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2" r:id="rId3"/>
    <p:sldId id="270" r:id="rId4"/>
    <p:sldId id="258" r:id="rId5"/>
    <p:sldId id="268" r:id="rId6"/>
    <p:sldId id="259" r:id="rId7"/>
    <p:sldId id="267" r:id="rId8"/>
    <p:sldId id="260" r:id="rId9"/>
    <p:sldId id="264" r:id="rId10"/>
    <p:sldId id="261" r:id="rId11"/>
    <p:sldId id="265" r:id="rId12"/>
    <p:sldId id="262" r:id="rId13"/>
    <p:sldId id="266" r:id="rId14"/>
    <p:sldId id="263" r:id="rId15"/>
  </p:sldIdLst>
  <p:sldSz cx="9144000" cy="6858000" type="screen4x3"/>
  <p:notesSz cx="6858000" cy="9144000"/>
  <p:embeddedFontLst>
    <p:embeddedFont>
      <p:font typeface="Calibri" pitchFamily="34" charset="0"/>
      <p:regular r:id="rId16"/>
      <p:bold r:id="rId17"/>
      <p:italic r:id="rId18"/>
      <p:boldItalic r:id="rId19"/>
    </p:embeddedFont>
    <p:embeddedFont>
      <p:font typeface="Comic Sans MS" pitchFamily="66" charset="0"/>
      <p:regular r:id="rId20"/>
      <p:bold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F402B"/>
    <a:srgbClr val="785137"/>
    <a:srgbClr val="8C322A"/>
    <a:srgbClr val="591D15"/>
    <a:srgbClr val="491710"/>
    <a:srgbClr val="7B2C17"/>
    <a:srgbClr val="A23B1E"/>
    <a:srgbClr val="7D5E8C"/>
    <a:srgbClr val="912B35"/>
    <a:srgbClr val="D4C8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5" d="100"/>
          <a:sy n="85" d="100"/>
        </p:scale>
        <p:origin x="-78" y="-5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8F22F-5192-450B-BF19-864FC9334C11}" type="doc">
      <dgm:prSet loTypeId="urn:microsoft.com/office/officeart/2005/8/layout/pList2#1" loCatId="list" qsTypeId="urn:microsoft.com/office/officeart/2005/8/quickstyle/simple3" qsCatId="simple" csTypeId="urn:microsoft.com/office/officeart/2005/8/colors/colorful4" csCatId="colorful" phldr="1"/>
      <dgm:spPr/>
      <dgm:t>
        <a:bodyPr/>
        <a:lstStyle/>
        <a:p>
          <a:endParaRPr lang="es-ES"/>
        </a:p>
      </dgm:t>
    </dgm:pt>
    <dgm:pt modelId="{3467BF81-CA19-4926-BC10-45E5F9F43CF9}">
      <dgm:prSet custT="1"/>
      <dgm:spPr/>
      <dgm:t>
        <a:bodyPr/>
        <a:lstStyle/>
        <a:p>
          <a:r>
            <a:rPr lang="ro-RO" sz="2000" b="1" dirty="0"/>
            <a:t>Legi pentru sclavie (21:2-11)</a:t>
          </a:r>
          <a:endParaRPr lang="es-ES" sz="2000" b="1" dirty="0"/>
        </a:p>
      </dgm:t>
    </dgm:pt>
    <dgm:pt modelId="{5239C2EE-DAEB-4F28-BC79-D126FC5F74B1}" type="parTrans" cxnId="{E16FE73F-EC9F-4E50-A799-1EFC69885A88}">
      <dgm:prSet/>
      <dgm:spPr/>
      <dgm:t>
        <a:bodyPr/>
        <a:lstStyle/>
        <a:p>
          <a:endParaRPr lang="es-ES" sz="2000" b="1"/>
        </a:p>
      </dgm:t>
    </dgm:pt>
    <dgm:pt modelId="{1F0FBD09-BDD6-4FC9-A09B-59E0D4947E2A}" type="sibTrans" cxnId="{E16FE73F-EC9F-4E50-A799-1EFC69885A88}">
      <dgm:prSet/>
      <dgm:spPr/>
      <dgm:t>
        <a:bodyPr/>
        <a:lstStyle/>
        <a:p>
          <a:endParaRPr lang="es-ES" sz="2000" b="1"/>
        </a:p>
      </dgm:t>
    </dgm:pt>
    <dgm:pt modelId="{318661FB-C5E0-493A-8A82-4FEE7510777A}">
      <dgm:prSet custT="1"/>
      <dgm:spPr/>
      <dgm:t>
        <a:bodyPr/>
        <a:lstStyle/>
        <a:p>
          <a:r>
            <a:rPr lang="ro-RO" sz="2000" b="1" dirty="0"/>
            <a:t>Legi pentru </a:t>
          </a:r>
          <a:r>
            <a:rPr lang="ro-RO" sz="2000" b="1" dirty="0" smtClean="0"/>
            <a:t>violenţă </a:t>
          </a:r>
          <a:r>
            <a:rPr lang="ro-RO" sz="2000" b="1" dirty="0"/>
            <a:t>(21:12-36)</a:t>
          </a:r>
          <a:endParaRPr lang="es-ES" sz="2000" b="1" dirty="0"/>
        </a:p>
      </dgm:t>
    </dgm:pt>
    <dgm:pt modelId="{05D8532F-597A-410E-B09A-50AB218D27C4}" type="parTrans" cxnId="{7ED2039D-CAE0-4917-96D4-202B97AF73D6}">
      <dgm:prSet/>
      <dgm:spPr/>
      <dgm:t>
        <a:bodyPr/>
        <a:lstStyle/>
        <a:p>
          <a:endParaRPr lang="es-ES" sz="2000" b="1"/>
        </a:p>
      </dgm:t>
    </dgm:pt>
    <dgm:pt modelId="{59D19918-5273-48FA-8185-F6E52B05A9F5}" type="sibTrans" cxnId="{7ED2039D-CAE0-4917-96D4-202B97AF73D6}">
      <dgm:prSet/>
      <dgm:spPr/>
      <dgm:t>
        <a:bodyPr/>
        <a:lstStyle/>
        <a:p>
          <a:endParaRPr lang="es-ES" sz="2000" b="1"/>
        </a:p>
      </dgm:t>
    </dgm:pt>
    <dgm:pt modelId="{1C238B25-BED1-49B9-820E-C41213AB7EDC}">
      <dgm:prSet custT="1"/>
      <dgm:spPr/>
      <dgm:t>
        <a:bodyPr/>
        <a:lstStyle/>
        <a:p>
          <a:r>
            <a:rPr lang="ro-RO" sz="2000" b="1" dirty="0"/>
            <a:t>Legi pentru proprietate </a:t>
          </a:r>
        </a:p>
        <a:p>
          <a:r>
            <a:rPr lang="ro-RO" sz="2000" b="1" dirty="0"/>
            <a:t>(22:1-15)</a:t>
          </a:r>
          <a:endParaRPr lang="es-ES" sz="2000" b="1" dirty="0"/>
        </a:p>
      </dgm:t>
    </dgm:pt>
    <dgm:pt modelId="{552CEA48-86DC-4796-9DB4-9A7E01A3E6E7}" type="parTrans" cxnId="{38FBAB5C-819E-41F2-BC31-4D636E15C0AC}">
      <dgm:prSet/>
      <dgm:spPr/>
      <dgm:t>
        <a:bodyPr/>
        <a:lstStyle/>
        <a:p>
          <a:endParaRPr lang="es-ES" sz="2000" b="1"/>
        </a:p>
      </dgm:t>
    </dgm:pt>
    <dgm:pt modelId="{EEC77E27-D2AC-4FF4-ABFC-FE469081A048}" type="sibTrans" cxnId="{38FBAB5C-819E-41F2-BC31-4D636E15C0AC}">
      <dgm:prSet/>
      <dgm:spPr/>
      <dgm:t>
        <a:bodyPr/>
        <a:lstStyle/>
        <a:p>
          <a:endParaRPr lang="es-ES" sz="2000" b="1"/>
        </a:p>
      </dgm:t>
    </dgm:pt>
    <dgm:pt modelId="{31C4E21A-E190-4DCE-83BC-C21D4C2F6444}">
      <dgm:prSet custT="1"/>
      <dgm:spPr/>
      <dgm:t>
        <a:bodyPr/>
        <a:lstStyle/>
        <a:p>
          <a:r>
            <a:rPr lang="ro-RO" sz="2000" b="1" dirty="0"/>
            <a:t>Legi pentru </a:t>
          </a:r>
          <a:r>
            <a:rPr lang="ro-RO" sz="2000" b="1" dirty="0" smtClean="0"/>
            <a:t>viaţa </a:t>
          </a:r>
          <a:r>
            <a:rPr lang="ro-RO" sz="2000" b="1" dirty="0"/>
            <a:t>de zi cu zi</a:t>
          </a:r>
        </a:p>
        <a:p>
          <a:r>
            <a:rPr lang="ro-RO" sz="2000" b="1" dirty="0"/>
            <a:t>(22:16-31)</a:t>
          </a:r>
          <a:endParaRPr lang="es-ES" sz="2000" b="1" dirty="0"/>
        </a:p>
      </dgm:t>
    </dgm:pt>
    <dgm:pt modelId="{0346CB3A-9937-44FD-83CF-67B334E4A0F7}" type="parTrans" cxnId="{66B5B266-49DE-4947-A206-E939F0DDACD1}">
      <dgm:prSet/>
      <dgm:spPr/>
      <dgm:t>
        <a:bodyPr/>
        <a:lstStyle/>
        <a:p>
          <a:endParaRPr lang="es-ES" sz="2000" b="1"/>
        </a:p>
      </dgm:t>
    </dgm:pt>
    <dgm:pt modelId="{80DE9516-5514-4CCD-8962-C01F7085EE1A}" type="sibTrans" cxnId="{66B5B266-49DE-4947-A206-E939F0DDACD1}">
      <dgm:prSet/>
      <dgm:spPr/>
      <dgm:t>
        <a:bodyPr/>
        <a:lstStyle/>
        <a:p>
          <a:endParaRPr lang="es-ES" sz="2000" b="1"/>
        </a:p>
      </dgm:t>
    </dgm:pt>
    <dgm:pt modelId="{FFEB5A5D-41A3-41A7-8596-E0FE42E3BDE8}">
      <dgm:prSet custT="1"/>
      <dgm:spPr/>
      <dgm:t>
        <a:bodyPr/>
        <a:lstStyle/>
        <a:p>
          <a:r>
            <a:rPr lang="ro-RO" sz="2000" b="1" dirty="0"/>
            <a:t>Cum să se aplice legea (23:1-9)</a:t>
          </a:r>
          <a:endParaRPr lang="es-ES" sz="2000" b="1" dirty="0"/>
        </a:p>
      </dgm:t>
    </dgm:pt>
    <dgm:pt modelId="{C2C18FC4-EEFC-467D-957F-107DC6795709}" type="parTrans" cxnId="{0A2ED977-295C-46D4-8607-7473C79A8BAE}">
      <dgm:prSet/>
      <dgm:spPr/>
      <dgm:t>
        <a:bodyPr/>
        <a:lstStyle/>
        <a:p>
          <a:endParaRPr lang="es-ES" sz="2000" b="1"/>
        </a:p>
      </dgm:t>
    </dgm:pt>
    <dgm:pt modelId="{163668E8-1633-4BCA-A46B-7D711E46A34C}" type="sibTrans" cxnId="{0A2ED977-295C-46D4-8607-7473C79A8BAE}">
      <dgm:prSet/>
      <dgm:spPr/>
      <dgm:t>
        <a:bodyPr/>
        <a:lstStyle/>
        <a:p>
          <a:endParaRPr lang="es-ES" sz="2000" b="1"/>
        </a:p>
      </dgm:t>
    </dgm:pt>
    <dgm:pt modelId="{0A9688B8-50DE-4E5A-8D26-CF5A9A68A0C8}" type="pres">
      <dgm:prSet presAssocID="{D278F22F-5192-450B-BF19-864FC9334C11}" presName="Name0" presStyleCnt="0">
        <dgm:presLayoutVars>
          <dgm:dir/>
          <dgm:resizeHandles val="exact"/>
        </dgm:presLayoutVars>
      </dgm:prSet>
      <dgm:spPr/>
      <dgm:t>
        <a:bodyPr/>
        <a:lstStyle/>
        <a:p>
          <a:endParaRPr lang="ro-RO"/>
        </a:p>
      </dgm:t>
    </dgm:pt>
    <dgm:pt modelId="{C935D5D4-3A07-450E-BF46-244813051989}" type="pres">
      <dgm:prSet presAssocID="{D278F22F-5192-450B-BF19-864FC9334C11}" presName="bkgdShp" presStyleLbl="alignAccFollowNode1" presStyleIdx="0" presStyleCnt="1"/>
      <dgm:spPr/>
    </dgm:pt>
    <dgm:pt modelId="{6739E4C9-C9FC-4A19-A18C-10D00FE2F55F}" type="pres">
      <dgm:prSet presAssocID="{D278F22F-5192-450B-BF19-864FC9334C11}" presName="linComp" presStyleCnt="0"/>
      <dgm:spPr/>
    </dgm:pt>
    <dgm:pt modelId="{01D29224-22C4-4F01-810C-3B17540D7B37}" type="pres">
      <dgm:prSet presAssocID="{3467BF81-CA19-4926-BC10-45E5F9F43CF9}" presName="compNode" presStyleCnt="0"/>
      <dgm:spPr/>
    </dgm:pt>
    <dgm:pt modelId="{E3AD27BE-8AA3-4FD7-876B-7956E7732BAB}" type="pres">
      <dgm:prSet presAssocID="{3467BF81-CA19-4926-BC10-45E5F9F43CF9}" presName="node" presStyleLbl="node1" presStyleIdx="0" presStyleCnt="5">
        <dgm:presLayoutVars>
          <dgm:bulletEnabled val="1"/>
        </dgm:presLayoutVars>
      </dgm:prSet>
      <dgm:spPr/>
      <dgm:t>
        <a:bodyPr/>
        <a:lstStyle/>
        <a:p>
          <a:endParaRPr lang="ro-RO"/>
        </a:p>
      </dgm:t>
    </dgm:pt>
    <dgm:pt modelId="{2AFC4ED6-890F-4ED6-9F99-DAD731CF6634}" type="pres">
      <dgm:prSet presAssocID="{3467BF81-CA19-4926-BC10-45E5F9F43CF9}" presName="invisiNode" presStyleLbl="node1" presStyleIdx="0" presStyleCnt="5"/>
      <dgm:spPr/>
    </dgm:pt>
    <dgm:pt modelId="{236AD868-AB92-4CF5-B51B-349B63882BA5}" type="pres">
      <dgm:prSet presAssocID="{3467BF81-CA19-4926-BC10-45E5F9F43CF9}" presName="imagNode" presStyleLbl="fgImgPlace1" presStyleIdx="0" presStyleCnt="5"/>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t="2308"/>
          </a:stretch>
        </a:blipFill>
        <a:scene3d>
          <a:camera prst="orthographicFront"/>
          <a:lightRig rig="threePt" dir="t"/>
        </a:scene3d>
        <a:sp3d>
          <a:bevelT/>
        </a:sp3d>
      </dgm:spPr>
    </dgm:pt>
    <dgm:pt modelId="{A241A5FE-6157-45DC-9285-1462E3125305}" type="pres">
      <dgm:prSet presAssocID="{1F0FBD09-BDD6-4FC9-A09B-59E0D4947E2A}" presName="sibTrans" presStyleLbl="sibTrans2D1" presStyleIdx="0" presStyleCnt="0"/>
      <dgm:spPr/>
      <dgm:t>
        <a:bodyPr/>
        <a:lstStyle/>
        <a:p>
          <a:endParaRPr lang="ro-RO"/>
        </a:p>
      </dgm:t>
    </dgm:pt>
    <dgm:pt modelId="{885F0908-F363-4EEB-8753-AFDC72C8867F}" type="pres">
      <dgm:prSet presAssocID="{318661FB-C5E0-493A-8A82-4FEE7510777A}" presName="compNode" presStyleCnt="0"/>
      <dgm:spPr/>
    </dgm:pt>
    <dgm:pt modelId="{BF22F7B0-2EA8-4B4A-B093-FC41F434A37A}" type="pres">
      <dgm:prSet presAssocID="{318661FB-C5E0-493A-8A82-4FEE7510777A}" presName="node" presStyleLbl="node1" presStyleIdx="1" presStyleCnt="5">
        <dgm:presLayoutVars>
          <dgm:bulletEnabled val="1"/>
        </dgm:presLayoutVars>
      </dgm:prSet>
      <dgm:spPr/>
      <dgm:t>
        <a:bodyPr/>
        <a:lstStyle/>
        <a:p>
          <a:endParaRPr lang="ro-RO"/>
        </a:p>
      </dgm:t>
    </dgm:pt>
    <dgm:pt modelId="{FE20AFFE-8185-42D6-9EEF-65ED727AE076}" type="pres">
      <dgm:prSet presAssocID="{318661FB-C5E0-493A-8A82-4FEE7510777A}" presName="invisiNode" presStyleLbl="node1" presStyleIdx="1" presStyleCnt="5"/>
      <dgm:spPr/>
    </dgm:pt>
    <dgm:pt modelId="{7DE81E01-5373-4E63-A80C-E2FEE6D3AA7F}" type="pres">
      <dgm:prSet presAssocID="{318661FB-C5E0-493A-8A82-4FEE7510777A}" presName="imagNode" presStyleLbl="fgImgPlace1" presStyleIdx="1" presStyleCnt="5"/>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pt>
    <dgm:pt modelId="{79E6BDF1-3727-4FAF-B36C-2CB85885CD8F}" type="pres">
      <dgm:prSet presAssocID="{59D19918-5273-48FA-8185-F6E52B05A9F5}" presName="sibTrans" presStyleLbl="sibTrans2D1" presStyleIdx="0" presStyleCnt="0"/>
      <dgm:spPr/>
      <dgm:t>
        <a:bodyPr/>
        <a:lstStyle/>
        <a:p>
          <a:endParaRPr lang="ro-RO"/>
        </a:p>
      </dgm:t>
    </dgm:pt>
    <dgm:pt modelId="{03084F48-E582-492B-9591-D5634B591278}" type="pres">
      <dgm:prSet presAssocID="{1C238B25-BED1-49B9-820E-C41213AB7EDC}" presName="compNode" presStyleCnt="0"/>
      <dgm:spPr/>
    </dgm:pt>
    <dgm:pt modelId="{1CC25FA0-B4DE-4F78-A977-F6F3F4ACB2EE}" type="pres">
      <dgm:prSet presAssocID="{1C238B25-BED1-49B9-820E-C41213AB7EDC}" presName="node" presStyleLbl="node1" presStyleIdx="2" presStyleCnt="5" custScaleX="112528">
        <dgm:presLayoutVars>
          <dgm:bulletEnabled val="1"/>
        </dgm:presLayoutVars>
      </dgm:prSet>
      <dgm:spPr/>
      <dgm:t>
        <a:bodyPr/>
        <a:lstStyle/>
        <a:p>
          <a:endParaRPr lang="ro-RO"/>
        </a:p>
      </dgm:t>
    </dgm:pt>
    <dgm:pt modelId="{A7EDB1FE-60C5-4E5E-85EA-377DD83827D1}" type="pres">
      <dgm:prSet presAssocID="{1C238B25-BED1-49B9-820E-C41213AB7EDC}" presName="invisiNode" presStyleLbl="node1" presStyleIdx="2" presStyleCnt="5"/>
      <dgm:spPr/>
    </dgm:pt>
    <dgm:pt modelId="{DB448D12-0F23-4DCC-9E55-1F5071E76810}" type="pres">
      <dgm:prSet presAssocID="{1C238B25-BED1-49B9-820E-C41213AB7EDC}" presName="imagNode" presStyleLbl="fgImgPlac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pt>
    <dgm:pt modelId="{108F0545-F64D-47EF-9427-BEC5808E4267}" type="pres">
      <dgm:prSet presAssocID="{EEC77E27-D2AC-4FF4-ABFC-FE469081A048}" presName="sibTrans" presStyleLbl="sibTrans2D1" presStyleIdx="0" presStyleCnt="0"/>
      <dgm:spPr/>
      <dgm:t>
        <a:bodyPr/>
        <a:lstStyle/>
        <a:p>
          <a:endParaRPr lang="ro-RO"/>
        </a:p>
      </dgm:t>
    </dgm:pt>
    <dgm:pt modelId="{B3FEFCB6-D671-4F76-91BD-6FC5EB23B913}" type="pres">
      <dgm:prSet presAssocID="{31C4E21A-E190-4DCE-83BC-C21D4C2F6444}" presName="compNode" presStyleCnt="0"/>
      <dgm:spPr/>
    </dgm:pt>
    <dgm:pt modelId="{38B490BB-C227-41E2-9EA1-32E08DBF48E2}" type="pres">
      <dgm:prSet presAssocID="{31C4E21A-E190-4DCE-83BC-C21D4C2F6444}" presName="node" presStyleLbl="node1" presStyleIdx="3" presStyleCnt="5">
        <dgm:presLayoutVars>
          <dgm:bulletEnabled val="1"/>
        </dgm:presLayoutVars>
      </dgm:prSet>
      <dgm:spPr/>
      <dgm:t>
        <a:bodyPr/>
        <a:lstStyle/>
        <a:p>
          <a:endParaRPr lang="ro-RO"/>
        </a:p>
      </dgm:t>
    </dgm:pt>
    <dgm:pt modelId="{A705B9D6-1A24-4D26-AF29-481D8A23DEC2}" type="pres">
      <dgm:prSet presAssocID="{31C4E21A-E190-4DCE-83BC-C21D4C2F6444}" presName="invisiNode" presStyleLbl="node1" presStyleIdx="3" presStyleCnt="5"/>
      <dgm:spPr/>
    </dgm:pt>
    <dgm:pt modelId="{C54717B4-A1CF-4091-9C03-C2DB815D2A1E}" type="pres">
      <dgm:prSet presAssocID="{31C4E21A-E190-4DCE-83BC-C21D4C2F6444}" presName="imagNode" presStyleLbl="fgImgPlac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pt>
    <dgm:pt modelId="{8AD09A20-C1BA-441B-A6D3-C8ECB6483A1B}" type="pres">
      <dgm:prSet presAssocID="{80DE9516-5514-4CCD-8962-C01F7085EE1A}" presName="sibTrans" presStyleLbl="sibTrans2D1" presStyleIdx="0" presStyleCnt="0"/>
      <dgm:spPr/>
      <dgm:t>
        <a:bodyPr/>
        <a:lstStyle/>
        <a:p>
          <a:endParaRPr lang="ro-RO"/>
        </a:p>
      </dgm:t>
    </dgm:pt>
    <dgm:pt modelId="{6E676D1A-CC55-4021-97E9-D7351CDD3BEA}" type="pres">
      <dgm:prSet presAssocID="{FFEB5A5D-41A3-41A7-8596-E0FE42E3BDE8}" presName="compNode" presStyleCnt="0"/>
      <dgm:spPr/>
    </dgm:pt>
    <dgm:pt modelId="{9032E564-3A9E-4C3F-B9DF-68BAB936AFAC}" type="pres">
      <dgm:prSet presAssocID="{FFEB5A5D-41A3-41A7-8596-E0FE42E3BDE8}" presName="node" presStyleLbl="node1" presStyleIdx="4" presStyleCnt="5">
        <dgm:presLayoutVars>
          <dgm:bulletEnabled val="1"/>
        </dgm:presLayoutVars>
      </dgm:prSet>
      <dgm:spPr/>
      <dgm:t>
        <a:bodyPr/>
        <a:lstStyle/>
        <a:p>
          <a:endParaRPr lang="ro-RO"/>
        </a:p>
      </dgm:t>
    </dgm:pt>
    <dgm:pt modelId="{D8817C2F-B95F-4A82-87B1-BFFA0DF78FA5}" type="pres">
      <dgm:prSet presAssocID="{FFEB5A5D-41A3-41A7-8596-E0FE42E3BDE8}" presName="invisiNode" presStyleLbl="node1" presStyleIdx="4" presStyleCnt="5"/>
      <dgm:spPr/>
    </dgm:pt>
    <dgm:pt modelId="{7CF365C3-305E-49FF-B87E-8B07AE489D2B}" type="pres">
      <dgm:prSet presAssocID="{FFEB5A5D-41A3-41A7-8596-E0FE42E3BDE8}" presName="imagNode" presStyleLbl="fgImgPlace1" presStyleIdx="4" presStyleCnt="5"/>
      <dgm:spPr>
        <a:blipFill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pt>
  </dgm:ptLst>
  <dgm:cxnLst>
    <dgm:cxn modelId="{38FBAB5C-819E-41F2-BC31-4D636E15C0AC}" srcId="{D278F22F-5192-450B-BF19-864FC9334C11}" destId="{1C238B25-BED1-49B9-820E-C41213AB7EDC}" srcOrd="2" destOrd="0" parTransId="{552CEA48-86DC-4796-9DB4-9A7E01A3E6E7}" sibTransId="{EEC77E27-D2AC-4FF4-ABFC-FE469081A048}"/>
    <dgm:cxn modelId="{66B5B266-49DE-4947-A206-E939F0DDACD1}" srcId="{D278F22F-5192-450B-BF19-864FC9334C11}" destId="{31C4E21A-E190-4DCE-83BC-C21D4C2F6444}" srcOrd="3" destOrd="0" parTransId="{0346CB3A-9937-44FD-83CF-67B334E4A0F7}" sibTransId="{80DE9516-5514-4CCD-8962-C01F7085EE1A}"/>
    <dgm:cxn modelId="{EEEC8560-9CE4-4A89-9EDA-FB9196D47D36}" type="presOf" srcId="{EEC77E27-D2AC-4FF4-ABFC-FE469081A048}" destId="{108F0545-F64D-47EF-9427-BEC5808E4267}" srcOrd="0" destOrd="0" presId="urn:microsoft.com/office/officeart/2005/8/layout/pList2#1"/>
    <dgm:cxn modelId="{0508E21C-E5E0-4F85-B68F-96B6E9526AF3}" type="presOf" srcId="{FFEB5A5D-41A3-41A7-8596-E0FE42E3BDE8}" destId="{9032E564-3A9E-4C3F-B9DF-68BAB936AFAC}" srcOrd="0" destOrd="0" presId="urn:microsoft.com/office/officeart/2005/8/layout/pList2#1"/>
    <dgm:cxn modelId="{E16FE73F-EC9F-4E50-A799-1EFC69885A88}" srcId="{D278F22F-5192-450B-BF19-864FC9334C11}" destId="{3467BF81-CA19-4926-BC10-45E5F9F43CF9}" srcOrd="0" destOrd="0" parTransId="{5239C2EE-DAEB-4F28-BC79-D126FC5F74B1}" sibTransId="{1F0FBD09-BDD6-4FC9-A09B-59E0D4947E2A}"/>
    <dgm:cxn modelId="{69FF68D5-2085-4DBD-A1B4-E0CA90E6589F}" type="presOf" srcId="{318661FB-C5E0-493A-8A82-4FEE7510777A}" destId="{BF22F7B0-2EA8-4B4A-B093-FC41F434A37A}" srcOrd="0" destOrd="0" presId="urn:microsoft.com/office/officeart/2005/8/layout/pList2#1"/>
    <dgm:cxn modelId="{27B98FAC-802B-4521-9D12-3F2E65894044}" type="presOf" srcId="{31C4E21A-E190-4DCE-83BC-C21D4C2F6444}" destId="{38B490BB-C227-41E2-9EA1-32E08DBF48E2}" srcOrd="0" destOrd="0" presId="urn:microsoft.com/office/officeart/2005/8/layout/pList2#1"/>
    <dgm:cxn modelId="{1C5B2D4A-AF52-4131-A154-E47F235AD0F6}" type="presOf" srcId="{1F0FBD09-BDD6-4FC9-A09B-59E0D4947E2A}" destId="{A241A5FE-6157-45DC-9285-1462E3125305}" srcOrd="0" destOrd="0" presId="urn:microsoft.com/office/officeart/2005/8/layout/pList2#1"/>
    <dgm:cxn modelId="{0D8C40BB-D8D2-47DD-8009-0C61D846EBC0}" type="presOf" srcId="{80DE9516-5514-4CCD-8962-C01F7085EE1A}" destId="{8AD09A20-C1BA-441B-A6D3-C8ECB6483A1B}" srcOrd="0" destOrd="0" presId="urn:microsoft.com/office/officeart/2005/8/layout/pList2#1"/>
    <dgm:cxn modelId="{CA58F41F-3E5F-42A1-A6ED-A3DABD29C173}" type="presOf" srcId="{1C238B25-BED1-49B9-820E-C41213AB7EDC}" destId="{1CC25FA0-B4DE-4F78-A977-F6F3F4ACB2EE}" srcOrd="0" destOrd="0" presId="urn:microsoft.com/office/officeart/2005/8/layout/pList2#1"/>
    <dgm:cxn modelId="{F39353D6-50B2-449B-8A50-F5FBF25AF8BE}" type="presOf" srcId="{3467BF81-CA19-4926-BC10-45E5F9F43CF9}" destId="{E3AD27BE-8AA3-4FD7-876B-7956E7732BAB}" srcOrd="0" destOrd="0" presId="urn:microsoft.com/office/officeart/2005/8/layout/pList2#1"/>
    <dgm:cxn modelId="{FE1D217C-4AD5-4160-9A36-0A325698722E}" type="presOf" srcId="{59D19918-5273-48FA-8185-F6E52B05A9F5}" destId="{79E6BDF1-3727-4FAF-B36C-2CB85885CD8F}" srcOrd="0" destOrd="0" presId="urn:microsoft.com/office/officeart/2005/8/layout/pList2#1"/>
    <dgm:cxn modelId="{7ED2039D-CAE0-4917-96D4-202B97AF73D6}" srcId="{D278F22F-5192-450B-BF19-864FC9334C11}" destId="{318661FB-C5E0-493A-8A82-4FEE7510777A}" srcOrd="1" destOrd="0" parTransId="{05D8532F-597A-410E-B09A-50AB218D27C4}" sibTransId="{59D19918-5273-48FA-8185-F6E52B05A9F5}"/>
    <dgm:cxn modelId="{0A2ED977-295C-46D4-8607-7473C79A8BAE}" srcId="{D278F22F-5192-450B-BF19-864FC9334C11}" destId="{FFEB5A5D-41A3-41A7-8596-E0FE42E3BDE8}" srcOrd="4" destOrd="0" parTransId="{C2C18FC4-EEFC-467D-957F-107DC6795709}" sibTransId="{163668E8-1633-4BCA-A46B-7D711E46A34C}"/>
    <dgm:cxn modelId="{976D5CC2-3C4A-4BAF-A7C3-5746412B8756}" type="presOf" srcId="{D278F22F-5192-450B-BF19-864FC9334C11}" destId="{0A9688B8-50DE-4E5A-8D26-CF5A9A68A0C8}" srcOrd="0" destOrd="0" presId="urn:microsoft.com/office/officeart/2005/8/layout/pList2#1"/>
    <dgm:cxn modelId="{F80B5708-3EF5-44D8-AAAF-A678A8ED0153}" type="presParOf" srcId="{0A9688B8-50DE-4E5A-8D26-CF5A9A68A0C8}" destId="{C935D5D4-3A07-450E-BF46-244813051989}" srcOrd="0" destOrd="0" presId="urn:microsoft.com/office/officeart/2005/8/layout/pList2#1"/>
    <dgm:cxn modelId="{64A90BBE-A90E-40FC-B2CE-8CDA484A9215}" type="presParOf" srcId="{0A9688B8-50DE-4E5A-8D26-CF5A9A68A0C8}" destId="{6739E4C9-C9FC-4A19-A18C-10D00FE2F55F}" srcOrd="1" destOrd="0" presId="urn:microsoft.com/office/officeart/2005/8/layout/pList2#1"/>
    <dgm:cxn modelId="{D813EAD1-2C56-4D9C-B122-D1084AF056D6}" type="presParOf" srcId="{6739E4C9-C9FC-4A19-A18C-10D00FE2F55F}" destId="{01D29224-22C4-4F01-810C-3B17540D7B37}" srcOrd="0" destOrd="0" presId="urn:microsoft.com/office/officeart/2005/8/layout/pList2#1"/>
    <dgm:cxn modelId="{839441D0-C2E6-4F77-97E9-E4F832CCB9DD}" type="presParOf" srcId="{01D29224-22C4-4F01-810C-3B17540D7B37}" destId="{E3AD27BE-8AA3-4FD7-876B-7956E7732BAB}" srcOrd="0" destOrd="0" presId="urn:microsoft.com/office/officeart/2005/8/layout/pList2#1"/>
    <dgm:cxn modelId="{12BD02EB-31AA-484A-A661-6164E65FF898}" type="presParOf" srcId="{01D29224-22C4-4F01-810C-3B17540D7B37}" destId="{2AFC4ED6-890F-4ED6-9F99-DAD731CF6634}" srcOrd="1" destOrd="0" presId="urn:microsoft.com/office/officeart/2005/8/layout/pList2#1"/>
    <dgm:cxn modelId="{BDA54C84-B98B-4363-B8E8-BF36E41C64B1}" type="presParOf" srcId="{01D29224-22C4-4F01-810C-3B17540D7B37}" destId="{236AD868-AB92-4CF5-B51B-349B63882BA5}" srcOrd="2" destOrd="0" presId="urn:microsoft.com/office/officeart/2005/8/layout/pList2#1"/>
    <dgm:cxn modelId="{93879C5C-9345-41CC-B84B-DD38265EEEDE}" type="presParOf" srcId="{6739E4C9-C9FC-4A19-A18C-10D00FE2F55F}" destId="{A241A5FE-6157-45DC-9285-1462E3125305}" srcOrd="1" destOrd="0" presId="urn:microsoft.com/office/officeart/2005/8/layout/pList2#1"/>
    <dgm:cxn modelId="{8640AF11-0F9A-4347-B669-5275830EBD78}" type="presParOf" srcId="{6739E4C9-C9FC-4A19-A18C-10D00FE2F55F}" destId="{885F0908-F363-4EEB-8753-AFDC72C8867F}" srcOrd="2" destOrd="0" presId="urn:microsoft.com/office/officeart/2005/8/layout/pList2#1"/>
    <dgm:cxn modelId="{AF866FF4-1AB4-443D-8916-4F6036D4B8C9}" type="presParOf" srcId="{885F0908-F363-4EEB-8753-AFDC72C8867F}" destId="{BF22F7B0-2EA8-4B4A-B093-FC41F434A37A}" srcOrd="0" destOrd="0" presId="urn:microsoft.com/office/officeart/2005/8/layout/pList2#1"/>
    <dgm:cxn modelId="{B48481CB-77E8-42BB-86DE-2719EE1174A7}" type="presParOf" srcId="{885F0908-F363-4EEB-8753-AFDC72C8867F}" destId="{FE20AFFE-8185-42D6-9EEF-65ED727AE076}" srcOrd="1" destOrd="0" presId="urn:microsoft.com/office/officeart/2005/8/layout/pList2#1"/>
    <dgm:cxn modelId="{DD20FF28-BE5C-4A46-90CE-B9475871DD7D}" type="presParOf" srcId="{885F0908-F363-4EEB-8753-AFDC72C8867F}" destId="{7DE81E01-5373-4E63-A80C-E2FEE6D3AA7F}" srcOrd="2" destOrd="0" presId="urn:microsoft.com/office/officeart/2005/8/layout/pList2#1"/>
    <dgm:cxn modelId="{8C1AE7CE-E9A4-4696-A141-7E5720D2604D}" type="presParOf" srcId="{6739E4C9-C9FC-4A19-A18C-10D00FE2F55F}" destId="{79E6BDF1-3727-4FAF-B36C-2CB85885CD8F}" srcOrd="3" destOrd="0" presId="urn:microsoft.com/office/officeart/2005/8/layout/pList2#1"/>
    <dgm:cxn modelId="{8D34D134-8E69-4FFC-AD6C-392D9CF16299}" type="presParOf" srcId="{6739E4C9-C9FC-4A19-A18C-10D00FE2F55F}" destId="{03084F48-E582-492B-9591-D5634B591278}" srcOrd="4" destOrd="0" presId="urn:microsoft.com/office/officeart/2005/8/layout/pList2#1"/>
    <dgm:cxn modelId="{3D834CFE-B968-4281-B9E5-B248DFFC3373}" type="presParOf" srcId="{03084F48-E582-492B-9591-D5634B591278}" destId="{1CC25FA0-B4DE-4F78-A977-F6F3F4ACB2EE}" srcOrd="0" destOrd="0" presId="urn:microsoft.com/office/officeart/2005/8/layout/pList2#1"/>
    <dgm:cxn modelId="{6D95BA02-722C-446F-97F8-70572014711E}" type="presParOf" srcId="{03084F48-E582-492B-9591-D5634B591278}" destId="{A7EDB1FE-60C5-4E5E-85EA-377DD83827D1}" srcOrd="1" destOrd="0" presId="urn:microsoft.com/office/officeart/2005/8/layout/pList2#1"/>
    <dgm:cxn modelId="{46104E83-7664-4AC4-89FF-B3D6E4C0C1C1}" type="presParOf" srcId="{03084F48-E582-492B-9591-D5634B591278}" destId="{DB448D12-0F23-4DCC-9E55-1F5071E76810}" srcOrd="2" destOrd="0" presId="urn:microsoft.com/office/officeart/2005/8/layout/pList2#1"/>
    <dgm:cxn modelId="{1F014465-F3B3-4390-AF60-B2026454461D}" type="presParOf" srcId="{6739E4C9-C9FC-4A19-A18C-10D00FE2F55F}" destId="{108F0545-F64D-47EF-9427-BEC5808E4267}" srcOrd="5" destOrd="0" presId="urn:microsoft.com/office/officeart/2005/8/layout/pList2#1"/>
    <dgm:cxn modelId="{9393C364-B7F9-4178-865F-B23EBC4CEDA7}" type="presParOf" srcId="{6739E4C9-C9FC-4A19-A18C-10D00FE2F55F}" destId="{B3FEFCB6-D671-4F76-91BD-6FC5EB23B913}" srcOrd="6" destOrd="0" presId="urn:microsoft.com/office/officeart/2005/8/layout/pList2#1"/>
    <dgm:cxn modelId="{63C71699-EE0F-47B3-95F6-9E5D50F45A3D}" type="presParOf" srcId="{B3FEFCB6-D671-4F76-91BD-6FC5EB23B913}" destId="{38B490BB-C227-41E2-9EA1-32E08DBF48E2}" srcOrd="0" destOrd="0" presId="urn:microsoft.com/office/officeart/2005/8/layout/pList2#1"/>
    <dgm:cxn modelId="{7C4D03B7-CDAF-47DB-B60B-161888987284}" type="presParOf" srcId="{B3FEFCB6-D671-4F76-91BD-6FC5EB23B913}" destId="{A705B9D6-1A24-4D26-AF29-481D8A23DEC2}" srcOrd="1" destOrd="0" presId="urn:microsoft.com/office/officeart/2005/8/layout/pList2#1"/>
    <dgm:cxn modelId="{733C4642-49CC-459F-91D6-049F08A5C5EB}" type="presParOf" srcId="{B3FEFCB6-D671-4F76-91BD-6FC5EB23B913}" destId="{C54717B4-A1CF-4091-9C03-C2DB815D2A1E}" srcOrd="2" destOrd="0" presId="urn:microsoft.com/office/officeart/2005/8/layout/pList2#1"/>
    <dgm:cxn modelId="{E8861AF6-A33E-4271-9452-B0D273C70131}" type="presParOf" srcId="{6739E4C9-C9FC-4A19-A18C-10D00FE2F55F}" destId="{8AD09A20-C1BA-441B-A6D3-C8ECB6483A1B}" srcOrd="7" destOrd="0" presId="urn:microsoft.com/office/officeart/2005/8/layout/pList2#1"/>
    <dgm:cxn modelId="{9DA06C07-9A48-4994-AE39-DBBFDA5BA895}" type="presParOf" srcId="{6739E4C9-C9FC-4A19-A18C-10D00FE2F55F}" destId="{6E676D1A-CC55-4021-97E9-D7351CDD3BEA}" srcOrd="8" destOrd="0" presId="urn:microsoft.com/office/officeart/2005/8/layout/pList2#1"/>
    <dgm:cxn modelId="{017802B6-CF71-4D67-8169-CD6501EF0E8F}" type="presParOf" srcId="{6E676D1A-CC55-4021-97E9-D7351CDD3BEA}" destId="{9032E564-3A9E-4C3F-B9DF-68BAB936AFAC}" srcOrd="0" destOrd="0" presId="urn:microsoft.com/office/officeart/2005/8/layout/pList2#1"/>
    <dgm:cxn modelId="{D45CA5F6-8600-4282-A06C-9E32598697A4}" type="presParOf" srcId="{6E676D1A-CC55-4021-97E9-D7351CDD3BEA}" destId="{D8817C2F-B95F-4A82-87B1-BFFA0DF78FA5}" srcOrd="1" destOrd="0" presId="urn:microsoft.com/office/officeart/2005/8/layout/pList2#1"/>
    <dgm:cxn modelId="{161DDF16-7A65-4078-BEEB-4169528E4C55}" type="presParOf" srcId="{6E676D1A-CC55-4021-97E9-D7351CDD3BEA}" destId="{7CF365C3-305E-49FF-B87E-8B07AE489D2B}" srcOrd="2" destOrd="0" presId="urn:microsoft.com/office/officeart/2005/8/layout/p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93176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1475155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1900632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2183668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3083879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1547218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4182354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215980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422871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1464518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C01742B-286D-4563-96FE-F99AB9434874}" type="datetimeFigureOut">
              <a:rPr lang="es-ES" smtClean="0"/>
              <a:pPr/>
              <a:t>10/07/2019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999709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1742B-286D-4563-96FE-F99AB9434874}" type="datetimeFigureOut">
              <a:rPr lang="es-ES" smtClean="0"/>
              <a:pPr/>
              <a:t>10/07/2019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4879B-8CB5-42A2-9BB7-C43F9359B3AA}" type="slidenum">
              <a:rPr lang="es-ES" smtClean="0"/>
              <a:pPr/>
              <a:t>‹#›</a:t>
            </a:fld>
            <a:endParaRPr lang="es-ES"/>
          </a:p>
        </p:txBody>
      </p:sp>
    </p:spTree>
    <p:extLst>
      <p:ext uri="{BB962C8B-B14F-4D97-AF65-F5344CB8AC3E}">
        <p14:creationId xmlns:p14="http://schemas.microsoft.com/office/powerpoint/2010/main" xmlns="" val="228641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083EC3D9-1DBF-4590-B3C1-84D2002F4092}"/>
              </a:ext>
            </a:extLst>
          </p:cNvPr>
          <p:cNvSpPr txBox="1"/>
          <p:nvPr/>
        </p:nvSpPr>
        <p:spPr>
          <a:xfrm>
            <a:off x="862143" y="43545"/>
            <a:ext cx="5895702" cy="923330"/>
          </a:xfrm>
          <a:prstGeom prst="rect">
            <a:avLst/>
          </a:prstGeom>
          <a:noFill/>
        </p:spPr>
        <p:txBody>
          <a:bodyPr wrap="square" rtlCol="0">
            <a:spAutoFit/>
          </a:bodyPr>
          <a:lstStyle/>
          <a:p>
            <a:pPr algn="ctr"/>
            <a:r>
              <a:rPr lang="ro-RO" sz="5400" b="1" spc="50" dirty="0">
                <a:ln w="0"/>
                <a:solidFill>
                  <a:srgbClr val="FFF4BD"/>
                </a:solidFill>
                <a:effectLst>
                  <a:innerShdw blurRad="63500" dist="50800" dir="13500000">
                    <a:srgbClr val="000000">
                      <a:alpha val="50000"/>
                    </a:srgbClr>
                  </a:innerShdw>
                </a:effectLst>
              </a:rPr>
              <a:t>O LUME MAI </a:t>
            </a:r>
            <a:r>
              <a:rPr lang="ro-RO" sz="5400" b="1" spc="50" dirty="0" smtClean="0">
                <a:ln w="0"/>
                <a:solidFill>
                  <a:srgbClr val="FFF4BD"/>
                </a:solidFill>
                <a:effectLst>
                  <a:innerShdw blurRad="63500" dist="50800" dir="13500000">
                    <a:srgbClr val="000000">
                      <a:alpha val="50000"/>
                    </a:srgbClr>
                  </a:innerShdw>
                </a:effectLst>
              </a:rPr>
              <a:t>BUNĂ</a:t>
            </a:r>
            <a:endParaRPr lang="ro-RO" sz="5400" b="1" spc="50" dirty="0">
              <a:ln w="0"/>
              <a:solidFill>
                <a:srgbClr val="FFF4BD"/>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A705AB97-6B85-4AF4-A126-382C3AD7B679}"/>
              </a:ext>
            </a:extLst>
          </p:cNvPr>
          <p:cNvSpPr txBox="1"/>
          <p:nvPr/>
        </p:nvSpPr>
        <p:spPr>
          <a:xfrm>
            <a:off x="6146576" y="6488668"/>
            <a:ext cx="2997424" cy="369332"/>
          </a:xfrm>
          <a:prstGeom prst="rect">
            <a:avLst/>
          </a:prstGeom>
          <a:noFill/>
        </p:spPr>
        <p:txBody>
          <a:bodyPr wrap="none" rtlCol="0">
            <a:spAutoFit/>
          </a:bodyPr>
          <a:lstStyle/>
          <a:p>
            <a:pPr algn="r"/>
            <a:r>
              <a:rPr lang="ro-RO" b="1" dirty="0">
                <a:solidFill>
                  <a:srgbClr val="FFF4BD"/>
                </a:solidFill>
                <a:effectLst>
                  <a:outerShdw blurRad="38100" dist="38100" dir="2700000" algn="tl">
                    <a:srgbClr val="000000">
                      <a:alpha val="43137"/>
                    </a:srgbClr>
                  </a:outerShdw>
                </a:effectLst>
              </a:rPr>
              <a:t>Studiul 2 pentru 13 Iulie </a:t>
            </a:r>
            <a:r>
              <a:rPr lang="ro-RO" b="1" dirty="0" smtClean="0">
                <a:solidFill>
                  <a:srgbClr val="FFF4BD"/>
                </a:solidFill>
                <a:effectLst>
                  <a:outerShdw blurRad="38100" dist="38100" dir="2700000" algn="tl">
                    <a:srgbClr val="000000">
                      <a:alpha val="43137"/>
                    </a:srgbClr>
                  </a:outerShdw>
                </a:effectLst>
              </a:rPr>
              <a:t>2019</a:t>
            </a:r>
            <a:endParaRPr lang="ro-RO" b="1" dirty="0">
              <a:solidFill>
                <a:srgbClr val="FFF4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97680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2000"/>
            <a:duotone>
              <a:schemeClr val="accent4">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6E52393-9494-41EC-B3EA-ECD000317EC8}"/>
              </a:ext>
            </a:extLst>
          </p:cNvPr>
          <p:cNvSpPr/>
          <p:nvPr/>
        </p:nvSpPr>
        <p:spPr>
          <a:xfrm>
            <a:off x="0" y="0"/>
            <a:ext cx="9144000" cy="769441"/>
          </a:xfrm>
          <a:prstGeom prst="rect">
            <a:avLst/>
          </a:prstGeom>
        </p:spPr>
        <p:txBody>
          <a:bodyPr wrap="square">
            <a:spAutoFit/>
            <a:scene3d>
              <a:camera prst="orthographicFront"/>
              <a:lightRig rig="twoPt" dir="t"/>
            </a:scene3d>
            <a:sp3d extrusionH="57150" prstMaterial="dkEdge">
              <a:bevelT w="57150" h="38100" prst="hardEdge"/>
            </a:sp3d>
          </a:bodyPr>
          <a:lstStyle/>
          <a:p>
            <a:pPr algn="ctr"/>
            <a:r>
              <a:rPr lang="ro-RO" sz="4400" b="1" spc="300" smtClean="0">
                <a:ln w="6600">
                  <a:solidFill>
                    <a:srgbClr val="7D5E8C"/>
                  </a:solidFill>
                  <a:prstDash val="solid"/>
                </a:ln>
                <a:solidFill>
                  <a:srgbClr val="D4C8DA"/>
                </a:solidFill>
                <a:effectLst>
                  <a:outerShdw dist="38100" dir="2700000" algn="tl" rotWithShape="0">
                    <a:srgbClr val="7D5E8C"/>
                  </a:outerShdw>
                </a:effectLst>
              </a:rPr>
              <a:t>A DOUA ZECIME</a:t>
            </a:r>
            <a:endParaRPr lang="ro-RO" sz="4400" b="1" spc="300">
              <a:ln w="6600">
                <a:solidFill>
                  <a:srgbClr val="7D5E8C"/>
                </a:solidFill>
                <a:prstDash val="solid"/>
              </a:ln>
              <a:solidFill>
                <a:srgbClr val="D4C8DA"/>
              </a:solidFill>
              <a:effectLst>
                <a:outerShdw dist="38100" dir="2700000" algn="tl" rotWithShape="0">
                  <a:srgbClr val="7D5E8C"/>
                </a:outerShdw>
              </a:effectLst>
            </a:endParaRPr>
          </a:p>
        </p:txBody>
      </p:sp>
      <p:sp>
        <p:nvSpPr>
          <p:cNvPr id="3" name="Rectángulo 2">
            <a:extLst>
              <a:ext uri="{FF2B5EF4-FFF2-40B4-BE49-F238E27FC236}">
                <a16:creationId xmlns:a16="http://schemas.microsoft.com/office/drawing/2014/main" xmlns="" id="{4ACDE117-B492-41FB-AD30-9B668B59BC3D}"/>
              </a:ext>
            </a:extLst>
          </p:cNvPr>
          <p:cNvSpPr/>
          <p:nvPr/>
        </p:nvSpPr>
        <p:spPr>
          <a:xfrm>
            <a:off x="435428" y="682008"/>
            <a:ext cx="8273143" cy="1785104"/>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912B35"/>
                </a:solidFill>
                <a:latin typeface="Comic Sans MS" panose="030F0702030302020204" pitchFamily="66" charset="0"/>
              </a:rPr>
              <a:t>„După</a:t>
            </a:r>
            <a:r>
              <a:rPr lang="ro-RO" b="1" smtClean="0">
                <a:solidFill>
                  <a:srgbClr val="912B35"/>
                </a:solidFill>
                <a:latin typeface="Comic Sans MS" panose="030F0702030302020204" pitchFamily="66" charset="0"/>
              </a:rPr>
              <a:t> trei </a:t>
            </a:r>
            <a:r>
              <a:rPr lang="ro-RO" b="1" smtClean="0">
                <a:solidFill>
                  <a:srgbClr val="912B35"/>
                </a:solidFill>
                <a:latin typeface="Comic Sans MS" panose="030F0702030302020204" pitchFamily="66" charset="0"/>
              </a:rPr>
              <a:t>ani</a:t>
            </a:r>
            <a:r>
              <a:rPr lang="ro-RO" b="1" smtClean="0">
                <a:solidFill>
                  <a:srgbClr val="912B35"/>
                </a:solidFill>
                <a:latin typeface="Comic Sans MS" panose="030F0702030302020204" pitchFamily="66" charset="0"/>
              </a:rPr>
              <a:t>, să scoţi toată zeciuiala din venitul tău din anul al treilea şi s-o pui în cetăţile </a:t>
            </a:r>
            <a:r>
              <a:rPr lang="ro-RO" b="1" smtClean="0">
                <a:solidFill>
                  <a:srgbClr val="912B35"/>
                </a:solidFill>
                <a:latin typeface="Comic Sans MS" panose="030F0702030302020204" pitchFamily="66" charset="0"/>
              </a:rPr>
              <a:t>tale</a:t>
            </a:r>
            <a:r>
              <a:rPr lang="ro-RO" b="1" smtClean="0">
                <a:solidFill>
                  <a:srgbClr val="912B35"/>
                </a:solidFill>
                <a:latin typeface="Comic Sans MS" panose="030F0702030302020204" pitchFamily="66" charset="0"/>
              </a:rPr>
              <a:t>. Atunci să vină </a:t>
            </a:r>
            <a:r>
              <a:rPr lang="ro-RO" b="1" smtClean="0">
                <a:solidFill>
                  <a:srgbClr val="912B35"/>
                </a:solidFill>
                <a:latin typeface="Comic Sans MS" panose="030F0702030302020204" pitchFamily="66" charset="0"/>
              </a:rPr>
              <a:t>levitul</a:t>
            </a:r>
            <a:r>
              <a:rPr lang="ro-RO" b="1" smtClean="0">
                <a:solidFill>
                  <a:srgbClr val="912B35"/>
                </a:solidFill>
                <a:latin typeface="Comic Sans MS" panose="030F0702030302020204" pitchFamily="66" charset="0"/>
              </a:rPr>
              <a:t>, care n-are nici </a:t>
            </a:r>
            <a:r>
              <a:rPr lang="ro-RO" b="1" smtClean="0">
                <a:solidFill>
                  <a:srgbClr val="912B35"/>
                </a:solidFill>
                <a:latin typeface="Comic Sans MS" panose="030F0702030302020204" pitchFamily="66" charset="0"/>
              </a:rPr>
              <a:t>parte</a:t>
            </a:r>
            <a:r>
              <a:rPr lang="ro-RO" b="1" smtClean="0">
                <a:solidFill>
                  <a:srgbClr val="912B35"/>
                </a:solidFill>
                <a:latin typeface="Comic Sans MS" panose="030F0702030302020204" pitchFamily="66" charset="0"/>
              </a:rPr>
              <a:t>, nici moştenire cu </a:t>
            </a:r>
            <a:r>
              <a:rPr lang="ro-RO" b="1" smtClean="0">
                <a:solidFill>
                  <a:srgbClr val="912B35"/>
                </a:solidFill>
                <a:latin typeface="Comic Sans MS" panose="030F0702030302020204" pitchFamily="66" charset="0"/>
              </a:rPr>
              <a:t>tine</a:t>
            </a:r>
            <a:r>
              <a:rPr lang="ro-RO" b="1" smtClean="0">
                <a:solidFill>
                  <a:srgbClr val="912B35"/>
                </a:solidFill>
                <a:latin typeface="Comic Sans MS" panose="030F0702030302020204" pitchFamily="66" charset="0"/>
              </a:rPr>
              <a:t>, </a:t>
            </a:r>
            <a:r>
              <a:rPr lang="ro-RO" b="1" smtClean="0">
                <a:solidFill>
                  <a:srgbClr val="912B35"/>
                </a:solidFill>
                <a:latin typeface="Comic Sans MS" panose="030F0702030302020204" pitchFamily="66" charset="0"/>
              </a:rPr>
              <a:t>străinul</a:t>
            </a:r>
            <a:r>
              <a:rPr lang="ro-RO" b="1" smtClean="0">
                <a:solidFill>
                  <a:srgbClr val="912B35"/>
                </a:solidFill>
                <a:latin typeface="Comic Sans MS" panose="030F0702030302020204" pitchFamily="66" charset="0"/>
              </a:rPr>
              <a:t>, orfanul şi văduva care vor fi în cetăţile tale şi să mănânce şi să se </a:t>
            </a:r>
            <a:r>
              <a:rPr lang="ro-RO" b="1" smtClean="0">
                <a:solidFill>
                  <a:srgbClr val="912B35"/>
                </a:solidFill>
                <a:latin typeface="Comic Sans MS" panose="030F0702030302020204" pitchFamily="66" charset="0"/>
              </a:rPr>
              <a:t>sature</a:t>
            </a:r>
            <a:r>
              <a:rPr lang="ro-RO" b="1" smtClean="0">
                <a:solidFill>
                  <a:srgbClr val="912B35"/>
                </a:solidFill>
                <a:latin typeface="Comic Sans MS" panose="030F0702030302020204" pitchFamily="66" charset="0"/>
              </a:rPr>
              <a:t>, pentru ca Domnul Dumnezeul tău să te binecuvânteze în toate lucrările pe care le vei face cu mâinile </a:t>
            </a:r>
            <a:r>
              <a:rPr lang="ro-RO" b="1" smtClean="0">
                <a:solidFill>
                  <a:srgbClr val="912B35"/>
                </a:solidFill>
                <a:latin typeface="Comic Sans MS" panose="030F0702030302020204" pitchFamily="66" charset="0"/>
              </a:rPr>
              <a:t>tale.”</a:t>
            </a:r>
            <a:endParaRPr lang="ro-RO" b="1" smtClean="0">
              <a:solidFill>
                <a:srgbClr val="912B35"/>
              </a:solidFill>
              <a:latin typeface="Comic Sans MS" panose="030F0702030302020204" pitchFamily="66" charset="0"/>
            </a:endParaRPr>
          </a:p>
          <a:p>
            <a:r>
              <a:rPr lang="ro-RO" sz="1600" b="1" smtClean="0">
                <a:solidFill>
                  <a:srgbClr val="912B35"/>
                </a:solidFill>
                <a:latin typeface="Comic Sans MS" panose="030F0702030302020204" pitchFamily="66" charset="0"/>
              </a:rPr>
              <a:t>(Deuteronom</a:t>
            </a:r>
            <a:r>
              <a:rPr lang="ro-RO" sz="1600" b="1" smtClean="0">
                <a:solidFill>
                  <a:srgbClr val="912B35"/>
                </a:solidFill>
                <a:latin typeface="Comic Sans MS" panose="030F0702030302020204" pitchFamily="66" charset="0"/>
              </a:rPr>
              <a:t> 14:28-29</a:t>
            </a:r>
            <a:r>
              <a:rPr lang="ro-RO" sz="1600" b="1" smtClean="0">
                <a:solidFill>
                  <a:srgbClr val="912B35"/>
                </a:solidFill>
                <a:latin typeface="Comic Sans MS" panose="030F0702030302020204" pitchFamily="66" charset="0"/>
              </a:rPr>
              <a:t>)</a:t>
            </a:r>
            <a:endParaRPr lang="ro-RO" sz="1600" b="1">
              <a:solidFill>
                <a:srgbClr val="912B35"/>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F72BAEB-74A0-4166-97E6-B82629903F00}"/>
              </a:ext>
            </a:extLst>
          </p:cNvPr>
          <p:cNvSpPr txBox="1"/>
          <p:nvPr/>
        </p:nvSpPr>
        <p:spPr>
          <a:xfrm>
            <a:off x="224049" y="2659539"/>
            <a:ext cx="5279246" cy="3708708"/>
          </a:xfrm>
          <a:prstGeom prst="rect">
            <a:avLst/>
          </a:prstGeom>
          <a:noFill/>
        </p:spPr>
        <p:txBody>
          <a:bodyPr wrap="square" rtlCol="0">
            <a:spAutoFit/>
          </a:bodyPr>
          <a:lstStyle/>
          <a:p>
            <a:pPr>
              <a:spcBef>
                <a:spcPts val="600"/>
              </a:spcBef>
            </a:pPr>
            <a:r>
              <a:rPr lang="ro-RO" sz="2000" b="1" dirty="0"/>
              <a:t>Deuteronomul 14:22-29 spune că </a:t>
            </a:r>
            <a:r>
              <a:rPr lang="ro-RO" sz="2000" b="1" dirty="0" smtClean="0"/>
              <a:t>israeliţii </a:t>
            </a:r>
            <a:r>
              <a:rPr lang="ro-RO" sz="2000" b="1" dirty="0"/>
              <a:t>trebuiau să plătească o a doua zecime, cu un scop diferit de prima.</a:t>
            </a:r>
          </a:p>
          <a:p>
            <a:pPr>
              <a:spcBef>
                <a:spcPts val="600"/>
              </a:spcBef>
            </a:pPr>
            <a:r>
              <a:rPr lang="ro-RO" sz="2000" b="1" dirty="0"/>
              <a:t>Vreme de doi ani, această zecime era dusă la Ierusalim. O parte din ea o mâncau în </a:t>
            </a:r>
            <a:r>
              <a:rPr lang="ro-RO" sz="2000" b="1" dirty="0" smtClean="0"/>
              <a:t>familie, </a:t>
            </a:r>
            <a:r>
              <a:rPr lang="ro-RO" sz="2000" b="1" dirty="0"/>
              <a:t>iar restul </a:t>
            </a:r>
            <a:r>
              <a:rPr lang="ro-RO" sz="2000" b="1" dirty="0" smtClean="0"/>
              <a:t>împărţeau </a:t>
            </a:r>
            <a:r>
              <a:rPr lang="ro-RO" sz="2000" b="1" dirty="0"/>
              <a:t>cu cei </a:t>
            </a:r>
            <a:r>
              <a:rPr lang="ro-RO" sz="2000" b="1" dirty="0" smtClean="0"/>
              <a:t>nevoiaşi</a:t>
            </a:r>
            <a:r>
              <a:rPr lang="ro-RO" sz="2000" b="1" dirty="0"/>
              <a:t>.</a:t>
            </a:r>
          </a:p>
          <a:p>
            <a:pPr>
              <a:spcBef>
                <a:spcPts val="600"/>
              </a:spcBef>
            </a:pPr>
            <a:r>
              <a:rPr lang="ro-RO" sz="2000" b="1" dirty="0"/>
              <a:t>În al treilea an, această zecime specială era de </a:t>
            </a:r>
            <a:r>
              <a:rPr lang="ro-RO" sz="2000" b="1" dirty="0" smtClean="0"/>
              <a:t>împărţit </a:t>
            </a:r>
            <a:r>
              <a:rPr lang="ro-RO" sz="2000" b="1" dirty="0"/>
              <a:t>cu </a:t>
            </a:r>
            <a:r>
              <a:rPr lang="ro-RO" sz="2000" b="1" dirty="0" smtClean="0"/>
              <a:t>nevoiaşii </a:t>
            </a:r>
            <a:r>
              <a:rPr lang="ro-RO" sz="2000" b="1" dirty="0"/>
              <a:t>„locali” ai </a:t>
            </a:r>
            <a:r>
              <a:rPr lang="ro-RO" sz="2000" b="1" dirty="0" smtClean="0"/>
              <a:t>cetăţilor</a:t>
            </a:r>
            <a:r>
              <a:rPr lang="ro-RO" sz="2000" b="1" dirty="0"/>
              <a:t>.</a:t>
            </a:r>
          </a:p>
          <a:p>
            <a:pPr>
              <a:spcBef>
                <a:spcPts val="600"/>
              </a:spcBef>
            </a:pPr>
            <a:r>
              <a:rPr lang="ro-RO" sz="2000" b="1" dirty="0"/>
              <a:t>Fiecare israelit plătea aproximativ 25-33% din venitul lor pentru </a:t>
            </a:r>
            <a:r>
              <a:rPr lang="ro-RO" sz="2000" b="1" dirty="0" smtClean="0"/>
              <a:t>întreţinerea naţiunii</a:t>
            </a:r>
            <a:r>
              <a:rPr lang="ro-RO" sz="2000" b="1" dirty="0"/>
              <a:t>. Parte din venit era destinată îngrijirii celor </a:t>
            </a:r>
            <a:r>
              <a:rPr lang="ro-RO" sz="2000" b="1" dirty="0" smtClean="0"/>
              <a:t>nevoiaşi.</a:t>
            </a:r>
            <a:endParaRPr lang="ro-RO" sz="2000" b="1" dirty="0"/>
          </a:p>
        </p:txBody>
      </p:sp>
      <p:pic>
        <p:nvPicPr>
          <p:cNvPr id="8" name="Imagen 7" descr="Imagen que contiene persona, hombre, exterior&#10;&#10;Descripción generada automáticamente">
            <a:extLst>
              <a:ext uri="{FF2B5EF4-FFF2-40B4-BE49-F238E27FC236}">
                <a16:creationId xmlns:a16="http://schemas.microsoft.com/office/drawing/2014/main" xmlns="" id="{0204EDA3-9A0F-4D2F-8E9A-B8394959DD90}"/>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566345" y="2543695"/>
            <a:ext cx="3420902" cy="4184590"/>
          </a:xfrm>
          <a:prstGeom prst="rect">
            <a:avLst/>
          </a:prstGeom>
          <a:ln w="38100" cap="sq">
            <a:solidFill>
              <a:srgbClr val="7D5E8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756765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8211FAD-1707-4FE0-8297-D6B5557DF1AD}"/>
              </a:ext>
            </a:extLst>
          </p:cNvPr>
          <p:cNvSpPr/>
          <p:nvPr/>
        </p:nvSpPr>
        <p:spPr>
          <a:xfrm>
            <a:off x="1088572" y="1717567"/>
            <a:ext cx="7315200" cy="4893647"/>
          </a:xfrm>
          <a:prstGeom prst="rect">
            <a:avLst/>
          </a:prstGeom>
        </p:spPr>
        <p:txBody>
          <a:bodyPr wrap="square">
            <a:spAutoFit/>
            <a:scene3d>
              <a:camera prst="orthographicFront"/>
              <a:lightRig rig="threePt" dir="t"/>
            </a:scene3d>
            <a:sp3d extrusionH="57150">
              <a:bevelT w="38100" h="38100"/>
            </a:sp3d>
          </a:bodyPr>
          <a:lstStyle/>
          <a:p>
            <a:pPr>
              <a:spcBef>
                <a:spcPts val="600"/>
              </a:spcBef>
            </a:pPr>
            <a:r>
              <a:rPr lang="ro-RO" sz="2400" b="1" smtClean="0">
                <a:solidFill>
                  <a:srgbClr val="7B2C17"/>
                </a:solidFill>
                <a:latin typeface="Comic Sans MS" panose="030F0702030302020204" pitchFamily="66" charset="0"/>
              </a:rPr>
              <a:t>Faptul</a:t>
            </a:r>
            <a:r>
              <a:rPr lang="ro-RO" sz="2400" b="1" smtClean="0">
                <a:solidFill>
                  <a:srgbClr val="7B2C17"/>
                </a:solidFill>
                <a:latin typeface="Comic Sans MS" panose="030F0702030302020204" pitchFamily="66" charset="0"/>
              </a:rPr>
              <a:t> de a consacra lui Dumnezeu a zecea parte din toate </a:t>
            </a:r>
            <a:r>
              <a:rPr lang="ro-RO" sz="2400" b="1" smtClean="0">
                <a:solidFill>
                  <a:srgbClr val="7B2C17"/>
                </a:solidFill>
                <a:latin typeface="Comic Sans MS" panose="030F0702030302020204" pitchFamily="66" charset="0"/>
              </a:rPr>
              <a:t>veniturile</a:t>
            </a:r>
            <a:r>
              <a:rPr lang="ro-RO" sz="2400" b="1" smtClean="0">
                <a:solidFill>
                  <a:srgbClr val="7B2C17"/>
                </a:solidFill>
                <a:latin typeface="Comic Sans MS" panose="030F0702030302020204" pitchFamily="66" charset="0"/>
              </a:rPr>
              <a:t>, fie din </a:t>
            </a:r>
            <a:r>
              <a:rPr lang="ro-RO" sz="2400" b="1" smtClean="0">
                <a:solidFill>
                  <a:srgbClr val="7B2C17"/>
                </a:solidFill>
                <a:latin typeface="Comic Sans MS" panose="030F0702030302020204" pitchFamily="66" charset="0"/>
              </a:rPr>
              <a:t>livadă</a:t>
            </a:r>
            <a:r>
              <a:rPr lang="ro-RO" sz="2400" b="1" smtClean="0">
                <a:solidFill>
                  <a:srgbClr val="7B2C17"/>
                </a:solidFill>
                <a:latin typeface="Comic Sans MS" panose="030F0702030302020204" pitchFamily="66" charset="0"/>
              </a:rPr>
              <a:t>, fie din roadele </a:t>
            </a:r>
            <a:r>
              <a:rPr lang="ro-RO" sz="2400" b="1" smtClean="0">
                <a:solidFill>
                  <a:srgbClr val="7B2C17"/>
                </a:solidFill>
                <a:latin typeface="Comic Sans MS" panose="030F0702030302020204" pitchFamily="66" charset="0"/>
              </a:rPr>
              <a:t>câmpului</a:t>
            </a:r>
            <a:r>
              <a:rPr lang="ro-RO" sz="2400" b="1" smtClean="0">
                <a:solidFill>
                  <a:srgbClr val="7B2C17"/>
                </a:solidFill>
                <a:latin typeface="Comic Sans MS" panose="030F0702030302020204" pitchFamily="66" charset="0"/>
              </a:rPr>
              <a:t>, din cirezi sau din </a:t>
            </a:r>
            <a:r>
              <a:rPr lang="ro-RO" sz="2400" b="1" smtClean="0">
                <a:solidFill>
                  <a:srgbClr val="7B2C17"/>
                </a:solidFill>
                <a:latin typeface="Comic Sans MS" panose="030F0702030302020204" pitchFamily="66" charset="0"/>
              </a:rPr>
              <a:t>turme</a:t>
            </a:r>
            <a:r>
              <a:rPr lang="ro-RO" sz="2400" b="1" smtClean="0">
                <a:solidFill>
                  <a:srgbClr val="7B2C17"/>
                </a:solidFill>
                <a:latin typeface="Comic Sans MS" panose="030F0702030302020204" pitchFamily="66" charset="0"/>
              </a:rPr>
              <a:t>, din munca intelectuală sau </a:t>
            </a:r>
            <a:r>
              <a:rPr lang="ro-RO" sz="2400" b="1" smtClean="0">
                <a:solidFill>
                  <a:srgbClr val="7B2C17"/>
                </a:solidFill>
                <a:latin typeface="Comic Sans MS" panose="030F0702030302020204" pitchFamily="66" charset="0"/>
              </a:rPr>
              <a:t>fizică</a:t>
            </a:r>
            <a:r>
              <a:rPr lang="ro-RO" sz="2400" b="1" smtClean="0">
                <a:solidFill>
                  <a:srgbClr val="7B2C17"/>
                </a:solidFill>
                <a:latin typeface="Comic Sans MS" panose="030F0702030302020204" pitchFamily="66" charset="0"/>
              </a:rPr>
              <a:t>, consacrarea apoi a celei de-a doua zecimi pentru ajutorarea celor săraci şi alte scopuri umanitare a avut scopul de a ţine necurmat înaintea poporului adevărul că Dumnezeu este proprietarul a toate câte sunt şi că ei au ocazia să fie intermediari ai binecuvântărilor </a:t>
            </a:r>
            <a:r>
              <a:rPr lang="ro-RO" sz="2400" b="1" smtClean="0">
                <a:solidFill>
                  <a:srgbClr val="7B2C17"/>
                </a:solidFill>
                <a:latin typeface="Comic Sans MS" panose="030F0702030302020204" pitchFamily="66" charset="0"/>
              </a:rPr>
              <a:t>Sale</a:t>
            </a:r>
            <a:r>
              <a:rPr lang="ro-RO" sz="2400" b="1" smtClean="0">
                <a:solidFill>
                  <a:srgbClr val="7B2C17"/>
                </a:solidFill>
                <a:latin typeface="Comic Sans MS" panose="030F0702030302020204" pitchFamily="66" charset="0"/>
              </a:rPr>
              <a:t>. A fost un mod de educare în vederea suprimării oricărei manifestări de egoism îngust şi de cultivare largă şi nobilă a </a:t>
            </a:r>
            <a:r>
              <a:rPr lang="ro-RO" sz="2400" b="1" smtClean="0">
                <a:solidFill>
                  <a:srgbClr val="7B2C17"/>
                </a:solidFill>
                <a:latin typeface="Comic Sans MS" panose="030F0702030302020204" pitchFamily="66" charset="0"/>
              </a:rPr>
              <a:t>caracterului</a:t>
            </a:r>
            <a:r>
              <a:rPr lang="ro-RO" sz="2400" b="1" smtClean="0">
                <a:solidFill>
                  <a:srgbClr val="7B2C17"/>
                </a:solidFill>
                <a:latin typeface="Comic Sans MS" panose="030F0702030302020204" pitchFamily="66" charset="0"/>
              </a:rPr>
              <a:t>. </a:t>
            </a:r>
            <a:endParaRPr lang="ro-RO" sz="2400" b="1">
              <a:solidFill>
                <a:srgbClr val="7B2C17"/>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1F5CC17D-663A-43A6-A045-728FD38A0F82}"/>
              </a:ext>
            </a:extLst>
          </p:cNvPr>
          <p:cNvSpPr txBox="1"/>
          <p:nvPr/>
        </p:nvSpPr>
        <p:spPr>
          <a:xfrm>
            <a:off x="5783952" y="731520"/>
            <a:ext cx="2619820" cy="369332"/>
          </a:xfrm>
          <a:prstGeom prst="rect">
            <a:avLst/>
          </a:prstGeom>
          <a:noFill/>
        </p:spPr>
        <p:txBody>
          <a:bodyPr wrap="none" rtlCol="0">
            <a:spAutoFit/>
          </a:bodyPr>
          <a:lstStyle/>
          <a:p>
            <a:pPr algn="r"/>
            <a:r>
              <a:rPr lang="ro-RO" b="1" smtClean="0">
                <a:solidFill>
                  <a:srgbClr val="7B2C17"/>
                </a:solidFill>
              </a:rPr>
              <a:t>E.G.W. </a:t>
            </a:r>
            <a:r>
              <a:rPr lang="ro-RO" b="1" smtClean="0">
                <a:solidFill>
                  <a:srgbClr val="7B2C17"/>
                </a:solidFill>
              </a:rPr>
              <a:t>(</a:t>
            </a:r>
            <a:r>
              <a:rPr lang="ro-RO" b="1" smtClean="0">
                <a:solidFill>
                  <a:srgbClr val="7B2C17"/>
                </a:solidFill>
              </a:rPr>
              <a:t>Educaţie</a:t>
            </a:r>
            <a:r>
              <a:rPr lang="ro-RO" b="1" smtClean="0">
                <a:solidFill>
                  <a:srgbClr val="7B2C17"/>
                </a:solidFill>
              </a:rPr>
              <a:t>, </a:t>
            </a:r>
            <a:r>
              <a:rPr lang="ro-RO" b="1" smtClean="0">
                <a:solidFill>
                  <a:srgbClr val="7B2C17"/>
                </a:solidFill>
              </a:rPr>
              <a:t>pag</a:t>
            </a:r>
            <a:r>
              <a:rPr lang="ro-RO" b="1" smtClean="0">
                <a:solidFill>
                  <a:srgbClr val="7B2C17"/>
                </a:solidFill>
              </a:rPr>
              <a:t>. </a:t>
            </a:r>
            <a:r>
              <a:rPr lang="ro-RO" b="1" smtClean="0">
                <a:solidFill>
                  <a:srgbClr val="7B2C17"/>
                </a:solidFill>
              </a:rPr>
              <a:t>44</a:t>
            </a:r>
            <a:r>
              <a:rPr lang="ro-RO" b="1" smtClean="0">
                <a:solidFill>
                  <a:srgbClr val="7B2C17"/>
                </a:solidFill>
              </a:rPr>
              <a:t>)</a:t>
            </a:r>
            <a:endParaRPr lang="ro-RO" b="1">
              <a:solidFill>
                <a:srgbClr val="7B2C17"/>
              </a:solidFill>
            </a:endParaRPr>
          </a:p>
        </p:txBody>
      </p:sp>
    </p:spTree>
    <p:extLst>
      <p:ext uri="{BB962C8B-B14F-4D97-AF65-F5344CB8AC3E}">
        <p14:creationId xmlns:p14="http://schemas.microsoft.com/office/powerpoint/2010/main" xmlns="" val="2441754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668CC190-5B4D-4D4E-A201-B3BADC1F90FD}"/>
              </a:ext>
            </a:extLst>
          </p:cNvPr>
          <p:cNvPicPr>
            <a:picLocks noChangeAspect="1"/>
          </p:cNvPicPr>
          <p:nvPr/>
        </p:nvPicPr>
        <p:blipFill>
          <a:blip r:embed="rId3" cstate="screen">
            <a:extLst>
              <a:ext uri="{28A0092B-C50C-407E-A947-70E740481C1C}">
                <a14:useLocalDpi xmlns:a14="http://schemas.microsoft.com/office/drawing/2010/main" xmlns=""/>
              </a:ext>
            </a:extLst>
          </a:blip>
          <a:srcRect/>
          <a:stretch/>
        </p:blipFill>
        <p:spPr>
          <a:xfrm>
            <a:off x="182873" y="4319451"/>
            <a:ext cx="4371701" cy="2461268"/>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2" name="Rectángulo 1">
            <a:extLst>
              <a:ext uri="{FF2B5EF4-FFF2-40B4-BE49-F238E27FC236}">
                <a16:creationId xmlns:a16="http://schemas.microsoft.com/office/drawing/2014/main" xmlns="" id="{3C077DB1-92DF-49D2-A60C-2582E916CE31}"/>
              </a:ext>
            </a:extLst>
          </p:cNvPr>
          <p:cNvSpPr/>
          <p:nvPr/>
        </p:nvSpPr>
        <p:spPr>
          <a:xfrm>
            <a:off x="1" y="-130635"/>
            <a:ext cx="9143998" cy="92333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ro-RO" sz="5400" b="1" spc="600" smtClean="0">
                <a:ln/>
                <a:solidFill>
                  <a:schemeClr val="accent4"/>
                </a:solidFill>
                <a:effectLst>
                  <a:glow rad="127000">
                    <a:schemeClr val="tx1">
                      <a:alpha val="66000"/>
                    </a:schemeClr>
                  </a:glow>
                </a:effectLst>
              </a:rPr>
              <a:t>JUBILEUL</a:t>
            </a:r>
            <a:endParaRPr lang="ro-RO" sz="5400" b="1" spc="600">
              <a:ln/>
              <a:solidFill>
                <a:schemeClr val="accent4"/>
              </a:solidFill>
              <a:effectLst>
                <a:glow rad="127000">
                  <a:schemeClr val="tx1">
                    <a:alpha val="66000"/>
                  </a:schemeClr>
                </a:glow>
              </a:effectLst>
            </a:endParaRPr>
          </a:p>
        </p:txBody>
      </p:sp>
      <p:sp>
        <p:nvSpPr>
          <p:cNvPr id="3" name="Rectángulo 2">
            <a:extLst>
              <a:ext uri="{FF2B5EF4-FFF2-40B4-BE49-F238E27FC236}">
                <a16:creationId xmlns:a16="http://schemas.microsoft.com/office/drawing/2014/main" xmlns="" id="{8BF0679F-9992-41A6-9DDC-C0AF7C5AE197}"/>
              </a:ext>
            </a:extLst>
          </p:cNvPr>
          <p:cNvSpPr/>
          <p:nvPr/>
        </p:nvSpPr>
        <p:spPr>
          <a:xfrm>
            <a:off x="522517" y="652528"/>
            <a:ext cx="8447314"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8C322A"/>
                </a:solidFill>
                <a:latin typeface="Comic Sans MS" panose="030F0702030302020204" pitchFamily="66" charset="0"/>
              </a:rPr>
              <a:t>„Şi să sfinţiţi astfel anul al cincizecilea. Să vestiţi slobozenia în ţară pentru toţi locuitorii ei: acesta să fie pentru voi anul de veselie; fiecare dintre voi să se întoarcă la moşia lui şi fiecare dintre voi să se întoarcă în familia lui.” </a:t>
            </a:r>
            <a:r>
              <a:rPr lang="ro-RO" sz="1600" b="1" dirty="0" smtClean="0">
                <a:solidFill>
                  <a:srgbClr val="8C322A"/>
                </a:solidFill>
                <a:latin typeface="Comic Sans MS" panose="030F0702030302020204" pitchFamily="66" charset="0"/>
              </a:rPr>
              <a:t>(Leviticul 25:10)</a:t>
            </a:r>
            <a:endParaRPr lang="ro-RO" sz="1600" b="1" dirty="0">
              <a:solidFill>
                <a:srgbClr val="8C322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49AEB47-952E-4ABE-8F73-D096FEFEEEA3}"/>
              </a:ext>
            </a:extLst>
          </p:cNvPr>
          <p:cNvSpPr txBox="1"/>
          <p:nvPr/>
        </p:nvSpPr>
        <p:spPr>
          <a:xfrm>
            <a:off x="398220" y="1935289"/>
            <a:ext cx="4502333" cy="2323713"/>
          </a:xfrm>
          <a:prstGeom prst="rect">
            <a:avLst/>
          </a:prstGeom>
          <a:noFill/>
        </p:spPr>
        <p:txBody>
          <a:bodyPr wrap="square" rtlCol="0">
            <a:spAutoFit/>
          </a:bodyPr>
          <a:lstStyle/>
          <a:p>
            <a:pPr>
              <a:spcBef>
                <a:spcPts val="600"/>
              </a:spcBef>
            </a:pPr>
            <a:r>
              <a:rPr lang="ro-RO" sz="2000" b="1" dirty="0"/>
              <a:t>Jubileul a fost anul eliberării pământului. </a:t>
            </a:r>
            <a:r>
              <a:rPr lang="ro-RO" sz="2000" b="1" dirty="0" smtClean="0"/>
              <a:t>Toţi îşi </a:t>
            </a:r>
            <a:r>
              <a:rPr lang="ro-RO" sz="2000" b="1" dirty="0"/>
              <a:t>primeau </a:t>
            </a:r>
            <a:r>
              <a:rPr lang="ro-RO" sz="2000" b="1" dirty="0" smtClean="0"/>
              <a:t>moştenirea </a:t>
            </a:r>
            <a:r>
              <a:rPr lang="ro-RO" sz="2000" b="1" dirty="0"/>
              <a:t>înapoi în anul Jubileului.</a:t>
            </a:r>
          </a:p>
          <a:p>
            <a:pPr>
              <a:spcBef>
                <a:spcPts val="600"/>
              </a:spcBef>
            </a:pPr>
            <a:r>
              <a:rPr lang="ro-RO" sz="2000" b="1" dirty="0"/>
              <a:t>În acest fel, nimeni nu putea strânge multe pământuri. În plus, familiile </a:t>
            </a:r>
            <a:r>
              <a:rPr lang="ro-RO" sz="2000" b="1" dirty="0" smtClean="0"/>
              <a:t>nu-şi </a:t>
            </a:r>
            <a:r>
              <a:rPr lang="ro-RO" sz="2000" b="1" dirty="0"/>
              <a:t>puteau pierde terenurile </a:t>
            </a:r>
            <a:r>
              <a:rPr lang="ro-RO" sz="2000" b="1" dirty="0" smtClean="0"/>
              <a:t>– sursa </a:t>
            </a:r>
            <a:r>
              <a:rPr lang="ro-RO" sz="2000" b="1" dirty="0"/>
              <a:t>de </a:t>
            </a:r>
            <a:r>
              <a:rPr lang="ro-RO" sz="2000" b="1" dirty="0" smtClean="0"/>
              <a:t>trai – </a:t>
            </a:r>
            <a:r>
              <a:rPr lang="ro-RO" sz="2000" b="1" dirty="0"/>
              <a:t>pentru totdeauna</a:t>
            </a:r>
            <a:r>
              <a:rPr lang="ro-RO" sz="2000" b="1" dirty="0" smtClean="0"/>
              <a:t>.</a:t>
            </a:r>
            <a:endParaRPr lang="ro-RO" sz="2000" b="1" dirty="0"/>
          </a:p>
        </p:txBody>
      </p:sp>
      <p:pic>
        <p:nvPicPr>
          <p:cNvPr id="7" name="Imagen 6" descr="Imagen que contiene libro, texto, persona&#10;&#10;Descripción generada automáticamente">
            <a:extLst>
              <a:ext uri="{FF2B5EF4-FFF2-40B4-BE49-F238E27FC236}">
                <a16:creationId xmlns:a16="http://schemas.microsoft.com/office/drawing/2014/main" xmlns="" id="{E796613D-7988-4282-9FD6-F1B8AD47E4A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5423069" y="1654831"/>
            <a:ext cx="3312222" cy="2242618"/>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10" name="Rectángulo 9">
            <a:extLst>
              <a:ext uri="{FF2B5EF4-FFF2-40B4-BE49-F238E27FC236}">
                <a16:creationId xmlns:a16="http://schemas.microsoft.com/office/drawing/2014/main" xmlns="" id="{51F2A0CF-E63A-4D1A-9D14-48A8405472B6}"/>
              </a:ext>
            </a:extLst>
          </p:cNvPr>
          <p:cNvSpPr/>
          <p:nvPr/>
        </p:nvSpPr>
        <p:spPr>
          <a:xfrm>
            <a:off x="4720043" y="3918734"/>
            <a:ext cx="4423956" cy="2823850"/>
          </a:xfrm>
          <a:prstGeom prst="rect">
            <a:avLst/>
          </a:prstGeom>
        </p:spPr>
        <p:txBody>
          <a:bodyPr wrap="square">
            <a:spAutoFit/>
          </a:bodyPr>
          <a:lstStyle/>
          <a:p>
            <a:pPr>
              <a:lnSpc>
                <a:spcPts val="2300"/>
              </a:lnSpc>
              <a:spcBef>
                <a:spcPts val="600"/>
              </a:spcBef>
            </a:pPr>
            <a:r>
              <a:rPr lang="ro-RO" sz="2000" b="1" dirty="0"/>
              <a:t>Dacă cineva trebuia </a:t>
            </a:r>
            <a:r>
              <a:rPr lang="ro-RO" sz="2000" b="1" dirty="0" smtClean="0"/>
              <a:t>să-şi </a:t>
            </a:r>
            <a:r>
              <a:rPr lang="ro-RO" sz="2000" b="1" dirty="0"/>
              <a:t>vândă </a:t>
            </a:r>
            <a:r>
              <a:rPr lang="ro-RO" sz="2000" b="1" dirty="0" smtClean="0"/>
              <a:t>moştenirea</a:t>
            </a:r>
            <a:r>
              <a:rPr lang="ro-RO" sz="2000" b="1" dirty="0"/>
              <a:t>, </a:t>
            </a:r>
            <a:r>
              <a:rPr lang="ro-RO" sz="2000" b="1" dirty="0" smtClean="0"/>
              <a:t>preţul </a:t>
            </a:r>
            <a:r>
              <a:rPr lang="ro-RO" sz="2000" b="1" dirty="0"/>
              <a:t>acesteia era echivalent cu </a:t>
            </a:r>
            <a:r>
              <a:rPr lang="ro-RO" sz="2000" b="1" dirty="0" smtClean="0"/>
              <a:t>beneficiile </a:t>
            </a:r>
            <a:r>
              <a:rPr lang="ro-RO" sz="2000" b="1" dirty="0"/>
              <a:t>produse de recoltele culese până în anul următorului Jubileu.</a:t>
            </a:r>
          </a:p>
          <a:p>
            <a:pPr>
              <a:lnSpc>
                <a:spcPts val="2300"/>
              </a:lnSpc>
              <a:spcBef>
                <a:spcPts val="600"/>
              </a:spcBef>
            </a:pPr>
            <a:r>
              <a:rPr lang="ro-RO" sz="2000" b="1" dirty="0"/>
              <a:t>Din cauza păcatului, vor exista mereu </a:t>
            </a:r>
            <a:r>
              <a:rPr lang="ro-RO" sz="2000" b="1" dirty="0" smtClean="0"/>
              <a:t>nevoiaşi </a:t>
            </a:r>
            <a:r>
              <a:rPr lang="ro-RO" sz="2000" b="1" dirty="0"/>
              <a:t>(Matei 26:11). Jubileul era o </a:t>
            </a:r>
            <a:r>
              <a:rPr lang="ro-RO" sz="2000" b="1" dirty="0" smtClean="0"/>
              <a:t>soluţie </a:t>
            </a:r>
            <a:r>
              <a:rPr lang="ro-RO" sz="2000" b="1" dirty="0"/>
              <a:t>pe care Dumnezeu a propus-o pentru a minimaliza inegalitatea socială.</a:t>
            </a:r>
          </a:p>
        </p:txBody>
      </p:sp>
    </p:spTree>
    <p:extLst>
      <p:ext uri="{BB962C8B-B14F-4D97-AF65-F5344CB8AC3E}">
        <p14:creationId xmlns:p14="http://schemas.microsoft.com/office/powerpoint/2010/main" xmlns="" val="926818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000"/>
                                        <p:tgtEl>
                                          <p:spTgt spid="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1000"/>
                                        <p:tgtEl>
                                          <p:spTgt spid="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left)">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wipe(left)">
                                      <p:cBhvr>
                                        <p:cTn id="4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8211FAD-1707-4FE0-8297-D6B5557DF1AD}"/>
              </a:ext>
            </a:extLst>
          </p:cNvPr>
          <p:cNvSpPr/>
          <p:nvPr/>
        </p:nvSpPr>
        <p:spPr>
          <a:xfrm>
            <a:off x="1180407" y="588724"/>
            <a:ext cx="6866317" cy="5847755"/>
          </a:xfrm>
          <a:prstGeom prst="rect">
            <a:avLst/>
          </a:prstGeom>
        </p:spPr>
        <p:txBody>
          <a:bodyPr wrap="square">
            <a:spAutoFit/>
            <a:scene3d>
              <a:camera prst="orthographicFront"/>
              <a:lightRig rig="threePt" dir="t"/>
            </a:scene3d>
            <a:sp3d extrusionH="57150">
              <a:bevelT w="38100" h="38100"/>
            </a:sp3d>
          </a:bodyPr>
          <a:lstStyle/>
          <a:p>
            <a:pPr indent="357188" algn="just">
              <a:spcBef>
                <a:spcPts val="600"/>
              </a:spcBef>
            </a:pPr>
            <a:r>
              <a:rPr lang="ro-RO" sz="2200" b="1" dirty="0" smtClean="0">
                <a:solidFill>
                  <a:srgbClr val="5F402B"/>
                </a:solidFill>
                <a:latin typeface="Comic Sans MS" panose="030F0702030302020204" pitchFamily="66" charset="0"/>
              </a:rPr>
              <a:t>Împărţind moştenirea poporului Său, scopul lui Dumnezeu a fost acela de a-i învăţa, şi prin ei, generaţiile viitoare, principiile corecte legate de proprietatea funciară. Ţinutul Canaanului a fost împărţit între toţi membrii poporului, exceptaţi fiind numai leviţii, ca slujitori ai sanctuarului. Cu toate că o persoană putea să-şi înstrăineze proprietatea pentru un timp, nu putea să dea pentru totdeauna moştenirea copiilor săi. Când o înstrăina, avea în orice moment libertatea să o răscumpere; datoriile erau şterse la fiecare al şaptelea an, iar în cel de-al cincizecilea, sau anul jubiliar, toate proprietăţile funciare reveneau proprietarilor originari. În felul acesta, fiecare familie era asigurată în ceea ce privea averea ei şi se punea o barieră împotriva extremelor — fie îmbogăţirea, fie sărăcirea.</a:t>
            </a:r>
            <a:endParaRPr lang="ro-RO" sz="2200" b="1" dirty="0">
              <a:solidFill>
                <a:srgbClr val="5F402B"/>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1F5CC17D-663A-43A6-A045-728FD38A0F82}"/>
              </a:ext>
            </a:extLst>
          </p:cNvPr>
          <p:cNvSpPr txBox="1"/>
          <p:nvPr/>
        </p:nvSpPr>
        <p:spPr>
          <a:xfrm rot="5400000">
            <a:off x="7461163" y="3483430"/>
            <a:ext cx="2619820" cy="369332"/>
          </a:xfrm>
          <a:prstGeom prst="rect">
            <a:avLst/>
          </a:prstGeom>
          <a:noFill/>
        </p:spPr>
        <p:txBody>
          <a:bodyPr wrap="none" rtlCol="0">
            <a:spAutoFit/>
          </a:bodyPr>
          <a:lstStyle/>
          <a:p>
            <a:pPr algn="ctr"/>
            <a:r>
              <a:rPr lang="ro-RO" b="1" smtClean="0">
                <a:solidFill>
                  <a:srgbClr val="5F402B"/>
                </a:solidFill>
              </a:rPr>
              <a:t>E.G.W. (Educaţie</a:t>
            </a:r>
            <a:r>
              <a:rPr lang="ro-RO" b="1">
                <a:solidFill>
                  <a:srgbClr val="5F402B"/>
                </a:solidFill>
              </a:rPr>
              <a:t>, </a:t>
            </a:r>
            <a:r>
              <a:rPr lang="ro-RO" b="1" smtClean="0">
                <a:solidFill>
                  <a:srgbClr val="5F402B"/>
                </a:solidFill>
              </a:rPr>
              <a:t>pag</a:t>
            </a:r>
            <a:r>
              <a:rPr lang="ro-RO" b="1" smtClean="0">
                <a:solidFill>
                  <a:srgbClr val="5F402B"/>
                </a:solidFill>
              </a:rPr>
              <a:t>. </a:t>
            </a:r>
            <a:r>
              <a:rPr lang="ro-RO" b="1" smtClean="0">
                <a:solidFill>
                  <a:srgbClr val="5F402B"/>
                </a:solidFill>
              </a:rPr>
              <a:t>43</a:t>
            </a:r>
            <a:r>
              <a:rPr lang="ro-RO" b="1" smtClean="0">
                <a:solidFill>
                  <a:srgbClr val="5F402B"/>
                </a:solidFill>
              </a:rPr>
              <a:t>)</a:t>
            </a:r>
            <a:endParaRPr lang="ro-RO" b="1">
              <a:solidFill>
                <a:srgbClr val="5F402B"/>
              </a:solidFill>
            </a:endParaRPr>
          </a:p>
        </p:txBody>
      </p:sp>
    </p:spTree>
    <p:extLst>
      <p:ext uri="{BB962C8B-B14F-4D97-AF65-F5344CB8AC3E}">
        <p14:creationId xmlns:p14="http://schemas.microsoft.com/office/powerpoint/2010/main" xmlns="" val="313602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8211FAD-1707-4FE0-8297-D6B5557DF1AD}"/>
              </a:ext>
            </a:extLst>
          </p:cNvPr>
          <p:cNvSpPr/>
          <p:nvPr/>
        </p:nvSpPr>
        <p:spPr>
          <a:xfrm>
            <a:off x="1449977" y="906190"/>
            <a:ext cx="6244046" cy="5047536"/>
          </a:xfrm>
          <a:prstGeom prst="rect">
            <a:avLst/>
          </a:prstGeom>
        </p:spPr>
        <p:txBody>
          <a:bodyPr wrap="square">
            <a:spAutoFit/>
          </a:bodyPr>
          <a:lstStyle/>
          <a:p>
            <a:pPr>
              <a:spcBef>
                <a:spcPts val="600"/>
              </a:spcBef>
            </a:pPr>
            <a:r>
              <a:rPr lang="ro-RO" sz="2300" b="1" dirty="0" smtClean="0">
                <a:latin typeface="Comic Sans MS" panose="030F0702030302020204" pitchFamily="66" charset="0"/>
              </a:rPr>
              <a:t>Unde vom găsi noi legi mai nobile, mai curate şi mai drepte decât cele prezentate în cărţile ce conţin instrucţiunile date lui Moise pentru copiii lui Israel? Din care altă sursă putem noi să ne adunăm atâta putere ori să învăţăm lucruri atât de nobile? Ce altă carte îi va învăţa pe oameni atât de bine să-L iubească, să se teamă şi să asculte de Dumnezeu? Ce altă carte prezintă celor ce o studiază o cunoaştere mai înălţătoare, o istorie mai minunată? Ea portretizează clar neprihănirea şi prevede urmarea neascultării de Legea lui Iehova.</a:t>
            </a:r>
            <a:endParaRPr lang="ro-RO" sz="23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1F5CC17D-663A-43A6-A045-728FD38A0F82}"/>
              </a:ext>
            </a:extLst>
          </p:cNvPr>
          <p:cNvSpPr txBox="1"/>
          <p:nvPr/>
        </p:nvSpPr>
        <p:spPr>
          <a:xfrm>
            <a:off x="3186285" y="6191795"/>
            <a:ext cx="5663474" cy="369332"/>
          </a:xfrm>
          <a:prstGeom prst="rect">
            <a:avLst/>
          </a:prstGeom>
          <a:noFill/>
        </p:spPr>
        <p:txBody>
          <a:bodyPr wrap="none" rtlCol="0">
            <a:spAutoFit/>
          </a:bodyPr>
          <a:lstStyle/>
          <a:p>
            <a:pPr algn="r"/>
            <a:r>
              <a:rPr lang="ro-RO" b="1" smtClean="0"/>
              <a:t>E.G.W. (Sfaturi </a:t>
            </a:r>
            <a:r>
              <a:rPr lang="ro-RO" b="1"/>
              <a:t>pentru </a:t>
            </a:r>
            <a:r>
              <a:rPr lang="ro-RO" b="1" smtClean="0"/>
              <a:t>părinţi</a:t>
            </a:r>
            <a:r>
              <a:rPr lang="ro-RO" b="1"/>
              <a:t>, educatori </a:t>
            </a:r>
            <a:r>
              <a:rPr lang="ro-RO" b="1" smtClean="0"/>
              <a:t>şi </a:t>
            </a:r>
            <a:r>
              <a:rPr lang="ro-RO" b="1"/>
              <a:t>elevi</a:t>
            </a:r>
            <a:r>
              <a:rPr lang="ro-RO" b="1"/>
              <a:t>, </a:t>
            </a:r>
            <a:r>
              <a:rPr lang="ro-RO" b="1" smtClean="0"/>
              <a:t>pag</a:t>
            </a:r>
            <a:r>
              <a:rPr lang="ro-RO" b="1" smtClean="0"/>
              <a:t>. </a:t>
            </a:r>
            <a:r>
              <a:rPr lang="ro-RO" b="1" smtClean="0"/>
              <a:t>428</a:t>
            </a:r>
            <a:r>
              <a:rPr lang="ro-RO" b="1" smtClean="0"/>
              <a:t>)</a:t>
            </a:r>
            <a:endParaRPr lang="ro-RO" b="1"/>
          </a:p>
        </p:txBody>
      </p:sp>
    </p:spTree>
    <p:extLst>
      <p:ext uri="{BB962C8B-B14F-4D97-AF65-F5344CB8AC3E}">
        <p14:creationId xmlns:p14="http://schemas.microsoft.com/office/powerpoint/2010/main" xmlns="" val="684438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7C24C6D-4085-4EAA-9A42-65F0D2CB478F}"/>
              </a:ext>
            </a:extLst>
          </p:cNvPr>
          <p:cNvSpPr/>
          <p:nvPr/>
        </p:nvSpPr>
        <p:spPr>
          <a:xfrm>
            <a:off x="335279" y="111762"/>
            <a:ext cx="7842070" cy="2062103"/>
          </a:xfrm>
          <a:prstGeom prst="rect">
            <a:avLst/>
          </a:prstGeom>
        </p:spPr>
        <p:txBody>
          <a:bodyPr wrap="square">
            <a:spAutoFit/>
            <a:scene3d>
              <a:camera prst="orthographicFront"/>
              <a:lightRig rig="threePt" dir="t"/>
            </a:scene3d>
            <a:sp3d extrusionH="57150">
              <a:bevelT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o-RO" sz="3200" b="1" i="0" u="none" strike="noStrike" kern="1200" cap="none" spc="0" normalizeH="0" baseline="0" noProof="0" dirty="0">
                <a:ln>
                  <a:noFill/>
                </a:ln>
                <a:solidFill>
                  <a:srgbClr val="CA1818"/>
                </a:solidFill>
                <a:effectLst/>
                <a:uLnTx/>
                <a:uFillTx/>
                <a:latin typeface="Comic Sans MS" panose="030F0702030302020204" pitchFamily="66" charset="0"/>
                <a:ea typeface="+mn-ea"/>
                <a:cs typeface="+mn-cs"/>
              </a:rPr>
              <a:t>„Să nu te răzbuni </a:t>
            </a:r>
            <a:r>
              <a:rPr kumimoji="0" lang="ro-RO" sz="3200" b="1" i="0" u="none" strike="noStrike" kern="1200" cap="none" spc="0" normalizeH="0" baseline="0" noProof="0" dirty="0" smtClean="0">
                <a:ln>
                  <a:noFill/>
                </a:ln>
                <a:solidFill>
                  <a:srgbClr val="CA1818"/>
                </a:solidFill>
                <a:effectLst/>
                <a:uLnTx/>
                <a:uFillTx/>
                <a:latin typeface="Comic Sans MS" panose="030F0702030302020204" pitchFamily="66" charset="0"/>
                <a:ea typeface="+mn-ea"/>
                <a:cs typeface="+mn-cs"/>
              </a:rPr>
              <a:t>şi </a:t>
            </a:r>
            <a:r>
              <a:rPr kumimoji="0" lang="ro-RO" sz="3200" b="1" i="0" u="none" strike="noStrike" kern="1200" cap="none" spc="0" normalizeH="0" baseline="0" noProof="0" dirty="0">
                <a:ln>
                  <a:noFill/>
                </a:ln>
                <a:solidFill>
                  <a:srgbClr val="CA1818"/>
                </a:solidFill>
                <a:effectLst/>
                <a:uLnTx/>
                <a:uFillTx/>
                <a:latin typeface="Comic Sans MS" panose="030F0702030302020204" pitchFamily="66" charset="0"/>
                <a:ea typeface="+mn-ea"/>
                <a:cs typeface="+mn-cs"/>
              </a:rPr>
              <a:t>să nu </a:t>
            </a:r>
            <a:r>
              <a:rPr kumimoji="0" lang="ro-RO" sz="3200" b="1" i="0" u="none" strike="noStrike" kern="1200" cap="none" spc="0" normalizeH="0" baseline="0" noProof="0" dirty="0" smtClean="0">
                <a:ln>
                  <a:noFill/>
                </a:ln>
                <a:solidFill>
                  <a:srgbClr val="CA1818"/>
                </a:solidFill>
                <a:effectLst/>
                <a:uLnTx/>
                <a:uFillTx/>
                <a:latin typeface="Comic Sans MS" panose="030F0702030302020204" pitchFamily="66" charset="0"/>
                <a:ea typeface="+mn-ea"/>
                <a:cs typeface="+mn-cs"/>
              </a:rPr>
              <a:t>ţii </a:t>
            </a:r>
            <a:r>
              <a:rPr kumimoji="0" lang="ro-RO" sz="3200" b="1" i="0" u="none" strike="noStrike" kern="1200" cap="none" spc="0" normalizeH="0" baseline="0" noProof="0" dirty="0">
                <a:ln>
                  <a:noFill/>
                </a:ln>
                <a:solidFill>
                  <a:srgbClr val="CA1818"/>
                </a:solidFill>
                <a:effectLst/>
                <a:uLnTx/>
                <a:uFillTx/>
                <a:latin typeface="Comic Sans MS" panose="030F0702030302020204" pitchFamily="66" charset="0"/>
                <a:ea typeface="+mn-ea"/>
                <a:cs typeface="+mn-cs"/>
              </a:rPr>
              <a:t>necaz pe copiii poporului tău. Să </a:t>
            </a:r>
            <a:r>
              <a:rPr kumimoji="0" lang="ro-RO" sz="3200" b="1" i="0" u="none" strike="noStrike" kern="1200" cap="none" spc="0" normalizeH="0" baseline="0" noProof="0" dirty="0" smtClean="0">
                <a:ln>
                  <a:noFill/>
                </a:ln>
                <a:solidFill>
                  <a:srgbClr val="CA1818"/>
                </a:solidFill>
                <a:effectLst/>
                <a:uLnTx/>
                <a:uFillTx/>
                <a:latin typeface="Comic Sans MS" panose="030F0702030302020204" pitchFamily="66" charset="0"/>
                <a:ea typeface="+mn-ea"/>
                <a:cs typeface="+mn-cs"/>
              </a:rPr>
              <a:t>iubeşti </a:t>
            </a:r>
            <a:r>
              <a:rPr kumimoji="0" lang="ro-RO" sz="3200" b="1" i="0" u="none" strike="noStrike" kern="1200" cap="none" spc="0" normalizeH="0" baseline="0" noProof="0" dirty="0">
                <a:ln>
                  <a:noFill/>
                </a:ln>
                <a:solidFill>
                  <a:srgbClr val="CA1818"/>
                </a:solidFill>
                <a:effectLst/>
                <a:uLnTx/>
                <a:uFillTx/>
                <a:latin typeface="Comic Sans MS" panose="030F0702030302020204" pitchFamily="66" charset="0"/>
                <a:ea typeface="+mn-ea"/>
                <a:cs typeface="+mn-cs"/>
              </a:rPr>
              <a:t>pe aproapele tău ca pe tine </a:t>
            </a:r>
            <a:r>
              <a:rPr kumimoji="0" lang="ro-RO" sz="3200" b="1" i="0" u="none" strike="noStrike" kern="1200" cap="none" spc="0" normalizeH="0" baseline="0" noProof="0" dirty="0" smtClean="0">
                <a:ln>
                  <a:noFill/>
                </a:ln>
                <a:solidFill>
                  <a:srgbClr val="CA1818"/>
                </a:solidFill>
                <a:effectLst/>
                <a:uLnTx/>
                <a:uFillTx/>
                <a:latin typeface="Comic Sans MS" panose="030F0702030302020204" pitchFamily="66" charset="0"/>
                <a:ea typeface="+mn-ea"/>
                <a:cs typeface="+mn-cs"/>
              </a:rPr>
              <a:t>însuţi</a:t>
            </a:r>
            <a:r>
              <a:rPr kumimoji="0" lang="ro-RO" sz="3200" b="1" i="0" u="none" strike="noStrike" kern="1200" cap="none" spc="0" normalizeH="0" baseline="0" noProof="0" dirty="0">
                <a:ln>
                  <a:noFill/>
                </a:ln>
                <a:solidFill>
                  <a:srgbClr val="CA1818"/>
                </a:solidFill>
                <a:effectLst/>
                <a:uLnTx/>
                <a:uFillTx/>
                <a:latin typeface="Comic Sans MS" panose="030F0702030302020204" pitchFamily="66" charset="0"/>
                <a:ea typeface="+mn-ea"/>
                <a:cs typeface="+mn-cs"/>
              </a:rPr>
              <a:t>. Eu sunt Domnul.” (Leviticul 19:18)</a:t>
            </a:r>
            <a:endParaRPr kumimoji="0" lang="ro-RO" sz="2800" b="1" i="0" u="none" strike="noStrike" kern="1200" cap="none" spc="0" normalizeH="0" baseline="0" noProof="0" dirty="0">
              <a:ln>
                <a:noFill/>
              </a:ln>
              <a:solidFill>
                <a:srgbClr val="CA1818"/>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xmlns="" val="340135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1141DF7-84E4-4E90-8AD5-3B6C024865CD}"/>
              </a:ext>
            </a:extLst>
          </p:cNvPr>
          <p:cNvSpPr txBox="1"/>
          <p:nvPr/>
        </p:nvSpPr>
        <p:spPr>
          <a:xfrm>
            <a:off x="4741815" y="3677743"/>
            <a:ext cx="3895109"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spcAft>
                <a:spcPts val="600"/>
              </a:spcAft>
            </a:pPr>
            <a:r>
              <a:rPr lang="ro-RO" sz="2400" b="1" smtClean="0">
                <a:solidFill>
                  <a:srgbClr val="92101B"/>
                </a:solidFill>
              </a:rPr>
              <a:t>LEGIUITORUL</a:t>
            </a:r>
            <a:endParaRPr lang="ro-RO" sz="2400" b="1" smtClean="0">
              <a:solidFill>
                <a:srgbClr val="92101B"/>
              </a:solidFill>
            </a:endParaRPr>
          </a:p>
          <a:p>
            <a:pPr>
              <a:spcBef>
                <a:spcPts val="1200"/>
              </a:spcBef>
              <a:spcAft>
                <a:spcPts val="600"/>
              </a:spcAft>
            </a:pPr>
            <a:r>
              <a:rPr lang="ro-RO" sz="2400" b="1" smtClean="0">
                <a:solidFill>
                  <a:srgbClr val="953C0D"/>
                </a:solidFill>
              </a:rPr>
              <a:t>CELE </a:t>
            </a:r>
            <a:r>
              <a:rPr lang="ro-RO" sz="2400" b="1">
                <a:solidFill>
                  <a:srgbClr val="953C0D"/>
                </a:solidFill>
              </a:rPr>
              <a:t>ZECE </a:t>
            </a:r>
            <a:r>
              <a:rPr lang="ro-RO" sz="2400" b="1" smtClean="0">
                <a:solidFill>
                  <a:srgbClr val="953C0D"/>
                </a:solidFill>
              </a:rPr>
              <a:t>PORUNCI</a:t>
            </a:r>
            <a:endParaRPr lang="ro-RO" sz="2400" b="1" smtClean="0">
              <a:solidFill>
                <a:srgbClr val="953C0D"/>
              </a:solidFill>
            </a:endParaRPr>
          </a:p>
          <a:p>
            <a:pPr>
              <a:spcBef>
                <a:spcPts val="1200"/>
              </a:spcBef>
              <a:spcAft>
                <a:spcPts val="600"/>
              </a:spcAft>
            </a:pPr>
            <a:r>
              <a:rPr lang="ro-RO" sz="2400" b="1" smtClean="0">
                <a:solidFill>
                  <a:srgbClr val="246B01"/>
                </a:solidFill>
              </a:rPr>
              <a:t>LEGI </a:t>
            </a:r>
            <a:r>
              <a:rPr lang="ro-RO" sz="2400" b="1" smtClean="0">
                <a:solidFill>
                  <a:srgbClr val="246B01"/>
                </a:solidFill>
              </a:rPr>
              <a:t>PROTECTOARE</a:t>
            </a:r>
            <a:endParaRPr lang="ro-RO" sz="2400" b="1" smtClean="0">
              <a:solidFill>
                <a:srgbClr val="246B01"/>
              </a:solidFill>
            </a:endParaRPr>
          </a:p>
          <a:p>
            <a:pPr>
              <a:spcBef>
                <a:spcPts val="1200"/>
              </a:spcBef>
              <a:spcAft>
                <a:spcPts val="600"/>
              </a:spcAft>
            </a:pPr>
            <a:r>
              <a:rPr lang="ro-RO" sz="2400" b="1" smtClean="0">
                <a:solidFill>
                  <a:srgbClr val="08644C"/>
                </a:solidFill>
              </a:rPr>
              <a:t>A </a:t>
            </a:r>
            <a:r>
              <a:rPr lang="ro-RO" sz="2400" b="1">
                <a:solidFill>
                  <a:srgbClr val="08644C"/>
                </a:solidFill>
              </a:rPr>
              <a:t>DOUA </a:t>
            </a:r>
            <a:r>
              <a:rPr lang="ro-RO" sz="2400" b="1" smtClean="0">
                <a:solidFill>
                  <a:srgbClr val="08644C"/>
                </a:solidFill>
              </a:rPr>
              <a:t>ZECIME</a:t>
            </a:r>
            <a:endParaRPr lang="ro-RO" sz="2400" b="1" smtClean="0">
              <a:solidFill>
                <a:srgbClr val="08644C"/>
              </a:solidFill>
            </a:endParaRPr>
          </a:p>
          <a:p>
            <a:pPr>
              <a:spcBef>
                <a:spcPts val="1200"/>
              </a:spcBef>
              <a:spcAft>
                <a:spcPts val="600"/>
              </a:spcAft>
            </a:pPr>
            <a:r>
              <a:rPr lang="ro-RO" sz="2400" b="1" smtClean="0">
                <a:solidFill>
                  <a:srgbClr val="004180"/>
                </a:solidFill>
              </a:rPr>
              <a:t>JUBILEUL</a:t>
            </a:r>
            <a:endParaRPr lang="ro-RO" sz="2400" b="1">
              <a:solidFill>
                <a:srgbClr val="004180"/>
              </a:solidFill>
            </a:endParaRPr>
          </a:p>
        </p:txBody>
      </p:sp>
      <p:sp>
        <p:nvSpPr>
          <p:cNvPr id="3" name="CuadroTexto 2">
            <a:extLst>
              <a:ext uri="{FF2B5EF4-FFF2-40B4-BE49-F238E27FC236}">
                <a16:creationId xmlns:a16="http://schemas.microsoft.com/office/drawing/2014/main" xmlns="" id="{A65678A8-F1E5-4B79-A033-7F43F011DACD}"/>
              </a:ext>
            </a:extLst>
          </p:cNvPr>
          <p:cNvSpPr txBox="1"/>
          <p:nvPr/>
        </p:nvSpPr>
        <p:spPr>
          <a:xfrm>
            <a:off x="36883" y="125386"/>
            <a:ext cx="4275907" cy="2631490"/>
          </a:xfrm>
          <a:prstGeom prst="rect">
            <a:avLst/>
          </a:prstGeom>
          <a:noFill/>
        </p:spPr>
        <p:txBody>
          <a:bodyPr wrap="square" rtlCol="0">
            <a:spAutoFit/>
          </a:bodyPr>
          <a:lstStyle/>
          <a:p>
            <a:pPr>
              <a:spcBef>
                <a:spcPts val="600"/>
              </a:spcBef>
            </a:pPr>
            <a:r>
              <a:rPr lang="ro-RO" sz="2000" b="1" dirty="0"/>
              <a:t>După </a:t>
            </a:r>
            <a:r>
              <a:rPr lang="ro-RO" sz="2000" b="1" dirty="0" smtClean="0"/>
              <a:t>mulţi </a:t>
            </a:r>
            <a:r>
              <a:rPr lang="ro-RO" sz="2000" b="1" dirty="0"/>
              <a:t>ani de robie, Dumnezeu a eliberat poporul Israel din Egipt.</a:t>
            </a:r>
          </a:p>
          <a:p>
            <a:pPr>
              <a:spcBef>
                <a:spcPts val="600"/>
              </a:spcBef>
            </a:pPr>
            <a:r>
              <a:rPr lang="ro-RO" sz="2000" b="1" dirty="0"/>
              <a:t>El le-a dat legi drepte pe drumul lor către </a:t>
            </a:r>
            <a:r>
              <a:rPr lang="ro-RO" sz="2000" b="1" dirty="0" smtClean="0"/>
              <a:t>Ţara </a:t>
            </a:r>
            <a:r>
              <a:rPr lang="ro-RO" sz="2000" b="1" dirty="0"/>
              <a:t>Promisă. </a:t>
            </a:r>
            <a:r>
              <a:rPr lang="ro-RO" sz="2000" b="1" dirty="0" smtClean="0"/>
              <a:t>„</a:t>
            </a:r>
            <a:r>
              <a:rPr lang="ro-RO" sz="2000" b="1" i="1" dirty="0" smtClean="0"/>
              <a:t>Şi </a:t>
            </a:r>
            <a:r>
              <a:rPr lang="ro-RO" sz="2000" b="1" i="1" dirty="0"/>
              <a:t>care este neamul acela </a:t>
            </a:r>
            <a:r>
              <a:rPr lang="ro-RO" sz="2000" b="1" i="1" dirty="0" smtClean="0"/>
              <a:t>aşa </a:t>
            </a:r>
            <a:r>
              <a:rPr lang="ro-RO" sz="2000" b="1" i="1" dirty="0"/>
              <a:t>de mare încât să aibă legi </a:t>
            </a:r>
            <a:r>
              <a:rPr lang="ro-RO" sz="2000" b="1" i="1" dirty="0" smtClean="0"/>
              <a:t>şi </a:t>
            </a:r>
            <a:r>
              <a:rPr lang="ro-RO" sz="2000" b="1" i="1" dirty="0"/>
              <a:t>porunci </a:t>
            </a:r>
            <a:r>
              <a:rPr lang="ro-RO" sz="2000" b="1" i="1" dirty="0" smtClean="0"/>
              <a:t>aşa </a:t>
            </a:r>
            <a:r>
              <a:rPr lang="ro-RO" sz="2000" b="1" i="1" dirty="0"/>
              <a:t>de drepte cum este toată legea aceasta pe care v-o pun astăzi înainte? </a:t>
            </a:r>
            <a:r>
              <a:rPr lang="ro-RO" sz="2000" b="1" dirty="0"/>
              <a:t>” </a:t>
            </a:r>
            <a:r>
              <a:rPr lang="ro-RO" b="1" dirty="0"/>
              <a:t>(Deuteronom 4:8</a:t>
            </a:r>
            <a:r>
              <a:rPr lang="ro-RO" b="1" dirty="0" smtClean="0"/>
              <a:t>)</a:t>
            </a:r>
            <a:endParaRPr lang="ro-RO" sz="2000" b="1" dirty="0"/>
          </a:p>
        </p:txBody>
      </p:sp>
      <p:pic>
        <p:nvPicPr>
          <p:cNvPr id="5" name="Imagen 4" descr="Imagen que contiene naturaleza&#10;&#10;Descripción generada automáticamente">
            <a:extLst>
              <a:ext uri="{FF2B5EF4-FFF2-40B4-BE49-F238E27FC236}">
                <a16:creationId xmlns:a16="http://schemas.microsoft.com/office/drawing/2014/main" xmlns="" id="{8285F8D6-7F83-4C4F-9CAC-BDF2B263DE61}"/>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49862" y="3208713"/>
            <a:ext cx="2950801" cy="358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descr="Imagen que contiene cielo, exterior, persona, naturaleza&#10;&#10;Descripción generada automáticamente">
            <a:extLst>
              <a:ext uri="{FF2B5EF4-FFF2-40B4-BE49-F238E27FC236}">
                <a16:creationId xmlns:a16="http://schemas.microsoft.com/office/drawing/2014/main" xmlns="" id="{12BB94A9-521A-4FA4-AA92-AAE3DEA9881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262265" y="135657"/>
            <a:ext cx="4776605" cy="2682358"/>
          </a:xfrm>
          <a:prstGeom prst="rect">
            <a:avLst/>
          </a:prstGeom>
          <a:ln w="76200" cap="rnd">
            <a:solidFill>
              <a:srgbClr val="835C3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ángulo 7">
            <a:extLst>
              <a:ext uri="{FF2B5EF4-FFF2-40B4-BE49-F238E27FC236}">
                <a16:creationId xmlns:a16="http://schemas.microsoft.com/office/drawing/2014/main" xmlns="" id="{6F67F1B0-5CE7-4887-A74D-3745737164BF}"/>
              </a:ext>
            </a:extLst>
          </p:cNvPr>
          <p:cNvSpPr/>
          <p:nvPr/>
        </p:nvSpPr>
        <p:spPr>
          <a:xfrm>
            <a:off x="3635738" y="3139581"/>
            <a:ext cx="4898662" cy="400110"/>
          </a:xfrm>
          <a:prstGeom prst="rect">
            <a:avLst/>
          </a:prstGeom>
        </p:spPr>
        <p:txBody>
          <a:bodyPr wrap="square">
            <a:spAutoFit/>
          </a:bodyPr>
          <a:lstStyle/>
          <a:p>
            <a:pPr>
              <a:spcBef>
                <a:spcPts val="600"/>
              </a:spcBef>
            </a:pPr>
            <a:r>
              <a:rPr lang="ro-RO" sz="2000" b="1"/>
              <a:t>Aceste legi protejează în special pe cei </a:t>
            </a:r>
            <a:r>
              <a:rPr lang="ro-RO" sz="2000" b="1"/>
              <a:t>slabi</a:t>
            </a:r>
            <a:r>
              <a:rPr lang="ro-RO" sz="2000" b="1" smtClean="0"/>
              <a:t>.</a:t>
            </a:r>
            <a:endParaRPr lang="ro-RO" sz="2000" b="1"/>
          </a:p>
        </p:txBody>
      </p:sp>
      <p:pic>
        <p:nvPicPr>
          <p:cNvPr id="57" name="Imagen 56" descr="Imagen que contiene silla, edificio, interior, sentado&#10;&#10;Descripción generada automáticamente">
            <a:extLst>
              <a:ext uri="{FF2B5EF4-FFF2-40B4-BE49-F238E27FC236}">
                <a16:creationId xmlns:a16="http://schemas.microsoft.com/office/drawing/2014/main" xmlns="" id="{9B31E0D5-463B-4F45-B962-69750B61F307}"/>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2281569">
            <a:off x="4175510" y="3733003"/>
            <a:ext cx="411397" cy="402826"/>
          </a:xfrm>
          <a:prstGeom prst="rect">
            <a:avLst/>
          </a:prstGeom>
        </p:spPr>
      </p:pic>
      <p:pic>
        <p:nvPicPr>
          <p:cNvPr id="58" name="Imagen 57" descr="Imagen que contiene silla, interior, sentado&#10;&#10;Descripción generada automáticamente">
            <a:extLst>
              <a:ext uri="{FF2B5EF4-FFF2-40B4-BE49-F238E27FC236}">
                <a16:creationId xmlns:a16="http://schemas.microsoft.com/office/drawing/2014/main" xmlns="" id="{37378149-5E00-40D9-B8B5-51362763816A}"/>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2281569">
            <a:off x="4175510" y="4332963"/>
            <a:ext cx="411397" cy="402826"/>
          </a:xfrm>
          <a:prstGeom prst="rect">
            <a:avLst/>
          </a:prstGeom>
        </p:spPr>
      </p:pic>
      <p:pic>
        <p:nvPicPr>
          <p:cNvPr id="60" name="Imagen 59" descr="Imagen que contiene verde, silla&#10;&#10;Descripción generada automáticamente">
            <a:extLst>
              <a:ext uri="{FF2B5EF4-FFF2-40B4-BE49-F238E27FC236}">
                <a16:creationId xmlns:a16="http://schemas.microsoft.com/office/drawing/2014/main" xmlns="" id="{42561C67-BD8F-4EB2-BBAC-D63529E440B8}"/>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rot="2281569">
            <a:off x="4179961" y="4932923"/>
            <a:ext cx="411397" cy="402826"/>
          </a:xfrm>
          <a:prstGeom prst="rect">
            <a:avLst/>
          </a:prstGeom>
        </p:spPr>
      </p:pic>
      <p:pic>
        <p:nvPicPr>
          <p:cNvPr id="61" name="Imagen 60" descr="Imagen que contiene silla, verde, valla&#10;&#10;Descripción generada automáticamente">
            <a:extLst>
              <a:ext uri="{FF2B5EF4-FFF2-40B4-BE49-F238E27FC236}">
                <a16:creationId xmlns:a16="http://schemas.microsoft.com/office/drawing/2014/main" xmlns="" id="{035AC2CB-260C-4333-8F46-D992B363CB26}"/>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rot="2281569">
            <a:off x="4175510" y="5532883"/>
            <a:ext cx="411397" cy="402826"/>
          </a:xfrm>
          <a:prstGeom prst="rect">
            <a:avLst/>
          </a:prstGeom>
        </p:spPr>
      </p:pic>
      <p:pic>
        <p:nvPicPr>
          <p:cNvPr id="12" name="Imagen 11" descr="Imagen que contiene cielo, silla, valla, azul&#10;&#10;Descripción generada automáticamente">
            <a:extLst>
              <a:ext uri="{FF2B5EF4-FFF2-40B4-BE49-F238E27FC236}">
                <a16:creationId xmlns:a16="http://schemas.microsoft.com/office/drawing/2014/main" xmlns="" id="{55B2B37F-D128-416B-B26B-FFEA585CBA88}"/>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rot="2345788">
            <a:off x="4175727" y="6132842"/>
            <a:ext cx="411397" cy="402826"/>
          </a:xfrm>
          <a:prstGeom prst="rect">
            <a:avLst/>
          </a:prstGeom>
        </p:spPr>
      </p:pic>
    </p:spTree>
    <p:extLst>
      <p:ext uri="{BB962C8B-B14F-4D97-AF65-F5344CB8AC3E}">
        <p14:creationId xmlns:p14="http://schemas.microsoft.com/office/powerpoint/2010/main" xmlns="" val="3007739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ppt_x</p:attrName>
                                        </p:attrNameLst>
                                      </p:cBhvr>
                                      <p:tavLst>
                                        <p:tav tm="0">
                                          <p:val>
                                            <p:strVal val="#ppt_x-#ppt_w/2"/>
                                          </p:val>
                                        </p:tav>
                                        <p:tav tm="100000">
                                          <p:val>
                                            <p:strVal val="#ppt_x"/>
                                          </p:val>
                                        </p:tav>
                                      </p:tavLst>
                                    </p:anim>
                                    <p:anim calcmode="lin" valueType="num">
                                      <p:cBhvr>
                                        <p:cTn id="45" dur="500" fill="hold"/>
                                        <p:tgtEl>
                                          <p:spTgt spid="57"/>
                                        </p:tgtEl>
                                        <p:attrNameLst>
                                          <p:attrName>ppt_y</p:attrName>
                                        </p:attrNameLst>
                                      </p:cBhvr>
                                      <p:tavLst>
                                        <p:tav tm="0">
                                          <p:val>
                                            <p:strVal val="#ppt_y"/>
                                          </p:val>
                                        </p:tav>
                                        <p:tav tm="100000">
                                          <p:val>
                                            <p:strVal val="#ppt_y"/>
                                          </p:val>
                                        </p:tav>
                                      </p:tavLst>
                                    </p:anim>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strVal val="#ppt_h"/>
                                          </p:val>
                                        </p:tav>
                                        <p:tav tm="100000">
                                          <p:val>
                                            <p:strVal val="#ppt_h"/>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ppt_x</p:attrName>
                                        </p:attrNameLst>
                                      </p:cBhvr>
                                      <p:tavLst>
                                        <p:tav tm="0">
                                          <p:val>
                                            <p:strVal val="#ppt_x-#ppt_w/2"/>
                                          </p:val>
                                        </p:tav>
                                        <p:tav tm="100000">
                                          <p:val>
                                            <p:strVal val="#ppt_x"/>
                                          </p:val>
                                        </p:tav>
                                      </p:tavLst>
                                    </p:anim>
                                    <p:anim calcmode="lin" valueType="num">
                                      <p:cBhvr>
                                        <p:cTn id="57" dur="500" fill="hold"/>
                                        <p:tgtEl>
                                          <p:spTgt spid="58"/>
                                        </p:tgtEl>
                                        <p:attrNameLst>
                                          <p:attrName>ppt_y</p:attrName>
                                        </p:attrNameLst>
                                      </p:cBhvr>
                                      <p:tavLst>
                                        <p:tav tm="0">
                                          <p:val>
                                            <p:strVal val="#ppt_y"/>
                                          </p:val>
                                        </p:tav>
                                        <p:tav tm="100000">
                                          <p:val>
                                            <p:strVal val="#ppt_y"/>
                                          </p:val>
                                        </p:tav>
                                      </p:tavLst>
                                    </p:anim>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strVal val="#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wipe(left)">
                                      <p:cBhvr>
                                        <p:cTn id="63" dur="500"/>
                                        <p:tgtEl>
                                          <p:spTgt spid="2">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p:cTn id="68" dur="500" fill="hold"/>
                                        <p:tgtEl>
                                          <p:spTgt spid="60"/>
                                        </p:tgtEl>
                                        <p:attrNameLst>
                                          <p:attrName>ppt_x</p:attrName>
                                        </p:attrNameLst>
                                      </p:cBhvr>
                                      <p:tavLst>
                                        <p:tav tm="0">
                                          <p:val>
                                            <p:strVal val="#ppt_x-#ppt_w/2"/>
                                          </p:val>
                                        </p:tav>
                                        <p:tav tm="100000">
                                          <p:val>
                                            <p:strVal val="#ppt_x"/>
                                          </p:val>
                                        </p:tav>
                                      </p:tavLst>
                                    </p:anim>
                                    <p:anim calcmode="lin" valueType="num">
                                      <p:cBhvr>
                                        <p:cTn id="69" dur="500" fill="hold"/>
                                        <p:tgtEl>
                                          <p:spTgt spid="60"/>
                                        </p:tgtEl>
                                        <p:attrNameLst>
                                          <p:attrName>ppt_y</p:attrName>
                                        </p:attrNameLst>
                                      </p:cBhvr>
                                      <p:tavLst>
                                        <p:tav tm="0">
                                          <p:val>
                                            <p:strVal val="#ppt_y"/>
                                          </p:val>
                                        </p:tav>
                                        <p:tav tm="100000">
                                          <p:val>
                                            <p:strVal val="#ppt_y"/>
                                          </p:val>
                                        </p:tav>
                                      </p:tavLst>
                                    </p:anim>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strVal val="#ppt_h"/>
                                          </p:val>
                                        </p:tav>
                                        <p:tav tm="100000">
                                          <p:val>
                                            <p:strVal val="#ppt_h"/>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8"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p:cTn id="80" dur="500" fill="hold"/>
                                        <p:tgtEl>
                                          <p:spTgt spid="61"/>
                                        </p:tgtEl>
                                        <p:attrNameLst>
                                          <p:attrName>ppt_x</p:attrName>
                                        </p:attrNameLst>
                                      </p:cBhvr>
                                      <p:tavLst>
                                        <p:tav tm="0">
                                          <p:val>
                                            <p:strVal val="#ppt_x-#ppt_w/2"/>
                                          </p:val>
                                        </p:tav>
                                        <p:tav tm="100000">
                                          <p:val>
                                            <p:strVal val="#ppt_x"/>
                                          </p:val>
                                        </p:tav>
                                      </p:tavLst>
                                    </p:anim>
                                    <p:anim calcmode="lin" valueType="num">
                                      <p:cBhvr>
                                        <p:cTn id="81" dur="500" fill="hold"/>
                                        <p:tgtEl>
                                          <p:spTgt spid="61"/>
                                        </p:tgtEl>
                                        <p:attrNameLst>
                                          <p:attrName>ppt_y</p:attrName>
                                        </p:attrNameLst>
                                      </p:cBhvr>
                                      <p:tavLst>
                                        <p:tav tm="0">
                                          <p:val>
                                            <p:strVal val="#ppt_y"/>
                                          </p:val>
                                        </p:tav>
                                        <p:tav tm="100000">
                                          <p:val>
                                            <p:strVal val="#ppt_y"/>
                                          </p:val>
                                        </p:tav>
                                      </p:tavLst>
                                    </p:anim>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strVal val="#ppt_h"/>
                                          </p:val>
                                        </p:tav>
                                        <p:tav tm="100000">
                                          <p:val>
                                            <p:strVal val="#ppt_h"/>
                                          </p:val>
                                        </p:tav>
                                      </p:tavLst>
                                    </p:anim>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7" presetClass="entr" presetSubtype="8"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ppt_x</p:attrName>
                                        </p:attrNameLst>
                                      </p:cBhvr>
                                      <p:tavLst>
                                        <p:tav tm="0">
                                          <p:val>
                                            <p:strVal val="#ppt_x-#ppt_w/2"/>
                                          </p:val>
                                        </p:tav>
                                        <p:tav tm="100000">
                                          <p:val>
                                            <p:strVal val="#ppt_x"/>
                                          </p:val>
                                        </p:tav>
                                      </p:tavLst>
                                    </p:anim>
                                    <p:anim calcmode="lin" valueType="num">
                                      <p:cBhvr>
                                        <p:cTn id="93" dur="500" fill="hold"/>
                                        <p:tgtEl>
                                          <p:spTgt spid="12"/>
                                        </p:tgtEl>
                                        <p:attrNameLst>
                                          <p:attrName>ppt_y</p:attrName>
                                        </p:attrNameLst>
                                      </p:cBhvr>
                                      <p:tavLst>
                                        <p:tav tm="0">
                                          <p:val>
                                            <p:strVal val="#ppt_y"/>
                                          </p:val>
                                        </p:tav>
                                        <p:tav tm="100000">
                                          <p:val>
                                            <p:strVal val="#ppt_y"/>
                                          </p:val>
                                        </p:tav>
                                      </p:tavLst>
                                    </p:anim>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strVal val="#ppt_h"/>
                                          </p:val>
                                        </p:tav>
                                        <p:tav tm="100000">
                                          <p:val>
                                            <p:strVal val="#ppt_h"/>
                                          </p:val>
                                        </p:tav>
                                      </p:tavLst>
                                    </p:anim>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txEl>
                                              <p:pRg st="4" end="4"/>
                                            </p:txEl>
                                          </p:spTgt>
                                        </p:tgtEl>
                                        <p:attrNameLst>
                                          <p:attrName>style.visibility</p:attrName>
                                        </p:attrNameLst>
                                      </p:cBhvr>
                                      <p:to>
                                        <p:strVal val="visible"/>
                                      </p:to>
                                    </p:set>
                                    <p:animEffect transition="in" filter="wipe(left)">
                                      <p:cBhvr>
                                        <p:cTn id="9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xmlns="">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67508F-72BD-41DC-AAAF-323A126471CA}"/>
              </a:ext>
            </a:extLst>
          </p:cNvPr>
          <p:cNvSpPr/>
          <p:nvPr/>
        </p:nvSpPr>
        <p:spPr>
          <a:xfrm>
            <a:off x="0" y="340479"/>
            <a:ext cx="3101546" cy="584775"/>
          </a:xfrm>
          <a:prstGeom prst="rect">
            <a:avLst/>
          </a:prstGeom>
        </p:spPr>
        <p:txBody>
          <a:bodyPr wrap="square">
            <a:spAutoFit/>
          </a:bodyPr>
          <a:lstStyle/>
          <a:p>
            <a:r>
              <a:rPr lang="ro-RO" sz="3200" b="1" smtClean="0">
                <a:ln w="22225">
                  <a:solidFill>
                    <a:srgbClr val="7E2D08"/>
                  </a:solidFill>
                  <a:prstDash val="solid"/>
                </a:ln>
                <a:solidFill>
                  <a:schemeClr val="accent2">
                    <a:lumMod val="40000"/>
                    <a:lumOff val="60000"/>
                  </a:schemeClr>
                </a:solidFill>
              </a:rPr>
              <a:t>LEGIUI</a:t>
            </a:r>
            <a:r>
              <a:rPr lang="ro-RO" sz="3200" b="1" smtClean="0">
                <a:ln w="22225">
                  <a:solidFill>
                    <a:srgbClr val="7E2D08"/>
                  </a:solidFill>
                  <a:prstDash val="solid"/>
                </a:ln>
                <a:solidFill>
                  <a:schemeClr val="accent2">
                    <a:lumMod val="40000"/>
                    <a:lumOff val="60000"/>
                  </a:schemeClr>
                </a:solidFill>
              </a:rPr>
              <a:t>TORUL</a:t>
            </a:r>
            <a:endParaRPr lang="ro-RO" sz="3200" b="1">
              <a:ln w="22225">
                <a:solidFill>
                  <a:srgbClr val="7E2D08"/>
                </a:solidFill>
                <a:prstDash val="solid"/>
              </a:ln>
              <a:solidFill>
                <a:schemeClr val="accent2">
                  <a:lumMod val="40000"/>
                  <a:lumOff val="60000"/>
                </a:schemeClr>
              </a:solidFill>
            </a:endParaRPr>
          </a:p>
        </p:txBody>
      </p:sp>
      <p:sp>
        <p:nvSpPr>
          <p:cNvPr id="3" name="Rectángulo 2">
            <a:extLst>
              <a:ext uri="{FF2B5EF4-FFF2-40B4-BE49-F238E27FC236}">
                <a16:creationId xmlns:a16="http://schemas.microsoft.com/office/drawing/2014/main" xmlns="" id="{2B6ED419-2660-448B-AF9E-31CE769D7A40}"/>
              </a:ext>
            </a:extLst>
          </p:cNvPr>
          <p:cNvSpPr/>
          <p:nvPr/>
        </p:nvSpPr>
        <p:spPr>
          <a:xfrm>
            <a:off x="2671829" y="94954"/>
            <a:ext cx="6386403" cy="8771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sz="1700" b="1" smtClean="0">
                <a:latin typeface="Comic Sans MS" panose="030F0702030302020204" pitchFamily="66" charset="0"/>
              </a:rPr>
              <a:t>„Poporul</a:t>
            </a:r>
            <a:r>
              <a:rPr lang="ro-RO" sz="1700" b="1" smtClean="0">
                <a:latin typeface="Comic Sans MS" panose="030F0702030302020204" pitchFamily="66" charset="0"/>
              </a:rPr>
              <a:t> a </a:t>
            </a:r>
            <a:r>
              <a:rPr lang="ro-RO" sz="1700" b="1" smtClean="0">
                <a:latin typeface="Comic Sans MS" panose="030F0702030302020204" pitchFamily="66" charset="0"/>
              </a:rPr>
              <a:t>crezut</a:t>
            </a:r>
            <a:r>
              <a:rPr lang="ro-RO" sz="1700" b="1" smtClean="0">
                <a:latin typeface="Comic Sans MS" panose="030F0702030302020204" pitchFamily="66" charset="0"/>
              </a:rPr>
              <a:t>. Astfel au aflat că Domnul cercetase pe copiii lui </a:t>
            </a:r>
            <a:r>
              <a:rPr lang="ro-RO" sz="1700" b="1" smtClean="0">
                <a:latin typeface="Comic Sans MS" panose="030F0702030302020204" pitchFamily="66" charset="0"/>
              </a:rPr>
              <a:t>Israel</a:t>
            </a:r>
            <a:r>
              <a:rPr lang="ro-RO" sz="1700" b="1" smtClean="0">
                <a:latin typeface="Comic Sans MS" panose="030F0702030302020204" pitchFamily="66" charset="0"/>
              </a:rPr>
              <a:t>, că le văzuse suferinţa şi s-au plecat şi s-au aruncat cu faţa la </a:t>
            </a:r>
            <a:r>
              <a:rPr lang="ro-RO" sz="1700" b="1" smtClean="0">
                <a:latin typeface="Comic Sans MS" panose="030F0702030302020204" pitchFamily="66" charset="0"/>
              </a:rPr>
              <a:t>pământ</a:t>
            </a:r>
            <a:r>
              <a:rPr lang="ro-RO" sz="1700" b="1" smtClean="0">
                <a:latin typeface="Comic Sans MS" panose="030F0702030302020204" pitchFamily="66" charset="0"/>
              </a:rPr>
              <a:t>.” </a:t>
            </a:r>
            <a:r>
              <a:rPr lang="ro-RO" sz="1600" b="1" smtClean="0">
                <a:latin typeface="Comic Sans MS" panose="030F0702030302020204" pitchFamily="66" charset="0"/>
              </a:rPr>
              <a:t>(Exodul</a:t>
            </a:r>
            <a:r>
              <a:rPr lang="ro-RO" sz="1600" b="1" smtClean="0">
                <a:latin typeface="Comic Sans MS" panose="030F0702030302020204" pitchFamily="66" charset="0"/>
              </a:rPr>
              <a:t> 4:31</a:t>
            </a:r>
            <a:r>
              <a:rPr lang="ro-RO" sz="1600" b="1" smtClean="0">
                <a:latin typeface="Comic Sans MS" panose="030F0702030302020204" pitchFamily="66" charset="0"/>
              </a:rPr>
              <a:t>)</a:t>
            </a:r>
            <a:endParaRPr lang="ro-RO" sz="1600" b="1">
              <a:latin typeface="Comic Sans MS" panose="030F0702030302020204" pitchFamily="66" charset="0"/>
            </a:endParaRPr>
          </a:p>
        </p:txBody>
      </p:sp>
      <p:sp>
        <p:nvSpPr>
          <p:cNvPr id="4" name="CuadroTexto 3">
            <a:extLst>
              <a:ext uri="{FF2B5EF4-FFF2-40B4-BE49-F238E27FC236}">
                <a16:creationId xmlns:a16="http://schemas.microsoft.com/office/drawing/2014/main" xmlns="" id="{4C3B3FE3-11C2-4036-84A0-9DE7EB7B458F}"/>
              </a:ext>
            </a:extLst>
          </p:cNvPr>
          <p:cNvSpPr txBox="1"/>
          <p:nvPr/>
        </p:nvSpPr>
        <p:spPr>
          <a:xfrm>
            <a:off x="2688504" y="1343687"/>
            <a:ext cx="3915790" cy="1923604"/>
          </a:xfrm>
          <a:prstGeom prst="rect">
            <a:avLst/>
          </a:prstGeom>
          <a:noFill/>
        </p:spPr>
        <p:txBody>
          <a:bodyPr wrap="square" rtlCol="0">
            <a:spAutoFit/>
          </a:bodyPr>
          <a:lstStyle/>
          <a:p>
            <a:pPr>
              <a:spcBef>
                <a:spcPts val="600"/>
              </a:spcBef>
            </a:pPr>
            <a:r>
              <a:rPr lang="ro-RO" sz="1900" b="1" dirty="0"/>
              <a:t>Dumnezeu S-a arătat lui Moise într-un rug care „era tot un foc” </a:t>
            </a:r>
            <a:r>
              <a:rPr lang="ro-RO" sz="1900" b="1" dirty="0" smtClean="0"/>
              <a:t>şi </a:t>
            </a:r>
            <a:r>
              <a:rPr lang="ro-RO" sz="1900" b="1" dirty="0"/>
              <a:t>„nu se mistuia deloc” (Exodul 3:2).</a:t>
            </a:r>
          </a:p>
          <a:p>
            <a:pPr>
              <a:spcBef>
                <a:spcPts val="600"/>
              </a:spcBef>
            </a:pPr>
            <a:r>
              <a:rPr lang="ro-RO" sz="1900" b="1" dirty="0"/>
              <a:t>El i-a spus lui Moise că El a văzut asupririle poporului Său </a:t>
            </a:r>
            <a:r>
              <a:rPr lang="ro-RO" sz="1900" b="1" dirty="0" smtClean="0"/>
              <a:t>şi </a:t>
            </a:r>
            <a:r>
              <a:rPr lang="ro-RO" sz="1900" b="1" dirty="0"/>
              <a:t>a auzit strigătele lor. (v</a:t>
            </a:r>
            <a:r>
              <a:rPr lang="ro-RO" sz="1900" b="1" dirty="0" smtClean="0"/>
              <a:t>. 7).</a:t>
            </a:r>
            <a:endParaRPr lang="ro-RO" sz="1900" b="1" dirty="0"/>
          </a:p>
        </p:txBody>
      </p:sp>
      <p:pic>
        <p:nvPicPr>
          <p:cNvPr id="8" name="Imagen 7" descr="Imagen que contiene texto, libro&#10;&#10;Descripción generada automáticamente">
            <a:extLst>
              <a:ext uri="{FF2B5EF4-FFF2-40B4-BE49-F238E27FC236}">
                <a16:creationId xmlns:a16="http://schemas.microsoft.com/office/drawing/2014/main" xmlns="" id="{CD47212D-3C1A-4358-BF0B-5AF9AA9D75C6}"/>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flipH="1">
            <a:off x="108980" y="1181170"/>
            <a:ext cx="2446470" cy="1975209"/>
          </a:xfrm>
          <a:prstGeom prst="snip2DiagRect">
            <a:avLst/>
          </a:prstGeom>
          <a:solidFill>
            <a:srgbClr val="FFFFFF">
              <a:shade val="85000"/>
            </a:srgbClr>
          </a:solidFill>
          <a:ln w="381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suelo, grupo, cielo&#10;&#10;Descripción generada automáticamente">
            <a:extLst>
              <a:ext uri="{FF2B5EF4-FFF2-40B4-BE49-F238E27FC236}">
                <a16:creationId xmlns:a16="http://schemas.microsoft.com/office/drawing/2014/main" xmlns="" id="{7B2EB34E-1FE5-4F1C-8D99-D8E74DD3F1F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721482" y="1368626"/>
            <a:ext cx="2312779" cy="182987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exterior&#10;&#10;Descripción generada automáticamente">
            <a:extLst>
              <a:ext uri="{FF2B5EF4-FFF2-40B4-BE49-F238E27FC236}">
                <a16:creationId xmlns:a16="http://schemas.microsoft.com/office/drawing/2014/main" xmlns="" id="{EB3A1BAE-87C8-442A-82B1-ED6608FDBD4D}"/>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08980" y="3268101"/>
            <a:ext cx="2446470" cy="349701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8" name="Imagen 17" descr="Imagen que contiene interior&#10;&#10;Descripción generada automáticamente">
            <a:extLst>
              <a:ext uri="{FF2B5EF4-FFF2-40B4-BE49-F238E27FC236}">
                <a16:creationId xmlns:a16="http://schemas.microsoft.com/office/drawing/2014/main" xmlns="" id="{72889DE6-4A60-42C2-9EED-B432C80C8D91}"/>
              </a:ext>
            </a:extLst>
          </p:cNvPr>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7114903" y="4259576"/>
            <a:ext cx="1920117" cy="2494761"/>
          </a:xfrm>
          <a:prstGeom prst="snip2DiagRect">
            <a:avLst/>
          </a:prstGeom>
          <a:solidFill>
            <a:srgbClr val="FFFFFF">
              <a:shade val="85000"/>
            </a:srgbClr>
          </a:solidFill>
          <a:ln w="381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Rectángulo 18">
            <a:extLst>
              <a:ext uri="{FF2B5EF4-FFF2-40B4-BE49-F238E27FC236}">
                <a16:creationId xmlns:a16="http://schemas.microsoft.com/office/drawing/2014/main" xmlns="" id="{FD2E3D51-CEC3-48D7-8DDF-7E814CEF6974}"/>
              </a:ext>
            </a:extLst>
          </p:cNvPr>
          <p:cNvSpPr/>
          <p:nvPr/>
        </p:nvSpPr>
        <p:spPr>
          <a:xfrm>
            <a:off x="2671829" y="3446583"/>
            <a:ext cx="6286380" cy="1554272"/>
          </a:xfrm>
          <a:prstGeom prst="rect">
            <a:avLst/>
          </a:prstGeom>
        </p:spPr>
        <p:txBody>
          <a:bodyPr wrap="square">
            <a:spAutoFit/>
          </a:bodyPr>
          <a:lstStyle/>
          <a:p>
            <a:pPr>
              <a:spcBef>
                <a:spcPts val="600"/>
              </a:spcBef>
            </a:pPr>
            <a:r>
              <a:rPr lang="ro-RO" sz="1900" b="1" dirty="0"/>
              <a:t>Dumnezeu l-a orânduit pe Moise să-l elibereze pe Israel din Egipt (v</a:t>
            </a:r>
            <a:r>
              <a:rPr lang="ro-RO" sz="1900" b="1" dirty="0" smtClean="0"/>
              <a:t>. 10</a:t>
            </a:r>
            <a:r>
              <a:rPr lang="ro-RO" sz="1900" b="1" dirty="0"/>
              <a:t>). </a:t>
            </a:r>
            <a:r>
              <a:rPr lang="ro-RO" sz="1900" b="1" dirty="0" smtClean="0"/>
              <a:t>Aceştia </a:t>
            </a:r>
            <a:r>
              <a:rPr lang="ro-RO" sz="1900" b="1" dirty="0"/>
              <a:t>nu aveau să iasă din Egipt cu mâna goală. Egiptul urma să plătească lui </a:t>
            </a:r>
            <a:r>
              <a:rPr lang="ro-RO" sz="1900" b="1" dirty="0" smtClean="0"/>
              <a:t>Israel</a:t>
            </a:r>
            <a:br>
              <a:rPr lang="ro-RO" sz="1900" b="1" dirty="0" smtClean="0"/>
            </a:br>
            <a:r>
              <a:rPr lang="ro-RO" sz="1900" b="1" dirty="0" smtClean="0"/>
              <a:t>pentru </a:t>
            </a:r>
            <a:r>
              <a:rPr lang="ro-RO" sz="1900" b="1" dirty="0"/>
              <a:t>toată munca pe care acesta </a:t>
            </a:r>
            <a:r>
              <a:rPr lang="ro-RO" sz="1900" b="1" dirty="0" smtClean="0"/>
              <a:t>i-a</a:t>
            </a:r>
            <a:br>
              <a:rPr lang="ro-RO" sz="1900" b="1" dirty="0" smtClean="0"/>
            </a:br>
            <a:r>
              <a:rPr lang="ro-RO" sz="1900" b="1" dirty="0" smtClean="0"/>
              <a:t>făcut-o </a:t>
            </a:r>
            <a:r>
              <a:rPr lang="ro-RO" sz="1900" b="1" dirty="0"/>
              <a:t>în sclavie (v</a:t>
            </a:r>
            <a:r>
              <a:rPr lang="ro-RO" sz="1900" b="1" dirty="0" smtClean="0"/>
              <a:t>. 21</a:t>
            </a:r>
            <a:r>
              <a:rPr lang="ro-RO" sz="1900" b="1" dirty="0"/>
              <a:t>).</a:t>
            </a:r>
          </a:p>
        </p:txBody>
      </p:sp>
      <p:sp>
        <p:nvSpPr>
          <p:cNvPr id="20" name="Rectángulo 19">
            <a:extLst>
              <a:ext uri="{FF2B5EF4-FFF2-40B4-BE49-F238E27FC236}">
                <a16:creationId xmlns:a16="http://schemas.microsoft.com/office/drawing/2014/main" xmlns="" id="{68581367-1C37-44A6-B35B-41266546CBE4}"/>
              </a:ext>
            </a:extLst>
          </p:cNvPr>
          <p:cNvSpPr/>
          <p:nvPr/>
        </p:nvSpPr>
        <p:spPr>
          <a:xfrm>
            <a:off x="2690309" y="5100460"/>
            <a:ext cx="4424594" cy="1631216"/>
          </a:xfrm>
          <a:prstGeom prst="rect">
            <a:avLst/>
          </a:prstGeom>
        </p:spPr>
        <p:txBody>
          <a:bodyPr wrap="square">
            <a:spAutoFit/>
          </a:bodyPr>
          <a:lstStyle/>
          <a:p>
            <a:pPr>
              <a:spcBef>
                <a:spcPts val="600"/>
              </a:spcBef>
            </a:pPr>
            <a:r>
              <a:rPr lang="ro-RO" sz="1900" b="1"/>
              <a:t>În drumul lor spre Canaan, Dumnezeu a hotărât să facă o </a:t>
            </a:r>
            <a:r>
              <a:rPr lang="ro-RO" sz="1900" b="1" smtClean="0"/>
              <a:t>naţie </a:t>
            </a:r>
            <a:r>
              <a:rPr lang="ro-RO" sz="1900" b="1"/>
              <a:t>din acel popor de </a:t>
            </a:r>
            <a:r>
              <a:rPr lang="ro-RO" sz="1900" b="1" smtClean="0"/>
              <a:t>foşti </a:t>
            </a:r>
            <a:r>
              <a:rPr lang="ro-RO" sz="1900" b="1"/>
              <a:t>sclavi. El le-a dat legi drepte care să fie o binecuvântare pentru întreaga lume.</a:t>
            </a:r>
          </a:p>
          <a:p>
            <a:pPr>
              <a:spcBef>
                <a:spcPts val="600"/>
              </a:spcBef>
            </a:pPr>
            <a:r>
              <a:rPr lang="ro-RO" sz="1900" b="1"/>
              <a:t>Astfel că i-a chemat la muntele Sinai.</a:t>
            </a:r>
          </a:p>
        </p:txBody>
      </p:sp>
    </p:spTree>
    <p:extLst>
      <p:ext uri="{BB962C8B-B14F-4D97-AF65-F5344CB8AC3E}">
        <p14:creationId xmlns:p14="http://schemas.microsoft.com/office/powerpoint/2010/main" xmlns="" val="289456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8)">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8211FAD-1707-4FE0-8297-D6B5557DF1AD}"/>
              </a:ext>
            </a:extLst>
          </p:cNvPr>
          <p:cNvSpPr/>
          <p:nvPr/>
        </p:nvSpPr>
        <p:spPr>
          <a:xfrm>
            <a:off x="1416876" y="1166842"/>
            <a:ext cx="7201989" cy="4524315"/>
          </a:xfrm>
          <a:prstGeom prst="rect">
            <a:avLst/>
          </a:prstGeom>
        </p:spPr>
        <p:txBody>
          <a:bodyPr wrap="square">
            <a:spAutoFit/>
            <a:scene3d>
              <a:camera prst="orthographicFront"/>
              <a:lightRig rig="threePt" dir="t"/>
            </a:scene3d>
            <a:sp3d extrusionH="57150">
              <a:bevelT w="38100" h="38100"/>
            </a:sp3d>
          </a:bodyPr>
          <a:lstStyle/>
          <a:p>
            <a:pPr>
              <a:spcBef>
                <a:spcPts val="600"/>
              </a:spcBef>
            </a:pPr>
            <a:r>
              <a:rPr lang="ro-RO" sz="2400" b="1" smtClean="0">
                <a:solidFill>
                  <a:srgbClr val="00100C"/>
                </a:solidFill>
                <a:latin typeface="Comic Sans MS" panose="030F0702030302020204" pitchFamily="66" charset="0"/>
              </a:rPr>
              <a:t>Domnul</a:t>
            </a:r>
            <a:r>
              <a:rPr lang="ro-RO" sz="2400" b="1" smtClean="0">
                <a:solidFill>
                  <a:srgbClr val="00100C"/>
                </a:solidFill>
                <a:latin typeface="Comic Sans MS" panose="030F0702030302020204" pitchFamily="66" charset="0"/>
              </a:rPr>
              <a:t> S-a descoperit nu numai în măreţia înspăimântătoare de judecător şi </a:t>
            </a:r>
            <a:r>
              <a:rPr lang="ro-RO" sz="2400" b="1" smtClean="0">
                <a:solidFill>
                  <a:srgbClr val="00100C"/>
                </a:solidFill>
                <a:latin typeface="Comic Sans MS" panose="030F0702030302020204" pitchFamily="66" charset="0"/>
              </a:rPr>
              <a:t>legiuitor</a:t>
            </a:r>
            <a:r>
              <a:rPr lang="ro-RO" sz="2400" b="1" smtClean="0">
                <a:solidFill>
                  <a:srgbClr val="00100C"/>
                </a:solidFill>
                <a:latin typeface="Comic Sans MS" panose="030F0702030302020204" pitchFamily="66" charset="0"/>
              </a:rPr>
              <a:t>, ci şi ca un păzitor milos al poporului </a:t>
            </a:r>
            <a:r>
              <a:rPr lang="ro-RO" sz="2400" b="1" smtClean="0">
                <a:solidFill>
                  <a:srgbClr val="00100C"/>
                </a:solidFill>
                <a:latin typeface="Comic Sans MS" panose="030F0702030302020204" pitchFamily="66" charset="0"/>
              </a:rPr>
              <a:t>Său</a:t>
            </a:r>
            <a:r>
              <a:rPr lang="ro-RO" sz="2400" b="1" smtClean="0">
                <a:solidFill>
                  <a:srgbClr val="00100C"/>
                </a:solidFill>
                <a:latin typeface="Comic Sans MS" panose="030F0702030302020204" pitchFamily="66" charset="0"/>
              </a:rPr>
              <a:t>: </a:t>
            </a:r>
            <a:r>
              <a:rPr lang="ro-RO" sz="2400" b="1" smtClean="0">
                <a:solidFill>
                  <a:srgbClr val="00100C"/>
                </a:solidFill>
                <a:latin typeface="Comic Sans MS" panose="030F0702030302020204" pitchFamily="66" charset="0"/>
              </a:rPr>
              <a:t>„</a:t>
            </a:r>
            <a:r>
              <a:rPr lang="ro-RO" sz="2400" b="1" smtClean="0">
                <a:solidFill>
                  <a:srgbClr val="00100C"/>
                </a:solidFill>
                <a:latin typeface="Comic Sans MS" panose="030F0702030302020204" pitchFamily="66" charset="0"/>
              </a:rPr>
              <a:t>Eu </a:t>
            </a:r>
            <a:r>
              <a:rPr lang="ro-RO" sz="2400" b="1" smtClean="0">
                <a:solidFill>
                  <a:srgbClr val="00100C"/>
                </a:solidFill>
                <a:latin typeface="Comic Sans MS" panose="030F0702030302020204" pitchFamily="66" charset="0"/>
              </a:rPr>
              <a:t>sunt </a:t>
            </a:r>
            <a:r>
              <a:rPr lang="ro-RO" sz="2400" b="1" smtClean="0">
                <a:solidFill>
                  <a:srgbClr val="00100C"/>
                </a:solidFill>
                <a:latin typeface="Comic Sans MS" panose="030F0702030302020204" pitchFamily="66" charset="0"/>
              </a:rPr>
              <a:t>Domnul</a:t>
            </a:r>
            <a:r>
              <a:rPr lang="ro-RO" sz="2400" b="1" smtClean="0">
                <a:solidFill>
                  <a:srgbClr val="00100C"/>
                </a:solidFill>
                <a:latin typeface="Comic Sans MS" panose="030F0702030302020204" pitchFamily="66" charset="0"/>
              </a:rPr>
              <a:t>, Dumnezeul </a:t>
            </a:r>
            <a:r>
              <a:rPr lang="ro-RO" sz="2400" b="1" smtClean="0">
                <a:solidFill>
                  <a:srgbClr val="00100C"/>
                </a:solidFill>
                <a:latin typeface="Comic Sans MS" panose="030F0702030302020204" pitchFamily="66" charset="0"/>
              </a:rPr>
              <a:t>tău</a:t>
            </a:r>
            <a:r>
              <a:rPr lang="ro-RO" sz="2400" b="1" smtClean="0">
                <a:solidFill>
                  <a:srgbClr val="00100C"/>
                </a:solidFill>
                <a:latin typeface="Comic Sans MS" panose="030F0702030302020204" pitchFamily="66" charset="0"/>
              </a:rPr>
              <a:t>, care te-am scos din ţara </a:t>
            </a:r>
            <a:r>
              <a:rPr lang="ro-RO" sz="2400" b="1" smtClean="0">
                <a:solidFill>
                  <a:srgbClr val="00100C"/>
                </a:solidFill>
                <a:latin typeface="Comic Sans MS" panose="030F0702030302020204" pitchFamily="66" charset="0"/>
              </a:rPr>
              <a:t>Egiptului</a:t>
            </a:r>
            <a:r>
              <a:rPr lang="ro-RO" sz="2400" b="1" smtClean="0">
                <a:solidFill>
                  <a:srgbClr val="00100C"/>
                </a:solidFill>
                <a:latin typeface="Comic Sans MS" panose="030F0702030302020204" pitchFamily="66" charset="0"/>
              </a:rPr>
              <a:t>, din casa </a:t>
            </a:r>
            <a:r>
              <a:rPr lang="ro-RO" sz="2400" b="1" smtClean="0">
                <a:solidFill>
                  <a:srgbClr val="00100C"/>
                </a:solidFill>
                <a:latin typeface="Comic Sans MS" panose="030F0702030302020204" pitchFamily="66" charset="0"/>
              </a:rPr>
              <a:t>robiei</a:t>
            </a:r>
            <a:r>
              <a:rPr lang="ro-RO" sz="2400" b="1" smtClean="0">
                <a:solidFill>
                  <a:srgbClr val="00100C"/>
                </a:solidFill>
                <a:latin typeface="Comic Sans MS" panose="030F0702030302020204" pitchFamily="66" charset="0"/>
              </a:rPr>
              <a:t>”. </a:t>
            </a:r>
            <a:r>
              <a:rPr lang="ro-RO" sz="2400" b="1" smtClean="0">
                <a:solidFill>
                  <a:srgbClr val="00100C"/>
                </a:solidFill>
                <a:latin typeface="Comic Sans MS" panose="030F0702030302020204" pitchFamily="66" charset="0"/>
              </a:rPr>
              <a:t>(</a:t>
            </a:r>
            <a:r>
              <a:rPr lang="ro-RO" sz="2400" b="1" smtClean="0">
                <a:solidFill>
                  <a:srgbClr val="00100C"/>
                </a:solidFill>
                <a:latin typeface="Comic Sans MS" panose="030F0702030302020204" pitchFamily="66" charset="0"/>
              </a:rPr>
              <a:t>Exod </a:t>
            </a:r>
            <a:r>
              <a:rPr lang="ro-RO" sz="2400" b="1" smtClean="0">
                <a:solidFill>
                  <a:srgbClr val="00100C"/>
                </a:solidFill>
                <a:latin typeface="Comic Sans MS" panose="030F0702030302020204" pitchFamily="66" charset="0"/>
              </a:rPr>
              <a:t>20</a:t>
            </a:r>
            <a:r>
              <a:rPr lang="ro-RO" sz="2400" b="1" smtClean="0">
                <a:solidFill>
                  <a:srgbClr val="00100C"/>
                </a:solidFill>
                <a:latin typeface="Comic Sans MS" panose="030F0702030302020204" pitchFamily="66" charset="0"/>
              </a:rPr>
              <a:t>, </a:t>
            </a:r>
            <a:r>
              <a:rPr lang="ro-RO" sz="2400" b="1" smtClean="0">
                <a:solidFill>
                  <a:srgbClr val="00100C"/>
                </a:solidFill>
                <a:latin typeface="Comic Sans MS" panose="030F0702030302020204" pitchFamily="66" charset="0"/>
              </a:rPr>
              <a:t>2</a:t>
            </a:r>
            <a:r>
              <a:rPr lang="ro-RO" sz="2400" b="1" smtClean="0">
                <a:solidFill>
                  <a:srgbClr val="00100C"/>
                </a:solidFill>
                <a:latin typeface="Comic Sans MS" panose="030F0702030302020204" pitchFamily="66" charset="0"/>
              </a:rPr>
              <a:t>.) </a:t>
            </a:r>
            <a:r>
              <a:rPr lang="ro-RO" sz="2400" b="1" smtClean="0">
                <a:solidFill>
                  <a:srgbClr val="00100C"/>
                </a:solidFill>
                <a:latin typeface="Comic Sans MS" panose="030F0702030302020204" pitchFamily="66" charset="0"/>
              </a:rPr>
              <a:t>El</a:t>
            </a:r>
            <a:r>
              <a:rPr lang="ro-RO" sz="2400" b="1" smtClean="0">
                <a:solidFill>
                  <a:srgbClr val="00100C"/>
                </a:solidFill>
                <a:latin typeface="Comic Sans MS" panose="030F0702030302020204" pitchFamily="66" charset="0"/>
              </a:rPr>
              <a:t>, pe care ei Îl cunoscuseră până acum ca Eliberatorul şi Călăuzitorul </a:t>
            </a:r>
            <a:r>
              <a:rPr lang="ro-RO" sz="2400" b="1" smtClean="0">
                <a:solidFill>
                  <a:srgbClr val="00100C"/>
                </a:solidFill>
                <a:latin typeface="Comic Sans MS" panose="030F0702030302020204" pitchFamily="66" charset="0"/>
              </a:rPr>
              <a:t>lor</a:t>
            </a:r>
            <a:r>
              <a:rPr lang="ro-RO" sz="2400" b="1" smtClean="0">
                <a:solidFill>
                  <a:srgbClr val="00100C"/>
                </a:solidFill>
                <a:latin typeface="Comic Sans MS" panose="030F0702030302020204" pitchFamily="66" charset="0"/>
              </a:rPr>
              <a:t>, care îi scosese din ţara </a:t>
            </a:r>
            <a:r>
              <a:rPr lang="ro-RO" sz="2400" b="1" smtClean="0">
                <a:solidFill>
                  <a:srgbClr val="00100C"/>
                </a:solidFill>
                <a:latin typeface="Comic Sans MS" panose="030F0702030302020204" pitchFamily="66" charset="0"/>
              </a:rPr>
              <a:t>Egiptului</a:t>
            </a:r>
            <a:r>
              <a:rPr lang="ro-RO" sz="2400" b="1" smtClean="0">
                <a:solidFill>
                  <a:srgbClr val="00100C"/>
                </a:solidFill>
                <a:latin typeface="Comic Sans MS" panose="030F0702030302020204" pitchFamily="66" charset="0"/>
              </a:rPr>
              <a:t>, deschizând pentru ei o cale prin </a:t>
            </a:r>
            <a:r>
              <a:rPr lang="ro-RO" sz="2400" b="1" smtClean="0">
                <a:solidFill>
                  <a:srgbClr val="00100C"/>
                </a:solidFill>
                <a:latin typeface="Comic Sans MS" panose="030F0702030302020204" pitchFamily="66" charset="0"/>
              </a:rPr>
              <a:t>mare</a:t>
            </a:r>
            <a:r>
              <a:rPr lang="ro-RO" sz="2400" b="1" smtClean="0">
                <a:solidFill>
                  <a:srgbClr val="00100C"/>
                </a:solidFill>
                <a:latin typeface="Comic Sans MS" panose="030F0702030302020204" pitchFamily="66" charset="0"/>
              </a:rPr>
              <a:t>, care a nimicit pe faraon şi oştirea </a:t>
            </a:r>
            <a:r>
              <a:rPr lang="ro-RO" sz="2400" b="1" smtClean="0">
                <a:solidFill>
                  <a:srgbClr val="00100C"/>
                </a:solidFill>
                <a:latin typeface="Comic Sans MS" panose="030F0702030302020204" pitchFamily="66" charset="0"/>
              </a:rPr>
              <a:t>lui</a:t>
            </a:r>
            <a:r>
              <a:rPr lang="ro-RO" sz="2400" b="1" smtClean="0">
                <a:solidFill>
                  <a:srgbClr val="00100C"/>
                </a:solidFill>
                <a:latin typeface="Comic Sans MS" panose="030F0702030302020204" pitchFamily="66" charset="0"/>
              </a:rPr>
              <a:t>, care Se dovedise a fi mai presus de toţi zeii Egiptului — El era Acela care rostea acum </a:t>
            </a:r>
            <a:r>
              <a:rPr lang="ro-RO" sz="2400" b="1" smtClean="0">
                <a:solidFill>
                  <a:srgbClr val="00100C"/>
                </a:solidFill>
                <a:latin typeface="Comic Sans MS" panose="030F0702030302020204" pitchFamily="66" charset="0"/>
              </a:rPr>
              <a:t>Legea.</a:t>
            </a:r>
            <a:endParaRPr lang="ro-RO" sz="2400" b="1">
              <a:solidFill>
                <a:srgbClr val="00100C"/>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1F5CC17D-663A-43A6-A045-728FD38A0F82}"/>
              </a:ext>
            </a:extLst>
          </p:cNvPr>
          <p:cNvSpPr txBox="1"/>
          <p:nvPr/>
        </p:nvSpPr>
        <p:spPr>
          <a:xfrm>
            <a:off x="5430632" y="5617029"/>
            <a:ext cx="3645550" cy="369332"/>
          </a:xfrm>
          <a:prstGeom prst="rect">
            <a:avLst/>
          </a:prstGeom>
          <a:noFill/>
        </p:spPr>
        <p:txBody>
          <a:bodyPr wrap="none" rtlCol="0">
            <a:spAutoFit/>
          </a:bodyPr>
          <a:lstStyle/>
          <a:p>
            <a:pPr algn="r"/>
            <a:r>
              <a:rPr lang="ro-RO" b="1" smtClean="0">
                <a:solidFill>
                  <a:srgbClr val="00100C"/>
                </a:solidFill>
              </a:rPr>
              <a:t>E.G.W. (Patriarhi </a:t>
            </a:r>
            <a:r>
              <a:rPr lang="ro-RO" b="1" smtClean="0">
                <a:solidFill>
                  <a:srgbClr val="00100C"/>
                </a:solidFill>
              </a:rPr>
              <a:t>şi </a:t>
            </a:r>
            <a:r>
              <a:rPr lang="ro-RO" b="1" smtClean="0">
                <a:solidFill>
                  <a:srgbClr val="00100C"/>
                </a:solidFill>
              </a:rPr>
              <a:t>Profeţi</a:t>
            </a:r>
            <a:r>
              <a:rPr lang="ro-RO" b="1" smtClean="0">
                <a:solidFill>
                  <a:srgbClr val="00100C"/>
                </a:solidFill>
              </a:rPr>
              <a:t>, </a:t>
            </a:r>
            <a:r>
              <a:rPr lang="ro-RO" b="1" smtClean="0">
                <a:solidFill>
                  <a:srgbClr val="00100C"/>
                </a:solidFill>
              </a:rPr>
              <a:t>pag</a:t>
            </a:r>
            <a:r>
              <a:rPr lang="ro-RO" b="1" smtClean="0">
                <a:solidFill>
                  <a:srgbClr val="00100C"/>
                </a:solidFill>
              </a:rPr>
              <a:t>. </a:t>
            </a:r>
            <a:r>
              <a:rPr lang="ro-RO" b="1" smtClean="0">
                <a:solidFill>
                  <a:srgbClr val="00100C"/>
                </a:solidFill>
              </a:rPr>
              <a:t>305</a:t>
            </a:r>
            <a:r>
              <a:rPr lang="ro-RO" b="1" smtClean="0">
                <a:solidFill>
                  <a:srgbClr val="00100C"/>
                </a:solidFill>
              </a:rPr>
              <a:t>)</a:t>
            </a:r>
            <a:endParaRPr lang="ro-RO" b="1">
              <a:solidFill>
                <a:srgbClr val="00100C"/>
              </a:solidFill>
            </a:endParaRPr>
          </a:p>
        </p:txBody>
      </p:sp>
    </p:spTree>
    <p:extLst>
      <p:ext uri="{BB962C8B-B14F-4D97-AF65-F5344CB8AC3E}">
        <p14:creationId xmlns:p14="http://schemas.microsoft.com/office/powerpoint/2010/main" xmlns="" val="4112067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7455434D-81A5-4B5B-994B-A0599384373A}"/>
              </a:ext>
            </a:extLst>
          </p:cNvPr>
          <p:cNvPicPr>
            <a:picLocks noChangeAspect="1"/>
          </p:cNvPicPr>
          <p:nvPr/>
        </p:nvPicPr>
        <p:blipFill>
          <a:blip r:embed="rId3" cstate="screen">
            <a:extLst>
              <a:ext uri="{28A0092B-C50C-407E-A947-70E740481C1C}">
                <a14:useLocalDpi xmlns:a14="http://schemas.microsoft.com/office/drawing/2010/main" xmlns=""/>
              </a:ext>
            </a:extLst>
          </a:blip>
          <a:srcRect/>
          <a:stretch/>
        </p:blipFill>
        <p:spPr>
          <a:xfrm>
            <a:off x="4432660" y="1141263"/>
            <a:ext cx="4998721" cy="5757806"/>
          </a:xfrm>
          <a:prstGeom prst="rect">
            <a:avLst/>
          </a:prstGeom>
        </p:spPr>
      </p:pic>
      <p:sp>
        <p:nvSpPr>
          <p:cNvPr id="2" name="Rectángulo 1">
            <a:extLst>
              <a:ext uri="{FF2B5EF4-FFF2-40B4-BE49-F238E27FC236}">
                <a16:creationId xmlns:a16="http://schemas.microsoft.com/office/drawing/2014/main" xmlns="" id="{CCF46D88-0DFF-477D-85B6-64B97FDC27D5}"/>
              </a:ext>
            </a:extLst>
          </p:cNvPr>
          <p:cNvSpPr/>
          <p:nvPr/>
        </p:nvSpPr>
        <p:spPr>
          <a:xfrm>
            <a:off x="0" y="0"/>
            <a:ext cx="9143999" cy="769441"/>
          </a:xfrm>
          <a:prstGeom prst="rect">
            <a:avLst/>
          </a:prstGeom>
        </p:spPr>
        <p:txBody>
          <a:bodyPr wrap="square">
            <a:spAutoFit/>
            <a:scene3d>
              <a:camera prst="orthographicFront"/>
              <a:lightRig rig="threePt" dir="t"/>
            </a:scene3d>
            <a:sp3d extrusionH="57150" contourW="25400">
              <a:bevelT w="57150" h="38100" prst="hardEdge"/>
              <a:contourClr>
                <a:srgbClr val="632D09"/>
              </a:contourClr>
            </a:sp3d>
          </a:bodyPr>
          <a:lstStyle/>
          <a:p>
            <a:pPr algn="ct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CELE ZECE PORUNCI</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6388285A-7A59-4D2C-BA9F-58262CF11266}"/>
              </a:ext>
            </a:extLst>
          </p:cNvPr>
          <p:cNvSpPr/>
          <p:nvPr/>
        </p:nvSpPr>
        <p:spPr>
          <a:xfrm>
            <a:off x="8314" y="688114"/>
            <a:ext cx="9143998" cy="615553"/>
          </a:xfrm>
          <a:prstGeom prst="rect">
            <a:avLst/>
          </a:prstGeom>
        </p:spPr>
        <p:txBody>
          <a:bodyPr wrap="square">
            <a:spAutoFit/>
          </a:bodyPr>
          <a:lstStyle/>
          <a:p>
            <a:pPr algn="ct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El Şi-a vestit legământul </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Său</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pe care v-a poruncit să-l </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păziţi</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Cele Zece </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Porunci</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şi le-a scris pe două table de </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piatră</a:t>
            </a:r>
            <a:r>
              <a:rPr lang="ro-RO" sz="17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(Deuteronomul</a:t>
            </a:r>
            <a:r>
              <a:rPr lang="ro-RO" sz="16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4:13</a:t>
            </a:r>
            <a:r>
              <a:rPr lang="ro-RO" sz="16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ro-RO" sz="16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1F785A69-2465-48DD-96AB-89E758411F29}"/>
              </a:ext>
            </a:extLst>
          </p:cNvPr>
          <p:cNvSpPr txBox="1"/>
          <p:nvPr/>
        </p:nvSpPr>
        <p:spPr>
          <a:xfrm>
            <a:off x="80325" y="1785705"/>
            <a:ext cx="5165005" cy="4939814"/>
          </a:xfrm>
          <a:prstGeom prst="rect">
            <a:avLst/>
          </a:prstGeom>
          <a:noFill/>
        </p:spPr>
        <p:txBody>
          <a:bodyPr wrap="square" rtlCol="0">
            <a:spAutoFit/>
          </a:bodyPr>
          <a:lstStyle/>
          <a:p>
            <a:pPr>
              <a:spcBef>
                <a:spcPts val="600"/>
              </a:spcBef>
            </a:pPr>
            <a:r>
              <a:rPr lang="ro-RO" sz="2000" b="1" dirty="0"/>
              <a:t>Cele Zece Porunci erau </a:t>
            </a:r>
            <a:r>
              <a:rPr lang="ro-RO" sz="2000" b="1" dirty="0" smtClean="0"/>
              <a:t>constituţia </a:t>
            </a:r>
            <a:r>
              <a:rPr lang="ro-RO" sz="2000" b="1" dirty="0"/>
              <a:t>poporului Israel. Erau cele mai de seamă </a:t>
            </a:r>
            <a:r>
              <a:rPr lang="ro-RO" sz="2000" b="1" dirty="0" smtClean="0"/>
              <a:t>legi </a:t>
            </a:r>
            <a:r>
              <a:rPr lang="ro-RO" sz="2000" b="1" dirty="0"/>
              <a:t>din care izvorau toate celelalte legi.</a:t>
            </a:r>
          </a:p>
          <a:p>
            <a:pPr>
              <a:spcBef>
                <a:spcPts val="600"/>
              </a:spcBef>
            </a:pPr>
            <a:r>
              <a:rPr lang="ro-RO" sz="2000" b="1" dirty="0"/>
              <a:t>Împlinirea celor Zece Porunci este un semn al dragostei noastre pentru Dumnezeu (primele 4; </a:t>
            </a:r>
            <a:r>
              <a:rPr lang="ro-RO" sz="2000" b="1" dirty="0" err="1"/>
              <a:t>Deut</a:t>
            </a:r>
            <a:r>
              <a:rPr lang="ro-RO" sz="2000" b="1" dirty="0"/>
              <a:t>. 6:5; Mat. 22:37-38) </a:t>
            </a:r>
            <a:r>
              <a:rPr lang="ro-RO" sz="2000" b="1" dirty="0" smtClean="0"/>
              <a:t>şi </a:t>
            </a:r>
            <a:r>
              <a:rPr lang="ro-RO" sz="2000" b="1" dirty="0"/>
              <a:t>pentru aproapele nostru ( ultimele 6; Lev</a:t>
            </a:r>
            <a:r>
              <a:rPr lang="ro-RO" sz="2000" b="1" dirty="0" smtClean="0"/>
              <a:t>. 19:18</a:t>
            </a:r>
            <a:r>
              <a:rPr lang="ro-RO" sz="2000" b="1" dirty="0"/>
              <a:t>; Mat</a:t>
            </a:r>
            <a:r>
              <a:rPr lang="ro-RO" sz="2000" b="1" dirty="0" smtClean="0"/>
              <a:t>. 22:39</a:t>
            </a:r>
            <a:r>
              <a:rPr lang="ro-RO" sz="2000" b="1" dirty="0"/>
              <a:t>).</a:t>
            </a:r>
          </a:p>
          <a:p>
            <a:pPr>
              <a:spcBef>
                <a:spcPts val="600"/>
              </a:spcBef>
            </a:pPr>
            <a:r>
              <a:rPr lang="ro-RO" sz="2000" b="1" dirty="0"/>
              <a:t>Noi trebuie să </a:t>
            </a:r>
            <a:r>
              <a:rPr lang="ro-RO" sz="2000" b="1" dirty="0" smtClean="0"/>
              <a:t>ţinem </a:t>
            </a:r>
            <a:r>
              <a:rPr lang="ro-RO" sz="2000" b="1" dirty="0"/>
              <a:t>Poruncile atât cu faptele cât </a:t>
            </a:r>
            <a:r>
              <a:rPr lang="ro-RO" sz="2000" b="1" dirty="0" smtClean="0"/>
              <a:t>şi </a:t>
            </a:r>
            <a:r>
              <a:rPr lang="ro-RO" sz="2000" b="1" dirty="0"/>
              <a:t>cu </a:t>
            </a:r>
            <a:r>
              <a:rPr lang="ro-RO" sz="2000" b="1" dirty="0" smtClean="0"/>
              <a:t>intenţiile </a:t>
            </a:r>
            <a:r>
              <a:rPr lang="ro-RO" sz="2000" b="1" dirty="0"/>
              <a:t>noastre (Mat</a:t>
            </a:r>
            <a:r>
              <a:rPr lang="ro-RO" sz="2000" b="1" dirty="0" smtClean="0"/>
              <a:t>. 5:21-30</a:t>
            </a:r>
            <a:r>
              <a:rPr lang="ro-RO" sz="2000" b="1" dirty="0"/>
              <a:t>).</a:t>
            </a:r>
          </a:p>
          <a:p>
            <a:pPr>
              <a:spcBef>
                <a:spcPts val="600"/>
              </a:spcBef>
            </a:pPr>
            <a:r>
              <a:rPr lang="ro-RO" sz="2000" b="1" dirty="0"/>
              <a:t>O societate în care fiecare </a:t>
            </a:r>
            <a:r>
              <a:rPr lang="ro-RO" sz="2000" b="1" dirty="0" smtClean="0"/>
              <a:t>ţine </a:t>
            </a:r>
            <a:r>
              <a:rPr lang="ro-RO" sz="2000" b="1" dirty="0"/>
              <a:t>cele Zece Porunci ar fi o societate activă, vibrantă, în care fiecare ar </a:t>
            </a:r>
            <a:r>
              <a:rPr lang="ro-RO" sz="2000" b="1" dirty="0" smtClean="0"/>
              <a:t>acţiona </a:t>
            </a:r>
            <a:r>
              <a:rPr lang="ro-RO" sz="2000" b="1" dirty="0"/>
              <a:t>cu entuziasm asupra dragostei sale pentru Dumnezeu prin </a:t>
            </a:r>
            <a:r>
              <a:rPr lang="ro-RO" sz="2000" b="1" dirty="0" smtClean="0"/>
              <a:t>iubirea semenilor.</a:t>
            </a:r>
            <a:endParaRPr lang="ro-RO" sz="2000" b="1" dirty="0"/>
          </a:p>
        </p:txBody>
      </p:sp>
    </p:spTree>
    <p:extLst>
      <p:ext uri="{BB962C8B-B14F-4D97-AF65-F5344CB8AC3E}">
        <p14:creationId xmlns:p14="http://schemas.microsoft.com/office/powerpoint/2010/main" xmlns="" val="3973584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8211FAD-1707-4FE0-8297-D6B5557DF1AD}"/>
              </a:ext>
            </a:extLst>
          </p:cNvPr>
          <p:cNvSpPr/>
          <p:nvPr/>
        </p:nvSpPr>
        <p:spPr>
          <a:xfrm>
            <a:off x="1602378" y="552312"/>
            <a:ext cx="5843453" cy="5493812"/>
          </a:xfrm>
          <a:prstGeom prst="rect">
            <a:avLst/>
          </a:prstGeom>
        </p:spPr>
        <p:txBody>
          <a:bodyPr wrap="square">
            <a:spAutoFit/>
            <a:scene3d>
              <a:camera prst="orthographicFront"/>
              <a:lightRig rig="threePt" dir="t"/>
            </a:scene3d>
            <a:sp3d extrusionH="57150">
              <a:bevelT w="38100" h="38100"/>
            </a:sp3d>
          </a:bodyPr>
          <a:lstStyle/>
          <a:p>
            <a:pPr>
              <a:spcBef>
                <a:spcPts val="600"/>
              </a:spcBef>
            </a:pPr>
            <a:r>
              <a:rPr lang="ro-RO" sz="2700" b="1" smtClean="0">
                <a:latin typeface="Comic Sans MS" panose="030F0702030302020204" pitchFamily="66" charset="0"/>
              </a:rPr>
              <a:t>Ce Dumnezeu </a:t>
            </a:r>
            <a:r>
              <a:rPr lang="ro-RO" sz="2700" b="1" smtClean="0">
                <a:latin typeface="Comic Sans MS" panose="030F0702030302020204" pitchFamily="66" charset="0"/>
              </a:rPr>
              <a:t>avem</a:t>
            </a:r>
            <a:r>
              <a:rPr lang="ro-RO" sz="2700" b="1" smtClean="0">
                <a:latin typeface="Comic Sans MS" panose="030F0702030302020204" pitchFamily="66" charset="0"/>
              </a:rPr>
              <a:t>! El Îşi conduce Împărăţia cu grijă şi a construit un gard — Cele Zece Porunci — pentru a-i feri pe supuşii acestei împărăţii de rezultatele </a:t>
            </a:r>
            <a:r>
              <a:rPr lang="ro-RO" sz="2700" b="1" smtClean="0">
                <a:latin typeface="Comic Sans MS" panose="030F0702030302020204" pitchFamily="66" charset="0"/>
              </a:rPr>
              <a:t>păcatului</a:t>
            </a:r>
            <a:r>
              <a:rPr lang="ro-RO" sz="2700" b="1" smtClean="0">
                <a:latin typeface="Comic Sans MS" panose="030F0702030302020204" pitchFamily="66" charset="0"/>
              </a:rPr>
              <a:t>. Prin respectarea legilor </a:t>
            </a:r>
            <a:r>
              <a:rPr lang="ro-RO" sz="2700" b="1" smtClean="0">
                <a:latin typeface="Comic Sans MS" panose="030F0702030302020204" pitchFamily="66" charset="0"/>
              </a:rPr>
              <a:t>Împărăţiei</a:t>
            </a:r>
            <a:r>
              <a:rPr lang="ro-RO" sz="2700" b="1" smtClean="0">
                <a:latin typeface="Comic Sans MS" panose="030F0702030302020204" pitchFamily="66" charset="0"/>
              </a:rPr>
              <a:t>, Dumnezeu oferă poporului Său </a:t>
            </a:r>
            <a:r>
              <a:rPr lang="ro-RO" sz="2700" b="1" smtClean="0">
                <a:latin typeface="Comic Sans MS" panose="030F0702030302020204" pitchFamily="66" charset="0"/>
              </a:rPr>
              <a:t>sănătate</a:t>
            </a:r>
            <a:r>
              <a:rPr lang="ro-RO" sz="2700" b="1" smtClean="0">
                <a:latin typeface="Comic Sans MS" panose="030F0702030302020204" pitchFamily="66" charset="0"/>
              </a:rPr>
              <a:t>, </a:t>
            </a:r>
            <a:r>
              <a:rPr lang="ro-RO" sz="2700" b="1" smtClean="0">
                <a:latin typeface="Comic Sans MS" panose="030F0702030302020204" pitchFamily="66" charset="0"/>
              </a:rPr>
              <a:t>fericire</a:t>
            </a:r>
            <a:r>
              <a:rPr lang="ro-RO" sz="2700" b="1" smtClean="0">
                <a:latin typeface="Comic Sans MS" panose="030F0702030302020204" pitchFamily="66" charset="0"/>
              </a:rPr>
              <a:t>, pace şi </a:t>
            </a:r>
            <a:r>
              <a:rPr lang="ro-RO" sz="2700" b="1" smtClean="0">
                <a:latin typeface="Comic Sans MS" panose="030F0702030302020204" pitchFamily="66" charset="0"/>
              </a:rPr>
              <a:t>bucurie</a:t>
            </a:r>
            <a:r>
              <a:rPr lang="ro-RO" sz="2700" b="1" smtClean="0">
                <a:latin typeface="Comic Sans MS" panose="030F0702030302020204" pitchFamily="66" charset="0"/>
              </a:rPr>
              <a:t>. El îi învaţă că perfecţiunea caracterului pe care le-o cere poate fi atinsă numai prin cunoaşterea Cuvântului </a:t>
            </a:r>
            <a:r>
              <a:rPr lang="ro-RO" sz="2700" b="1" smtClean="0">
                <a:latin typeface="Comic Sans MS" panose="030F0702030302020204" pitchFamily="66" charset="0"/>
              </a:rPr>
              <a:t>Său.</a:t>
            </a:r>
            <a:endParaRPr lang="ro-RO" sz="2700" b="1">
              <a:solidFill>
                <a:srgbClr val="393C51"/>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1F5CC17D-663A-43A6-A045-728FD38A0F82}"/>
              </a:ext>
            </a:extLst>
          </p:cNvPr>
          <p:cNvSpPr txBox="1"/>
          <p:nvPr/>
        </p:nvSpPr>
        <p:spPr>
          <a:xfrm>
            <a:off x="2418649" y="6040584"/>
            <a:ext cx="5064656" cy="338554"/>
          </a:xfrm>
          <a:prstGeom prst="rect">
            <a:avLst/>
          </a:prstGeom>
          <a:noFill/>
        </p:spPr>
        <p:txBody>
          <a:bodyPr wrap="none" rtlCol="0">
            <a:spAutoFit/>
          </a:bodyPr>
          <a:lstStyle/>
          <a:p>
            <a:pPr algn="r"/>
            <a:r>
              <a:rPr lang="ro-RO" sz="1600" b="1" smtClean="0">
                <a:solidFill>
                  <a:srgbClr val="393C51"/>
                </a:solidFill>
              </a:rPr>
              <a:t>E.G.W. (Sfaturi </a:t>
            </a:r>
            <a:r>
              <a:rPr lang="ro-RO" sz="1600" b="1">
                <a:solidFill>
                  <a:srgbClr val="393C51"/>
                </a:solidFill>
              </a:rPr>
              <a:t>pentru </a:t>
            </a:r>
            <a:r>
              <a:rPr lang="ro-RO" sz="1600" b="1" smtClean="0">
                <a:solidFill>
                  <a:srgbClr val="393C51"/>
                </a:solidFill>
              </a:rPr>
              <a:t>părinţi</a:t>
            </a:r>
            <a:r>
              <a:rPr lang="ro-RO" sz="1600" b="1">
                <a:solidFill>
                  <a:srgbClr val="393C51"/>
                </a:solidFill>
              </a:rPr>
              <a:t>, educatori </a:t>
            </a:r>
            <a:r>
              <a:rPr lang="ro-RO" sz="1600" b="1" smtClean="0">
                <a:solidFill>
                  <a:srgbClr val="393C51"/>
                </a:solidFill>
              </a:rPr>
              <a:t>şi </a:t>
            </a:r>
            <a:r>
              <a:rPr lang="ro-RO" sz="1600" b="1" smtClean="0">
                <a:solidFill>
                  <a:srgbClr val="393C51"/>
                </a:solidFill>
              </a:rPr>
              <a:t>elevi</a:t>
            </a:r>
            <a:r>
              <a:rPr lang="ro-RO" sz="1600" b="1" smtClean="0">
                <a:solidFill>
                  <a:srgbClr val="393C51"/>
                </a:solidFill>
              </a:rPr>
              <a:t>, </a:t>
            </a:r>
            <a:r>
              <a:rPr lang="ro-RO" sz="1600" b="1" smtClean="0">
                <a:solidFill>
                  <a:srgbClr val="393C51"/>
                </a:solidFill>
              </a:rPr>
              <a:t>pag</a:t>
            </a:r>
            <a:r>
              <a:rPr lang="ro-RO" sz="1600" b="1" smtClean="0">
                <a:solidFill>
                  <a:srgbClr val="393C51"/>
                </a:solidFill>
              </a:rPr>
              <a:t>. </a:t>
            </a:r>
            <a:r>
              <a:rPr lang="ro-RO" sz="1600" b="1" smtClean="0">
                <a:solidFill>
                  <a:srgbClr val="393C51"/>
                </a:solidFill>
              </a:rPr>
              <a:t>454</a:t>
            </a:r>
            <a:r>
              <a:rPr lang="ro-RO" sz="1600" b="1" smtClean="0">
                <a:solidFill>
                  <a:srgbClr val="393C51"/>
                </a:solidFill>
              </a:rPr>
              <a:t>)</a:t>
            </a:r>
            <a:endParaRPr lang="ro-RO" sz="1600" b="1">
              <a:solidFill>
                <a:srgbClr val="393C51"/>
              </a:solidFill>
            </a:endParaRPr>
          </a:p>
        </p:txBody>
      </p:sp>
    </p:spTree>
    <p:extLst>
      <p:ext uri="{BB962C8B-B14F-4D97-AF65-F5344CB8AC3E}">
        <p14:creationId xmlns:p14="http://schemas.microsoft.com/office/powerpoint/2010/main" xmlns="" val="3961646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1" name="Imagen 10" descr="Imagen que contiene cielo, exterior, persona, suelo&#10;&#10;Descripción generada automáticamente">
            <a:extLst>
              <a:ext uri="{FF2B5EF4-FFF2-40B4-BE49-F238E27FC236}">
                <a16:creationId xmlns:a16="http://schemas.microsoft.com/office/drawing/2014/main" xmlns="" id="{BF834EE8-FB11-4803-B9C9-536D017DF8AF}"/>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376" y="90669"/>
            <a:ext cx="2159725" cy="1623793"/>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2" name="Rectángulo 1">
            <a:extLst>
              <a:ext uri="{FF2B5EF4-FFF2-40B4-BE49-F238E27FC236}">
                <a16:creationId xmlns:a16="http://schemas.microsoft.com/office/drawing/2014/main" xmlns="" id="{3E2A12CA-F95E-4F14-BB61-C4B8FC8EAB20}"/>
              </a:ext>
            </a:extLst>
          </p:cNvPr>
          <p:cNvSpPr/>
          <p:nvPr/>
        </p:nvSpPr>
        <p:spPr>
          <a:xfrm>
            <a:off x="2020388" y="0"/>
            <a:ext cx="7045235" cy="769441"/>
          </a:xfrm>
          <a:prstGeom prst="rect">
            <a:avLst/>
          </a:prstGeom>
        </p:spPr>
        <p:txBody>
          <a:bodyPr wrap="square">
            <a:spAutoFit/>
            <a:scene3d>
              <a:camera prst="orthographicFront"/>
              <a:lightRig rig="freezing" dir="t"/>
            </a:scene3d>
            <a:sp3d extrusionH="57150" contourW="25400">
              <a:bevelT w="69850" h="69850" prst="divot"/>
              <a:contourClr>
                <a:srgbClr val="135A6A"/>
              </a:contourClr>
            </a:sp3d>
          </a:bodyPr>
          <a:lstStyle/>
          <a:p>
            <a:pPr algn="ctr"/>
            <a:r>
              <a:rPr lang="ro-RO" sz="4400" b="1" spc="300" smtClean="0">
                <a:ln w="10160">
                  <a:noFill/>
                  <a:prstDash val="solid"/>
                </a:ln>
                <a:solidFill>
                  <a:srgbClr val="FFFFFF"/>
                </a:solidFill>
                <a:effectLst>
                  <a:outerShdw blurRad="38100" dist="22860" dir="5400000" algn="tl" rotWithShape="0">
                    <a:srgbClr val="000000">
                      <a:alpha val="30000"/>
                    </a:srgbClr>
                  </a:outerShdw>
                </a:effectLst>
              </a:rPr>
              <a:t>LEGI PROTECTOARE</a:t>
            </a:r>
            <a:endParaRPr lang="ro-RO" sz="4400" b="1" spc="30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ACC6D465-77DA-45A2-9E84-C9838956511D}"/>
              </a:ext>
            </a:extLst>
          </p:cNvPr>
          <p:cNvSpPr/>
          <p:nvPr/>
        </p:nvSpPr>
        <p:spPr>
          <a:xfrm>
            <a:off x="2370312" y="705722"/>
            <a:ext cx="6457407" cy="877163"/>
          </a:xfrm>
          <a:prstGeom prst="rect">
            <a:avLst/>
          </a:prstGeom>
        </p:spPr>
        <p:txBody>
          <a:bodyPr wrap="square">
            <a:spAutoFit/>
            <a:scene3d>
              <a:camera prst="orthographicFront"/>
              <a:lightRig rig="threePt" dir="t"/>
            </a:scene3d>
            <a:sp3d extrusionH="57150">
              <a:bevelT w="38100" h="38100"/>
            </a:sp3d>
          </a:bodyPr>
          <a:lstStyle/>
          <a:p>
            <a:r>
              <a:rPr lang="ro-RO" sz="1700" b="1" smtClean="0">
                <a:solidFill>
                  <a:srgbClr val="135A6A"/>
                </a:solidFill>
                <a:latin typeface="Comic Sans MS" panose="030F0702030302020204" pitchFamily="66" charset="0"/>
              </a:rPr>
              <a:t>„Să</a:t>
            </a:r>
            <a:r>
              <a:rPr lang="ro-RO" sz="1700" b="1" smtClean="0">
                <a:solidFill>
                  <a:srgbClr val="135A6A"/>
                </a:solidFill>
                <a:latin typeface="Comic Sans MS" panose="030F0702030302020204" pitchFamily="66" charset="0"/>
              </a:rPr>
              <a:t> nu chinuieşti pe străin şi să nu-l </a:t>
            </a:r>
            <a:r>
              <a:rPr lang="ro-RO" sz="1700" b="1" smtClean="0">
                <a:solidFill>
                  <a:srgbClr val="135A6A"/>
                </a:solidFill>
                <a:latin typeface="Comic Sans MS" panose="030F0702030302020204" pitchFamily="66" charset="0"/>
              </a:rPr>
              <a:t>asupreşti</a:t>
            </a:r>
            <a:r>
              <a:rPr lang="ro-RO" sz="1700" b="1" smtClean="0">
                <a:solidFill>
                  <a:srgbClr val="135A6A"/>
                </a:solidFill>
                <a:latin typeface="Comic Sans MS" panose="030F0702030302020204" pitchFamily="66" charset="0"/>
              </a:rPr>
              <a:t>, căci şi voi aţi fost străini în ţara </a:t>
            </a:r>
            <a:r>
              <a:rPr lang="ro-RO" sz="1700" b="1" smtClean="0">
                <a:solidFill>
                  <a:srgbClr val="135A6A"/>
                </a:solidFill>
                <a:latin typeface="Comic Sans MS" panose="030F0702030302020204" pitchFamily="66" charset="0"/>
              </a:rPr>
              <a:t>Egiptului</a:t>
            </a:r>
            <a:r>
              <a:rPr lang="ro-RO" sz="1700" b="1" smtClean="0">
                <a:solidFill>
                  <a:srgbClr val="135A6A"/>
                </a:solidFill>
                <a:latin typeface="Comic Sans MS" panose="030F0702030302020204" pitchFamily="66" charset="0"/>
              </a:rPr>
              <a:t>. Să nu asupreşti pe </a:t>
            </a:r>
            <a:r>
              <a:rPr lang="ro-RO" sz="1700" b="1" smtClean="0">
                <a:solidFill>
                  <a:srgbClr val="135A6A"/>
                </a:solidFill>
                <a:latin typeface="Comic Sans MS" panose="030F0702030302020204" pitchFamily="66" charset="0"/>
              </a:rPr>
              <a:t>văduvă</a:t>
            </a:r>
            <a:r>
              <a:rPr lang="ro-RO" sz="1700" b="1" smtClean="0">
                <a:solidFill>
                  <a:srgbClr val="135A6A"/>
                </a:solidFill>
                <a:latin typeface="Comic Sans MS" panose="030F0702030302020204" pitchFamily="66" charset="0"/>
              </a:rPr>
              <a:t>, nici pe </a:t>
            </a:r>
            <a:r>
              <a:rPr lang="ro-RO" sz="1700" b="1" smtClean="0">
                <a:solidFill>
                  <a:srgbClr val="135A6A"/>
                </a:solidFill>
                <a:latin typeface="Comic Sans MS" panose="030F0702030302020204" pitchFamily="66" charset="0"/>
              </a:rPr>
              <a:t>orfan</a:t>
            </a:r>
            <a:r>
              <a:rPr lang="ro-RO" sz="1700" b="1" smtClean="0">
                <a:solidFill>
                  <a:srgbClr val="135A6A"/>
                </a:solidFill>
                <a:latin typeface="Comic Sans MS" panose="030F0702030302020204" pitchFamily="66" charset="0"/>
              </a:rPr>
              <a:t>.” </a:t>
            </a:r>
            <a:r>
              <a:rPr lang="ro-RO" sz="1400" b="1" smtClean="0">
                <a:solidFill>
                  <a:srgbClr val="135A6A"/>
                </a:solidFill>
                <a:latin typeface="Comic Sans MS" panose="030F0702030302020204" pitchFamily="66" charset="0"/>
              </a:rPr>
              <a:t>(Exodul</a:t>
            </a:r>
            <a:r>
              <a:rPr lang="ro-RO" sz="1400" b="1" smtClean="0">
                <a:solidFill>
                  <a:srgbClr val="135A6A"/>
                </a:solidFill>
                <a:latin typeface="Comic Sans MS" panose="030F0702030302020204" pitchFamily="66" charset="0"/>
              </a:rPr>
              <a:t> 22:21-22</a:t>
            </a:r>
            <a:r>
              <a:rPr lang="ro-RO" sz="1400" b="1" smtClean="0">
                <a:solidFill>
                  <a:srgbClr val="135A6A"/>
                </a:solidFill>
                <a:latin typeface="Comic Sans MS" panose="030F0702030302020204" pitchFamily="66" charset="0"/>
              </a:rPr>
              <a:t>)</a:t>
            </a:r>
            <a:endParaRPr lang="ro-RO" sz="1600" b="1">
              <a:solidFill>
                <a:srgbClr val="135A6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5FA2A27-6215-43AE-A248-148F78699BF3}"/>
              </a:ext>
            </a:extLst>
          </p:cNvPr>
          <p:cNvSpPr txBox="1"/>
          <p:nvPr/>
        </p:nvSpPr>
        <p:spPr>
          <a:xfrm>
            <a:off x="592182" y="1699217"/>
            <a:ext cx="8151223" cy="369332"/>
          </a:xfrm>
          <a:prstGeom prst="rect">
            <a:avLst/>
          </a:prstGeom>
          <a:noFill/>
        </p:spPr>
        <p:txBody>
          <a:bodyPr wrap="square" rtlCol="0">
            <a:spAutoFit/>
          </a:bodyPr>
          <a:lstStyle/>
          <a:p>
            <a:pPr>
              <a:spcBef>
                <a:spcPts val="600"/>
              </a:spcBef>
            </a:pPr>
            <a:r>
              <a:rPr lang="ro-RO" b="1"/>
              <a:t>În cartea Exodul sunt trei capitole (21-23) care includ tipuri diferite de </a:t>
            </a:r>
            <a:r>
              <a:rPr lang="ro-RO" b="1"/>
              <a:t>legi</a:t>
            </a:r>
            <a:r>
              <a:rPr lang="ro-RO" b="1" smtClean="0"/>
              <a:t>:</a:t>
            </a:r>
            <a:endParaRPr lang="ro-RO" b="1"/>
          </a:p>
        </p:txBody>
      </p:sp>
      <p:graphicFrame>
        <p:nvGraphicFramePr>
          <p:cNvPr id="7" name="Diagrama 6">
            <a:extLst>
              <a:ext uri="{FF2B5EF4-FFF2-40B4-BE49-F238E27FC236}">
                <a16:creationId xmlns:a16="http://schemas.microsoft.com/office/drawing/2014/main" xmlns="" id="{64B0F8E0-8EA8-4808-96BA-8924016E2C12}"/>
              </a:ext>
            </a:extLst>
          </p:cNvPr>
          <p:cNvGraphicFramePr/>
          <p:nvPr>
            <p:extLst>
              <p:ext uri="{D42A27DB-BD31-4B8C-83A1-F6EECF244321}">
                <p14:modId xmlns:p14="http://schemas.microsoft.com/office/powerpoint/2010/main" xmlns="" val="1742568507"/>
              </p:ext>
            </p:extLst>
          </p:nvPr>
        </p:nvGraphicFramePr>
        <p:xfrm>
          <a:off x="178527" y="2089572"/>
          <a:ext cx="8682445" cy="3056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xmlns="" id="{755546AA-28F3-4FB1-BDC1-6F3BF396C307}"/>
              </a:ext>
            </a:extLst>
          </p:cNvPr>
          <p:cNvSpPr txBox="1"/>
          <p:nvPr/>
        </p:nvSpPr>
        <p:spPr>
          <a:xfrm>
            <a:off x="239486" y="5145719"/>
            <a:ext cx="7188925" cy="1708160"/>
          </a:xfrm>
          <a:prstGeom prst="rect">
            <a:avLst/>
          </a:prstGeom>
          <a:noFill/>
        </p:spPr>
        <p:txBody>
          <a:bodyPr wrap="square" rtlCol="0">
            <a:spAutoFit/>
          </a:bodyPr>
          <a:lstStyle/>
          <a:p>
            <a:pPr>
              <a:spcBef>
                <a:spcPts val="600"/>
              </a:spcBef>
            </a:pPr>
            <a:r>
              <a:rPr lang="ro-RO" sz="2000" b="1">
                <a:solidFill>
                  <a:schemeClr val="bg1"/>
                </a:solidFill>
                <a:effectLst>
                  <a:glow rad="127000">
                    <a:srgbClr val="135A6A"/>
                  </a:glow>
                </a:effectLst>
              </a:rPr>
              <a:t>Îngrijirea celor vulnerabili (sclavi, străini, văduve </a:t>
            </a:r>
            <a:r>
              <a:rPr lang="ro-RO" sz="2000" b="1" smtClean="0">
                <a:solidFill>
                  <a:schemeClr val="bg1"/>
                </a:solidFill>
                <a:effectLst>
                  <a:glow rad="127000">
                    <a:srgbClr val="135A6A"/>
                  </a:glow>
                </a:effectLst>
              </a:rPr>
              <a:t>şi </a:t>
            </a:r>
            <a:r>
              <a:rPr lang="ro-RO" sz="2000" b="1">
                <a:solidFill>
                  <a:schemeClr val="bg1"/>
                </a:solidFill>
                <a:effectLst>
                  <a:glow rad="127000">
                    <a:srgbClr val="135A6A"/>
                  </a:glow>
                </a:effectLst>
              </a:rPr>
              <a:t>orfani) este elementul cheie al acestor </a:t>
            </a:r>
            <a:r>
              <a:rPr lang="ro-RO" sz="2000" b="1">
                <a:solidFill>
                  <a:schemeClr val="bg1"/>
                </a:solidFill>
                <a:effectLst>
                  <a:glow rad="127000">
                    <a:srgbClr val="135A6A"/>
                  </a:glow>
                </a:effectLst>
              </a:rPr>
              <a:t>legi</a:t>
            </a:r>
            <a:r>
              <a:rPr lang="ro-RO" sz="2000" b="1" smtClean="0">
                <a:solidFill>
                  <a:schemeClr val="bg1"/>
                </a:solidFill>
                <a:effectLst>
                  <a:glow rad="127000">
                    <a:srgbClr val="135A6A"/>
                  </a:glow>
                </a:effectLst>
              </a:rPr>
              <a:t>.</a:t>
            </a:r>
            <a:endParaRPr lang="ro-RO" sz="2000" b="1" smtClean="0">
              <a:solidFill>
                <a:schemeClr val="bg1"/>
              </a:solidFill>
              <a:effectLst>
                <a:glow rad="127000">
                  <a:srgbClr val="135A6A"/>
                </a:glow>
              </a:effectLst>
            </a:endParaRPr>
          </a:p>
          <a:p>
            <a:pPr>
              <a:spcBef>
                <a:spcPts val="600"/>
              </a:spcBef>
            </a:pPr>
            <a:r>
              <a:rPr lang="ro-RO" sz="2000" b="1" smtClean="0">
                <a:solidFill>
                  <a:schemeClr val="bg1"/>
                </a:solidFill>
                <a:effectLst>
                  <a:glow rad="127000">
                    <a:srgbClr val="135A6A"/>
                  </a:glow>
                </a:effectLst>
              </a:rPr>
              <a:t>Israeliţii </a:t>
            </a:r>
            <a:r>
              <a:rPr lang="ro-RO" sz="2000" b="1">
                <a:solidFill>
                  <a:schemeClr val="bg1"/>
                </a:solidFill>
                <a:effectLst>
                  <a:glow rad="127000">
                    <a:srgbClr val="135A6A"/>
                  </a:glow>
                </a:effectLst>
              </a:rPr>
              <a:t>trebuiau să se îngrijească de cei mai </a:t>
            </a:r>
            <a:r>
              <a:rPr lang="ro-RO" sz="2000" b="1" smtClean="0">
                <a:solidFill>
                  <a:schemeClr val="bg1"/>
                </a:solidFill>
                <a:effectLst>
                  <a:glow rad="127000">
                    <a:srgbClr val="135A6A"/>
                  </a:glow>
                </a:effectLst>
              </a:rPr>
              <a:t>puţini favorizaţi şi </a:t>
            </a:r>
            <a:r>
              <a:rPr lang="ro-RO" sz="2000" b="1">
                <a:solidFill>
                  <a:schemeClr val="bg1"/>
                </a:solidFill>
                <a:effectLst>
                  <a:glow rad="127000">
                    <a:srgbClr val="135A6A"/>
                  </a:glow>
                </a:effectLst>
              </a:rPr>
              <a:t>să se comporte cu ei în </a:t>
            </a:r>
            <a:r>
              <a:rPr lang="ro-RO" sz="2000" b="1" smtClean="0">
                <a:solidFill>
                  <a:schemeClr val="bg1"/>
                </a:solidFill>
                <a:effectLst>
                  <a:glow rad="127000">
                    <a:srgbClr val="135A6A"/>
                  </a:glow>
                </a:effectLst>
              </a:rPr>
              <a:t>aceeaşi </a:t>
            </a:r>
            <a:r>
              <a:rPr lang="ro-RO" sz="2000" b="1">
                <a:solidFill>
                  <a:schemeClr val="bg1"/>
                </a:solidFill>
                <a:effectLst>
                  <a:glow rad="127000">
                    <a:srgbClr val="135A6A"/>
                  </a:glow>
                </a:effectLst>
              </a:rPr>
              <a:t>manieră păsătoare cum </a:t>
            </a:r>
            <a:r>
              <a:rPr lang="ro-RO" sz="2000" b="1" smtClean="0">
                <a:solidFill>
                  <a:schemeClr val="bg1"/>
                </a:solidFill>
                <a:effectLst>
                  <a:glow rad="127000">
                    <a:srgbClr val="135A6A"/>
                  </a:glow>
                </a:effectLst>
              </a:rPr>
              <a:t>şi </a:t>
            </a:r>
            <a:r>
              <a:rPr lang="ro-RO" sz="2000" b="1">
                <a:solidFill>
                  <a:schemeClr val="bg1"/>
                </a:solidFill>
                <a:effectLst>
                  <a:glow rad="127000">
                    <a:srgbClr val="135A6A"/>
                  </a:glow>
                </a:effectLst>
              </a:rPr>
              <a:t>Dumnezeu s-a comportat cu ei pe când erau străini în </a:t>
            </a:r>
            <a:r>
              <a:rPr lang="ro-RO" sz="2000" b="1">
                <a:solidFill>
                  <a:schemeClr val="bg1"/>
                </a:solidFill>
                <a:effectLst>
                  <a:glow rad="127000">
                    <a:srgbClr val="135A6A"/>
                  </a:glow>
                </a:effectLst>
              </a:rPr>
              <a:t>Egipt </a:t>
            </a:r>
            <a:r>
              <a:rPr lang="ro-RO" sz="2000" b="1" smtClean="0">
                <a:solidFill>
                  <a:schemeClr val="bg1"/>
                </a:solidFill>
                <a:effectLst>
                  <a:glow rad="127000">
                    <a:srgbClr val="135A6A"/>
                  </a:glow>
                </a:effectLst>
              </a:rPr>
              <a:t>.</a:t>
            </a:r>
            <a:endParaRPr lang="ro-RO" sz="2000" b="1">
              <a:solidFill>
                <a:schemeClr val="bg1"/>
              </a:solidFill>
              <a:effectLst>
                <a:glow rad="127000">
                  <a:srgbClr val="135A6A"/>
                </a:glow>
              </a:effectLst>
            </a:endParaRPr>
          </a:p>
        </p:txBody>
      </p:sp>
      <p:pic>
        <p:nvPicPr>
          <p:cNvPr id="9" name="Imagen 8" descr="Imagen que contiene edificio, pared, exterior, mujer&#10;&#10;Descripción generada automáticamente">
            <a:extLst>
              <a:ext uri="{FF2B5EF4-FFF2-40B4-BE49-F238E27FC236}">
                <a16:creationId xmlns:a16="http://schemas.microsoft.com/office/drawing/2014/main" xmlns="" id="{D18A90EA-CD89-40D8-90B0-D8793261684F}"/>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7428411" y="5251269"/>
            <a:ext cx="1521523" cy="1501182"/>
          </a:xfrm>
          <a:prstGeom prst="snip2DiagRect">
            <a:avLst>
              <a:gd name="adj1" fmla="val 15083"/>
              <a:gd name="adj2" fmla="val 16667"/>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768289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graphicEl>
                                              <a:dgm id="{C935D5D4-3A07-450E-BF46-244813051989}"/>
                                            </p:graphicEl>
                                          </p:spTgt>
                                        </p:tgtEl>
                                        <p:attrNameLst>
                                          <p:attrName>style.visibility</p:attrName>
                                        </p:attrNameLst>
                                      </p:cBhvr>
                                      <p:to>
                                        <p:strVal val="visible"/>
                                      </p:to>
                                    </p:set>
                                    <p:animEffect transition="in" filter="randombar(horizontal)">
                                      <p:cBhvr>
                                        <p:cTn id="44" dur="500"/>
                                        <p:tgtEl>
                                          <p:spTgt spid="7">
                                            <p:graphicEl>
                                              <a:dgm id="{C935D5D4-3A07-450E-BF46-244813051989}"/>
                                            </p:graphicEl>
                                          </p:spTgt>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7">
                                            <p:graphicEl>
                                              <a:dgm id="{236AD868-AB92-4CF5-B51B-349B63882BA5}"/>
                                            </p:graphicEl>
                                          </p:spTgt>
                                        </p:tgtEl>
                                        <p:attrNameLst>
                                          <p:attrName>style.visibility</p:attrName>
                                        </p:attrNameLst>
                                      </p:cBhvr>
                                      <p:to>
                                        <p:strVal val="visible"/>
                                      </p:to>
                                    </p:set>
                                    <p:anim calcmode="lin" valueType="num">
                                      <p:cBhvr>
                                        <p:cTn id="48" dur="500" fill="hold"/>
                                        <p:tgtEl>
                                          <p:spTgt spid="7">
                                            <p:graphicEl>
                                              <a:dgm id="{236AD868-AB92-4CF5-B51B-349B63882BA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236AD868-AB92-4CF5-B51B-349B63882BA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236AD868-AB92-4CF5-B51B-349B63882BA5}"/>
                                            </p:graphicEl>
                                          </p:spTgt>
                                        </p:tgtEl>
                                      </p:cBhvr>
                                    </p:animEffect>
                                  </p:childTnLst>
                                </p:cTn>
                              </p:par>
                            </p:childTnLst>
                          </p:cTn>
                        </p:par>
                        <p:par>
                          <p:cTn id="51" fill="hold">
                            <p:stCondLst>
                              <p:cond delay="1000"/>
                            </p:stCondLst>
                            <p:childTnLst>
                              <p:par>
                                <p:cTn id="52" presetID="17" presetClass="entr" presetSubtype="1" fill="hold" grpId="0" nodeType="afterEffect">
                                  <p:stCondLst>
                                    <p:cond delay="0"/>
                                  </p:stCondLst>
                                  <p:childTnLst>
                                    <p:set>
                                      <p:cBhvr>
                                        <p:cTn id="53" dur="1" fill="hold">
                                          <p:stCondLst>
                                            <p:cond delay="0"/>
                                          </p:stCondLst>
                                        </p:cTn>
                                        <p:tgtEl>
                                          <p:spTgt spid="7">
                                            <p:graphicEl>
                                              <a:dgm id="{E3AD27BE-8AA3-4FD7-876B-7956E7732BAB}"/>
                                            </p:graphicEl>
                                          </p:spTgt>
                                        </p:tgtEl>
                                        <p:attrNameLst>
                                          <p:attrName>style.visibility</p:attrName>
                                        </p:attrNameLst>
                                      </p:cBhvr>
                                      <p:to>
                                        <p:strVal val="visible"/>
                                      </p:to>
                                    </p:set>
                                    <p:anim calcmode="lin" valueType="num">
                                      <p:cBhvr>
                                        <p:cTn id="54" dur="500" fill="hold"/>
                                        <p:tgtEl>
                                          <p:spTgt spid="7">
                                            <p:graphicEl>
                                              <a:dgm id="{E3AD27BE-8AA3-4FD7-876B-7956E7732BAB}"/>
                                            </p:graphicEl>
                                          </p:spTgt>
                                        </p:tgtEl>
                                        <p:attrNameLst>
                                          <p:attrName>ppt_x</p:attrName>
                                        </p:attrNameLst>
                                      </p:cBhvr>
                                      <p:tavLst>
                                        <p:tav tm="0">
                                          <p:val>
                                            <p:strVal val="#ppt_x"/>
                                          </p:val>
                                        </p:tav>
                                        <p:tav tm="100000">
                                          <p:val>
                                            <p:strVal val="#ppt_x"/>
                                          </p:val>
                                        </p:tav>
                                      </p:tavLst>
                                    </p:anim>
                                    <p:anim calcmode="lin" valueType="num">
                                      <p:cBhvr>
                                        <p:cTn id="55" dur="500" fill="hold"/>
                                        <p:tgtEl>
                                          <p:spTgt spid="7">
                                            <p:graphicEl>
                                              <a:dgm id="{E3AD27BE-8AA3-4FD7-876B-7956E7732BAB}"/>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7">
                                            <p:graphicEl>
                                              <a:dgm id="{E3AD27BE-8AA3-4FD7-876B-7956E7732BAB}"/>
                                            </p:graphicEl>
                                          </p:spTgt>
                                        </p:tgtEl>
                                        <p:attrNameLst>
                                          <p:attrName>ppt_w</p:attrName>
                                        </p:attrNameLst>
                                      </p:cBhvr>
                                      <p:tavLst>
                                        <p:tav tm="0">
                                          <p:val>
                                            <p:strVal val="#ppt_w"/>
                                          </p:val>
                                        </p:tav>
                                        <p:tav tm="100000">
                                          <p:val>
                                            <p:strVal val="#ppt_w"/>
                                          </p:val>
                                        </p:tav>
                                      </p:tavLst>
                                    </p:anim>
                                    <p:anim calcmode="lin" valueType="num">
                                      <p:cBhvr>
                                        <p:cTn id="57" dur="500" fill="hold"/>
                                        <p:tgtEl>
                                          <p:spTgt spid="7">
                                            <p:graphicEl>
                                              <a:dgm id="{E3AD27BE-8AA3-4FD7-876B-7956E7732BAB}"/>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graphicEl>
                                              <a:dgm id="{7DE81E01-5373-4E63-A80C-E2FEE6D3AA7F}"/>
                                            </p:graphicEl>
                                          </p:spTgt>
                                        </p:tgtEl>
                                        <p:attrNameLst>
                                          <p:attrName>style.visibility</p:attrName>
                                        </p:attrNameLst>
                                      </p:cBhvr>
                                      <p:to>
                                        <p:strVal val="visible"/>
                                      </p:to>
                                    </p:set>
                                    <p:anim calcmode="lin" valueType="num">
                                      <p:cBhvr>
                                        <p:cTn id="62" dur="500" fill="hold"/>
                                        <p:tgtEl>
                                          <p:spTgt spid="7">
                                            <p:graphicEl>
                                              <a:dgm id="{7DE81E01-5373-4E63-A80C-E2FEE6D3AA7F}"/>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E81E01-5373-4E63-A80C-E2FEE6D3AA7F}"/>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E81E01-5373-4E63-A80C-E2FEE6D3AA7F}"/>
                                            </p:graphicEl>
                                          </p:spTgt>
                                        </p:tgtEl>
                                      </p:cBhvr>
                                    </p:animEffect>
                                  </p:childTnLst>
                                </p:cTn>
                              </p:par>
                            </p:childTnLst>
                          </p:cTn>
                        </p:par>
                        <p:par>
                          <p:cTn id="65" fill="hold">
                            <p:stCondLst>
                              <p:cond delay="500"/>
                            </p:stCondLst>
                            <p:childTnLst>
                              <p:par>
                                <p:cTn id="66" presetID="17" presetClass="entr" presetSubtype="1" fill="hold" grpId="0" nodeType="afterEffect">
                                  <p:stCondLst>
                                    <p:cond delay="0"/>
                                  </p:stCondLst>
                                  <p:childTnLst>
                                    <p:set>
                                      <p:cBhvr>
                                        <p:cTn id="67" dur="1" fill="hold">
                                          <p:stCondLst>
                                            <p:cond delay="0"/>
                                          </p:stCondLst>
                                        </p:cTn>
                                        <p:tgtEl>
                                          <p:spTgt spid="7">
                                            <p:graphicEl>
                                              <a:dgm id="{BF22F7B0-2EA8-4B4A-B093-FC41F434A37A}"/>
                                            </p:graphicEl>
                                          </p:spTgt>
                                        </p:tgtEl>
                                        <p:attrNameLst>
                                          <p:attrName>style.visibility</p:attrName>
                                        </p:attrNameLst>
                                      </p:cBhvr>
                                      <p:to>
                                        <p:strVal val="visible"/>
                                      </p:to>
                                    </p:set>
                                    <p:anim calcmode="lin" valueType="num">
                                      <p:cBhvr>
                                        <p:cTn id="68" dur="500" fill="hold"/>
                                        <p:tgtEl>
                                          <p:spTgt spid="7">
                                            <p:graphicEl>
                                              <a:dgm id="{BF22F7B0-2EA8-4B4A-B093-FC41F434A37A}"/>
                                            </p:graphicEl>
                                          </p:spTgt>
                                        </p:tgtEl>
                                        <p:attrNameLst>
                                          <p:attrName>ppt_x</p:attrName>
                                        </p:attrNameLst>
                                      </p:cBhvr>
                                      <p:tavLst>
                                        <p:tav tm="0">
                                          <p:val>
                                            <p:strVal val="#ppt_x"/>
                                          </p:val>
                                        </p:tav>
                                        <p:tav tm="100000">
                                          <p:val>
                                            <p:strVal val="#ppt_x"/>
                                          </p:val>
                                        </p:tav>
                                      </p:tavLst>
                                    </p:anim>
                                    <p:anim calcmode="lin" valueType="num">
                                      <p:cBhvr>
                                        <p:cTn id="69" dur="500" fill="hold"/>
                                        <p:tgtEl>
                                          <p:spTgt spid="7">
                                            <p:graphicEl>
                                              <a:dgm id="{BF22F7B0-2EA8-4B4A-B093-FC41F434A37A}"/>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7">
                                            <p:graphicEl>
                                              <a:dgm id="{BF22F7B0-2EA8-4B4A-B093-FC41F434A37A}"/>
                                            </p:graphicEl>
                                          </p:spTgt>
                                        </p:tgtEl>
                                        <p:attrNameLst>
                                          <p:attrName>ppt_w</p:attrName>
                                        </p:attrNameLst>
                                      </p:cBhvr>
                                      <p:tavLst>
                                        <p:tav tm="0">
                                          <p:val>
                                            <p:strVal val="#ppt_w"/>
                                          </p:val>
                                        </p:tav>
                                        <p:tav tm="100000">
                                          <p:val>
                                            <p:strVal val="#ppt_w"/>
                                          </p:val>
                                        </p:tav>
                                      </p:tavLst>
                                    </p:anim>
                                    <p:anim calcmode="lin" valueType="num">
                                      <p:cBhvr>
                                        <p:cTn id="71" dur="500" fill="hold"/>
                                        <p:tgtEl>
                                          <p:spTgt spid="7">
                                            <p:graphicEl>
                                              <a:dgm id="{BF22F7B0-2EA8-4B4A-B093-FC41F434A37A}"/>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7">
                                            <p:graphicEl>
                                              <a:dgm id="{DB448D12-0F23-4DCC-9E55-1F5071E76810}"/>
                                            </p:graphicEl>
                                          </p:spTgt>
                                        </p:tgtEl>
                                        <p:attrNameLst>
                                          <p:attrName>style.visibility</p:attrName>
                                        </p:attrNameLst>
                                      </p:cBhvr>
                                      <p:to>
                                        <p:strVal val="visible"/>
                                      </p:to>
                                    </p:set>
                                    <p:anim calcmode="lin" valueType="num">
                                      <p:cBhvr>
                                        <p:cTn id="76" dur="500" fill="hold"/>
                                        <p:tgtEl>
                                          <p:spTgt spid="7">
                                            <p:graphicEl>
                                              <a:dgm id="{DB448D12-0F23-4DCC-9E55-1F5071E76810}"/>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DB448D12-0F23-4DCC-9E55-1F5071E76810}"/>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DB448D12-0F23-4DCC-9E55-1F5071E76810}"/>
                                            </p:graphicEl>
                                          </p:spTgt>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7">
                                            <p:graphicEl>
                                              <a:dgm id="{1CC25FA0-B4DE-4F78-A977-F6F3F4ACB2EE}"/>
                                            </p:graphicEl>
                                          </p:spTgt>
                                        </p:tgtEl>
                                        <p:attrNameLst>
                                          <p:attrName>style.visibility</p:attrName>
                                        </p:attrNameLst>
                                      </p:cBhvr>
                                      <p:to>
                                        <p:strVal val="visible"/>
                                      </p:to>
                                    </p:set>
                                    <p:anim calcmode="lin" valueType="num">
                                      <p:cBhvr>
                                        <p:cTn id="82" dur="500" fill="hold"/>
                                        <p:tgtEl>
                                          <p:spTgt spid="7">
                                            <p:graphicEl>
                                              <a:dgm id="{1CC25FA0-B4DE-4F78-A977-F6F3F4ACB2EE}"/>
                                            </p:graphicEl>
                                          </p:spTgt>
                                        </p:tgtEl>
                                        <p:attrNameLst>
                                          <p:attrName>ppt_x</p:attrName>
                                        </p:attrNameLst>
                                      </p:cBhvr>
                                      <p:tavLst>
                                        <p:tav tm="0">
                                          <p:val>
                                            <p:strVal val="#ppt_x"/>
                                          </p:val>
                                        </p:tav>
                                        <p:tav tm="100000">
                                          <p:val>
                                            <p:strVal val="#ppt_x"/>
                                          </p:val>
                                        </p:tav>
                                      </p:tavLst>
                                    </p:anim>
                                    <p:anim calcmode="lin" valueType="num">
                                      <p:cBhvr>
                                        <p:cTn id="83" dur="500" fill="hold"/>
                                        <p:tgtEl>
                                          <p:spTgt spid="7">
                                            <p:graphicEl>
                                              <a:dgm id="{1CC25FA0-B4DE-4F78-A977-F6F3F4ACB2EE}"/>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7">
                                            <p:graphicEl>
                                              <a:dgm id="{1CC25FA0-B4DE-4F78-A977-F6F3F4ACB2EE}"/>
                                            </p:graphicEl>
                                          </p:spTgt>
                                        </p:tgtEl>
                                        <p:attrNameLst>
                                          <p:attrName>ppt_w</p:attrName>
                                        </p:attrNameLst>
                                      </p:cBhvr>
                                      <p:tavLst>
                                        <p:tav tm="0">
                                          <p:val>
                                            <p:strVal val="#ppt_w"/>
                                          </p:val>
                                        </p:tav>
                                        <p:tav tm="100000">
                                          <p:val>
                                            <p:strVal val="#ppt_w"/>
                                          </p:val>
                                        </p:tav>
                                      </p:tavLst>
                                    </p:anim>
                                    <p:anim calcmode="lin" valueType="num">
                                      <p:cBhvr>
                                        <p:cTn id="85" dur="500" fill="hold"/>
                                        <p:tgtEl>
                                          <p:spTgt spid="7">
                                            <p:graphicEl>
                                              <a:dgm id="{1CC25FA0-B4DE-4F78-A977-F6F3F4ACB2EE}"/>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7">
                                            <p:graphicEl>
                                              <a:dgm id="{C54717B4-A1CF-4091-9C03-C2DB815D2A1E}"/>
                                            </p:graphicEl>
                                          </p:spTgt>
                                        </p:tgtEl>
                                        <p:attrNameLst>
                                          <p:attrName>style.visibility</p:attrName>
                                        </p:attrNameLst>
                                      </p:cBhvr>
                                      <p:to>
                                        <p:strVal val="visible"/>
                                      </p:to>
                                    </p:set>
                                    <p:anim calcmode="lin" valueType="num">
                                      <p:cBhvr>
                                        <p:cTn id="90" dur="500" fill="hold"/>
                                        <p:tgtEl>
                                          <p:spTgt spid="7">
                                            <p:graphicEl>
                                              <a:dgm id="{C54717B4-A1CF-4091-9C03-C2DB815D2A1E}"/>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C54717B4-A1CF-4091-9C03-C2DB815D2A1E}"/>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C54717B4-A1CF-4091-9C03-C2DB815D2A1E}"/>
                                            </p:graphicEl>
                                          </p:spTgt>
                                        </p:tgtEl>
                                      </p:cBhvr>
                                    </p:animEffect>
                                  </p:childTnLst>
                                </p:cTn>
                              </p:par>
                            </p:childTnLst>
                          </p:cTn>
                        </p:par>
                        <p:par>
                          <p:cTn id="93" fill="hold">
                            <p:stCondLst>
                              <p:cond delay="500"/>
                            </p:stCondLst>
                            <p:childTnLst>
                              <p:par>
                                <p:cTn id="94" presetID="17" presetClass="entr" presetSubtype="1" fill="hold" grpId="0" nodeType="afterEffect">
                                  <p:stCondLst>
                                    <p:cond delay="0"/>
                                  </p:stCondLst>
                                  <p:childTnLst>
                                    <p:set>
                                      <p:cBhvr>
                                        <p:cTn id="95" dur="1" fill="hold">
                                          <p:stCondLst>
                                            <p:cond delay="0"/>
                                          </p:stCondLst>
                                        </p:cTn>
                                        <p:tgtEl>
                                          <p:spTgt spid="7">
                                            <p:graphicEl>
                                              <a:dgm id="{38B490BB-C227-41E2-9EA1-32E08DBF48E2}"/>
                                            </p:graphicEl>
                                          </p:spTgt>
                                        </p:tgtEl>
                                        <p:attrNameLst>
                                          <p:attrName>style.visibility</p:attrName>
                                        </p:attrNameLst>
                                      </p:cBhvr>
                                      <p:to>
                                        <p:strVal val="visible"/>
                                      </p:to>
                                    </p:set>
                                    <p:anim calcmode="lin" valueType="num">
                                      <p:cBhvr>
                                        <p:cTn id="96" dur="500" fill="hold"/>
                                        <p:tgtEl>
                                          <p:spTgt spid="7">
                                            <p:graphicEl>
                                              <a:dgm id="{38B490BB-C227-41E2-9EA1-32E08DBF48E2}"/>
                                            </p:graphicEl>
                                          </p:spTgt>
                                        </p:tgtEl>
                                        <p:attrNameLst>
                                          <p:attrName>ppt_x</p:attrName>
                                        </p:attrNameLst>
                                      </p:cBhvr>
                                      <p:tavLst>
                                        <p:tav tm="0">
                                          <p:val>
                                            <p:strVal val="#ppt_x"/>
                                          </p:val>
                                        </p:tav>
                                        <p:tav tm="100000">
                                          <p:val>
                                            <p:strVal val="#ppt_x"/>
                                          </p:val>
                                        </p:tav>
                                      </p:tavLst>
                                    </p:anim>
                                    <p:anim calcmode="lin" valueType="num">
                                      <p:cBhvr>
                                        <p:cTn id="97" dur="500" fill="hold"/>
                                        <p:tgtEl>
                                          <p:spTgt spid="7">
                                            <p:graphicEl>
                                              <a:dgm id="{38B490BB-C227-41E2-9EA1-32E08DBF48E2}"/>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7">
                                            <p:graphicEl>
                                              <a:dgm id="{38B490BB-C227-41E2-9EA1-32E08DBF48E2}"/>
                                            </p:graphicEl>
                                          </p:spTgt>
                                        </p:tgtEl>
                                        <p:attrNameLst>
                                          <p:attrName>ppt_w</p:attrName>
                                        </p:attrNameLst>
                                      </p:cBhvr>
                                      <p:tavLst>
                                        <p:tav tm="0">
                                          <p:val>
                                            <p:strVal val="#ppt_w"/>
                                          </p:val>
                                        </p:tav>
                                        <p:tav tm="100000">
                                          <p:val>
                                            <p:strVal val="#ppt_w"/>
                                          </p:val>
                                        </p:tav>
                                      </p:tavLst>
                                    </p:anim>
                                    <p:anim calcmode="lin" valueType="num">
                                      <p:cBhvr>
                                        <p:cTn id="99" dur="500" fill="hold"/>
                                        <p:tgtEl>
                                          <p:spTgt spid="7">
                                            <p:graphicEl>
                                              <a:dgm id="{38B490BB-C227-41E2-9EA1-32E08DBF48E2}"/>
                                            </p:graphicEl>
                                          </p:spTgt>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7">
                                            <p:graphicEl>
                                              <a:dgm id="{7CF365C3-305E-49FF-B87E-8B07AE489D2B}"/>
                                            </p:graphicEl>
                                          </p:spTgt>
                                        </p:tgtEl>
                                        <p:attrNameLst>
                                          <p:attrName>style.visibility</p:attrName>
                                        </p:attrNameLst>
                                      </p:cBhvr>
                                      <p:to>
                                        <p:strVal val="visible"/>
                                      </p:to>
                                    </p:set>
                                    <p:anim calcmode="lin" valueType="num">
                                      <p:cBhvr>
                                        <p:cTn id="104" dur="500" fill="hold"/>
                                        <p:tgtEl>
                                          <p:spTgt spid="7">
                                            <p:graphicEl>
                                              <a:dgm id="{7CF365C3-305E-49FF-B87E-8B07AE489D2B}"/>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7CF365C3-305E-49FF-B87E-8B07AE489D2B}"/>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7CF365C3-305E-49FF-B87E-8B07AE489D2B}"/>
                                            </p:graphicEl>
                                          </p:spTgt>
                                        </p:tgtEl>
                                      </p:cBhvr>
                                    </p:animEffect>
                                  </p:childTnLst>
                                </p:cTn>
                              </p:par>
                            </p:childTnLst>
                          </p:cTn>
                        </p:par>
                        <p:par>
                          <p:cTn id="107" fill="hold">
                            <p:stCondLst>
                              <p:cond delay="500"/>
                            </p:stCondLst>
                            <p:childTnLst>
                              <p:par>
                                <p:cTn id="108" presetID="17" presetClass="entr" presetSubtype="1" fill="hold" grpId="0" nodeType="afterEffect">
                                  <p:stCondLst>
                                    <p:cond delay="0"/>
                                  </p:stCondLst>
                                  <p:childTnLst>
                                    <p:set>
                                      <p:cBhvr>
                                        <p:cTn id="109" dur="1" fill="hold">
                                          <p:stCondLst>
                                            <p:cond delay="0"/>
                                          </p:stCondLst>
                                        </p:cTn>
                                        <p:tgtEl>
                                          <p:spTgt spid="7">
                                            <p:graphicEl>
                                              <a:dgm id="{9032E564-3A9E-4C3F-B9DF-68BAB936AFAC}"/>
                                            </p:graphicEl>
                                          </p:spTgt>
                                        </p:tgtEl>
                                        <p:attrNameLst>
                                          <p:attrName>style.visibility</p:attrName>
                                        </p:attrNameLst>
                                      </p:cBhvr>
                                      <p:to>
                                        <p:strVal val="visible"/>
                                      </p:to>
                                    </p:set>
                                    <p:anim calcmode="lin" valueType="num">
                                      <p:cBhvr>
                                        <p:cTn id="110" dur="500" fill="hold"/>
                                        <p:tgtEl>
                                          <p:spTgt spid="7">
                                            <p:graphicEl>
                                              <a:dgm id="{9032E564-3A9E-4C3F-B9DF-68BAB936AFAC}"/>
                                            </p:graphicEl>
                                          </p:spTgt>
                                        </p:tgtEl>
                                        <p:attrNameLst>
                                          <p:attrName>ppt_x</p:attrName>
                                        </p:attrNameLst>
                                      </p:cBhvr>
                                      <p:tavLst>
                                        <p:tav tm="0">
                                          <p:val>
                                            <p:strVal val="#ppt_x"/>
                                          </p:val>
                                        </p:tav>
                                        <p:tav tm="100000">
                                          <p:val>
                                            <p:strVal val="#ppt_x"/>
                                          </p:val>
                                        </p:tav>
                                      </p:tavLst>
                                    </p:anim>
                                    <p:anim calcmode="lin" valueType="num">
                                      <p:cBhvr>
                                        <p:cTn id="111" dur="500" fill="hold"/>
                                        <p:tgtEl>
                                          <p:spTgt spid="7">
                                            <p:graphicEl>
                                              <a:dgm id="{9032E564-3A9E-4C3F-B9DF-68BAB936AFAC}"/>
                                            </p:graphicEl>
                                          </p:spTgt>
                                        </p:tgtEl>
                                        <p:attrNameLst>
                                          <p:attrName>ppt_y</p:attrName>
                                        </p:attrNameLst>
                                      </p:cBhvr>
                                      <p:tavLst>
                                        <p:tav tm="0">
                                          <p:val>
                                            <p:strVal val="#ppt_y-#ppt_h/2"/>
                                          </p:val>
                                        </p:tav>
                                        <p:tav tm="100000">
                                          <p:val>
                                            <p:strVal val="#ppt_y"/>
                                          </p:val>
                                        </p:tav>
                                      </p:tavLst>
                                    </p:anim>
                                    <p:anim calcmode="lin" valueType="num">
                                      <p:cBhvr>
                                        <p:cTn id="112" dur="500" fill="hold"/>
                                        <p:tgtEl>
                                          <p:spTgt spid="7">
                                            <p:graphicEl>
                                              <a:dgm id="{9032E564-3A9E-4C3F-B9DF-68BAB936AFAC}"/>
                                            </p:graphicEl>
                                          </p:spTgt>
                                        </p:tgtEl>
                                        <p:attrNameLst>
                                          <p:attrName>ppt_w</p:attrName>
                                        </p:attrNameLst>
                                      </p:cBhvr>
                                      <p:tavLst>
                                        <p:tav tm="0">
                                          <p:val>
                                            <p:strVal val="#ppt_w"/>
                                          </p:val>
                                        </p:tav>
                                        <p:tav tm="100000">
                                          <p:val>
                                            <p:strVal val="#ppt_w"/>
                                          </p:val>
                                        </p:tav>
                                      </p:tavLst>
                                    </p:anim>
                                    <p:anim calcmode="lin" valueType="num">
                                      <p:cBhvr>
                                        <p:cTn id="113" dur="500" fill="hold"/>
                                        <p:tgtEl>
                                          <p:spTgt spid="7">
                                            <p:graphicEl>
                                              <a:dgm id="{9032E564-3A9E-4C3F-B9DF-68BAB936AFAC}"/>
                                            </p:graphicEl>
                                          </p:spTgt>
                                        </p:tgtEl>
                                        <p:attrNameLst>
                                          <p:attrName>ppt_h</p:attrName>
                                        </p:attrNameLst>
                                      </p:cBhvr>
                                      <p:tavLst>
                                        <p:tav tm="0">
                                          <p:val>
                                            <p:fltVal val="0"/>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nodeType="clickEffect">
                                  <p:stCondLst>
                                    <p:cond delay="0"/>
                                  </p:stCondLst>
                                  <p:childTnLst>
                                    <p:set>
                                      <p:cBhvr>
                                        <p:cTn id="117" dur="1" fill="hold">
                                          <p:stCondLst>
                                            <p:cond delay="0"/>
                                          </p:stCondLst>
                                        </p:cTn>
                                        <p:tgtEl>
                                          <p:spTgt spid="9"/>
                                        </p:tgtEl>
                                        <p:attrNameLst>
                                          <p:attrName>style.visibility</p:attrName>
                                        </p:attrNameLst>
                                      </p:cBhvr>
                                      <p:to>
                                        <p:strVal val="visible"/>
                                      </p:to>
                                    </p:set>
                                    <p:anim calcmode="lin" valueType="num">
                                      <p:cBhvr additive="base">
                                        <p:cTn id="118" dur="500" fill="hold"/>
                                        <p:tgtEl>
                                          <p:spTgt spid="9"/>
                                        </p:tgtEl>
                                        <p:attrNameLst>
                                          <p:attrName>ppt_x</p:attrName>
                                        </p:attrNameLst>
                                      </p:cBhvr>
                                      <p:tavLst>
                                        <p:tav tm="0">
                                          <p:val>
                                            <p:strVal val="0-#ppt_w/2"/>
                                          </p:val>
                                        </p:tav>
                                        <p:tav tm="100000">
                                          <p:val>
                                            <p:strVal val="#ppt_x"/>
                                          </p:val>
                                        </p:tav>
                                      </p:tavLst>
                                    </p:anim>
                                    <p:anim calcmode="lin" valueType="num">
                                      <p:cBhvr additive="base">
                                        <p:cTn id="119" dur="500" fill="hold"/>
                                        <p:tgtEl>
                                          <p:spTgt spid="9"/>
                                        </p:tgtEl>
                                        <p:attrNameLst>
                                          <p:attrName>ppt_y</p:attrName>
                                        </p:attrNameLst>
                                      </p:cBhvr>
                                      <p:tavLst>
                                        <p:tav tm="0">
                                          <p:val>
                                            <p:strVal val="#ppt_y"/>
                                          </p:val>
                                        </p:tav>
                                        <p:tav tm="100000">
                                          <p:val>
                                            <p:strVal val="#ppt_y"/>
                                          </p:val>
                                        </p:tav>
                                      </p:tavLst>
                                    </p:anim>
                                  </p:childTnLst>
                                </p:cTn>
                              </p:par>
                              <p:par>
                                <p:cTn id="120" presetID="22" presetClass="entr" presetSubtype="8" fill="hold" grpId="0" nodeType="withEffect">
                                  <p:stCondLst>
                                    <p:cond delay="0"/>
                                  </p:stCondLst>
                                  <p:childTnLst>
                                    <p:set>
                                      <p:cBhvr>
                                        <p:cTn id="121" dur="1" fill="hold">
                                          <p:stCondLst>
                                            <p:cond delay="0"/>
                                          </p:stCondLst>
                                        </p:cTn>
                                        <p:tgtEl>
                                          <p:spTgt spid="6">
                                            <p:txEl>
                                              <p:pRg st="0" end="0"/>
                                            </p:txEl>
                                          </p:spTgt>
                                        </p:tgtEl>
                                        <p:attrNameLst>
                                          <p:attrName>style.visibility</p:attrName>
                                        </p:attrNameLst>
                                      </p:cBhvr>
                                      <p:to>
                                        <p:strVal val="visible"/>
                                      </p:to>
                                    </p:set>
                                    <p:animEffect transition="in" filter="wipe(left)">
                                      <p:cBhvr>
                                        <p:cTn id="122" dur="500"/>
                                        <p:tgtEl>
                                          <p:spTgt spid="6">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xEl>
                                              <p:pRg st="1" end="1"/>
                                            </p:txEl>
                                          </p:spTgt>
                                        </p:tgtEl>
                                        <p:attrNameLst>
                                          <p:attrName>style.visibility</p:attrName>
                                        </p:attrNameLst>
                                      </p:cBhvr>
                                      <p:to>
                                        <p:strVal val="visible"/>
                                      </p:to>
                                    </p:set>
                                    <p:animEffect transition="in" filter="wipe(left)">
                                      <p:cBhvr>
                                        <p:cTn id="1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8211FAD-1707-4FE0-8297-D6B5557DF1AD}"/>
              </a:ext>
            </a:extLst>
          </p:cNvPr>
          <p:cNvSpPr/>
          <p:nvPr/>
        </p:nvSpPr>
        <p:spPr>
          <a:xfrm>
            <a:off x="1262741" y="1138154"/>
            <a:ext cx="6409509" cy="4555093"/>
          </a:xfrm>
          <a:prstGeom prst="rect">
            <a:avLst/>
          </a:prstGeom>
        </p:spPr>
        <p:txBody>
          <a:bodyPr wrap="square">
            <a:spAutoFit/>
            <a:scene3d>
              <a:camera prst="orthographicFront"/>
              <a:lightRig rig="threePt" dir="t"/>
            </a:scene3d>
            <a:sp3d extrusionH="57150">
              <a:bevelT w="38100" h="38100"/>
            </a:sp3d>
          </a:bodyPr>
          <a:lstStyle/>
          <a:p>
            <a:pPr>
              <a:spcBef>
                <a:spcPts val="600"/>
              </a:spcBef>
            </a:pPr>
            <a:r>
              <a:rPr lang="ro-RO" sz="2900" b="1" smtClean="0">
                <a:solidFill>
                  <a:srgbClr val="474820"/>
                </a:solidFill>
                <a:latin typeface="Comic Sans MS" panose="030F0702030302020204" pitchFamily="66" charset="0"/>
              </a:rPr>
              <a:t>Legile</a:t>
            </a:r>
            <a:r>
              <a:rPr lang="ro-RO" sz="2900" b="1" smtClean="0">
                <a:solidFill>
                  <a:srgbClr val="474820"/>
                </a:solidFill>
                <a:latin typeface="Comic Sans MS" panose="030F0702030302020204" pitchFamily="66" charset="0"/>
              </a:rPr>
              <a:t> pe care le-a dat Dumnezeu poporului Său pe vremuri erau mai </a:t>
            </a:r>
            <a:r>
              <a:rPr lang="ro-RO" sz="2900" b="1" smtClean="0">
                <a:solidFill>
                  <a:srgbClr val="474820"/>
                </a:solidFill>
                <a:latin typeface="Comic Sans MS" panose="030F0702030302020204" pitchFamily="66" charset="0"/>
              </a:rPr>
              <a:t>umane</a:t>
            </a:r>
            <a:r>
              <a:rPr lang="ro-RO" sz="2900" b="1" smtClean="0">
                <a:solidFill>
                  <a:srgbClr val="474820"/>
                </a:solidFill>
                <a:latin typeface="Comic Sans MS" panose="030F0702030302020204" pitchFamily="66" charset="0"/>
              </a:rPr>
              <a:t>, mai bune şi mai înţelepte decât ale celor mai civilizate naţiuni de pe </a:t>
            </a:r>
            <a:r>
              <a:rPr lang="ro-RO" sz="2900" b="1" smtClean="0">
                <a:solidFill>
                  <a:srgbClr val="474820"/>
                </a:solidFill>
                <a:latin typeface="Comic Sans MS" panose="030F0702030302020204" pitchFamily="66" charset="0"/>
              </a:rPr>
              <a:t>pământ</a:t>
            </a:r>
            <a:r>
              <a:rPr lang="ro-RO" sz="2900" b="1" smtClean="0">
                <a:solidFill>
                  <a:srgbClr val="474820"/>
                </a:solidFill>
                <a:latin typeface="Comic Sans MS" panose="030F0702030302020204" pitchFamily="66" charset="0"/>
              </a:rPr>
              <a:t>. Legile neamurilor poartă urmele slăbiciunilor şi patimilor inimilor </a:t>
            </a:r>
            <a:r>
              <a:rPr lang="ro-RO" sz="2900" b="1" smtClean="0">
                <a:solidFill>
                  <a:srgbClr val="474820"/>
                </a:solidFill>
                <a:latin typeface="Comic Sans MS" panose="030F0702030302020204" pitchFamily="66" charset="0"/>
              </a:rPr>
              <a:t>nerenăscute</a:t>
            </a:r>
            <a:r>
              <a:rPr lang="ro-RO" sz="2900" b="1" smtClean="0">
                <a:solidFill>
                  <a:srgbClr val="474820"/>
                </a:solidFill>
                <a:latin typeface="Comic Sans MS" panose="030F0702030302020204" pitchFamily="66" charset="0"/>
              </a:rPr>
              <a:t>; dar Legea lui Dumnezeu poartă în sine pecetea </a:t>
            </a:r>
            <a:r>
              <a:rPr lang="ro-RO" sz="2900" b="1" smtClean="0">
                <a:solidFill>
                  <a:srgbClr val="474820"/>
                </a:solidFill>
                <a:latin typeface="Comic Sans MS" panose="030F0702030302020204" pitchFamily="66" charset="0"/>
              </a:rPr>
              <a:t>Divinităţii</a:t>
            </a:r>
            <a:endParaRPr lang="ro-RO" sz="2900" b="1">
              <a:solidFill>
                <a:srgbClr val="474820"/>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1F5CC17D-663A-43A6-A045-728FD38A0F82}"/>
              </a:ext>
            </a:extLst>
          </p:cNvPr>
          <p:cNvSpPr txBox="1"/>
          <p:nvPr/>
        </p:nvSpPr>
        <p:spPr>
          <a:xfrm>
            <a:off x="4026700" y="5342594"/>
            <a:ext cx="3645550" cy="369332"/>
          </a:xfrm>
          <a:prstGeom prst="rect">
            <a:avLst/>
          </a:prstGeom>
          <a:noFill/>
        </p:spPr>
        <p:txBody>
          <a:bodyPr wrap="none" rtlCol="0">
            <a:spAutoFit/>
          </a:bodyPr>
          <a:lstStyle/>
          <a:p>
            <a:pPr algn="r"/>
            <a:r>
              <a:rPr lang="ro-RO" b="1" smtClean="0">
                <a:solidFill>
                  <a:srgbClr val="474820"/>
                </a:solidFill>
              </a:rPr>
              <a:t>E.G.W. (Patriarhi </a:t>
            </a:r>
            <a:r>
              <a:rPr lang="ro-RO" b="1" smtClean="0">
                <a:solidFill>
                  <a:srgbClr val="474820"/>
                </a:solidFill>
              </a:rPr>
              <a:t>şi </a:t>
            </a:r>
            <a:r>
              <a:rPr lang="ro-RO" b="1" smtClean="0">
                <a:solidFill>
                  <a:srgbClr val="474820"/>
                </a:solidFill>
              </a:rPr>
              <a:t>profeţi</a:t>
            </a:r>
            <a:r>
              <a:rPr lang="ro-RO" b="1" smtClean="0">
                <a:solidFill>
                  <a:srgbClr val="474820"/>
                </a:solidFill>
              </a:rPr>
              <a:t>, </a:t>
            </a:r>
            <a:r>
              <a:rPr lang="ro-RO" b="1" smtClean="0">
                <a:solidFill>
                  <a:srgbClr val="474820"/>
                </a:solidFill>
              </a:rPr>
              <a:t>pag</a:t>
            </a:r>
            <a:r>
              <a:rPr lang="ro-RO" b="1" smtClean="0">
                <a:solidFill>
                  <a:srgbClr val="474820"/>
                </a:solidFill>
              </a:rPr>
              <a:t>. </a:t>
            </a:r>
            <a:r>
              <a:rPr lang="ro-RO" b="1" smtClean="0">
                <a:solidFill>
                  <a:srgbClr val="474820"/>
                </a:solidFill>
              </a:rPr>
              <a:t>465</a:t>
            </a:r>
            <a:r>
              <a:rPr lang="ro-RO" b="1" smtClean="0">
                <a:solidFill>
                  <a:srgbClr val="474820"/>
                </a:solidFill>
              </a:rPr>
              <a:t>)</a:t>
            </a:r>
            <a:endParaRPr lang="ro-RO" b="1">
              <a:solidFill>
                <a:srgbClr val="474820"/>
              </a:solidFill>
            </a:endParaRPr>
          </a:p>
        </p:txBody>
      </p:sp>
    </p:spTree>
    <p:extLst>
      <p:ext uri="{BB962C8B-B14F-4D97-AF65-F5344CB8AC3E}">
        <p14:creationId xmlns:p14="http://schemas.microsoft.com/office/powerpoint/2010/main" xmlns="" val="463284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1524</Words>
  <Application>Microsoft Office PowerPoint</Application>
  <PresentationFormat>Expunere pe ecran (4:3)</PresentationFormat>
  <Paragraphs>61</Paragraphs>
  <Slides>14</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14</vt:i4>
      </vt:variant>
    </vt:vector>
  </HeadingPairs>
  <TitlesOfParts>
    <vt:vector size="19" baseType="lpstr">
      <vt:lpstr>Arial</vt:lpstr>
      <vt:lpstr>Calibri</vt:lpstr>
      <vt:lpstr>Comic Sans MS</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O lume mai buna</dc:title>
  <dc:subject>Studiu Biblic, Trim. III, 2019 – Slujirea celor in nevoie</dc:subject>
  <dc:creator>Sergio Fustero Carreras</dc:creator>
  <cp:keywords>https://www.fustero.es/index_ro.php</cp:keywords>
  <cp:lastModifiedBy>Administrator</cp:lastModifiedBy>
  <cp:revision>72</cp:revision>
  <dcterms:created xsi:type="dcterms:W3CDTF">2019-06-17T15:01:30Z</dcterms:created>
  <dcterms:modified xsi:type="dcterms:W3CDTF">2019-07-10T07:51:20Z</dcterms:modified>
</cp:coreProperties>
</file>