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6" r:id="rId3"/>
    <p:sldId id="269" r:id="rId4"/>
    <p:sldId id="257" r:id="rId5"/>
    <p:sldId id="258" r:id="rId6"/>
    <p:sldId id="259" r:id="rId7"/>
    <p:sldId id="260" r:id="rId8"/>
    <p:sldId id="267" r:id="rId9"/>
    <p:sldId id="262" r:id="rId10"/>
    <p:sldId id="263" r:id="rId11"/>
    <p:sldId id="264" r:id="rId12"/>
    <p:sldId id="268" r:id="rId13"/>
  </p:sldIdLst>
  <p:sldSz cx="9144000" cy="5143500" type="screen16x9"/>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italic r:id="rId20"/>
      <p:boldItalic r:id="rId21"/>
    </p:embeddedFont>
    <p:embeddedFont>
      <p:font typeface="Calibri Light" pitchFamily="34" charset="0"/>
      <p:regular r:id="rId22"/>
      <p:italic r:id="rId23"/>
    </p:embeddedFont>
    <p:embeddedFont>
      <p:font typeface="Constantia" pitchFamily="18"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79D"/>
    <a:srgbClr val="CC380E"/>
    <a:srgbClr val="1AAB0A"/>
    <a:srgbClr val="9A1D00"/>
    <a:srgbClr val="AC2100"/>
    <a:srgbClr val="661C03"/>
    <a:srgbClr val="B226A9"/>
    <a:srgbClr val="54585F"/>
    <a:srgbClr val="642A44"/>
    <a:srgbClr val="906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84" y="-6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90E4D-4C69-4B7E-A765-DD49E5ED3A53}" type="doc">
      <dgm:prSet loTypeId="urn:microsoft.com/office/officeart/2005/8/layout/pList1" loCatId="picture" qsTypeId="urn:microsoft.com/office/officeart/2005/8/quickstyle/3d2" qsCatId="3D" csTypeId="urn:microsoft.com/office/officeart/2005/8/colors/accent1_2" csCatId="accent1" phldr="1"/>
      <dgm:spPr/>
      <dgm:t>
        <a:bodyPr/>
        <a:lstStyle/>
        <a:p>
          <a:endParaRPr lang="es-ES"/>
        </a:p>
      </dgm:t>
    </dgm:pt>
    <dgm:pt modelId="{D5BF28CB-DB48-427E-BAE1-0DDE80DC8407}">
      <dgm:prSet/>
      <dgm:spPr/>
      <dgm:t>
        <a:bodyPr>
          <a:scene3d>
            <a:camera prst="orthographicFront"/>
            <a:lightRig rig="threePt" dir="t"/>
          </a:scene3d>
          <a:sp3d extrusionH="57150">
            <a:bevelT w="38100" h="38100"/>
          </a:sp3d>
        </a:bodyPr>
        <a:lstStyle/>
        <a:p>
          <a:r>
            <a:rPr lang="ro-RO" b="1" dirty="0">
              <a:solidFill>
                <a:schemeClr val="accent5">
                  <a:lumMod val="50000"/>
                </a:schemeClr>
              </a:solidFill>
            </a:rPr>
            <a:t>Fiii lui </a:t>
          </a:r>
          <a:r>
            <a:rPr lang="ro-RO" b="1" dirty="0" err="1">
              <a:solidFill>
                <a:schemeClr val="accent5">
                  <a:lumMod val="50000"/>
                </a:schemeClr>
              </a:solidFill>
            </a:rPr>
            <a:t>Eli</a:t>
          </a:r>
          <a:r>
            <a:rPr lang="ro-RO" b="1" dirty="0">
              <a:solidFill>
                <a:schemeClr val="accent5">
                  <a:lumMod val="50000"/>
                </a:schemeClr>
              </a:solidFill>
            </a:rPr>
            <a:t> l-au auzit pe tatăl lor, dar nu l-au ascultat (1 Sam. 2:22-25)</a:t>
          </a:r>
          <a:endParaRPr lang="es-ES" b="1" dirty="0">
            <a:solidFill>
              <a:schemeClr val="accent5">
                <a:lumMod val="50000"/>
              </a:schemeClr>
            </a:solidFill>
          </a:endParaRPr>
        </a:p>
      </dgm:t>
    </dgm:pt>
    <dgm:pt modelId="{FFD5C2E8-8D10-4A7F-8EA0-8AAABC9040C3}" type="parTrans" cxnId="{FD4E89A6-D0DE-4C73-9A25-65CD66F52181}">
      <dgm:prSet/>
      <dgm:spPr/>
      <dgm:t>
        <a:bodyPr/>
        <a:lstStyle/>
        <a:p>
          <a:endParaRPr lang="es-ES">
            <a:solidFill>
              <a:schemeClr val="accent5">
                <a:lumMod val="50000"/>
              </a:schemeClr>
            </a:solidFill>
          </a:endParaRPr>
        </a:p>
      </dgm:t>
    </dgm:pt>
    <dgm:pt modelId="{765C6579-66D7-40F7-9EF3-9325CF2B07D0}" type="sibTrans" cxnId="{FD4E89A6-D0DE-4C73-9A25-65CD66F52181}">
      <dgm:prSet/>
      <dgm:spPr/>
      <dgm:t>
        <a:bodyPr/>
        <a:lstStyle/>
        <a:p>
          <a:endParaRPr lang="es-ES">
            <a:solidFill>
              <a:schemeClr val="accent5">
                <a:lumMod val="50000"/>
              </a:schemeClr>
            </a:solidFill>
          </a:endParaRPr>
        </a:p>
      </dgm:t>
    </dgm:pt>
    <dgm:pt modelId="{6634DA48-15CB-4B3F-A69B-392396356861}">
      <dgm:prSet/>
      <dgm:spPr/>
      <dgm:t>
        <a:bodyPr>
          <a:scene3d>
            <a:camera prst="orthographicFront"/>
            <a:lightRig rig="threePt" dir="t"/>
          </a:scene3d>
          <a:sp3d extrusionH="57150">
            <a:bevelT w="38100" h="38100"/>
          </a:sp3d>
        </a:bodyPr>
        <a:lstStyle/>
        <a:p>
          <a:r>
            <a:rPr lang="ro-RO" b="1" dirty="0" err="1">
              <a:solidFill>
                <a:schemeClr val="accent5">
                  <a:lumMod val="50000"/>
                </a:schemeClr>
              </a:solidFill>
            </a:rPr>
            <a:t>Eli</a:t>
          </a:r>
          <a:r>
            <a:rPr lang="ro-RO" b="1" dirty="0">
              <a:solidFill>
                <a:schemeClr val="accent5">
                  <a:lumMod val="50000"/>
                </a:schemeClr>
              </a:solidFill>
            </a:rPr>
            <a:t> a auzit vocea profetului, dar a ascultat pe jumătate (1S. 2:27-36; 3:13)</a:t>
          </a:r>
          <a:endParaRPr lang="es-ES" b="1" dirty="0">
            <a:solidFill>
              <a:schemeClr val="accent5">
                <a:lumMod val="50000"/>
              </a:schemeClr>
            </a:solidFill>
          </a:endParaRPr>
        </a:p>
      </dgm:t>
    </dgm:pt>
    <dgm:pt modelId="{44604016-279B-49C5-B7CA-18EB2D806442}" type="parTrans" cxnId="{BE30F773-C0D1-4D72-9BB5-7F6EC20B7F77}">
      <dgm:prSet/>
      <dgm:spPr/>
      <dgm:t>
        <a:bodyPr/>
        <a:lstStyle/>
        <a:p>
          <a:endParaRPr lang="es-ES">
            <a:solidFill>
              <a:schemeClr val="accent5">
                <a:lumMod val="50000"/>
              </a:schemeClr>
            </a:solidFill>
          </a:endParaRPr>
        </a:p>
      </dgm:t>
    </dgm:pt>
    <dgm:pt modelId="{69558516-524F-4801-B80B-6ACC50D90B36}" type="sibTrans" cxnId="{BE30F773-C0D1-4D72-9BB5-7F6EC20B7F77}">
      <dgm:prSet/>
      <dgm:spPr/>
      <dgm:t>
        <a:bodyPr/>
        <a:lstStyle/>
        <a:p>
          <a:endParaRPr lang="es-ES">
            <a:solidFill>
              <a:schemeClr val="accent5">
                <a:lumMod val="50000"/>
              </a:schemeClr>
            </a:solidFill>
          </a:endParaRPr>
        </a:p>
      </dgm:t>
    </dgm:pt>
    <dgm:pt modelId="{41E26AE6-147B-43AB-990B-B77785BC6C89}">
      <dgm:prSet/>
      <dgm:spPr/>
      <dgm:t>
        <a:bodyPr>
          <a:scene3d>
            <a:camera prst="orthographicFront"/>
            <a:lightRig rig="threePt" dir="t"/>
          </a:scene3d>
          <a:sp3d extrusionH="57150">
            <a:bevelT w="38100" h="38100"/>
          </a:sp3d>
        </a:bodyPr>
        <a:lstStyle/>
        <a:p>
          <a:r>
            <a:rPr lang="ro-RO" b="1" dirty="0">
              <a:solidFill>
                <a:schemeClr val="accent5">
                  <a:lumMod val="50000"/>
                </a:schemeClr>
              </a:solidFill>
            </a:rPr>
            <a:t>Samuel a ascultat vocea lui Dumnezeu </a:t>
          </a:r>
          <a:r>
            <a:rPr lang="ro-RO" b="1" dirty="0" smtClean="0">
              <a:solidFill>
                <a:schemeClr val="accent5">
                  <a:lumMod val="50000"/>
                </a:schemeClr>
              </a:solidFill>
            </a:rPr>
            <a:t>şi </a:t>
          </a:r>
          <a:r>
            <a:rPr lang="ro-RO" b="1" dirty="0">
              <a:solidFill>
                <a:schemeClr val="accent5">
                  <a:lumMod val="50000"/>
                </a:schemeClr>
              </a:solidFill>
            </a:rPr>
            <a:t>a împlinit</a:t>
          </a:r>
          <a:r>
            <a:rPr lang="es-ES" b="1" dirty="0">
              <a:solidFill>
                <a:schemeClr val="accent5">
                  <a:lumMod val="50000"/>
                </a:schemeClr>
              </a:solidFill>
            </a:rPr>
            <a:t/>
          </a:r>
          <a:br>
            <a:rPr lang="es-ES" b="1" dirty="0">
              <a:solidFill>
                <a:schemeClr val="accent5">
                  <a:lumMod val="50000"/>
                </a:schemeClr>
              </a:solidFill>
            </a:rPr>
          </a:br>
          <a:r>
            <a:rPr lang="es-ES" b="1" dirty="0">
              <a:solidFill>
                <a:schemeClr val="accent5">
                  <a:lumMod val="50000"/>
                </a:schemeClr>
              </a:solidFill>
            </a:rPr>
            <a:t>(1S. 3:10-11, 15-19)</a:t>
          </a:r>
          <a:endParaRPr lang="es-ES" dirty="0">
            <a:solidFill>
              <a:schemeClr val="accent5">
                <a:lumMod val="50000"/>
              </a:schemeClr>
            </a:solidFill>
          </a:endParaRPr>
        </a:p>
      </dgm:t>
    </dgm:pt>
    <dgm:pt modelId="{279818D6-2200-4CA3-8ECA-A9CBA1551089}" type="parTrans" cxnId="{54948A57-28CC-40A3-B453-5AA7D22216D7}">
      <dgm:prSet/>
      <dgm:spPr/>
      <dgm:t>
        <a:bodyPr/>
        <a:lstStyle/>
        <a:p>
          <a:endParaRPr lang="es-ES">
            <a:solidFill>
              <a:schemeClr val="accent5">
                <a:lumMod val="50000"/>
              </a:schemeClr>
            </a:solidFill>
          </a:endParaRPr>
        </a:p>
      </dgm:t>
    </dgm:pt>
    <dgm:pt modelId="{1C51B992-BE5D-4677-A862-44B458441BE9}" type="sibTrans" cxnId="{54948A57-28CC-40A3-B453-5AA7D22216D7}">
      <dgm:prSet/>
      <dgm:spPr/>
      <dgm:t>
        <a:bodyPr/>
        <a:lstStyle/>
        <a:p>
          <a:endParaRPr lang="es-ES">
            <a:solidFill>
              <a:schemeClr val="accent5">
                <a:lumMod val="50000"/>
              </a:schemeClr>
            </a:solidFill>
          </a:endParaRPr>
        </a:p>
      </dgm:t>
    </dgm:pt>
    <dgm:pt modelId="{D4E98293-2607-493C-9F98-D5284FF2A2F0}" type="pres">
      <dgm:prSet presAssocID="{07990E4D-4C69-4B7E-A765-DD49E5ED3A53}" presName="Name0" presStyleCnt="0">
        <dgm:presLayoutVars>
          <dgm:dir/>
          <dgm:resizeHandles val="exact"/>
        </dgm:presLayoutVars>
      </dgm:prSet>
      <dgm:spPr/>
      <dgm:t>
        <a:bodyPr/>
        <a:lstStyle/>
        <a:p>
          <a:endParaRPr lang="ro-RO"/>
        </a:p>
      </dgm:t>
    </dgm:pt>
    <dgm:pt modelId="{9A3E6FF4-DE0D-49CD-910C-D13188EAC66F}" type="pres">
      <dgm:prSet presAssocID="{D5BF28CB-DB48-427E-BAE1-0DDE80DC8407}" presName="compNode" presStyleCnt="0"/>
      <dgm:spPr/>
    </dgm:pt>
    <dgm:pt modelId="{012CA1B2-A590-48A5-91C2-652C20244A5B}" type="pres">
      <dgm:prSet presAssocID="{D5BF28CB-DB48-427E-BAE1-0DDE80DC8407}" presName="pictRect" presStyleLbl="node1" presStyleIdx="0" presStyleCnt="3"/>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AB367E80-B6D2-4ED2-88FE-29F04BC221D8}" type="pres">
      <dgm:prSet presAssocID="{D5BF28CB-DB48-427E-BAE1-0DDE80DC8407}" presName="textRect" presStyleLbl="revTx" presStyleIdx="0" presStyleCnt="3">
        <dgm:presLayoutVars>
          <dgm:bulletEnabled val="1"/>
        </dgm:presLayoutVars>
      </dgm:prSet>
      <dgm:spPr/>
      <dgm:t>
        <a:bodyPr/>
        <a:lstStyle/>
        <a:p>
          <a:endParaRPr lang="ro-RO"/>
        </a:p>
      </dgm:t>
    </dgm:pt>
    <dgm:pt modelId="{0860CEFD-0ACB-4CA6-A850-02846B0C293D}" type="pres">
      <dgm:prSet presAssocID="{765C6579-66D7-40F7-9EF3-9325CF2B07D0}" presName="sibTrans" presStyleLbl="sibTrans2D1" presStyleIdx="0" presStyleCnt="0"/>
      <dgm:spPr/>
      <dgm:t>
        <a:bodyPr/>
        <a:lstStyle/>
        <a:p>
          <a:endParaRPr lang="ro-RO"/>
        </a:p>
      </dgm:t>
    </dgm:pt>
    <dgm:pt modelId="{C9B657CE-D9D2-4C9A-8C64-70472A9F3AD5}" type="pres">
      <dgm:prSet presAssocID="{6634DA48-15CB-4B3F-A69B-392396356861}" presName="compNode" presStyleCnt="0"/>
      <dgm:spPr/>
    </dgm:pt>
    <dgm:pt modelId="{D005904D-D365-402A-9A2D-64118414C12D}" type="pres">
      <dgm:prSet presAssocID="{6634DA48-15CB-4B3F-A69B-392396356861}" presName="pictRect" presStyleLbl="nod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63030DC9-12B6-47BF-9439-1D2A6237203E}" type="pres">
      <dgm:prSet presAssocID="{6634DA48-15CB-4B3F-A69B-392396356861}" presName="textRect" presStyleLbl="revTx" presStyleIdx="1" presStyleCnt="3">
        <dgm:presLayoutVars>
          <dgm:bulletEnabled val="1"/>
        </dgm:presLayoutVars>
      </dgm:prSet>
      <dgm:spPr/>
      <dgm:t>
        <a:bodyPr/>
        <a:lstStyle/>
        <a:p>
          <a:endParaRPr lang="ro-RO"/>
        </a:p>
      </dgm:t>
    </dgm:pt>
    <dgm:pt modelId="{155F869A-018E-4BD1-B0E4-DD94EDB6EDAA}" type="pres">
      <dgm:prSet presAssocID="{69558516-524F-4801-B80B-6ACC50D90B36}" presName="sibTrans" presStyleLbl="sibTrans2D1" presStyleIdx="0" presStyleCnt="0"/>
      <dgm:spPr/>
      <dgm:t>
        <a:bodyPr/>
        <a:lstStyle/>
        <a:p>
          <a:endParaRPr lang="ro-RO"/>
        </a:p>
      </dgm:t>
    </dgm:pt>
    <dgm:pt modelId="{27041410-2A76-4EC8-AF8D-B1A67AA3D2D3}" type="pres">
      <dgm:prSet presAssocID="{41E26AE6-147B-43AB-990B-B77785BC6C89}" presName="compNode" presStyleCnt="0"/>
      <dgm:spPr/>
    </dgm:pt>
    <dgm:pt modelId="{CC029DD3-1412-42B0-8BC6-E831FD5E28F5}" type="pres">
      <dgm:prSet presAssocID="{41E26AE6-147B-43AB-990B-B77785BC6C89}" presName="pictRect" presStyleLbl="node1" presStyleIdx="2" presStyleCnt="3"/>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17AE0781-105F-4BB1-8235-0BE48F9A55B6}" type="pres">
      <dgm:prSet presAssocID="{41E26AE6-147B-43AB-990B-B77785BC6C89}" presName="textRect" presStyleLbl="revTx" presStyleIdx="2" presStyleCnt="3">
        <dgm:presLayoutVars>
          <dgm:bulletEnabled val="1"/>
        </dgm:presLayoutVars>
      </dgm:prSet>
      <dgm:spPr/>
      <dgm:t>
        <a:bodyPr/>
        <a:lstStyle/>
        <a:p>
          <a:endParaRPr lang="ro-RO"/>
        </a:p>
      </dgm:t>
    </dgm:pt>
  </dgm:ptLst>
  <dgm:cxnLst>
    <dgm:cxn modelId="{677E8AFD-7113-4A80-8EFD-FC8153C89C2E}" type="presOf" srcId="{765C6579-66D7-40F7-9EF3-9325CF2B07D0}" destId="{0860CEFD-0ACB-4CA6-A850-02846B0C293D}" srcOrd="0" destOrd="0" presId="urn:microsoft.com/office/officeart/2005/8/layout/pList1"/>
    <dgm:cxn modelId="{18749F5F-550B-457D-83E1-5778EAE63025}" type="presOf" srcId="{D5BF28CB-DB48-427E-BAE1-0DDE80DC8407}" destId="{AB367E80-B6D2-4ED2-88FE-29F04BC221D8}" srcOrd="0" destOrd="0" presId="urn:microsoft.com/office/officeart/2005/8/layout/pList1"/>
    <dgm:cxn modelId="{B02711B0-0030-4A5A-834C-B4792F2030EB}" type="presOf" srcId="{6634DA48-15CB-4B3F-A69B-392396356861}" destId="{63030DC9-12B6-47BF-9439-1D2A6237203E}" srcOrd="0" destOrd="0" presId="urn:microsoft.com/office/officeart/2005/8/layout/pList1"/>
    <dgm:cxn modelId="{BE30F773-C0D1-4D72-9BB5-7F6EC20B7F77}" srcId="{07990E4D-4C69-4B7E-A765-DD49E5ED3A53}" destId="{6634DA48-15CB-4B3F-A69B-392396356861}" srcOrd="1" destOrd="0" parTransId="{44604016-279B-49C5-B7CA-18EB2D806442}" sibTransId="{69558516-524F-4801-B80B-6ACC50D90B36}"/>
    <dgm:cxn modelId="{4EABCB40-942B-48B1-ACD3-8CFED70023DE}" type="presOf" srcId="{07990E4D-4C69-4B7E-A765-DD49E5ED3A53}" destId="{D4E98293-2607-493C-9F98-D5284FF2A2F0}" srcOrd="0" destOrd="0" presId="urn:microsoft.com/office/officeart/2005/8/layout/pList1"/>
    <dgm:cxn modelId="{FD4E89A6-D0DE-4C73-9A25-65CD66F52181}" srcId="{07990E4D-4C69-4B7E-A765-DD49E5ED3A53}" destId="{D5BF28CB-DB48-427E-BAE1-0DDE80DC8407}" srcOrd="0" destOrd="0" parTransId="{FFD5C2E8-8D10-4A7F-8EA0-8AAABC9040C3}" sibTransId="{765C6579-66D7-40F7-9EF3-9325CF2B07D0}"/>
    <dgm:cxn modelId="{5C39612D-7B99-4D8F-8B42-A19D11369A82}" type="presOf" srcId="{69558516-524F-4801-B80B-6ACC50D90B36}" destId="{155F869A-018E-4BD1-B0E4-DD94EDB6EDAA}" srcOrd="0" destOrd="0" presId="urn:microsoft.com/office/officeart/2005/8/layout/pList1"/>
    <dgm:cxn modelId="{54948A57-28CC-40A3-B453-5AA7D22216D7}" srcId="{07990E4D-4C69-4B7E-A765-DD49E5ED3A53}" destId="{41E26AE6-147B-43AB-990B-B77785BC6C89}" srcOrd="2" destOrd="0" parTransId="{279818D6-2200-4CA3-8ECA-A9CBA1551089}" sibTransId="{1C51B992-BE5D-4677-A862-44B458441BE9}"/>
    <dgm:cxn modelId="{38A5F7EA-6B6A-467F-9644-426B8BBD6298}" type="presOf" srcId="{41E26AE6-147B-43AB-990B-B77785BC6C89}" destId="{17AE0781-105F-4BB1-8235-0BE48F9A55B6}" srcOrd="0" destOrd="0" presId="urn:microsoft.com/office/officeart/2005/8/layout/pList1"/>
    <dgm:cxn modelId="{ECBEC5FF-0C80-4DFC-ADB9-AC2454882992}" type="presParOf" srcId="{D4E98293-2607-493C-9F98-D5284FF2A2F0}" destId="{9A3E6FF4-DE0D-49CD-910C-D13188EAC66F}" srcOrd="0" destOrd="0" presId="urn:microsoft.com/office/officeart/2005/8/layout/pList1"/>
    <dgm:cxn modelId="{A9523906-81B7-4210-BC56-43B032E8D06C}" type="presParOf" srcId="{9A3E6FF4-DE0D-49CD-910C-D13188EAC66F}" destId="{012CA1B2-A590-48A5-91C2-652C20244A5B}" srcOrd="0" destOrd="0" presId="urn:microsoft.com/office/officeart/2005/8/layout/pList1"/>
    <dgm:cxn modelId="{AC294E10-588B-4FBF-BD63-836A6FD8B79B}" type="presParOf" srcId="{9A3E6FF4-DE0D-49CD-910C-D13188EAC66F}" destId="{AB367E80-B6D2-4ED2-88FE-29F04BC221D8}" srcOrd="1" destOrd="0" presId="urn:microsoft.com/office/officeart/2005/8/layout/pList1"/>
    <dgm:cxn modelId="{5420A64E-501C-40B1-96DD-839C4BBB75A1}" type="presParOf" srcId="{D4E98293-2607-493C-9F98-D5284FF2A2F0}" destId="{0860CEFD-0ACB-4CA6-A850-02846B0C293D}" srcOrd="1" destOrd="0" presId="urn:microsoft.com/office/officeart/2005/8/layout/pList1"/>
    <dgm:cxn modelId="{26FA7A96-E721-48A8-9A9A-BB0A05601DCB}" type="presParOf" srcId="{D4E98293-2607-493C-9F98-D5284FF2A2F0}" destId="{C9B657CE-D9D2-4C9A-8C64-70472A9F3AD5}" srcOrd="2" destOrd="0" presId="urn:microsoft.com/office/officeart/2005/8/layout/pList1"/>
    <dgm:cxn modelId="{504B229C-DA07-4B40-AC74-81378169AE6C}" type="presParOf" srcId="{C9B657CE-D9D2-4C9A-8C64-70472A9F3AD5}" destId="{D005904D-D365-402A-9A2D-64118414C12D}" srcOrd="0" destOrd="0" presId="urn:microsoft.com/office/officeart/2005/8/layout/pList1"/>
    <dgm:cxn modelId="{A6347179-9010-4D66-BBC0-FFDF52936AE8}" type="presParOf" srcId="{C9B657CE-D9D2-4C9A-8C64-70472A9F3AD5}" destId="{63030DC9-12B6-47BF-9439-1D2A6237203E}" srcOrd="1" destOrd="0" presId="urn:microsoft.com/office/officeart/2005/8/layout/pList1"/>
    <dgm:cxn modelId="{B3E5C1A8-2EB4-4CE5-92E3-08A540E1EFE5}" type="presParOf" srcId="{D4E98293-2607-493C-9F98-D5284FF2A2F0}" destId="{155F869A-018E-4BD1-B0E4-DD94EDB6EDAA}" srcOrd="3" destOrd="0" presId="urn:microsoft.com/office/officeart/2005/8/layout/pList1"/>
    <dgm:cxn modelId="{D917F553-1676-493B-8A02-264AFB8D2A44}" type="presParOf" srcId="{D4E98293-2607-493C-9F98-D5284FF2A2F0}" destId="{27041410-2A76-4EC8-AF8D-B1A67AA3D2D3}" srcOrd="4" destOrd="0" presId="urn:microsoft.com/office/officeart/2005/8/layout/pList1"/>
    <dgm:cxn modelId="{ABBF9DBE-3146-4AF5-94B0-8F1A7EBBD933}" type="presParOf" srcId="{27041410-2A76-4EC8-AF8D-B1A67AA3D2D3}" destId="{CC029DD3-1412-42B0-8BC6-E831FD5E28F5}" srcOrd="0" destOrd="0" presId="urn:microsoft.com/office/officeart/2005/8/layout/pList1"/>
    <dgm:cxn modelId="{9C64CC55-F91E-4D30-8B82-9E1FA702C247}" type="presParOf" srcId="{27041410-2A76-4EC8-AF8D-B1A67AA3D2D3}" destId="{17AE0781-105F-4BB1-8235-0BE48F9A55B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CA1B2-A590-48A5-91C2-652C20244A5B}">
      <dsp:nvSpPr>
        <dsp:cNvPr id="0" name=""/>
        <dsp:cNvSpPr/>
      </dsp:nvSpPr>
      <dsp:spPr>
        <a:xfrm>
          <a:off x="193910" y="967"/>
          <a:ext cx="2625245" cy="1808794"/>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367E80-B6D2-4ED2-88FE-29F04BC221D8}">
      <dsp:nvSpPr>
        <dsp:cNvPr id="0" name=""/>
        <dsp:cNvSpPr/>
      </dsp:nvSpPr>
      <dsp:spPr>
        <a:xfrm>
          <a:off x="193910" y="1809761"/>
          <a:ext cx="2625245" cy="97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lvl="0" algn="ctr" defTabSz="711200">
            <a:lnSpc>
              <a:spcPct val="90000"/>
            </a:lnSpc>
            <a:spcBef>
              <a:spcPct val="0"/>
            </a:spcBef>
            <a:spcAft>
              <a:spcPct val="35000"/>
            </a:spcAft>
          </a:pPr>
          <a:r>
            <a:rPr lang="ro-RO" sz="1600" b="1" kern="1200" dirty="0">
              <a:solidFill>
                <a:schemeClr val="accent5">
                  <a:lumMod val="50000"/>
                </a:schemeClr>
              </a:solidFill>
            </a:rPr>
            <a:t>Fiii lui </a:t>
          </a:r>
          <a:r>
            <a:rPr lang="ro-RO" sz="1600" b="1" kern="1200" dirty="0" err="1">
              <a:solidFill>
                <a:schemeClr val="accent5">
                  <a:lumMod val="50000"/>
                </a:schemeClr>
              </a:solidFill>
            </a:rPr>
            <a:t>Eli</a:t>
          </a:r>
          <a:r>
            <a:rPr lang="ro-RO" sz="1600" b="1" kern="1200" dirty="0">
              <a:solidFill>
                <a:schemeClr val="accent5">
                  <a:lumMod val="50000"/>
                </a:schemeClr>
              </a:solidFill>
            </a:rPr>
            <a:t> l-au auzit pe tatăl lor, dar nu l-au ascultat (1 Sam. 2:22-25)</a:t>
          </a:r>
          <a:endParaRPr lang="es-ES" sz="1600" b="1" kern="1200" dirty="0">
            <a:solidFill>
              <a:schemeClr val="accent5">
                <a:lumMod val="50000"/>
              </a:schemeClr>
            </a:solidFill>
          </a:endParaRPr>
        </a:p>
      </dsp:txBody>
      <dsp:txXfrm>
        <a:off x="193910" y="1809761"/>
        <a:ext cx="2625245" cy="973966"/>
      </dsp:txXfrm>
    </dsp:sp>
    <dsp:sp modelId="{D005904D-D365-402A-9A2D-64118414C12D}">
      <dsp:nvSpPr>
        <dsp:cNvPr id="0" name=""/>
        <dsp:cNvSpPr/>
      </dsp:nvSpPr>
      <dsp:spPr>
        <a:xfrm>
          <a:off x="3081790" y="967"/>
          <a:ext cx="2625245" cy="1808794"/>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030DC9-12B6-47BF-9439-1D2A6237203E}">
      <dsp:nvSpPr>
        <dsp:cNvPr id="0" name=""/>
        <dsp:cNvSpPr/>
      </dsp:nvSpPr>
      <dsp:spPr>
        <a:xfrm>
          <a:off x="3081790" y="1809761"/>
          <a:ext cx="2625245" cy="97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lvl="0" algn="ctr" defTabSz="711200">
            <a:lnSpc>
              <a:spcPct val="90000"/>
            </a:lnSpc>
            <a:spcBef>
              <a:spcPct val="0"/>
            </a:spcBef>
            <a:spcAft>
              <a:spcPct val="35000"/>
            </a:spcAft>
          </a:pPr>
          <a:r>
            <a:rPr lang="ro-RO" sz="1600" b="1" kern="1200" dirty="0" err="1">
              <a:solidFill>
                <a:schemeClr val="accent5">
                  <a:lumMod val="50000"/>
                </a:schemeClr>
              </a:solidFill>
            </a:rPr>
            <a:t>Eli</a:t>
          </a:r>
          <a:r>
            <a:rPr lang="ro-RO" sz="1600" b="1" kern="1200" dirty="0">
              <a:solidFill>
                <a:schemeClr val="accent5">
                  <a:lumMod val="50000"/>
                </a:schemeClr>
              </a:solidFill>
            </a:rPr>
            <a:t> a auzit vocea profetului, dar a ascultat pe jumătate (1S. 2:27-36; 3:13)</a:t>
          </a:r>
          <a:endParaRPr lang="es-ES" sz="1600" b="1" kern="1200" dirty="0">
            <a:solidFill>
              <a:schemeClr val="accent5">
                <a:lumMod val="50000"/>
              </a:schemeClr>
            </a:solidFill>
          </a:endParaRPr>
        </a:p>
      </dsp:txBody>
      <dsp:txXfrm>
        <a:off x="3081790" y="1809761"/>
        <a:ext cx="2625245" cy="973966"/>
      </dsp:txXfrm>
    </dsp:sp>
    <dsp:sp modelId="{CC029DD3-1412-42B0-8BC6-E831FD5E28F5}">
      <dsp:nvSpPr>
        <dsp:cNvPr id="0" name=""/>
        <dsp:cNvSpPr/>
      </dsp:nvSpPr>
      <dsp:spPr>
        <a:xfrm>
          <a:off x="5969670" y="967"/>
          <a:ext cx="2625245" cy="1808794"/>
        </a:xfrm>
        <a:prstGeom prst="round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AE0781-105F-4BB1-8235-0BE48F9A55B6}">
      <dsp:nvSpPr>
        <dsp:cNvPr id="0" name=""/>
        <dsp:cNvSpPr/>
      </dsp:nvSpPr>
      <dsp:spPr>
        <a:xfrm>
          <a:off x="5969670" y="1809761"/>
          <a:ext cx="2625245" cy="97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lvl="0" algn="ctr" defTabSz="711200">
            <a:lnSpc>
              <a:spcPct val="90000"/>
            </a:lnSpc>
            <a:spcBef>
              <a:spcPct val="0"/>
            </a:spcBef>
            <a:spcAft>
              <a:spcPct val="35000"/>
            </a:spcAft>
          </a:pPr>
          <a:r>
            <a:rPr lang="ro-RO" sz="1600" b="1" kern="1200" dirty="0">
              <a:solidFill>
                <a:schemeClr val="accent5">
                  <a:lumMod val="50000"/>
                </a:schemeClr>
              </a:solidFill>
            </a:rPr>
            <a:t>Samuel a ascultat vocea lui Dumnezeu </a:t>
          </a:r>
          <a:r>
            <a:rPr lang="ro-RO" sz="1600" b="1" kern="1200" dirty="0" smtClean="0">
              <a:solidFill>
                <a:schemeClr val="accent5">
                  <a:lumMod val="50000"/>
                </a:schemeClr>
              </a:solidFill>
            </a:rPr>
            <a:t>şi </a:t>
          </a:r>
          <a:r>
            <a:rPr lang="ro-RO" sz="1600" b="1" kern="1200" dirty="0">
              <a:solidFill>
                <a:schemeClr val="accent5">
                  <a:lumMod val="50000"/>
                </a:schemeClr>
              </a:solidFill>
            </a:rPr>
            <a:t>a împlinit</a:t>
          </a:r>
          <a:r>
            <a:rPr lang="es-ES" sz="1600" b="1" kern="1200" dirty="0">
              <a:solidFill>
                <a:schemeClr val="accent5">
                  <a:lumMod val="50000"/>
                </a:schemeClr>
              </a:solidFill>
            </a:rPr>
            <a:t/>
          </a:r>
          <a:br>
            <a:rPr lang="es-ES" sz="1600" b="1" kern="1200" dirty="0">
              <a:solidFill>
                <a:schemeClr val="accent5">
                  <a:lumMod val="50000"/>
                </a:schemeClr>
              </a:solidFill>
            </a:rPr>
          </a:br>
          <a:r>
            <a:rPr lang="es-ES" sz="1600" b="1" kern="1200" dirty="0">
              <a:solidFill>
                <a:schemeClr val="accent5">
                  <a:lumMod val="50000"/>
                </a:schemeClr>
              </a:solidFill>
            </a:rPr>
            <a:t>(1S. 3:10-11, 15-19)</a:t>
          </a:r>
          <a:endParaRPr lang="es-ES" sz="1600" kern="1200" dirty="0">
            <a:solidFill>
              <a:schemeClr val="accent5">
                <a:lumMod val="50000"/>
              </a:schemeClr>
            </a:solidFill>
          </a:endParaRPr>
        </a:p>
      </dsp:txBody>
      <dsp:txXfrm>
        <a:off x="5969670" y="1809761"/>
        <a:ext cx="2625245" cy="97396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B1B0BD-CE8F-494C-BF03-2A616BC2D7A1}"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118141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B1B0BD-CE8F-494C-BF03-2A616BC2D7A1}"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39283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B1B0BD-CE8F-494C-BF03-2A616BC2D7A1}"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4642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4BD61-AAE5-4643-92FD-14F796C7AA57}" type="datetimeFigureOut">
              <a:rPr lang="es-ES" smtClean="0">
                <a:solidFill>
                  <a:prstClr val="black">
                    <a:tint val="75000"/>
                  </a:prstClr>
                </a:solidFill>
              </a:rPr>
              <a:pPr/>
              <a:t>16/09/2022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7612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B1B0BD-CE8F-494C-BF03-2A616BC2D7A1}"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148095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B1B0BD-CE8F-494C-BF03-2A616BC2D7A1}"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30200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B1B0BD-CE8F-494C-BF03-2A616BC2D7A1}" type="datetimeFigureOut">
              <a:rPr lang="es-ES" smtClean="0"/>
              <a:t>16/09/2022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230670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B1B0BD-CE8F-494C-BF03-2A616BC2D7A1}" type="datetimeFigureOut">
              <a:rPr lang="es-ES" smtClean="0"/>
              <a:t>16/09/2022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4802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B1B0BD-CE8F-494C-BF03-2A616BC2D7A1}" type="datetimeFigureOut">
              <a:rPr lang="es-ES" smtClean="0"/>
              <a:t>16/09/2022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142910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1B0BD-CE8F-494C-BF03-2A616BC2D7A1}" type="datetimeFigureOut">
              <a:rPr lang="es-ES" smtClean="0"/>
              <a:t>16/09/2022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12833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B1B0BD-CE8F-494C-BF03-2A616BC2D7A1}" type="datetimeFigureOut">
              <a:rPr lang="es-ES" smtClean="0"/>
              <a:t>16/09/2022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99291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B1B0BD-CE8F-494C-BF03-2A616BC2D7A1}" type="datetimeFigureOut">
              <a:rPr lang="es-ES" smtClean="0"/>
              <a:t>16/09/2022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D106583-1230-4206-A723-4178188B7538}" type="slidenum">
              <a:rPr lang="es-ES" smtClean="0"/>
              <a:t>‹#›</a:t>
            </a:fld>
            <a:endParaRPr lang="es-ES"/>
          </a:p>
        </p:txBody>
      </p:sp>
    </p:spTree>
    <p:extLst>
      <p:ext uri="{BB962C8B-B14F-4D97-AF65-F5344CB8AC3E}">
        <p14:creationId xmlns:p14="http://schemas.microsoft.com/office/powerpoint/2010/main" val="35371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4B1B0BD-CE8F-494C-BF03-2A616BC2D7A1}" type="datetimeFigureOut">
              <a:rPr lang="es-ES" smtClean="0"/>
              <a:t>16/09/2022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D106583-1230-4206-A723-4178188B7538}" type="slidenum">
              <a:rPr lang="es-ES" smtClean="0"/>
              <a:t>‹#›</a:t>
            </a:fld>
            <a:endParaRPr lang="es-ES"/>
          </a:p>
        </p:txBody>
      </p:sp>
    </p:spTree>
    <p:extLst>
      <p:ext uri="{BB962C8B-B14F-4D97-AF65-F5344CB8AC3E}">
        <p14:creationId xmlns:p14="http://schemas.microsoft.com/office/powerpoint/2010/main" val="2356457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D4BD61-AAE5-4643-92FD-14F796C7AA57}" type="datetimeFigureOut">
              <a:rPr lang="es-ES" smtClean="0">
                <a:solidFill>
                  <a:prstClr val="black">
                    <a:tint val="75000"/>
                  </a:prstClr>
                </a:solidFill>
              </a:rPr>
              <a:pPr/>
              <a:t>16/09/2022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2048723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abla, pastel&#10;&#10;Descripción generada automáticamente">
            <a:extLst>
              <a:ext uri="{FF2B5EF4-FFF2-40B4-BE49-F238E27FC236}">
                <a16:creationId xmlns:a16="http://schemas.microsoft.com/office/drawing/2014/main" xmlns="" id="{BF5DA673-80E2-1041-03A2-9D17F21F1A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71500"/>
            <a:ext cx="9144000" cy="4572000"/>
          </a:xfrm>
          <a:prstGeom prst="rect">
            <a:avLst/>
          </a:prstGeom>
        </p:spPr>
      </p:pic>
      <p:sp>
        <p:nvSpPr>
          <p:cNvPr id="4" name="CuadroTexto 3">
            <a:extLst>
              <a:ext uri="{FF2B5EF4-FFF2-40B4-BE49-F238E27FC236}">
                <a16:creationId xmlns:a16="http://schemas.microsoft.com/office/drawing/2014/main" xmlns="" id="{76B11A63-E022-71D4-9F83-3D96008F6DB4}"/>
              </a:ext>
            </a:extLst>
          </p:cNvPr>
          <p:cNvSpPr txBox="1"/>
          <p:nvPr/>
        </p:nvSpPr>
        <p:spPr>
          <a:xfrm>
            <a:off x="77972" y="117111"/>
            <a:ext cx="6068385" cy="1938992"/>
          </a:xfrm>
          <a:prstGeom prst="rect">
            <a:avLst/>
          </a:prstGeom>
          <a:noFill/>
        </p:spPr>
        <p:txBody>
          <a:bodyPr wrap="square" rtlCol="0">
            <a:spAutoFit/>
            <a:scene3d>
              <a:camera prst="orthographicFront"/>
              <a:lightRig rig="balanced" dir="t"/>
            </a:scene3d>
            <a:sp3d extrusionH="57150">
              <a:bevelT w="38100" h="38100"/>
              <a:contourClr>
                <a:srgbClr val="802C21"/>
              </a:contourClr>
            </a:sp3d>
          </a:bodyPr>
          <a:lstStyle/>
          <a:p>
            <a:pPr algn="ctr"/>
            <a:r>
              <a:rPr lang="ro-RO" sz="6000" b="1" dirty="0" smtClean="0">
                <a:ln w="12700">
                  <a:noFill/>
                  <a:prstDash val="solid"/>
                </a:ln>
                <a:solidFill>
                  <a:srgbClr val="9A1D00"/>
                </a:solidFill>
              </a:rPr>
              <a:t>AŞA CUM MOARE SĂMÂNŢA</a:t>
            </a:r>
            <a:endParaRPr lang="ro-RO" sz="6000" b="1" dirty="0">
              <a:ln w="12700">
                <a:noFill/>
                <a:prstDash val="solid"/>
              </a:ln>
              <a:solidFill>
                <a:srgbClr val="9A1D00"/>
              </a:solidFill>
            </a:endParaRPr>
          </a:p>
        </p:txBody>
      </p:sp>
      <p:sp>
        <p:nvSpPr>
          <p:cNvPr id="5" name="CuadroTexto 4">
            <a:extLst>
              <a:ext uri="{FF2B5EF4-FFF2-40B4-BE49-F238E27FC236}">
                <a16:creationId xmlns:a16="http://schemas.microsoft.com/office/drawing/2014/main" xmlns="" id="{7A9782FB-F2EA-A52C-5B50-551DFDEFAE4E}"/>
              </a:ext>
            </a:extLst>
          </p:cNvPr>
          <p:cNvSpPr txBox="1"/>
          <p:nvPr/>
        </p:nvSpPr>
        <p:spPr>
          <a:xfrm>
            <a:off x="6146357" y="3382657"/>
            <a:ext cx="1911950" cy="584775"/>
          </a:xfrm>
          <a:prstGeom prst="rect">
            <a:avLst/>
          </a:prstGeom>
          <a:noFill/>
        </p:spPr>
        <p:txBody>
          <a:bodyPr wrap="square" rtlCol="0">
            <a:spAutoFit/>
          </a:bodyPr>
          <a:lstStyle/>
          <a:p>
            <a:pPr algn="ctr"/>
            <a:r>
              <a:rPr lang="ro-RO" sz="1600" b="1" dirty="0" smtClean="0">
                <a:solidFill>
                  <a:srgbClr val="C7EBAF"/>
                </a:solidFill>
              </a:rPr>
              <a:t>Studiul 12 pentru </a:t>
            </a:r>
          </a:p>
          <a:p>
            <a:pPr algn="ctr"/>
            <a:r>
              <a:rPr lang="ro-RO" sz="1600" b="1" dirty="0" smtClean="0">
                <a:solidFill>
                  <a:srgbClr val="C7EBAF"/>
                </a:solidFill>
              </a:rPr>
              <a:t>17 septembrie  2022</a:t>
            </a:r>
            <a:endParaRPr lang="ro-RO" sz="1600" b="1" dirty="0">
              <a:solidFill>
                <a:srgbClr val="C7EBAF"/>
              </a:solidFill>
            </a:endParaRPr>
          </a:p>
        </p:txBody>
      </p:sp>
    </p:spTree>
    <p:extLst>
      <p:ext uri="{BB962C8B-B14F-4D97-AF65-F5344CB8AC3E}">
        <p14:creationId xmlns:p14="http://schemas.microsoft.com/office/powerpoint/2010/main" val="37737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18EF2C1-9F1A-6D6A-72CF-260EF5DD9AFF}"/>
              </a:ext>
            </a:extLst>
          </p:cNvPr>
          <p:cNvSpPr txBox="1"/>
          <p:nvPr/>
        </p:nvSpPr>
        <p:spPr>
          <a:xfrm>
            <a:off x="0" y="-79200"/>
            <a:ext cx="6169089" cy="769441"/>
          </a:xfrm>
          <a:prstGeom prst="rect">
            <a:avLst/>
          </a:prstGeom>
          <a:noFill/>
        </p:spPr>
        <p:txBody>
          <a:bodyPr wrap="square">
            <a:spAutoFit/>
          </a:bodyPr>
          <a:lstStyle/>
          <a:p>
            <a:pPr algn="ctr"/>
            <a:r>
              <a:rPr lang="ro-RO" sz="4400" spc="600" smtClean="0">
                <a:ln w="0"/>
                <a:effectLst>
                  <a:outerShdw blurRad="38100" dist="19050" dir="2700000" algn="tl" rotWithShape="0">
                    <a:schemeClr val="dk1">
                      <a:alpha val="40000"/>
                    </a:schemeClr>
                  </a:outerShdw>
                </a:effectLst>
              </a:rPr>
              <a:t>ÎNLOCUITORI</a:t>
            </a:r>
            <a:endParaRPr lang="ro-RO" sz="4400" spc="600">
              <a:ln w="0"/>
              <a:effectLst>
                <a:outerShdw blurRad="38100" dist="19050" dir="2700000" algn="tl" rotWithShape="0">
                  <a:schemeClr val="dk1">
                    <a:alpha val="40000"/>
                  </a:schemeClr>
                </a:outerShdw>
              </a:effectLst>
            </a:endParaRPr>
          </a:p>
        </p:txBody>
      </p:sp>
      <p:sp>
        <p:nvSpPr>
          <p:cNvPr id="5" name="CuadroTexto 4">
            <a:extLst>
              <a:ext uri="{FF2B5EF4-FFF2-40B4-BE49-F238E27FC236}">
                <a16:creationId xmlns:a16="http://schemas.microsoft.com/office/drawing/2014/main" xmlns="" id="{7F7865A7-0B55-880F-6798-8EAC12CBA23D}"/>
              </a:ext>
            </a:extLst>
          </p:cNvPr>
          <p:cNvSpPr txBox="1"/>
          <p:nvPr/>
        </p:nvSpPr>
        <p:spPr>
          <a:xfrm>
            <a:off x="1" y="633547"/>
            <a:ext cx="6169090" cy="830997"/>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dirty="0" smtClean="0">
                <a:solidFill>
                  <a:srgbClr val="B226A9"/>
                </a:solidFill>
                <a:latin typeface="Comic Sans MS" panose="030F0702030302020204" pitchFamily="66" charset="0"/>
              </a:rPr>
              <a:t>„Acesta este cuvântul Domnului către </a:t>
            </a:r>
            <a:r>
              <a:rPr lang="ro-RO" sz="1600" b="1" dirty="0" err="1" smtClean="0">
                <a:solidFill>
                  <a:srgbClr val="B226A9"/>
                </a:solidFill>
                <a:latin typeface="Comic Sans MS" panose="030F0702030302020204" pitchFamily="66" charset="0"/>
              </a:rPr>
              <a:t>Zorobabel</a:t>
            </a:r>
            <a:r>
              <a:rPr lang="ro-RO" sz="1600" b="1" dirty="0" smtClean="0">
                <a:solidFill>
                  <a:srgbClr val="B226A9"/>
                </a:solidFill>
                <a:latin typeface="Comic Sans MS" panose="030F0702030302020204" pitchFamily="66" charset="0"/>
              </a:rPr>
              <a:t> şi sună astfel: Lucrul acesta nu se va face nici prin putere, nici prin tărie, ci prin Duhul Meu’, zice Domnul oştirilor.”</a:t>
            </a:r>
            <a:r>
              <a:rPr lang="ro-RO" sz="1200" b="1" dirty="0" smtClean="0">
                <a:solidFill>
                  <a:srgbClr val="B226A9"/>
                </a:solidFill>
                <a:latin typeface="Comic Sans MS" panose="030F0702030302020204" pitchFamily="66" charset="0"/>
              </a:rPr>
              <a:t>(</a:t>
            </a:r>
            <a:r>
              <a:rPr lang="ro-RO" sz="1200" b="1" dirty="0" err="1" smtClean="0">
                <a:solidFill>
                  <a:srgbClr val="B226A9"/>
                </a:solidFill>
                <a:latin typeface="Comic Sans MS" panose="030F0702030302020204" pitchFamily="66" charset="0"/>
              </a:rPr>
              <a:t>Zah.4</a:t>
            </a:r>
            <a:r>
              <a:rPr lang="ro-RO" sz="1200" b="1" dirty="0" smtClean="0">
                <a:solidFill>
                  <a:srgbClr val="B226A9"/>
                </a:solidFill>
                <a:latin typeface="Comic Sans MS" panose="030F0702030302020204" pitchFamily="66" charset="0"/>
              </a:rPr>
              <a:t>:6)</a:t>
            </a:r>
            <a:endParaRPr lang="ro-RO" sz="1200" b="1" dirty="0">
              <a:solidFill>
                <a:srgbClr val="B226A9"/>
              </a:solidFill>
              <a:latin typeface="Comic Sans MS" panose="030F0702030302020204" pitchFamily="66" charset="0"/>
            </a:endParaRPr>
          </a:p>
        </p:txBody>
      </p:sp>
      <p:sp>
        <p:nvSpPr>
          <p:cNvPr id="7" name="CuadroTexto 6">
            <a:extLst>
              <a:ext uri="{FF2B5EF4-FFF2-40B4-BE49-F238E27FC236}">
                <a16:creationId xmlns:a16="http://schemas.microsoft.com/office/drawing/2014/main" xmlns="" id="{1D077476-5E53-A465-774B-093E266D94ED}"/>
              </a:ext>
            </a:extLst>
          </p:cNvPr>
          <p:cNvSpPr txBox="1"/>
          <p:nvPr/>
        </p:nvSpPr>
        <p:spPr>
          <a:xfrm>
            <a:off x="28181" y="1387576"/>
            <a:ext cx="6169091" cy="646331"/>
          </a:xfrm>
          <a:prstGeom prst="rect">
            <a:avLst/>
          </a:prstGeom>
          <a:noFill/>
        </p:spPr>
        <p:txBody>
          <a:bodyPr wrap="square" rtlCol="0">
            <a:spAutoFit/>
          </a:bodyPr>
          <a:lstStyle/>
          <a:p>
            <a:pPr>
              <a:spcBef>
                <a:spcPts val="600"/>
              </a:spcBef>
            </a:pPr>
            <a:r>
              <a:rPr lang="ro-RO" b="1" dirty="0" smtClean="0"/>
              <a:t>Când sămânţa cade şi moare, se confruntă cu diverse probleme înainte de a da roade (precum vremea nefavorabilă).</a:t>
            </a:r>
            <a:endParaRPr lang="ro-RO" b="1" dirty="0"/>
          </a:p>
        </p:txBody>
      </p:sp>
      <p:pic>
        <p:nvPicPr>
          <p:cNvPr id="4" name="Imagen 3" descr="Imagen que contiene tabla, taza&#10;&#10;Descripción generada automáticamente">
            <a:extLst>
              <a:ext uri="{FF2B5EF4-FFF2-40B4-BE49-F238E27FC236}">
                <a16:creationId xmlns:a16="http://schemas.microsoft.com/office/drawing/2014/main" xmlns="" id="{4C0760D9-5933-2C77-68BC-5173F934F8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69090" y="120936"/>
            <a:ext cx="2867491" cy="1896442"/>
          </a:xfrm>
          <a:prstGeom prst="rect">
            <a:avLst/>
          </a:prstGeom>
          <a:solidFill>
            <a:srgbClr val="FFFFFF">
              <a:shade val="85000"/>
            </a:srgbClr>
          </a:solidFill>
          <a:ln w="88900" cap="sq">
            <a:gradFill>
              <a:gsLst>
                <a:gs pos="0">
                  <a:srgbClr val="F6F3FD"/>
                </a:gs>
                <a:gs pos="30000">
                  <a:srgbClr val="6A3665"/>
                </a:gs>
                <a:gs pos="28000">
                  <a:srgbClr val="F6F3FD"/>
                </a:gs>
                <a:gs pos="36000">
                  <a:srgbClr val="B122A9"/>
                </a:gs>
                <a:gs pos="100000">
                  <a:srgbClr val="B122A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xmlns="" id="{1EB35D79-BF3E-C894-751E-AE8ADFE1FE01}"/>
              </a:ext>
            </a:extLst>
          </p:cNvPr>
          <p:cNvSpPr txBox="1"/>
          <p:nvPr/>
        </p:nvSpPr>
        <p:spPr>
          <a:xfrm>
            <a:off x="3592800" y="2033907"/>
            <a:ext cx="5551200" cy="1554272"/>
          </a:xfrm>
          <a:prstGeom prst="rect">
            <a:avLst/>
          </a:prstGeom>
          <a:noFill/>
        </p:spPr>
        <p:txBody>
          <a:bodyPr wrap="square">
            <a:spAutoFit/>
          </a:bodyPr>
          <a:lstStyle/>
          <a:p>
            <a:pPr>
              <a:spcBef>
                <a:spcPts val="600"/>
              </a:spcBef>
            </a:pPr>
            <a:r>
              <a:rPr lang="ro-RO" b="1" dirty="0" smtClean="0"/>
              <a:t>În plan spiritual, modul în care ne confruntăm cu aceste probleme ne va determina „rodul”. Singura cale sigură este să avem încredere în planul lui Dumnezeu.</a:t>
            </a:r>
          </a:p>
          <a:p>
            <a:pPr>
              <a:spcBef>
                <a:spcPts val="600"/>
              </a:spcBef>
            </a:pPr>
            <a:r>
              <a:rPr lang="ro-RO" b="1" dirty="0" smtClean="0"/>
              <a:t>Dar avem tendinţa să căutăm alţi înlocuitori: logica umană; experienţa noastră; negarea problemei; …</a:t>
            </a:r>
            <a:endParaRPr lang="ro-RO" b="1" dirty="0"/>
          </a:p>
        </p:txBody>
      </p:sp>
      <p:pic>
        <p:nvPicPr>
          <p:cNvPr id="10" name="Imagen 9" descr="Una multitud de gente&#10;&#10;Descripción generada automáticamente">
            <a:extLst>
              <a:ext uri="{FF2B5EF4-FFF2-40B4-BE49-F238E27FC236}">
                <a16:creationId xmlns:a16="http://schemas.microsoft.com/office/drawing/2014/main" xmlns="" id="{C878C86C-84BA-6CAA-DCA6-0BE36A3530A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5509950" y="3604708"/>
            <a:ext cx="1450310" cy="1439060"/>
          </a:xfrm>
          <a:prstGeom prst="snip2DiagRect">
            <a:avLst/>
          </a:prstGeom>
          <a:solidFill>
            <a:srgbClr val="FFFFFF">
              <a:shade val="85000"/>
            </a:srgbClr>
          </a:solidFill>
          <a:ln w="88900" cap="sq">
            <a:solidFill>
              <a:srgbClr val="642A4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Mujer sentada en una silla&#10;&#10;Descripción generada automáticamente con confianza baja">
            <a:extLst>
              <a:ext uri="{FF2B5EF4-FFF2-40B4-BE49-F238E27FC236}">
                <a16:creationId xmlns:a16="http://schemas.microsoft.com/office/drawing/2014/main" xmlns="" id="{6E7308A1-DB69-C361-E4BE-CDEAC22CD8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17834" y="3604708"/>
            <a:ext cx="1918747" cy="1439060"/>
          </a:xfrm>
          <a:prstGeom prst="snip2DiagRect">
            <a:avLst/>
          </a:prstGeom>
          <a:solidFill>
            <a:srgbClr val="FFFFFF">
              <a:shade val="85000"/>
            </a:srgbClr>
          </a:solidFill>
          <a:ln w="88900" cap="sq">
            <a:solidFill>
              <a:srgbClr val="642A4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hombre caminando a la orilla de la carretera&#10;&#10;Descripción generada automáticamente con confianza media">
            <a:extLst>
              <a:ext uri="{FF2B5EF4-FFF2-40B4-BE49-F238E27FC236}">
                <a16:creationId xmlns:a16="http://schemas.microsoft.com/office/drawing/2014/main" xmlns="" id="{68EF0A2A-952E-9534-73D7-9680AF4F078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07418" y="2127162"/>
            <a:ext cx="1349907" cy="1321594"/>
          </a:xfrm>
          <a:prstGeom prst="snip2DiagRect">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Una persona haciendo gestos con la mano levantada&#10;&#10;Descripción generada automáticamente con confianza media">
            <a:extLst>
              <a:ext uri="{FF2B5EF4-FFF2-40B4-BE49-F238E27FC236}">
                <a16:creationId xmlns:a16="http://schemas.microsoft.com/office/drawing/2014/main" xmlns="" id="{2DCA55FE-D384-3901-8AC5-A7E4367645F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91702" y="2131966"/>
            <a:ext cx="1927652" cy="1316790"/>
          </a:xfrm>
          <a:prstGeom prst="snip2DiagRect">
            <a:avLst/>
          </a:prstGeom>
          <a:solidFill>
            <a:srgbClr val="B226A9"/>
          </a:solidFill>
          <a:ln w="88900" cap="sq">
            <a:solidFill>
              <a:srgbClr val="54585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xmlns="" id="{279635A6-1A96-3B59-B485-E0C7948B6294}"/>
              </a:ext>
            </a:extLst>
          </p:cNvPr>
          <p:cNvSpPr txBox="1"/>
          <p:nvPr/>
        </p:nvSpPr>
        <p:spPr>
          <a:xfrm>
            <a:off x="107418" y="3595323"/>
            <a:ext cx="5357813" cy="1477328"/>
          </a:xfrm>
          <a:prstGeom prst="rect">
            <a:avLst/>
          </a:prstGeom>
          <a:noFill/>
        </p:spPr>
        <p:txBody>
          <a:bodyPr wrap="square">
            <a:spAutoFit/>
          </a:bodyPr>
          <a:lstStyle/>
          <a:p>
            <a:pPr>
              <a:spcBef>
                <a:spcPts val="600"/>
              </a:spcBef>
            </a:pPr>
            <a:r>
              <a:rPr lang="ro-RO" b="1" smtClean="0"/>
              <a:t>Când a reconstruit templul, Zorobabel s-a confruntat cu probleme serioase în realizarea lucrării. La fel ca şi pe el, Dumnezeu ne încurajează să nu avem încredere în noi înşine, ci în Cuvântul lui Dumnezeu şi în puterea Duhului Sfânt (Zah. 4:6-9).</a:t>
            </a:r>
            <a:endParaRPr lang="ro-RO" b="1"/>
          </a:p>
        </p:txBody>
      </p:sp>
    </p:spTree>
    <p:extLst>
      <p:ext uri="{BB962C8B-B14F-4D97-AF65-F5344CB8AC3E}">
        <p14:creationId xmlns:p14="http://schemas.microsoft.com/office/powerpoint/2010/main" val="150387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upLeft)">
                                      <p:cBhvr>
                                        <p:cTn id="29" dur="500"/>
                                        <p:tgtEl>
                                          <p:spTgt spid="1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trips(upRight)">
                                      <p:cBhvr>
                                        <p:cTn id="38" dur="500"/>
                                        <p:tgtEl>
                                          <p:spTgt spid="16"/>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wipe(left)">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par>
                                <p:cTn id="48" presetID="18" presetClass="entr" presetSubtype="12"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trips(downLeft)">
                                      <p:cBhvr>
                                        <p:cTn id="50" dur="500"/>
                                        <p:tgtEl>
                                          <p:spTgt spid="1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uiExpand="1" build="p"/>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346AD2C-DA81-3EFB-CB0A-7A3CF2ABB3EF}"/>
              </a:ext>
            </a:extLst>
          </p:cNvPr>
          <p:cNvSpPr txBox="1"/>
          <p:nvPr/>
        </p:nvSpPr>
        <p:spPr>
          <a:xfrm>
            <a:off x="799039" y="822229"/>
            <a:ext cx="7545922" cy="4154984"/>
          </a:xfrm>
          <a:prstGeom prst="rect">
            <a:avLst/>
          </a:prstGeom>
          <a:noFill/>
        </p:spPr>
        <p:txBody>
          <a:bodyPr wrap="square">
            <a:spAutoFit/>
          </a:bodyPr>
          <a:lstStyle/>
          <a:p>
            <a:pPr>
              <a:spcBef>
                <a:spcPts val="600"/>
              </a:spcBef>
            </a:pPr>
            <a:r>
              <a:rPr lang="ro-RO" sz="2200" b="1" dirty="0" smtClean="0">
                <a:latin typeface="Constantia" panose="02030602050306030303" pitchFamily="18" charset="0"/>
              </a:rPr>
              <a:t>„Este vital să înţelegem cât de imperativ este să ne moară eul. Răstignirea lui va plasa sufletele într-o poziţie avantajoasă. Îi îndemn pe toţi cei care mărturisesc a fi creştini să-şi omoare eul, astfel încât să poată stârni viaţă nouă prin puterea Duhului Sfânt. Duşmanul cel mai puternic lucrează cu toată amăgirea nedreptăţii asupra celor pierduţi. Avem nevoie zilnic de puterea convertitoare a lui Dumnezeu, altfel nu vom putea să călcăm pe urmele lui Hristos. Atâta timp cât mintea este luminată cu privire la puritate şi sfinţire şi inima răspunde la eforturile Duhului Sfânt, rezultatul va fi convertirea zilnică.”</a:t>
            </a:r>
            <a:endParaRPr lang="ro-RO" sz="22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C3A7B5B2-B613-7305-6EAE-1AA49BC4539C}"/>
              </a:ext>
            </a:extLst>
          </p:cNvPr>
          <p:cNvSpPr txBox="1"/>
          <p:nvPr/>
        </p:nvSpPr>
        <p:spPr>
          <a:xfrm>
            <a:off x="2305297" y="94287"/>
            <a:ext cx="3858749" cy="338554"/>
          </a:xfrm>
          <a:prstGeom prst="rect">
            <a:avLst/>
          </a:prstGeom>
          <a:noFill/>
        </p:spPr>
        <p:txBody>
          <a:bodyPr wrap="none" rtlCol="0">
            <a:spAutoFit/>
          </a:bodyPr>
          <a:lstStyle/>
          <a:p>
            <a:r>
              <a:rPr lang="ro-RO" sz="1600" b="1" dirty="0" smtClean="0"/>
              <a:t>E. G. W. (</a:t>
            </a:r>
            <a:r>
              <a:rPr lang="vi-VN" sz="1600" b="1" dirty="0" smtClean="0"/>
              <a:t>Ridică-</a:t>
            </a:r>
            <a:r>
              <a:rPr lang="ro-RO" sz="1600" b="1" dirty="0" smtClean="0"/>
              <a:t>ţ</a:t>
            </a:r>
            <a:r>
              <a:rPr lang="vi-VN" sz="1600" b="1" dirty="0" smtClean="0"/>
              <a:t>i </a:t>
            </a:r>
            <a:r>
              <a:rPr lang="vi-VN" sz="1600" b="1" dirty="0"/>
              <a:t>ochii, 12 septembrie</a:t>
            </a:r>
            <a:r>
              <a:rPr lang="ro-RO" sz="1600" b="1" dirty="0" smtClean="0"/>
              <a:t>)</a:t>
            </a:r>
            <a:endParaRPr lang="ro-RO" sz="1600" b="1" dirty="0"/>
          </a:p>
        </p:txBody>
      </p:sp>
    </p:spTree>
    <p:extLst>
      <p:ext uri="{BB962C8B-B14F-4D97-AF65-F5344CB8AC3E}">
        <p14:creationId xmlns:p14="http://schemas.microsoft.com/office/powerpoint/2010/main" val="394331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 xmlns:a16="http://schemas.microsoft.com/office/drawing/2014/main" id="{D8B45C0C-1C22-45E0-96AC-EAFF20BAD7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sp useBgFill="1">
        <p:nvSpPr>
          <p:cNvPr id="22" name="Rectangle 14">
            <a:extLst>
              <a:ext uri="{FF2B5EF4-FFF2-40B4-BE49-F238E27FC236}">
                <a16:creationId xmlns="" xmlns:a16="http://schemas.microsoft.com/office/drawing/2014/main" id="{A1A6B414-1D19-4586-8383-0B3BDE0A20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5812" y="407262"/>
            <a:ext cx="8375585" cy="156698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ro-RO">
              <a:solidFill>
                <a:prstClr val="white"/>
              </a:solidFill>
            </a:endParaRPr>
          </a:p>
        </p:txBody>
      </p:sp>
      <p:sp>
        <p:nvSpPr>
          <p:cNvPr id="23" name="Rectangle 16">
            <a:extLst>
              <a:ext uri="{FF2B5EF4-FFF2-40B4-BE49-F238E27FC236}">
                <a16:creationId xmlns="" xmlns:a16="http://schemas.microsoft.com/office/drawing/2014/main" id="{8414D3ED-40C9-4391-BEA1-622CE47FB9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7806" y="926723"/>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ro-RO">
              <a:solidFill>
                <a:prstClr val="white"/>
              </a:solidFill>
            </a:endParaRPr>
          </a:p>
        </p:txBody>
      </p:sp>
      <p:sp>
        <p:nvSpPr>
          <p:cNvPr id="24" name="Rectangle 18">
            <a:extLst>
              <a:ext uri="{FF2B5EF4-FFF2-40B4-BE49-F238E27FC236}">
                <a16:creationId xmlns="" xmlns:a16="http://schemas.microsoft.com/office/drawing/2014/main" id="{1F7F5575-FC35-4612-B24D-902BC55775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548890" y="1183898"/>
            <a:ext cx="10972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ro-RO">
              <a:solidFill>
                <a:prstClr val="white"/>
              </a:solidFill>
            </a:endParaRPr>
          </a:p>
        </p:txBody>
      </p:sp>
      <p:pic>
        <p:nvPicPr>
          <p:cNvPr id="3" name="Imagen 2" descr="Mano de una nuez&#10;&#10;Descripción generada automáticamente con confianza media">
            <a:extLst>
              <a:ext uri="{FF2B5EF4-FFF2-40B4-BE49-F238E27FC236}">
                <a16:creationId xmlns="" xmlns:a16="http://schemas.microsoft.com/office/drawing/2014/main" id="{5319C161-1351-3511-007A-55D34F7E11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470" r="-2" b="-2"/>
          <a:stretch/>
        </p:blipFill>
        <p:spPr>
          <a:xfrm>
            <a:off x="20" y="2139696"/>
            <a:ext cx="2948920" cy="3003804"/>
          </a:xfrm>
          <a:prstGeom prst="rect">
            <a:avLst/>
          </a:prstGeom>
        </p:spPr>
      </p:pic>
      <p:pic>
        <p:nvPicPr>
          <p:cNvPr id="8" name="Imagen 7">
            <a:extLst>
              <a:ext uri="{FF2B5EF4-FFF2-40B4-BE49-F238E27FC236}">
                <a16:creationId xmlns="" xmlns:a16="http://schemas.microsoft.com/office/drawing/2014/main" id="{894320F1-86DF-1BA8-850D-5F093C06C7D8}"/>
              </a:ext>
            </a:extLst>
          </p:cNvPr>
          <p:cNvPicPr>
            <a:picLocks noChangeAspect="1"/>
          </p:cNvPicPr>
          <p:nvPr/>
        </p:nvPicPr>
        <p:blipFill rotWithShape="1">
          <a:blip r:embed="rId3">
            <a:extLst>
              <a:ext uri="{28A0092B-C50C-407E-A947-70E740481C1C}">
                <a14:useLocalDpi xmlns:a14="http://schemas.microsoft.com/office/drawing/2010/main" val="0"/>
              </a:ext>
            </a:extLst>
          </a:blip>
          <a:srcRect t="21328" b="21328"/>
          <a:stretch/>
        </p:blipFill>
        <p:spPr>
          <a:xfrm>
            <a:off x="3097530" y="2139696"/>
            <a:ext cx="2948940" cy="3003804"/>
          </a:xfrm>
          <a:prstGeom prst="rect">
            <a:avLst/>
          </a:prstGeom>
        </p:spPr>
      </p:pic>
      <p:pic>
        <p:nvPicPr>
          <p:cNvPr id="6" name="Imagen 5">
            <a:extLst>
              <a:ext uri="{FF2B5EF4-FFF2-40B4-BE49-F238E27FC236}">
                <a16:creationId xmlns="" xmlns:a16="http://schemas.microsoft.com/office/drawing/2014/main" id="{C3A09C60-BC82-A0B1-75B3-5EC728282BD5}"/>
              </a:ext>
            </a:extLst>
          </p:cNvPr>
          <p:cNvPicPr>
            <a:picLocks noChangeAspect="1"/>
          </p:cNvPicPr>
          <p:nvPr/>
        </p:nvPicPr>
        <p:blipFill rotWithShape="1">
          <a:blip r:embed="rId4">
            <a:extLst>
              <a:ext uri="{28A0092B-C50C-407E-A947-70E740481C1C}">
                <a14:useLocalDpi xmlns:a14="http://schemas.microsoft.com/office/drawing/2010/main" val="0"/>
              </a:ext>
            </a:extLst>
          </a:blip>
          <a:srcRect l="17259" r="17259"/>
          <a:stretch/>
        </p:blipFill>
        <p:spPr>
          <a:xfrm>
            <a:off x="6195060" y="2139696"/>
            <a:ext cx="2948940" cy="3003804"/>
          </a:xfrm>
          <a:prstGeom prst="rect">
            <a:avLst/>
          </a:prstGeom>
        </p:spPr>
      </p:pic>
      <p:sp>
        <p:nvSpPr>
          <p:cNvPr id="4" name="Rectángulo 3">
            <a:extLst>
              <a:ext uri="{FF2B5EF4-FFF2-40B4-BE49-F238E27FC236}">
                <a16:creationId xmlns="" xmlns:a16="http://schemas.microsoft.com/office/drawing/2014/main" id="{442C0594-C238-CBD6-D0AE-7D48620C5189}"/>
              </a:ext>
            </a:extLst>
          </p:cNvPr>
          <p:cNvSpPr/>
          <p:nvPr/>
        </p:nvSpPr>
        <p:spPr>
          <a:xfrm>
            <a:off x="3012558" y="567070"/>
            <a:ext cx="226828" cy="129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sp>
        <p:nvSpPr>
          <p:cNvPr id="16" name="CuadroTexto 15">
            <a:extLst>
              <a:ext uri="{FF2B5EF4-FFF2-40B4-BE49-F238E27FC236}">
                <a16:creationId xmlns="" xmlns:a16="http://schemas.microsoft.com/office/drawing/2014/main" id="{0E770A6D-2D4B-E5DF-0ECD-B79A40BF9E34}"/>
              </a:ext>
            </a:extLst>
          </p:cNvPr>
          <p:cNvSpPr txBox="1"/>
          <p:nvPr/>
        </p:nvSpPr>
        <p:spPr>
          <a:xfrm>
            <a:off x="463818" y="371697"/>
            <a:ext cx="8327579" cy="1600438"/>
          </a:xfrm>
          <a:prstGeom prst="rect">
            <a:avLst/>
          </a:prstGeom>
          <a:noFill/>
        </p:spPr>
        <p:txBody>
          <a:bodyPr wrap="square">
            <a:spAutoFit/>
            <a:scene3d>
              <a:camera prst="orthographicFront"/>
              <a:lightRig rig="threePt" dir="t"/>
            </a:scene3d>
            <a:sp3d extrusionH="57150">
              <a:bevelT w="38100" h="38100"/>
            </a:sp3d>
          </a:bodyPr>
          <a:lstStyle>
            <a:defPPr>
              <a:defRPr lang="en-US"/>
            </a:defPPr>
            <a:lvl1pPr algn="ctr">
              <a:defRPr sz="2400" b="1">
                <a:solidFill>
                  <a:srgbClr val="ED7D31"/>
                </a:solidFill>
                <a:latin typeface="Comic Sans MS" panose="030F0702030302020204" pitchFamily="66" charset="0"/>
              </a:defRPr>
            </a:lvl1pPr>
          </a:lstStyle>
          <a:p>
            <a:pPr>
              <a:spcBef>
                <a:spcPts val="1200"/>
              </a:spcBef>
            </a:pPr>
            <a:r>
              <a:rPr lang="ro-RO" dirty="0" smtClean="0"/>
              <a:t>„Adevărat, </a:t>
            </a:r>
            <a:r>
              <a:rPr lang="ro-RO" dirty="0" err="1" smtClean="0"/>
              <a:t>adevărat</a:t>
            </a:r>
            <a:r>
              <a:rPr lang="ro-RO" dirty="0" smtClean="0"/>
              <a:t> vă spun că dacă grăuntele de grâu care a căzut pe pământ nu moare, rămâne singur; dar dacă moare, aduce mult rod.”</a:t>
            </a:r>
          </a:p>
          <a:p>
            <a:pPr>
              <a:spcBef>
                <a:spcPts val="1200"/>
              </a:spcBef>
            </a:pPr>
            <a:r>
              <a:rPr lang="ro-RO" sz="1600" dirty="0" smtClean="0"/>
              <a:t>(Ioan 12:24)</a:t>
            </a:r>
            <a:endParaRPr lang="ro-RO" dirty="0"/>
          </a:p>
        </p:txBody>
      </p:sp>
    </p:spTree>
    <p:extLst>
      <p:ext uri="{BB962C8B-B14F-4D97-AF65-F5344CB8AC3E}">
        <p14:creationId xmlns:p14="http://schemas.microsoft.com/office/powerpoint/2010/main" val="24905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35EACFF-DB5F-9A2F-B73F-AF29626F4300}"/>
              </a:ext>
            </a:extLst>
          </p:cNvPr>
          <p:cNvSpPr txBox="1"/>
          <p:nvPr/>
        </p:nvSpPr>
        <p:spPr>
          <a:xfrm>
            <a:off x="4767943" y="2700670"/>
            <a:ext cx="4376057" cy="2185214"/>
          </a:xfrm>
          <a:prstGeom prst="rect">
            <a:avLst/>
          </a:prstGeom>
          <a:noFill/>
        </p:spPr>
        <p:txBody>
          <a:bodyPr wrap="square" rtlCol="0">
            <a:spAutoFit/>
            <a:scene3d>
              <a:camera prst="orthographicFront"/>
              <a:lightRig rig="threePt" dir="t"/>
            </a:scene3d>
            <a:sp3d extrusionH="57150">
              <a:bevelT w="38100" h="38100"/>
            </a:sp3d>
          </a:bodyPr>
          <a:lstStyle/>
          <a:p>
            <a:r>
              <a:rPr lang="ro-RO" b="1" dirty="0" smtClean="0">
                <a:solidFill>
                  <a:srgbClr val="073BDE"/>
                </a:solidFill>
              </a:rPr>
              <a:t>Etapele seminţei:</a:t>
            </a:r>
          </a:p>
          <a:p>
            <a:r>
              <a:rPr lang="ro-RO" b="1" dirty="0" smtClean="0"/>
              <a:t>	</a:t>
            </a:r>
            <a:r>
              <a:rPr lang="ro-RO" b="1" u="heavy" dirty="0" smtClean="0">
                <a:uFill>
                  <a:solidFill>
                    <a:srgbClr val="1AAB0A"/>
                  </a:solidFill>
                </a:uFill>
              </a:rPr>
              <a:t>Cade în pământ</a:t>
            </a:r>
            <a:r>
              <a:rPr lang="ro-RO" b="1" dirty="0" smtClean="0"/>
              <a:t>: Se umileşte.</a:t>
            </a:r>
          </a:p>
          <a:p>
            <a:r>
              <a:rPr lang="ro-RO" b="1" dirty="0" smtClean="0"/>
              <a:t>	</a:t>
            </a:r>
            <a:r>
              <a:rPr lang="ro-RO" b="1" u="heavy" dirty="0" smtClean="0">
                <a:uFill>
                  <a:solidFill>
                    <a:srgbClr val="CC380E"/>
                  </a:solidFill>
                </a:uFill>
              </a:rPr>
              <a:t>Moare</a:t>
            </a:r>
            <a:r>
              <a:rPr lang="ro-RO" b="1" dirty="0" smtClean="0"/>
              <a:t>: </a:t>
            </a:r>
            <a:r>
              <a:rPr lang="ro-RO" b="1" dirty="0" err="1" smtClean="0"/>
              <a:t>Moare</a:t>
            </a:r>
            <a:r>
              <a:rPr lang="ro-RO" b="1" dirty="0" smtClean="0"/>
              <a:t> eul.</a:t>
            </a:r>
          </a:p>
          <a:p>
            <a:r>
              <a:rPr lang="ro-RO" b="1" dirty="0" smtClean="0"/>
              <a:t>	</a:t>
            </a:r>
            <a:r>
              <a:rPr lang="ro-RO" b="1" u="heavy" dirty="0" smtClean="0">
                <a:uFill>
                  <a:solidFill>
                    <a:srgbClr val="05B79D"/>
                  </a:solidFill>
                </a:uFill>
              </a:rPr>
              <a:t>Aduce rod</a:t>
            </a:r>
            <a:r>
              <a:rPr lang="ro-RO" b="1" dirty="0" smtClean="0"/>
              <a:t>: Ascultă şi împlineşte.</a:t>
            </a:r>
          </a:p>
          <a:p>
            <a:pPr>
              <a:spcBef>
                <a:spcPts val="1200"/>
              </a:spcBef>
            </a:pPr>
            <a:r>
              <a:rPr lang="ro-RO" b="1" dirty="0" smtClean="0">
                <a:solidFill>
                  <a:srgbClr val="C700E3"/>
                </a:solidFill>
              </a:rPr>
              <a:t>Piedici în dezvoltare:</a:t>
            </a:r>
          </a:p>
          <a:p>
            <a:r>
              <a:rPr lang="ro-RO" b="1" dirty="0" smtClean="0"/>
              <a:t>	Autosuficienţa.</a:t>
            </a:r>
          </a:p>
          <a:p>
            <a:r>
              <a:rPr lang="ro-RO" b="1" dirty="0" smtClean="0"/>
              <a:t>	Înlocuitorii.</a:t>
            </a:r>
            <a:endParaRPr lang="ro-RO" b="1" dirty="0"/>
          </a:p>
        </p:txBody>
      </p:sp>
      <p:sp>
        <p:nvSpPr>
          <p:cNvPr id="3" name="CuadroTexto 2">
            <a:extLst>
              <a:ext uri="{FF2B5EF4-FFF2-40B4-BE49-F238E27FC236}">
                <a16:creationId xmlns:a16="http://schemas.microsoft.com/office/drawing/2014/main" xmlns="" id="{FED5C135-209D-5B70-08C0-82872EC3F1DD}"/>
              </a:ext>
            </a:extLst>
          </p:cNvPr>
          <p:cNvSpPr txBox="1"/>
          <p:nvPr/>
        </p:nvSpPr>
        <p:spPr>
          <a:xfrm>
            <a:off x="115309" y="39567"/>
            <a:ext cx="5559777" cy="2108269"/>
          </a:xfrm>
          <a:prstGeom prst="rect">
            <a:avLst/>
          </a:prstGeom>
          <a:solidFill>
            <a:srgbClr val="EAEA68">
              <a:alpha val="73000"/>
            </a:srgb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600"/>
              </a:spcBef>
            </a:pPr>
            <a:r>
              <a:rPr lang="ro-RO" b="1" dirty="0" smtClean="0"/>
              <a:t>Adresându-se unor greci, Isus a rezumat astfel planul de mântuire pentru ei: „Adevărat vă spun, dacă un bob de grâu nu cade la pământ şi moare, rămâne singur. Dar dacă moare, aduce mult rod” (Ioan 12:24).</a:t>
            </a:r>
          </a:p>
          <a:p>
            <a:pPr>
              <a:spcBef>
                <a:spcPts val="600"/>
              </a:spcBef>
            </a:pPr>
            <a:r>
              <a:rPr lang="ro-RO" b="1" dirty="0" smtClean="0"/>
              <a:t>Deşi Isus se referea iniţial la moartea sa răscumpărătoare, aceste cuvinte se aplică perfect experienţei spirituale a fiecărui credincios.</a:t>
            </a:r>
            <a:endParaRPr lang="ro-RO" b="1" dirty="0"/>
          </a:p>
        </p:txBody>
      </p:sp>
      <p:pic>
        <p:nvPicPr>
          <p:cNvPr id="5" name="Imagen 4" descr="Una persona acostado en el suelo&#10;&#10;Descripción generada automáticamente con confianza media">
            <a:extLst>
              <a:ext uri="{FF2B5EF4-FFF2-40B4-BE49-F238E27FC236}">
                <a16:creationId xmlns:a16="http://schemas.microsoft.com/office/drawing/2014/main" xmlns="" id="{057AF1C8-CEAA-F7B3-D938-D0564C6243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6400" y="2508997"/>
            <a:ext cx="2968002" cy="2226002"/>
          </a:xfrm>
          <a:prstGeom prst="rect">
            <a:avLst/>
          </a:prstGeom>
          <a:solidFill>
            <a:srgbClr val="000000">
              <a:shade val="95000"/>
            </a:srgbClr>
          </a:solidFill>
          <a:ln w="263525" cap="sq">
            <a:solidFill>
              <a:schemeClr val="accent3">
                <a:lumMod val="20000"/>
                <a:lumOff val="80000"/>
              </a:schemeClr>
            </a:solidFill>
            <a:miter lim="800000"/>
          </a:ln>
          <a:effectLst>
            <a:outerShdw blurRad="254000" dist="190500" dir="2700000" sy="90000" algn="bl" rotWithShape="0">
              <a:srgbClr val="000000">
                <a:alpha val="40000"/>
              </a:srgbClr>
            </a:outerShdw>
          </a:effectLst>
        </p:spPr>
      </p:pic>
      <p:grpSp>
        <p:nvGrpSpPr>
          <p:cNvPr id="10" name="Grupo 9">
            <a:extLst>
              <a:ext uri="{FF2B5EF4-FFF2-40B4-BE49-F238E27FC236}">
                <a16:creationId xmlns:a16="http://schemas.microsoft.com/office/drawing/2014/main" xmlns="" id="{E5AA442B-4F9C-FCCC-3635-900D8CB4A4ED}"/>
              </a:ext>
            </a:extLst>
          </p:cNvPr>
          <p:cNvGrpSpPr/>
          <p:nvPr/>
        </p:nvGrpSpPr>
        <p:grpSpPr>
          <a:xfrm>
            <a:off x="5763999" y="168229"/>
            <a:ext cx="3252072" cy="2108269"/>
            <a:chOff x="6041115" y="124688"/>
            <a:chExt cx="2989470" cy="1938028"/>
          </a:xfrm>
        </p:grpSpPr>
        <p:pic>
          <p:nvPicPr>
            <p:cNvPr id="7" name="Imagen 6" descr="Imagen que contiene cuarto, vestido, parado, gente&#10;&#10;Descripción generada automáticamente">
              <a:extLst>
                <a:ext uri="{FF2B5EF4-FFF2-40B4-BE49-F238E27FC236}">
                  <a16:creationId xmlns:a16="http://schemas.microsoft.com/office/drawing/2014/main" xmlns="" id="{99B4DFDA-BB89-43A5-6E61-314EF2111B2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41115" y="124688"/>
              <a:ext cx="2989470" cy="1938028"/>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9" name="Imagen 8" descr="Una caricatura de una persona&#10;&#10;Descripción generada automáticamente con confianza media">
              <a:extLst>
                <a:ext uri="{FF2B5EF4-FFF2-40B4-BE49-F238E27FC236}">
                  <a16:creationId xmlns:a16="http://schemas.microsoft.com/office/drawing/2014/main" xmlns="" id="{050D5693-3EBA-28AE-7C44-5368378A61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59798" y="202659"/>
              <a:ext cx="1079420" cy="353801"/>
            </a:xfrm>
            <a:prstGeom prst="rect">
              <a:avLst/>
            </a:prstGeom>
            <a:ln>
              <a:noFill/>
            </a:ln>
          </p:spPr>
        </p:pic>
      </p:grpSp>
      <p:pic>
        <p:nvPicPr>
          <p:cNvPr id="15" name="Imagen 14" descr="Icono&#10;&#10;Descripción generada automáticamente">
            <a:extLst>
              <a:ext uri="{FF2B5EF4-FFF2-40B4-BE49-F238E27FC236}">
                <a16:creationId xmlns:a16="http://schemas.microsoft.com/office/drawing/2014/main" xmlns="" id="{6F03FC4E-BA35-5447-C446-4D0F28A9B2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43549" y="4342082"/>
            <a:ext cx="149940" cy="150043"/>
          </a:xfrm>
          <a:prstGeom prst="rect">
            <a:avLst/>
          </a:prstGeom>
        </p:spPr>
      </p:pic>
      <p:pic>
        <p:nvPicPr>
          <p:cNvPr id="18" name="Imagen 17" descr="Icono&#10;&#10;Descripción generada automáticamente">
            <a:extLst>
              <a:ext uri="{FF2B5EF4-FFF2-40B4-BE49-F238E27FC236}">
                <a16:creationId xmlns:a16="http://schemas.microsoft.com/office/drawing/2014/main" xmlns="" id="{16A890BB-1D26-3792-0667-5D6D854E90C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43549" y="3363572"/>
            <a:ext cx="150043" cy="150043"/>
          </a:xfrm>
          <a:prstGeom prst="rect">
            <a:avLst/>
          </a:prstGeom>
        </p:spPr>
      </p:pic>
      <p:pic>
        <p:nvPicPr>
          <p:cNvPr id="19" name="Imagen 18" descr="Una caricatura de una persona&#10;&#10;Descripción generada automáticamente con confianza media">
            <a:extLst>
              <a:ext uri="{FF2B5EF4-FFF2-40B4-BE49-F238E27FC236}">
                <a16:creationId xmlns:a16="http://schemas.microsoft.com/office/drawing/2014/main" xmlns="" id="{0C80160E-523B-2058-0F68-49B68824909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43549" y="4613983"/>
            <a:ext cx="149940" cy="150043"/>
          </a:xfrm>
          <a:prstGeom prst="rect">
            <a:avLst/>
          </a:prstGeom>
        </p:spPr>
      </p:pic>
      <p:pic>
        <p:nvPicPr>
          <p:cNvPr id="20" name="Imagen 19" descr="Pantalla de computadora con fondo morado&#10;&#10;Descripción generada automáticamente con confianza baja">
            <a:extLst>
              <a:ext uri="{FF2B5EF4-FFF2-40B4-BE49-F238E27FC236}">
                <a16:creationId xmlns:a16="http://schemas.microsoft.com/office/drawing/2014/main" xmlns="" id="{A5CC6313-D99A-58C6-6255-FC2A233B019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23897" y="4023375"/>
            <a:ext cx="236555" cy="236555"/>
          </a:xfrm>
          <a:prstGeom prst="rect">
            <a:avLst/>
          </a:prstGeom>
        </p:spPr>
      </p:pic>
      <p:pic>
        <p:nvPicPr>
          <p:cNvPr id="21" name="Imagen 20" descr="Icono&#10;&#10;Descripción generada automáticamente">
            <a:extLst>
              <a:ext uri="{FF2B5EF4-FFF2-40B4-BE49-F238E27FC236}">
                <a16:creationId xmlns:a16="http://schemas.microsoft.com/office/drawing/2014/main" xmlns="" id="{E6BE9576-33E2-4698-5D7F-9A68211730E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43549" y="3087065"/>
            <a:ext cx="149940" cy="150043"/>
          </a:xfrm>
          <a:prstGeom prst="rect">
            <a:avLst/>
          </a:prstGeom>
        </p:spPr>
      </p:pic>
      <p:pic>
        <p:nvPicPr>
          <p:cNvPr id="22" name="Imagen 21" descr="Icono&#10;&#10;Descripción generada automáticamente">
            <a:extLst>
              <a:ext uri="{FF2B5EF4-FFF2-40B4-BE49-F238E27FC236}">
                <a16:creationId xmlns:a16="http://schemas.microsoft.com/office/drawing/2014/main" xmlns="" id="{0E8421AF-D2AA-31D2-3AE5-8E8E43D64F1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043549" y="3636779"/>
            <a:ext cx="150043" cy="150043"/>
          </a:xfrm>
          <a:prstGeom prst="rect">
            <a:avLst/>
          </a:prstGeom>
        </p:spPr>
      </p:pic>
      <p:pic>
        <p:nvPicPr>
          <p:cNvPr id="23" name="Imagen 22" descr="Icono&#10;&#10;Descripción generada automáticamente">
            <a:extLst>
              <a:ext uri="{FF2B5EF4-FFF2-40B4-BE49-F238E27FC236}">
                <a16:creationId xmlns:a16="http://schemas.microsoft.com/office/drawing/2014/main" xmlns="" id="{C3650E9E-1AA7-BB24-DB0B-512A665081B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523897" y="2759110"/>
            <a:ext cx="236717" cy="236555"/>
          </a:xfrm>
          <a:prstGeom prst="rect">
            <a:avLst/>
          </a:prstGeom>
        </p:spPr>
      </p:pic>
    </p:spTree>
    <p:extLst>
      <p:ext uri="{BB962C8B-B14F-4D97-AF65-F5344CB8AC3E}">
        <p14:creationId xmlns:p14="http://schemas.microsoft.com/office/powerpoint/2010/main" val="34161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500"/>
                                        <p:tgtEl>
                                          <p:spTgt spid="3">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000"/>
                            </p:stCondLst>
                            <p:childTnLst>
                              <p:par>
                                <p:cTn id="39" presetID="31"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fltVal val="0"/>
                                          </p:val>
                                        </p:tav>
                                        <p:tav tm="100000">
                                          <p:val>
                                            <p:strVal val="#ppt_w"/>
                                          </p:val>
                                        </p:tav>
                                      </p:tavLst>
                                    </p:anim>
                                    <p:anim calcmode="lin" valueType="num">
                                      <p:cBhvr>
                                        <p:cTn id="42" dur="1000" fill="hold"/>
                                        <p:tgtEl>
                                          <p:spTgt spid="21"/>
                                        </p:tgtEl>
                                        <p:attrNameLst>
                                          <p:attrName>ppt_h</p:attrName>
                                        </p:attrNameLst>
                                      </p:cBhvr>
                                      <p:tavLst>
                                        <p:tav tm="0">
                                          <p:val>
                                            <p:fltVal val="0"/>
                                          </p:val>
                                        </p:tav>
                                        <p:tav tm="100000">
                                          <p:val>
                                            <p:strVal val="#ppt_h"/>
                                          </p:val>
                                        </p:tav>
                                      </p:tavLst>
                                    </p:anim>
                                    <p:anim calcmode="lin" valueType="num">
                                      <p:cBhvr>
                                        <p:cTn id="43" dur="1000" fill="hold"/>
                                        <p:tgtEl>
                                          <p:spTgt spid="21"/>
                                        </p:tgtEl>
                                        <p:attrNameLst>
                                          <p:attrName>style.rotation</p:attrName>
                                        </p:attrNameLst>
                                      </p:cBhvr>
                                      <p:tavLst>
                                        <p:tav tm="0">
                                          <p:val>
                                            <p:fltVal val="90"/>
                                          </p:val>
                                        </p:tav>
                                        <p:tav tm="100000">
                                          <p:val>
                                            <p:fltVal val="0"/>
                                          </p:val>
                                        </p:tav>
                                      </p:tavLst>
                                    </p:anim>
                                    <p:animEffect transition="in" filter="fade">
                                      <p:cBhvr>
                                        <p:cTn id="44" dur="1000"/>
                                        <p:tgtEl>
                                          <p:spTgt spid="21"/>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500"/>
                            </p:stCondLst>
                            <p:childTnLst>
                              <p:par>
                                <p:cTn id="50" presetID="31"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90"/>
                                          </p:val>
                                        </p:tav>
                                        <p:tav tm="100000">
                                          <p:val>
                                            <p:fltVal val="0"/>
                                          </p:val>
                                        </p:tav>
                                      </p:tavLst>
                                    </p:anim>
                                    <p:animEffect transition="in" filter="fade">
                                      <p:cBhvr>
                                        <p:cTn id="55" dur="1000"/>
                                        <p:tgtEl>
                                          <p:spTgt spid="18"/>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par>
                          <p:cTn id="60" fill="hold">
                            <p:stCondLst>
                              <p:cond delay="4000"/>
                            </p:stCondLst>
                            <p:childTnLst>
                              <p:par>
                                <p:cTn id="61" presetID="31"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par>
                          <p:cTn id="67" fill="hold">
                            <p:stCondLst>
                              <p:cond delay="50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randombar(horizontal)">
                                      <p:cBhvr>
                                        <p:cTn id="75" dur="500"/>
                                        <p:tgtEl>
                                          <p:spTgt spid="2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par>
                          <p:cTn id="80" fill="hold">
                            <p:stCondLst>
                              <p:cond delay="1000"/>
                            </p:stCondLst>
                            <p:childTnLst>
                              <p:par>
                                <p:cTn id="81" presetID="31" presetClass="entr" presetSubtype="0"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2500"/>
                            </p:stCondLst>
                            <p:childTnLst>
                              <p:par>
                                <p:cTn id="92" presetID="31" presetClass="entr" presetSubtype="0" fill="hold"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1000" fill="hold"/>
                                        <p:tgtEl>
                                          <p:spTgt spid="19"/>
                                        </p:tgtEl>
                                        <p:attrNameLst>
                                          <p:attrName>ppt_w</p:attrName>
                                        </p:attrNameLst>
                                      </p:cBhvr>
                                      <p:tavLst>
                                        <p:tav tm="0">
                                          <p:val>
                                            <p:fltVal val="0"/>
                                          </p:val>
                                        </p:tav>
                                        <p:tav tm="100000">
                                          <p:val>
                                            <p:strVal val="#ppt_w"/>
                                          </p:val>
                                        </p:tav>
                                      </p:tavLst>
                                    </p:anim>
                                    <p:anim calcmode="lin" valueType="num">
                                      <p:cBhvr>
                                        <p:cTn id="95" dur="1000" fill="hold"/>
                                        <p:tgtEl>
                                          <p:spTgt spid="19"/>
                                        </p:tgtEl>
                                        <p:attrNameLst>
                                          <p:attrName>ppt_h</p:attrName>
                                        </p:attrNameLst>
                                      </p:cBhvr>
                                      <p:tavLst>
                                        <p:tav tm="0">
                                          <p:val>
                                            <p:fltVal val="0"/>
                                          </p:val>
                                        </p:tav>
                                        <p:tav tm="100000">
                                          <p:val>
                                            <p:strVal val="#ppt_h"/>
                                          </p:val>
                                        </p:tav>
                                      </p:tavLst>
                                    </p:anim>
                                    <p:anim calcmode="lin" valueType="num">
                                      <p:cBhvr>
                                        <p:cTn id="96" dur="1000" fill="hold"/>
                                        <p:tgtEl>
                                          <p:spTgt spid="19"/>
                                        </p:tgtEl>
                                        <p:attrNameLst>
                                          <p:attrName>style.rotation</p:attrName>
                                        </p:attrNameLst>
                                      </p:cBhvr>
                                      <p:tavLst>
                                        <p:tav tm="0">
                                          <p:val>
                                            <p:fltVal val="90"/>
                                          </p:val>
                                        </p:tav>
                                        <p:tav tm="100000">
                                          <p:val>
                                            <p:fltVal val="0"/>
                                          </p:val>
                                        </p:tav>
                                      </p:tavLst>
                                    </p:anim>
                                    <p:animEffect transition="in" filter="fade">
                                      <p:cBhvr>
                                        <p:cTn id="97" dur="1000"/>
                                        <p:tgtEl>
                                          <p:spTgt spid="19"/>
                                        </p:tgtEl>
                                      </p:cBhvr>
                                    </p:animEffect>
                                  </p:childTnLst>
                                </p:cTn>
                              </p:par>
                            </p:childTnLst>
                          </p:cTn>
                        </p:par>
                        <p:par>
                          <p:cTn id="98" fill="hold">
                            <p:stCondLst>
                              <p:cond delay="3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1423664-3128-8D25-E30B-54C28EE6B92B}"/>
              </a:ext>
            </a:extLst>
          </p:cNvPr>
          <p:cNvSpPr txBox="1"/>
          <p:nvPr/>
        </p:nvSpPr>
        <p:spPr>
          <a:xfrm>
            <a:off x="2097307" y="1602254"/>
            <a:ext cx="4949386" cy="1938992"/>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6000" b="1" smtClean="0">
                <a:ln w="6350">
                  <a:solidFill>
                    <a:srgbClr val="67450D"/>
                  </a:solidFill>
                </a:ln>
                <a:gradFill flip="none" rotWithShape="1">
                  <a:gsLst>
                    <a:gs pos="19000">
                      <a:srgbClr val="E34D9A"/>
                    </a:gs>
                    <a:gs pos="70000">
                      <a:srgbClr val="70DDE9"/>
                    </a:gs>
                    <a:gs pos="24000">
                      <a:srgbClr val="70DDE9"/>
                    </a:gs>
                    <a:gs pos="48000">
                      <a:srgbClr val="EAB356"/>
                    </a:gs>
                    <a:gs pos="91000">
                      <a:srgbClr val="E34D9A"/>
                    </a:gs>
                  </a:gsLst>
                  <a:lin ang="8100000" scaled="1"/>
                  <a:tileRect/>
                </a:gradFill>
              </a:rPr>
              <a:t>ETAPELE SEMINŢEI</a:t>
            </a:r>
            <a:endParaRPr lang="ro-RO" sz="6000" b="1">
              <a:ln w="6350">
                <a:solidFill>
                  <a:srgbClr val="67450D"/>
                </a:solidFill>
              </a:ln>
              <a:gradFill flip="none" rotWithShape="1">
                <a:gsLst>
                  <a:gs pos="19000">
                    <a:srgbClr val="E34D9A"/>
                  </a:gs>
                  <a:gs pos="70000">
                    <a:srgbClr val="70DDE9"/>
                  </a:gs>
                  <a:gs pos="24000">
                    <a:srgbClr val="70DDE9"/>
                  </a:gs>
                  <a:gs pos="48000">
                    <a:srgbClr val="EAB356"/>
                  </a:gs>
                  <a:gs pos="91000">
                    <a:srgbClr val="E34D9A"/>
                  </a:gs>
                </a:gsLst>
                <a:lin ang="8100000" scaled="1"/>
                <a:tileRect/>
              </a:gradFill>
            </a:endParaRPr>
          </a:p>
        </p:txBody>
      </p:sp>
    </p:spTree>
    <p:extLst>
      <p:ext uri="{BB962C8B-B14F-4D97-AF65-F5344CB8AC3E}">
        <p14:creationId xmlns:p14="http://schemas.microsoft.com/office/powerpoint/2010/main" val="41073094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ABCDE90-A224-31A9-345C-EC3FC223FA4B}"/>
              </a:ext>
            </a:extLst>
          </p:cNvPr>
          <p:cNvSpPr txBox="1"/>
          <p:nvPr/>
        </p:nvSpPr>
        <p:spPr>
          <a:xfrm>
            <a:off x="0" y="-79827"/>
            <a:ext cx="9143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o-RO" sz="4400" b="1" smtClean="0">
                <a:ln/>
                <a:solidFill>
                  <a:schemeClr val="accent4"/>
                </a:solidFill>
              </a:rPr>
              <a:t>CADE ÎN PĂMÂNT: SE UMILEŞTE</a:t>
            </a:r>
            <a:endParaRPr lang="ro-RO" sz="4400" b="1">
              <a:ln/>
              <a:solidFill>
                <a:schemeClr val="accent4"/>
              </a:solidFill>
            </a:endParaRPr>
          </a:p>
        </p:txBody>
      </p:sp>
      <p:sp>
        <p:nvSpPr>
          <p:cNvPr id="5" name="CuadroTexto 4">
            <a:extLst>
              <a:ext uri="{FF2B5EF4-FFF2-40B4-BE49-F238E27FC236}">
                <a16:creationId xmlns:a16="http://schemas.microsoft.com/office/drawing/2014/main" xmlns="" id="{20ED8104-4FBA-6293-A223-66079E638830}"/>
              </a:ext>
            </a:extLst>
          </p:cNvPr>
          <p:cNvSpPr txBox="1"/>
          <p:nvPr/>
        </p:nvSpPr>
        <p:spPr>
          <a:xfrm>
            <a:off x="-1" y="520337"/>
            <a:ext cx="9143999" cy="338554"/>
          </a:xfrm>
          <a:prstGeom prst="rect">
            <a:avLst/>
          </a:prstGeom>
          <a:noFill/>
        </p:spPr>
        <p:txBody>
          <a:bodyPr wrap="square">
            <a:spAutoFit/>
          </a:bodyPr>
          <a:lstStyle/>
          <a:p>
            <a:pPr algn="ctr"/>
            <a:r>
              <a:rPr lang="ro-RO" sz="1600" b="1" dirty="0" smtClean="0">
                <a:solidFill>
                  <a:schemeClr val="bg1"/>
                </a:solidFill>
                <a:latin typeface="Comic Sans MS" panose="030F0702030302020204" pitchFamily="66" charset="0"/>
              </a:rPr>
              <a:t>„Să aveţi în voi gândul acesta, care era şi în Hristos Isus” </a:t>
            </a:r>
            <a:r>
              <a:rPr lang="ro-RO" sz="1200" b="1" dirty="0" smtClean="0">
                <a:solidFill>
                  <a:schemeClr val="bg1"/>
                </a:solidFill>
                <a:latin typeface="Comic Sans MS" panose="030F0702030302020204" pitchFamily="66" charset="0"/>
              </a:rPr>
              <a:t>(Filipeni 2:5)</a:t>
            </a:r>
            <a:endParaRPr lang="ro-RO" sz="1600" b="1" dirty="0">
              <a:solidFill>
                <a:schemeClr val="bg1"/>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77519513-6F5C-6D01-021B-CAFC670A6C4E}"/>
              </a:ext>
            </a:extLst>
          </p:cNvPr>
          <p:cNvSpPr txBox="1"/>
          <p:nvPr/>
        </p:nvSpPr>
        <p:spPr>
          <a:xfrm>
            <a:off x="191385" y="938718"/>
            <a:ext cx="4919331" cy="3016210"/>
          </a:xfrm>
          <a:prstGeom prst="rect">
            <a:avLst/>
          </a:prstGeom>
          <a:noFill/>
        </p:spPr>
        <p:txBody>
          <a:bodyPr wrap="square" rtlCol="0">
            <a:spAutoFit/>
          </a:bodyPr>
          <a:lstStyle/>
          <a:p>
            <a:pPr>
              <a:spcBef>
                <a:spcPts val="600"/>
              </a:spcBef>
            </a:pPr>
            <a:r>
              <a:rPr lang="ro-RO" b="1" smtClean="0"/>
              <a:t>Care este acest „gând” al lui Isus pe care Pavel ne invită să-l imităm?</a:t>
            </a:r>
          </a:p>
          <a:p>
            <a:pPr>
              <a:spcBef>
                <a:spcPts val="600"/>
              </a:spcBef>
            </a:pPr>
            <a:r>
              <a:rPr lang="ro-RO" b="1" smtClean="0"/>
              <a:t>Isus „S-a smerit” (Filipeni 2:8). El a renunţat la drepturile Sale de conducător al universului; a devenit slujitorul oamenilor; şi a murit pe cruce (Fil. 2:6-8).</a:t>
            </a:r>
          </a:p>
          <a:p>
            <a:pPr>
              <a:spcBef>
                <a:spcPts val="600"/>
              </a:spcBef>
            </a:pPr>
            <a:r>
              <a:rPr lang="ro-RO" b="1" smtClean="0"/>
              <a:t>Moartea lui răscumpărătoare a fost precedată de lepădare şi slujire. La ce sunt dispus să renunţ şi cât de dispus sunt să slujesc altora pentru a urma exemplul de smerenie al lui Isus?</a:t>
            </a:r>
            <a:endParaRPr lang="ro-RO" b="1"/>
          </a:p>
        </p:txBody>
      </p:sp>
      <p:pic>
        <p:nvPicPr>
          <p:cNvPr id="4" name="Imagen 3" descr="Imagen que contiene nieve, exterior, hombre, gente&#10;&#10;Descripción generada automáticamente">
            <a:extLst>
              <a:ext uri="{FF2B5EF4-FFF2-40B4-BE49-F238E27FC236}">
                <a16:creationId xmlns:a16="http://schemas.microsoft.com/office/drawing/2014/main" xmlns="" id="{A046D014-7412-FE35-758E-92A2F7779E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01358" y="982260"/>
            <a:ext cx="1889414" cy="1417061"/>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2" name="Imagen 11" descr="Grupo de personas junto a un cuerpo de agua&#10;&#10;Descripción generada automáticamente">
            <a:extLst>
              <a:ext uri="{FF2B5EF4-FFF2-40B4-BE49-F238E27FC236}">
                <a16:creationId xmlns:a16="http://schemas.microsoft.com/office/drawing/2014/main" xmlns="" id="{7A264610-F02D-8AFE-22EB-92F2B791E2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5201358" y="2476731"/>
            <a:ext cx="1889414" cy="1365102"/>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4" name="Imagen 13" descr="Personas sentadas en una mesa&#10;&#10;Descripción generada automáticamente con confianza baja">
            <a:extLst>
              <a:ext uri="{FF2B5EF4-FFF2-40B4-BE49-F238E27FC236}">
                <a16:creationId xmlns:a16="http://schemas.microsoft.com/office/drawing/2014/main" xmlns="" id="{3F7A6E1D-06C4-7B39-22B0-380B40B1ED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81414" y="2476733"/>
            <a:ext cx="1889414" cy="1365100"/>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6" name="Imagen 15" descr="Imagen que contiene persona, grupo, gente, parado&#10;&#10;Descripción generada automáticamente">
            <a:extLst>
              <a:ext uri="{FF2B5EF4-FFF2-40B4-BE49-F238E27FC236}">
                <a16:creationId xmlns:a16="http://schemas.microsoft.com/office/drawing/2014/main" xmlns="" id="{F0B1C9D5-20CC-ACF2-EFDA-24D0128C823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7181414" y="982261"/>
            <a:ext cx="1889414" cy="1417061"/>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8" name="Imagen 17" descr="Un grupo de personas disfrazadas&#10;&#10;Descripción generada automáticamente con confianza media">
            <a:extLst>
              <a:ext uri="{FF2B5EF4-FFF2-40B4-BE49-F238E27FC236}">
                <a16:creationId xmlns:a16="http://schemas.microsoft.com/office/drawing/2014/main" xmlns="" id="{B0157A0E-7F6C-745C-A663-0FF8154D127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201358" y="3919243"/>
            <a:ext cx="3869470" cy="1135499"/>
          </a:xfrm>
          <a:prstGeom prst="round2DiagRect">
            <a:avLst>
              <a:gd name="adj1" fmla="val 16667"/>
              <a:gd name="adj2" fmla="val 17895"/>
            </a:avLst>
          </a:prstGeom>
          <a:ln w="19050" cap="sq">
            <a:solidFill>
              <a:srgbClr val="FFFFFF"/>
            </a:solidFill>
            <a:miter lim="800000"/>
          </a:ln>
          <a:effectLst>
            <a:outerShdw blurRad="254000" algn="tl" rotWithShape="0">
              <a:srgbClr val="000000">
                <a:alpha val="43000"/>
              </a:srgbClr>
            </a:outerShdw>
          </a:effectLst>
        </p:spPr>
      </p:pic>
      <p:sp>
        <p:nvSpPr>
          <p:cNvPr id="20" name="CuadroTexto 19">
            <a:extLst>
              <a:ext uri="{FF2B5EF4-FFF2-40B4-BE49-F238E27FC236}">
                <a16:creationId xmlns:a16="http://schemas.microsoft.com/office/drawing/2014/main" xmlns="" id="{A06EEFAB-A038-D0DE-60B2-3894E46190BB}"/>
              </a:ext>
            </a:extLst>
          </p:cNvPr>
          <p:cNvSpPr txBox="1"/>
          <p:nvPr/>
        </p:nvSpPr>
        <p:spPr>
          <a:xfrm>
            <a:off x="1410558" y="3943171"/>
            <a:ext cx="3775116" cy="1200329"/>
          </a:xfrm>
          <a:prstGeom prst="rect">
            <a:avLst/>
          </a:prstGeom>
          <a:noFill/>
        </p:spPr>
        <p:txBody>
          <a:bodyPr wrap="square">
            <a:spAutoFit/>
          </a:bodyPr>
          <a:lstStyle/>
          <a:p>
            <a:pPr>
              <a:spcBef>
                <a:spcPts val="600"/>
              </a:spcBef>
            </a:pPr>
            <a:r>
              <a:rPr lang="ro-RO" b="1" smtClean="0"/>
              <a:t>De multe ori, actul de a mă umili şi de a renunţa la drepturile mele pentru iubirea celorlalţi implică supunere voluntară creuzetului.</a:t>
            </a:r>
            <a:endParaRPr lang="ro-RO" b="1"/>
          </a:p>
        </p:txBody>
      </p:sp>
      <p:pic>
        <p:nvPicPr>
          <p:cNvPr id="22" name="Imagen 21" descr="Un dibujo de una persona&#10;&#10;Descripción generada automáticamente con confianza media">
            <a:extLst>
              <a:ext uri="{FF2B5EF4-FFF2-40B4-BE49-F238E27FC236}">
                <a16:creationId xmlns:a16="http://schemas.microsoft.com/office/drawing/2014/main" xmlns="" id="{FEE6622F-9D3B-25EB-A276-A77D0B27F47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2026" y="3969328"/>
            <a:ext cx="1318173" cy="107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599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9"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Left)">
                                      <p:cBhvr>
                                        <p:cTn id="33" dur="1000"/>
                                        <p:tgtEl>
                                          <p:spTgt spid="4"/>
                                        </p:tgtEl>
                                      </p:cBhvr>
                                    </p:animEffect>
                                  </p:childTnLst>
                                </p:cTn>
                              </p:par>
                              <p:par>
                                <p:cTn id="34" presetID="18" presetClass="entr" presetSubtype="3"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trips(upRight)">
                                      <p:cBhvr>
                                        <p:cTn id="36" dur="1000"/>
                                        <p:tgtEl>
                                          <p:spTgt spid="16"/>
                                        </p:tgtEl>
                                      </p:cBhvr>
                                    </p:animEffect>
                                  </p:childTnLst>
                                </p:cTn>
                              </p:par>
                              <p:par>
                                <p:cTn id="37" presetID="18" presetClass="entr" presetSubtype="1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1000"/>
                                        <p:tgtEl>
                                          <p:spTgt spid="12"/>
                                        </p:tgtEl>
                                      </p:cBhvr>
                                    </p:animEffect>
                                  </p:childTnLst>
                                </p:cTn>
                              </p:par>
                              <p:par>
                                <p:cTn id="40" presetID="18" presetClass="entr" presetSubtype="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downRight)">
                                      <p:cBhvr>
                                        <p:cTn id="42" dur="1000"/>
                                        <p:tgtEl>
                                          <p:spTgt spid="14"/>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1000"/>
                                        <p:tgtEl>
                                          <p:spTgt spid="18"/>
                                        </p:tgtEl>
                                      </p:cBhvr>
                                    </p:animEffect>
                                  </p:childTnLst>
                                </p:cTn>
                              </p:par>
                            </p:childTnLst>
                          </p:cTn>
                        </p:par>
                        <p:par>
                          <p:cTn id="47" fill="hold">
                            <p:stCondLst>
                              <p:cond delay="2000"/>
                            </p:stCondLst>
                            <p:childTnLst>
                              <p:par>
                                <p:cTn id="48" presetID="25" presetClass="entr" presetSubtype="0" fill="hold" grpId="0" nodeType="after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 calcmode="lin" valueType="num">
                                      <p:cBhvr>
                                        <p:cTn id="50"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53"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 calcmode="lin" valueType="num">
                                      <p:cBhvr>
                                        <p:cTn id="62"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65"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6">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0-#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0-#ppt_w/2"/>
                                          </p:val>
                                        </p:tav>
                                        <p:tav tm="100000">
                                          <p:val>
                                            <p:strVal val="#ppt_x"/>
                                          </p:val>
                                        </p:tav>
                                      </p:tavLst>
                                    </p:anim>
                                    <p:anim calcmode="lin" valueType="num">
                                      <p:cBhvr additive="base">
                                        <p:cTn id="7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78F21E8-5287-1E51-12AA-DFDAD411F8FE}"/>
              </a:ext>
            </a:extLst>
          </p:cNvPr>
          <p:cNvSpPr txBox="1"/>
          <p:nvPr/>
        </p:nvSpPr>
        <p:spPr>
          <a:xfrm>
            <a:off x="0" y="-43200"/>
            <a:ext cx="7329713" cy="769441"/>
          </a:xfrm>
          <a:prstGeom prst="rect">
            <a:avLst/>
          </a:prstGeom>
          <a:noFill/>
        </p:spPr>
        <p:txBody>
          <a:bodyPr wrap="square">
            <a:spAutoFit/>
          </a:bodyPr>
          <a:lstStyle/>
          <a:p>
            <a:pPr algn="ctr"/>
            <a:r>
              <a:rPr lang="ro-RO" sz="4400" b="1" spc="50" smtClean="0">
                <a:ln w="0"/>
                <a:solidFill>
                  <a:schemeClr val="bg1"/>
                </a:solidFill>
                <a:effectLst>
                  <a:innerShdw blurRad="63500" dist="50800" dir="13500000">
                    <a:srgbClr val="000000">
                      <a:alpha val="50000"/>
                    </a:srgbClr>
                  </a:innerShdw>
                </a:effectLst>
              </a:rPr>
              <a:t>MOARE: MOARTEA EULUI</a:t>
            </a:r>
            <a:endParaRPr lang="ro-RO" sz="4400" b="1" spc="5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83581B30-9F2D-0F8A-6D5B-CF1D2A324408}"/>
              </a:ext>
            </a:extLst>
          </p:cNvPr>
          <p:cNvSpPr txBox="1"/>
          <p:nvPr/>
        </p:nvSpPr>
        <p:spPr>
          <a:xfrm>
            <a:off x="-1" y="572823"/>
            <a:ext cx="7329713" cy="830997"/>
          </a:xfrm>
          <a:prstGeom prst="rect">
            <a:avLst/>
          </a:prstGeom>
          <a:noFill/>
        </p:spPr>
        <p:txBody>
          <a:bodyPr wrap="square">
            <a:spAutoFit/>
          </a:bodyPr>
          <a:lstStyle/>
          <a:p>
            <a:pPr algn="ctr"/>
            <a:r>
              <a:rPr lang="ro-RO" sz="1600" b="1" smtClean="0">
                <a:solidFill>
                  <a:srgbClr val="F5F464"/>
                </a:solidFill>
                <a:effectLst>
                  <a:outerShdw blurRad="38100" dist="38100" dir="2700000" algn="tl">
                    <a:srgbClr val="000000">
                      <a:alpha val="43137"/>
                    </a:srgbClr>
                  </a:outerShdw>
                </a:effectLst>
                <a:latin typeface="Comic Sans MS" panose="030F0702030302020204" pitchFamily="66" charset="0"/>
              </a:rPr>
              <a:t>„Vă îndemn dar, fraţilor, pentru îndurarea lui Dumnezeu, să aduceţi trupurile voastre ca o jertfă vie, sfântă, plăcută lui Dumnezeu; aceasta va fi din partea voastră o slujbă duhovnicească.” </a:t>
            </a:r>
            <a:r>
              <a:rPr lang="ro-RO" sz="1200" b="1" smtClean="0">
                <a:solidFill>
                  <a:srgbClr val="F5F464"/>
                </a:solidFill>
                <a:effectLst>
                  <a:outerShdw blurRad="38100" dist="38100" dir="2700000" algn="tl">
                    <a:srgbClr val="000000">
                      <a:alpha val="43137"/>
                    </a:srgbClr>
                  </a:outerShdw>
                </a:effectLst>
                <a:latin typeface="Comic Sans MS" panose="030F0702030302020204" pitchFamily="66" charset="0"/>
              </a:rPr>
              <a:t>(Romani 12:1)</a:t>
            </a:r>
            <a:endParaRPr lang="ro-RO" sz="1200" b="1">
              <a:solidFill>
                <a:srgbClr val="F5F464"/>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BCB8F908-47AB-A8BE-996A-6F6F16A2570F}"/>
              </a:ext>
            </a:extLst>
          </p:cNvPr>
          <p:cNvSpPr txBox="1"/>
          <p:nvPr/>
        </p:nvSpPr>
        <p:spPr>
          <a:xfrm>
            <a:off x="2950618" y="1467907"/>
            <a:ext cx="4537382" cy="1200329"/>
          </a:xfrm>
          <a:prstGeom prst="rect">
            <a:avLst/>
          </a:prstGeom>
          <a:noFill/>
        </p:spPr>
        <p:txBody>
          <a:bodyPr wrap="square" rtlCol="0">
            <a:spAutoFit/>
          </a:bodyPr>
          <a:lstStyle/>
          <a:p>
            <a:pPr>
              <a:spcBef>
                <a:spcPts val="600"/>
              </a:spcBef>
            </a:pPr>
            <a:r>
              <a:rPr lang="ro-RO" b="1" smtClean="0"/>
              <a:t>Jertfa implică moartea animalului. Jertfa credinciosului implică moartea eului. Moartea gândurilor şi dorinţelor noastre păcătoase (Romani 8:13; Col. 3:5).</a:t>
            </a:r>
            <a:endParaRPr lang="ro-RO" b="1"/>
          </a:p>
        </p:txBody>
      </p:sp>
      <p:pic>
        <p:nvPicPr>
          <p:cNvPr id="4" name="Imagen 3" descr="Una manada de animales caminando en el campo&#10;&#10;Descripción generada automáticamente con confianza media">
            <a:extLst>
              <a:ext uri="{FF2B5EF4-FFF2-40B4-BE49-F238E27FC236}">
                <a16:creationId xmlns:a16="http://schemas.microsoft.com/office/drawing/2014/main" xmlns="" id="{0EF19FDF-18FB-46FF-259B-CC1A10F9F6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9714" y="103148"/>
            <a:ext cx="1705429" cy="127907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Una persona con los brazos abiertos&#10;&#10;Descripción generada automáticamente con confianza baja">
            <a:extLst>
              <a:ext uri="{FF2B5EF4-FFF2-40B4-BE49-F238E27FC236}">
                <a16:creationId xmlns:a16="http://schemas.microsoft.com/office/drawing/2014/main" xmlns="" id="{BE1B0641-3E43-4F05-891E-4BFC4606A0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857" y="1508678"/>
            <a:ext cx="2732904" cy="3510074"/>
          </a:xfrm>
          <a:prstGeom prst="rect">
            <a:avLst/>
          </a:prstGeom>
          <a:ln>
            <a:noFill/>
          </a:ln>
          <a:effectLst>
            <a:outerShdw blurRad="292100" dist="139700" dir="2700000" algn="tl" rotWithShape="0">
              <a:srgbClr val="333333">
                <a:alpha val="65000"/>
              </a:srgbClr>
            </a:outerShdw>
          </a:effectLst>
        </p:spPr>
      </p:pic>
      <p:sp>
        <p:nvSpPr>
          <p:cNvPr id="10" name="CuadroTexto 9">
            <a:extLst>
              <a:ext uri="{FF2B5EF4-FFF2-40B4-BE49-F238E27FC236}">
                <a16:creationId xmlns:a16="http://schemas.microsoft.com/office/drawing/2014/main" xmlns="" id="{E03A4538-56AD-AF27-C2FA-856DAD55A793}"/>
              </a:ext>
            </a:extLst>
          </p:cNvPr>
          <p:cNvSpPr txBox="1"/>
          <p:nvPr/>
        </p:nvSpPr>
        <p:spPr>
          <a:xfrm>
            <a:off x="2950618" y="2640468"/>
            <a:ext cx="6193382" cy="2462213"/>
          </a:xfrm>
          <a:prstGeom prst="rect">
            <a:avLst/>
          </a:prstGeom>
          <a:noFill/>
        </p:spPr>
        <p:txBody>
          <a:bodyPr wrap="square">
            <a:spAutoFit/>
          </a:bodyPr>
          <a:lstStyle/>
          <a:p>
            <a:pPr>
              <a:spcBef>
                <a:spcPts val="600"/>
              </a:spcBef>
            </a:pPr>
            <a:r>
              <a:rPr lang="ro-RO" b="1" dirty="0" smtClean="0"/>
              <a:t>Ce vom primi când ne oferim „o jertfă vie, sfântă, plăcută lui Dumnezeu” (vezi Rom. 12:2)?</a:t>
            </a:r>
          </a:p>
          <a:p>
            <a:pPr>
              <a:spcBef>
                <a:spcPts val="600"/>
              </a:spcBef>
            </a:pPr>
            <a:r>
              <a:rPr lang="ro-RO" b="1" dirty="0" smtClean="0"/>
              <a:t>O minte reînnoită şi o cunoaştere </a:t>
            </a:r>
            <a:r>
              <a:rPr lang="ro-RO" b="1" dirty="0" err="1" smtClean="0"/>
              <a:t>experienţială</a:t>
            </a:r>
            <a:r>
              <a:rPr lang="ro-RO" b="1" dirty="0" smtClean="0"/>
              <a:t> a voinţei lui Dumnezeu pentru vieţile noastre.</a:t>
            </a:r>
          </a:p>
          <a:p>
            <a:pPr>
              <a:spcBef>
                <a:spcPts val="600"/>
              </a:spcBef>
            </a:pPr>
            <a:r>
              <a:rPr lang="ro-RO" b="1" dirty="0" smtClean="0"/>
              <a:t>Fiecare sacrificiu are un cost, un creuzet. Moartea pentru sine este dureroasă, dar esenţială pentru a avea o minte nouă; o minte care este capabilă să înţeleagă „lucrurile Duhului” (Romani 8:5).</a:t>
            </a:r>
            <a:endParaRPr lang="ro-RO" b="1" dirty="0"/>
          </a:p>
        </p:txBody>
      </p:sp>
      <p:pic>
        <p:nvPicPr>
          <p:cNvPr id="11" name="Imagen 10">
            <a:extLst>
              <a:ext uri="{FF2B5EF4-FFF2-40B4-BE49-F238E27FC236}">
                <a16:creationId xmlns:a16="http://schemas.microsoft.com/office/drawing/2014/main" xmlns="" id="{08761E27-A1BD-F8BA-59DD-7D4744F7B1C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96858" y="1549964"/>
            <a:ext cx="1438286" cy="1078715"/>
          </a:xfrm>
          <a:prstGeom prst="rect">
            <a:avLst/>
          </a:prstGeom>
          <a:ln w="19050" cap="sq">
            <a:solidFill>
              <a:srgbClr val="C44F6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107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50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44" dur="10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
                            </p:stCondLst>
                            <p:childTnLst>
                              <p:par>
                                <p:cTn id="57" presetID="25" presetClass="entr" presetSubtype="0" fill="hold" grpId="0" nodeType="after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anim calcmode="lin" valueType="num">
                                      <p:cBhvr>
                                        <p:cTn id="59" dur="500" decel="50000" fill="hold">
                                          <p:stCondLst>
                                            <p:cond delay="0"/>
                                          </p:stCondLst>
                                        </p:cTn>
                                        <p:tgtEl>
                                          <p:spTgt spid="10">
                                            <p:txEl>
                                              <p:pRg st="1" end="1"/>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0">
                                            <p:txEl>
                                              <p:pRg st="1" end="1"/>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0">
                                            <p:txEl>
                                              <p:pRg st="1" end="1"/>
                                            </p:txEl>
                                          </p:spTgt>
                                        </p:tgtEl>
                                        <p:attrNameLst>
                                          <p:attrName>ppt_w</p:attrName>
                                        </p:attrNameLst>
                                      </p:cBhvr>
                                      <p:tavLst>
                                        <p:tav tm="0">
                                          <p:val>
                                            <p:strVal val="#ppt_w*.05"/>
                                          </p:val>
                                        </p:tav>
                                        <p:tav tm="100000">
                                          <p:val>
                                            <p:strVal val="#ppt_w"/>
                                          </p:val>
                                        </p:tav>
                                      </p:tavLst>
                                    </p:anim>
                                    <p:anim calcmode="lin" valueType="num">
                                      <p:cBhvr>
                                        <p:cTn id="62" dur="1000" fill="hold"/>
                                        <p:tgtEl>
                                          <p:spTgt spid="10">
                                            <p:txEl>
                                              <p:pRg st="1" end="1"/>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0">
                                            <p:txEl>
                                              <p:pRg st="1" end="1"/>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0">
                                            <p:txEl>
                                              <p:pRg st="1" end="1"/>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0">
                                            <p:txEl>
                                              <p:pRg st="1" end="1"/>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0">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grpId="0" nodeType="clickEffect">
                                  <p:stCondLst>
                                    <p:cond delay="0"/>
                                  </p:stCondLst>
                                  <p:childTnLst>
                                    <p:set>
                                      <p:cBhvr>
                                        <p:cTn id="70" dur="1" fill="hold">
                                          <p:stCondLst>
                                            <p:cond delay="0"/>
                                          </p:stCondLst>
                                        </p:cTn>
                                        <p:tgtEl>
                                          <p:spTgt spid="10">
                                            <p:txEl>
                                              <p:pRg st="2" end="2"/>
                                            </p:txEl>
                                          </p:spTgt>
                                        </p:tgtEl>
                                        <p:attrNameLst>
                                          <p:attrName>style.visibility</p:attrName>
                                        </p:attrNameLst>
                                      </p:cBhvr>
                                      <p:to>
                                        <p:strVal val="visible"/>
                                      </p:to>
                                    </p:set>
                                    <p:anim calcmode="lin" valueType="num">
                                      <p:cBhvr>
                                        <p:cTn id="71" dur="500" decel="50000" fill="hold">
                                          <p:stCondLst>
                                            <p:cond delay="0"/>
                                          </p:stCondLst>
                                        </p:cTn>
                                        <p:tgtEl>
                                          <p:spTgt spid="10">
                                            <p:txEl>
                                              <p:pRg st="2" end="2"/>
                                            </p:txEl>
                                          </p:spTgt>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
                                            <p:txEl>
                                              <p:pRg st="2" end="2"/>
                                            </p:txEl>
                                          </p:spTgt>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
                                            <p:txEl>
                                              <p:pRg st="2" end="2"/>
                                            </p:txEl>
                                          </p:spTgt>
                                        </p:tgtEl>
                                        <p:attrNameLst>
                                          <p:attrName>ppt_w</p:attrName>
                                        </p:attrNameLst>
                                      </p:cBhvr>
                                      <p:tavLst>
                                        <p:tav tm="0">
                                          <p:val>
                                            <p:strVal val="#ppt_w*.05"/>
                                          </p:val>
                                        </p:tav>
                                        <p:tav tm="100000">
                                          <p:val>
                                            <p:strVal val="#ppt_w"/>
                                          </p:val>
                                        </p:tav>
                                      </p:tavLst>
                                    </p:anim>
                                    <p:anim calcmode="lin" valueType="num">
                                      <p:cBhvr>
                                        <p:cTn id="74" dur="1000" fill="hold"/>
                                        <p:tgtEl>
                                          <p:spTgt spid="10">
                                            <p:txEl>
                                              <p:pRg st="2" end="2"/>
                                            </p:txEl>
                                          </p:spTgt>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
                                            <p:txEl>
                                              <p:pRg st="2" end="2"/>
                                            </p:txEl>
                                          </p:spTgt>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
                                            <p:txEl>
                                              <p:pRg st="2" end="2"/>
                                            </p:txEl>
                                          </p:spTgt>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
                                            <p:txEl>
                                              <p:pRg st="2" end="2"/>
                                            </p:txEl>
                                          </p:spTgt>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xmlns="" id="{09518177-CF33-CC7F-9C0B-A41C0D5172D0}"/>
              </a:ext>
            </a:extLst>
          </p:cNvPr>
          <p:cNvSpPr/>
          <p:nvPr/>
        </p:nvSpPr>
        <p:spPr>
          <a:xfrm flipH="1">
            <a:off x="-1" y="4208975"/>
            <a:ext cx="9144000" cy="938718"/>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Rectángulo 19">
            <a:extLst>
              <a:ext uri="{FF2B5EF4-FFF2-40B4-BE49-F238E27FC236}">
                <a16:creationId xmlns:a16="http://schemas.microsoft.com/office/drawing/2014/main" xmlns="" id="{DF7B2514-10D1-2686-99C2-3685C6AE53BB}"/>
              </a:ext>
            </a:extLst>
          </p:cNvPr>
          <p:cNvSpPr/>
          <p:nvPr/>
        </p:nvSpPr>
        <p:spPr>
          <a:xfrm>
            <a:off x="0" y="0"/>
            <a:ext cx="9144000" cy="938718"/>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CuadroTexto 2">
            <a:extLst>
              <a:ext uri="{FF2B5EF4-FFF2-40B4-BE49-F238E27FC236}">
                <a16:creationId xmlns:a16="http://schemas.microsoft.com/office/drawing/2014/main" xmlns="" id="{4635EA26-17FF-F2BF-3A1F-F46E1A990846}"/>
              </a:ext>
            </a:extLst>
          </p:cNvPr>
          <p:cNvSpPr txBox="1"/>
          <p:nvPr/>
        </p:nvSpPr>
        <p:spPr>
          <a:xfrm>
            <a:off x="0" y="0"/>
            <a:ext cx="9144000" cy="769441"/>
          </a:xfrm>
          <a:prstGeom prst="rect">
            <a:avLst/>
          </a:prstGeom>
          <a:noFill/>
        </p:spPr>
        <p:txBody>
          <a:bodyPr wrap="square">
            <a:spAutoFit/>
          </a:bodyPr>
          <a:lstStyle/>
          <a:p>
            <a:pPr algn="ctr"/>
            <a:r>
              <a:rPr lang="ro-RO"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ADUCE ROD: ASCULTĂ ŞI ÎMPLINEŞTE</a:t>
            </a:r>
            <a:endParaRPr lang="ro-RO"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CF20D3E2-B0DF-BBD4-9B77-164E2CDE2147}"/>
              </a:ext>
            </a:extLst>
          </p:cNvPr>
          <p:cNvSpPr txBox="1"/>
          <p:nvPr/>
        </p:nvSpPr>
        <p:spPr>
          <a:xfrm>
            <a:off x="1720702" y="600164"/>
            <a:ext cx="5702595" cy="338554"/>
          </a:xfrm>
          <a:prstGeom prst="rect">
            <a:avLst/>
          </a:prstGeom>
          <a:noFill/>
        </p:spPr>
        <p:txBody>
          <a:bodyPr wrap="square">
            <a:spAutoFit/>
          </a:bodyPr>
          <a:lstStyle/>
          <a:p>
            <a:pPr algn="ctr"/>
            <a:r>
              <a:rPr lang="ro-RO" sz="1600" b="1" dirty="0" smtClean="0">
                <a:solidFill>
                  <a:schemeClr val="accent5">
                    <a:lumMod val="50000"/>
                  </a:schemeClr>
                </a:solidFill>
                <a:latin typeface="Comic Sans MS" panose="030F0702030302020204" pitchFamily="66" charset="0"/>
              </a:rPr>
              <a:t>„Vorbeşte, căci robul Tău ascultă!” </a:t>
            </a:r>
            <a:r>
              <a:rPr lang="ro-RO" sz="1200" b="1" dirty="0" smtClean="0">
                <a:solidFill>
                  <a:schemeClr val="accent5">
                    <a:lumMod val="50000"/>
                  </a:schemeClr>
                </a:solidFill>
                <a:latin typeface="Comic Sans MS" panose="030F0702030302020204" pitchFamily="66" charset="0"/>
              </a:rPr>
              <a:t>(1 Samuel 3:10)</a:t>
            </a:r>
            <a:endParaRPr lang="ro-RO" sz="16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7C71B67E-4B0E-6825-56A9-B060349756D5}"/>
              </a:ext>
            </a:extLst>
          </p:cNvPr>
          <p:cNvSpPr txBox="1"/>
          <p:nvPr/>
        </p:nvSpPr>
        <p:spPr>
          <a:xfrm>
            <a:off x="199359" y="915078"/>
            <a:ext cx="8879327" cy="646331"/>
          </a:xfrm>
          <a:prstGeom prst="rect">
            <a:avLst/>
          </a:prstGeom>
          <a:noFill/>
        </p:spPr>
        <p:txBody>
          <a:bodyPr wrap="square" rtlCol="0">
            <a:spAutoFit/>
          </a:bodyPr>
          <a:lstStyle/>
          <a:p>
            <a:pPr>
              <a:spcBef>
                <a:spcPts val="600"/>
              </a:spcBef>
            </a:pPr>
            <a:r>
              <a:rPr lang="ro-RO" b="1" dirty="0" smtClean="0"/>
              <a:t>În capitolele 2 şi 3 din 1 Samuel, există trei cazuri de oameni care au ascultat, dar care au reacţionat în moduri diferite.</a:t>
            </a:r>
            <a:endParaRPr lang="ro-RO" b="1" dirty="0"/>
          </a:p>
        </p:txBody>
      </p:sp>
      <p:graphicFrame>
        <p:nvGraphicFramePr>
          <p:cNvPr id="2" name="Diagrama 1">
            <a:extLst>
              <a:ext uri="{FF2B5EF4-FFF2-40B4-BE49-F238E27FC236}">
                <a16:creationId xmlns:a16="http://schemas.microsoft.com/office/drawing/2014/main" xmlns="" id="{ED43C0F9-A4EC-BCF2-85C2-6D00A720185F}"/>
              </a:ext>
            </a:extLst>
          </p:cNvPr>
          <p:cNvGraphicFramePr/>
          <p:nvPr>
            <p:extLst>
              <p:ext uri="{D42A27DB-BD31-4B8C-83A1-F6EECF244321}">
                <p14:modId xmlns:p14="http://schemas.microsoft.com/office/powerpoint/2010/main" val="1873638514"/>
              </p:ext>
            </p:extLst>
          </p:nvPr>
        </p:nvGraphicFramePr>
        <p:xfrm>
          <a:off x="177587" y="1499914"/>
          <a:ext cx="8788826" cy="27846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xmlns="" id="{A6DA5E1D-C271-5EAC-FCE6-215992EB921B}"/>
              </a:ext>
            </a:extLst>
          </p:cNvPr>
          <p:cNvSpPr txBox="1"/>
          <p:nvPr/>
        </p:nvSpPr>
        <p:spPr>
          <a:xfrm>
            <a:off x="155815" y="4220170"/>
            <a:ext cx="7398871" cy="923330"/>
          </a:xfrm>
          <a:prstGeom prst="rect">
            <a:avLst/>
          </a:prstGeom>
          <a:noFill/>
        </p:spPr>
        <p:txBody>
          <a:bodyPr wrap="square" rtlCol="0">
            <a:spAutoFit/>
          </a:bodyPr>
          <a:lstStyle/>
          <a:p>
            <a:pPr>
              <a:spcBef>
                <a:spcPts val="600"/>
              </a:spcBef>
            </a:pPr>
            <a:r>
              <a:rPr lang="ro-RO" b="1" smtClean="0"/>
              <a:t>Când Duhul Sfânt ne vorbeşte, El aşteaptă un răspuns de la noi. Ascultându-i vocea, nu trebuie să o reducem la tăcere. Ne comunică voinţa lui Dumnezeu pentru noi. Răspunsul nostru trebuie să fie întotdeauna ascultarea.</a:t>
            </a:r>
            <a:endParaRPr lang="ro-RO" b="1"/>
          </a:p>
        </p:txBody>
      </p:sp>
      <p:pic>
        <p:nvPicPr>
          <p:cNvPr id="19" name="Imagen 18" descr="Una persona con un caballo&#10;&#10;Descripción generada automáticamente con confianza baja">
            <a:extLst>
              <a:ext uri="{FF2B5EF4-FFF2-40B4-BE49-F238E27FC236}">
                <a16:creationId xmlns:a16="http://schemas.microsoft.com/office/drawing/2014/main" xmlns="" id="{6176B396-4263-E233-6ECC-5E54852BE4E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03452" y="4313098"/>
            <a:ext cx="1460946" cy="730473"/>
          </a:xfrm>
          <a:prstGeom prst="rect">
            <a:avLst/>
          </a:prstGeom>
          <a:effectLst>
            <a:innerShdw blurRad="114300">
              <a:prstClr val="black"/>
            </a:innerShdw>
          </a:effectLst>
        </p:spPr>
      </p:pic>
      <p:cxnSp>
        <p:nvCxnSpPr>
          <p:cNvPr id="22" name="Conector recto 21">
            <a:extLst>
              <a:ext uri="{FF2B5EF4-FFF2-40B4-BE49-F238E27FC236}">
                <a16:creationId xmlns:a16="http://schemas.microsoft.com/office/drawing/2014/main" xmlns="" id="{73008C33-DFCB-9924-131F-0408CCFBC247}"/>
              </a:ext>
            </a:extLst>
          </p:cNvPr>
          <p:cNvCxnSpPr/>
          <p:nvPr/>
        </p:nvCxnSpPr>
        <p:spPr>
          <a:xfrm>
            <a:off x="0" y="938718"/>
            <a:ext cx="9144000" cy="0"/>
          </a:xfrm>
          <a:prstGeom prst="line">
            <a:avLst/>
          </a:prstGeom>
          <a:ln>
            <a:solidFill>
              <a:srgbClr val="396618"/>
            </a:solidFill>
          </a:ln>
        </p:spPr>
        <p:style>
          <a:lnRef idx="3">
            <a:schemeClr val="dk1"/>
          </a:lnRef>
          <a:fillRef idx="0">
            <a:schemeClr val="dk1"/>
          </a:fillRef>
          <a:effectRef idx="2">
            <a:schemeClr val="dk1"/>
          </a:effectRef>
          <a:fontRef idx="minor">
            <a:schemeClr val="tx1"/>
          </a:fontRef>
        </p:style>
      </p:cxnSp>
      <p:cxnSp>
        <p:nvCxnSpPr>
          <p:cNvPr id="23" name="Conector recto 22">
            <a:extLst>
              <a:ext uri="{FF2B5EF4-FFF2-40B4-BE49-F238E27FC236}">
                <a16:creationId xmlns:a16="http://schemas.microsoft.com/office/drawing/2014/main" xmlns="" id="{965D9618-1B4D-24B3-B8A5-BA4F82C5399C}"/>
              </a:ext>
            </a:extLst>
          </p:cNvPr>
          <p:cNvCxnSpPr/>
          <p:nvPr/>
        </p:nvCxnSpPr>
        <p:spPr>
          <a:xfrm>
            <a:off x="0" y="4204782"/>
            <a:ext cx="9144000" cy="0"/>
          </a:xfrm>
          <a:prstGeom prst="line">
            <a:avLst/>
          </a:prstGeom>
          <a:ln>
            <a:solidFill>
              <a:srgbClr val="39661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0067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012CA1B2-A590-48A5-91C2-652C20244A5B}"/>
                                            </p:graphicEl>
                                          </p:spTgt>
                                        </p:tgtEl>
                                        <p:attrNameLst>
                                          <p:attrName>style.visibility</p:attrName>
                                        </p:attrNameLst>
                                      </p:cBhvr>
                                      <p:to>
                                        <p:strVal val="visible"/>
                                      </p:to>
                                    </p:set>
                                    <p:anim calcmode="lin" valueType="num">
                                      <p:cBhvr>
                                        <p:cTn id="26" dur="500" fill="hold"/>
                                        <p:tgtEl>
                                          <p:spTgt spid="2">
                                            <p:graphicEl>
                                              <a:dgm id="{012CA1B2-A590-48A5-91C2-652C20244A5B}"/>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012CA1B2-A590-48A5-91C2-652C20244A5B}"/>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012CA1B2-A590-48A5-91C2-652C20244A5B}"/>
                                            </p:graphicEl>
                                          </p:spTgt>
                                        </p:tgtEl>
                                      </p:cBhvr>
                                    </p:animEffect>
                                    <p:anim calcmode="lin" valueType="num">
                                      <p:cBhvr>
                                        <p:cTn id="29" dur="500" fill="hold"/>
                                        <p:tgtEl>
                                          <p:spTgt spid="2">
                                            <p:graphicEl>
                                              <a:dgm id="{012CA1B2-A590-48A5-91C2-652C20244A5B}"/>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012CA1B2-A590-48A5-91C2-652C20244A5B}"/>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AB367E80-B6D2-4ED2-88FE-29F04BC221D8}"/>
                                            </p:graphicEl>
                                          </p:spTgt>
                                        </p:tgtEl>
                                        <p:attrNameLst>
                                          <p:attrName>style.visibility</p:attrName>
                                        </p:attrNameLst>
                                      </p:cBhvr>
                                      <p:to>
                                        <p:strVal val="visible"/>
                                      </p:to>
                                    </p:set>
                                    <p:anim calcmode="lin" valueType="num">
                                      <p:cBhvr>
                                        <p:cTn id="33" dur="500" fill="hold"/>
                                        <p:tgtEl>
                                          <p:spTgt spid="2">
                                            <p:graphicEl>
                                              <a:dgm id="{AB367E80-B6D2-4ED2-88FE-29F04BC221D8}"/>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B367E80-B6D2-4ED2-88FE-29F04BC221D8}"/>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B367E80-B6D2-4ED2-88FE-29F04BC221D8}"/>
                                            </p:graphicEl>
                                          </p:spTgt>
                                        </p:tgtEl>
                                      </p:cBhvr>
                                    </p:animEffect>
                                    <p:anim calcmode="lin" valueType="num">
                                      <p:cBhvr>
                                        <p:cTn id="36" dur="500" fill="hold"/>
                                        <p:tgtEl>
                                          <p:spTgt spid="2">
                                            <p:graphicEl>
                                              <a:dgm id="{AB367E80-B6D2-4ED2-88FE-29F04BC221D8}"/>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AB367E80-B6D2-4ED2-88FE-29F04BC221D8}"/>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2">
                                            <p:graphicEl>
                                              <a:dgm id="{D005904D-D365-402A-9A2D-64118414C12D}"/>
                                            </p:graphicEl>
                                          </p:spTgt>
                                        </p:tgtEl>
                                        <p:attrNameLst>
                                          <p:attrName>style.visibility</p:attrName>
                                        </p:attrNameLst>
                                      </p:cBhvr>
                                      <p:to>
                                        <p:strVal val="visible"/>
                                      </p:to>
                                    </p:set>
                                    <p:anim calcmode="lin" valueType="num">
                                      <p:cBhvr>
                                        <p:cTn id="42" dur="500" fill="hold"/>
                                        <p:tgtEl>
                                          <p:spTgt spid="2">
                                            <p:graphicEl>
                                              <a:dgm id="{D005904D-D365-402A-9A2D-64118414C12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D005904D-D365-402A-9A2D-64118414C12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D005904D-D365-402A-9A2D-64118414C12D}"/>
                                            </p:graphicEl>
                                          </p:spTgt>
                                        </p:tgtEl>
                                      </p:cBhvr>
                                    </p:animEffect>
                                    <p:anim calcmode="lin" valueType="num">
                                      <p:cBhvr>
                                        <p:cTn id="45" dur="500" fill="hold"/>
                                        <p:tgtEl>
                                          <p:spTgt spid="2">
                                            <p:graphicEl>
                                              <a:dgm id="{D005904D-D365-402A-9A2D-64118414C12D}"/>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D005904D-D365-402A-9A2D-64118414C12D}"/>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
                                            <p:graphicEl>
                                              <a:dgm id="{63030DC9-12B6-47BF-9439-1D2A6237203E}"/>
                                            </p:graphicEl>
                                          </p:spTgt>
                                        </p:tgtEl>
                                        <p:attrNameLst>
                                          <p:attrName>style.visibility</p:attrName>
                                        </p:attrNameLst>
                                      </p:cBhvr>
                                      <p:to>
                                        <p:strVal val="visible"/>
                                      </p:to>
                                    </p:set>
                                    <p:anim calcmode="lin" valueType="num">
                                      <p:cBhvr>
                                        <p:cTn id="49" dur="500" fill="hold"/>
                                        <p:tgtEl>
                                          <p:spTgt spid="2">
                                            <p:graphicEl>
                                              <a:dgm id="{63030DC9-12B6-47BF-9439-1D2A6237203E}"/>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63030DC9-12B6-47BF-9439-1D2A6237203E}"/>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63030DC9-12B6-47BF-9439-1D2A6237203E}"/>
                                            </p:graphicEl>
                                          </p:spTgt>
                                        </p:tgtEl>
                                      </p:cBhvr>
                                    </p:animEffect>
                                    <p:anim calcmode="lin" valueType="num">
                                      <p:cBhvr>
                                        <p:cTn id="52" dur="500" fill="hold"/>
                                        <p:tgtEl>
                                          <p:spTgt spid="2">
                                            <p:graphicEl>
                                              <a:dgm id="{63030DC9-12B6-47BF-9439-1D2A6237203E}"/>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63030DC9-12B6-47BF-9439-1D2A6237203E}"/>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
                                            <p:graphicEl>
                                              <a:dgm id="{CC029DD3-1412-42B0-8BC6-E831FD5E28F5}"/>
                                            </p:graphicEl>
                                          </p:spTgt>
                                        </p:tgtEl>
                                        <p:attrNameLst>
                                          <p:attrName>style.visibility</p:attrName>
                                        </p:attrNameLst>
                                      </p:cBhvr>
                                      <p:to>
                                        <p:strVal val="visible"/>
                                      </p:to>
                                    </p:set>
                                    <p:anim calcmode="lin" valueType="num">
                                      <p:cBhvr>
                                        <p:cTn id="58" dur="500" fill="hold"/>
                                        <p:tgtEl>
                                          <p:spTgt spid="2">
                                            <p:graphicEl>
                                              <a:dgm id="{CC029DD3-1412-42B0-8BC6-E831FD5E28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CC029DD3-1412-42B0-8BC6-E831FD5E28F5}"/>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CC029DD3-1412-42B0-8BC6-E831FD5E28F5}"/>
                                            </p:graphicEl>
                                          </p:spTgt>
                                        </p:tgtEl>
                                      </p:cBhvr>
                                    </p:animEffect>
                                    <p:anim calcmode="lin" valueType="num">
                                      <p:cBhvr>
                                        <p:cTn id="61" dur="500" fill="hold"/>
                                        <p:tgtEl>
                                          <p:spTgt spid="2">
                                            <p:graphicEl>
                                              <a:dgm id="{CC029DD3-1412-42B0-8BC6-E831FD5E28F5}"/>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CC029DD3-1412-42B0-8BC6-E831FD5E28F5}"/>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2">
                                            <p:graphicEl>
                                              <a:dgm id="{17AE0781-105F-4BB1-8235-0BE48F9A55B6}"/>
                                            </p:graphicEl>
                                          </p:spTgt>
                                        </p:tgtEl>
                                        <p:attrNameLst>
                                          <p:attrName>style.visibility</p:attrName>
                                        </p:attrNameLst>
                                      </p:cBhvr>
                                      <p:to>
                                        <p:strVal val="visible"/>
                                      </p:to>
                                    </p:set>
                                    <p:anim calcmode="lin" valueType="num">
                                      <p:cBhvr>
                                        <p:cTn id="65" dur="500" fill="hold"/>
                                        <p:tgtEl>
                                          <p:spTgt spid="2">
                                            <p:graphicEl>
                                              <a:dgm id="{17AE0781-105F-4BB1-8235-0BE48F9A55B6}"/>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17AE0781-105F-4BB1-8235-0BE48F9A55B6}"/>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17AE0781-105F-4BB1-8235-0BE48F9A55B6}"/>
                                            </p:graphicEl>
                                          </p:spTgt>
                                        </p:tgtEl>
                                      </p:cBhvr>
                                    </p:animEffect>
                                    <p:anim calcmode="lin" valueType="num">
                                      <p:cBhvr>
                                        <p:cTn id="68" dur="500" fill="hold"/>
                                        <p:tgtEl>
                                          <p:spTgt spid="2">
                                            <p:graphicEl>
                                              <a:dgm id="{17AE0781-105F-4BB1-8235-0BE48F9A55B6}"/>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17AE0781-105F-4BB1-8235-0BE48F9A55B6}"/>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0-#ppt_w/2"/>
                                          </p:val>
                                        </p:tav>
                                        <p:tav tm="100000">
                                          <p:val>
                                            <p:strVal val="#ppt_x"/>
                                          </p:val>
                                        </p:tav>
                                      </p:tavLst>
                                    </p:anim>
                                    <p:anim calcmode="lin" valueType="num">
                                      <p:cBhvr additive="base">
                                        <p:cTn id="75" dur="500" fill="hold"/>
                                        <p:tgtEl>
                                          <p:spTgt spid="8"/>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0-#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E8A6689-C88C-1888-E0D2-C04490955E8C}"/>
              </a:ext>
            </a:extLst>
          </p:cNvPr>
          <p:cNvSpPr txBox="1"/>
          <p:nvPr/>
        </p:nvSpPr>
        <p:spPr>
          <a:xfrm>
            <a:off x="572400" y="1602254"/>
            <a:ext cx="7999200" cy="101566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ctr">
              <a:defRPr sz="6000" b="1">
                <a:ln w="6350">
                  <a:solidFill>
                    <a:srgbClr val="67450D"/>
                  </a:solidFill>
                </a:ln>
                <a:gradFill flip="none" rotWithShape="1">
                  <a:gsLst>
                    <a:gs pos="19000">
                      <a:srgbClr val="E34D9A"/>
                    </a:gs>
                    <a:gs pos="70000">
                      <a:srgbClr val="70DDE9"/>
                    </a:gs>
                    <a:gs pos="24000">
                      <a:srgbClr val="70DDE9"/>
                    </a:gs>
                    <a:gs pos="48000">
                      <a:srgbClr val="EAB356"/>
                    </a:gs>
                    <a:gs pos="91000">
                      <a:srgbClr val="E34D9A"/>
                    </a:gs>
                  </a:gsLst>
                  <a:lin ang="8100000" scaled="1"/>
                  <a:tileRect/>
                </a:gradFill>
              </a:defRPr>
            </a:lvl1pPr>
          </a:lstStyle>
          <a:p>
            <a:r>
              <a:rPr lang="ro-RO" smtClean="0">
                <a:gradFill flip="none" rotWithShape="1">
                  <a:gsLst>
                    <a:gs pos="22000">
                      <a:srgbClr val="EB8B5E"/>
                    </a:gs>
                    <a:gs pos="70000">
                      <a:srgbClr val="65E3A7"/>
                    </a:gs>
                    <a:gs pos="31000">
                      <a:srgbClr val="65E3A7"/>
                    </a:gs>
                    <a:gs pos="48000">
                      <a:srgbClr val="64B2E9"/>
                    </a:gs>
                    <a:gs pos="87000">
                      <a:srgbClr val="EB8B5E"/>
                    </a:gs>
                  </a:gsLst>
                  <a:lin ang="8100000" scaled="1"/>
                  <a:tileRect/>
                </a:gradFill>
              </a:rPr>
              <a:t>PIEDICI ÎN DEZVOLTARE</a:t>
            </a:r>
            <a:endParaRPr lang="ro-RO">
              <a:gradFill flip="none" rotWithShape="1">
                <a:gsLst>
                  <a:gs pos="22000">
                    <a:srgbClr val="EB8B5E"/>
                  </a:gs>
                  <a:gs pos="70000">
                    <a:srgbClr val="65E3A7"/>
                  </a:gs>
                  <a:gs pos="31000">
                    <a:srgbClr val="65E3A7"/>
                  </a:gs>
                  <a:gs pos="48000">
                    <a:srgbClr val="64B2E9"/>
                  </a:gs>
                  <a:gs pos="87000">
                    <a:srgbClr val="EB8B5E"/>
                  </a:gs>
                </a:gsLst>
                <a:lin ang="8100000" scaled="1"/>
                <a:tileRect/>
              </a:gradFill>
            </a:endParaRPr>
          </a:p>
        </p:txBody>
      </p:sp>
    </p:spTree>
    <p:extLst>
      <p:ext uri="{BB962C8B-B14F-4D97-AF65-F5344CB8AC3E}">
        <p14:creationId xmlns:p14="http://schemas.microsoft.com/office/powerpoint/2010/main" val="1982104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BB84005-2B16-DF45-04D8-005BF2497C9D}"/>
              </a:ext>
            </a:extLst>
          </p:cNvPr>
          <p:cNvSpPr txBox="1"/>
          <p:nvPr/>
        </p:nvSpPr>
        <p:spPr>
          <a:xfrm>
            <a:off x="0" y="-79200"/>
            <a:ext cx="9143999" cy="769441"/>
          </a:xfrm>
          <a:prstGeom prst="rect">
            <a:avLst/>
          </a:prstGeom>
          <a:noFill/>
        </p:spPr>
        <p:txBody>
          <a:bodyPr wrap="square">
            <a:spAutoFit/>
          </a:bodyPr>
          <a:lstStyle/>
          <a:p>
            <a:pPr algn="ctr"/>
            <a:r>
              <a:rPr lang="ro-RO" sz="4400" b="1" spc="60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AUTOSUFICIENŢA</a:t>
            </a:r>
            <a:endParaRPr lang="ro-RO" sz="4400" b="1" spc="60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6F7ACEEF-BFD9-B9CD-3A50-3A6D91E4187B}"/>
              </a:ext>
            </a:extLst>
          </p:cNvPr>
          <p:cNvSpPr txBox="1"/>
          <p:nvPr/>
        </p:nvSpPr>
        <p:spPr>
          <a:xfrm>
            <a:off x="0" y="524554"/>
            <a:ext cx="9144000" cy="769441"/>
          </a:xfrm>
          <a:prstGeom prst="rect">
            <a:avLst/>
          </a:prstGeom>
          <a:noFill/>
        </p:spPr>
        <p:txBody>
          <a:bodyPr wrap="square">
            <a:spAutoFit/>
          </a:bodyPr>
          <a:lstStyle/>
          <a:p>
            <a:pPr algn="ctr"/>
            <a:r>
              <a:rPr lang="ro-RO" sz="1600" b="1" dirty="0" smtClean="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rPr>
              <a:t>„Saul a răspuns: „Când </a:t>
            </a:r>
            <a:r>
              <a:rPr lang="ro-RO" sz="1600" b="1" u="sng" dirty="0" smtClean="0">
                <a:solidFill>
                  <a:schemeClr val="accent3">
                    <a:lumMod val="60000"/>
                    <a:lumOff val="4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am văzut </a:t>
            </a:r>
            <a:r>
              <a:rPr lang="ro-RO" sz="1600" b="1" dirty="0" smtClean="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rPr>
              <a:t>că poporul se împrăştie[…] </a:t>
            </a:r>
            <a:r>
              <a:rPr lang="ro-RO" sz="1600" b="1" i="1" u="sng" dirty="0" smtClean="0">
                <a:solidFill>
                  <a:schemeClr val="accent3">
                    <a:lumMod val="60000"/>
                    <a:lumOff val="4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mi-am zis:</a:t>
            </a:r>
            <a:r>
              <a:rPr lang="ro-RO" sz="1600" b="1" i="1" dirty="0" smtClean="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ro-RO" sz="1600" b="1" dirty="0" smtClean="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rPr>
              <a:t>‘Filistenii se vor coborî împotriva mea […]. De aceea </a:t>
            </a:r>
            <a:r>
              <a:rPr lang="ro-RO" sz="1600" b="1" i="1" u="sng" dirty="0" smtClean="0">
                <a:solidFill>
                  <a:schemeClr val="accent3">
                    <a:lumMod val="60000"/>
                    <a:lumOff val="4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am îndrăznit </a:t>
            </a:r>
            <a:r>
              <a:rPr lang="ro-RO" sz="1600" b="1" dirty="0" smtClean="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rPr>
              <a:t>să jertfesc eu </a:t>
            </a:r>
            <a:r>
              <a:rPr lang="ro-RO" sz="1600" b="1" dirty="0" err="1" smtClean="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rPr>
              <a:t>arderea‑de‑tot</a:t>
            </a:r>
            <a:r>
              <a:rPr lang="ro-RO" sz="1600" b="1" dirty="0" smtClean="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ro-RO" sz="1200" b="1" dirty="0" smtClean="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rPr>
              <a:t>(1 Samuel 13:11-12)</a:t>
            </a:r>
            <a:endParaRPr lang="ro-RO" sz="1600" b="1" dirty="0">
              <a:solidFill>
                <a:srgbClr val="FFFF00"/>
              </a:solidFill>
              <a:effectLst>
                <a:glow rad="88900">
                  <a:schemeClr val="tx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547FDF90-641D-13F8-A062-267A4461B8CE}"/>
              </a:ext>
            </a:extLst>
          </p:cNvPr>
          <p:cNvSpPr txBox="1"/>
          <p:nvPr/>
        </p:nvSpPr>
        <p:spPr>
          <a:xfrm>
            <a:off x="4210492" y="1271647"/>
            <a:ext cx="4933507" cy="1831271"/>
          </a:xfrm>
          <a:prstGeom prst="rect">
            <a:avLst/>
          </a:prstGeom>
          <a:noFill/>
        </p:spPr>
        <p:txBody>
          <a:bodyPr wrap="square" rtlCol="0">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A lua decizii având încredere în propria noastră judecată, în loc să ne încredem în Cuvântul lui Dumnezeu, </a:t>
            </a:r>
            <a:r>
              <a:rPr lang="ro-RO" b="1" smtClean="0">
                <a:solidFill>
                  <a:schemeClr val="bg1"/>
                </a:solidFill>
                <a:effectLst>
                  <a:outerShdw blurRad="38100" dist="38100" dir="2700000" algn="tl">
                    <a:srgbClr val="000000">
                      <a:alpha val="43137"/>
                    </a:srgbClr>
                  </a:outerShdw>
                </a:effectLst>
              </a:rPr>
              <a:t>ne expune </a:t>
            </a:r>
            <a:r>
              <a:rPr lang="ro-RO" b="1" dirty="0" smtClean="0">
                <a:solidFill>
                  <a:schemeClr val="bg1"/>
                </a:solidFill>
                <a:effectLst>
                  <a:outerShdw blurRad="38100" dist="38100" dir="2700000" algn="tl">
                    <a:srgbClr val="000000">
                      <a:alpha val="43137"/>
                    </a:srgbClr>
                  </a:outerShdw>
                </a:effectLst>
              </a:rPr>
              <a:t>la tot felul de probleme.</a:t>
            </a:r>
          </a:p>
          <a:p>
            <a:pPr>
              <a:spcBef>
                <a:spcPts val="600"/>
              </a:spcBef>
            </a:pPr>
            <a:r>
              <a:rPr lang="ro-RO" b="1" dirty="0" smtClean="0">
                <a:solidFill>
                  <a:schemeClr val="bg1"/>
                </a:solidFill>
                <a:effectLst>
                  <a:outerShdw blurRad="38100" dist="38100" dir="2700000" algn="tl">
                    <a:srgbClr val="000000">
                      <a:alpha val="43137"/>
                    </a:srgbClr>
                  </a:outerShdw>
                </a:effectLst>
              </a:rPr>
              <a:t>Aşa a fost şi cu Eva (Geneza 3:6), cu consecinţe teribile. Să observăm cum a fost acest proces în cazul lui Saul (1 Sam. 13:11-12).</a:t>
            </a:r>
            <a:endParaRPr lang="ro-RO" b="1" dirty="0">
              <a:solidFill>
                <a:schemeClr val="bg1"/>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xmlns="" id="{5706277C-30A3-C70D-C0AB-53084F3283DA}"/>
              </a:ext>
            </a:extLst>
          </p:cNvPr>
          <p:cNvSpPr txBox="1"/>
          <p:nvPr/>
        </p:nvSpPr>
        <p:spPr>
          <a:xfrm>
            <a:off x="2305653" y="2999131"/>
            <a:ext cx="3102773" cy="923330"/>
          </a:xfrm>
          <a:prstGeom prst="rect">
            <a:avLst/>
          </a:prstGeom>
          <a:noFill/>
        </p:spPr>
        <p:txBody>
          <a:bodyPr wrap="square" rtlCol="0">
            <a:spAutoFit/>
          </a:bodyPr>
          <a:lstStyle/>
          <a:p>
            <a:pPr marL="342900" indent="-342900">
              <a:buFont typeface="+mj-lt"/>
              <a:buAutoNum type="arabicPeriod"/>
            </a:pPr>
            <a:r>
              <a:rPr lang="ro-RO" b="1" dirty="0" smtClean="0">
                <a:solidFill>
                  <a:schemeClr val="bg2">
                    <a:lumMod val="60000"/>
                    <a:lumOff val="40000"/>
                  </a:schemeClr>
                </a:solidFill>
                <a:effectLst>
                  <a:outerShdw blurRad="38100" dist="38100" dir="2700000" algn="tl">
                    <a:srgbClr val="000000">
                      <a:alpha val="43137"/>
                    </a:srgbClr>
                  </a:outerShdw>
                </a:effectLst>
              </a:rPr>
              <a:t>A observat</a:t>
            </a:r>
            <a:r>
              <a:rPr lang="ro-RO" b="1" dirty="0" smtClean="0">
                <a:solidFill>
                  <a:schemeClr val="bg1"/>
                </a:solidFill>
                <a:effectLst>
                  <a:outerShdw blurRad="38100" dist="38100" dir="2700000" algn="tl">
                    <a:srgbClr val="000000">
                      <a:alpha val="43137"/>
                    </a:srgbClr>
                  </a:outerShdw>
                </a:effectLst>
              </a:rPr>
              <a:t> („am văzut”)</a:t>
            </a:r>
          </a:p>
          <a:p>
            <a:pPr marL="342900" indent="-342900">
              <a:buFont typeface="+mj-lt"/>
              <a:buAutoNum type="arabicPeriod"/>
            </a:pPr>
            <a:r>
              <a:rPr lang="ro-RO" b="1" dirty="0" smtClean="0">
                <a:solidFill>
                  <a:schemeClr val="accent3">
                    <a:lumMod val="60000"/>
                    <a:lumOff val="40000"/>
                  </a:schemeClr>
                </a:solidFill>
                <a:effectLst>
                  <a:outerShdw blurRad="38100" dist="38100" dir="2700000" algn="tl">
                    <a:srgbClr val="000000">
                      <a:alpha val="43137"/>
                    </a:srgbClr>
                  </a:outerShdw>
                </a:effectLst>
              </a:rPr>
              <a:t>A evaluat</a:t>
            </a:r>
            <a:r>
              <a:rPr lang="ro-RO" b="1" dirty="0" smtClean="0">
                <a:solidFill>
                  <a:schemeClr val="bg1"/>
                </a:solidFill>
                <a:effectLst>
                  <a:outerShdw blurRad="38100" dist="38100" dir="2700000" algn="tl">
                    <a:srgbClr val="000000">
                      <a:alpha val="43137"/>
                    </a:srgbClr>
                  </a:outerShdw>
                </a:effectLst>
              </a:rPr>
              <a:t> („mi-am zis”)</a:t>
            </a:r>
          </a:p>
          <a:p>
            <a:pPr marL="342900" indent="-342900">
              <a:buFont typeface="+mj-lt"/>
              <a:buAutoNum type="arabicPeriod"/>
            </a:pPr>
            <a:r>
              <a:rPr lang="ro-RO" b="1" dirty="0" smtClean="0">
                <a:solidFill>
                  <a:schemeClr val="accent6">
                    <a:lumMod val="60000"/>
                    <a:lumOff val="40000"/>
                  </a:schemeClr>
                </a:solidFill>
                <a:effectLst>
                  <a:outerShdw blurRad="38100" dist="38100" dir="2700000" algn="tl">
                    <a:srgbClr val="000000">
                      <a:alpha val="43137"/>
                    </a:srgbClr>
                  </a:outerShdw>
                </a:effectLst>
              </a:rPr>
              <a:t>A acţionat</a:t>
            </a:r>
            <a:r>
              <a:rPr lang="ro-RO" b="1" dirty="0" smtClean="0">
                <a:solidFill>
                  <a:schemeClr val="bg1"/>
                </a:solidFill>
                <a:effectLst>
                  <a:outerShdw blurRad="38100" dist="38100" dir="2700000" algn="tl">
                    <a:srgbClr val="000000">
                      <a:alpha val="43137"/>
                    </a:srgbClr>
                  </a:outerShdw>
                </a:effectLst>
              </a:rPr>
              <a:t> („am îndrăznit”)</a:t>
            </a:r>
            <a:endParaRPr lang="ro-RO"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xmlns="" id="{9C1725C2-9A32-AC42-67D3-8002CAC0FA24}"/>
              </a:ext>
            </a:extLst>
          </p:cNvPr>
          <p:cNvSpPr txBox="1"/>
          <p:nvPr/>
        </p:nvSpPr>
        <p:spPr>
          <a:xfrm>
            <a:off x="0" y="3943130"/>
            <a:ext cx="5536017" cy="1200329"/>
          </a:xfrm>
          <a:prstGeom prst="rect">
            <a:avLst/>
          </a:prstGeom>
          <a:noFill/>
        </p:spPr>
        <p:txBody>
          <a:bodyPr wrap="square" rtlCol="0">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Deşi avea instrucţiuni clare de la Dumnezeu, Saul se temea (1S. 10:8; 13:8); a dat frâu liber sentimentelor; şi a conceput un plan de „îmbunătăţire” a celui propus de Dumnezeu. Încrederea în propria decizie i-a adus eşecul.</a:t>
            </a:r>
            <a:endParaRPr lang="ro-RO" b="1">
              <a:solidFill>
                <a:schemeClr val="bg1"/>
              </a:solidFill>
              <a:effectLst>
                <a:outerShdw blurRad="38100" dist="38100" dir="2700000" algn="tl">
                  <a:srgbClr val="000000">
                    <a:alpha val="43137"/>
                  </a:srgbClr>
                </a:outerShdw>
              </a:effectLst>
            </a:endParaRPr>
          </a:p>
        </p:txBody>
      </p:sp>
      <p:pic>
        <p:nvPicPr>
          <p:cNvPr id="10" name="Imagen 9" descr="Un hombre con los brazos abiertos&#10;&#10;Descripción generada automáticamente con confianza baja">
            <a:extLst>
              <a:ext uri="{FF2B5EF4-FFF2-40B4-BE49-F238E27FC236}">
                <a16:creationId xmlns:a16="http://schemas.microsoft.com/office/drawing/2014/main" xmlns="" id="{4B48ECAE-A93C-0EA6-9BBD-5A9DEF4EB0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6017" y="3183541"/>
            <a:ext cx="3480392"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mujer con una flor en la cabeza&#10;&#10;Descripción generada automáticamente con confianza media">
            <a:extLst>
              <a:ext uri="{FF2B5EF4-FFF2-40B4-BE49-F238E27FC236}">
                <a16:creationId xmlns:a16="http://schemas.microsoft.com/office/drawing/2014/main" xmlns="" id="{C9F8D60D-4A6D-F13B-3C0F-E8331360250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65178" y="1271647"/>
            <a:ext cx="1362809" cy="1714352"/>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Imagen 15" descr="Una persona en frente de un edificio&#10;&#10;Descripción generada automáticamente con confianza media">
            <a:extLst>
              <a:ext uri="{FF2B5EF4-FFF2-40B4-BE49-F238E27FC236}">
                <a16:creationId xmlns:a16="http://schemas.microsoft.com/office/drawing/2014/main" xmlns="" id="{4BCC052F-FB6F-E441-FDFF-8DA5D50B633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7208" y="1196202"/>
            <a:ext cx="2055068" cy="2653304"/>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3471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wipe(left)">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wipe(left)">
                                      <p:cBhvr>
                                        <p:cTn id="55" dur="5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wipe(left)">
                                      <p:cBhvr>
                                        <p:cTn id="60" dur="500"/>
                                        <p:tgtEl>
                                          <p:spTgt spid="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7" grpId="0" build="p"/>
      <p:bldP spid="8"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976</Words>
  <Application>Microsoft Office PowerPoint</Application>
  <PresentationFormat>Expunere pe ecran (16:9)</PresentationFormat>
  <Paragraphs>51</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Comic Sans MS</vt:lpstr>
      <vt:lpstr>Calibri Light</vt:lpstr>
      <vt:lpstr>Constantia</vt:lpstr>
      <vt:lpstr>Tema de Office</vt:lpstr>
      <vt:lpstr>1_Tema de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Asa cum moare samanta</dc:title>
  <dc:subject>Studiu Biblic, Trim. III, 2022 – Cu Hristos in cuptorul incercarii</dc:subject>
  <dc:creator>Sergio Fustero Carreras</dc:creator>
  <cp:keywords>https:/www.fustero.es/index_ro.php</cp:keywords>
  <cp:lastModifiedBy>Elev 9</cp:lastModifiedBy>
  <cp:revision>74</cp:revision>
  <dcterms:created xsi:type="dcterms:W3CDTF">2022-08-15T14:21:40Z</dcterms:created>
  <dcterms:modified xsi:type="dcterms:W3CDTF">2022-09-16T07:22:29Z</dcterms:modified>
</cp:coreProperties>
</file>