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67" r:id="rId3"/>
    <p:sldId id="271" r:id="rId4"/>
    <p:sldId id="257" r:id="rId5"/>
    <p:sldId id="268" r:id="rId6"/>
    <p:sldId id="269" r:id="rId7"/>
    <p:sldId id="270" r:id="rId8"/>
    <p:sldId id="261" r:id="rId9"/>
    <p:sldId id="262" r:id="rId10"/>
    <p:sldId id="264" r:id="rId11"/>
  </p:sldIdLst>
  <p:sldSz cx="9144000" cy="5143500" type="screen16x9"/>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Constantia" pitchFamily="18" charset="0"/>
      <p:regular r:id="rId18"/>
      <p:bold r:id="rId19"/>
      <p:italic r:id="rId20"/>
      <p:boldItalic r:id="rId21"/>
    </p:embeddedFont>
    <p:embeddedFont>
      <p:font typeface="Calibri Light" pitchFamily="34" charset="0"/>
      <p:regular r:id="rId22"/>
      <p: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6A196"/>
    <a:srgbClr val="003D50"/>
    <a:srgbClr val="00617E"/>
    <a:srgbClr val="8AD6E8"/>
    <a:srgbClr val="E08A7C"/>
    <a:srgbClr val="D25742"/>
    <a:srgbClr val="FFFF99"/>
    <a:srgbClr val="EE853E"/>
    <a:srgbClr val="C18D36"/>
    <a:srgbClr val="6D4B2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252" y="-102"/>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9C4211A-4AEC-4CDB-BF3B-A88CC68D28A0}" type="datetimeFigureOut">
              <a:rPr lang="es-ES" smtClean="0"/>
              <a:pPr/>
              <a:t>15/08/2022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32042D5-6A87-4B37-8F52-DF075D9DC4A5}" type="slidenum">
              <a:rPr lang="es-ES" smtClean="0"/>
              <a:pPr/>
              <a:t>‹#›</a:t>
            </a:fld>
            <a:endParaRPr lang="es-ES"/>
          </a:p>
        </p:txBody>
      </p:sp>
    </p:spTree>
    <p:extLst>
      <p:ext uri="{BB962C8B-B14F-4D97-AF65-F5344CB8AC3E}">
        <p14:creationId xmlns:p14="http://schemas.microsoft.com/office/powerpoint/2010/main" xmlns="" val="2998071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9C4211A-4AEC-4CDB-BF3B-A88CC68D28A0}" type="datetimeFigureOut">
              <a:rPr lang="es-ES" smtClean="0"/>
              <a:pPr/>
              <a:t>15/08/2022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32042D5-6A87-4B37-8F52-DF075D9DC4A5}" type="slidenum">
              <a:rPr lang="es-ES" smtClean="0"/>
              <a:pPr/>
              <a:t>‹#›</a:t>
            </a:fld>
            <a:endParaRPr lang="es-ES"/>
          </a:p>
        </p:txBody>
      </p:sp>
    </p:spTree>
    <p:extLst>
      <p:ext uri="{BB962C8B-B14F-4D97-AF65-F5344CB8AC3E}">
        <p14:creationId xmlns:p14="http://schemas.microsoft.com/office/powerpoint/2010/main" xmlns="" val="12571539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9C4211A-4AEC-4CDB-BF3B-A88CC68D28A0}" type="datetimeFigureOut">
              <a:rPr lang="es-ES" smtClean="0"/>
              <a:pPr/>
              <a:t>15/08/2022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32042D5-6A87-4B37-8F52-DF075D9DC4A5}" type="slidenum">
              <a:rPr lang="es-ES" smtClean="0"/>
              <a:pPr/>
              <a:t>‹#›</a:t>
            </a:fld>
            <a:endParaRPr lang="es-ES"/>
          </a:p>
        </p:txBody>
      </p:sp>
    </p:spTree>
    <p:extLst>
      <p:ext uri="{BB962C8B-B14F-4D97-AF65-F5344CB8AC3E}">
        <p14:creationId xmlns:p14="http://schemas.microsoft.com/office/powerpoint/2010/main" xmlns="" val="28699994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D4BD61-AAE5-4643-92FD-14F796C7AA57}" type="datetimeFigureOut">
              <a:rPr lang="es-ES" smtClean="0">
                <a:solidFill>
                  <a:prstClr val="black">
                    <a:tint val="75000"/>
                  </a:prstClr>
                </a:solidFill>
              </a:rPr>
              <a:pPr/>
              <a:t>15/08/2022</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DFC2F47B-A973-4028-9B16-DB36CF250141}"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7612781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9C4211A-4AEC-4CDB-BF3B-A88CC68D28A0}" type="datetimeFigureOut">
              <a:rPr lang="es-ES" smtClean="0"/>
              <a:pPr/>
              <a:t>15/08/2022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32042D5-6A87-4B37-8F52-DF075D9DC4A5}" type="slidenum">
              <a:rPr lang="es-ES" smtClean="0"/>
              <a:pPr/>
              <a:t>‹#›</a:t>
            </a:fld>
            <a:endParaRPr lang="es-ES"/>
          </a:p>
        </p:txBody>
      </p:sp>
    </p:spTree>
    <p:extLst>
      <p:ext uri="{BB962C8B-B14F-4D97-AF65-F5344CB8AC3E}">
        <p14:creationId xmlns:p14="http://schemas.microsoft.com/office/powerpoint/2010/main" xmlns="" val="30643614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9C4211A-4AEC-4CDB-BF3B-A88CC68D28A0}" type="datetimeFigureOut">
              <a:rPr lang="es-ES" smtClean="0"/>
              <a:pPr/>
              <a:t>15/08/2022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32042D5-6A87-4B37-8F52-DF075D9DC4A5}" type="slidenum">
              <a:rPr lang="es-ES" smtClean="0"/>
              <a:pPr/>
              <a:t>‹#›</a:t>
            </a:fld>
            <a:endParaRPr lang="es-ES"/>
          </a:p>
        </p:txBody>
      </p:sp>
    </p:spTree>
    <p:extLst>
      <p:ext uri="{BB962C8B-B14F-4D97-AF65-F5344CB8AC3E}">
        <p14:creationId xmlns:p14="http://schemas.microsoft.com/office/powerpoint/2010/main" xmlns="" val="11299828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9C4211A-4AEC-4CDB-BF3B-A88CC68D28A0}" type="datetimeFigureOut">
              <a:rPr lang="es-ES" smtClean="0"/>
              <a:pPr/>
              <a:t>15/08/2022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32042D5-6A87-4B37-8F52-DF075D9DC4A5}" type="slidenum">
              <a:rPr lang="es-ES" smtClean="0"/>
              <a:pPr/>
              <a:t>‹#›</a:t>
            </a:fld>
            <a:endParaRPr lang="es-ES"/>
          </a:p>
        </p:txBody>
      </p:sp>
    </p:spTree>
    <p:extLst>
      <p:ext uri="{BB962C8B-B14F-4D97-AF65-F5344CB8AC3E}">
        <p14:creationId xmlns:p14="http://schemas.microsoft.com/office/powerpoint/2010/main" xmlns="" val="42627870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9C4211A-4AEC-4CDB-BF3B-A88CC68D28A0}" type="datetimeFigureOut">
              <a:rPr lang="es-ES" smtClean="0"/>
              <a:pPr/>
              <a:t>15/08/2022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32042D5-6A87-4B37-8F52-DF075D9DC4A5}" type="slidenum">
              <a:rPr lang="es-ES" smtClean="0"/>
              <a:pPr/>
              <a:t>‹#›</a:t>
            </a:fld>
            <a:endParaRPr lang="es-ES"/>
          </a:p>
        </p:txBody>
      </p:sp>
    </p:spTree>
    <p:extLst>
      <p:ext uri="{BB962C8B-B14F-4D97-AF65-F5344CB8AC3E}">
        <p14:creationId xmlns:p14="http://schemas.microsoft.com/office/powerpoint/2010/main" xmlns="" val="10378494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9C4211A-4AEC-4CDB-BF3B-A88CC68D28A0}" type="datetimeFigureOut">
              <a:rPr lang="es-ES" smtClean="0"/>
              <a:pPr/>
              <a:t>15/08/2022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32042D5-6A87-4B37-8F52-DF075D9DC4A5}" type="slidenum">
              <a:rPr lang="es-ES" smtClean="0"/>
              <a:pPr/>
              <a:t>‹#›</a:t>
            </a:fld>
            <a:endParaRPr lang="es-ES"/>
          </a:p>
        </p:txBody>
      </p:sp>
    </p:spTree>
    <p:extLst>
      <p:ext uri="{BB962C8B-B14F-4D97-AF65-F5344CB8AC3E}">
        <p14:creationId xmlns:p14="http://schemas.microsoft.com/office/powerpoint/2010/main" xmlns="" val="8004308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4211A-4AEC-4CDB-BF3B-A88CC68D28A0}" type="datetimeFigureOut">
              <a:rPr lang="es-ES" smtClean="0"/>
              <a:pPr/>
              <a:t>15/08/2022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32042D5-6A87-4B37-8F52-DF075D9DC4A5}" type="slidenum">
              <a:rPr lang="es-ES" smtClean="0"/>
              <a:pPr/>
              <a:t>‹#›</a:t>
            </a:fld>
            <a:endParaRPr lang="es-ES"/>
          </a:p>
        </p:txBody>
      </p:sp>
    </p:spTree>
    <p:extLst>
      <p:ext uri="{BB962C8B-B14F-4D97-AF65-F5344CB8AC3E}">
        <p14:creationId xmlns:p14="http://schemas.microsoft.com/office/powerpoint/2010/main" xmlns="" val="17423654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9C4211A-4AEC-4CDB-BF3B-A88CC68D28A0}" type="datetimeFigureOut">
              <a:rPr lang="es-ES" smtClean="0"/>
              <a:pPr/>
              <a:t>15/08/2022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32042D5-6A87-4B37-8F52-DF075D9DC4A5}" type="slidenum">
              <a:rPr lang="es-ES" smtClean="0"/>
              <a:pPr/>
              <a:t>‹#›</a:t>
            </a:fld>
            <a:endParaRPr lang="es-ES"/>
          </a:p>
        </p:txBody>
      </p:sp>
    </p:spTree>
    <p:extLst>
      <p:ext uri="{BB962C8B-B14F-4D97-AF65-F5344CB8AC3E}">
        <p14:creationId xmlns:p14="http://schemas.microsoft.com/office/powerpoint/2010/main" xmlns="" val="41604903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9C4211A-4AEC-4CDB-BF3B-A88CC68D28A0}" type="datetimeFigureOut">
              <a:rPr lang="es-ES" smtClean="0"/>
              <a:pPr/>
              <a:t>15/08/2022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32042D5-6A87-4B37-8F52-DF075D9DC4A5}" type="slidenum">
              <a:rPr lang="es-ES" smtClean="0"/>
              <a:pPr/>
              <a:t>‹#›</a:t>
            </a:fld>
            <a:endParaRPr lang="es-ES"/>
          </a:p>
        </p:txBody>
      </p:sp>
    </p:spTree>
    <p:extLst>
      <p:ext uri="{BB962C8B-B14F-4D97-AF65-F5344CB8AC3E}">
        <p14:creationId xmlns:p14="http://schemas.microsoft.com/office/powerpoint/2010/main" xmlns="" val="2249182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9C4211A-4AEC-4CDB-BF3B-A88CC68D28A0}" type="datetimeFigureOut">
              <a:rPr lang="es-ES" smtClean="0"/>
              <a:pPr/>
              <a:t>15/08/2022</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32042D5-6A87-4B37-8F52-DF075D9DC4A5}" type="slidenum">
              <a:rPr lang="es-ES" smtClean="0"/>
              <a:pPr/>
              <a:t>‹#›</a:t>
            </a:fld>
            <a:endParaRPr lang="es-ES"/>
          </a:p>
        </p:txBody>
      </p:sp>
    </p:spTree>
    <p:extLst>
      <p:ext uri="{BB962C8B-B14F-4D97-AF65-F5344CB8AC3E}">
        <p14:creationId xmlns:p14="http://schemas.microsoft.com/office/powerpoint/2010/main" xmlns="" val="1676023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9D4BD61-AAE5-4643-92FD-14F796C7AA57}" type="datetimeFigureOut">
              <a:rPr lang="es-ES" smtClean="0">
                <a:solidFill>
                  <a:prstClr val="black">
                    <a:tint val="75000"/>
                  </a:prstClr>
                </a:solidFill>
              </a:rPr>
              <a:pPr/>
              <a:t>15/08/2022</a:t>
            </a:fld>
            <a:endParaRPr lang="es-E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FC2F47B-A973-4028-9B16-DB36CF250141}"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920487239"/>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png"/><Relationship Id="rId5" Type="http://schemas.microsoft.com/office/2007/relationships/hdphoto" Target="../media/hdphoto1.wdp"/><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5E52985E-2553-471E-82AA-5ED7A32989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94981" y="3346533"/>
            <a:ext cx="8579094" cy="138319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a:ln>
                <a:noFill/>
              </a:ln>
              <a:solidFill>
                <a:prstClr val="white"/>
              </a:solidFill>
              <a:effectLst/>
              <a:uLnTx/>
              <a:uFillTx/>
              <a:latin typeface="Calibri" panose="020F0502020204030204"/>
              <a:ea typeface="+mn-ea"/>
              <a:cs typeface="+mn-cs"/>
            </a:endParaRPr>
          </a:p>
        </p:txBody>
      </p:sp>
      <p:pic>
        <p:nvPicPr>
          <p:cNvPr id="3" name="Imagen 2">
            <a:extLst>
              <a:ext uri="{FF2B5EF4-FFF2-40B4-BE49-F238E27FC236}">
                <a16:creationId xmlns:a16="http://schemas.microsoft.com/office/drawing/2014/main" xmlns="" id="{A917DC22-ED45-6342-E630-C66702F99113}"/>
              </a:ext>
            </a:extLst>
          </p:cNvPr>
          <p:cNvPicPr>
            <a:picLocks noChangeAspect="1"/>
          </p:cNvPicPr>
          <p:nvPr/>
        </p:nvPicPr>
        <p:blipFill rotWithShape="1">
          <a:blip r:embed="rId2" cstate="print">
            <a:extLst>
              <a:ext uri="{28A0092B-C50C-407E-A947-70E740481C1C}">
                <a14:useLocalDpi xmlns:a14="http://schemas.microsoft.com/office/drawing/2010/main" xmlns=""/>
              </a:ext>
            </a:extLst>
          </a:blip>
          <a:srcRect l="-191"/>
          <a:stretch/>
        </p:blipFill>
        <p:spPr>
          <a:xfrm>
            <a:off x="211514" y="170121"/>
            <a:ext cx="4356000" cy="3036277"/>
          </a:xfrm>
          <a:prstGeom prst="rect">
            <a:avLst/>
          </a:prstGeom>
        </p:spPr>
      </p:pic>
      <p:sp>
        <p:nvSpPr>
          <p:cNvPr id="7" name="Rectángulo 6">
            <a:extLst>
              <a:ext uri="{FF2B5EF4-FFF2-40B4-BE49-F238E27FC236}">
                <a16:creationId xmlns:a16="http://schemas.microsoft.com/office/drawing/2014/main" xmlns="" id="{A279753D-F320-F0A6-4A67-9B1DC0D6D6E0}"/>
              </a:ext>
            </a:extLst>
          </p:cNvPr>
          <p:cNvSpPr/>
          <p:nvPr/>
        </p:nvSpPr>
        <p:spPr>
          <a:xfrm>
            <a:off x="0" y="3182862"/>
            <a:ext cx="9144000" cy="1960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16" name="Straight Connector 15">
            <a:extLst>
              <a:ext uri="{FF2B5EF4-FFF2-40B4-BE49-F238E27FC236}">
                <a16:creationId xmlns:a16="http://schemas.microsoft.com/office/drawing/2014/main" xmlns="" id="{DAE3ABC6-4042-4293-A7DF-F01181363B7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3554904" y="3517557"/>
            <a:ext cx="0" cy="10287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xmlns="" id="{CBA365CB-24D1-53A6-B7E1-84B80C424737}"/>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294981" y="3339106"/>
            <a:ext cx="4193601" cy="1610453"/>
          </a:xfrm>
          <a:prstGeom prst="rect">
            <a:avLst/>
          </a:prstGeom>
          <a:ln w="88900" cap="sq" cmpd="thickThin">
            <a:solidFill>
              <a:srgbClr val="352F63"/>
            </a:solidFill>
            <a:prstDash val="solid"/>
            <a:miter lim="800000"/>
          </a:ln>
          <a:effectLst>
            <a:innerShdw blurRad="76200">
              <a:srgbClr val="000000"/>
            </a:innerShdw>
          </a:effectLst>
        </p:spPr>
      </p:pic>
      <p:pic>
        <p:nvPicPr>
          <p:cNvPr id="9" name="Imagen 8" descr="Un dibujo de una persona&#10;&#10;Descripción generada automáticamente con confianza media">
            <a:extLst>
              <a:ext uri="{FF2B5EF4-FFF2-40B4-BE49-F238E27FC236}">
                <a16:creationId xmlns:a16="http://schemas.microsoft.com/office/drawing/2014/main" xmlns="" id="{58B8E609-5BE3-ACBA-FF40-393BF0FB0ECD}"/>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4688801" y="170121"/>
            <a:ext cx="4322234" cy="4876800"/>
          </a:xfrm>
          <a:prstGeom prst="rect">
            <a:avLst/>
          </a:prstGeom>
        </p:spPr>
      </p:pic>
      <p:sp>
        <p:nvSpPr>
          <p:cNvPr id="12" name="CuadroTexto 11">
            <a:extLst>
              <a:ext uri="{FF2B5EF4-FFF2-40B4-BE49-F238E27FC236}">
                <a16:creationId xmlns:a16="http://schemas.microsoft.com/office/drawing/2014/main" xmlns="" id="{27ADD3D7-62E4-7853-9FEF-B4A460E6900F}"/>
              </a:ext>
            </a:extLst>
          </p:cNvPr>
          <p:cNvSpPr txBox="1"/>
          <p:nvPr/>
        </p:nvSpPr>
        <p:spPr>
          <a:xfrm>
            <a:off x="294981" y="3359502"/>
            <a:ext cx="4193601" cy="1446550"/>
          </a:xfrm>
          <a:prstGeom prst="rect">
            <a:avLst/>
          </a:prstGeom>
          <a:noFill/>
        </p:spPr>
        <p:txBody>
          <a:bodyPr wrap="square" rtlCol="0">
            <a:spAutoFit/>
            <a:scene3d>
              <a:camera prst="orthographicFront"/>
              <a:lightRig rig="freezing" dir="t"/>
            </a:scene3d>
            <a:sp3d extrusionH="57150">
              <a:bevelT w="38100" h="38100"/>
            </a:sp3d>
          </a:bodyPr>
          <a:lstStyle/>
          <a:p>
            <a:pPr algn="ctr"/>
            <a:r>
              <a:rPr lang="ro-RO" sz="4400" b="1" dirty="0">
                <a:ln w="9525">
                  <a:noFill/>
                  <a:prstDash val="solid"/>
                </a:ln>
                <a:solidFill>
                  <a:schemeClr val="bg1"/>
                </a:solidFill>
                <a:effectLst>
                  <a:outerShdw blurRad="12700" dist="38100" dir="2700000" algn="tl" rotWithShape="0">
                    <a:schemeClr val="accent1">
                      <a:lumMod val="50000"/>
                    </a:schemeClr>
                  </a:outerShdw>
                </a:effectLst>
              </a:rPr>
              <a:t>SE POATE VEDEA </a:t>
            </a:r>
            <a:r>
              <a:rPr lang="ro-RO" sz="4400" b="1" dirty="0" smtClean="0">
                <a:ln w="9525">
                  <a:noFill/>
                  <a:prstDash val="solid"/>
                </a:ln>
                <a:solidFill>
                  <a:schemeClr val="bg1"/>
                </a:solidFill>
                <a:effectLst>
                  <a:outerShdw blurRad="12700" dist="38100" dir="2700000" algn="tl" rotWithShape="0">
                    <a:schemeClr val="accent1">
                      <a:lumMod val="50000"/>
                    </a:schemeClr>
                  </a:outerShdw>
                </a:effectLst>
              </a:rPr>
              <a:t>INVIZIBILUL</a:t>
            </a:r>
            <a:endParaRPr lang="ro-RO" sz="4400" b="1" dirty="0">
              <a:ln w="9525">
                <a:noFill/>
                <a:prstDash val="solid"/>
              </a:ln>
              <a:solidFill>
                <a:schemeClr val="bg1"/>
              </a:solidFill>
              <a:effectLst>
                <a:outerShdw blurRad="12700" dist="38100" dir="2700000" algn="tl" rotWithShape="0">
                  <a:schemeClr val="accent1">
                    <a:lumMod val="50000"/>
                  </a:schemeClr>
                </a:outerShdw>
              </a:effectLst>
            </a:endParaRPr>
          </a:p>
        </p:txBody>
      </p:sp>
      <p:sp>
        <p:nvSpPr>
          <p:cNvPr id="13" name="CuadroTexto 12">
            <a:extLst>
              <a:ext uri="{FF2B5EF4-FFF2-40B4-BE49-F238E27FC236}">
                <a16:creationId xmlns:a16="http://schemas.microsoft.com/office/drawing/2014/main" xmlns="" id="{D37EC83C-3EE4-2D8A-D22F-B1D496F279F5}"/>
              </a:ext>
            </a:extLst>
          </p:cNvPr>
          <p:cNvSpPr txBox="1"/>
          <p:nvPr/>
        </p:nvSpPr>
        <p:spPr>
          <a:xfrm>
            <a:off x="4688801" y="4668286"/>
            <a:ext cx="4306561" cy="338554"/>
          </a:xfrm>
          <a:prstGeom prst="rect">
            <a:avLst/>
          </a:prstGeom>
          <a:noFill/>
        </p:spPr>
        <p:txBody>
          <a:bodyPr wrap="square" rtlCol="0">
            <a:spAutoFit/>
          </a:bodyPr>
          <a:lstStyle/>
          <a:p>
            <a:pPr algn="ctr"/>
            <a:r>
              <a:rPr lang="ro-RO" sz="1600" b="1" dirty="0" smtClean="0">
                <a:solidFill>
                  <a:srgbClr val="F9BCC0"/>
                </a:solidFill>
                <a:effectLst>
                  <a:outerShdw blurRad="38100" dist="38100" dir="2700000" algn="tl">
                    <a:srgbClr val="000000">
                      <a:alpha val="43137"/>
                    </a:srgbClr>
                  </a:outerShdw>
                </a:effectLst>
              </a:rPr>
              <a:t>Studiul 8 pentru 20 august 2022</a:t>
            </a:r>
            <a:endParaRPr lang="ro-RO" sz="1600" b="1" dirty="0">
              <a:solidFill>
                <a:srgbClr val="F9BC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0248202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1" dur="1000" fill="hold"/>
                                        <p:tgtEl>
                                          <p:spTgt spid="13"/>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prstClr val="white"/>
              </a:solidFill>
            </a:endParaRPr>
          </a:p>
        </p:txBody>
      </p:sp>
      <p:pic>
        <p:nvPicPr>
          <p:cNvPr id="3" name="Imagen 2" descr="Un dibujo de una persona&#10;&#10;Descripción generada automáticamente con confianza baja">
            <a:extLst>
              <a:ext uri="{FF2B5EF4-FFF2-40B4-BE49-F238E27FC236}">
                <a16:creationId xmlns="" xmlns:a16="http://schemas.microsoft.com/office/drawing/2014/main" id="{6C0087AB-D588-08D9-5C5E-CC4533ACE8FB}"/>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4575" r="-14247"/>
          <a:stretch/>
        </p:blipFill>
        <p:spPr>
          <a:xfrm flipH="1">
            <a:off x="1891767" y="10"/>
            <a:ext cx="7252231" cy="5143490"/>
          </a:xfrm>
          <a:prstGeom prst="rect">
            <a:avLst/>
          </a:prstGeom>
        </p:spPr>
      </p:pic>
      <p:sp>
        <p:nvSpPr>
          <p:cNvPr id="12" name="Rectangle 11">
            <a:extLst>
              <a:ext uri="{FF2B5EF4-FFF2-40B4-BE49-F238E27FC236}">
                <a16:creationId xmlns=""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5542696"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prstClr val="white"/>
              </a:solidFill>
            </a:endParaRPr>
          </a:p>
        </p:txBody>
      </p:sp>
      <p:sp>
        <p:nvSpPr>
          <p:cNvPr id="6" name="CuadroTexto 5">
            <a:extLst>
              <a:ext uri="{FF2B5EF4-FFF2-40B4-BE49-F238E27FC236}">
                <a16:creationId xmlns="" xmlns:a16="http://schemas.microsoft.com/office/drawing/2014/main" id="{384A1C22-6AF0-E995-4B77-5D610A07B29D}"/>
              </a:ext>
            </a:extLst>
          </p:cNvPr>
          <p:cNvSpPr txBox="1"/>
          <p:nvPr/>
        </p:nvSpPr>
        <p:spPr>
          <a:xfrm>
            <a:off x="2285" y="94148"/>
            <a:ext cx="4045608" cy="4985980"/>
          </a:xfrm>
          <a:prstGeom prst="rect">
            <a:avLst/>
          </a:prstGeom>
          <a:noFill/>
        </p:spPr>
        <p:txBody>
          <a:bodyPr wrap="square">
            <a:spAutoFit/>
            <a:scene3d>
              <a:camera prst="orthographicFront"/>
              <a:lightRig rig="threePt" dir="t"/>
            </a:scene3d>
            <a:sp3d extrusionH="57150">
              <a:bevelT w="38100" h="38100"/>
            </a:sp3d>
          </a:bodyPr>
          <a:lstStyle/>
          <a:p>
            <a:pPr algn="ctr">
              <a:spcBef>
                <a:spcPts val="1200"/>
              </a:spcBef>
            </a:pPr>
            <a:r>
              <a:rPr lang="ro-RO" sz="3200" b="1" dirty="0" smtClean="0">
                <a:solidFill>
                  <a:srgbClr val="FFC000">
                    <a:lumMod val="75000"/>
                  </a:srgbClr>
                </a:solidFill>
                <a:latin typeface="Comic Sans MS" panose="030F0702030302020204" pitchFamily="66" charset="0"/>
              </a:rPr>
              <a:t>„Prin </a:t>
            </a:r>
            <a:r>
              <a:rPr lang="ro-RO" sz="3200" b="1" dirty="0" smtClean="0">
                <a:solidFill>
                  <a:srgbClr val="FFC000">
                    <a:lumMod val="75000"/>
                  </a:srgbClr>
                </a:solidFill>
                <a:latin typeface="Comic Sans MS" panose="030F0702030302020204" pitchFamily="66" charset="0"/>
              </a:rPr>
              <a:t>credinţă </a:t>
            </a:r>
            <a:r>
              <a:rPr lang="ro-RO" sz="3200" b="1" dirty="0" smtClean="0">
                <a:solidFill>
                  <a:srgbClr val="FFC000">
                    <a:lumMod val="75000"/>
                  </a:srgbClr>
                </a:solidFill>
                <a:latin typeface="Comic Sans MS" panose="030F0702030302020204" pitchFamily="66" charset="0"/>
              </a:rPr>
              <a:t>a părăsit el Egiptul, fără să se teamă de mânia împăratului; pentru că a rămas neclintit, ca </a:t>
            </a:r>
            <a:r>
              <a:rPr lang="ro-RO" sz="3200" b="1" dirty="0" smtClean="0">
                <a:solidFill>
                  <a:srgbClr val="FFC000">
                    <a:lumMod val="75000"/>
                  </a:srgbClr>
                </a:solidFill>
                <a:latin typeface="Comic Sans MS" panose="030F0702030302020204" pitchFamily="66" charset="0"/>
              </a:rPr>
              <a:t>şi </a:t>
            </a:r>
            <a:r>
              <a:rPr lang="ro-RO" sz="3200" b="1" dirty="0" smtClean="0">
                <a:solidFill>
                  <a:srgbClr val="FFC000">
                    <a:lumMod val="75000"/>
                  </a:srgbClr>
                </a:solidFill>
                <a:latin typeface="Comic Sans MS" panose="030F0702030302020204" pitchFamily="66" charset="0"/>
              </a:rPr>
              <a:t>cum ar fi văzut pe Cel ce este nevăzut.”</a:t>
            </a:r>
          </a:p>
          <a:p>
            <a:pPr algn="ctr">
              <a:spcBef>
                <a:spcPts val="1200"/>
              </a:spcBef>
            </a:pPr>
            <a:r>
              <a:rPr lang="ro-RO" sz="2000" b="1" dirty="0" smtClean="0">
                <a:solidFill>
                  <a:srgbClr val="FFC000">
                    <a:lumMod val="75000"/>
                  </a:srgbClr>
                </a:solidFill>
                <a:latin typeface="Comic Sans MS" panose="030F0702030302020204" pitchFamily="66" charset="0"/>
              </a:rPr>
              <a:t>(Evrei 11:27)</a:t>
            </a:r>
            <a:endParaRPr lang="ro-RO" sz="3200" b="1" dirty="0">
              <a:solidFill>
                <a:srgbClr val="FFC000">
                  <a:lumMod val="75000"/>
                </a:srgbClr>
              </a:solidFill>
              <a:latin typeface="Comic Sans MS" panose="030F0702030302020204" pitchFamily="66" charset="0"/>
            </a:endParaRPr>
          </a:p>
        </p:txBody>
      </p:sp>
    </p:spTree>
    <p:extLst>
      <p:ext uri="{BB962C8B-B14F-4D97-AF65-F5344CB8AC3E}">
        <p14:creationId xmlns:p14="http://schemas.microsoft.com/office/powerpoint/2010/main" xmlns="" val="5947045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4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9" name="Imagen 18" descr="Imagen que contiene persona, oscuro, joven, mujer&#10;&#10;Descripción generada automáticamente">
            <a:extLst>
              <a:ext uri="{FF2B5EF4-FFF2-40B4-BE49-F238E27FC236}">
                <a16:creationId xmlns:a16="http://schemas.microsoft.com/office/drawing/2014/main" xmlns="" id="{4E211E46-3304-0594-6CAD-3A7B5E1A7CDE}"/>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flipH="1">
            <a:off x="6707533" y="-156028"/>
            <a:ext cx="2576133" cy="3163021"/>
          </a:xfrm>
          <a:prstGeom prst="rect">
            <a:avLst/>
          </a:prstGeom>
        </p:spPr>
      </p:pic>
      <p:sp>
        <p:nvSpPr>
          <p:cNvPr id="2" name="CuadroTexto 1">
            <a:extLst>
              <a:ext uri="{FF2B5EF4-FFF2-40B4-BE49-F238E27FC236}">
                <a16:creationId xmlns:a16="http://schemas.microsoft.com/office/drawing/2014/main" xmlns="" id="{E049B1C4-0DA6-F163-28FE-88E0F0E992CD}"/>
              </a:ext>
            </a:extLst>
          </p:cNvPr>
          <p:cNvSpPr txBox="1"/>
          <p:nvPr/>
        </p:nvSpPr>
        <p:spPr>
          <a:xfrm>
            <a:off x="4005904" y="2611729"/>
            <a:ext cx="3352800" cy="2477601"/>
          </a:xfrm>
          <a:prstGeom prst="rect">
            <a:avLst/>
          </a:prstGeom>
          <a:noFill/>
        </p:spPr>
        <p:txBody>
          <a:bodyPr wrap="square" rtlCol="0">
            <a:spAutoFit/>
            <a:scene3d>
              <a:camera prst="orthographicFront"/>
              <a:lightRig rig="threePt" dir="t"/>
            </a:scene3d>
            <a:sp3d extrusionH="57150">
              <a:bevelT w="38100" h="38100"/>
            </a:sp3d>
          </a:bodyPr>
          <a:lstStyle/>
          <a:p>
            <a:pPr>
              <a:lnSpc>
                <a:spcPct val="150000"/>
              </a:lnSpc>
              <a:spcBef>
                <a:spcPts val="600"/>
              </a:spcBef>
            </a:pPr>
            <a:r>
              <a:rPr lang="ro-RO" b="1" smtClean="0">
                <a:solidFill>
                  <a:srgbClr val="1560A2"/>
                </a:solidFill>
              </a:rPr>
              <a:t>Puterea Tatălui.</a:t>
            </a:r>
          </a:p>
          <a:p>
            <a:pPr>
              <a:lnSpc>
                <a:spcPct val="150000"/>
              </a:lnSpc>
              <a:spcBef>
                <a:spcPts val="600"/>
              </a:spcBef>
            </a:pPr>
            <a:r>
              <a:rPr lang="ro-RO" b="1" smtClean="0">
                <a:solidFill>
                  <a:srgbClr val="D52886"/>
                </a:solidFill>
              </a:rPr>
              <a:t>Puterea </a:t>
            </a:r>
            <a:r>
              <a:rPr lang="ro-RO" b="1">
                <a:solidFill>
                  <a:srgbClr val="D52886"/>
                </a:solidFill>
              </a:rPr>
              <a:t>în Numele lui </a:t>
            </a:r>
            <a:r>
              <a:rPr lang="ro-RO" b="1" smtClean="0">
                <a:solidFill>
                  <a:srgbClr val="D52886"/>
                </a:solidFill>
              </a:rPr>
              <a:t>Isus.</a:t>
            </a:r>
          </a:p>
          <a:p>
            <a:pPr>
              <a:lnSpc>
                <a:spcPct val="150000"/>
              </a:lnSpc>
              <a:spcBef>
                <a:spcPts val="600"/>
              </a:spcBef>
            </a:pPr>
            <a:r>
              <a:rPr lang="ro-RO" b="1" smtClean="0">
                <a:solidFill>
                  <a:srgbClr val="005E06"/>
                </a:solidFill>
              </a:rPr>
              <a:t>Puterea învierii.</a:t>
            </a:r>
          </a:p>
          <a:p>
            <a:pPr>
              <a:lnSpc>
                <a:spcPct val="150000"/>
              </a:lnSpc>
              <a:spcBef>
                <a:spcPts val="600"/>
              </a:spcBef>
            </a:pPr>
            <a:r>
              <a:rPr lang="ro-RO" b="1" smtClean="0">
                <a:solidFill>
                  <a:srgbClr val="491865"/>
                </a:solidFill>
              </a:rPr>
              <a:t>Puterea </a:t>
            </a:r>
            <a:r>
              <a:rPr lang="ro-RO" b="1">
                <a:solidFill>
                  <a:srgbClr val="491865"/>
                </a:solidFill>
              </a:rPr>
              <a:t>în </a:t>
            </a:r>
            <a:r>
              <a:rPr lang="ro-RO" b="1" smtClean="0">
                <a:solidFill>
                  <a:srgbClr val="491865"/>
                </a:solidFill>
              </a:rPr>
              <a:t>îngrijorări.</a:t>
            </a:r>
          </a:p>
          <a:p>
            <a:pPr>
              <a:lnSpc>
                <a:spcPct val="150000"/>
              </a:lnSpc>
              <a:spcBef>
                <a:spcPts val="600"/>
              </a:spcBef>
            </a:pPr>
            <a:r>
              <a:rPr lang="ro-RO" b="1" smtClean="0">
                <a:solidFill>
                  <a:srgbClr val="9E1E06"/>
                </a:solidFill>
              </a:rPr>
              <a:t>Puterea </a:t>
            </a:r>
            <a:r>
              <a:rPr lang="ro-RO" b="1">
                <a:solidFill>
                  <a:srgbClr val="9E1E06"/>
                </a:solidFill>
              </a:rPr>
              <a:t>în </a:t>
            </a:r>
            <a:r>
              <a:rPr lang="ro-RO" b="1" smtClean="0">
                <a:solidFill>
                  <a:srgbClr val="9E1E06"/>
                </a:solidFill>
              </a:rPr>
              <a:t>întuneric.</a:t>
            </a:r>
            <a:endParaRPr lang="ro-RO" b="1">
              <a:solidFill>
                <a:srgbClr val="9E1E06"/>
              </a:solidFill>
            </a:endParaRPr>
          </a:p>
        </p:txBody>
      </p:sp>
      <p:sp>
        <p:nvSpPr>
          <p:cNvPr id="4" name="CuadroTexto 3">
            <a:extLst>
              <a:ext uri="{FF2B5EF4-FFF2-40B4-BE49-F238E27FC236}">
                <a16:creationId xmlns:a16="http://schemas.microsoft.com/office/drawing/2014/main" xmlns="" id="{FD27B50E-B2B3-9791-1322-9F598432A45F}"/>
              </a:ext>
            </a:extLst>
          </p:cNvPr>
          <p:cNvSpPr txBox="1"/>
          <p:nvPr/>
        </p:nvSpPr>
        <p:spPr>
          <a:xfrm>
            <a:off x="300148" y="15375"/>
            <a:ext cx="7245398" cy="646331"/>
          </a:xfrm>
          <a:prstGeom prst="rect">
            <a:avLst/>
          </a:prstGeom>
          <a:noFill/>
        </p:spPr>
        <p:txBody>
          <a:bodyPr wrap="square">
            <a:spAutoFit/>
          </a:bodyPr>
          <a:lstStyle/>
          <a:p>
            <a:pPr>
              <a:spcBef>
                <a:spcPts val="600"/>
              </a:spcBef>
            </a:pPr>
            <a:r>
              <a:rPr lang="ro-RO" b="1" smtClean="0"/>
              <a:t>„Şi </a:t>
            </a:r>
            <a:r>
              <a:rPr lang="ro-RO" b="1" smtClean="0"/>
              <a:t>cel neprihănit va trăi prin credinţă, dar, dacă dă înapoi, sufletul Meu nu găseşte plăcere în el.” (Evr. 10:38 NVI).</a:t>
            </a:r>
            <a:endParaRPr lang="ro-RO" b="1"/>
          </a:p>
        </p:txBody>
      </p:sp>
      <p:pic>
        <p:nvPicPr>
          <p:cNvPr id="15" name="Imagen 14" descr="Una imagen de una persona&#10;&#10;Descripción generada automáticamente con confianza baja">
            <a:extLst>
              <a:ext uri="{FF2B5EF4-FFF2-40B4-BE49-F238E27FC236}">
                <a16:creationId xmlns:a16="http://schemas.microsoft.com/office/drawing/2014/main" xmlns="" id="{55526897-57F1-5393-9299-F26335EB8EA1}"/>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brightnessContrast bright="40000"/>
                    </a14:imgEffect>
                  </a14:imgLayer>
                </a14:imgProps>
              </a:ext>
              <a:ext uri="{28A0092B-C50C-407E-A947-70E740481C1C}">
                <a14:useLocalDpi xmlns:a14="http://schemas.microsoft.com/office/drawing/2010/main" xmlns=""/>
              </a:ext>
            </a:extLst>
          </a:blip>
          <a:stretch>
            <a:fillRect/>
          </a:stretch>
        </p:blipFill>
        <p:spPr>
          <a:xfrm>
            <a:off x="372389" y="2816211"/>
            <a:ext cx="2973545" cy="2230159"/>
          </a:xfrm>
          <a:prstGeom prst="rect">
            <a:avLst/>
          </a:prstGeom>
          <a:effectLst>
            <a:outerShdw blurRad="63500" sx="102000" sy="102000" algn="ctr" rotWithShape="0">
              <a:prstClr val="black">
                <a:alpha val="40000"/>
              </a:prstClr>
            </a:outerShdw>
          </a:effectLst>
        </p:spPr>
      </p:pic>
      <p:sp>
        <p:nvSpPr>
          <p:cNvPr id="23" name="CuadroTexto 22">
            <a:extLst>
              <a:ext uri="{FF2B5EF4-FFF2-40B4-BE49-F238E27FC236}">
                <a16:creationId xmlns:a16="http://schemas.microsoft.com/office/drawing/2014/main" xmlns="" id="{0EFD5C20-4148-D7F1-C06D-1989EF5E9A1D}"/>
              </a:ext>
            </a:extLst>
          </p:cNvPr>
          <p:cNvSpPr txBox="1"/>
          <p:nvPr/>
        </p:nvSpPr>
        <p:spPr>
          <a:xfrm>
            <a:off x="201608" y="733874"/>
            <a:ext cx="7260175" cy="2000548"/>
          </a:xfrm>
          <a:prstGeom prst="rect">
            <a:avLst/>
          </a:prstGeom>
          <a:noFill/>
        </p:spPr>
        <p:txBody>
          <a:bodyPr wrap="square">
            <a:spAutoFit/>
          </a:bodyPr>
          <a:lstStyle/>
          <a:p>
            <a:pPr>
              <a:spcBef>
                <a:spcPts val="600"/>
              </a:spcBef>
            </a:pPr>
            <a:r>
              <a:rPr lang="ro-RO" sz="1700" b="1" dirty="0" smtClean="0"/>
              <a:t>De multe ori am simţit prezenţa lui Dumnezeu şi am văzut mâna Sa puternică acţionând în favoarea noastră. Cu toate acestea, cu alte ocazii ne este imposibil să-l simţim sau să-i percepem mâna puternică. Doar tăcere şi întuneric.</a:t>
            </a:r>
          </a:p>
          <a:p>
            <a:pPr>
              <a:spcBef>
                <a:spcPts val="600"/>
              </a:spcBef>
            </a:pPr>
            <a:r>
              <a:rPr lang="ro-RO" sz="1700" b="1" dirty="0" smtClean="0"/>
              <a:t>În acele momente, trebuie să ne agăţăm </a:t>
            </a:r>
            <a:r>
              <a:rPr lang="ro-RO" sz="1700" b="1" dirty="0"/>
              <a:t>cel mai </a:t>
            </a:r>
            <a:r>
              <a:rPr lang="ro-RO" sz="1700" b="1" dirty="0" smtClean="0"/>
              <a:t>mult de credinţă şi să mergem înainte „ca şi cum l-am vedem pe Cel ce este </a:t>
            </a:r>
            <a:r>
              <a:rPr lang="ro-RO" sz="1700" b="1" dirty="0"/>
              <a:t>de </a:t>
            </a:r>
            <a:r>
              <a:rPr lang="ro-RO" sz="1700" b="1" dirty="0" smtClean="0"/>
              <a:t>nevăzut” (</a:t>
            </a:r>
            <a:r>
              <a:rPr lang="ro-RO" sz="1700" b="1" dirty="0" err="1" smtClean="0"/>
              <a:t>Evr</a:t>
            </a:r>
            <a:r>
              <a:rPr lang="ro-RO" sz="1700" b="1" dirty="0" smtClean="0"/>
              <a:t>. 11:27). Prin credinţă, trebuie să îmbrăţişăm toată puterea pe care Dumnezeu ne-o pune la dispoziţie.</a:t>
            </a:r>
            <a:endParaRPr lang="ro-RO" sz="1700" b="1" dirty="0"/>
          </a:p>
        </p:txBody>
      </p:sp>
      <p:pic>
        <p:nvPicPr>
          <p:cNvPr id="25" name="Imagen 24" descr="Imagen que contiene exterior, puesta de sol, agua, sol&#10;&#10;Descripción generada automáticamente">
            <a:extLst>
              <a:ext uri="{FF2B5EF4-FFF2-40B4-BE49-F238E27FC236}">
                <a16:creationId xmlns:a16="http://schemas.microsoft.com/office/drawing/2014/main" xmlns="" id="{F14A77A1-BB2C-725F-CAEA-25FF5ACF562E}"/>
              </a:ext>
            </a:extLst>
          </p:cNvPr>
          <p:cNvPicPr>
            <a:picLocks noChangeAspect="1"/>
          </p:cNvPicPr>
          <p:nvPr/>
        </p:nvPicPr>
        <p:blipFill rotWithShape="1">
          <a:blip r:embed="rId6" cstate="print">
            <a:extLst>
              <a:ext uri="{28A0092B-C50C-407E-A947-70E740481C1C}">
                <a14:useLocalDpi xmlns:a14="http://schemas.microsoft.com/office/drawing/2010/main" xmlns=""/>
              </a:ext>
            </a:extLst>
          </a:blip>
          <a:srcRect/>
          <a:stretch/>
        </p:blipFill>
        <p:spPr>
          <a:xfrm>
            <a:off x="7336800" y="3008770"/>
            <a:ext cx="1698302" cy="203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Imagen 25" descr="Icono&#10;&#10;Descripción generada automáticamente">
            <a:extLst>
              <a:ext uri="{FF2B5EF4-FFF2-40B4-BE49-F238E27FC236}">
                <a16:creationId xmlns:a16="http://schemas.microsoft.com/office/drawing/2014/main" xmlns="" id="{27B1D459-E2E0-C5AB-C677-5BE2394CE20B}"/>
              </a:ext>
            </a:extLst>
          </p:cNvPr>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3694322" y="4719998"/>
            <a:ext cx="255920" cy="254700"/>
          </a:xfrm>
          <a:prstGeom prst="rect">
            <a:avLst/>
          </a:prstGeom>
        </p:spPr>
      </p:pic>
      <p:pic>
        <p:nvPicPr>
          <p:cNvPr id="29" name="Imagen 28" descr="Icono&#10;&#10;Descripción generada automáticamente">
            <a:extLst>
              <a:ext uri="{FF2B5EF4-FFF2-40B4-BE49-F238E27FC236}">
                <a16:creationId xmlns:a16="http://schemas.microsoft.com/office/drawing/2014/main" xmlns="" id="{BA20B951-E090-1B0A-9711-3D1752396CE0}"/>
              </a:ext>
            </a:extLst>
          </p:cNvPr>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3694322" y="4230718"/>
            <a:ext cx="255920" cy="254700"/>
          </a:xfrm>
          <a:prstGeom prst="rect">
            <a:avLst/>
          </a:prstGeom>
        </p:spPr>
      </p:pic>
      <p:pic>
        <p:nvPicPr>
          <p:cNvPr id="31" name="Imagen 30" descr="Icono&#10;&#10;Descripción generada automáticamente">
            <a:extLst>
              <a:ext uri="{FF2B5EF4-FFF2-40B4-BE49-F238E27FC236}">
                <a16:creationId xmlns:a16="http://schemas.microsoft.com/office/drawing/2014/main" xmlns="" id="{63C213D0-8338-F3DD-55FD-2C39D52948F3}"/>
              </a:ext>
            </a:extLst>
          </p:cNvPr>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a:off x="3694322" y="3741438"/>
            <a:ext cx="255920" cy="254700"/>
          </a:xfrm>
          <a:prstGeom prst="rect">
            <a:avLst/>
          </a:prstGeom>
        </p:spPr>
      </p:pic>
      <p:pic>
        <p:nvPicPr>
          <p:cNvPr id="32" name="Imagen 31" descr="Icono&#10;&#10;Descripción generada automáticamente">
            <a:extLst>
              <a:ext uri="{FF2B5EF4-FFF2-40B4-BE49-F238E27FC236}">
                <a16:creationId xmlns:a16="http://schemas.microsoft.com/office/drawing/2014/main" xmlns="" id="{C51E75BB-13E1-FFC2-5024-3874C5D5AEBA}"/>
              </a:ext>
            </a:extLst>
          </p:cNvPr>
          <p:cNvPicPr>
            <a:picLocks noChangeAspect="1"/>
          </p:cNvPicPr>
          <p:nvPr/>
        </p:nvPicPr>
        <p:blipFill>
          <a:blip r:embed="rId10" cstate="print">
            <a:extLst>
              <a:ext uri="{28A0092B-C50C-407E-A947-70E740481C1C}">
                <a14:useLocalDpi xmlns:a14="http://schemas.microsoft.com/office/drawing/2010/main" xmlns=""/>
              </a:ext>
            </a:extLst>
          </a:blip>
          <a:stretch>
            <a:fillRect/>
          </a:stretch>
        </p:blipFill>
        <p:spPr>
          <a:xfrm>
            <a:off x="3694322" y="2762876"/>
            <a:ext cx="255920" cy="254700"/>
          </a:xfrm>
          <a:prstGeom prst="rect">
            <a:avLst/>
          </a:prstGeom>
        </p:spPr>
      </p:pic>
      <p:pic>
        <p:nvPicPr>
          <p:cNvPr id="34" name="Imagen 33" descr="Icono&#10;&#10;Descripción generada automáticamente">
            <a:extLst>
              <a:ext uri="{FF2B5EF4-FFF2-40B4-BE49-F238E27FC236}">
                <a16:creationId xmlns:a16="http://schemas.microsoft.com/office/drawing/2014/main" xmlns="" id="{9A54BB21-13DB-A587-9A42-61268E69C297}"/>
              </a:ext>
            </a:extLst>
          </p:cNvPr>
          <p:cNvPicPr>
            <a:picLocks noChangeAspect="1"/>
          </p:cNvPicPr>
          <p:nvPr/>
        </p:nvPicPr>
        <p:blipFill>
          <a:blip r:embed="rId11" cstate="print">
            <a:extLst>
              <a:ext uri="{28A0092B-C50C-407E-A947-70E740481C1C}">
                <a14:useLocalDpi xmlns:a14="http://schemas.microsoft.com/office/drawing/2010/main" xmlns=""/>
              </a:ext>
            </a:extLst>
          </a:blip>
          <a:stretch>
            <a:fillRect/>
          </a:stretch>
        </p:blipFill>
        <p:spPr>
          <a:xfrm>
            <a:off x="3694322" y="3252157"/>
            <a:ext cx="255920" cy="254700"/>
          </a:xfrm>
          <a:prstGeom prst="rect">
            <a:avLst/>
          </a:prstGeom>
        </p:spPr>
      </p:pic>
    </p:spTree>
    <p:extLst>
      <p:ext uri="{BB962C8B-B14F-4D97-AF65-F5344CB8AC3E}">
        <p14:creationId xmlns:p14="http://schemas.microsoft.com/office/powerpoint/2010/main" xmlns="" val="4479111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3">
                                            <p:txEl>
                                              <p:pRg st="0" end="0"/>
                                            </p:txEl>
                                          </p:spTgt>
                                        </p:tgtEl>
                                        <p:attrNameLst>
                                          <p:attrName>style.visibility</p:attrName>
                                        </p:attrNameLst>
                                      </p:cBhvr>
                                      <p:to>
                                        <p:strVal val="visible"/>
                                      </p:to>
                                    </p:set>
                                    <p:animEffect transition="in" filter="wipe(left)">
                                      <p:cBhvr>
                                        <p:cTn id="24" dur="500"/>
                                        <p:tgtEl>
                                          <p:spTgt spid="2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3">
                                            <p:txEl>
                                              <p:pRg st="1" end="1"/>
                                            </p:txEl>
                                          </p:spTgt>
                                        </p:tgtEl>
                                        <p:attrNameLst>
                                          <p:attrName>style.visibility</p:attrName>
                                        </p:attrNameLst>
                                      </p:cBhvr>
                                      <p:to>
                                        <p:strVal val="visible"/>
                                      </p:to>
                                    </p:set>
                                    <p:animEffect transition="in" filter="wipe(left)">
                                      <p:cBhvr>
                                        <p:cTn id="33" dur="500"/>
                                        <p:tgtEl>
                                          <p:spTgt spid="2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fltVal val="0"/>
                                          </p:val>
                                        </p:tav>
                                        <p:tav tm="100000">
                                          <p:val>
                                            <p:strVal val="#ppt_w"/>
                                          </p:val>
                                        </p:tav>
                                      </p:tavLst>
                                    </p:anim>
                                    <p:anim calcmode="lin" valueType="num">
                                      <p:cBhvr>
                                        <p:cTn id="39" dur="500" fill="hold"/>
                                        <p:tgtEl>
                                          <p:spTgt spid="32"/>
                                        </p:tgtEl>
                                        <p:attrNameLst>
                                          <p:attrName>ppt_h</p:attrName>
                                        </p:attrNameLst>
                                      </p:cBhvr>
                                      <p:tavLst>
                                        <p:tav tm="0">
                                          <p:val>
                                            <p:fltVal val="0"/>
                                          </p:val>
                                        </p:tav>
                                        <p:tav tm="100000">
                                          <p:val>
                                            <p:strVal val="#ppt_h"/>
                                          </p:val>
                                        </p:tav>
                                      </p:tavLst>
                                    </p:anim>
                                    <p:animEffect transition="in" filter="fade">
                                      <p:cBhvr>
                                        <p:cTn id="40" dur="500"/>
                                        <p:tgtEl>
                                          <p:spTgt spid="32"/>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0" end="0"/>
                                            </p:txEl>
                                          </p:spTgt>
                                        </p:tgtEl>
                                        <p:attrNameLst>
                                          <p:attrName>style.visibility</p:attrName>
                                        </p:attrNameLst>
                                      </p:cBhvr>
                                      <p:to>
                                        <p:strVal val="visible"/>
                                      </p:to>
                                    </p:set>
                                    <p:animEffect transition="in" filter="wipe(left)">
                                      <p:cBhvr>
                                        <p:cTn id="44" dur="500"/>
                                        <p:tgtEl>
                                          <p:spTgt spid="2">
                                            <p:txEl>
                                              <p:pRg st="0" end="0"/>
                                            </p:txEl>
                                          </p:spTgt>
                                        </p:tgtEl>
                                      </p:cBhvr>
                                    </p:animEffect>
                                  </p:childTnLst>
                                </p:cTn>
                              </p:par>
                            </p:childTnLst>
                          </p:cTn>
                        </p:par>
                        <p:par>
                          <p:cTn id="45" fill="hold">
                            <p:stCondLst>
                              <p:cond delay="10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2">
                                            <p:txEl>
                                              <p:pRg st="1" end="1"/>
                                            </p:txEl>
                                          </p:spTgt>
                                        </p:tgtEl>
                                        <p:attrNameLst>
                                          <p:attrName>style.visibility</p:attrName>
                                        </p:attrNameLst>
                                      </p:cBhvr>
                                      <p:to>
                                        <p:strVal val="visible"/>
                                      </p:to>
                                    </p:set>
                                    <p:animEffect transition="in" filter="wipe(left)">
                                      <p:cBhvr>
                                        <p:cTn id="54" dur="500"/>
                                        <p:tgtEl>
                                          <p:spTgt spid="2">
                                            <p:txEl>
                                              <p:pRg st="1" end="1"/>
                                            </p:txEl>
                                          </p:spTgt>
                                        </p:tgtEl>
                                      </p:cBhvr>
                                    </p:animEffect>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35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par>
                          <p:cTn id="75" fill="hold">
                            <p:stCondLst>
                              <p:cond delay="4000"/>
                            </p:stCondLst>
                            <p:childTnLst>
                              <p:par>
                                <p:cTn id="76" presetID="53" presetClass="entr" presetSubtype="16" fill="hold" nodeType="afterEffect">
                                  <p:stCondLst>
                                    <p:cond delay="0"/>
                                  </p:stCondLst>
                                  <p:childTnLst>
                                    <p:set>
                                      <p:cBhvr>
                                        <p:cTn id="77" dur="1" fill="hold">
                                          <p:stCondLst>
                                            <p:cond delay="0"/>
                                          </p:stCondLst>
                                        </p:cTn>
                                        <p:tgtEl>
                                          <p:spTgt spid="26"/>
                                        </p:tgtEl>
                                        <p:attrNameLst>
                                          <p:attrName>style.visibility</p:attrName>
                                        </p:attrNameLst>
                                      </p:cBhvr>
                                      <p:to>
                                        <p:strVal val="visible"/>
                                      </p:to>
                                    </p:set>
                                    <p:anim calcmode="lin" valueType="num">
                                      <p:cBhvr>
                                        <p:cTn id="78" dur="500" fill="hold"/>
                                        <p:tgtEl>
                                          <p:spTgt spid="26"/>
                                        </p:tgtEl>
                                        <p:attrNameLst>
                                          <p:attrName>ppt_w</p:attrName>
                                        </p:attrNameLst>
                                      </p:cBhvr>
                                      <p:tavLst>
                                        <p:tav tm="0">
                                          <p:val>
                                            <p:fltVal val="0"/>
                                          </p:val>
                                        </p:tav>
                                        <p:tav tm="100000">
                                          <p:val>
                                            <p:strVal val="#ppt_w"/>
                                          </p:val>
                                        </p:tav>
                                      </p:tavLst>
                                    </p:anim>
                                    <p:anim calcmode="lin" valueType="num">
                                      <p:cBhvr>
                                        <p:cTn id="79" dur="500" fill="hold"/>
                                        <p:tgtEl>
                                          <p:spTgt spid="26"/>
                                        </p:tgtEl>
                                        <p:attrNameLst>
                                          <p:attrName>ppt_h</p:attrName>
                                        </p:attrNameLst>
                                      </p:cBhvr>
                                      <p:tavLst>
                                        <p:tav tm="0">
                                          <p:val>
                                            <p:fltVal val="0"/>
                                          </p:val>
                                        </p:tav>
                                        <p:tav tm="100000">
                                          <p:val>
                                            <p:strVal val="#ppt_h"/>
                                          </p:val>
                                        </p:tav>
                                      </p:tavLst>
                                    </p:anim>
                                    <p:animEffect transition="in" filter="fade">
                                      <p:cBhvr>
                                        <p:cTn id="80" dur="500"/>
                                        <p:tgtEl>
                                          <p:spTgt spid="26"/>
                                        </p:tgtEl>
                                      </p:cBhvr>
                                    </p:animEffect>
                                  </p:childTnLst>
                                </p:cTn>
                              </p:par>
                            </p:childTnLst>
                          </p:cTn>
                        </p:par>
                        <p:par>
                          <p:cTn id="81" fill="hold">
                            <p:stCondLst>
                              <p:cond delay="4500"/>
                            </p:stCondLst>
                            <p:childTnLst>
                              <p:par>
                                <p:cTn id="82" presetID="22" presetClass="entr" presetSubtype="8" fill="hold" grpId="0" nodeType="afterEffect">
                                  <p:stCondLst>
                                    <p:cond delay="0"/>
                                  </p:stCondLst>
                                  <p:childTnLst>
                                    <p:set>
                                      <p:cBhvr>
                                        <p:cTn id="83" dur="1" fill="hold">
                                          <p:stCondLst>
                                            <p:cond delay="0"/>
                                          </p:stCondLst>
                                        </p:cTn>
                                        <p:tgtEl>
                                          <p:spTgt spid="2">
                                            <p:txEl>
                                              <p:pRg st="4" end="4"/>
                                            </p:txEl>
                                          </p:spTgt>
                                        </p:tgtEl>
                                        <p:attrNameLst>
                                          <p:attrName>style.visibility</p:attrName>
                                        </p:attrNameLst>
                                      </p:cBhvr>
                                      <p:to>
                                        <p:strVal val="visible"/>
                                      </p:to>
                                    </p:set>
                                    <p:animEffect transition="in" filter="wipe(left)">
                                      <p:cBhvr>
                                        <p:cTn id="8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2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9F9BE61B-0A0B-9EC8-40F2-4E05659E3ED3}"/>
              </a:ext>
            </a:extLst>
          </p:cNvPr>
          <p:cNvSpPr txBox="1"/>
          <p:nvPr/>
        </p:nvSpPr>
        <p:spPr>
          <a:xfrm>
            <a:off x="2044794" y="166731"/>
            <a:ext cx="5990406" cy="769441"/>
          </a:xfrm>
          <a:prstGeom prst="rect">
            <a:avLst/>
          </a:prstGeom>
          <a:noFill/>
        </p:spPr>
        <p:txBody>
          <a:bodyPr wrap="square">
            <a:spAutoFit/>
          </a:bodyPr>
          <a:lstStyle/>
          <a:p>
            <a:pPr algn="ctr"/>
            <a:r>
              <a:rPr lang="ro-RO" sz="4400">
                <a:ln w="0"/>
                <a:solidFill>
                  <a:srgbClr val="7030A0"/>
                </a:solidFill>
                <a:effectLst>
                  <a:outerShdw blurRad="38100" dist="19050" dir="2700000" algn="tl" rotWithShape="0">
                    <a:schemeClr val="dk1">
                      <a:alpha val="40000"/>
                    </a:schemeClr>
                  </a:outerShdw>
                </a:effectLst>
              </a:rPr>
              <a:t>PUTEREA </a:t>
            </a:r>
            <a:r>
              <a:rPr lang="ro-RO" sz="4400" smtClean="0">
                <a:ln w="0"/>
                <a:solidFill>
                  <a:srgbClr val="7030A0"/>
                </a:solidFill>
                <a:effectLst>
                  <a:outerShdw blurRad="38100" dist="19050" dir="2700000" algn="tl" rotWithShape="0">
                    <a:schemeClr val="dk1">
                      <a:alpha val="40000"/>
                    </a:schemeClr>
                  </a:outerShdw>
                </a:effectLst>
              </a:rPr>
              <a:t>TATĂLUI</a:t>
            </a:r>
            <a:endParaRPr lang="ro-RO" sz="4400">
              <a:ln w="0"/>
              <a:solidFill>
                <a:srgbClr val="7030A0"/>
              </a:solidFill>
              <a:effectLst>
                <a:outerShdw blurRad="38100" dist="19050" dir="2700000" algn="tl" rotWithShape="0">
                  <a:schemeClr val="dk1">
                    <a:alpha val="40000"/>
                  </a:schemeClr>
                </a:outerShdw>
              </a:effectLst>
            </a:endParaRPr>
          </a:p>
        </p:txBody>
      </p:sp>
      <p:sp>
        <p:nvSpPr>
          <p:cNvPr id="4" name="CuadroTexto 3">
            <a:extLst>
              <a:ext uri="{FF2B5EF4-FFF2-40B4-BE49-F238E27FC236}">
                <a16:creationId xmlns:a16="http://schemas.microsoft.com/office/drawing/2014/main" xmlns="" id="{2C437B16-148C-6471-5793-5184D06E42CF}"/>
              </a:ext>
            </a:extLst>
          </p:cNvPr>
          <p:cNvSpPr txBox="1"/>
          <p:nvPr/>
        </p:nvSpPr>
        <p:spPr>
          <a:xfrm>
            <a:off x="2044794" y="706500"/>
            <a:ext cx="6574666" cy="507831"/>
          </a:xfrm>
          <a:prstGeom prst="rect">
            <a:avLst/>
          </a:prstGeom>
          <a:noFill/>
        </p:spPr>
        <p:txBody>
          <a:bodyPr wrap="square">
            <a:spAutoFit/>
          </a:bodyPr>
          <a:lstStyle/>
          <a:p>
            <a:pPr algn="ctr"/>
            <a:r>
              <a:rPr lang="ro-RO" sz="1600" b="1" dirty="0" smtClean="0">
                <a:solidFill>
                  <a:srgbClr val="C00000"/>
                </a:solidFill>
                <a:latin typeface="Comic Sans MS" panose="030F0702030302020204" pitchFamily="66" charset="0"/>
              </a:rPr>
              <a:t>„Dacă </a:t>
            </a:r>
            <a:r>
              <a:rPr lang="ro-RO" sz="1600" b="1" dirty="0" smtClean="0">
                <a:solidFill>
                  <a:srgbClr val="C00000"/>
                </a:solidFill>
                <a:latin typeface="Comic Sans MS" panose="030F0702030302020204" pitchFamily="66" charset="0"/>
              </a:rPr>
              <a:t>Dumnezeu este pentru noi, cine va fi împotriva noastră?” </a:t>
            </a:r>
            <a:r>
              <a:rPr lang="ro-RO" sz="1100" b="1" dirty="0" smtClean="0">
                <a:solidFill>
                  <a:srgbClr val="C00000"/>
                </a:solidFill>
                <a:latin typeface="Comic Sans MS" panose="030F0702030302020204" pitchFamily="66" charset="0"/>
              </a:rPr>
              <a:t>(Rom. 8:31)</a:t>
            </a:r>
            <a:endParaRPr lang="ro-RO" sz="1100" b="1" dirty="0">
              <a:solidFill>
                <a:srgbClr val="C00000"/>
              </a:solidFill>
              <a:latin typeface="Comic Sans MS" panose="030F0702030302020204" pitchFamily="66" charset="0"/>
            </a:endParaRPr>
          </a:p>
        </p:txBody>
      </p:sp>
      <p:sp>
        <p:nvSpPr>
          <p:cNvPr id="5" name="CuadroTexto 4">
            <a:extLst>
              <a:ext uri="{FF2B5EF4-FFF2-40B4-BE49-F238E27FC236}">
                <a16:creationId xmlns:a16="http://schemas.microsoft.com/office/drawing/2014/main" xmlns="" id="{0F040883-705E-EB8F-9C7A-FA48C7835C4B}"/>
              </a:ext>
            </a:extLst>
          </p:cNvPr>
          <p:cNvSpPr txBox="1"/>
          <p:nvPr/>
        </p:nvSpPr>
        <p:spPr>
          <a:xfrm>
            <a:off x="455888" y="1110293"/>
            <a:ext cx="5443870" cy="2108269"/>
          </a:xfrm>
          <a:prstGeom prst="rect">
            <a:avLst/>
          </a:prstGeom>
          <a:noFill/>
        </p:spPr>
        <p:txBody>
          <a:bodyPr wrap="square" rtlCol="0">
            <a:spAutoFit/>
          </a:bodyPr>
          <a:lstStyle/>
          <a:p>
            <a:pPr>
              <a:spcBef>
                <a:spcPts val="600"/>
              </a:spcBef>
            </a:pPr>
            <a:r>
              <a:rPr lang="ro-RO" b="1" dirty="0" smtClean="0"/>
              <a:t>Ştim că „Dumnezeu este dragoste” (1 Ioan 4:8). Dar, uneori, ne putem îndoi. Dacă este dragoste, de ce pare că ne uită? de ce nu ne dă ceea ce ştim că este bun şi necesar? De ce …?</a:t>
            </a:r>
          </a:p>
          <a:p>
            <a:pPr>
              <a:spcBef>
                <a:spcPts val="600"/>
              </a:spcBef>
            </a:pPr>
            <a:r>
              <a:rPr lang="ro-RO" b="1" dirty="0" smtClean="0"/>
              <a:t>Romani 8:28-39 conţine argumente importante care ne vor ajuta să nu ne îndoim de ceea ce poate şi vrea Dumnezeu să facă pentru noi.</a:t>
            </a:r>
            <a:endParaRPr lang="ro-RO" b="1" dirty="0"/>
          </a:p>
        </p:txBody>
      </p:sp>
      <p:sp>
        <p:nvSpPr>
          <p:cNvPr id="6" name="CuadroTexto 5">
            <a:extLst>
              <a:ext uri="{FF2B5EF4-FFF2-40B4-BE49-F238E27FC236}">
                <a16:creationId xmlns:a16="http://schemas.microsoft.com/office/drawing/2014/main" xmlns="" id="{DD94A8DF-12CC-2471-01E2-AD9312DDDFCF}"/>
              </a:ext>
            </a:extLst>
          </p:cNvPr>
          <p:cNvSpPr txBox="1"/>
          <p:nvPr/>
        </p:nvSpPr>
        <p:spPr>
          <a:xfrm>
            <a:off x="455888" y="3085390"/>
            <a:ext cx="2277377" cy="1754326"/>
          </a:xfrm>
          <a:prstGeom prst="rect">
            <a:avLst/>
          </a:prstGeom>
          <a:noFill/>
        </p:spPr>
        <p:txBody>
          <a:bodyPr wrap="square" rtlCol="0">
            <a:spAutoFit/>
          </a:bodyPr>
          <a:lstStyle/>
          <a:p>
            <a:r>
              <a:rPr lang="ro-RO" b="1" smtClean="0"/>
              <a:t>Dumnezeu</a:t>
            </a:r>
            <a:r>
              <a:rPr lang="ro-RO" b="1" smtClean="0"/>
              <a:t> poate face ca totul să lucreze spre binele </a:t>
            </a:r>
            <a:r>
              <a:rPr lang="ro-RO" b="1" smtClean="0"/>
              <a:t>nostru</a:t>
            </a:r>
            <a:r>
              <a:rPr lang="ro-RO" b="1" smtClean="0"/>
              <a:t>, chiar dacă nu pare evident la momentul respectiv </a:t>
            </a:r>
            <a:r>
              <a:rPr lang="ro-RO" b="1" smtClean="0"/>
              <a:t>(v</a:t>
            </a:r>
            <a:r>
              <a:rPr lang="ro-RO" b="1" smtClean="0"/>
              <a:t>. </a:t>
            </a:r>
            <a:r>
              <a:rPr lang="ro-RO" b="1" smtClean="0"/>
              <a:t>28)</a:t>
            </a:r>
            <a:endParaRPr lang="ro-RO" b="1"/>
          </a:p>
        </p:txBody>
      </p:sp>
      <p:sp>
        <p:nvSpPr>
          <p:cNvPr id="11" name="CuadroTexto 10">
            <a:extLst>
              <a:ext uri="{FF2B5EF4-FFF2-40B4-BE49-F238E27FC236}">
                <a16:creationId xmlns:a16="http://schemas.microsoft.com/office/drawing/2014/main" xmlns="" id="{D1CB7AA2-3E40-AC4A-C4AC-8E34E42AC52A}"/>
              </a:ext>
            </a:extLst>
          </p:cNvPr>
          <p:cNvSpPr txBox="1"/>
          <p:nvPr/>
        </p:nvSpPr>
        <p:spPr>
          <a:xfrm>
            <a:off x="5444324" y="3414231"/>
            <a:ext cx="3286800" cy="1200329"/>
          </a:xfrm>
          <a:prstGeom prst="rect">
            <a:avLst/>
          </a:prstGeom>
          <a:noFill/>
        </p:spPr>
        <p:txBody>
          <a:bodyPr wrap="square">
            <a:spAutoFit/>
          </a:bodyPr>
          <a:lstStyle/>
          <a:p>
            <a:r>
              <a:rPr lang="ro-RO" b="1" dirty="0" smtClean="0"/>
              <a:t>„El</a:t>
            </a:r>
            <a:r>
              <a:rPr lang="ro-RO" b="1" dirty="0" smtClean="0"/>
              <a:t>, Care nu Şi‑a cruţat propriul Fiu, ci L‑a dat pentru noi toţi, cum nu ne va dărui, împreună cu El, toate lucrurile?!” (v. 32 </a:t>
            </a:r>
            <a:r>
              <a:rPr lang="ro-RO" b="1" dirty="0" err="1" smtClean="0"/>
              <a:t>NTR</a:t>
            </a:r>
            <a:r>
              <a:rPr lang="ro-RO" b="1" dirty="0" smtClean="0"/>
              <a:t>).</a:t>
            </a:r>
            <a:endParaRPr lang="ro-RO" b="1" dirty="0"/>
          </a:p>
        </p:txBody>
      </p:sp>
      <p:pic>
        <p:nvPicPr>
          <p:cNvPr id="13" name="Imagen 12" descr="Un par de personas en un escenario&#10;&#10;Descripción generada automáticamente con confianza baja">
            <a:extLst>
              <a:ext uri="{FF2B5EF4-FFF2-40B4-BE49-F238E27FC236}">
                <a16:creationId xmlns:a16="http://schemas.microsoft.com/office/drawing/2014/main" xmlns="" id="{E272DC11-814A-6B12-E169-2A7DBBBF3D90}"/>
              </a:ext>
            </a:extLst>
          </p:cNvPr>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6071400" y="1086388"/>
            <a:ext cx="2472712" cy="2047849"/>
          </a:xfrm>
          <a:prstGeom prst="snip2DiagRect">
            <a:avLst/>
          </a:prstGeom>
          <a:solidFill>
            <a:srgbClr val="FFFFFF">
              <a:shade val="85000"/>
            </a:srgbClr>
          </a:solidFill>
          <a:ln w="88900" cap="sq">
            <a:solidFill>
              <a:schemeClr val="bg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tabla, parado, hombre, sostener&#10;&#10;Descripción generada automáticamente">
            <a:extLst>
              <a:ext uri="{FF2B5EF4-FFF2-40B4-BE49-F238E27FC236}">
                <a16:creationId xmlns:a16="http://schemas.microsoft.com/office/drawing/2014/main" xmlns="" id="{8FB4E26F-6094-1558-A08E-80ADC64674EC}"/>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2790865" y="3222187"/>
            <a:ext cx="2466447" cy="1584418"/>
          </a:xfrm>
          <a:prstGeom prst="snip2DiagRect">
            <a:avLst/>
          </a:prstGeom>
          <a:solidFill>
            <a:srgbClr val="FFFFFF">
              <a:shade val="85000"/>
            </a:srgbClr>
          </a:solidFill>
          <a:ln w="88900" cap="sq">
            <a:solidFill>
              <a:schemeClr val="bg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xmlns="" id="{C38FC3B6-B075-9ED7-9C50-BD48E7806DF2}"/>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1108800" y="252006"/>
            <a:ext cx="935994" cy="935994"/>
          </a:xfrm>
          <a:prstGeom prst="rect">
            <a:avLst/>
          </a:prstGeom>
          <a:ln>
            <a:noFill/>
          </a:ln>
          <a:effectLst>
            <a:softEdge rad="88900"/>
          </a:effectLst>
        </p:spPr>
      </p:pic>
    </p:spTree>
    <p:extLst>
      <p:ext uri="{BB962C8B-B14F-4D97-AF65-F5344CB8AC3E}">
        <p14:creationId xmlns:p14="http://schemas.microsoft.com/office/powerpoint/2010/main" xmlns="" val="33168168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1000" fill="hold"/>
                                        <p:tgtEl>
                                          <p:spTgt spid="16"/>
                                        </p:tgtEl>
                                        <p:attrNameLst>
                                          <p:attrName>ppt_w</p:attrName>
                                        </p:attrNameLst>
                                      </p:cBhvr>
                                      <p:tavLst>
                                        <p:tav tm="0">
                                          <p:val>
                                            <p:fltVal val="0"/>
                                          </p:val>
                                        </p:tav>
                                        <p:tav tm="100000">
                                          <p:val>
                                            <p:strVal val="#ppt_w"/>
                                          </p:val>
                                        </p:tav>
                                      </p:tavLst>
                                    </p:anim>
                                    <p:anim calcmode="lin" valueType="num">
                                      <p:cBhvr>
                                        <p:cTn id="17" dur="1000" fill="hold"/>
                                        <p:tgtEl>
                                          <p:spTgt spid="16"/>
                                        </p:tgtEl>
                                        <p:attrNameLst>
                                          <p:attrName>ppt_h</p:attrName>
                                        </p:attrNameLst>
                                      </p:cBhvr>
                                      <p:tavLst>
                                        <p:tav tm="0">
                                          <p:val>
                                            <p:fltVal val="0"/>
                                          </p:val>
                                        </p:tav>
                                        <p:tav tm="100000">
                                          <p:val>
                                            <p:strVal val="#ppt_h"/>
                                          </p:val>
                                        </p:tav>
                                      </p:tavLst>
                                    </p:anim>
                                    <p:anim calcmode="lin" valueType="num">
                                      <p:cBhvr>
                                        <p:cTn id="18" dur="1000" fill="hold"/>
                                        <p:tgtEl>
                                          <p:spTgt spid="16"/>
                                        </p:tgtEl>
                                        <p:attrNameLst>
                                          <p:attrName>style.rotation</p:attrName>
                                        </p:attrNameLst>
                                      </p:cBhvr>
                                      <p:tavLst>
                                        <p:tav tm="0">
                                          <p:val>
                                            <p:fltVal val="90"/>
                                          </p:val>
                                        </p:tav>
                                        <p:tav tm="100000">
                                          <p:val>
                                            <p:fltVal val="0"/>
                                          </p:val>
                                        </p:tav>
                                      </p:tavLst>
                                    </p:anim>
                                    <p:animEffect transition="in" filter="fade">
                                      <p:cBhvr>
                                        <p:cTn id="19" dur="1000"/>
                                        <p:tgtEl>
                                          <p:spTgt spid="16"/>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out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left)">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left)">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0-#ppt_w/2"/>
                                          </p:val>
                                        </p:tav>
                                        <p:tav tm="100000">
                                          <p:val>
                                            <p:strVal val="#ppt_x"/>
                                          </p:val>
                                        </p:tav>
                                      </p:tavLst>
                                    </p:anim>
                                    <p:anim calcmode="lin" valueType="num">
                                      <p:cBhvr additive="base">
                                        <p:cTn id="39" dur="500" fill="hold"/>
                                        <p:tgtEl>
                                          <p:spTgt spid="6"/>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0-#ppt_w/2"/>
                                          </p:val>
                                        </p:tav>
                                        <p:tav tm="100000">
                                          <p:val>
                                            <p:strVal val="#ppt_x"/>
                                          </p:val>
                                        </p:tav>
                                      </p:tavLst>
                                    </p:anim>
                                    <p:anim calcmode="lin" valueType="num">
                                      <p:cBhvr additive="base">
                                        <p:cTn id="4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uild="p"/>
      <p:bldP spid="6"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F522DC7E-14BF-7239-1579-B06D343744CB}"/>
              </a:ext>
            </a:extLst>
          </p:cNvPr>
          <p:cNvSpPr txBox="1"/>
          <p:nvPr/>
        </p:nvSpPr>
        <p:spPr>
          <a:xfrm>
            <a:off x="57599" y="-36000"/>
            <a:ext cx="4838404" cy="1077218"/>
          </a:xfrm>
          <a:prstGeom prst="rect">
            <a:avLst/>
          </a:prstGeom>
          <a:noFill/>
        </p:spPr>
        <p:txBody>
          <a:bodyPr wrap="square">
            <a:spAutoFit/>
          </a:bodyPr>
          <a:lstStyle/>
          <a:p>
            <a:pPr algn="ctr"/>
            <a:r>
              <a:rPr lang="ro-RO" sz="3200" b="1">
                <a:ln w="10160">
                  <a:solidFill>
                    <a:schemeClr val="accent5"/>
                  </a:solidFill>
                  <a:prstDash val="solid"/>
                </a:ln>
                <a:solidFill>
                  <a:srgbClr val="FFFFFF"/>
                </a:solidFill>
                <a:effectLst>
                  <a:outerShdw blurRad="38100" dist="22860" dir="5400000" algn="tl" rotWithShape="0">
                    <a:srgbClr val="000000">
                      <a:alpha val="30000"/>
                    </a:srgbClr>
                  </a:outerShdw>
                </a:effectLst>
              </a:rPr>
              <a:t>PUTEREA ÎN NUMELE </a:t>
            </a:r>
            <a:r>
              <a:rPr lang="ro-RO" sz="3200" b="1">
                <a:ln w="10160">
                  <a:solidFill>
                    <a:schemeClr val="accent5"/>
                  </a:solidFill>
                  <a:prstDash val="solid"/>
                </a:ln>
                <a:solidFill>
                  <a:srgbClr val="FFFFFF"/>
                </a:solidFill>
                <a:effectLst>
                  <a:outerShdw blurRad="38100" dist="22860" dir="5400000" algn="tl" rotWithShape="0">
                    <a:srgbClr val="000000">
                      <a:alpha val="30000"/>
                    </a:srgbClr>
                  </a:outerShdw>
                </a:effectLst>
              </a:rPr>
              <a:t>DOMNULUI </a:t>
            </a:r>
            <a:r>
              <a:rPr lang="ro-RO" sz="3200" b="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ISUS</a:t>
            </a:r>
            <a:endParaRPr lang="ro-RO" sz="32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CuadroTexto 8">
            <a:extLst>
              <a:ext uri="{FF2B5EF4-FFF2-40B4-BE49-F238E27FC236}">
                <a16:creationId xmlns:a16="http://schemas.microsoft.com/office/drawing/2014/main" xmlns="" id="{E4659EBA-9389-A06A-1EE7-2D5B342F31F8}"/>
              </a:ext>
            </a:extLst>
          </p:cNvPr>
          <p:cNvSpPr txBox="1"/>
          <p:nvPr/>
        </p:nvSpPr>
        <p:spPr>
          <a:xfrm>
            <a:off x="57598" y="936246"/>
            <a:ext cx="4838404" cy="584775"/>
          </a:xfrm>
          <a:prstGeom prst="rect">
            <a:avLst/>
          </a:prstGeom>
          <a:noFill/>
        </p:spPr>
        <p:txBody>
          <a:bodyPr wrap="square">
            <a:spAutoFit/>
          </a:bodyPr>
          <a:lstStyle/>
          <a:p>
            <a:pPr algn="ctr"/>
            <a:r>
              <a:rPr lang="ro-RO" sz="1600"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ro-RO" sz="1600"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Dacă veţi cere ceva în Numele </a:t>
            </a:r>
            <a:r>
              <a:rPr lang="ro-RO" sz="1600"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Meu</a:t>
            </a:r>
            <a:r>
              <a:rPr lang="ro-RO" sz="1600"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voi </a:t>
            </a:r>
            <a:r>
              <a:rPr lang="ro-RO" sz="1600"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face.</a:t>
            </a:r>
            <a:r>
              <a:rPr lang="ro-RO" sz="1600"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ro-RO" sz="1100"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ro-RO" sz="1100"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Ioan</a:t>
            </a:r>
            <a:r>
              <a:rPr lang="ro-RO" sz="1100"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ro-RO" sz="1100"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14:14)</a:t>
            </a:r>
            <a:endParaRPr lang="ro-RO" sz="1100" b="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10" name="CuadroTexto 9">
            <a:extLst>
              <a:ext uri="{FF2B5EF4-FFF2-40B4-BE49-F238E27FC236}">
                <a16:creationId xmlns:a16="http://schemas.microsoft.com/office/drawing/2014/main" xmlns="" id="{6CC370F0-51A5-2772-9897-40794E930F69}"/>
              </a:ext>
            </a:extLst>
          </p:cNvPr>
          <p:cNvSpPr txBox="1"/>
          <p:nvPr/>
        </p:nvSpPr>
        <p:spPr>
          <a:xfrm>
            <a:off x="4896002" y="-10103"/>
            <a:ext cx="4247997" cy="5232202"/>
          </a:xfrm>
          <a:prstGeom prst="rect">
            <a:avLst/>
          </a:prstGeom>
          <a:solidFill>
            <a:schemeClr val="bg1">
              <a:alpha val="57000"/>
            </a:schemeClr>
          </a:solidFill>
        </p:spPr>
        <p:txBody>
          <a:bodyPr wrap="square" rtlCol="0">
            <a:spAutoFit/>
          </a:bodyPr>
          <a:lstStyle/>
          <a:p>
            <a:pPr>
              <a:spcBef>
                <a:spcPts val="600"/>
              </a:spcBef>
            </a:pPr>
            <a:r>
              <a:rPr lang="ro-RO" b="1" dirty="0" smtClean="0"/>
              <a:t>Isus ne-a învăţat să aducem cererile noastre către Dumnezeu în numele Lui, cerând mijlocirea Lui directă.</a:t>
            </a:r>
          </a:p>
          <a:p>
            <a:pPr>
              <a:spcBef>
                <a:spcPts val="600"/>
              </a:spcBef>
            </a:pPr>
            <a:r>
              <a:rPr lang="ro-RO" b="1" dirty="0" smtClean="0"/>
              <a:t>Când cerem „în numele lui Isus”, putem fi siguri că tot </a:t>
            </a:r>
            <a:r>
              <a:rPr lang="ro-RO" b="1" dirty="0"/>
              <a:t>angrenajul cerului se pune în </a:t>
            </a:r>
            <a:r>
              <a:rPr lang="ro-RO" b="1" dirty="0" smtClean="0"/>
              <a:t>mişcare. Poate că nu vedem îngerii acţionând </a:t>
            </a:r>
            <a:r>
              <a:rPr lang="ro-RO" b="1" dirty="0"/>
              <a:t>peste </a:t>
            </a:r>
            <a:r>
              <a:rPr lang="ro-RO" b="1" dirty="0" smtClean="0"/>
              <a:t>tot în jurul nostru, dar ei acţionează – trimişi de la Tronul cerului</a:t>
            </a:r>
            <a:r>
              <a:rPr lang="ro-RO" b="1" dirty="0"/>
              <a:t>, </a:t>
            </a:r>
            <a:r>
              <a:rPr lang="ro-RO" b="1" dirty="0" smtClean="0"/>
              <a:t>în numele lui Isus, ca </a:t>
            </a:r>
            <a:r>
              <a:rPr lang="ro-RO" b="1" dirty="0"/>
              <a:t>să ne împlinească </a:t>
            </a:r>
            <a:r>
              <a:rPr lang="ro-RO" b="1" dirty="0" smtClean="0"/>
              <a:t>cererile.</a:t>
            </a:r>
          </a:p>
          <a:p>
            <a:pPr>
              <a:spcBef>
                <a:spcPts val="600"/>
              </a:spcBef>
            </a:pPr>
            <a:r>
              <a:rPr lang="ro-RO" b="1" dirty="0" smtClean="0"/>
              <a:t>Rugăciunea poate avea efecte foarte diferite. Poate că vom vedea un răspuns imediat şi dramatic. Se </a:t>
            </a:r>
            <a:r>
              <a:rPr lang="ro-RO" b="1" dirty="0"/>
              <a:t>poate </a:t>
            </a:r>
            <a:r>
              <a:rPr lang="ro-RO" b="1" dirty="0" smtClean="0"/>
              <a:t>să vedem că nu se întâmplă nimic. În acest caz, trebuie să aşteptăm. Rugăciunea a fost ascultată, iar maşina a fost pusă în mişcare. Mai devreme sau mai târziu, vom vedea răspunsul.</a:t>
            </a:r>
            <a:endParaRPr lang="ro-RO" b="1" dirty="0"/>
          </a:p>
        </p:txBody>
      </p:sp>
      <p:grpSp>
        <p:nvGrpSpPr>
          <p:cNvPr id="7" name="Grupo 6">
            <a:extLst>
              <a:ext uri="{FF2B5EF4-FFF2-40B4-BE49-F238E27FC236}">
                <a16:creationId xmlns:a16="http://schemas.microsoft.com/office/drawing/2014/main" xmlns="" id="{15FD3D07-FAB4-EC20-5BED-75594FCACC2A}"/>
              </a:ext>
            </a:extLst>
          </p:cNvPr>
          <p:cNvGrpSpPr/>
          <p:nvPr/>
        </p:nvGrpSpPr>
        <p:grpSpPr>
          <a:xfrm>
            <a:off x="28799" y="1484805"/>
            <a:ext cx="4838403" cy="3628802"/>
            <a:chOff x="1143000" y="0"/>
            <a:chExt cx="6858000" cy="5143500"/>
          </a:xfrm>
        </p:grpSpPr>
        <p:pic>
          <p:nvPicPr>
            <p:cNvPr id="4" name="Imagen 3" descr="Imagen que contiene hombre, sostener, montar a caballo, joven&#10;&#10;Descripción generada automáticamente">
              <a:extLst>
                <a:ext uri="{FF2B5EF4-FFF2-40B4-BE49-F238E27FC236}">
                  <a16:creationId xmlns:a16="http://schemas.microsoft.com/office/drawing/2014/main" xmlns="" id="{B22E5567-AA39-CB95-EE24-AEA7460702DF}"/>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143000" y="0"/>
              <a:ext cx="6858000" cy="5143500"/>
            </a:xfrm>
            <a:prstGeom prst="rect">
              <a:avLst/>
            </a:prstGeom>
          </p:spPr>
        </p:pic>
        <p:pic>
          <p:nvPicPr>
            <p:cNvPr id="6" name="Imagen 5" descr="Una persona con los brazos abiertos&#10;&#10;Descripción generada automáticamente con confianza baja">
              <a:extLst>
                <a:ext uri="{FF2B5EF4-FFF2-40B4-BE49-F238E27FC236}">
                  <a16:creationId xmlns:a16="http://schemas.microsoft.com/office/drawing/2014/main" xmlns="" id="{0DEBA747-6E1D-BC9F-5EAE-241F7AA75CFF}"/>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2180109" y="0"/>
              <a:ext cx="4783782" cy="5143500"/>
            </a:xfrm>
            <a:prstGeom prst="rect">
              <a:avLst/>
            </a:prstGeom>
          </p:spPr>
        </p:pic>
      </p:grpSp>
    </p:spTree>
    <p:extLst>
      <p:ext uri="{BB962C8B-B14F-4D97-AF65-F5344CB8AC3E}">
        <p14:creationId xmlns:p14="http://schemas.microsoft.com/office/powerpoint/2010/main" xmlns="" val="22408105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wipe(left)">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wipe(left)">
                                      <p:cBhvr>
                                        <p:cTn id="29" dur="500"/>
                                        <p:tgtEl>
                                          <p:spTgt spid="1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xEl>
                                              <p:pRg st="2" end="2"/>
                                            </p:txEl>
                                          </p:spTgt>
                                        </p:tgtEl>
                                        <p:attrNameLst>
                                          <p:attrName>style.visibility</p:attrName>
                                        </p:attrNameLst>
                                      </p:cBhvr>
                                      <p:to>
                                        <p:strVal val="visible"/>
                                      </p:to>
                                    </p:set>
                                    <p:animEffect transition="in" filter="wipe(left)">
                                      <p:cBhvr>
                                        <p:cTn id="34"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0" name="Imagen 9" descr="Un par de personas de pie&#10;&#10;Descripción generada automáticamente con confianza baja">
            <a:extLst>
              <a:ext uri="{FF2B5EF4-FFF2-40B4-BE49-F238E27FC236}">
                <a16:creationId xmlns:a16="http://schemas.microsoft.com/office/drawing/2014/main" xmlns="" id="{D73D8242-910E-A2E9-05B9-35C09281F531}"/>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9486" y="3188353"/>
            <a:ext cx="1946700" cy="1946700"/>
          </a:xfrm>
          <a:prstGeom prst="rect">
            <a:avLst/>
          </a:prstGeom>
        </p:spPr>
      </p:pic>
      <p:sp>
        <p:nvSpPr>
          <p:cNvPr id="3" name="CuadroTexto 2">
            <a:extLst>
              <a:ext uri="{FF2B5EF4-FFF2-40B4-BE49-F238E27FC236}">
                <a16:creationId xmlns:a16="http://schemas.microsoft.com/office/drawing/2014/main" xmlns="" id="{F0A5EC7C-FD91-7B7E-845A-61C7B8571846}"/>
              </a:ext>
            </a:extLst>
          </p:cNvPr>
          <p:cNvSpPr txBox="1"/>
          <p:nvPr/>
        </p:nvSpPr>
        <p:spPr>
          <a:xfrm>
            <a:off x="0" y="-43200"/>
            <a:ext cx="9143999" cy="769441"/>
          </a:xfrm>
          <a:prstGeom prst="rect">
            <a:avLst/>
          </a:prstGeom>
          <a:noFill/>
        </p:spPr>
        <p:txBody>
          <a:bodyPr wrap="square">
            <a:spAutoFit/>
            <a:scene3d>
              <a:camera prst="orthographicFront"/>
              <a:lightRig rig="threePt" dir="t"/>
            </a:scene3d>
            <a:sp3d extrusionH="57150">
              <a:bevelT w="38100" h="38100"/>
            </a:sp3d>
          </a:bodyPr>
          <a:lstStyle/>
          <a:p>
            <a:pPr algn="ctr"/>
            <a:r>
              <a:rPr lang="ro-RO"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PUTEREA </a:t>
            </a:r>
            <a:r>
              <a:rPr lang="ro-RO" sz="44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ÎNVIERII</a:t>
            </a:r>
            <a:endParaRPr lang="ro-RO"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CuadroTexto 4">
            <a:extLst>
              <a:ext uri="{FF2B5EF4-FFF2-40B4-BE49-F238E27FC236}">
                <a16:creationId xmlns:a16="http://schemas.microsoft.com/office/drawing/2014/main" xmlns="" id="{09D10186-F984-F12B-428F-390303EB21CB}"/>
              </a:ext>
            </a:extLst>
          </p:cNvPr>
          <p:cNvSpPr txBox="1"/>
          <p:nvPr/>
        </p:nvSpPr>
        <p:spPr>
          <a:xfrm>
            <a:off x="244548" y="575835"/>
            <a:ext cx="8654902" cy="615105"/>
          </a:xfrm>
          <a:prstGeom prst="rect">
            <a:avLst/>
          </a:prstGeom>
          <a:noFill/>
        </p:spPr>
        <p:txBody>
          <a:bodyPr wrap="square">
            <a:spAutoFit/>
          </a:bodyPr>
          <a:lstStyle/>
          <a:p>
            <a:pPr algn="ctr">
              <a:lnSpc>
                <a:spcPts val="2100"/>
              </a:lnSpc>
            </a:pPr>
            <a:r>
              <a:rPr lang="ro-RO" sz="1600" b="1" dirty="0" smtClean="0">
                <a:solidFill>
                  <a:schemeClr val="accent1">
                    <a:lumMod val="20000"/>
                    <a:lumOff val="80000"/>
                  </a:schemeClr>
                </a:solidFill>
                <a:effectLst>
                  <a:glow rad="127000">
                    <a:srgbClr val="80247E"/>
                  </a:glow>
                </a:effectLst>
                <a:latin typeface="Comic Sans MS" panose="030F0702030302020204" pitchFamily="66" charset="0"/>
              </a:rPr>
              <a:t>„Doresc </a:t>
            </a:r>
            <a:r>
              <a:rPr lang="ro-RO" sz="1600" b="1" dirty="0" smtClean="0">
                <a:solidFill>
                  <a:schemeClr val="accent1">
                    <a:lumMod val="20000"/>
                    <a:lumOff val="80000"/>
                  </a:schemeClr>
                </a:solidFill>
                <a:effectLst>
                  <a:glow rad="127000">
                    <a:srgbClr val="80247E"/>
                  </a:glow>
                </a:effectLst>
                <a:latin typeface="Comic Sans MS" panose="030F0702030302020204" pitchFamily="66" charset="0"/>
              </a:rPr>
              <a:t>să‑L cunosc pe El şi puterea învierii Lui şi părtăşia suferinţelor Lui şi să devin ca El în moartea Lui” </a:t>
            </a:r>
            <a:r>
              <a:rPr lang="ro-RO" sz="1100" b="1" dirty="0" smtClean="0">
                <a:solidFill>
                  <a:schemeClr val="accent1">
                    <a:lumMod val="20000"/>
                    <a:lumOff val="80000"/>
                  </a:schemeClr>
                </a:solidFill>
                <a:effectLst>
                  <a:glow rad="127000">
                    <a:srgbClr val="80247E"/>
                  </a:glow>
                </a:effectLst>
                <a:latin typeface="Comic Sans MS" panose="030F0702030302020204" pitchFamily="66" charset="0"/>
              </a:rPr>
              <a:t>(Filipeni 3:10 </a:t>
            </a:r>
            <a:r>
              <a:rPr lang="ro-RO" sz="900" b="1" dirty="0" err="1" smtClean="0">
                <a:solidFill>
                  <a:schemeClr val="accent1">
                    <a:lumMod val="20000"/>
                    <a:lumOff val="80000"/>
                  </a:schemeClr>
                </a:solidFill>
                <a:effectLst>
                  <a:glow rad="127000">
                    <a:srgbClr val="80247E"/>
                  </a:glow>
                </a:effectLst>
                <a:latin typeface="Comic Sans MS" panose="030F0702030302020204" pitchFamily="66" charset="0"/>
              </a:rPr>
              <a:t>NTR</a:t>
            </a:r>
            <a:r>
              <a:rPr lang="ro-RO" sz="1100" b="1" dirty="0" smtClean="0">
                <a:solidFill>
                  <a:schemeClr val="accent1">
                    <a:lumMod val="20000"/>
                    <a:lumOff val="80000"/>
                  </a:schemeClr>
                </a:solidFill>
                <a:effectLst>
                  <a:glow rad="127000">
                    <a:srgbClr val="80247E"/>
                  </a:glow>
                </a:effectLst>
                <a:latin typeface="Comic Sans MS" panose="030F0702030302020204" pitchFamily="66" charset="0"/>
              </a:rPr>
              <a:t>)</a:t>
            </a:r>
            <a:endParaRPr lang="ro-RO" sz="1600" b="1" dirty="0">
              <a:solidFill>
                <a:schemeClr val="accent1">
                  <a:lumMod val="20000"/>
                  <a:lumOff val="80000"/>
                </a:schemeClr>
              </a:solidFill>
              <a:effectLst>
                <a:glow rad="127000">
                  <a:srgbClr val="80247E"/>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FB5691CC-B5F7-83EC-F58E-EED97BAA8B90}"/>
              </a:ext>
            </a:extLst>
          </p:cNvPr>
          <p:cNvSpPr txBox="1"/>
          <p:nvPr/>
        </p:nvSpPr>
        <p:spPr>
          <a:xfrm>
            <a:off x="194928" y="1219349"/>
            <a:ext cx="5680271" cy="2108269"/>
          </a:xfrm>
          <a:prstGeom prst="rect">
            <a:avLst/>
          </a:prstGeom>
          <a:noFill/>
        </p:spPr>
        <p:txBody>
          <a:bodyPr wrap="square" rtlCol="0">
            <a:spAutoFit/>
          </a:bodyPr>
          <a:lstStyle/>
          <a:p>
            <a:pPr>
              <a:spcBef>
                <a:spcPts val="600"/>
              </a:spcBef>
            </a:pPr>
            <a:r>
              <a:rPr lang="ro-RO" b="1" smtClean="0"/>
              <a:t>Vorbind cu noi despre puterea lui Dumnezeu, Pavel ne prezintă puterea Sa manifestată în învierea lui </a:t>
            </a:r>
            <a:r>
              <a:rPr lang="ro-RO" b="1" smtClean="0"/>
              <a:t>Isus şi glorificarea lui ulterioară </a:t>
            </a:r>
            <a:r>
              <a:rPr lang="ro-RO" b="1" smtClean="0"/>
              <a:t>(</a:t>
            </a:r>
            <a:r>
              <a:rPr lang="ro-RO" b="1" smtClean="0"/>
              <a:t>Efeseni </a:t>
            </a:r>
            <a:r>
              <a:rPr lang="ro-RO" b="1" smtClean="0"/>
              <a:t>1:19-20).</a:t>
            </a:r>
            <a:endParaRPr lang="ro-RO" b="1" smtClean="0"/>
          </a:p>
          <a:p>
            <a:pPr>
              <a:spcBef>
                <a:spcPts val="600"/>
              </a:spcBef>
            </a:pPr>
            <a:r>
              <a:rPr lang="ro-RO" b="1" smtClean="0"/>
              <a:t>El face acest lucru în contextul speranţei noastre şi al moştenirii noastre </a:t>
            </a:r>
            <a:r>
              <a:rPr lang="ro-RO" b="1" smtClean="0"/>
              <a:t>(</a:t>
            </a:r>
            <a:r>
              <a:rPr lang="ro-RO" b="1" smtClean="0"/>
              <a:t>Efeseni </a:t>
            </a:r>
            <a:r>
              <a:rPr lang="ro-RO" b="1" smtClean="0"/>
              <a:t>1:18</a:t>
            </a:r>
            <a:r>
              <a:rPr lang="ro-RO" b="1" smtClean="0"/>
              <a:t>). </a:t>
            </a:r>
            <a:r>
              <a:rPr lang="ro-RO" b="1" smtClean="0"/>
              <a:t>Adică</a:t>
            </a:r>
            <a:r>
              <a:rPr lang="ro-RO" b="1" smtClean="0"/>
              <a:t>, aceeaşi putere care a fost manifestată în învierea lui Isus ne este disponibilă </a:t>
            </a:r>
            <a:r>
              <a:rPr lang="ro-RO" b="1" smtClean="0"/>
              <a:t>astăzi.</a:t>
            </a:r>
            <a:endParaRPr lang="ro-RO" b="1"/>
          </a:p>
        </p:txBody>
      </p:sp>
      <p:pic>
        <p:nvPicPr>
          <p:cNvPr id="4" name="Imagen 3" descr="Un dibujo de un hombre con una camisa blanca&#10;&#10;Descripción generada automáticamente con confianza baja">
            <a:extLst>
              <a:ext uri="{FF2B5EF4-FFF2-40B4-BE49-F238E27FC236}">
                <a16:creationId xmlns:a16="http://schemas.microsoft.com/office/drawing/2014/main" xmlns="" id="{E029863B-7F1F-2855-B246-F0D2FC083BEA}"/>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6001657" y="1274676"/>
            <a:ext cx="3033814" cy="2029105"/>
          </a:xfrm>
          <a:prstGeom prst="round2DiagRect">
            <a:avLst>
              <a:gd name="adj1" fmla="val 16667"/>
              <a:gd name="adj2" fmla="val 0"/>
            </a:avLst>
          </a:prstGeom>
          <a:ln w="28575" cap="sq">
            <a:solidFill>
              <a:srgbClr val="B634B2"/>
            </a:solidFill>
            <a:miter lim="800000"/>
          </a:ln>
          <a:effectLst>
            <a:outerShdw blurRad="254000" algn="tl" rotWithShape="0">
              <a:srgbClr val="000000">
                <a:alpha val="43000"/>
              </a:srgbClr>
            </a:outerShdw>
          </a:effectLst>
        </p:spPr>
      </p:pic>
      <p:pic>
        <p:nvPicPr>
          <p:cNvPr id="8" name="Imagen 7" descr="Una persona con los brazos abiertos&#10;&#10;Descripción generada automáticamente con confianza baja">
            <a:extLst>
              <a:ext uri="{FF2B5EF4-FFF2-40B4-BE49-F238E27FC236}">
                <a16:creationId xmlns:a16="http://schemas.microsoft.com/office/drawing/2014/main" xmlns="" id="{61B9B5B1-24CE-7B1A-F9C2-3D2B48C9269F}"/>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flipH="1">
            <a:off x="6001657" y="3409800"/>
            <a:ext cx="3033814" cy="1662080"/>
          </a:xfrm>
          <a:prstGeom prst="round2DiagRect">
            <a:avLst>
              <a:gd name="adj1" fmla="val 16667"/>
              <a:gd name="adj2" fmla="val 0"/>
            </a:avLst>
          </a:prstGeom>
          <a:ln w="28575" cap="sq">
            <a:solidFill>
              <a:srgbClr val="B634B2"/>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xmlns="" id="{4E469160-0ABD-104B-1486-9365C732659A}"/>
              </a:ext>
            </a:extLst>
          </p:cNvPr>
          <p:cNvSpPr txBox="1"/>
          <p:nvPr/>
        </p:nvSpPr>
        <p:spPr>
          <a:xfrm>
            <a:off x="1584495" y="3303782"/>
            <a:ext cx="4472189" cy="1831271"/>
          </a:xfrm>
          <a:prstGeom prst="rect">
            <a:avLst/>
          </a:prstGeom>
          <a:noFill/>
        </p:spPr>
        <p:txBody>
          <a:bodyPr wrap="square">
            <a:spAutoFit/>
          </a:bodyPr>
          <a:lstStyle/>
          <a:p>
            <a:pPr>
              <a:spcBef>
                <a:spcPts val="600"/>
              </a:spcBef>
            </a:pPr>
            <a:r>
              <a:rPr lang="ro-RO" b="1" smtClean="0"/>
              <a:t>Aceeaşi putere ne </a:t>
            </a:r>
            <a:r>
              <a:rPr lang="ro-RO" b="1" smtClean="0"/>
              <a:t>asigură</a:t>
            </a:r>
            <a:r>
              <a:rPr lang="ro-RO" b="1" smtClean="0"/>
              <a:t>, de </a:t>
            </a:r>
            <a:r>
              <a:rPr lang="ro-RO" b="1" smtClean="0"/>
              <a:t>asemenea</a:t>
            </a:r>
            <a:r>
              <a:rPr lang="ro-RO" b="1" smtClean="0"/>
              <a:t>, că putem dispune de puterea Celui care a fost pus </a:t>
            </a:r>
            <a:r>
              <a:rPr lang="ro-RO" b="1" smtClean="0"/>
              <a:t>„</a:t>
            </a:r>
            <a:r>
              <a:rPr lang="ro-RO" b="1" smtClean="0"/>
              <a:t>mai presus de orice conducere</a:t>
            </a:r>
            <a:r>
              <a:rPr lang="ro-RO" b="1" smtClean="0"/>
              <a:t>,</a:t>
            </a:r>
            <a:r>
              <a:rPr lang="ro-RO" b="1" smtClean="0"/>
              <a:t> </a:t>
            </a:r>
            <a:r>
              <a:rPr lang="ro-RO" b="1" smtClean="0"/>
              <a:t>autoritate</a:t>
            </a:r>
            <a:r>
              <a:rPr lang="ro-RO" b="1" smtClean="0"/>
              <a:t>, </a:t>
            </a:r>
            <a:r>
              <a:rPr lang="ro-RO" b="1" smtClean="0"/>
              <a:t>putere</a:t>
            </a:r>
            <a:r>
              <a:rPr lang="ro-RO" b="1" smtClean="0"/>
              <a:t>, </a:t>
            </a:r>
            <a:r>
              <a:rPr lang="ro-RO" b="1" smtClean="0"/>
              <a:t>domnie</a:t>
            </a:r>
            <a:r>
              <a:rPr lang="ro-RO" b="1" smtClean="0"/>
              <a:t>” </a:t>
            </a:r>
            <a:r>
              <a:rPr lang="ro-RO" b="1" smtClean="0"/>
              <a:t>(</a:t>
            </a:r>
            <a:r>
              <a:rPr lang="ro-RO" b="1" smtClean="0"/>
              <a:t>Efes</a:t>
            </a:r>
            <a:r>
              <a:rPr lang="ro-RO" b="1" smtClean="0"/>
              <a:t>.</a:t>
            </a:r>
            <a:r>
              <a:rPr lang="ro-RO" b="1" smtClean="0"/>
              <a:t> </a:t>
            </a:r>
            <a:r>
              <a:rPr lang="ro-RO" b="1" smtClean="0"/>
              <a:t>1:21 </a:t>
            </a:r>
            <a:r>
              <a:rPr lang="ro-RO" b="1" smtClean="0"/>
              <a:t>NTR</a:t>
            </a:r>
            <a:r>
              <a:rPr lang="ro-RO" b="1" smtClean="0"/>
              <a:t>).</a:t>
            </a:r>
          </a:p>
          <a:p>
            <a:pPr>
              <a:spcBef>
                <a:spcPts val="600"/>
              </a:spcBef>
            </a:pPr>
            <a:r>
              <a:rPr lang="ro-RO" b="1" smtClean="0"/>
              <a:t>Şi</a:t>
            </a:r>
            <a:r>
              <a:rPr lang="ro-RO" b="1" smtClean="0"/>
              <a:t>, în cele din </a:t>
            </a:r>
            <a:r>
              <a:rPr lang="ro-RO" b="1" smtClean="0"/>
              <a:t>urmă</a:t>
            </a:r>
            <a:r>
              <a:rPr lang="ro-RO" b="1" smtClean="0"/>
              <a:t>, ştim că </a:t>
            </a:r>
            <a:r>
              <a:rPr lang="ro-RO" b="1" smtClean="0"/>
              <a:t>„</a:t>
            </a:r>
            <a:r>
              <a:rPr lang="ro-RO" b="1" smtClean="0"/>
              <a:t>vom împărăţi cu </a:t>
            </a:r>
            <a:r>
              <a:rPr lang="ro-RO" b="1" smtClean="0"/>
              <a:t>E</a:t>
            </a:r>
            <a:r>
              <a:rPr lang="ro-RO" b="1" smtClean="0"/>
              <a:t>l” (2 Tim. 2:12).</a:t>
            </a:r>
            <a:endParaRPr lang="ro-RO" b="1"/>
          </a:p>
        </p:txBody>
      </p:sp>
    </p:spTree>
    <p:extLst>
      <p:ext uri="{BB962C8B-B14F-4D97-AF65-F5344CB8AC3E}">
        <p14:creationId xmlns:p14="http://schemas.microsoft.com/office/powerpoint/2010/main" xmlns="" val="41799722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80">
                                          <p:stCondLst>
                                            <p:cond delay="0"/>
                                          </p:stCondLst>
                                        </p:cTn>
                                        <p:tgtEl>
                                          <p:spTgt spid="5"/>
                                        </p:tgtEl>
                                      </p:cBhvr>
                                    </p:animEffect>
                                    <p:anim calcmode="lin" valueType="num">
                                      <p:cBhvr>
                                        <p:cTn id="1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2" dur="26">
                                          <p:stCondLst>
                                            <p:cond delay="650"/>
                                          </p:stCondLst>
                                        </p:cTn>
                                        <p:tgtEl>
                                          <p:spTgt spid="5"/>
                                        </p:tgtEl>
                                      </p:cBhvr>
                                      <p:to x="100000" y="60000"/>
                                    </p:animScale>
                                    <p:animScale>
                                      <p:cBhvr>
                                        <p:cTn id="23" dur="166" decel="50000">
                                          <p:stCondLst>
                                            <p:cond delay="676"/>
                                          </p:stCondLst>
                                        </p:cTn>
                                        <p:tgtEl>
                                          <p:spTgt spid="5"/>
                                        </p:tgtEl>
                                      </p:cBhvr>
                                      <p:to x="100000" y="100000"/>
                                    </p:animScale>
                                    <p:animScale>
                                      <p:cBhvr>
                                        <p:cTn id="24" dur="26">
                                          <p:stCondLst>
                                            <p:cond delay="1312"/>
                                          </p:stCondLst>
                                        </p:cTn>
                                        <p:tgtEl>
                                          <p:spTgt spid="5"/>
                                        </p:tgtEl>
                                      </p:cBhvr>
                                      <p:to x="100000" y="80000"/>
                                    </p:animScale>
                                    <p:animScale>
                                      <p:cBhvr>
                                        <p:cTn id="25" dur="166" decel="50000">
                                          <p:stCondLst>
                                            <p:cond delay="1338"/>
                                          </p:stCondLst>
                                        </p:cTn>
                                        <p:tgtEl>
                                          <p:spTgt spid="5"/>
                                        </p:tgtEl>
                                      </p:cBhvr>
                                      <p:to x="100000" y="100000"/>
                                    </p:animScale>
                                    <p:animScale>
                                      <p:cBhvr>
                                        <p:cTn id="26" dur="26">
                                          <p:stCondLst>
                                            <p:cond delay="1642"/>
                                          </p:stCondLst>
                                        </p:cTn>
                                        <p:tgtEl>
                                          <p:spTgt spid="5"/>
                                        </p:tgtEl>
                                      </p:cBhvr>
                                      <p:to x="100000" y="90000"/>
                                    </p:animScale>
                                    <p:animScale>
                                      <p:cBhvr>
                                        <p:cTn id="27" dur="166" decel="50000">
                                          <p:stCondLst>
                                            <p:cond delay="1668"/>
                                          </p:stCondLst>
                                        </p:cTn>
                                        <p:tgtEl>
                                          <p:spTgt spid="5"/>
                                        </p:tgtEl>
                                      </p:cBhvr>
                                      <p:to x="100000" y="100000"/>
                                    </p:animScale>
                                    <p:animScale>
                                      <p:cBhvr>
                                        <p:cTn id="28" dur="26">
                                          <p:stCondLst>
                                            <p:cond delay="1808"/>
                                          </p:stCondLst>
                                        </p:cTn>
                                        <p:tgtEl>
                                          <p:spTgt spid="5"/>
                                        </p:tgtEl>
                                      </p:cBhvr>
                                      <p:to x="100000" y="95000"/>
                                    </p:animScale>
                                    <p:animScale>
                                      <p:cBhvr>
                                        <p:cTn id="29" dur="166" decel="50000">
                                          <p:stCondLst>
                                            <p:cond delay="1834"/>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ppt_x</p:attrName>
                                        </p:attrNameLst>
                                      </p:cBhvr>
                                      <p:tavLst>
                                        <p:tav tm="0">
                                          <p:val>
                                            <p:strVal val="#ppt_x"/>
                                          </p:val>
                                        </p:tav>
                                        <p:tav tm="100000">
                                          <p:val>
                                            <p:strVal val="#ppt_x"/>
                                          </p:val>
                                        </p:tav>
                                      </p:tavLst>
                                    </p:anim>
                                    <p:anim calcmode="lin" valueType="num">
                                      <p:cBhvr>
                                        <p:cTn id="35" dur="500" fill="hold"/>
                                        <p:tgtEl>
                                          <p:spTgt spid="4"/>
                                        </p:tgtEl>
                                        <p:attrNameLst>
                                          <p:attrName>ppt_y</p:attrName>
                                        </p:attrNameLst>
                                      </p:cBhvr>
                                      <p:tavLst>
                                        <p:tav tm="0">
                                          <p:val>
                                            <p:strVal val="#ppt_y+#ppt_h/2"/>
                                          </p:val>
                                        </p:tav>
                                        <p:tav tm="100000">
                                          <p:val>
                                            <p:strVal val="#ppt_y"/>
                                          </p:val>
                                        </p:tav>
                                      </p:tavLst>
                                    </p:anim>
                                    <p:anim calcmode="lin" valueType="num">
                                      <p:cBhvr>
                                        <p:cTn id="36" dur="500" fill="hold"/>
                                        <p:tgtEl>
                                          <p:spTgt spid="4"/>
                                        </p:tgtEl>
                                        <p:attrNameLst>
                                          <p:attrName>ppt_w</p:attrName>
                                        </p:attrNameLst>
                                      </p:cBhvr>
                                      <p:tavLst>
                                        <p:tav tm="0">
                                          <p:val>
                                            <p:strVal val="#ppt_w"/>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childTnLst>
                                </p:cTn>
                              </p:par>
                            </p:childTnLst>
                          </p:cTn>
                        </p:par>
                        <p:par>
                          <p:cTn id="38" fill="hold">
                            <p:stCondLst>
                              <p:cond delay="500"/>
                            </p:stCondLst>
                            <p:childTnLst>
                              <p:par>
                                <p:cTn id="39" presetID="17" presetClass="entr" presetSubtype="1"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ppt_x</p:attrName>
                                        </p:attrNameLst>
                                      </p:cBhvr>
                                      <p:tavLst>
                                        <p:tav tm="0">
                                          <p:val>
                                            <p:strVal val="#ppt_x"/>
                                          </p:val>
                                        </p:tav>
                                        <p:tav tm="100000">
                                          <p:val>
                                            <p:strVal val="#ppt_x"/>
                                          </p:val>
                                        </p:tav>
                                      </p:tavLst>
                                    </p:anim>
                                    <p:anim calcmode="lin" valueType="num">
                                      <p:cBhvr>
                                        <p:cTn id="42" dur="500" fill="hold"/>
                                        <p:tgtEl>
                                          <p:spTgt spid="8"/>
                                        </p:tgtEl>
                                        <p:attrNameLst>
                                          <p:attrName>ppt_y</p:attrName>
                                        </p:attrNameLst>
                                      </p:cBhvr>
                                      <p:tavLst>
                                        <p:tav tm="0">
                                          <p:val>
                                            <p:strVal val="#ppt_y-#ppt_h/2"/>
                                          </p:val>
                                        </p:tav>
                                        <p:tav tm="100000">
                                          <p:val>
                                            <p:strVal val="#ppt_y"/>
                                          </p:val>
                                        </p:tav>
                                      </p:tavLst>
                                    </p:anim>
                                    <p:anim calcmode="lin" valueType="num">
                                      <p:cBhvr>
                                        <p:cTn id="43" dur="500" fill="hold"/>
                                        <p:tgtEl>
                                          <p:spTgt spid="8"/>
                                        </p:tgtEl>
                                        <p:attrNameLst>
                                          <p:attrName>ppt_w</p:attrName>
                                        </p:attrNameLst>
                                      </p:cBhvr>
                                      <p:tavLst>
                                        <p:tav tm="0">
                                          <p:val>
                                            <p:strVal val="#ppt_w"/>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Effect transition="in" filter="wipe(left)">
                                      <p:cBhvr>
                                        <p:cTn id="48" dur="500"/>
                                        <p:tgtEl>
                                          <p:spTgt spid="6">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
                                            <p:txEl>
                                              <p:pRg st="1" end="1"/>
                                            </p:txEl>
                                          </p:spTgt>
                                        </p:tgtEl>
                                        <p:attrNameLst>
                                          <p:attrName>style.visibility</p:attrName>
                                        </p:attrNameLst>
                                      </p:cBhvr>
                                      <p:to>
                                        <p:strVal val="visible"/>
                                      </p:to>
                                    </p:set>
                                    <p:animEffect transition="in" filter="wipe(left)">
                                      <p:cBhvr>
                                        <p:cTn id="53" dur="500"/>
                                        <p:tgtEl>
                                          <p:spTgt spid="6">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3" fill="hold"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strips(upRight)">
                                      <p:cBhvr>
                                        <p:cTn id="58" dur="500"/>
                                        <p:tgtEl>
                                          <p:spTgt spid="10"/>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9">
                                            <p:txEl>
                                              <p:pRg st="0" end="0"/>
                                            </p:txEl>
                                          </p:spTgt>
                                        </p:tgtEl>
                                        <p:attrNameLst>
                                          <p:attrName>style.visibility</p:attrName>
                                        </p:attrNameLst>
                                      </p:cBhvr>
                                      <p:to>
                                        <p:strVal val="visible"/>
                                      </p:to>
                                    </p:set>
                                    <p:animEffect transition="in" filter="wipe(left)">
                                      <p:cBhvr>
                                        <p:cTn id="62" dur="500"/>
                                        <p:tgtEl>
                                          <p:spTgt spid="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9">
                                            <p:txEl>
                                              <p:pRg st="1" end="1"/>
                                            </p:txEl>
                                          </p:spTgt>
                                        </p:tgtEl>
                                        <p:attrNameLst>
                                          <p:attrName>style.visibility</p:attrName>
                                        </p:attrNameLst>
                                      </p:cBhvr>
                                      <p:to>
                                        <p:strVal val="visible"/>
                                      </p:to>
                                    </p:set>
                                    <p:animEffect transition="in" filter="wipe(left)">
                                      <p:cBhvr>
                                        <p:cTn id="6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5430691-029D-B51F-4B88-6D628E2FFBDF}"/>
              </a:ext>
            </a:extLst>
          </p:cNvPr>
          <p:cNvSpPr txBox="1"/>
          <p:nvPr/>
        </p:nvSpPr>
        <p:spPr>
          <a:xfrm>
            <a:off x="0" y="-65313"/>
            <a:ext cx="9144000" cy="769441"/>
          </a:xfrm>
          <a:prstGeom prst="rect">
            <a:avLst/>
          </a:prstGeom>
          <a:noFill/>
        </p:spPr>
        <p:txBody>
          <a:bodyPr wrap="square">
            <a:spAutoFit/>
          </a:bodyPr>
          <a:lstStyle/>
          <a:p>
            <a:pPr algn="ctr"/>
            <a:r>
              <a:rPr lang="ro-RO" sz="4400" b="1">
                <a:ln w="6600">
                  <a:solidFill>
                    <a:schemeClr val="accent2"/>
                  </a:solidFill>
                  <a:prstDash val="solid"/>
                </a:ln>
                <a:solidFill>
                  <a:srgbClr val="FFFFFF"/>
                </a:solidFill>
                <a:effectLst>
                  <a:outerShdw dist="38100" dir="2700000" algn="tl" rotWithShape="0">
                    <a:schemeClr val="accent2"/>
                  </a:outerShdw>
                </a:effectLst>
              </a:rPr>
              <a:t>PUTEREA </a:t>
            </a:r>
            <a:r>
              <a:rPr lang="ro-RO" sz="4400" b="1">
                <a:ln w="6600">
                  <a:solidFill>
                    <a:schemeClr val="accent2"/>
                  </a:solidFill>
                  <a:prstDash val="solid"/>
                </a:ln>
                <a:solidFill>
                  <a:srgbClr val="FFFFFF"/>
                </a:solidFill>
                <a:effectLst>
                  <a:outerShdw dist="38100" dir="2700000" algn="tl" rotWithShape="0">
                    <a:schemeClr val="accent2"/>
                  </a:outerShdw>
                </a:effectLst>
              </a:rPr>
              <a:t>ÎN </a:t>
            </a:r>
            <a:r>
              <a:rPr lang="ro-RO" sz="4400" b="1" smtClean="0">
                <a:ln w="6600">
                  <a:solidFill>
                    <a:schemeClr val="accent2"/>
                  </a:solidFill>
                  <a:prstDash val="solid"/>
                </a:ln>
                <a:solidFill>
                  <a:srgbClr val="FFFFFF"/>
                </a:solidFill>
                <a:effectLst>
                  <a:outerShdw dist="38100" dir="2700000" algn="tl" rotWithShape="0">
                    <a:schemeClr val="accent2"/>
                  </a:outerShdw>
                </a:effectLst>
              </a:rPr>
              <a:t>ÎNGRIJORARE</a:t>
            </a:r>
            <a:endParaRPr lang="ro-RO" sz="4400" b="1">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CuadroTexto 6">
            <a:extLst>
              <a:ext uri="{FF2B5EF4-FFF2-40B4-BE49-F238E27FC236}">
                <a16:creationId xmlns:a16="http://schemas.microsoft.com/office/drawing/2014/main" xmlns="" id="{E5A22487-6946-A572-3842-DEB4B75887A3}"/>
              </a:ext>
            </a:extLst>
          </p:cNvPr>
          <p:cNvSpPr txBox="1"/>
          <p:nvPr/>
        </p:nvSpPr>
        <p:spPr>
          <a:xfrm>
            <a:off x="935339" y="557543"/>
            <a:ext cx="7070895" cy="584775"/>
          </a:xfrm>
          <a:prstGeom prst="rect">
            <a:avLst/>
          </a:prstGeom>
          <a:noFill/>
        </p:spPr>
        <p:txBody>
          <a:bodyPr wrap="square">
            <a:spAutoFit/>
          </a:bodyPr>
          <a:lstStyle/>
          <a:p>
            <a:pPr algn="ctr"/>
            <a:r>
              <a:rPr lang="ro-RO" sz="1600" b="1" dirty="0" smtClean="0">
                <a:solidFill>
                  <a:srgbClr val="FFFF99"/>
                </a:solidFill>
                <a:effectLst>
                  <a:outerShdw blurRad="38100" dist="38100" dir="2700000" algn="tl">
                    <a:srgbClr val="000000">
                      <a:alpha val="43137"/>
                    </a:srgbClr>
                  </a:outerShdw>
                </a:effectLst>
                <a:latin typeface="Comic Sans MS" panose="030F0702030302020204" pitchFamily="66" charset="0"/>
              </a:rPr>
              <a:t>„Şi </a:t>
            </a:r>
            <a:r>
              <a:rPr lang="ro-RO" sz="1600" b="1" dirty="0" smtClean="0">
                <a:solidFill>
                  <a:srgbClr val="FFFF99"/>
                </a:solidFill>
                <a:effectLst>
                  <a:outerShdw blurRad="38100" dist="38100" dir="2700000" algn="tl">
                    <a:srgbClr val="000000">
                      <a:alpha val="43137"/>
                    </a:srgbClr>
                  </a:outerShdw>
                </a:effectLst>
                <a:latin typeface="Comic Sans MS" panose="030F0702030302020204" pitchFamily="66" charset="0"/>
              </a:rPr>
              <a:t>aruncaţi asupra Lui toate îngrijorările voastre, căci El Însuşi îngrijeşte de voi.” </a:t>
            </a:r>
            <a:r>
              <a:rPr lang="ro-RO" sz="1100" b="1" dirty="0" smtClean="0">
                <a:solidFill>
                  <a:srgbClr val="FFFF99"/>
                </a:solidFill>
                <a:effectLst>
                  <a:outerShdw blurRad="38100" dist="38100" dir="2700000" algn="tl">
                    <a:srgbClr val="000000">
                      <a:alpha val="43137"/>
                    </a:srgbClr>
                  </a:outerShdw>
                </a:effectLst>
                <a:latin typeface="Comic Sans MS" panose="030F0702030302020204" pitchFamily="66" charset="0"/>
              </a:rPr>
              <a:t>(1 </a:t>
            </a:r>
            <a:r>
              <a:rPr lang="ro-RO" sz="1100" b="1" dirty="0">
                <a:solidFill>
                  <a:srgbClr val="FFFF99"/>
                </a:solidFill>
                <a:effectLst>
                  <a:outerShdw blurRad="38100" dist="38100" dir="2700000" algn="tl">
                    <a:srgbClr val="000000">
                      <a:alpha val="43137"/>
                    </a:srgbClr>
                  </a:outerShdw>
                </a:effectLst>
                <a:latin typeface="Comic Sans MS" panose="030F0702030302020204" pitchFamily="66" charset="0"/>
              </a:rPr>
              <a:t>Petru </a:t>
            </a:r>
            <a:r>
              <a:rPr lang="ro-RO" sz="1100" b="1" dirty="0" smtClean="0">
                <a:solidFill>
                  <a:srgbClr val="FFFF99"/>
                </a:solidFill>
                <a:effectLst>
                  <a:outerShdw blurRad="38100" dist="38100" dir="2700000" algn="tl">
                    <a:srgbClr val="000000">
                      <a:alpha val="43137"/>
                    </a:srgbClr>
                  </a:outerShdw>
                </a:effectLst>
                <a:latin typeface="Comic Sans MS" panose="030F0702030302020204" pitchFamily="66" charset="0"/>
              </a:rPr>
              <a:t>5:7)</a:t>
            </a:r>
            <a:endParaRPr lang="ro-RO" sz="1600" b="1" dirty="0">
              <a:solidFill>
                <a:srgbClr val="FFFF99"/>
              </a:solidFill>
              <a:effectLst>
                <a:outerShdw blurRad="38100" dist="38100" dir="2700000" algn="tl">
                  <a:srgbClr val="000000">
                    <a:alpha val="43137"/>
                  </a:srgbClr>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xmlns="" id="{160B527D-3906-B4A6-202C-77ED7870F468}"/>
              </a:ext>
            </a:extLst>
          </p:cNvPr>
          <p:cNvSpPr txBox="1"/>
          <p:nvPr/>
        </p:nvSpPr>
        <p:spPr>
          <a:xfrm>
            <a:off x="2688118" y="1327046"/>
            <a:ext cx="6455882" cy="1554272"/>
          </a:xfrm>
          <a:prstGeom prst="rect">
            <a:avLst/>
          </a:prstGeom>
          <a:noFill/>
        </p:spPr>
        <p:txBody>
          <a:bodyPr wrap="square" rtlCol="0">
            <a:spAutoFit/>
          </a:bodyPr>
          <a:lstStyle/>
          <a:p>
            <a:pPr>
              <a:spcBef>
                <a:spcPts val="600"/>
              </a:spcBef>
            </a:pPr>
            <a:r>
              <a:rPr lang="ro-RO" b="1" smtClean="0"/>
              <a:t>Apostolul</a:t>
            </a:r>
            <a:r>
              <a:rPr lang="ro-RO" b="1" smtClean="0"/>
              <a:t> Petru ne invită să aruncăm </a:t>
            </a:r>
            <a:r>
              <a:rPr lang="ro-RO" b="1" smtClean="0"/>
              <a:t>TOATE</a:t>
            </a:r>
            <a:r>
              <a:rPr lang="ro-RO" b="1" smtClean="0"/>
              <a:t> </a:t>
            </a:r>
            <a:r>
              <a:rPr lang="ro-RO" b="1" smtClean="0"/>
              <a:t>îngrijorările</a:t>
            </a:r>
            <a:r>
              <a:rPr lang="ro-RO" b="1" smtClean="0"/>
              <a:t> asupra lui </a:t>
            </a:r>
            <a:r>
              <a:rPr lang="ro-RO" b="1" smtClean="0"/>
              <a:t>Isus</a:t>
            </a:r>
            <a:r>
              <a:rPr lang="ro-RO" b="1" smtClean="0"/>
              <a:t>. Nu există nicio problemă prea mică sau prea mare pentru </a:t>
            </a:r>
            <a:r>
              <a:rPr lang="ro-RO" b="1" smtClean="0"/>
              <a:t>El.</a:t>
            </a:r>
            <a:endParaRPr lang="ro-RO" b="1" smtClean="0"/>
          </a:p>
          <a:p>
            <a:pPr>
              <a:spcBef>
                <a:spcPts val="600"/>
              </a:spcBef>
            </a:pPr>
            <a:r>
              <a:rPr lang="ro-RO" b="1" smtClean="0"/>
              <a:t>Isus nu vrea ca noi să aşteptăm până când vom epuiza toate posibilităţile care ne apar în mod </a:t>
            </a:r>
            <a:r>
              <a:rPr lang="ro-RO" b="1" smtClean="0"/>
              <a:t>omenesc</a:t>
            </a:r>
            <a:r>
              <a:rPr lang="ro-RO" b="1" smtClean="0"/>
              <a:t>, înainte de a ne arunca problemele asupra lui pentru ca El să le </a:t>
            </a:r>
            <a:r>
              <a:rPr lang="ro-RO" b="1" smtClean="0"/>
              <a:t>rezolve.</a:t>
            </a:r>
            <a:endParaRPr lang="ro-RO" b="1"/>
          </a:p>
        </p:txBody>
      </p:sp>
      <p:pic>
        <p:nvPicPr>
          <p:cNvPr id="6" name="Imagen 5" descr="Un par de personas de pie&#10;&#10;Descripción generada automáticamente con confianza baja">
            <a:extLst>
              <a:ext uri="{FF2B5EF4-FFF2-40B4-BE49-F238E27FC236}">
                <a16:creationId xmlns:a16="http://schemas.microsoft.com/office/drawing/2014/main" xmlns="" id="{CA5728AE-14B1-0735-A9C4-463BAE5144EC}"/>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3290" y="1215231"/>
            <a:ext cx="2603059" cy="3773445"/>
          </a:xfrm>
          <a:prstGeom prst="ellipse">
            <a:avLst/>
          </a:prstGeom>
          <a:ln w="63500" cap="rnd">
            <a:solidFill>
              <a:srgbClr val="EE853E"/>
            </a:solidFill>
          </a:ln>
          <a:effectLst/>
          <a:scene3d>
            <a:camera prst="orthographicFront"/>
            <a:lightRig rig="contrasting" dir="t">
              <a:rot lat="0" lon="0" rev="3000000"/>
            </a:lightRig>
          </a:scene3d>
          <a:sp3d contourW="7620">
            <a:bevelT w="95250" h="31750"/>
            <a:contourClr>
              <a:srgbClr val="333333"/>
            </a:contourClr>
          </a:sp3d>
        </p:spPr>
      </p:pic>
      <p:sp>
        <p:nvSpPr>
          <p:cNvPr id="10" name="CuadroTexto 9">
            <a:extLst>
              <a:ext uri="{FF2B5EF4-FFF2-40B4-BE49-F238E27FC236}">
                <a16:creationId xmlns:a16="http://schemas.microsoft.com/office/drawing/2014/main" xmlns="" id="{F827C2A4-DBE1-51C0-0FF5-8E7FF176FC50}"/>
              </a:ext>
            </a:extLst>
          </p:cNvPr>
          <p:cNvSpPr txBox="1"/>
          <p:nvPr/>
        </p:nvSpPr>
        <p:spPr>
          <a:xfrm>
            <a:off x="2688118" y="2881318"/>
            <a:ext cx="5026226" cy="1831271"/>
          </a:xfrm>
          <a:prstGeom prst="rect">
            <a:avLst/>
          </a:prstGeom>
          <a:noFill/>
        </p:spPr>
        <p:txBody>
          <a:bodyPr wrap="square">
            <a:spAutoFit/>
          </a:bodyPr>
          <a:lstStyle/>
          <a:p>
            <a:pPr>
              <a:spcBef>
                <a:spcPts val="600"/>
              </a:spcBef>
            </a:pPr>
            <a:r>
              <a:rPr lang="ro-RO" b="1" smtClean="0"/>
              <a:t>Mai</a:t>
            </a:r>
            <a:r>
              <a:rPr lang="ro-RO" b="1" smtClean="0"/>
              <a:t> </a:t>
            </a:r>
            <a:r>
              <a:rPr lang="ro-RO" b="1" smtClean="0"/>
              <a:t>mult</a:t>
            </a:r>
            <a:r>
              <a:rPr lang="ro-RO" b="1" smtClean="0"/>
              <a:t>, vrea să le </a:t>
            </a:r>
            <a:r>
              <a:rPr lang="ro-RO" b="1" smtClean="0"/>
              <a:t>aruncăm asupra </a:t>
            </a:r>
            <a:r>
              <a:rPr lang="ro-RO" b="1"/>
              <a:t>Lui </a:t>
            </a:r>
            <a:r>
              <a:rPr lang="ro-RO" b="1" smtClean="0"/>
              <a:t>şi să nu mai simţim anxietate pentru </a:t>
            </a:r>
            <a:r>
              <a:rPr lang="ro-RO" b="1" smtClean="0"/>
              <a:t>ele</a:t>
            </a:r>
            <a:r>
              <a:rPr lang="ro-RO" b="1" smtClean="0"/>
              <a:t>. </a:t>
            </a:r>
            <a:r>
              <a:rPr lang="ro-RO" b="1" smtClean="0"/>
              <a:t>Acum</a:t>
            </a:r>
            <a:r>
              <a:rPr lang="ro-RO" b="1" smtClean="0"/>
              <a:t>, El le-a făcut ale </a:t>
            </a:r>
            <a:r>
              <a:rPr lang="ro-RO" b="1" smtClean="0"/>
              <a:t>Sale</a:t>
            </a:r>
            <a:r>
              <a:rPr lang="ro-RO" b="1" smtClean="0"/>
              <a:t>, Îi pasă de soluţia </a:t>
            </a:r>
            <a:r>
              <a:rPr lang="ro-RO" b="1" smtClean="0"/>
              <a:t>lor.</a:t>
            </a:r>
            <a:endParaRPr lang="ro-RO" b="1" smtClean="0"/>
          </a:p>
          <a:p>
            <a:pPr>
              <a:spcBef>
                <a:spcPts val="600"/>
              </a:spcBef>
            </a:pPr>
            <a:r>
              <a:rPr lang="ro-RO" b="1" smtClean="0"/>
              <a:t>Motivul pentru care nu trebuie să ne îngrijorăm este că lui Dumnezeu îi pasă de </a:t>
            </a:r>
            <a:r>
              <a:rPr lang="ro-RO" b="1" smtClean="0"/>
              <a:t>noi</a:t>
            </a:r>
            <a:r>
              <a:rPr lang="ro-RO" b="1" smtClean="0"/>
              <a:t>, suficient pentru a transforma orice </a:t>
            </a:r>
            <a:r>
              <a:rPr lang="ro-RO" b="1" smtClean="0"/>
              <a:t>situaţie.</a:t>
            </a:r>
            <a:endParaRPr lang="ro-RO" b="1"/>
          </a:p>
        </p:txBody>
      </p:sp>
      <p:pic>
        <p:nvPicPr>
          <p:cNvPr id="12" name="Imagen 11" descr="Imagen que contiene hombre, persona, viendo, vistiendo&#10;&#10;Descripción generada automáticamente">
            <a:extLst>
              <a:ext uri="{FF2B5EF4-FFF2-40B4-BE49-F238E27FC236}">
                <a16:creationId xmlns:a16="http://schemas.microsoft.com/office/drawing/2014/main" xmlns="" id="{A6C983A8-6D2A-A153-D786-55257BEFC5B8}"/>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flipH="1">
            <a:off x="7671593" y="3044782"/>
            <a:ext cx="1387346" cy="190466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99"/>
            </a:contourClr>
          </a:sp3d>
        </p:spPr>
      </p:pic>
    </p:spTree>
    <p:extLst>
      <p:ext uri="{BB962C8B-B14F-4D97-AF65-F5344CB8AC3E}">
        <p14:creationId xmlns:p14="http://schemas.microsoft.com/office/powerpoint/2010/main" xmlns="" val="9030522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1000"/>
                                        <p:tgtEl>
                                          <p:spTgt spid="6"/>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left)">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52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anim calcmode="lin" valueType="num">
                                      <p:cBhvr>
                                        <p:cTn id="40" dur="500" fill="hold"/>
                                        <p:tgtEl>
                                          <p:spTgt spid="12"/>
                                        </p:tgtEl>
                                        <p:attrNameLst>
                                          <p:attrName>ppt_x</p:attrName>
                                        </p:attrNameLst>
                                      </p:cBhvr>
                                      <p:tavLst>
                                        <p:tav tm="0">
                                          <p:val>
                                            <p:fltVal val="0.5"/>
                                          </p:val>
                                        </p:tav>
                                        <p:tav tm="100000">
                                          <p:val>
                                            <p:strVal val="#ppt_x"/>
                                          </p:val>
                                        </p:tav>
                                      </p:tavLst>
                                    </p:anim>
                                    <p:anim calcmode="lin" valueType="num">
                                      <p:cBhvr>
                                        <p:cTn id="41" dur="500" fill="hold"/>
                                        <p:tgtEl>
                                          <p:spTgt spid="12"/>
                                        </p:tgtEl>
                                        <p:attrNameLst>
                                          <p:attrName>ppt_y</p:attrName>
                                        </p:attrNameLst>
                                      </p:cBhvr>
                                      <p:tavLst>
                                        <p:tav tm="0">
                                          <p:val>
                                            <p:fltVal val="0.5"/>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wipe(left)">
                                      <p:cBhvr>
                                        <p:cTn id="45" dur="500"/>
                                        <p:tgtEl>
                                          <p:spTgt spid="1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0">
                                            <p:txEl>
                                              <p:pRg st="1" end="1"/>
                                            </p:txEl>
                                          </p:spTgt>
                                        </p:tgtEl>
                                        <p:attrNameLst>
                                          <p:attrName>style.visibility</p:attrName>
                                        </p:attrNameLst>
                                      </p:cBhvr>
                                      <p:to>
                                        <p:strVal val="visible"/>
                                      </p:to>
                                    </p:set>
                                    <p:animEffect transition="in" filter="wipe(left)">
                                      <p:cBhvr>
                                        <p:cTn id="5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uiExpand="1" build="p"/>
      <p:bldP spid="1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12A42FB-D012-17F3-8B4F-E7EFA151CBAE}"/>
              </a:ext>
            </a:extLst>
          </p:cNvPr>
          <p:cNvSpPr txBox="1"/>
          <p:nvPr/>
        </p:nvSpPr>
        <p:spPr>
          <a:xfrm>
            <a:off x="0" y="-72000"/>
            <a:ext cx="9143999" cy="769441"/>
          </a:xfrm>
          <a:prstGeom prst="rect">
            <a:avLst/>
          </a:prstGeom>
          <a:noFill/>
        </p:spPr>
        <p:txBody>
          <a:bodyPr wrap="square">
            <a:spAutoFit/>
          </a:bodyPr>
          <a:lstStyle/>
          <a:p>
            <a:pPr algn="ctr"/>
            <a:r>
              <a:rPr lang="ro-RO" sz="4400" b="1" spc="50">
                <a:ln w="0"/>
                <a:solidFill>
                  <a:schemeClr val="bg1"/>
                </a:solidFill>
                <a:effectLst>
                  <a:innerShdw blurRad="63500" dist="50800" dir="13500000">
                    <a:srgbClr val="000000">
                      <a:alpha val="50000"/>
                    </a:srgbClr>
                  </a:innerShdw>
                </a:effectLst>
              </a:rPr>
              <a:t>PUTEREA </a:t>
            </a:r>
            <a:r>
              <a:rPr lang="ro-RO" sz="4400" b="1" spc="50">
                <a:ln w="0"/>
                <a:solidFill>
                  <a:schemeClr val="bg1"/>
                </a:solidFill>
                <a:effectLst>
                  <a:innerShdw blurRad="63500" dist="50800" dir="13500000">
                    <a:srgbClr val="000000">
                      <a:alpha val="50000"/>
                    </a:srgbClr>
                  </a:innerShdw>
                </a:effectLst>
              </a:rPr>
              <a:t>ÎN </a:t>
            </a:r>
            <a:r>
              <a:rPr lang="ro-RO" sz="4400" b="1" spc="50" smtClean="0">
                <a:ln w="0"/>
                <a:solidFill>
                  <a:schemeClr val="bg1"/>
                </a:solidFill>
                <a:effectLst>
                  <a:innerShdw blurRad="63500" dist="50800" dir="13500000">
                    <a:srgbClr val="000000">
                      <a:alpha val="50000"/>
                    </a:srgbClr>
                  </a:innerShdw>
                </a:effectLst>
              </a:rPr>
              <a:t>ÎNTUNERIC</a:t>
            </a:r>
            <a:endParaRPr lang="ro-RO" sz="4400" b="1" spc="50">
              <a:ln w="0"/>
              <a:solidFill>
                <a:schemeClr val="bg1"/>
              </a:solidFill>
              <a:effectLst>
                <a:innerShdw blurRad="63500" dist="50800" dir="13500000">
                  <a:srgbClr val="000000">
                    <a:alpha val="50000"/>
                  </a:srgbClr>
                </a:innerShdw>
              </a:effectLst>
            </a:endParaRPr>
          </a:p>
        </p:txBody>
      </p:sp>
      <p:sp>
        <p:nvSpPr>
          <p:cNvPr id="5" name="CuadroTexto 4">
            <a:extLst>
              <a:ext uri="{FF2B5EF4-FFF2-40B4-BE49-F238E27FC236}">
                <a16:creationId xmlns:a16="http://schemas.microsoft.com/office/drawing/2014/main" xmlns="" id="{938F9438-5C27-3519-77A1-CF84BB32B4B3}"/>
              </a:ext>
            </a:extLst>
          </p:cNvPr>
          <p:cNvSpPr txBox="1"/>
          <p:nvPr/>
        </p:nvSpPr>
        <p:spPr>
          <a:xfrm>
            <a:off x="2432066" y="535891"/>
            <a:ext cx="6459740" cy="830997"/>
          </a:xfrm>
          <a:prstGeom prst="rect">
            <a:avLst/>
          </a:prstGeom>
          <a:noFill/>
        </p:spPr>
        <p:txBody>
          <a:bodyPr wrap="square">
            <a:spAutoFit/>
          </a:bodyPr>
          <a:lstStyle/>
          <a:p>
            <a:pPr algn="ctr"/>
            <a:r>
              <a:rPr lang="ro-RO" sz="1600" b="1" dirty="0" smtClean="0">
                <a:solidFill>
                  <a:srgbClr val="E6A196"/>
                </a:solidFill>
                <a:effectLst>
                  <a:glow rad="76200">
                    <a:srgbClr val="003D50"/>
                  </a:glow>
                </a:effectLst>
                <a:latin typeface="Comic Sans MS" panose="030F0702030302020204" pitchFamily="66" charset="0"/>
              </a:rPr>
              <a:t>„Pentru </a:t>
            </a:r>
            <a:r>
              <a:rPr lang="ro-RO" sz="1600" b="1" dirty="0" smtClean="0">
                <a:solidFill>
                  <a:srgbClr val="E6A196"/>
                </a:solidFill>
                <a:effectLst>
                  <a:glow rad="76200">
                    <a:srgbClr val="003D50"/>
                  </a:glow>
                </a:effectLst>
                <a:latin typeface="Comic Sans MS" panose="030F0702030302020204" pitchFamily="66" charset="0"/>
              </a:rPr>
              <a:t>ce zici tu, Iacove, pentru ce zici tu, </a:t>
            </a:r>
            <a:r>
              <a:rPr lang="ro-RO" sz="1600" b="1" dirty="0" err="1" smtClean="0">
                <a:solidFill>
                  <a:srgbClr val="E6A196"/>
                </a:solidFill>
                <a:effectLst>
                  <a:glow rad="76200">
                    <a:srgbClr val="003D50"/>
                  </a:glow>
                </a:effectLst>
                <a:latin typeface="Comic Sans MS" panose="030F0702030302020204" pitchFamily="66" charset="0"/>
              </a:rPr>
              <a:t>Israele</a:t>
            </a:r>
            <a:r>
              <a:rPr lang="ro-RO" sz="1600" b="1" dirty="0" smtClean="0">
                <a:solidFill>
                  <a:srgbClr val="E6A196"/>
                </a:solidFill>
                <a:effectLst>
                  <a:glow rad="76200">
                    <a:srgbClr val="003D50"/>
                  </a:glow>
                </a:effectLst>
                <a:latin typeface="Comic Sans MS" panose="030F0702030302020204" pitchFamily="66" charset="0"/>
              </a:rPr>
              <a:t>: «Soarta mea este ascunsă dinaintea Domnului şi dreptul meu este trecut cu vederea înaintea Dumnezeului meu»?” </a:t>
            </a:r>
            <a:r>
              <a:rPr lang="ro-RO" sz="1100" b="1" dirty="0" smtClean="0">
                <a:solidFill>
                  <a:srgbClr val="E6A196"/>
                </a:solidFill>
                <a:effectLst>
                  <a:glow rad="76200">
                    <a:srgbClr val="003D50"/>
                  </a:glow>
                </a:effectLst>
                <a:latin typeface="Comic Sans MS" panose="030F0702030302020204" pitchFamily="66" charset="0"/>
              </a:rPr>
              <a:t>(Isaia 40:27)</a:t>
            </a:r>
            <a:endParaRPr lang="ro-RO" sz="1100" b="1" dirty="0">
              <a:solidFill>
                <a:srgbClr val="E6A196"/>
              </a:solidFill>
              <a:effectLst>
                <a:glow rad="76200">
                  <a:srgbClr val="003D50"/>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1CE48E45-DEAC-438B-A1D0-35F70B61BC33}"/>
              </a:ext>
            </a:extLst>
          </p:cNvPr>
          <p:cNvSpPr txBox="1"/>
          <p:nvPr/>
        </p:nvSpPr>
        <p:spPr>
          <a:xfrm>
            <a:off x="2466958" y="1380084"/>
            <a:ext cx="6503275" cy="923330"/>
          </a:xfrm>
          <a:prstGeom prst="rect">
            <a:avLst/>
          </a:prstGeom>
          <a:noFill/>
        </p:spPr>
        <p:txBody>
          <a:bodyPr wrap="square" rtlCol="0">
            <a:spAutoFit/>
          </a:bodyPr>
          <a:lstStyle/>
          <a:p>
            <a:pPr>
              <a:spcBef>
                <a:spcPts val="600"/>
              </a:spcBef>
            </a:pPr>
            <a:r>
              <a:rPr lang="ro-RO" b="1" smtClean="0"/>
              <a:t>A crede că Dumnezeu nu </a:t>
            </a:r>
            <a:r>
              <a:rPr lang="ro-RO" b="1" smtClean="0"/>
              <a:t>ne cunoaşte sau nu-i pasă de noi poate fi foarte </a:t>
            </a:r>
            <a:r>
              <a:rPr lang="ro-RO" b="1" smtClean="0"/>
              <a:t>supărător</a:t>
            </a:r>
            <a:r>
              <a:rPr lang="ro-RO" b="1" smtClean="0"/>
              <a:t>. Este ca şi cum </a:t>
            </a:r>
            <a:r>
              <a:rPr lang="ro-RO" b="1" smtClean="0"/>
              <a:t>am</a:t>
            </a:r>
            <a:r>
              <a:rPr lang="ro-RO" b="1" smtClean="0"/>
              <a:t> merge </a:t>
            </a:r>
            <a:r>
              <a:rPr lang="ro-RO" b="1" smtClean="0"/>
              <a:t>prin</a:t>
            </a:r>
            <a:r>
              <a:rPr lang="ro-RO" b="1" smtClean="0"/>
              <a:t> </a:t>
            </a:r>
            <a:r>
              <a:rPr lang="ro-RO" b="1" smtClean="0"/>
              <a:t>întuneric</a:t>
            </a:r>
            <a:r>
              <a:rPr lang="ro-RO" b="1" smtClean="0"/>
              <a:t>, fără nici o lumină care să ne </a:t>
            </a:r>
            <a:r>
              <a:rPr lang="ro-RO" b="1" smtClean="0"/>
              <a:t>călăuzească.</a:t>
            </a:r>
            <a:endParaRPr lang="ro-RO" b="1"/>
          </a:p>
        </p:txBody>
      </p:sp>
      <p:pic>
        <p:nvPicPr>
          <p:cNvPr id="4" name="Imagen 3" descr="Un grupo de personas en medio de un león&#10;&#10;Descripción generada automáticamente con confianza baja">
            <a:extLst>
              <a:ext uri="{FF2B5EF4-FFF2-40B4-BE49-F238E27FC236}">
                <a16:creationId xmlns:a16="http://schemas.microsoft.com/office/drawing/2014/main" xmlns="" id="{4147423A-B914-5170-2B87-E1E67434BC7F}"/>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17906" y="3484783"/>
            <a:ext cx="1973164" cy="1587500"/>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descr="Un grupo de personas en frente de un edificio&#10;&#10;Descripción generada automáticamente con confianza media">
            <a:extLst>
              <a:ext uri="{FF2B5EF4-FFF2-40B4-BE49-F238E27FC236}">
                <a16:creationId xmlns:a16="http://schemas.microsoft.com/office/drawing/2014/main" xmlns="" id="{77C640EB-DC92-2B7C-FAAE-37CCCCAD91B5}"/>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6960716" y="2017561"/>
            <a:ext cx="2065378" cy="1349416"/>
          </a:xfrm>
          <a:prstGeom prst="roundRect">
            <a:avLst>
              <a:gd name="adj" fmla="val 16667"/>
            </a:avLst>
          </a:prstGeom>
          <a:ln w="57150">
            <a:solidFill>
              <a:schemeClr val="accent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Mujer acostada en una cama&#10;&#10;Descripción generada automáticamente con confianza baja">
            <a:extLst>
              <a:ext uri="{FF2B5EF4-FFF2-40B4-BE49-F238E27FC236}">
                <a16:creationId xmlns:a16="http://schemas.microsoft.com/office/drawing/2014/main" xmlns="" id="{49AFC896-2E40-DEA6-C846-FCC9BCBE2119}"/>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150387" y="699087"/>
            <a:ext cx="2249198" cy="1570912"/>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effectLst>
        </p:spPr>
      </p:pic>
      <p:pic>
        <p:nvPicPr>
          <p:cNvPr id="12" name="Imagen 11" descr="Imagen que contiene tabla, comida, cubierto, grande&#10;&#10;Descripción generada automáticamente">
            <a:extLst>
              <a:ext uri="{FF2B5EF4-FFF2-40B4-BE49-F238E27FC236}">
                <a16:creationId xmlns:a16="http://schemas.microsoft.com/office/drawing/2014/main" xmlns="" id="{3346691C-176C-B45E-6192-50448FE4B820}"/>
              </a:ext>
            </a:extLst>
          </p:cNvPr>
          <p:cNvPicPr>
            <a:picLocks noChangeAspect="1"/>
          </p:cNvPicPr>
          <p:nvPr/>
        </p:nvPicPr>
        <p:blipFill rotWithShape="1">
          <a:blip r:embed="rId6" cstate="print">
            <a:extLst>
              <a:ext uri="{28A0092B-C50C-407E-A947-70E740481C1C}">
                <a14:useLocalDpi xmlns:a14="http://schemas.microsoft.com/office/drawing/2010/main" xmlns=""/>
              </a:ext>
            </a:extLst>
          </a:blip>
          <a:srcRect/>
          <a:stretch/>
        </p:blipFill>
        <p:spPr>
          <a:xfrm>
            <a:off x="6960716" y="3484783"/>
            <a:ext cx="2065378" cy="1585432"/>
          </a:xfrm>
          <a:prstGeom prst="roundRect">
            <a:avLst>
              <a:gd name="adj" fmla="val 4167"/>
            </a:avLst>
          </a:prstGeom>
          <a:solidFill>
            <a:srgbClr val="FFFFFF"/>
          </a:solidFill>
          <a:ln w="76200" cap="sq">
            <a:solidFill>
              <a:srgbClr val="E08A7C"/>
            </a:solidFill>
            <a:miter lim="800000"/>
          </a:ln>
          <a:effectLst/>
          <a:scene3d>
            <a:camera prst="orthographicFront"/>
            <a:lightRig rig="threePt" dir="t">
              <a:rot lat="0" lon="0" rev="2700000"/>
            </a:lightRig>
          </a:scene3d>
          <a:sp3d contourW="6350">
            <a:bevelT h="38100"/>
            <a:contourClr>
              <a:srgbClr val="C0C0C0"/>
            </a:contourClr>
          </a:sp3d>
        </p:spPr>
      </p:pic>
      <p:sp>
        <p:nvSpPr>
          <p:cNvPr id="14" name="CuadroTexto 13">
            <a:extLst>
              <a:ext uri="{FF2B5EF4-FFF2-40B4-BE49-F238E27FC236}">
                <a16:creationId xmlns:a16="http://schemas.microsoft.com/office/drawing/2014/main" xmlns="" id="{7B693218-248B-C675-BBA3-2228B8FFC762}"/>
              </a:ext>
            </a:extLst>
          </p:cNvPr>
          <p:cNvSpPr txBox="1"/>
          <p:nvPr/>
        </p:nvSpPr>
        <p:spPr>
          <a:xfrm>
            <a:off x="2149074" y="3400336"/>
            <a:ext cx="4753637" cy="1754326"/>
          </a:xfrm>
          <a:prstGeom prst="rect">
            <a:avLst/>
          </a:prstGeom>
          <a:noFill/>
        </p:spPr>
        <p:txBody>
          <a:bodyPr wrap="square">
            <a:spAutoFit/>
          </a:bodyPr>
          <a:lstStyle/>
          <a:p>
            <a:pPr>
              <a:spcBef>
                <a:spcPts val="600"/>
              </a:spcBef>
            </a:pPr>
            <a:r>
              <a:rPr lang="ro-RO" b="1" smtClean="0"/>
              <a:t>Gândiţi-vă la suferinţa unui decret de </a:t>
            </a:r>
            <a:r>
              <a:rPr lang="ro-RO" b="1" smtClean="0"/>
              <a:t>moarte</a:t>
            </a:r>
            <a:r>
              <a:rPr lang="ro-RO" b="1" smtClean="0"/>
              <a:t>, fără </a:t>
            </a:r>
            <a:r>
              <a:rPr lang="ro-RO" b="1" smtClean="0"/>
              <a:t>revocare</a:t>
            </a:r>
            <a:r>
              <a:rPr lang="ro-RO" b="1" smtClean="0"/>
              <a:t>, fără posibilă scăpare </a:t>
            </a:r>
            <a:r>
              <a:rPr lang="ro-RO" b="1" smtClean="0"/>
              <a:t>(Dan</a:t>
            </a:r>
            <a:r>
              <a:rPr lang="ro-RO" b="1" smtClean="0"/>
              <a:t>. </a:t>
            </a:r>
            <a:r>
              <a:rPr lang="ro-RO" b="1" smtClean="0"/>
              <a:t>6:7-8</a:t>
            </a:r>
            <a:r>
              <a:rPr lang="ro-RO" b="1" smtClean="0"/>
              <a:t>, </a:t>
            </a:r>
            <a:r>
              <a:rPr lang="ro-RO" b="1" smtClean="0"/>
              <a:t>16</a:t>
            </a:r>
            <a:r>
              <a:rPr lang="ro-RO" b="1" smtClean="0"/>
              <a:t>; Estera </a:t>
            </a:r>
            <a:r>
              <a:rPr lang="ro-RO" b="1" smtClean="0"/>
              <a:t>3:13</a:t>
            </a:r>
            <a:r>
              <a:rPr lang="ro-RO" b="1" smtClean="0"/>
              <a:t>). Singura cale sigură va fi să înaintam </a:t>
            </a:r>
            <a:r>
              <a:rPr lang="ro-RO" b="1" smtClean="0"/>
              <a:t>„</a:t>
            </a:r>
            <a:r>
              <a:rPr lang="ro-RO" b="1" smtClean="0"/>
              <a:t>ca şi cum ar fi văzut pe Cel ce este </a:t>
            </a:r>
            <a:r>
              <a:rPr lang="ro-RO" b="1" smtClean="0"/>
              <a:t>nevăzut</a:t>
            </a:r>
            <a:r>
              <a:rPr lang="ro-RO" b="1" smtClean="0"/>
              <a:t>.” </a:t>
            </a:r>
            <a:r>
              <a:rPr lang="ro-RO" b="1" smtClean="0"/>
              <a:t>(Evr</a:t>
            </a:r>
            <a:r>
              <a:rPr lang="ro-RO" b="1" smtClean="0"/>
              <a:t>. </a:t>
            </a:r>
            <a:r>
              <a:rPr lang="ro-RO" b="1" smtClean="0"/>
              <a:t>11:27</a:t>
            </a:r>
            <a:r>
              <a:rPr lang="ro-RO" b="1" smtClean="0"/>
              <a:t>), singurul care are puterea să ne </a:t>
            </a:r>
            <a:r>
              <a:rPr lang="ro-RO" b="1" smtClean="0"/>
              <a:t>elibereze.</a:t>
            </a:r>
            <a:endParaRPr lang="ro-RO" b="1"/>
          </a:p>
        </p:txBody>
      </p:sp>
      <p:sp>
        <p:nvSpPr>
          <p:cNvPr id="16" name="CuadroTexto 15">
            <a:extLst>
              <a:ext uri="{FF2B5EF4-FFF2-40B4-BE49-F238E27FC236}">
                <a16:creationId xmlns:a16="http://schemas.microsoft.com/office/drawing/2014/main" xmlns="" id="{05CF5DBB-4120-60B7-B594-B76C1ADDA7D9}"/>
              </a:ext>
            </a:extLst>
          </p:cNvPr>
          <p:cNvSpPr txBox="1"/>
          <p:nvPr/>
        </p:nvSpPr>
        <p:spPr>
          <a:xfrm>
            <a:off x="117905" y="2271258"/>
            <a:ext cx="6842809" cy="1200329"/>
          </a:xfrm>
          <a:prstGeom prst="rect">
            <a:avLst/>
          </a:prstGeom>
          <a:noFill/>
        </p:spPr>
        <p:txBody>
          <a:bodyPr wrap="square">
            <a:spAutoFit/>
          </a:bodyPr>
          <a:lstStyle/>
          <a:p>
            <a:pPr>
              <a:spcBef>
                <a:spcPts val="600"/>
              </a:spcBef>
            </a:pPr>
            <a:r>
              <a:rPr lang="ro-RO" b="1" smtClean="0"/>
              <a:t>Aceasta a </a:t>
            </a:r>
            <a:r>
              <a:rPr lang="ro-RO" b="1" smtClean="0"/>
              <a:t>fost experienţa lui Israel în exilul lor în Babilon </a:t>
            </a:r>
            <a:r>
              <a:rPr lang="ro-RO" b="1" smtClean="0"/>
              <a:t>(</a:t>
            </a:r>
            <a:r>
              <a:rPr lang="ro-RO" b="1" smtClean="0"/>
              <a:t>Isaia </a:t>
            </a:r>
            <a:r>
              <a:rPr lang="ro-RO" b="1" smtClean="0"/>
              <a:t>40:27</a:t>
            </a:r>
            <a:r>
              <a:rPr lang="ro-RO" b="1" smtClean="0"/>
              <a:t>). În acea </a:t>
            </a:r>
            <a:r>
              <a:rPr lang="ro-RO" b="1" smtClean="0"/>
              <a:t>situaţie</a:t>
            </a:r>
            <a:r>
              <a:rPr lang="ro-RO" b="1" smtClean="0"/>
              <a:t>, Dumnezeu le-a amintit de puterea </a:t>
            </a:r>
            <a:r>
              <a:rPr lang="ro-RO" b="1" smtClean="0"/>
              <a:t>Sa</a:t>
            </a:r>
            <a:r>
              <a:rPr lang="ro-RO" b="1" smtClean="0"/>
              <a:t>, care </a:t>
            </a:r>
            <a:r>
              <a:rPr lang="ro-RO" b="1" smtClean="0"/>
              <a:t>„</a:t>
            </a:r>
            <a:r>
              <a:rPr lang="ro-RO" b="1" smtClean="0"/>
              <a:t>nu cade şi nu </a:t>
            </a:r>
            <a:r>
              <a:rPr lang="ro-RO" b="1" smtClean="0"/>
              <a:t>oboseşte</a:t>
            </a:r>
            <a:r>
              <a:rPr lang="ro-RO" b="1" smtClean="0"/>
              <a:t>” </a:t>
            </a:r>
            <a:r>
              <a:rPr lang="ro-RO" b="1" smtClean="0"/>
              <a:t>(Is</a:t>
            </a:r>
            <a:r>
              <a:rPr lang="ro-RO" b="1" smtClean="0"/>
              <a:t>. </a:t>
            </a:r>
            <a:r>
              <a:rPr lang="ro-RO" b="1" smtClean="0"/>
              <a:t>40:28</a:t>
            </a:r>
            <a:r>
              <a:rPr lang="ro-RO" b="1" smtClean="0"/>
              <a:t>); care este capabil să întărească pe cel obosit şi să sporească puterea celui slab </a:t>
            </a:r>
            <a:r>
              <a:rPr lang="ro-RO" b="1" smtClean="0"/>
              <a:t>(Is</a:t>
            </a:r>
            <a:r>
              <a:rPr lang="ro-RO" b="1" smtClean="0"/>
              <a:t>. </a:t>
            </a:r>
            <a:r>
              <a:rPr lang="ro-RO" b="1" smtClean="0"/>
              <a:t>40:29).</a:t>
            </a:r>
            <a:endParaRPr lang="ro-RO" b="1"/>
          </a:p>
        </p:txBody>
      </p:sp>
    </p:spTree>
    <p:extLst>
      <p:ext uri="{BB962C8B-B14F-4D97-AF65-F5344CB8AC3E}">
        <p14:creationId xmlns:p14="http://schemas.microsoft.com/office/powerpoint/2010/main" xmlns="" val="39705801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1+#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900" decel="100000" fill="hold"/>
                                        <p:tgtEl>
                                          <p:spTgt spid="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900" decel="100000" fill="hold"/>
                                        <p:tgtEl>
                                          <p:spTgt spid="14"/>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900" decel="100000" fill="hold"/>
                                        <p:tgtEl>
                                          <p:spTgt spid="1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6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56869DE-46AB-1048-9FDD-50F3AE56AB36}"/>
              </a:ext>
            </a:extLst>
          </p:cNvPr>
          <p:cNvSpPr txBox="1"/>
          <p:nvPr/>
        </p:nvSpPr>
        <p:spPr>
          <a:xfrm>
            <a:off x="1309576" y="890471"/>
            <a:ext cx="6524847" cy="3139321"/>
          </a:xfrm>
          <a:prstGeom prst="rect">
            <a:avLst/>
          </a:prstGeom>
          <a:noFill/>
        </p:spPr>
        <p:txBody>
          <a:bodyPr wrap="square">
            <a:spAutoFit/>
          </a:bodyPr>
          <a:lstStyle/>
          <a:p>
            <a:pPr>
              <a:spcBef>
                <a:spcPts val="600"/>
              </a:spcBef>
            </a:pPr>
            <a:r>
              <a:rPr lang="ro-RO" sz="2200" b="1" dirty="0" smtClean="0">
                <a:latin typeface="Constantia" panose="02030602050306030303" pitchFamily="18" charset="0"/>
              </a:rPr>
              <a:t>„Domnul </a:t>
            </a:r>
            <a:r>
              <a:rPr lang="ro-RO" sz="2200" b="1" dirty="0" smtClean="0">
                <a:latin typeface="Constantia" panose="02030602050306030303" pitchFamily="18" charset="0"/>
              </a:rPr>
              <a:t>Isus nu ne cere să-L urmăm, pentru ca după aceea să ne părăsească. Dacă ne consacrăm viaţa în slujba Sa, nu vom fi niciodată într-o situaţie pentru care Dumnezeu nu a prevăzut dinainte resursele necesare. Oricare ar fi situaţia în care ne aflăm, noi avem un Sfătuitor sigur. Oricare ar fi necazul nostru, întristarea sau însingurarea, noi avem un Prieten plin de simpatie.”</a:t>
            </a:r>
            <a:endParaRPr lang="ro-RO" sz="2200" b="1" dirty="0">
              <a:latin typeface="Constantia" panose="02030602050306030303" pitchFamily="18" charset="0"/>
            </a:endParaRPr>
          </a:p>
        </p:txBody>
      </p:sp>
      <p:sp>
        <p:nvSpPr>
          <p:cNvPr id="4" name="CuadroTexto 3">
            <a:extLst>
              <a:ext uri="{FF2B5EF4-FFF2-40B4-BE49-F238E27FC236}">
                <a16:creationId xmlns:a16="http://schemas.microsoft.com/office/drawing/2014/main" xmlns="" id="{60FAC23D-7F4A-4C34-CC11-761DA6409E8F}"/>
              </a:ext>
            </a:extLst>
          </p:cNvPr>
          <p:cNvSpPr txBox="1"/>
          <p:nvPr/>
        </p:nvSpPr>
        <p:spPr>
          <a:xfrm>
            <a:off x="4518613" y="4300137"/>
            <a:ext cx="3559885" cy="338554"/>
          </a:xfrm>
          <a:prstGeom prst="rect">
            <a:avLst/>
          </a:prstGeom>
          <a:noFill/>
        </p:spPr>
        <p:txBody>
          <a:bodyPr wrap="none" rtlCol="0">
            <a:spAutoFit/>
          </a:bodyPr>
          <a:lstStyle/>
          <a:p>
            <a:pPr algn="r"/>
            <a:r>
              <a:rPr lang="ro-RO" sz="1600" b="1" smtClean="0"/>
              <a:t>E. G. W. (</a:t>
            </a:r>
            <a:r>
              <a:rPr lang="ro-RO" sz="1600" b="1" smtClean="0"/>
              <a:t>Slujitorii </a:t>
            </a:r>
            <a:r>
              <a:rPr lang="ro-RO" sz="1600" b="1" smtClean="0"/>
              <a:t>Evangheliei</a:t>
            </a:r>
            <a:r>
              <a:rPr lang="ro-RO" sz="1600" b="1" smtClean="0"/>
              <a:t>, </a:t>
            </a:r>
            <a:r>
              <a:rPr lang="ro-RO" sz="1600" b="1" smtClean="0"/>
              <a:t>pa</a:t>
            </a:r>
            <a:r>
              <a:rPr lang="ro-RO" sz="1600" b="1" smtClean="0"/>
              <a:t>g</a:t>
            </a:r>
            <a:r>
              <a:rPr lang="ro-RO" sz="1600" b="1" smtClean="0"/>
              <a:t>. </a:t>
            </a:r>
            <a:r>
              <a:rPr lang="ro-RO" sz="1600" b="1" smtClean="0"/>
              <a:t>263</a:t>
            </a:r>
            <a:r>
              <a:rPr lang="ro-RO" sz="1600" b="1" smtClean="0"/>
              <a:t>)</a:t>
            </a:r>
            <a:endParaRPr lang="ro-RO" sz="1600" b="1"/>
          </a:p>
        </p:txBody>
      </p:sp>
    </p:spTree>
    <p:extLst>
      <p:ext uri="{BB962C8B-B14F-4D97-AF65-F5344CB8AC3E}">
        <p14:creationId xmlns:p14="http://schemas.microsoft.com/office/powerpoint/2010/main" xmlns="" val="258067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990099"/>
      </a:accent5>
      <a:accent6>
        <a:srgbClr val="70AD47"/>
      </a:accent6>
      <a:hlink>
        <a:srgbClr val="0563C1"/>
      </a:hlink>
      <a:folHlink>
        <a:srgbClr val="2992FA"/>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401</TotalTime>
  <Words>1057</Words>
  <Application>Microsoft Office PowerPoint</Application>
  <PresentationFormat>Expunere pe ecran (16:9)</PresentationFormat>
  <Paragraphs>42</Paragraphs>
  <Slides>9</Slides>
  <Notes>0</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9</vt:i4>
      </vt:variant>
    </vt:vector>
  </HeadingPairs>
  <TitlesOfParts>
    <vt:vector size="16" baseType="lpstr">
      <vt:lpstr>Arial</vt:lpstr>
      <vt:lpstr>Calibri</vt:lpstr>
      <vt:lpstr>Comic Sans MS</vt:lpstr>
      <vt:lpstr>Constantia</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8 - Se poate vedea invizibilul</dc:title>
  <dc:subject>Studiu Biblic, Trim. III, 2022 – Cu Hristos in cuptorul incercarii</dc:subject>
  <dc:creator>Sergio Fustero Carreras</dc:creator>
  <cp:keywords>https:/www.fustero.es/index_ro.php</cp:keywords>
  <cp:lastModifiedBy>Tronaru Viorel</cp:lastModifiedBy>
  <cp:revision>73</cp:revision>
  <dcterms:created xsi:type="dcterms:W3CDTF">2022-07-13T16:20:51Z</dcterms:created>
  <dcterms:modified xsi:type="dcterms:W3CDTF">2022-08-15T06:14:41Z</dcterms:modified>
</cp:coreProperties>
</file>