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69" r:id="rId4"/>
    <p:sldId id="257" r:id="rId5"/>
    <p:sldId id="268" r:id="rId6"/>
    <p:sldId id="259" r:id="rId7"/>
    <p:sldId id="260" r:id="rId8"/>
    <p:sldId id="261" r:id="rId9"/>
    <p:sldId id="262" r:id="rId10"/>
    <p:sldId id="263"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D6AF"/>
    <a:srgbClr val="F2F2E0"/>
    <a:srgbClr val="B7B661"/>
    <a:srgbClr val="FFCDCD"/>
    <a:srgbClr val="860000"/>
    <a:srgbClr val="C0C5F7"/>
    <a:srgbClr val="12DBF3"/>
    <a:srgbClr val="7E6000"/>
    <a:srgbClr val="A47D00"/>
    <a:srgbClr val="FF47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05" d="100"/>
          <a:sy n="105" d="100"/>
        </p:scale>
        <p:origin x="-84" y="-60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3AEC6-DEA6-47EB-8AF3-F4008EEF0E0A}"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s-ES"/>
        </a:p>
      </dgm:t>
    </dgm:pt>
    <dgm:pt modelId="{7E9908F5-7D4B-4B83-B9C1-FC30D3768FEB}">
      <dgm:prSet custT="1"/>
      <dgm:spPr/>
      <dgm:t>
        <a:bodyPr/>
        <a:lstStyle/>
        <a:p>
          <a:r>
            <a:rPr lang="ro-RO" sz="1800" b="1" dirty="0">
              <a:effectLst>
                <a:outerShdw blurRad="38100" dist="38100" dir="2700000" algn="tl">
                  <a:srgbClr val="000000">
                    <a:alpha val="43137"/>
                  </a:srgbClr>
                </a:outerShdw>
              </a:effectLst>
            </a:rPr>
            <a:t>Fiind ospitalieri </a:t>
          </a:r>
          <a:r>
            <a:rPr lang="es-ES" sz="1800" b="1" dirty="0">
              <a:effectLst>
                <a:outerShdw blurRad="38100" dist="38100" dir="2700000" algn="tl">
                  <a:srgbClr val="000000">
                    <a:alpha val="43137"/>
                  </a:srgbClr>
                </a:outerShdw>
              </a:effectLst>
            </a:rPr>
            <a:t>(v. 2).</a:t>
          </a:r>
        </a:p>
      </dgm:t>
    </dgm:pt>
    <dgm:pt modelId="{BC2CF37D-4277-4CD0-9637-F4360010B663}" type="parTrans" cxnId="{451F97BB-6402-4553-A0EA-5842CFB6541E}">
      <dgm:prSet/>
      <dgm:spPr/>
      <dgm:t>
        <a:bodyPr/>
        <a:lstStyle/>
        <a:p>
          <a:endParaRPr lang="es-ES" sz="1800"/>
        </a:p>
      </dgm:t>
    </dgm:pt>
    <dgm:pt modelId="{BF67AD21-A8C1-4BE9-9D13-3D02336C4405}" type="sibTrans" cxnId="{451F97BB-6402-4553-A0EA-5842CFB6541E}">
      <dgm:prSet/>
      <dgm:spPr/>
      <dgm:t>
        <a:bodyPr/>
        <a:lstStyle/>
        <a:p>
          <a:endParaRPr lang="es-ES" sz="1800"/>
        </a:p>
      </dgm:t>
    </dgm:pt>
    <dgm:pt modelId="{B0AB9EC2-7708-4FC2-86E8-713E2FB49B0D}">
      <dgm:prSet custT="1"/>
      <dgm:spPr/>
      <dgm:t>
        <a:bodyPr/>
        <a:lstStyle/>
        <a:p>
          <a:pPr>
            <a:buNone/>
          </a:pPr>
          <a:r>
            <a:rPr lang="ro-RO" sz="1800" b="1" dirty="0"/>
            <a:t>Aceasta înseamnă să </a:t>
          </a:r>
          <a:r>
            <a:rPr lang="ro-RO" sz="1800" b="1" dirty="0" smtClean="0"/>
            <a:t>împărtăşim </a:t>
          </a:r>
          <a:r>
            <a:rPr lang="ro-RO" sz="1800" b="1" dirty="0"/>
            <a:t>ceea ce avem cu </a:t>
          </a:r>
          <a:r>
            <a:rPr lang="ro-RO" sz="1800" b="1" dirty="0" smtClean="0"/>
            <a:t>ceilalţi</a:t>
          </a:r>
          <a:r>
            <a:rPr lang="ro-RO" sz="1800" b="1" dirty="0"/>
            <a:t>. Nu numai cu </a:t>
          </a:r>
          <a:r>
            <a:rPr lang="ro-RO" sz="1800" b="1" dirty="0" smtClean="0"/>
            <a:t>cunoscuţi</a:t>
          </a:r>
          <a:r>
            <a:rPr lang="ro-RO" sz="1800" b="1" dirty="0"/>
            <a:t>, ci chiar </a:t>
          </a:r>
          <a:r>
            <a:rPr lang="ro-RO" sz="1800" b="1" dirty="0" smtClean="0"/>
            <a:t>şi </a:t>
          </a:r>
          <a:r>
            <a:rPr lang="ro-RO" sz="1800" b="1" dirty="0"/>
            <a:t>cu străini. Ne </a:t>
          </a:r>
          <a:r>
            <a:rPr lang="ro-RO" sz="1800" b="1" dirty="0" smtClean="0"/>
            <a:t>aminteşte </a:t>
          </a:r>
          <a:r>
            <a:rPr lang="ro-RO" sz="1800" b="1" dirty="0"/>
            <a:t>de cazul lui Avraam </a:t>
          </a:r>
          <a:r>
            <a:rPr lang="ro-RO" sz="1800" b="1" dirty="0" smtClean="0"/>
            <a:t>şi </a:t>
          </a:r>
          <a:r>
            <a:rPr lang="ro-RO" sz="1800" b="1" dirty="0"/>
            <a:t>Lot care, datorită </a:t>
          </a:r>
          <a:r>
            <a:rPr lang="ro-RO" sz="1800" b="1" dirty="0" smtClean="0"/>
            <a:t>ospitalităţii </a:t>
          </a:r>
          <a:r>
            <a:rPr lang="ro-RO" sz="1800" b="1" dirty="0"/>
            <a:t>lor, au găzduit îngerii.</a:t>
          </a:r>
          <a:endParaRPr lang="es-ES" sz="1800" b="1" dirty="0"/>
        </a:p>
      </dgm:t>
    </dgm:pt>
    <dgm:pt modelId="{927321EB-67AA-469D-BDAE-CB01D99C3802}" type="sibTrans" cxnId="{3C5CF08F-3E0F-420A-963F-9D108337FF2F}">
      <dgm:prSet/>
      <dgm:spPr/>
      <dgm:t>
        <a:bodyPr/>
        <a:lstStyle/>
        <a:p>
          <a:endParaRPr lang="es-ES" sz="1800"/>
        </a:p>
      </dgm:t>
    </dgm:pt>
    <dgm:pt modelId="{C915CE16-F0CE-45B7-ABEE-B250A5359217}" type="parTrans" cxnId="{3C5CF08F-3E0F-420A-963F-9D108337FF2F}">
      <dgm:prSet/>
      <dgm:spPr/>
      <dgm:t>
        <a:bodyPr/>
        <a:lstStyle/>
        <a:p>
          <a:endParaRPr lang="es-ES" sz="1800"/>
        </a:p>
      </dgm:t>
    </dgm:pt>
    <dgm:pt modelId="{8FE2C8BA-8495-4814-AEFF-76A030D2BD6B}">
      <dgm:prSet custT="1"/>
      <dgm:spPr/>
      <dgm:t>
        <a:bodyPr/>
        <a:lstStyle/>
        <a:p>
          <a:r>
            <a:rPr lang="ro-RO" sz="1800" b="1" dirty="0"/>
            <a:t>Amintindu-ne de prizonieri </a:t>
          </a:r>
          <a:r>
            <a:rPr lang="ro-RO" sz="1800" b="1" dirty="0" smtClean="0"/>
            <a:t>şi </a:t>
          </a:r>
          <a:r>
            <a:rPr lang="ro-RO" sz="1800" b="1" dirty="0"/>
            <a:t>de cei </a:t>
          </a:r>
          <a:r>
            <a:rPr lang="ro-RO" sz="1800" b="1" dirty="0" smtClean="0"/>
            <a:t>maltrataţi</a:t>
          </a:r>
          <a:r>
            <a:rPr lang="es-ES" sz="1800" b="1" dirty="0">
              <a:effectLst>
                <a:outerShdw blurRad="38100" dist="38100" dir="2700000" algn="tl">
                  <a:srgbClr val="000000">
                    <a:alpha val="43137"/>
                  </a:srgbClr>
                </a:outerShdw>
              </a:effectLst>
            </a:rPr>
            <a:t>(v. 3).</a:t>
          </a:r>
        </a:p>
      </dgm:t>
    </dgm:pt>
    <dgm:pt modelId="{C1F70687-DC32-4EED-8926-39D5BFD32682}" type="sibTrans" cxnId="{0A3ACB20-4132-49D1-93A2-F6DA22AEC6B8}">
      <dgm:prSet/>
      <dgm:spPr/>
      <dgm:t>
        <a:bodyPr/>
        <a:lstStyle/>
        <a:p>
          <a:endParaRPr lang="es-ES" sz="1800"/>
        </a:p>
      </dgm:t>
    </dgm:pt>
    <dgm:pt modelId="{8D1D6F2E-CE63-41E4-B3AA-940E164E481D}" type="parTrans" cxnId="{0A3ACB20-4132-49D1-93A2-F6DA22AEC6B8}">
      <dgm:prSet/>
      <dgm:spPr/>
      <dgm:t>
        <a:bodyPr/>
        <a:lstStyle/>
        <a:p>
          <a:endParaRPr lang="es-ES" sz="1800"/>
        </a:p>
      </dgm:t>
    </dgm:pt>
    <dgm:pt modelId="{608FFC4D-9D4E-486D-84D4-2F3BD146DC95}">
      <dgm:prSet custT="1"/>
      <dgm:spPr/>
      <dgm:t>
        <a:bodyPr/>
        <a:lstStyle/>
        <a:p>
          <a:pPr>
            <a:buNone/>
          </a:pPr>
          <a:r>
            <a:rPr lang="es-ES" sz="1800" b="1" dirty="0"/>
            <a:t>	</a:t>
          </a:r>
          <a:r>
            <a:rPr lang="ro-RO" sz="1800" b="1" dirty="0"/>
            <a:t>Identificându-ne cu ei </a:t>
          </a:r>
          <a:r>
            <a:rPr lang="ro-RO" sz="1800" b="1" dirty="0" smtClean="0"/>
            <a:t>şi </a:t>
          </a:r>
          <a:r>
            <a:rPr lang="ro-RO" sz="1800" b="1" dirty="0"/>
            <a:t>oferindu-le rugăciunile noastre împreună cu sprijinul nostru fizic </a:t>
          </a:r>
          <a:r>
            <a:rPr lang="ro-RO" sz="1800" b="1" dirty="0" smtClean="0"/>
            <a:t>şi emoţional</a:t>
          </a:r>
          <a:r>
            <a:rPr lang="ro-RO" sz="1800" b="1" dirty="0"/>
            <a:t>.</a:t>
          </a:r>
          <a:endParaRPr lang="es-ES" sz="1800" b="1" dirty="0"/>
        </a:p>
      </dgm:t>
    </dgm:pt>
    <dgm:pt modelId="{14C1BB50-BB8F-4AD0-96AD-3F5F031261D8}" type="sibTrans" cxnId="{F7E3BEC7-7AFC-4AA9-9E84-863B4270AB08}">
      <dgm:prSet/>
      <dgm:spPr/>
      <dgm:t>
        <a:bodyPr/>
        <a:lstStyle/>
        <a:p>
          <a:endParaRPr lang="es-ES" sz="1800"/>
        </a:p>
      </dgm:t>
    </dgm:pt>
    <dgm:pt modelId="{FB4F0B21-AFB1-4768-88E9-B2D24470CA91}" type="parTrans" cxnId="{F7E3BEC7-7AFC-4AA9-9E84-863B4270AB08}">
      <dgm:prSet/>
      <dgm:spPr/>
      <dgm:t>
        <a:bodyPr/>
        <a:lstStyle/>
        <a:p>
          <a:endParaRPr lang="es-ES" sz="1800"/>
        </a:p>
      </dgm:t>
    </dgm:pt>
    <dgm:pt modelId="{B6633CCA-BE7F-4625-8CC8-6D397C54EEA9}">
      <dgm:prSet custT="1"/>
      <dgm:spPr/>
      <dgm:t>
        <a:bodyPr/>
        <a:lstStyle/>
        <a:p>
          <a:r>
            <a:rPr lang="ro-RO" sz="1800" b="1" dirty="0" smtClean="0"/>
            <a:t>Făcând </a:t>
          </a:r>
          <a:r>
            <a:rPr lang="ro-RO" sz="1800" b="1" dirty="0"/>
            <a:t>binele </a:t>
          </a:r>
          <a:r>
            <a:rPr lang="ro-RO" sz="1800" b="1" dirty="0" smtClean="0"/>
            <a:t>şi </a:t>
          </a:r>
          <a:r>
            <a:rPr lang="ro-RO" sz="1800" b="1" dirty="0"/>
            <a:t>ajutându-ne reciproc </a:t>
          </a:r>
          <a:r>
            <a:rPr lang="es-ES" sz="1800" b="1" dirty="0">
              <a:effectLst>
                <a:outerShdw blurRad="38100" dist="38100" dir="2700000" algn="tl">
                  <a:srgbClr val="000000">
                    <a:alpha val="43137"/>
                  </a:srgbClr>
                </a:outerShdw>
              </a:effectLst>
            </a:rPr>
            <a:t>(v. 16).</a:t>
          </a:r>
        </a:p>
      </dgm:t>
    </dgm:pt>
    <dgm:pt modelId="{A7458C12-78EB-49B4-89D6-2FB0D76E2997}" type="sibTrans" cxnId="{55CF5027-FB4A-441D-A0A7-A4FB9511402D}">
      <dgm:prSet/>
      <dgm:spPr/>
      <dgm:t>
        <a:bodyPr/>
        <a:lstStyle/>
        <a:p>
          <a:endParaRPr lang="es-ES" sz="1800"/>
        </a:p>
      </dgm:t>
    </dgm:pt>
    <dgm:pt modelId="{42F10848-BCF2-4D3B-9826-E021BBB1EA6C}" type="parTrans" cxnId="{55CF5027-FB4A-441D-A0A7-A4FB9511402D}">
      <dgm:prSet/>
      <dgm:spPr/>
      <dgm:t>
        <a:bodyPr/>
        <a:lstStyle/>
        <a:p>
          <a:endParaRPr lang="es-ES" sz="1800"/>
        </a:p>
      </dgm:t>
    </dgm:pt>
    <dgm:pt modelId="{2537F802-4914-4474-8DAB-7D84B24E9840}">
      <dgm:prSet custT="1"/>
      <dgm:spPr/>
      <dgm:t>
        <a:bodyPr/>
        <a:lstStyle/>
        <a:p>
          <a:pPr>
            <a:buNone/>
          </a:pPr>
          <a:r>
            <a:rPr lang="es-ES" sz="1800" b="1" dirty="0"/>
            <a:t>	</a:t>
          </a:r>
          <a:r>
            <a:rPr lang="ro-RO" sz="1800" b="1" dirty="0"/>
            <a:t>Dragostea presupune să ne comportăm cu </a:t>
          </a:r>
          <a:r>
            <a:rPr lang="ro-RO" sz="1800" b="1" dirty="0" smtClean="0"/>
            <a:t>ceilalţi aşa </a:t>
          </a:r>
          <a:r>
            <a:rPr lang="ro-RO" sz="1800" b="1" dirty="0"/>
            <a:t>cum ne-am dori ca ei să se comporte cu noi.</a:t>
          </a:r>
          <a:endParaRPr lang="es-ES" sz="1800" b="1" dirty="0"/>
        </a:p>
      </dgm:t>
    </dgm:pt>
    <dgm:pt modelId="{1C3B0ACC-CD1C-4472-BF42-4EE0C89BDFA7}" type="sibTrans" cxnId="{2637C78A-91E1-4B46-9370-FDE816AC1A76}">
      <dgm:prSet/>
      <dgm:spPr/>
      <dgm:t>
        <a:bodyPr/>
        <a:lstStyle/>
        <a:p>
          <a:endParaRPr lang="es-ES" sz="1800"/>
        </a:p>
      </dgm:t>
    </dgm:pt>
    <dgm:pt modelId="{40C00A30-71B9-4A44-8A06-56EC9652BEBE}" type="parTrans" cxnId="{2637C78A-91E1-4B46-9370-FDE816AC1A76}">
      <dgm:prSet/>
      <dgm:spPr/>
      <dgm:t>
        <a:bodyPr/>
        <a:lstStyle/>
        <a:p>
          <a:endParaRPr lang="es-ES" sz="1800"/>
        </a:p>
      </dgm:t>
    </dgm:pt>
    <dgm:pt modelId="{15A9C89B-69D4-449D-B540-084682359B3F}" type="pres">
      <dgm:prSet presAssocID="{7843AEC6-DEA6-47EB-8AF3-F4008EEF0E0A}" presName="linear" presStyleCnt="0">
        <dgm:presLayoutVars>
          <dgm:animLvl val="lvl"/>
          <dgm:resizeHandles val="exact"/>
        </dgm:presLayoutVars>
      </dgm:prSet>
      <dgm:spPr/>
      <dgm:t>
        <a:bodyPr/>
        <a:lstStyle/>
        <a:p>
          <a:endParaRPr lang="ro-RO"/>
        </a:p>
      </dgm:t>
    </dgm:pt>
    <dgm:pt modelId="{AC3EFB88-3826-462E-96AC-7AB9786B3B5E}" type="pres">
      <dgm:prSet presAssocID="{7E9908F5-7D4B-4B83-B9C1-FC30D3768FEB}" presName="parentText" presStyleLbl="node1" presStyleIdx="0" presStyleCnt="3">
        <dgm:presLayoutVars>
          <dgm:chMax val="0"/>
          <dgm:bulletEnabled val="1"/>
        </dgm:presLayoutVars>
      </dgm:prSet>
      <dgm:spPr/>
      <dgm:t>
        <a:bodyPr/>
        <a:lstStyle/>
        <a:p>
          <a:endParaRPr lang="ro-RO"/>
        </a:p>
      </dgm:t>
    </dgm:pt>
    <dgm:pt modelId="{7A3A0ABE-AF88-48A1-BB78-7485CF579C97}" type="pres">
      <dgm:prSet presAssocID="{7E9908F5-7D4B-4B83-B9C1-FC30D3768FEB}" presName="childText" presStyleLbl="revTx" presStyleIdx="0" presStyleCnt="3">
        <dgm:presLayoutVars>
          <dgm:bulletEnabled val="1"/>
        </dgm:presLayoutVars>
      </dgm:prSet>
      <dgm:spPr/>
      <dgm:t>
        <a:bodyPr/>
        <a:lstStyle/>
        <a:p>
          <a:endParaRPr lang="ro-RO"/>
        </a:p>
      </dgm:t>
    </dgm:pt>
    <dgm:pt modelId="{C6613E64-3A76-4AE0-8AFA-16C5D99A9C7C}" type="pres">
      <dgm:prSet presAssocID="{8FE2C8BA-8495-4814-AEFF-76A030D2BD6B}" presName="parentText" presStyleLbl="node1" presStyleIdx="1" presStyleCnt="3">
        <dgm:presLayoutVars>
          <dgm:chMax val="0"/>
          <dgm:bulletEnabled val="1"/>
        </dgm:presLayoutVars>
      </dgm:prSet>
      <dgm:spPr/>
      <dgm:t>
        <a:bodyPr/>
        <a:lstStyle/>
        <a:p>
          <a:endParaRPr lang="ro-RO"/>
        </a:p>
      </dgm:t>
    </dgm:pt>
    <dgm:pt modelId="{0A1FFC9B-04F7-41B0-A93C-414E0588D47F}" type="pres">
      <dgm:prSet presAssocID="{8FE2C8BA-8495-4814-AEFF-76A030D2BD6B}" presName="childText" presStyleLbl="revTx" presStyleIdx="1" presStyleCnt="3">
        <dgm:presLayoutVars>
          <dgm:bulletEnabled val="1"/>
        </dgm:presLayoutVars>
      </dgm:prSet>
      <dgm:spPr/>
      <dgm:t>
        <a:bodyPr/>
        <a:lstStyle/>
        <a:p>
          <a:endParaRPr lang="ro-RO"/>
        </a:p>
      </dgm:t>
    </dgm:pt>
    <dgm:pt modelId="{5E9CFCDE-04A2-4275-BC5C-DE01C05A2F60}" type="pres">
      <dgm:prSet presAssocID="{B6633CCA-BE7F-4625-8CC8-6D397C54EEA9}" presName="parentText" presStyleLbl="node1" presStyleIdx="2" presStyleCnt="3">
        <dgm:presLayoutVars>
          <dgm:chMax val="0"/>
          <dgm:bulletEnabled val="1"/>
        </dgm:presLayoutVars>
      </dgm:prSet>
      <dgm:spPr/>
      <dgm:t>
        <a:bodyPr/>
        <a:lstStyle/>
        <a:p>
          <a:endParaRPr lang="ro-RO"/>
        </a:p>
      </dgm:t>
    </dgm:pt>
    <dgm:pt modelId="{B57285E8-7CBF-4AC9-81A7-DB0CA8B8535A}" type="pres">
      <dgm:prSet presAssocID="{B6633CCA-BE7F-4625-8CC8-6D397C54EEA9}" presName="childText" presStyleLbl="revTx" presStyleIdx="2" presStyleCnt="3">
        <dgm:presLayoutVars>
          <dgm:bulletEnabled val="1"/>
        </dgm:presLayoutVars>
      </dgm:prSet>
      <dgm:spPr/>
      <dgm:t>
        <a:bodyPr/>
        <a:lstStyle/>
        <a:p>
          <a:endParaRPr lang="ro-RO"/>
        </a:p>
      </dgm:t>
    </dgm:pt>
  </dgm:ptLst>
  <dgm:cxnLst>
    <dgm:cxn modelId="{2637C78A-91E1-4B46-9370-FDE816AC1A76}" srcId="{B6633CCA-BE7F-4625-8CC8-6D397C54EEA9}" destId="{2537F802-4914-4474-8DAB-7D84B24E9840}" srcOrd="0" destOrd="0" parTransId="{40C00A30-71B9-4A44-8A06-56EC9652BEBE}" sibTransId="{1C3B0ACC-CD1C-4472-BF42-4EE0C89BDFA7}"/>
    <dgm:cxn modelId="{F7E3BEC7-7AFC-4AA9-9E84-863B4270AB08}" srcId="{8FE2C8BA-8495-4814-AEFF-76A030D2BD6B}" destId="{608FFC4D-9D4E-486D-84D4-2F3BD146DC95}" srcOrd="0" destOrd="0" parTransId="{FB4F0B21-AFB1-4768-88E9-B2D24470CA91}" sibTransId="{14C1BB50-BB8F-4AD0-96AD-3F5F031261D8}"/>
    <dgm:cxn modelId="{0A3ACB20-4132-49D1-93A2-F6DA22AEC6B8}" srcId="{7843AEC6-DEA6-47EB-8AF3-F4008EEF0E0A}" destId="{8FE2C8BA-8495-4814-AEFF-76A030D2BD6B}" srcOrd="1" destOrd="0" parTransId="{8D1D6F2E-CE63-41E4-B3AA-940E164E481D}" sibTransId="{C1F70687-DC32-4EED-8926-39D5BFD32682}"/>
    <dgm:cxn modelId="{EC43B8FE-BA19-4A0D-BC47-BB2536743EFF}" type="presOf" srcId="{7843AEC6-DEA6-47EB-8AF3-F4008EEF0E0A}" destId="{15A9C89B-69D4-449D-B540-084682359B3F}" srcOrd="0" destOrd="0" presId="urn:microsoft.com/office/officeart/2005/8/layout/vList2"/>
    <dgm:cxn modelId="{B5C8DF23-F4F0-44B0-8D6F-D51BD08B2151}" type="presOf" srcId="{7E9908F5-7D4B-4B83-B9C1-FC30D3768FEB}" destId="{AC3EFB88-3826-462E-96AC-7AB9786B3B5E}" srcOrd="0" destOrd="0" presId="urn:microsoft.com/office/officeart/2005/8/layout/vList2"/>
    <dgm:cxn modelId="{928182B0-37CB-4299-BDA4-148F1990D8D4}" type="presOf" srcId="{B6633CCA-BE7F-4625-8CC8-6D397C54EEA9}" destId="{5E9CFCDE-04A2-4275-BC5C-DE01C05A2F60}" srcOrd="0" destOrd="0" presId="urn:microsoft.com/office/officeart/2005/8/layout/vList2"/>
    <dgm:cxn modelId="{9C557839-EBF6-4955-888D-9E69C533E13D}" type="presOf" srcId="{2537F802-4914-4474-8DAB-7D84B24E9840}" destId="{B57285E8-7CBF-4AC9-81A7-DB0CA8B8535A}" srcOrd="0" destOrd="0" presId="urn:microsoft.com/office/officeart/2005/8/layout/vList2"/>
    <dgm:cxn modelId="{0EF0CC83-04FF-418C-8CB2-EB75C3CB0954}" type="presOf" srcId="{8FE2C8BA-8495-4814-AEFF-76A030D2BD6B}" destId="{C6613E64-3A76-4AE0-8AFA-16C5D99A9C7C}" srcOrd="0" destOrd="0" presId="urn:microsoft.com/office/officeart/2005/8/layout/vList2"/>
    <dgm:cxn modelId="{52490677-0C57-482F-B5C9-9AF4E39E600E}" type="presOf" srcId="{B0AB9EC2-7708-4FC2-86E8-713E2FB49B0D}" destId="{7A3A0ABE-AF88-48A1-BB78-7485CF579C97}" srcOrd="0" destOrd="0" presId="urn:microsoft.com/office/officeart/2005/8/layout/vList2"/>
    <dgm:cxn modelId="{719D4164-531B-47BC-8535-357BF56AED1E}" type="presOf" srcId="{608FFC4D-9D4E-486D-84D4-2F3BD146DC95}" destId="{0A1FFC9B-04F7-41B0-A93C-414E0588D47F}" srcOrd="0" destOrd="0" presId="urn:microsoft.com/office/officeart/2005/8/layout/vList2"/>
    <dgm:cxn modelId="{55CF5027-FB4A-441D-A0A7-A4FB9511402D}" srcId="{7843AEC6-DEA6-47EB-8AF3-F4008EEF0E0A}" destId="{B6633CCA-BE7F-4625-8CC8-6D397C54EEA9}" srcOrd="2" destOrd="0" parTransId="{42F10848-BCF2-4D3B-9826-E021BBB1EA6C}" sibTransId="{A7458C12-78EB-49B4-89D6-2FB0D76E2997}"/>
    <dgm:cxn modelId="{3C5CF08F-3E0F-420A-963F-9D108337FF2F}" srcId="{7E9908F5-7D4B-4B83-B9C1-FC30D3768FEB}" destId="{B0AB9EC2-7708-4FC2-86E8-713E2FB49B0D}" srcOrd="0" destOrd="0" parTransId="{C915CE16-F0CE-45B7-ABEE-B250A5359217}" sibTransId="{927321EB-67AA-469D-BDAE-CB01D99C3802}"/>
    <dgm:cxn modelId="{451F97BB-6402-4553-A0EA-5842CFB6541E}" srcId="{7843AEC6-DEA6-47EB-8AF3-F4008EEF0E0A}" destId="{7E9908F5-7D4B-4B83-B9C1-FC30D3768FEB}" srcOrd="0" destOrd="0" parTransId="{BC2CF37D-4277-4CD0-9637-F4360010B663}" sibTransId="{BF67AD21-A8C1-4BE9-9D13-3D02336C4405}"/>
    <dgm:cxn modelId="{66F3C113-24C1-48EE-A901-EB03F572C4D5}" type="presParOf" srcId="{15A9C89B-69D4-449D-B540-084682359B3F}" destId="{AC3EFB88-3826-462E-96AC-7AB9786B3B5E}" srcOrd="0" destOrd="0" presId="urn:microsoft.com/office/officeart/2005/8/layout/vList2"/>
    <dgm:cxn modelId="{1770F281-9B2E-4178-8780-31818A991978}" type="presParOf" srcId="{15A9C89B-69D4-449D-B540-084682359B3F}" destId="{7A3A0ABE-AF88-48A1-BB78-7485CF579C97}" srcOrd="1" destOrd="0" presId="urn:microsoft.com/office/officeart/2005/8/layout/vList2"/>
    <dgm:cxn modelId="{655395C9-2D6D-40D6-87ED-70B1021D1002}" type="presParOf" srcId="{15A9C89B-69D4-449D-B540-084682359B3F}" destId="{C6613E64-3A76-4AE0-8AFA-16C5D99A9C7C}" srcOrd="2" destOrd="0" presId="urn:microsoft.com/office/officeart/2005/8/layout/vList2"/>
    <dgm:cxn modelId="{A2F29B0C-375F-46CA-A7B1-537EC6576CB9}" type="presParOf" srcId="{15A9C89B-69D4-449D-B540-084682359B3F}" destId="{0A1FFC9B-04F7-41B0-A93C-414E0588D47F}" srcOrd="3" destOrd="0" presId="urn:microsoft.com/office/officeart/2005/8/layout/vList2"/>
    <dgm:cxn modelId="{1CBA9C2A-2F65-4D7C-A18F-54042796FED6}" type="presParOf" srcId="{15A9C89B-69D4-449D-B540-084682359B3F}" destId="{5E9CFCDE-04A2-4275-BC5C-DE01C05A2F60}" srcOrd="4" destOrd="0" presId="urn:microsoft.com/office/officeart/2005/8/layout/vList2"/>
    <dgm:cxn modelId="{62AAEF33-CB28-40D1-AB4F-FFD1847E33F3}" type="presParOf" srcId="{15A9C89B-69D4-449D-B540-084682359B3F}" destId="{B57285E8-7CBF-4AC9-81A7-DB0CA8B8535A}"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2265512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2972492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2003034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CB3FEBD-2D23-4488-A605-6A3544129A8D}"/>
              </a:ext>
            </a:extLst>
          </p:cNvPr>
          <p:cNvSpPr>
            <a:spLocks noGrp="1"/>
          </p:cNvSpPr>
          <p:nvPr>
            <p:ph type="dt" sz="half" idx="10"/>
          </p:nvPr>
        </p:nvSpPr>
        <p:spPr/>
        <p:txBody>
          <a:bodyPr/>
          <a:lstStyle/>
          <a:p>
            <a:fld id="{B8A852CA-60C7-4509-B0CB-4D8131BEEF30}" type="datetimeFigureOut">
              <a:rPr lang="es-ES" smtClean="0"/>
              <a:pPr/>
              <a:t>25/03/2022</a:t>
            </a:fld>
            <a:endParaRPr lang="es-ES"/>
          </a:p>
        </p:txBody>
      </p:sp>
      <p:sp>
        <p:nvSpPr>
          <p:cNvPr id="3" name="Marcador de pie de página 2">
            <a:extLst>
              <a:ext uri="{FF2B5EF4-FFF2-40B4-BE49-F238E27FC236}">
                <a16:creationId xmlns="" xmlns:a16="http://schemas.microsoft.com/office/drawing/2014/main" id="{ADC2A1D3-0059-478D-AFB6-572E76AF4D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9A60E895-D56E-4782-899B-09C56E84ECF7}"/>
              </a:ext>
            </a:extLst>
          </p:cNvPr>
          <p:cNvSpPr>
            <a:spLocks noGrp="1"/>
          </p:cNvSpPr>
          <p:nvPr>
            <p:ph type="sldNum" sz="quarter" idx="12"/>
          </p:nvPr>
        </p:nvSpPr>
        <p:spPr/>
        <p:txBody>
          <a:bodyPr/>
          <a:lstStyle/>
          <a:p>
            <a:fld id="{32CCD77E-0445-4CD5-BE7E-40CE394AAE95}" type="slidenum">
              <a:rPr lang="es-ES" smtClean="0"/>
              <a:pPr/>
              <a:t>‹#›</a:t>
            </a:fld>
            <a:endParaRPr lang="es-ES"/>
          </a:p>
        </p:txBody>
      </p:sp>
    </p:spTree>
    <p:extLst>
      <p:ext uri="{BB962C8B-B14F-4D97-AF65-F5344CB8AC3E}">
        <p14:creationId xmlns="" xmlns:p14="http://schemas.microsoft.com/office/powerpoint/2010/main" val="149232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1657155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512669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2838592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1798439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3981009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1173426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3027345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933AE08-755A-4C14-BE0D-ED6F7F766ED6}" type="datetimeFigureOut">
              <a:rPr lang="es-ES" smtClean="0"/>
              <a:pPr/>
              <a:t>25/03/2022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2260523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33AE08-755A-4C14-BE0D-ED6F7F766ED6}" type="datetimeFigureOut">
              <a:rPr lang="es-ES" smtClean="0"/>
              <a:pPr/>
              <a:t>25/03/2022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19B7888-6FDF-49A6-9604-3196068A0F85}" type="slidenum">
              <a:rPr lang="es-ES" smtClean="0"/>
              <a:pPr/>
              <a:t>‹#›</a:t>
            </a:fld>
            <a:endParaRPr lang="es-ES"/>
          </a:p>
        </p:txBody>
      </p:sp>
    </p:spTree>
    <p:extLst>
      <p:ext uri="{BB962C8B-B14F-4D97-AF65-F5344CB8AC3E}">
        <p14:creationId xmlns:p14="http://schemas.microsoft.com/office/powerpoint/2010/main" xmlns="" val="3535583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DE0C319-5F0A-476F-AF1A-B33C63E8E61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B1DDEFA-7E29-493B-82DD-76A1F54C7AD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83B1ECE-AA86-47A6-BD80-7E613B900526}"/>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8A852CA-60C7-4509-B0CB-4D8131BEEF30}" type="datetimeFigureOut">
              <a:rPr lang="es-ES" smtClean="0"/>
              <a:pPr/>
              <a:t>25/03/2022</a:t>
            </a:fld>
            <a:endParaRPr lang="es-ES"/>
          </a:p>
        </p:txBody>
      </p:sp>
      <p:sp>
        <p:nvSpPr>
          <p:cNvPr id="5" name="Marcador de pie de página 4">
            <a:extLst>
              <a:ext uri="{FF2B5EF4-FFF2-40B4-BE49-F238E27FC236}">
                <a16:creationId xmlns="" xmlns:a16="http://schemas.microsoft.com/office/drawing/2014/main" id="{4B8689A6-24FB-4E18-A8AB-C3356E633A3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583482AC-5819-475F-89ED-F22AB50C96F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2CCD77E-0445-4CD5-BE7E-40CE394AAE95}" type="slidenum">
              <a:rPr lang="es-ES" smtClean="0"/>
              <a:pPr/>
              <a:t>‹#›</a:t>
            </a:fld>
            <a:endParaRPr lang="es-ES"/>
          </a:p>
        </p:txBody>
      </p:sp>
    </p:spTree>
    <p:extLst>
      <p:ext uri="{BB962C8B-B14F-4D97-AF65-F5344CB8AC3E}">
        <p14:creationId xmlns="" xmlns:p14="http://schemas.microsoft.com/office/powerpoint/2010/main" val="42910281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diagramData" Target="../diagrams/data1.xm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11.jpe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6.jpe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diagramLayout" Target="../diagrams/layout1.xml"/><Relationship Id="rId9" Type="http://schemas.openxmlformats.org/officeDocument/2006/relationships/image" Target="../media/image14.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Un grupo de personas haciendo gestos con la mano&#10;&#10;Descripción generada automáticamente con confianza media">
            <a:extLst>
              <a:ext uri="{FF2B5EF4-FFF2-40B4-BE49-F238E27FC236}">
                <a16:creationId xmlns:a16="http://schemas.microsoft.com/office/drawing/2014/main" xmlns="" id="{C4364861-89FB-4FE0-BCB0-D38A56C7DD40}"/>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b="-1"/>
          <a:stretch/>
        </p:blipFill>
        <p:spPr>
          <a:xfrm>
            <a:off x="20" y="10"/>
            <a:ext cx="9143980" cy="5143490"/>
          </a:xfrm>
          <a:prstGeom prst="rect">
            <a:avLst/>
          </a:prstGeom>
        </p:spPr>
      </p:pic>
      <p:sp>
        <p:nvSpPr>
          <p:cNvPr id="6"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xmlns="" id="{B9839BE3-2FB3-412B-93B7-095544AC1E6D}"/>
              </a:ext>
            </a:extLst>
          </p:cNvPr>
          <p:cNvSpPr txBox="1"/>
          <p:nvPr/>
        </p:nvSpPr>
        <p:spPr>
          <a:xfrm>
            <a:off x="0" y="3895750"/>
            <a:ext cx="9143980" cy="769441"/>
          </a:xfrm>
          <a:prstGeom prst="rect">
            <a:avLst/>
          </a:prstGeom>
          <a:noFill/>
        </p:spPr>
        <p:txBody>
          <a:bodyPr wrap="square" rtlCol="0">
            <a:spAutoFit/>
          </a:bodyPr>
          <a:lstStyle/>
          <a:p>
            <a:pPr algn="ctr"/>
            <a:r>
              <a:rPr lang="ro-RO" sz="4400" dirty="0" smtClean="0">
                <a:ln w="0"/>
                <a:effectLst>
                  <a:outerShdw blurRad="38100" dist="19050" dir="2700000" algn="tl" rotWithShape="0">
                    <a:schemeClr val="dk1">
                      <a:alpha val="40000"/>
                    </a:schemeClr>
                  </a:outerShdw>
                </a:effectLst>
              </a:rPr>
              <a:t>STĂRUIŢI </a:t>
            </a:r>
            <a:r>
              <a:rPr lang="ro-RO" sz="4400" dirty="0">
                <a:ln w="0"/>
                <a:effectLst>
                  <a:outerShdw blurRad="38100" dist="19050" dir="2700000" algn="tl" rotWithShape="0">
                    <a:schemeClr val="dk1">
                      <a:alpha val="40000"/>
                    </a:schemeClr>
                  </a:outerShdw>
                </a:effectLst>
              </a:rPr>
              <a:t>ÎN DRAGOSTEA </a:t>
            </a:r>
            <a:r>
              <a:rPr lang="ro-RO" sz="4400" dirty="0" smtClean="0">
                <a:ln w="0"/>
                <a:effectLst>
                  <a:outerShdw blurRad="38100" dist="19050" dir="2700000" algn="tl" rotWithShape="0">
                    <a:schemeClr val="dk1">
                      <a:alpha val="40000"/>
                    </a:schemeClr>
                  </a:outerShdw>
                </a:effectLst>
              </a:rPr>
              <a:t>FRĂŢEASCĂ</a:t>
            </a:r>
            <a:endParaRPr lang="ro-RO" sz="4400" dirty="0">
              <a:ln w="0"/>
              <a:effectLst>
                <a:outerShdw blurRad="38100" dist="19050" dir="2700000" algn="tl" rotWithShape="0">
                  <a:schemeClr val="dk1">
                    <a:alpha val="40000"/>
                  </a:schemeClr>
                </a:outerShdw>
              </a:effectLst>
            </a:endParaRPr>
          </a:p>
        </p:txBody>
      </p:sp>
      <p:sp>
        <p:nvSpPr>
          <p:cNvPr id="14" name="CuadroTexto 13">
            <a:extLst>
              <a:ext uri="{FF2B5EF4-FFF2-40B4-BE49-F238E27FC236}">
                <a16:creationId xmlns:a16="http://schemas.microsoft.com/office/drawing/2014/main" xmlns="" id="{D48A1A7A-77AD-44DD-A168-513CA231394F}"/>
              </a:ext>
            </a:extLst>
          </p:cNvPr>
          <p:cNvSpPr txBox="1"/>
          <p:nvPr/>
        </p:nvSpPr>
        <p:spPr>
          <a:xfrm>
            <a:off x="7166186" y="4574488"/>
            <a:ext cx="1977813" cy="584775"/>
          </a:xfrm>
          <a:prstGeom prst="rect">
            <a:avLst/>
          </a:prstGeom>
          <a:noFill/>
        </p:spPr>
        <p:txBody>
          <a:bodyPr wrap="square" rtlCol="0">
            <a:spAutoFit/>
          </a:bodyPr>
          <a:lstStyle/>
          <a:p>
            <a:pPr algn="r"/>
            <a:r>
              <a:rPr lang="ro-RO" sz="1600" b="1" dirty="0" smtClean="0">
                <a:solidFill>
                  <a:srgbClr val="BDB39F"/>
                </a:solidFill>
              </a:rPr>
              <a:t>Studiul 13 pentru </a:t>
            </a:r>
            <a:endParaRPr lang="ro-RO" sz="1600" b="1" dirty="0">
              <a:solidFill>
                <a:srgbClr val="BDB39F"/>
              </a:solidFill>
            </a:endParaRPr>
          </a:p>
          <a:p>
            <a:pPr algn="r"/>
            <a:r>
              <a:rPr lang="ro-RO" sz="1600" b="1" dirty="0" smtClean="0">
                <a:solidFill>
                  <a:srgbClr val="BDB39F"/>
                </a:solidFill>
              </a:rPr>
              <a:t>26 martie 2022</a:t>
            </a:r>
            <a:endParaRPr lang="ro-RO" sz="1600" b="1" dirty="0">
              <a:solidFill>
                <a:srgbClr val="BDB39F"/>
              </a:solidFill>
            </a:endParaRPr>
          </a:p>
        </p:txBody>
      </p:sp>
    </p:spTree>
    <p:extLst>
      <p:ext uri="{BB962C8B-B14F-4D97-AF65-F5344CB8AC3E}">
        <p14:creationId xmlns:p14="http://schemas.microsoft.com/office/powerpoint/2010/main" xmlns="" val="383252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0000"/>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76C6A660-C76C-4032-8FF4-65131D70B022}"/>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20267" b="17483"/>
          <a:stretch/>
        </p:blipFill>
        <p:spPr>
          <a:xfrm>
            <a:off x="1" y="1"/>
            <a:ext cx="9143985" cy="4012863"/>
          </a:xfrm>
          <a:prstGeom prst="rect">
            <a:avLst/>
          </a:prstGeom>
        </p:spPr>
      </p:pic>
      <p:sp>
        <p:nvSpPr>
          <p:cNvPr id="11" name="Rectangle 1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990108"/>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cxnSp>
        <p:nvCxnSpPr>
          <p:cNvPr id="13" name="Straight Connector 1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 xmlns:a16="http://schemas.microsoft.com/office/drawing/2014/main" id="{EADB1CBD-6C44-48B4-A695-B6EAF9410EF8}"/>
              </a:ext>
            </a:extLst>
          </p:cNvPr>
          <p:cNvSpPr txBox="1"/>
          <p:nvPr/>
        </p:nvSpPr>
        <p:spPr>
          <a:xfrm>
            <a:off x="0" y="4057773"/>
            <a:ext cx="9144000" cy="484746"/>
          </a:xfrm>
          <a:prstGeom prst="rect">
            <a:avLst/>
          </a:prstGeom>
          <a:noFill/>
        </p:spPr>
        <p:txBody>
          <a:bodyPr wrap="square" lIns="68579" tIns="34289" rIns="68579" bIns="34289" rtlCol="0">
            <a:spAutoFit/>
          </a:bodyPr>
          <a:lstStyle/>
          <a:p>
            <a:pPr algn="ctr"/>
            <a:r>
              <a:rPr lang="ro-RO" sz="2700" b="1" dirty="0" smtClean="0">
                <a:solidFill>
                  <a:srgbClr val="860000"/>
                </a:solidFill>
                <a:latin typeface="Comic Sans MS" panose="030F0702030302020204" pitchFamily="66" charset="0"/>
              </a:rPr>
              <a:t>„</a:t>
            </a:r>
            <a:r>
              <a:rPr lang="ro-RO" sz="2700" b="1" dirty="0" smtClean="0">
                <a:solidFill>
                  <a:srgbClr val="860000"/>
                </a:solidFill>
                <a:latin typeface="Comic Sans MS" panose="030F0702030302020204" pitchFamily="66" charset="0"/>
              </a:rPr>
              <a:t>Stăruiţi </a:t>
            </a:r>
            <a:r>
              <a:rPr lang="ro-RO" sz="2700" b="1" dirty="0" smtClean="0">
                <a:solidFill>
                  <a:srgbClr val="860000"/>
                </a:solidFill>
                <a:latin typeface="Comic Sans MS" panose="030F0702030302020204" pitchFamily="66" charset="0"/>
              </a:rPr>
              <a:t>în dragostea </a:t>
            </a:r>
            <a:r>
              <a:rPr lang="ro-RO" sz="2700" b="1" dirty="0" smtClean="0">
                <a:solidFill>
                  <a:srgbClr val="860000"/>
                </a:solidFill>
                <a:latin typeface="Comic Sans MS" panose="030F0702030302020204" pitchFamily="66" charset="0"/>
              </a:rPr>
              <a:t>frăţească</a:t>
            </a:r>
            <a:r>
              <a:rPr lang="ro-RO" sz="2700" b="1" dirty="0" smtClean="0">
                <a:solidFill>
                  <a:srgbClr val="860000"/>
                </a:solidFill>
                <a:latin typeface="Comic Sans MS" panose="030F0702030302020204" pitchFamily="66" charset="0"/>
              </a:rPr>
              <a:t>.” </a:t>
            </a:r>
            <a:r>
              <a:rPr lang="ro-RO" sz="2400" b="1" dirty="0" smtClean="0">
                <a:solidFill>
                  <a:srgbClr val="860000"/>
                </a:solidFill>
                <a:latin typeface="Comic Sans MS" panose="030F0702030302020204" pitchFamily="66" charset="0"/>
              </a:rPr>
              <a:t>(Evrei 13:1)</a:t>
            </a:r>
            <a:endParaRPr lang="ro-RO" sz="2400" b="1" dirty="0">
              <a:solidFill>
                <a:srgbClr val="860000"/>
              </a:solidFill>
              <a:latin typeface="Comic Sans MS" panose="030F0702030302020204" pitchFamily="66" charset="0"/>
            </a:endParaRPr>
          </a:p>
        </p:txBody>
      </p:sp>
    </p:spTree>
    <p:extLst>
      <p:ext uri="{BB962C8B-B14F-4D97-AF65-F5344CB8AC3E}">
        <p14:creationId xmlns="" xmlns:p14="http://schemas.microsoft.com/office/powerpoint/2010/main" val="31505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7964E91-DA1C-4613-B9C5-2A086C2A2F7B}"/>
              </a:ext>
            </a:extLst>
          </p:cNvPr>
          <p:cNvSpPr txBox="1"/>
          <p:nvPr/>
        </p:nvSpPr>
        <p:spPr>
          <a:xfrm>
            <a:off x="4361543" y="3191934"/>
            <a:ext cx="4673600" cy="1785104"/>
          </a:xfrm>
          <a:prstGeom prst="rect">
            <a:avLst/>
          </a:prstGeom>
          <a:noFill/>
        </p:spPr>
        <p:txBody>
          <a:bodyPr wrap="square" rtlCol="0">
            <a:spAutoFit/>
          </a:bodyPr>
          <a:lstStyle/>
          <a:p>
            <a:pPr>
              <a:spcBef>
                <a:spcPts val="600"/>
              </a:spcBef>
            </a:pPr>
            <a:r>
              <a:rPr lang="ro-RO" b="1" u="dashLongHeavy" dirty="0" smtClean="0">
                <a:uFill>
                  <a:solidFill>
                    <a:srgbClr val="9F00C6"/>
                  </a:solidFill>
                </a:uFill>
              </a:rPr>
              <a:t>Dragoste frăţească (Evrei 13:1-3, 15-16)</a:t>
            </a:r>
          </a:p>
          <a:p>
            <a:pPr>
              <a:spcBef>
                <a:spcPts val="600"/>
              </a:spcBef>
            </a:pPr>
            <a:r>
              <a:rPr lang="ro-RO" b="1" u="dashLongHeavy" dirty="0" smtClean="0">
                <a:uFill>
                  <a:solidFill>
                    <a:srgbClr val="9F00C6"/>
                  </a:solidFill>
                </a:uFill>
              </a:rPr>
              <a:t>Imoralitate şi lăcomie (Evrei 13:4-6)</a:t>
            </a:r>
          </a:p>
          <a:p>
            <a:pPr>
              <a:spcBef>
                <a:spcPts val="600"/>
              </a:spcBef>
            </a:pPr>
            <a:r>
              <a:rPr lang="ro-RO" b="1" u="dashLongHeavy" dirty="0" smtClean="0">
                <a:uFill>
                  <a:solidFill>
                    <a:srgbClr val="9F00C6"/>
                  </a:solidFill>
                </a:uFill>
              </a:rPr>
              <a:t>Conducătorii (Evrei 13:7, 17-18)</a:t>
            </a:r>
          </a:p>
          <a:p>
            <a:pPr>
              <a:spcBef>
                <a:spcPts val="600"/>
              </a:spcBef>
            </a:pPr>
            <a:r>
              <a:rPr lang="ro-RO" b="1" u="dashLongHeavy" dirty="0" smtClean="0">
                <a:uFill>
                  <a:solidFill>
                    <a:srgbClr val="9F00C6"/>
                  </a:solidFill>
                </a:uFill>
              </a:rPr>
              <a:t>Erezii (Evrei 13:8-10)</a:t>
            </a:r>
          </a:p>
          <a:p>
            <a:pPr>
              <a:spcBef>
                <a:spcPts val="600"/>
              </a:spcBef>
            </a:pPr>
            <a:r>
              <a:rPr lang="ro-RO" b="1" u="dashLongHeavy" dirty="0" smtClean="0">
                <a:uFill>
                  <a:solidFill>
                    <a:srgbClr val="9F00C6"/>
                  </a:solidFill>
                </a:uFill>
              </a:rPr>
              <a:t>Calea de urmat (Evrei 13:11-14) </a:t>
            </a:r>
            <a:endParaRPr lang="ro-RO" b="1" u="dashLongHeavy" dirty="0">
              <a:uFill>
                <a:solidFill>
                  <a:srgbClr val="008679"/>
                </a:solidFill>
              </a:uFill>
            </a:endParaRPr>
          </a:p>
        </p:txBody>
      </p:sp>
      <p:sp>
        <p:nvSpPr>
          <p:cNvPr id="3" name="CuadroTexto 2">
            <a:extLst>
              <a:ext uri="{FF2B5EF4-FFF2-40B4-BE49-F238E27FC236}">
                <a16:creationId xmlns:a16="http://schemas.microsoft.com/office/drawing/2014/main" xmlns="" id="{3525A16D-DC62-4792-890E-B4055FACB883}"/>
              </a:ext>
            </a:extLst>
          </p:cNvPr>
          <p:cNvSpPr txBox="1"/>
          <p:nvPr/>
        </p:nvSpPr>
        <p:spPr>
          <a:xfrm>
            <a:off x="176105" y="166462"/>
            <a:ext cx="6258561" cy="2462213"/>
          </a:xfrm>
          <a:prstGeom prst="rect">
            <a:avLst/>
          </a:prstGeom>
          <a:noFill/>
        </p:spPr>
        <p:txBody>
          <a:bodyPr wrap="square" rtlCol="0">
            <a:spAutoFit/>
          </a:bodyPr>
          <a:lstStyle/>
          <a:p>
            <a:pPr>
              <a:spcBef>
                <a:spcPts val="600"/>
              </a:spcBef>
            </a:pPr>
            <a:r>
              <a:rPr lang="ro-RO" b="1" dirty="0" smtClean="0"/>
              <a:t>Pavel îşi încheie discursul cu o serie de sfaturi practice legate de viaţa creştină.</a:t>
            </a:r>
          </a:p>
          <a:p>
            <a:pPr>
              <a:spcBef>
                <a:spcPts val="600"/>
              </a:spcBef>
            </a:pPr>
            <a:r>
              <a:rPr lang="ro-RO" b="1" dirty="0" smtClean="0"/>
              <a:t>Cum ar trebui să ne comportăm noi, credincioşii care avem ochii aţintiţi asupra lui Isus? Ce atitudini ar trebui să evităm şi pe care să le imităm?</a:t>
            </a:r>
          </a:p>
          <a:p>
            <a:pPr>
              <a:spcBef>
                <a:spcPts val="600"/>
              </a:spcBef>
            </a:pPr>
            <a:r>
              <a:rPr lang="ro-RO" b="1" dirty="0" smtClean="0"/>
              <a:t>Pe scurt, ne încurajează să trăim aici pregătindu-ne să trăim pentru veşnicie, „Căci noi n-avem aici o cetate stătătoare, ci suntem în căutarea celei viitoare” (Evrei 13:14). </a:t>
            </a:r>
            <a:endParaRPr lang="ro-RO" b="1" dirty="0"/>
          </a:p>
        </p:txBody>
      </p:sp>
      <p:pic>
        <p:nvPicPr>
          <p:cNvPr id="5" name="Imagen 4" descr="Un par de personas de pie&#10;&#10;Descripción generada automáticamente con confianza media">
            <a:extLst>
              <a:ext uri="{FF2B5EF4-FFF2-40B4-BE49-F238E27FC236}">
                <a16:creationId xmlns:a16="http://schemas.microsoft.com/office/drawing/2014/main" xmlns="" id="{AF25FA48-AF25-40BB-A674-A8C54AF0C46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773333" y="113198"/>
            <a:ext cx="2194562" cy="2904137"/>
          </a:xfrm>
          <a:prstGeom prst="roundRect">
            <a:avLst>
              <a:gd name="adj" fmla="val 292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Una caricatura de una persona&#10;&#10;Descripción generada automáticamente con confianza baja">
            <a:extLst>
              <a:ext uri="{FF2B5EF4-FFF2-40B4-BE49-F238E27FC236}">
                <a16:creationId xmlns:a16="http://schemas.microsoft.com/office/drawing/2014/main" xmlns="" id="{A5F999B8-8139-4323-A32F-295FA2FDA9D4}"/>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7118" y="2628675"/>
            <a:ext cx="4050638" cy="2403781"/>
          </a:xfrm>
          <a:prstGeom prst="ellipse">
            <a:avLst/>
          </a:prstGeom>
          <a:ln>
            <a:noFill/>
          </a:ln>
          <a:effectLst>
            <a:softEdge rad="112500"/>
          </a:effectLst>
        </p:spPr>
      </p:pic>
      <p:pic>
        <p:nvPicPr>
          <p:cNvPr id="16" name="Imagen 15" descr="Icono&#10;&#10;Descripción generada automáticamente">
            <a:extLst>
              <a:ext uri="{FF2B5EF4-FFF2-40B4-BE49-F238E27FC236}">
                <a16:creationId xmlns:a16="http://schemas.microsoft.com/office/drawing/2014/main" xmlns="" id="{58E98A89-5424-4AB7-ADE2-E04A2B7EF429}"/>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157878" y="3631305"/>
            <a:ext cx="208643" cy="208643"/>
          </a:xfrm>
          <a:prstGeom prst="rect">
            <a:avLst/>
          </a:prstGeom>
        </p:spPr>
      </p:pic>
      <p:pic>
        <p:nvPicPr>
          <p:cNvPr id="17" name="Imagen 16" descr="Icono&#10;&#10;Descripción generada automáticamente">
            <a:extLst>
              <a:ext uri="{FF2B5EF4-FFF2-40B4-BE49-F238E27FC236}">
                <a16:creationId xmlns:a16="http://schemas.microsoft.com/office/drawing/2014/main" xmlns="" id="{4492F9A8-B228-4994-9D1B-95ADB4A7B9F1}"/>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157878" y="3279246"/>
            <a:ext cx="208643" cy="208643"/>
          </a:xfrm>
          <a:prstGeom prst="rect">
            <a:avLst/>
          </a:prstGeom>
        </p:spPr>
      </p:pic>
      <p:pic>
        <p:nvPicPr>
          <p:cNvPr id="18" name="Imagen 17" descr="Icono&#10;&#10;Descripción generada automáticamente">
            <a:extLst>
              <a:ext uri="{FF2B5EF4-FFF2-40B4-BE49-F238E27FC236}">
                <a16:creationId xmlns:a16="http://schemas.microsoft.com/office/drawing/2014/main" xmlns="" id="{784CED51-9817-42EF-AD5D-175DBE827713}"/>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157878" y="4335421"/>
            <a:ext cx="208643" cy="208643"/>
          </a:xfrm>
          <a:prstGeom prst="rect">
            <a:avLst/>
          </a:prstGeom>
        </p:spPr>
      </p:pic>
      <p:pic>
        <p:nvPicPr>
          <p:cNvPr id="19" name="Imagen 18" descr="Logotipo, Icono&#10;&#10;Descripción generada automáticamente">
            <a:extLst>
              <a:ext uri="{FF2B5EF4-FFF2-40B4-BE49-F238E27FC236}">
                <a16:creationId xmlns:a16="http://schemas.microsoft.com/office/drawing/2014/main" xmlns="" id="{6AAFF6CC-0EC7-48AE-9D7A-AAB6E299DD7F}"/>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157878" y="4687480"/>
            <a:ext cx="208643" cy="208643"/>
          </a:xfrm>
          <a:prstGeom prst="rect">
            <a:avLst/>
          </a:prstGeom>
        </p:spPr>
      </p:pic>
      <p:pic>
        <p:nvPicPr>
          <p:cNvPr id="23" name="Imagen 22" descr="Icono&#10;&#10;Descripción generada automáticamente">
            <a:extLst>
              <a:ext uri="{FF2B5EF4-FFF2-40B4-BE49-F238E27FC236}">
                <a16:creationId xmlns:a16="http://schemas.microsoft.com/office/drawing/2014/main" xmlns="" id="{1A3C5939-3A47-43F4-9B6A-5E6977544E6C}"/>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4157878" y="3983363"/>
            <a:ext cx="208643" cy="208643"/>
          </a:xfrm>
          <a:prstGeom prst="rect">
            <a:avLst/>
          </a:prstGeom>
        </p:spPr>
      </p:pic>
    </p:spTree>
    <p:extLst>
      <p:ext uri="{BB962C8B-B14F-4D97-AF65-F5344CB8AC3E}">
        <p14:creationId xmlns:p14="http://schemas.microsoft.com/office/powerpoint/2010/main" xmlns="" val="1311910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8)">
                                      <p:cBhvr>
                                        <p:cTn id="21" dur="1000"/>
                                        <p:tgtEl>
                                          <p:spTgt spid="1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style.rotation</p:attrName>
                                        </p:attrNameLst>
                                      </p:cBhvr>
                                      <p:tavLst>
                                        <p:tav tm="0">
                                          <p:val>
                                            <p:fltVal val="90"/>
                                          </p:val>
                                        </p:tav>
                                        <p:tav tm="100000">
                                          <p:val>
                                            <p:fltVal val="0"/>
                                          </p:val>
                                        </p:tav>
                                      </p:tavLst>
                                    </p:anim>
                                    <p:animEffect transition="in" filter="fade">
                                      <p:cBhvr>
                                        <p:cTn id="33" dur="1000"/>
                                        <p:tgtEl>
                                          <p:spTgt spid="1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00" fill="hold"/>
                                        <p:tgtEl>
                                          <p:spTgt spid="18"/>
                                        </p:tgtEl>
                                        <p:attrNameLst>
                                          <p:attrName>ppt_w</p:attrName>
                                        </p:attrNameLst>
                                      </p:cBhvr>
                                      <p:tavLst>
                                        <p:tav tm="0">
                                          <p:val>
                                            <p:fltVal val="0"/>
                                          </p:val>
                                        </p:tav>
                                        <p:tav tm="100000">
                                          <p:val>
                                            <p:strVal val="#ppt_w"/>
                                          </p:val>
                                        </p:tav>
                                      </p:tavLst>
                                    </p:anim>
                                    <p:anim calcmode="lin" valueType="num">
                                      <p:cBhvr>
                                        <p:cTn id="67" dur="1000" fill="hold"/>
                                        <p:tgtEl>
                                          <p:spTgt spid="18"/>
                                        </p:tgtEl>
                                        <p:attrNameLst>
                                          <p:attrName>ppt_h</p:attrName>
                                        </p:attrNameLst>
                                      </p:cBhvr>
                                      <p:tavLst>
                                        <p:tav tm="0">
                                          <p:val>
                                            <p:fltVal val="0"/>
                                          </p:val>
                                        </p:tav>
                                        <p:tav tm="100000">
                                          <p:val>
                                            <p:strVal val="#ppt_h"/>
                                          </p:val>
                                        </p:tav>
                                      </p:tavLst>
                                    </p:anim>
                                    <p:anim calcmode="lin" valueType="num">
                                      <p:cBhvr>
                                        <p:cTn id="68" dur="1000" fill="hold"/>
                                        <p:tgtEl>
                                          <p:spTgt spid="18"/>
                                        </p:tgtEl>
                                        <p:attrNameLst>
                                          <p:attrName>style.rotation</p:attrName>
                                        </p:attrNameLst>
                                      </p:cBhvr>
                                      <p:tavLst>
                                        <p:tav tm="0">
                                          <p:val>
                                            <p:fltVal val="90"/>
                                          </p:val>
                                        </p:tav>
                                        <p:tav tm="100000">
                                          <p:val>
                                            <p:fltVal val="0"/>
                                          </p:val>
                                        </p:tav>
                                      </p:tavLst>
                                    </p:anim>
                                    <p:animEffect transition="in" filter="fade">
                                      <p:cBhvr>
                                        <p:cTn id="69" dur="1000"/>
                                        <p:tgtEl>
                                          <p:spTgt spid="18"/>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F9EC62B-1669-444D-95A4-27B662516D4E}"/>
              </a:ext>
            </a:extLst>
          </p:cNvPr>
          <p:cNvSpPr txBox="1"/>
          <p:nvPr/>
        </p:nvSpPr>
        <p:spPr>
          <a:xfrm>
            <a:off x="954097" y="0"/>
            <a:ext cx="5076301" cy="646331"/>
          </a:xfrm>
          <a:prstGeom prst="rect">
            <a:avLst/>
          </a:prstGeom>
          <a:noFill/>
        </p:spPr>
        <p:txBody>
          <a:bodyPr wrap="square">
            <a:spAutoFit/>
          </a:bodyPr>
          <a:lstStyle/>
          <a:p>
            <a:pPr algn="ctr"/>
            <a:r>
              <a:rPr lang="ro-RO" sz="3600" b="1" dirty="0">
                <a:ln w="6600">
                  <a:solidFill>
                    <a:srgbClr val="C00000"/>
                  </a:solidFill>
                  <a:prstDash val="solid"/>
                </a:ln>
                <a:solidFill>
                  <a:srgbClr val="FFFFFF"/>
                </a:solidFill>
                <a:effectLst>
                  <a:outerShdw dist="38100" dir="2700000" algn="tl" rotWithShape="0">
                    <a:srgbClr val="C00000"/>
                  </a:outerShdw>
                </a:effectLst>
              </a:rPr>
              <a:t>DRAGOSTEA </a:t>
            </a:r>
            <a:r>
              <a:rPr lang="ro-RO" sz="3600" b="1" dirty="0" smtClean="0">
                <a:ln w="6600">
                  <a:solidFill>
                    <a:srgbClr val="C00000"/>
                  </a:solidFill>
                  <a:prstDash val="solid"/>
                </a:ln>
                <a:solidFill>
                  <a:srgbClr val="FFFFFF"/>
                </a:solidFill>
                <a:effectLst>
                  <a:outerShdw dist="38100" dir="2700000" algn="tl" rotWithShape="0">
                    <a:srgbClr val="C00000"/>
                  </a:outerShdw>
                </a:effectLst>
              </a:rPr>
              <a:t>FRĂŢEASCĂ</a:t>
            </a:r>
            <a:endParaRPr lang="ro-RO" sz="36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5" name="CuadroTexto 4">
            <a:extLst>
              <a:ext uri="{FF2B5EF4-FFF2-40B4-BE49-F238E27FC236}">
                <a16:creationId xmlns:a16="http://schemas.microsoft.com/office/drawing/2014/main" xmlns="" id="{4AA4DB10-F465-4A31-AEBB-ECC7891CED6C}"/>
              </a:ext>
            </a:extLst>
          </p:cNvPr>
          <p:cNvSpPr txBox="1"/>
          <p:nvPr/>
        </p:nvSpPr>
        <p:spPr>
          <a:xfrm>
            <a:off x="954097" y="612290"/>
            <a:ext cx="5107265" cy="338554"/>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dirty="0" smtClean="0">
                <a:solidFill>
                  <a:srgbClr val="7030A0"/>
                </a:solidFill>
                <a:latin typeface="Comic Sans MS" panose="030F0702030302020204" pitchFamily="66" charset="0"/>
              </a:rPr>
              <a:t>„Stăruiţi </a:t>
            </a:r>
            <a:r>
              <a:rPr lang="ro-RO" sz="1600" b="1" dirty="0" smtClean="0">
                <a:solidFill>
                  <a:srgbClr val="7030A0"/>
                </a:solidFill>
                <a:latin typeface="Comic Sans MS" panose="030F0702030302020204" pitchFamily="66" charset="0"/>
              </a:rPr>
              <a:t>în dragostea frăţească.” </a:t>
            </a:r>
            <a:r>
              <a:rPr lang="ro-RO" sz="1400" b="1" dirty="0" smtClean="0">
                <a:solidFill>
                  <a:srgbClr val="7030A0"/>
                </a:solidFill>
                <a:latin typeface="Comic Sans MS" panose="030F0702030302020204" pitchFamily="66" charset="0"/>
              </a:rPr>
              <a:t>(Evrei 13:1)</a:t>
            </a:r>
            <a:endParaRPr lang="ro-RO" sz="16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B2A277B-5E32-4D18-BEFD-FE0F4E6EDC27}"/>
              </a:ext>
            </a:extLst>
          </p:cNvPr>
          <p:cNvSpPr txBox="1"/>
          <p:nvPr/>
        </p:nvSpPr>
        <p:spPr>
          <a:xfrm>
            <a:off x="8226" y="945975"/>
            <a:ext cx="5776883" cy="646331"/>
          </a:xfrm>
          <a:prstGeom prst="rect">
            <a:avLst/>
          </a:prstGeom>
          <a:noFill/>
        </p:spPr>
        <p:txBody>
          <a:bodyPr wrap="square" rtlCol="0">
            <a:spAutoFit/>
          </a:bodyPr>
          <a:lstStyle/>
          <a:p>
            <a:r>
              <a:rPr lang="ro-RO" b="1" smtClean="0"/>
              <a:t>Cum </a:t>
            </a:r>
            <a:r>
              <a:rPr lang="ro-RO" b="1" smtClean="0"/>
              <a:t>se demonstrează în practică iubirea </a:t>
            </a:r>
            <a:r>
              <a:rPr lang="ro-RO" b="1" smtClean="0"/>
              <a:t>frăţească?</a:t>
            </a:r>
            <a:endParaRPr lang="ro-RO" b="1" smtClean="0"/>
          </a:p>
          <a:p>
            <a:r>
              <a:rPr lang="ro-RO" b="1" smtClean="0"/>
              <a:t>Pavel ne dă trei exemple </a:t>
            </a:r>
            <a:r>
              <a:rPr lang="ro-RO" b="1" smtClean="0"/>
              <a:t>practice</a:t>
            </a:r>
            <a:r>
              <a:rPr lang="ro-RO" b="1" smtClean="0"/>
              <a:t>: </a:t>
            </a:r>
            <a:endParaRPr lang="ro-RO" b="1"/>
          </a:p>
        </p:txBody>
      </p:sp>
      <p:graphicFrame>
        <p:nvGraphicFramePr>
          <p:cNvPr id="2" name="Diagrama 1">
            <a:extLst>
              <a:ext uri="{FF2B5EF4-FFF2-40B4-BE49-F238E27FC236}">
                <a16:creationId xmlns:a16="http://schemas.microsoft.com/office/drawing/2014/main" xmlns="" id="{501635C6-14ED-481C-A3B4-1EBC93B09DE2}"/>
              </a:ext>
            </a:extLst>
          </p:cNvPr>
          <p:cNvGraphicFramePr/>
          <p:nvPr>
            <p:extLst>
              <p:ext uri="{D42A27DB-BD31-4B8C-83A1-F6EECF244321}">
                <p14:modId xmlns:p14="http://schemas.microsoft.com/office/powerpoint/2010/main" xmlns="" val="3994554298"/>
              </p:ext>
            </p:extLst>
          </p:nvPr>
        </p:nvGraphicFramePr>
        <p:xfrm>
          <a:off x="149013" y="1708159"/>
          <a:ext cx="5776883" cy="333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a:extLst>
              <a:ext uri="{FF2B5EF4-FFF2-40B4-BE49-F238E27FC236}">
                <a16:creationId xmlns:a16="http://schemas.microsoft.com/office/drawing/2014/main" xmlns="" id="{AF503930-B8D2-42AC-9042-E2B91043184B}"/>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6055470" y="87570"/>
            <a:ext cx="2982637" cy="1956326"/>
          </a:xfrm>
          <a:prstGeom prst="snip2DiagRect">
            <a:avLst>
              <a:gd name="adj1" fmla="val 16062"/>
              <a:gd name="adj2" fmla="val 16667"/>
            </a:avLst>
          </a:prstGeom>
          <a:solidFill>
            <a:srgbClr val="FFFFFF">
              <a:shade val="85000"/>
            </a:srgbClr>
          </a:solidFill>
          <a:ln w="57150" cap="sq">
            <a:solidFill>
              <a:srgbClr val="FFC72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C6A1485A-1F0F-4BDA-8A6B-0293DAE87315}"/>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6055472" y="2149606"/>
            <a:ext cx="2982636" cy="1678798"/>
          </a:xfrm>
          <a:prstGeom prst="snip2DiagRect">
            <a:avLst>
              <a:gd name="adj1" fmla="val 19677"/>
              <a:gd name="adj2" fmla="val 16667"/>
            </a:avLst>
          </a:prstGeom>
          <a:solidFill>
            <a:srgbClr val="FFFFFF">
              <a:shade val="85000"/>
            </a:srgbClr>
          </a:solidFill>
          <a:ln w="57150" cap="sq">
            <a:solidFill>
              <a:srgbClr val="30F04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Niña sentada en una cama&#10;&#10;Descripción generada automáticamente con confianza media">
            <a:extLst>
              <a:ext uri="{FF2B5EF4-FFF2-40B4-BE49-F238E27FC236}">
                <a16:creationId xmlns:a16="http://schemas.microsoft.com/office/drawing/2014/main" xmlns="" id="{F9774C10-9731-40DF-9D38-679B820B832C}"/>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flipH="1">
            <a:off x="7551548" y="3934114"/>
            <a:ext cx="1486560" cy="1114920"/>
          </a:xfrm>
          <a:prstGeom prst="snip2DiagRect">
            <a:avLst/>
          </a:prstGeom>
          <a:solidFill>
            <a:srgbClr val="FFFFFF">
              <a:shade val="85000"/>
            </a:srgbClr>
          </a:solidFill>
          <a:ln w="57150" cap="sq">
            <a:solidFill>
              <a:srgbClr val="69A3D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xmlns="" id="{0320B443-1792-4608-8641-2FE6167F9678}"/>
              </a:ext>
            </a:extLst>
          </p:cNvPr>
          <p:cNvPicPr>
            <a:picLocks noChangeAspect="1"/>
          </p:cNvPicPr>
          <p:nvPr/>
        </p:nvPicPr>
        <p:blipFill rotWithShape="1">
          <a:blip r:embed="rId10" cstate="print">
            <a:extLst>
              <a:ext uri="{28A0092B-C50C-407E-A947-70E740481C1C}">
                <a14:useLocalDpi xmlns:a14="http://schemas.microsoft.com/office/drawing/2010/main" xmlns=""/>
              </a:ext>
            </a:extLst>
          </a:blip>
          <a:srcRect/>
          <a:stretch/>
        </p:blipFill>
        <p:spPr>
          <a:xfrm>
            <a:off x="6030398" y="3934114"/>
            <a:ext cx="1446776" cy="1114920"/>
          </a:xfrm>
          <a:prstGeom prst="snip2DiagRect">
            <a:avLst/>
          </a:prstGeom>
          <a:solidFill>
            <a:srgbClr val="FFFFFF">
              <a:shade val="85000"/>
            </a:srgbClr>
          </a:solidFill>
          <a:ln w="57150" cap="sq">
            <a:solidFill>
              <a:srgbClr val="69A3D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Imagen que contiene persona, hombre, posando, sostener&#10;&#10;Descripción generada automáticamente">
            <a:extLst>
              <a:ext uri="{FF2B5EF4-FFF2-40B4-BE49-F238E27FC236}">
                <a16:creationId xmlns:a16="http://schemas.microsoft.com/office/drawing/2014/main" xmlns="" id="{987DF6D6-A70C-49F7-8F0B-908338FC6F94}"/>
              </a:ext>
            </a:extLst>
          </p:cNvPr>
          <p:cNvPicPr>
            <a:picLocks noChangeAspect="1"/>
          </p:cNvPicPr>
          <p:nvPr/>
        </p:nvPicPr>
        <p:blipFill rotWithShape="1">
          <a:blip r:embed="rId11" cstate="print">
            <a:extLst>
              <a:ext uri="{28A0092B-C50C-407E-A947-70E740481C1C}">
                <a14:useLocalDpi xmlns:a14="http://schemas.microsoft.com/office/drawing/2010/main" xmlns=""/>
              </a:ext>
            </a:extLst>
          </a:blip>
          <a:srcRect/>
          <a:stretch/>
        </p:blipFill>
        <p:spPr>
          <a:xfrm>
            <a:off x="79827" y="75194"/>
            <a:ext cx="896041" cy="878038"/>
          </a:xfrm>
          <a:prstGeom prst="rect">
            <a:avLst/>
          </a:prstGeom>
          <a:ln w="19050">
            <a:solidFill>
              <a:schemeClr val="tx1"/>
            </a:solidFill>
          </a:ln>
        </p:spPr>
      </p:pic>
      <p:pic>
        <p:nvPicPr>
          <p:cNvPr id="28" name="Imagen 27" descr="Dibujo en blanco y negro&#10;&#10;Descripción generada automáticamente con confianza baja">
            <a:extLst>
              <a:ext uri="{FF2B5EF4-FFF2-40B4-BE49-F238E27FC236}">
                <a16:creationId xmlns:a16="http://schemas.microsoft.com/office/drawing/2014/main" xmlns="" id="{61050A94-FAA8-4D74-AAA1-C928EA77A59C}"/>
              </a:ext>
            </a:extLst>
          </p:cNvPr>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a:off x="108855" y="3660112"/>
            <a:ext cx="362857" cy="124397"/>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xmlns="" id="{D98D8A69-A3E5-4470-8263-5BAEAF115744}"/>
              </a:ext>
            </a:extLst>
          </p:cNvPr>
          <p:cNvPicPr>
            <a:picLocks noChangeAspect="1"/>
          </p:cNvPicPr>
          <p:nvPr/>
        </p:nvPicPr>
        <p:blipFill>
          <a:blip r:embed="rId13" cstate="print">
            <a:extLst>
              <a:ext uri="{28A0092B-C50C-407E-A947-70E740481C1C}">
                <a14:useLocalDpi xmlns:a14="http://schemas.microsoft.com/office/drawing/2010/main" xmlns=""/>
              </a:ext>
            </a:extLst>
          </a:blip>
          <a:stretch>
            <a:fillRect/>
          </a:stretch>
        </p:blipFill>
        <p:spPr>
          <a:xfrm>
            <a:off x="108855" y="4602578"/>
            <a:ext cx="362857" cy="124397"/>
          </a:xfrm>
          <a:prstGeom prst="rect">
            <a:avLst/>
          </a:prstGeom>
          <a:effectLst>
            <a:outerShdw blurRad="50800" dist="38100" dir="8100000" algn="tr" rotWithShape="0">
              <a:prstClr val="black">
                <a:alpha val="40000"/>
              </a:prstClr>
            </a:outerShdw>
          </a:effectLst>
        </p:spPr>
      </p:pic>
      <p:pic>
        <p:nvPicPr>
          <p:cNvPr id="30" name="Imagen 29" descr="Icono&#10;&#10;Descripción generada automáticamente con confianza media">
            <a:extLst>
              <a:ext uri="{FF2B5EF4-FFF2-40B4-BE49-F238E27FC236}">
                <a16:creationId xmlns:a16="http://schemas.microsoft.com/office/drawing/2014/main" xmlns="" id="{2E394FC3-9A3D-48AE-8194-3A1BB3747DB1}"/>
              </a:ext>
            </a:extLst>
          </p:cNvPr>
          <p:cNvPicPr>
            <a:picLocks noChangeAspect="1"/>
          </p:cNvPicPr>
          <p:nvPr/>
        </p:nvPicPr>
        <p:blipFill>
          <a:blip r:embed="rId14" cstate="print">
            <a:extLst>
              <a:ext uri="{28A0092B-C50C-407E-A947-70E740481C1C}">
                <a14:useLocalDpi xmlns:a14="http://schemas.microsoft.com/office/drawing/2010/main" xmlns=""/>
              </a:ext>
            </a:extLst>
          </a:blip>
          <a:stretch>
            <a:fillRect/>
          </a:stretch>
        </p:blipFill>
        <p:spPr>
          <a:xfrm>
            <a:off x="108855" y="2211817"/>
            <a:ext cx="362857" cy="124397"/>
          </a:xfrm>
          <a:prstGeom prst="rect">
            <a:avLst/>
          </a:prstGeom>
          <a:effectLst>
            <a:outerShdw blurRad="50800" dist="38100" dir="8100000" algn="tr" rotWithShape="0">
              <a:prstClr val="black">
                <a:alpha val="40000"/>
              </a:prstClr>
            </a:outerShdw>
          </a:effectLst>
        </p:spPr>
      </p:pic>
      <p:pic>
        <p:nvPicPr>
          <p:cNvPr id="32" name="Imagen 31" descr="Un grupo de personas de pie&#10;&#10;Descripción generada automáticamente con confianza media">
            <a:extLst>
              <a:ext uri="{FF2B5EF4-FFF2-40B4-BE49-F238E27FC236}">
                <a16:creationId xmlns:a16="http://schemas.microsoft.com/office/drawing/2014/main" xmlns="" id="{C34A562C-F739-42EB-B4E5-E5058E546599}"/>
              </a:ext>
            </a:extLst>
          </p:cNvPr>
          <p:cNvPicPr>
            <a:picLocks noChangeAspect="1"/>
          </p:cNvPicPr>
          <p:nvPr/>
        </p:nvPicPr>
        <p:blipFill>
          <a:blip r:embed="rId15" cstate="print">
            <a:extLst>
              <a:ext uri="{28A0092B-C50C-407E-A947-70E740481C1C}">
                <a14:useLocalDpi xmlns:a14="http://schemas.microsoft.com/office/drawing/2010/main" xmlns=""/>
              </a:ext>
            </a:extLst>
          </a:blip>
          <a:stretch>
            <a:fillRect/>
          </a:stretch>
        </p:blipFill>
        <p:spPr>
          <a:xfrm rot="169743">
            <a:off x="4533941" y="1051262"/>
            <a:ext cx="1251168" cy="1126052"/>
          </a:xfrm>
          <a:prstGeom prst="rect">
            <a:avLst/>
          </a:prstGeom>
          <a:effectLst>
            <a:outerShdw blurRad="50800" dist="38100" dir="2700000" algn="tl" rotWithShape="0">
              <a:prstClr val="black">
                <a:alpha val="40000"/>
              </a:prstClr>
            </a:outerShdw>
          </a:effectLst>
        </p:spPr>
      </p:pic>
      <p:pic>
        <p:nvPicPr>
          <p:cNvPr id="34" name="Imagen 33" descr="Un grupo de personas alrededor de una mesa con un pastel&#10;&#10;Descripción generada automáticamente con confianza media">
            <a:extLst>
              <a:ext uri="{FF2B5EF4-FFF2-40B4-BE49-F238E27FC236}">
                <a16:creationId xmlns:a16="http://schemas.microsoft.com/office/drawing/2014/main" xmlns="" id="{E8715157-9913-439A-87B4-4DD5965FC950}"/>
              </a:ext>
            </a:extLst>
          </p:cNvPr>
          <p:cNvPicPr>
            <a:picLocks noChangeAspect="1"/>
          </p:cNvPicPr>
          <p:nvPr/>
        </p:nvPicPr>
        <p:blipFill>
          <a:blip r:embed="rId16" cstate="print">
            <a:extLst>
              <a:ext uri="{28A0092B-C50C-407E-A947-70E740481C1C}">
                <a14:useLocalDpi xmlns:a14="http://schemas.microsoft.com/office/drawing/2010/main" xmlns=""/>
              </a:ext>
            </a:extLst>
          </a:blip>
          <a:stretch>
            <a:fillRect/>
          </a:stretch>
        </p:blipFill>
        <p:spPr>
          <a:xfrm>
            <a:off x="3085606" y="1509711"/>
            <a:ext cx="1346539" cy="6190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17090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
                                        <p:tgtEl>
                                          <p:spTgt spid="21"/>
                                        </p:tgtEl>
                                      </p:cBhvr>
                                    </p:animEffect>
                                    <p:anim calcmode="lin" valueType="num">
                                      <p:cBhvr>
                                        <p:cTn id="17" dur="400" fill="hold"/>
                                        <p:tgtEl>
                                          <p:spTgt spid="21"/>
                                        </p:tgtEl>
                                        <p:attrNameLst>
                                          <p:attrName>ppt_x</p:attrName>
                                        </p:attrNameLst>
                                      </p:cBhvr>
                                      <p:tavLst>
                                        <p:tav tm="0">
                                          <p:val>
                                            <p:strVal val="#ppt_x"/>
                                          </p:val>
                                        </p:tav>
                                        <p:tav tm="100000">
                                          <p:val>
                                            <p:strVal val="#ppt_x"/>
                                          </p:val>
                                        </p:tav>
                                      </p:tavLst>
                                    </p:anim>
                                    <p:anim calcmode="lin" valueType="num">
                                      <p:cBhvr>
                                        <p:cTn id="18" dur="400" fill="hold"/>
                                        <p:tgtEl>
                                          <p:spTgt spid="21"/>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fltVal val="0.5"/>
                                          </p:val>
                                        </p:tav>
                                        <p:tav tm="100000">
                                          <p:val>
                                            <p:strVal val="#ppt_x"/>
                                          </p:val>
                                        </p:tav>
                                      </p:tavLst>
                                    </p:anim>
                                    <p:anim calcmode="lin" valueType="num">
                                      <p:cBhvr>
                                        <p:cTn id="46" dur="500" fill="hold"/>
                                        <p:tgtEl>
                                          <p:spTgt spid="13"/>
                                        </p:tgtEl>
                                        <p:attrNameLst>
                                          <p:attrName>ppt_y</p:attrName>
                                        </p:attrNameLst>
                                      </p:cBhvr>
                                      <p:tavLst>
                                        <p:tav tm="0">
                                          <p:val>
                                            <p:fltVal val="0.5"/>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2">
                                            <p:graphicEl>
                                              <a:dgm id="{AC3EFB88-3826-462E-96AC-7AB9786B3B5E}"/>
                                            </p:graphicEl>
                                          </p:spTgt>
                                        </p:tgtEl>
                                        <p:attrNameLst>
                                          <p:attrName>style.visibility</p:attrName>
                                        </p:attrNameLst>
                                      </p:cBhvr>
                                      <p:to>
                                        <p:strVal val="visible"/>
                                      </p:to>
                                    </p:set>
                                    <p:anim calcmode="lin" valueType="num">
                                      <p:cBhvr>
                                        <p:cTn id="49" dur="500" fill="hold"/>
                                        <p:tgtEl>
                                          <p:spTgt spid="2">
                                            <p:graphicEl>
                                              <a:dgm id="{AC3EFB88-3826-462E-96AC-7AB9786B3B5E}"/>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C3EFB88-3826-462E-96AC-7AB9786B3B5E}"/>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AC3EFB88-3826-462E-96AC-7AB9786B3B5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randombar(horizontal)">
                                      <p:cBhvr>
                                        <p:cTn id="56" dur="500"/>
                                        <p:tgtEl>
                                          <p:spTgt spid="34"/>
                                        </p:tgtEl>
                                      </p:cBhvr>
                                    </p:animEffect>
                                  </p:childTnLst>
                                </p:cTn>
                              </p:par>
                              <p:par>
                                <p:cTn id="57" presetID="14" presetClass="entr" presetSubtype="1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par>
                          <p:cTn id="60" fill="hold">
                            <p:stCondLst>
                              <p:cond delay="500"/>
                            </p:stCondLst>
                            <p:childTnLst>
                              <p:par>
                                <p:cTn id="61" presetID="17"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ppt_x</p:attrName>
                                        </p:attrNameLst>
                                      </p:cBhvr>
                                      <p:tavLst>
                                        <p:tav tm="0">
                                          <p:val>
                                            <p:strVal val="#ppt_x-#ppt_w/2"/>
                                          </p:val>
                                        </p:tav>
                                        <p:tav tm="100000">
                                          <p:val>
                                            <p:strVal val="#ppt_x"/>
                                          </p:val>
                                        </p:tav>
                                      </p:tavLst>
                                    </p:anim>
                                    <p:anim calcmode="lin" valueType="num">
                                      <p:cBhvr>
                                        <p:cTn id="64" dur="500" fill="hold"/>
                                        <p:tgtEl>
                                          <p:spTgt spid="30"/>
                                        </p:tgtEl>
                                        <p:attrNameLst>
                                          <p:attrName>ppt_y</p:attrName>
                                        </p:attrNameLst>
                                      </p:cBhvr>
                                      <p:tavLst>
                                        <p:tav tm="0">
                                          <p:val>
                                            <p:strVal val="#ppt_y"/>
                                          </p:val>
                                        </p:tav>
                                        <p:tav tm="100000">
                                          <p:val>
                                            <p:strVal val="#ppt_y"/>
                                          </p:val>
                                        </p:tav>
                                      </p:tavLst>
                                    </p:anim>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strVal val="#ppt_h"/>
                                          </p:val>
                                        </p:tav>
                                        <p:tav tm="100000">
                                          <p:val>
                                            <p:strVal val="#ppt_h"/>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
                                            <p:graphicEl>
                                              <a:dgm id="{7A3A0ABE-AF88-48A1-BB78-7485CF579C97}"/>
                                            </p:graphicEl>
                                          </p:spTgt>
                                        </p:tgtEl>
                                        <p:attrNameLst>
                                          <p:attrName>style.visibility</p:attrName>
                                        </p:attrNameLst>
                                      </p:cBhvr>
                                      <p:to>
                                        <p:strVal val="visible"/>
                                      </p:to>
                                    </p:set>
                                    <p:animEffect transition="in" filter="wipe(left)">
                                      <p:cBhvr>
                                        <p:cTn id="70" dur="500"/>
                                        <p:tgtEl>
                                          <p:spTgt spid="2">
                                            <p:graphicEl>
                                              <a:dgm id="{7A3A0ABE-AF88-48A1-BB78-7485CF579C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528"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anim calcmode="lin" valueType="num">
                                      <p:cBhvr>
                                        <p:cTn id="78" dur="500" fill="hold"/>
                                        <p:tgtEl>
                                          <p:spTgt spid="14"/>
                                        </p:tgtEl>
                                        <p:attrNameLst>
                                          <p:attrName>ppt_x</p:attrName>
                                        </p:attrNameLst>
                                      </p:cBhvr>
                                      <p:tavLst>
                                        <p:tav tm="0">
                                          <p:val>
                                            <p:fltVal val="0.5"/>
                                          </p:val>
                                        </p:tav>
                                        <p:tav tm="100000">
                                          <p:val>
                                            <p:strVal val="#ppt_x"/>
                                          </p:val>
                                        </p:tav>
                                      </p:tavLst>
                                    </p:anim>
                                    <p:anim calcmode="lin" valueType="num">
                                      <p:cBhvr>
                                        <p:cTn id="79" dur="500" fill="hold"/>
                                        <p:tgtEl>
                                          <p:spTgt spid="14"/>
                                        </p:tgtEl>
                                        <p:attrNameLst>
                                          <p:attrName>ppt_y</p:attrName>
                                        </p:attrNameLst>
                                      </p:cBhvr>
                                      <p:tavLst>
                                        <p:tav tm="0">
                                          <p:val>
                                            <p:fltVal val="0.5"/>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2">
                                            <p:graphicEl>
                                              <a:dgm id="{C6613E64-3A76-4AE0-8AFA-16C5D99A9C7C}"/>
                                            </p:graphicEl>
                                          </p:spTgt>
                                        </p:tgtEl>
                                        <p:attrNameLst>
                                          <p:attrName>style.visibility</p:attrName>
                                        </p:attrNameLst>
                                      </p:cBhvr>
                                      <p:to>
                                        <p:strVal val="visible"/>
                                      </p:to>
                                    </p:set>
                                    <p:anim calcmode="lin" valueType="num">
                                      <p:cBhvr>
                                        <p:cTn id="82" dur="500" fill="hold"/>
                                        <p:tgtEl>
                                          <p:spTgt spid="2">
                                            <p:graphicEl>
                                              <a:dgm id="{C6613E64-3A76-4AE0-8AFA-16C5D99A9C7C}"/>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C6613E64-3A76-4AE0-8AFA-16C5D99A9C7C}"/>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C6613E64-3A76-4AE0-8AFA-16C5D99A9C7C}"/>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ppt_x</p:attrName>
                                        </p:attrNameLst>
                                      </p:cBhvr>
                                      <p:tavLst>
                                        <p:tav tm="0">
                                          <p:val>
                                            <p:strVal val="#ppt_x-#ppt_w/2"/>
                                          </p:val>
                                        </p:tav>
                                        <p:tav tm="100000">
                                          <p:val>
                                            <p:strVal val="#ppt_x"/>
                                          </p:val>
                                        </p:tav>
                                      </p:tavLst>
                                    </p:anim>
                                    <p:anim calcmode="lin" valueType="num">
                                      <p:cBhvr>
                                        <p:cTn id="90" dur="500" fill="hold"/>
                                        <p:tgtEl>
                                          <p:spTgt spid="28"/>
                                        </p:tgtEl>
                                        <p:attrNameLst>
                                          <p:attrName>ppt_y</p:attrName>
                                        </p:attrNameLst>
                                      </p:cBhvr>
                                      <p:tavLst>
                                        <p:tav tm="0">
                                          <p:val>
                                            <p:strVal val="#ppt_y"/>
                                          </p:val>
                                        </p:tav>
                                        <p:tav tm="100000">
                                          <p:val>
                                            <p:strVal val="#ppt_y"/>
                                          </p:val>
                                        </p:tav>
                                      </p:tavLst>
                                    </p:anim>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graphicEl>
                                              <a:dgm id="{0A1FFC9B-04F7-41B0-A93C-414E0588D47F}"/>
                                            </p:graphicEl>
                                          </p:spTgt>
                                        </p:tgtEl>
                                        <p:attrNameLst>
                                          <p:attrName>style.visibility</p:attrName>
                                        </p:attrNameLst>
                                      </p:cBhvr>
                                      <p:to>
                                        <p:strVal val="visible"/>
                                      </p:to>
                                    </p:set>
                                    <p:animEffect transition="in" filter="wipe(left)">
                                      <p:cBhvr>
                                        <p:cTn id="96" dur="500"/>
                                        <p:tgtEl>
                                          <p:spTgt spid="2">
                                            <p:graphicEl>
                                              <a:dgm id="{0A1FFC9B-04F7-41B0-A93C-414E0588D47F}"/>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500" fill="hold"/>
                                        <p:tgtEl>
                                          <p:spTgt spid="17"/>
                                        </p:tgtEl>
                                        <p:attrNameLst>
                                          <p:attrName>ppt_w</p:attrName>
                                        </p:attrNameLst>
                                      </p:cBhvr>
                                      <p:tavLst>
                                        <p:tav tm="0">
                                          <p:val>
                                            <p:fltVal val="0"/>
                                          </p:val>
                                        </p:tav>
                                        <p:tav tm="100000">
                                          <p:val>
                                            <p:strVal val="#ppt_w"/>
                                          </p:val>
                                        </p:tav>
                                      </p:tavLst>
                                    </p:anim>
                                    <p:anim calcmode="lin" valueType="num">
                                      <p:cBhvr>
                                        <p:cTn id="102" dur="500" fill="hold"/>
                                        <p:tgtEl>
                                          <p:spTgt spid="17"/>
                                        </p:tgtEl>
                                        <p:attrNameLst>
                                          <p:attrName>ppt_h</p:attrName>
                                        </p:attrNameLst>
                                      </p:cBhvr>
                                      <p:tavLst>
                                        <p:tav tm="0">
                                          <p:val>
                                            <p:fltVal val="0"/>
                                          </p:val>
                                        </p:tav>
                                        <p:tav tm="100000">
                                          <p:val>
                                            <p:strVal val="#ppt_h"/>
                                          </p:val>
                                        </p:tav>
                                      </p:tavLst>
                                    </p:anim>
                                    <p:animEffect transition="in" filter="fade">
                                      <p:cBhvr>
                                        <p:cTn id="103" dur="500"/>
                                        <p:tgtEl>
                                          <p:spTgt spid="17"/>
                                        </p:tgtEl>
                                      </p:cBhvr>
                                    </p:animEffect>
                                    <p:anim calcmode="lin" valueType="num">
                                      <p:cBhvr>
                                        <p:cTn id="104" dur="500" fill="hold"/>
                                        <p:tgtEl>
                                          <p:spTgt spid="17"/>
                                        </p:tgtEl>
                                        <p:attrNameLst>
                                          <p:attrName>ppt_x</p:attrName>
                                        </p:attrNameLst>
                                      </p:cBhvr>
                                      <p:tavLst>
                                        <p:tav tm="0">
                                          <p:val>
                                            <p:fltVal val="0.5"/>
                                          </p:val>
                                        </p:tav>
                                        <p:tav tm="100000">
                                          <p:val>
                                            <p:strVal val="#ppt_x"/>
                                          </p:val>
                                        </p:tav>
                                      </p:tavLst>
                                    </p:anim>
                                    <p:anim calcmode="lin" valueType="num">
                                      <p:cBhvr>
                                        <p:cTn id="105" dur="500" fill="hold"/>
                                        <p:tgtEl>
                                          <p:spTgt spid="17"/>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500" fill="hold"/>
                                        <p:tgtEl>
                                          <p:spTgt spid="16"/>
                                        </p:tgtEl>
                                        <p:attrNameLst>
                                          <p:attrName>ppt_w</p:attrName>
                                        </p:attrNameLst>
                                      </p:cBhvr>
                                      <p:tavLst>
                                        <p:tav tm="0">
                                          <p:val>
                                            <p:fltVal val="0"/>
                                          </p:val>
                                        </p:tav>
                                        <p:tav tm="100000">
                                          <p:val>
                                            <p:strVal val="#ppt_w"/>
                                          </p:val>
                                        </p:tav>
                                      </p:tavLst>
                                    </p:anim>
                                    <p:anim calcmode="lin" valueType="num">
                                      <p:cBhvr>
                                        <p:cTn id="109" dur="500" fill="hold"/>
                                        <p:tgtEl>
                                          <p:spTgt spid="16"/>
                                        </p:tgtEl>
                                        <p:attrNameLst>
                                          <p:attrName>ppt_h</p:attrName>
                                        </p:attrNameLst>
                                      </p:cBhvr>
                                      <p:tavLst>
                                        <p:tav tm="0">
                                          <p:val>
                                            <p:fltVal val="0"/>
                                          </p:val>
                                        </p:tav>
                                        <p:tav tm="100000">
                                          <p:val>
                                            <p:strVal val="#ppt_h"/>
                                          </p:val>
                                        </p:tav>
                                      </p:tavLst>
                                    </p:anim>
                                    <p:animEffect transition="in" filter="fade">
                                      <p:cBhvr>
                                        <p:cTn id="110" dur="500"/>
                                        <p:tgtEl>
                                          <p:spTgt spid="16"/>
                                        </p:tgtEl>
                                      </p:cBhvr>
                                    </p:animEffect>
                                    <p:anim calcmode="lin" valueType="num">
                                      <p:cBhvr>
                                        <p:cTn id="111" dur="500" fill="hold"/>
                                        <p:tgtEl>
                                          <p:spTgt spid="16"/>
                                        </p:tgtEl>
                                        <p:attrNameLst>
                                          <p:attrName>ppt_x</p:attrName>
                                        </p:attrNameLst>
                                      </p:cBhvr>
                                      <p:tavLst>
                                        <p:tav tm="0">
                                          <p:val>
                                            <p:fltVal val="0.5"/>
                                          </p:val>
                                        </p:tav>
                                        <p:tav tm="100000">
                                          <p:val>
                                            <p:strVal val="#ppt_x"/>
                                          </p:val>
                                        </p:tav>
                                      </p:tavLst>
                                    </p:anim>
                                    <p:anim calcmode="lin" valueType="num">
                                      <p:cBhvr>
                                        <p:cTn id="112" dur="500" fill="hold"/>
                                        <p:tgtEl>
                                          <p:spTgt spid="16"/>
                                        </p:tgtEl>
                                        <p:attrNameLst>
                                          <p:attrName>ppt_y</p:attrName>
                                        </p:attrNameLst>
                                      </p:cBhvr>
                                      <p:tavLst>
                                        <p:tav tm="0">
                                          <p:val>
                                            <p:fltVal val="0.5"/>
                                          </p:val>
                                        </p:tav>
                                        <p:tav tm="100000">
                                          <p:val>
                                            <p:strVal val="#ppt_y"/>
                                          </p:val>
                                        </p:tav>
                                      </p:tavLst>
                                    </p:anim>
                                  </p:childTnLst>
                                </p:cTn>
                              </p:par>
                              <p:par>
                                <p:cTn id="113" presetID="53" presetClass="entr" presetSubtype="16" fill="hold" grpId="0" nodeType="withEffect">
                                  <p:stCondLst>
                                    <p:cond delay="0"/>
                                  </p:stCondLst>
                                  <p:childTnLst>
                                    <p:set>
                                      <p:cBhvr>
                                        <p:cTn id="114" dur="1" fill="hold">
                                          <p:stCondLst>
                                            <p:cond delay="0"/>
                                          </p:stCondLst>
                                        </p:cTn>
                                        <p:tgtEl>
                                          <p:spTgt spid="2">
                                            <p:graphicEl>
                                              <a:dgm id="{5E9CFCDE-04A2-4275-BC5C-DE01C05A2F60}"/>
                                            </p:graphicEl>
                                          </p:spTgt>
                                        </p:tgtEl>
                                        <p:attrNameLst>
                                          <p:attrName>style.visibility</p:attrName>
                                        </p:attrNameLst>
                                      </p:cBhvr>
                                      <p:to>
                                        <p:strVal val="visible"/>
                                      </p:to>
                                    </p:set>
                                    <p:anim calcmode="lin" valueType="num">
                                      <p:cBhvr>
                                        <p:cTn id="115" dur="500" fill="hold"/>
                                        <p:tgtEl>
                                          <p:spTgt spid="2">
                                            <p:graphicEl>
                                              <a:dgm id="{5E9CFCDE-04A2-4275-BC5C-DE01C05A2F60}"/>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5E9CFCDE-04A2-4275-BC5C-DE01C05A2F60}"/>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5E9CFCDE-04A2-4275-BC5C-DE01C05A2F60}"/>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7" presetClass="entr" presetSubtype="8"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ppt_x</p:attrName>
                                        </p:attrNameLst>
                                      </p:cBhvr>
                                      <p:tavLst>
                                        <p:tav tm="0">
                                          <p:val>
                                            <p:strVal val="#ppt_x-#ppt_w/2"/>
                                          </p:val>
                                        </p:tav>
                                        <p:tav tm="100000">
                                          <p:val>
                                            <p:strVal val="#ppt_x"/>
                                          </p:val>
                                        </p:tav>
                                      </p:tavLst>
                                    </p:anim>
                                    <p:anim calcmode="lin" valueType="num">
                                      <p:cBhvr>
                                        <p:cTn id="123" dur="500" fill="hold"/>
                                        <p:tgtEl>
                                          <p:spTgt spid="29"/>
                                        </p:tgtEl>
                                        <p:attrNameLst>
                                          <p:attrName>ppt_y</p:attrName>
                                        </p:attrNameLst>
                                      </p:cBhvr>
                                      <p:tavLst>
                                        <p:tav tm="0">
                                          <p:val>
                                            <p:strVal val="#ppt_y"/>
                                          </p:val>
                                        </p:tav>
                                        <p:tav tm="100000">
                                          <p:val>
                                            <p:strVal val="#ppt_y"/>
                                          </p:val>
                                        </p:tav>
                                      </p:tavLst>
                                    </p:anim>
                                    <p:anim calcmode="lin" valueType="num">
                                      <p:cBhvr>
                                        <p:cTn id="124" dur="500" fill="hold"/>
                                        <p:tgtEl>
                                          <p:spTgt spid="29"/>
                                        </p:tgtEl>
                                        <p:attrNameLst>
                                          <p:attrName>ppt_w</p:attrName>
                                        </p:attrNameLst>
                                      </p:cBhvr>
                                      <p:tavLst>
                                        <p:tav tm="0">
                                          <p:val>
                                            <p:fltVal val="0"/>
                                          </p:val>
                                        </p:tav>
                                        <p:tav tm="100000">
                                          <p:val>
                                            <p:strVal val="#ppt_w"/>
                                          </p:val>
                                        </p:tav>
                                      </p:tavLst>
                                    </p:anim>
                                    <p:anim calcmode="lin" valueType="num">
                                      <p:cBhvr>
                                        <p:cTn id="125" dur="500" fill="hold"/>
                                        <p:tgtEl>
                                          <p:spTgt spid="29"/>
                                        </p:tgtEl>
                                        <p:attrNameLst>
                                          <p:attrName>ppt_h</p:attrName>
                                        </p:attrNameLst>
                                      </p:cBhvr>
                                      <p:tavLst>
                                        <p:tav tm="0">
                                          <p:val>
                                            <p:strVal val="#ppt_h"/>
                                          </p:val>
                                        </p:tav>
                                        <p:tav tm="100000">
                                          <p:val>
                                            <p:strVal val="#ppt_h"/>
                                          </p:val>
                                        </p:tav>
                                      </p:tavLst>
                                    </p:anim>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2">
                                            <p:graphicEl>
                                              <a:dgm id="{B57285E8-7CBF-4AC9-81A7-DB0CA8B8535A}"/>
                                            </p:graphicEl>
                                          </p:spTgt>
                                        </p:tgtEl>
                                        <p:attrNameLst>
                                          <p:attrName>style.visibility</p:attrName>
                                        </p:attrNameLst>
                                      </p:cBhvr>
                                      <p:to>
                                        <p:strVal val="visible"/>
                                      </p:to>
                                    </p:set>
                                    <p:animEffect transition="in" filter="wipe(left)">
                                      <p:cBhvr>
                                        <p:cTn id="129" dur="500"/>
                                        <p:tgtEl>
                                          <p:spTgt spid="2">
                                            <p:graphicEl>
                                              <a:dgm id="{B57285E8-7CBF-4AC9-81A7-DB0CA8B853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57FAC58-4A70-4CC4-BCC5-A23C676D92A8}"/>
              </a:ext>
            </a:extLst>
          </p:cNvPr>
          <p:cNvSpPr txBox="1"/>
          <p:nvPr/>
        </p:nvSpPr>
        <p:spPr>
          <a:xfrm>
            <a:off x="0" y="-72570"/>
            <a:ext cx="9143999" cy="769441"/>
          </a:xfrm>
          <a:prstGeom prst="rect">
            <a:avLst/>
          </a:prstGeom>
          <a:noFill/>
        </p:spPr>
        <p:txBody>
          <a:bodyPr wrap="square">
            <a:spAutoFit/>
          </a:bodyPr>
          <a:lstStyle/>
          <a:p>
            <a:pPr algn="ctr"/>
            <a:r>
              <a:rPr lang="ro-RO" sz="4400" b="1" dirty="0">
                <a:ln w="9525">
                  <a:solidFill>
                    <a:schemeClr val="bg1"/>
                  </a:solidFill>
                  <a:prstDash val="solid"/>
                </a:ln>
                <a:effectLst>
                  <a:outerShdw blurRad="12700" dist="38100" dir="2700000" algn="tl" rotWithShape="0">
                    <a:srgbClr val="FF4747"/>
                  </a:outerShdw>
                </a:effectLst>
              </a:rPr>
              <a:t>IMORALITATE </a:t>
            </a:r>
            <a:r>
              <a:rPr lang="ro-RO" sz="4400" b="1" dirty="0" smtClean="0">
                <a:ln w="9525">
                  <a:solidFill>
                    <a:schemeClr val="bg1"/>
                  </a:solidFill>
                  <a:prstDash val="solid"/>
                </a:ln>
                <a:effectLst>
                  <a:outerShdw blurRad="12700" dist="38100" dir="2700000" algn="tl" rotWithShape="0">
                    <a:srgbClr val="FF4747"/>
                  </a:outerShdw>
                </a:effectLst>
              </a:rPr>
              <a:t>ŞI AVARIŢIE</a:t>
            </a:r>
            <a:endParaRPr lang="ro-RO" sz="4400" b="1" dirty="0">
              <a:ln w="9525">
                <a:solidFill>
                  <a:schemeClr val="bg1"/>
                </a:solidFill>
                <a:prstDash val="solid"/>
              </a:ln>
              <a:effectLst>
                <a:outerShdw blurRad="12700" dist="38100" dir="2700000" algn="tl" rotWithShape="0">
                  <a:srgbClr val="FF4747"/>
                </a:outerShdw>
              </a:effectLst>
            </a:endParaRPr>
          </a:p>
        </p:txBody>
      </p:sp>
      <p:sp>
        <p:nvSpPr>
          <p:cNvPr id="5" name="CuadroTexto 4">
            <a:extLst>
              <a:ext uri="{FF2B5EF4-FFF2-40B4-BE49-F238E27FC236}">
                <a16:creationId xmlns:a16="http://schemas.microsoft.com/office/drawing/2014/main" xmlns="" id="{C32DFDA3-42D6-40DC-8629-E4EB983406DB}"/>
              </a:ext>
            </a:extLst>
          </p:cNvPr>
          <p:cNvSpPr txBox="1"/>
          <p:nvPr/>
        </p:nvSpPr>
        <p:spPr>
          <a:xfrm>
            <a:off x="562186" y="563622"/>
            <a:ext cx="8019626" cy="584775"/>
          </a:xfrm>
          <a:prstGeom prst="rect">
            <a:avLst/>
          </a:prstGeom>
          <a:noFill/>
        </p:spPr>
        <p:txBody>
          <a:bodyPr wrap="square">
            <a:spAutoFit/>
            <a:scene3d>
              <a:camera prst="orthographicFront"/>
              <a:lightRig rig="threePt" dir="t"/>
            </a:scene3d>
            <a:sp3d extrusionH="57150">
              <a:bevelT w="38100" h="38100"/>
            </a:sp3d>
          </a:bodyPr>
          <a:lstStyle/>
          <a:p>
            <a:r>
              <a:rPr lang="ro-RO" sz="1600" b="1" smtClean="0">
                <a:solidFill>
                  <a:schemeClr val="accent6">
                    <a:lumMod val="75000"/>
                  </a:schemeClr>
                </a:solidFill>
                <a:latin typeface="Comic Sans MS" panose="030F0702030302020204" pitchFamily="66" charset="0"/>
              </a:rPr>
              <a:t>„</a:t>
            </a:r>
            <a:r>
              <a:rPr lang="ro-RO" sz="1600" b="1" smtClean="0">
                <a:solidFill>
                  <a:schemeClr val="accent6">
                    <a:lumMod val="75000"/>
                  </a:schemeClr>
                </a:solidFill>
                <a:latin typeface="Comic Sans MS" panose="030F0702030302020204" pitchFamily="66" charset="0"/>
              </a:rPr>
              <a:t>Căsătoria</a:t>
            </a:r>
            <a:r>
              <a:rPr lang="ro-RO" sz="1600" b="1" smtClean="0">
                <a:solidFill>
                  <a:schemeClr val="accent6">
                    <a:lumMod val="75000"/>
                  </a:schemeClr>
                </a:solidFill>
                <a:latin typeface="Comic Sans MS" panose="030F0702030302020204" pitchFamily="66" charset="0"/>
              </a:rPr>
              <a:t> </a:t>
            </a:r>
            <a:r>
              <a:rPr lang="ro-RO" sz="1600" b="1" smtClean="0">
                <a:solidFill>
                  <a:schemeClr val="accent6">
                    <a:lumMod val="75000"/>
                  </a:schemeClr>
                </a:solidFill>
                <a:latin typeface="Comic Sans MS" panose="030F0702030302020204" pitchFamily="66" charset="0"/>
              </a:rPr>
              <a:t>să fie ţinută în toată cinstea şi patul să fie </a:t>
            </a:r>
            <a:r>
              <a:rPr lang="ro-RO" sz="1600" b="1" smtClean="0">
                <a:solidFill>
                  <a:schemeClr val="accent6">
                    <a:lumMod val="75000"/>
                  </a:schemeClr>
                </a:solidFill>
                <a:latin typeface="Comic Sans MS" panose="030F0702030302020204" pitchFamily="66" charset="0"/>
              </a:rPr>
              <a:t>nespurcat</a:t>
            </a:r>
            <a:r>
              <a:rPr lang="ro-RO" sz="1600" b="1" smtClean="0">
                <a:solidFill>
                  <a:schemeClr val="accent6">
                    <a:lumMod val="75000"/>
                  </a:schemeClr>
                </a:solidFill>
                <a:latin typeface="Comic Sans MS" panose="030F0702030302020204" pitchFamily="66" charset="0"/>
              </a:rPr>
              <a:t>[…] Să nu fiţi iubitori de </a:t>
            </a:r>
            <a:r>
              <a:rPr lang="ro-RO" sz="1600" b="1" smtClean="0">
                <a:solidFill>
                  <a:schemeClr val="accent6">
                    <a:lumMod val="75000"/>
                  </a:schemeClr>
                </a:solidFill>
                <a:latin typeface="Comic Sans MS" panose="030F0702030302020204" pitchFamily="66" charset="0"/>
              </a:rPr>
              <a:t>bani</a:t>
            </a:r>
            <a:r>
              <a:rPr lang="ro-RO" sz="1600" b="1" smtClean="0">
                <a:solidFill>
                  <a:schemeClr val="accent6">
                    <a:lumMod val="75000"/>
                  </a:schemeClr>
                </a:solidFill>
                <a:latin typeface="Comic Sans MS" panose="030F0702030302020204" pitchFamily="66" charset="0"/>
              </a:rPr>
              <a:t>. Mulţumiţi-vă cu ce </a:t>
            </a:r>
            <a:r>
              <a:rPr lang="ro-RO" sz="1600" b="1" smtClean="0">
                <a:solidFill>
                  <a:schemeClr val="accent6">
                    <a:lumMod val="75000"/>
                  </a:schemeClr>
                </a:solidFill>
                <a:latin typeface="Comic Sans MS" panose="030F0702030302020204" pitchFamily="66" charset="0"/>
              </a:rPr>
              <a:t>aveţi</a:t>
            </a:r>
            <a:r>
              <a:rPr lang="ro-RO" sz="1600" b="1" smtClean="0">
                <a:solidFill>
                  <a:schemeClr val="accent6">
                    <a:lumMod val="75000"/>
                  </a:schemeClr>
                </a:solidFill>
                <a:latin typeface="Comic Sans MS" panose="030F0702030302020204" pitchFamily="66" charset="0"/>
              </a:rPr>
              <a:t>” </a:t>
            </a:r>
            <a:r>
              <a:rPr lang="ro-RO" sz="1400" b="1" smtClean="0">
                <a:solidFill>
                  <a:schemeClr val="accent6">
                    <a:lumMod val="75000"/>
                  </a:schemeClr>
                </a:solidFill>
                <a:latin typeface="Comic Sans MS" panose="030F0702030302020204" pitchFamily="66" charset="0"/>
              </a:rPr>
              <a:t>(</a:t>
            </a:r>
            <a:r>
              <a:rPr lang="ro-RO" sz="1400" b="1" smtClean="0">
                <a:solidFill>
                  <a:schemeClr val="accent6">
                    <a:lumMod val="75000"/>
                  </a:schemeClr>
                </a:solidFill>
                <a:latin typeface="Comic Sans MS" panose="030F0702030302020204" pitchFamily="66" charset="0"/>
              </a:rPr>
              <a:t>Evrei</a:t>
            </a:r>
            <a:r>
              <a:rPr lang="ro-RO" sz="1400" b="1" smtClean="0">
                <a:solidFill>
                  <a:schemeClr val="accent6">
                    <a:lumMod val="75000"/>
                  </a:schemeClr>
                </a:solidFill>
                <a:latin typeface="Comic Sans MS" panose="030F0702030302020204" pitchFamily="66" charset="0"/>
              </a:rPr>
              <a:t> </a:t>
            </a:r>
            <a:r>
              <a:rPr lang="ro-RO" sz="1400" b="1" smtClean="0">
                <a:solidFill>
                  <a:schemeClr val="accent6">
                    <a:lumMod val="75000"/>
                  </a:schemeClr>
                </a:solidFill>
                <a:latin typeface="Comic Sans MS" panose="030F0702030302020204" pitchFamily="66" charset="0"/>
              </a:rPr>
              <a:t>13:4-5)</a:t>
            </a:r>
            <a:endParaRPr lang="ro-RO" sz="1400" b="1">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10636D05-DF42-415F-BD55-9764B770C46F}"/>
              </a:ext>
            </a:extLst>
          </p:cNvPr>
          <p:cNvSpPr txBox="1"/>
          <p:nvPr/>
        </p:nvSpPr>
        <p:spPr>
          <a:xfrm>
            <a:off x="1291771" y="1237826"/>
            <a:ext cx="4855030" cy="3847207"/>
          </a:xfrm>
          <a:prstGeom prst="rect">
            <a:avLst/>
          </a:prstGeom>
          <a:noFill/>
        </p:spPr>
        <p:txBody>
          <a:bodyPr wrap="square" rtlCol="0">
            <a:spAutoFit/>
          </a:bodyPr>
          <a:lstStyle/>
          <a:p>
            <a:pPr>
              <a:spcBef>
                <a:spcPts val="600"/>
              </a:spcBef>
            </a:pPr>
            <a:r>
              <a:rPr lang="ro-RO" b="1" dirty="0" smtClean="0"/>
              <a:t>Dragostea frăţească este ameninţată de două probleme serioase: imoralitatea şi lăcomia [„care este idolatrie” (Col. 3:5)].</a:t>
            </a:r>
          </a:p>
          <a:p>
            <a:pPr>
              <a:spcBef>
                <a:spcPts val="600"/>
              </a:spcBef>
            </a:pPr>
            <a:r>
              <a:rPr lang="ro-RO" b="1" dirty="0" smtClean="0"/>
              <a:t>Relaţiile sexuale în afara căsătoriei rup încrede-rea reciprocă şi distrug relaţiile de familie. Deşi societatea admite multe relaţii ilicite din punct de vedere biblic ca fiind bune, trebuie să ne amintim că „Dumnezeu va judeca pe curvari şi pe preacurvari” (</a:t>
            </a:r>
            <a:r>
              <a:rPr lang="ro-RO" b="1" dirty="0" err="1" smtClean="0"/>
              <a:t>Evr</a:t>
            </a:r>
            <a:r>
              <a:rPr lang="ro-RO" b="1" dirty="0" smtClean="0"/>
              <a:t>. 13:4).</a:t>
            </a:r>
          </a:p>
          <a:p>
            <a:pPr>
              <a:spcBef>
                <a:spcPts val="600"/>
              </a:spcBef>
            </a:pPr>
            <a:r>
              <a:rPr lang="ro-RO" b="1" dirty="0" smtClean="0"/>
              <a:t>Lăcomia, la rândul ei, rupe şi încrederea reciprocă, pentru că avarul îşi caută doar binele lui, şi nu al altora. În acest fel, „regula de aur” este încălcată (Matei 7:12). </a:t>
            </a:r>
            <a:endParaRPr lang="ro-RO" b="1" dirty="0"/>
          </a:p>
        </p:txBody>
      </p:sp>
      <p:pic>
        <p:nvPicPr>
          <p:cNvPr id="8" name="Imagen 7" descr="Un par de personas de pie&#10;&#10;Descripción generada automáticamente con confianza media">
            <a:extLst>
              <a:ext uri="{FF2B5EF4-FFF2-40B4-BE49-F238E27FC236}">
                <a16:creationId xmlns:a16="http://schemas.microsoft.com/office/drawing/2014/main" xmlns="" id="{6322483C-5A4A-40A4-8DE9-11E18AF85D23}"/>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146801" y="1237826"/>
            <a:ext cx="2873827" cy="1745100"/>
          </a:xfrm>
          <a:prstGeom prst="roundRect">
            <a:avLst>
              <a:gd name="adj" fmla="val 4167"/>
            </a:avLst>
          </a:prstGeom>
          <a:solidFill>
            <a:srgbClr val="FFFFFF"/>
          </a:solidFill>
          <a:ln w="76200" cap="sq">
            <a:solidFill>
              <a:srgbClr val="FF4747"/>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xmlns="" id="{C6F1FB05-5554-43D2-9462-F5DC076F76D4}"/>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150431" y="3169845"/>
            <a:ext cx="2873827" cy="1822676"/>
          </a:xfrm>
          <a:prstGeom prst="rect">
            <a:avLst/>
          </a:prstGeom>
          <a:solidFill>
            <a:srgbClr val="FFFFFF">
              <a:shade val="85000"/>
            </a:srgbClr>
          </a:solidFill>
          <a:ln w="57150" cap="sq">
            <a:solidFill>
              <a:srgbClr val="FF474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Estatua de una persona&#10;&#10;Descripción generada automáticamente con confianza baja">
            <a:extLst>
              <a:ext uri="{FF2B5EF4-FFF2-40B4-BE49-F238E27FC236}">
                <a16:creationId xmlns:a16="http://schemas.microsoft.com/office/drawing/2014/main" xmlns="" id="{6836F0FF-3B5A-41D8-9F14-8F0978DAE1EC}"/>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16531" y="1237826"/>
            <a:ext cx="1129884" cy="1853717"/>
          </a:xfrm>
          <a:prstGeom prst="roundRect">
            <a:avLst>
              <a:gd name="adj" fmla="val 4167"/>
            </a:avLst>
          </a:prstGeom>
          <a:solidFill>
            <a:srgbClr val="FFFFFF"/>
          </a:solidFill>
          <a:ln w="76200" cap="sq">
            <a:solidFill>
              <a:srgbClr val="87BF61"/>
            </a:solidFill>
            <a:miter lim="800000"/>
          </a:ln>
          <a:effectLst/>
          <a:scene3d>
            <a:camera prst="orthographicFront"/>
            <a:lightRig rig="threePt" dir="t">
              <a:rot lat="0" lon="0" rev="2700000"/>
            </a:lightRig>
          </a:scene3d>
          <a:sp3d>
            <a:bevelT h="38100"/>
            <a:contourClr>
              <a:srgbClr val="C0C0C0"/>
            </a:contourClr>
          </a:sp3d>
        </p:spPr>
      </p:pic>
      <p:pic>
        <p:nvPicPr>
          <p:cNvPr id="13" name="Imagen 12" descr="Hombre sentado en una mesa&#10;&#10;Descripción generada automáticamente con confianza media">
            <a:extLst>
              <a:ext uri="{FF2B5EF4-FFF2-40B4-BE49-F238E27FC236}">
                <a16:creationId xmlns:a16="http://schemas.microsoft.com/office/drawing/2014/main" xmlns="" id="{20D80D2C-3058-4D44-A1DB-107B0CD8952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16531" y="3302331"/>
            <a:ext cx="1128068" cy="1690190"/>
          </a:xfrm>
          <a:prstGeom prst="rect">
            <a:avLst/>
          </a:prstGeom>
          <a:solidFill>
            <a:srgbClr val="FFFFFF">
              <a:shade val="85000"/>
            </a:srgbClr>
          </a:solidFill>
          <a:ln w="57150" cap="sq">
            <a:solidFill>
              <a:srgbClr val="87BF6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21694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ipe(left)">
                                      <p:cBhvr>
                                        <p:cTn id="4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F0A2669-1F9B-47BB-8548-12C8730DAC0A}"/>
              </a:ext>
            </a:extLst>
          </p:cNvPr>
          <p:cNvSpPr txBox="1"/>
          <p:nvPr/>
        </p:nvSpPr>
        <p:spPr>
          <a:xfrm>
            <a:off x="7106989" y="171507"/>
            <a:ext cx="1964602" cy="769441"/>
          </a:xfrm>
          <a:prstGeom prst="rect">
            <a:avLst/>
          </a:prstGeom>
          <a:noFill/>
        </p:spPr>
        <p:txBody>
          <a:bodyPr wrap="square">
            <a:spAutoFit/>
            <a:scene3d>
              <a:camera prst="orthographicFront"/>
              <a:lightRig rig="flat" dir="t"/>
            </a:scene3d>
            <a:sp3d extrusionH="57150" contourW="25400">
              <a:bevelT w="38100" h="38100" prst="convex"/>
              <a:contourClr>
                <a:srgbClr val="7E6000"/>
              </a:contourClr>
            </a:sp3d>
          </a:bodyPr>
          <a:lstStyle/>
          <a:p>
            <a:pPr algn="ctr"/>
            <a:r>
              <a:rPr lang="ro-RO" sz="4400" b="1" dirty="0" smtClean="0">
                <a:ln w="22225">
                  <a:noFill/>
                  <a:prstDash val="solid"/>
                </a:ln>
                <a:solidFill>
                  <a:srgbClr val="FFC000"/>
                </a:solidFill>
              </a:rPr>
              <a:t>LIDERII</a:t>
            </a:r>
            <a:endParaRPr lang="ro-RO" sz="4400" b="1" dirty="0">
              <a:ln w="22225">
                <a:noFill/>
                <a:prstDash val="solid"/>
              </a:ln>
              <a:solidFill>
                <a:srgbClr val="FFC000"/>
              </a:solidFill>
            </a:endParaRPr>
          </a:p>
        </p:txBody>
      </p:sp>
      <p:sp>
        <p:nvSpPr>
          <p:cNvPr id="5" name="CuadroTexto 4">
            <a:extLst>
              <a:ext uri="{FF2B5EF4-FFF2-40B4-BE49-F238E27FC236}">
                <a16:creationId xmlns:a16="http://schemas.microsoft.com/office/drawing/2014/main" xmlns="" id="{C0A9F55C-420F-42ED-8E7F-EDA07D0263D8}"/>
              </a:ext>
            </a:extLst>
          </p:cNvPr>
          <p:cNvSpPr txBox="1"/>
          <p:nvPr/>
        </p:nvSpPr>
        <p:spPr>
          <a:xfrm>
            <a:off x="97335" y="118782"/>
            <a:ext cx="6910738" cy="830997"/>
          </a:xfrm>
          <a:prstGeom prst="rect">
            <a:avLst/>
          </a:prstGeom>
          <a:ln w="19050">
            <a:solidFill>
              <a:schemeClr val="accent1">
                <a:lumMod val="50000"/>
              </a:schemeClr>
            </a:solidFill>
          </a:ln>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o-RO" sz="1600" b="1" smtClean="0">
                <a:effectLst>
                  <a:outerShdw blurRad="38100" dist="38100" dir="2700000" algn="tl">
                    <a:srgbClr val="000000">
                      <a:alpha val="43137"/>
                    </a:srgbClr>
                  </a:outerShdw>
                </a:effectLst>
                <a:latin typeface="Comic Sans MS" panose="030F0702030302020204" pitchFamily="66" charset="0"/>
              </a:rPr>
              <a:t>„</a:t>
            </a:r>
            <a:r>
              <a:rPr lang="ro-RO" sz="1600" b="1" smtClean="0">
                <a:effectLst>
                  <a:outerShdw blurRad="38100" dist="38100" dir="2700000" algn="tl">
                    <a:srgbClr val="000000">
                      <a:alpha val="43137"/>
                    </a:srgbClr>
                  </a:outerShdw>
                </a:effectLst>
                <a:latin typeface="Comic Sans MS" panose="030F0702030302020204" pitchFamily="66" charset="0"/>
              </a:rPr>
              <a:t>Aduceţi</a:t>
            </a:r>
            <a:r>
              <a:rPr lang="ro-RO" sz="1600" b="1" smtClean="0">
                <a:effectLst>
                  <a:outerShdw blurRad="38100" dist="38100" dir="2700000" algn="tl">
                    <a:srgbClr val="000000">
                      <a:alpha val="43137"/>
                    </a:srgbClr>
                  </a:outerShdw>
                </a:effectLst>
                <a:latin typeface="Comic Sans MS" panose="030F0702030302020204" pitchFamily="66" charset="0"/>
              </a:rPr>
              <a:t>-vă </a:t>
            </a:r>
            <a:r>
              <a:rPr lang="ro-RO" sz="1600" b="1" smtClean="0">
                <a:effectLst>
                  <a:outerShdw blurRad="38100" dist="38100" dir="2700000" algn="tl">
                    <a:srgbClr val="000000">
                      <a:alpha val="43137"/>
                    </a:srgbClr>
                  </a:outerShdw>
                </a:effectLst>
                <a:latin typeface="Comic Sans MS" panose="030F0702030302020204" pitchFamily="66" charset="0"/>
              </a:rPr>
              <a:t>aminte de mai-marii voştri care v-au vestit Cuvântul lui </a:t>
            </a:r>
            <a:r>
              <a:rPr lang="ro-RO" sz="1600" b="1" smtClean="0">
                <a:effectLst>
                  <a:outerShdw blurRad="38100" dist="38100" dir="2700000" algn="tl">
                    <a:srgbClr val="000000">
                      <a:alpha val="43137"/>
                    </a:srgbClr>
                  </a:outerShdw>
                </a:effectLst>
                <a:latin typeface="Comic Sans MS" panose="030F0702030302020204" pitchFamily="66" charset="0"/>
              </a:rPr>
              <a:t>Dumnezeu</a:t>
            </a:r>
            <a:r>
              <a:rPr lang="ro-RO" sz="1600" b="1" smtClean="0">
                <a:effectLst>
                  <a:outerShdw blurRad="38100" dist="38100" dir="2700000" algn="tl">
                    <a:srgbClr val="000000">
                      <a:alpha val="43137"/>
                    </a:srgbClr>
                  </a:outerShdw>
                </a:effectLst>
                <a:latin typeface="Comic Sans MS" panose="030F0702030302020204" pitchFamily="66" charset="0"/>
              </a:rPr>
              <a:t>; uitaţi-vă cu băgare de seamă la sfârşitul felului lor de vieţuire şi urmaţi-le </a:t>
            </a:r>
            <a:r>
              <a:rPr lang="ro-RO" sz="1600" b="1" smtClean="0">
                <a:effectLst>
                  <a:outerShdw blurRad="38100" dist="38100" dir="2700000" algn="tl">
                    <a:srgbClr val="000000">
                      <a:alpha val="43137"/>
                    </a:srgbClr>
                  </a:outerShdw>
                </a:effectLst>
                <a:latin typeface="Comic Sans MS" panose="030F0702030302020204" pitchFamily="66" charset="0"/>
              </a:rPr>
              <a:t>credinţa</a:t>
            </a:r>
            <a:r>
              <a:rPr lang="ro-RO" sz="1600" b="1" smtClean="0">
                <a:effectLst>
                  <a:outerShdw blurRad="38100" dist="38100" dir="2700000" algn="tl">
                    <a:srgbClr val="000000">
                      <a:alpha val="43137"/>
                    </a:srgbClr>
                  </a:outerShdw>
                </a:effectLst>
                <a:latin typeface="Comic Sans MS" panose="030F0702030302020204" pitchFamily="66" charset="0"/>
              </a:rPr>
              <a:t>!” </a:t>
            </a:r>
            <a:r>
              <a:rPr lang="ro-RO" sz="1400" b="1" smtClean="0">
                <a:effectLst>
                  <a:outerShdw blurRad="38100" dist="38100" dir="2700000" algn="tl">
                    <a:srgbClr val="000000">
                      <a:alpha val="43137"/>
                    </a:srgbClr>
                  </a:outerShdw>
                </a:effectLst>
                <a:latin typeface="Comic Sans MS" panose="030F0702030302020204" pitchFamily="66" charset="0"/>
              </a:rPr>
              <a:t>(</a:t>
            </a:r>
            <a:r>
              <a:rPr lang="ro-RO" sz="1400" b="1" smtClean="0">
                <a:effectLst>
                  <a:outerShdw blurRad="38100" dist="38100" dir="2700000" algn="tl">
                    <a:srgbClr val="000000">
                      <a:alpha val="43137"/>
                    </a:srgbClr>
                  </a:outerShdw>
                </a:effectLst>
                <a:latin typeface="Comic Sans MS" panose="030F0702030302020204" pitchFamily="66" charset="0"/>
              </a:rPr>
              <a:t>Evrei</a:t>
            </a:r>
            <a:r>
              <a:rPr lang="ro-RO" sz="1400" b="1" smtClean="0">
                <a:effectLst>
                  <a:outerShdw blurRad="38100" dist="38100" dir="2700000" algn="tl">
                    <a:srgbClr val="000000">
                      <a:alpha val="43137"/>
                    </a:srgbClr>
                  </a:outerShdw>
                </a:effectLst>
                <a:latin typeface="Comic Sans MS" panose="030F0702030302020204" pitchFamily="66" charset="0"/>
              </a:rPr>
              <a:t> </a:t>
            </a:r>
            <a:r>
              <a:rPr lang="ro-RO" sz="1400" b="1" smtClean="0">
                <a:effectLst>
                  <a:outerShdw blurRad="38100" dist="38100" dir="2700000" algn="tl">
                    <a:srgbClr val="000000">
                      <a:alpha val="43137"/>
                    </a:srgbClr>
                  </a:outerShdw>
                </a:effectLst>
                <a:latin typeface="Comic Sans MS" panose="030F0702030302020204" pitchFamily="66" charset="0"/>
              </a:rPr>
              <a:t>13:7)</a:t>
            </a:r>
            <a:endParaRPr lang="ro-RO" sz="1400" b="1">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C4FAE45-0765-4148-B331-E534E68034DA}"/>
              </a:ext>
            </a:extLst>
          </p:cNvPr>
          <p:cNvSpPr txBox="1"/>
          <p:nvPr/>
        </p:nvSpPr>
        <p:spPr>
          <a:xfrm>
            <a:off x="1986223" y="1096892"/>
            <a:ext cx="4465399" cy="1200329"/>
          </a:xfrm>
          <a:prstGeom prst="rect">
            <a:avLst/>
          </a:prstGeom>
          <a:noFill/>
        </p:spPr>
        <p:txBody>
          <a:bodyPr wrap="square" rtlCol="0">
            <a:spAutoFit/>
          </a:bodyPr>
          <a:lstStyle/>
          <a:p>
            <a:pPr>
              <a:spcBef>
                <a:spcPts val="600"/>
              </a:spcBef>
            </a:pPr>
            <a:r>
              <a:rPr lang="ro-RO" b="1" dirty="0" smtClean="0"/>
              <a:t>Suntem invitaţi să imităm conduita conducătorilor însărcinaţi să ne transmită Cuvântul lui Dumnezeu. Şi nu numai să imite, ci să asculte (v. </a:t>
            </a:r>
            <a:r>
              <a:rPr lang="ro-RO" b="1" dirty="0" err="1" smtClean="0"/>
              <a:t>17a</a:t>
            </a:r>
            <a:r>
              <a:rPr lang="ro-RO" b="1" dirty="0" smtClean="0"/>
              <a:t>). </a:t>
            </a:r>
            <a:endParaRPr lang="ro-RO" b="1" dirty="0"/>
          </a:p>
        </p:txBody>
      </p:sp>
      <p:pic>
        <p:nvPicPr>
          <p:cNvPr id="4" name="Imagen 3" descr="Un grupo de personas posando delante de una ventana&#10;&#10;Descripción generada automáticamente con confianza media">
            <a:extLst>
              <a:ext uri="{FF2B5EF4-FFF2-40B4-BE49-F238E27FC236}">
                <a16:creationId xmlns:a16="http://schemas.microsoft.com/office/drawing/2014/main" xmlns="" id="{73A97019-DFF9-4037-98B2-3EA1EDF599B7}"/>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78754" y="2825290"/>
            <a:ext cx="1601521" cy="2062162"/>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xmlns="" id="{3A7DD67B-D9C0-4D98-905A-E87CC5151759}"/>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97335" y="1002507"/>
            <a:ext cx="1863057" cy="1674585"/>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1" name="Imagen 10" descr="Texto&#10;&#10;Descripción generada automáticamente">
            <a:extLst>
              <a:ext uri="{FF2B5EF4-FFF2-40B4-BE49-F238E27FC236}">
                <a16:creationId xmlns:a16="http://schemas.microsoft.com/office/drawing/2014/main" xmlns="" id="{39EC7D0F-44D4-46E3-B1A2-AA350FD82367}"/>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717813" y="1660411"/>
            <a:ext cx="2346842" cy="154032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Persona parada junto a una ventana&#10;&#10;Descripción generada automáticamente">
            <a:extLst>
              <a:ext uri="{FF2B5EF4-FFF2-40B4-BE49-F238E27FC236}">
                <a16:creationId xmlns:a16="http://schemas.microsoft.com/office/drawing/2014/main" xmlns="" id="{282B96B1-07CD-48FB-A271-0264E462125B}"/>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7743371" y="3334200"/>
            <a:ext cx="1320156" cy="170782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xmlns="" id="{266326EC-1EB0-486C-A6C4-105E410EC7CE}"/>
              </a:ext>
            </a:extLst>
          </p:cNvPr>
          <p:cNvSpPr txBox="1"/>
          <p:nvPr/>
        </p:nvSpPr>
        <p:spPr>
          <a:xfrm>
            <a:off x="1995713" y="2277000"/>
            <a:ext cx="4556521" cy="923330"/>
          </a:xfrm>
          <a:prstGeom prst="rect">
            <a:avLst/>
          </a:prstGeom>
          <a:noFill/>
        </p:spPr>
        <p:txBody>
          <a:bodyPr wrap="square">
            <a:spAutoFit/>
          </a:bodyPr>
          <a:lstStyle/>
          <a:p>
            <a:pPr>
              <a:spcBef>
                <a:spcPts val="600"/>
              </a:spcBef>
            </a:pPr>
            <a:r>
              <a:rPr lang="ro-RO" b="1" smtClean="0"/>
              <a:t>Ca </a:t>
            </a:r>
            <a:r>
              <a:rPr lang="ro-RO" b="1" smtClean="0"/>
              <a:t>sub-</a:t>
            </a:r>
            <a:r>
              <a:rPr lang="ro-RO" b="1" smtClean="0"/>
              <a:t>păstori ai „</a:t>
            </a:r>
            <a:r>
              <a:rPr lang="ro-RO" b="1" smtClean="0"/>
              <a:t>marelui</a:t>
            </a:r>
            <a:r>
              <a:rPr lang="ro-RO" b="1" smtClean="0"/>
              <a:t> </a:t>
            </a:r>
            <a:r>
              <a:rPr lang="ro-RO" b="1" smtClean="0"/>
              <a:t>Păstor</a:t>
            </a:r>
            <a:r>
              <a:rPr lang="ro-RO" b="1" smtClean="0"/>
              <a:t> al </a:t>
            </a:r>
            <a:r>
              <a:rPr lang="ro-RO" b="1" smtClean="0"/>
              <a:t>oilor</a:t>
            </a:r>
            <a:r>
              <a:rPr lang="ro-RO" b="1" smtClean="0"/>
              <a:t>” </a:t>
            </a:r>
            <a:r>
              <a:rPr lang="ro-RO" b="1" smtClean="0"/>
              <a:t>(v</a:t>
            </a:r>
            <a:r>
              <a:rPr lang="ro-RO" b="1" smtClean="0"/>
              <a:t>. </a:t>
            </a:r>
            <a:r>
              <a:rPr lang="ro-RO" b="1" smtClean="0"/>
              <a:t>20</a:t>
            </a:r>
            <a:r>
              <a:rPr lang="ro-RO" b="1" smtClean="0"/>
              <a:t>), </a:t>
            </a:r>
            <a:r>
              <a:rPr lang="ro-RO" b="1" smtClean="0"/>
              <a:t>n</a:t>
            </a:r>
            <a:r>
              <a:rPr lang="ro-RO" b="1" smtClean="0"/>
              <a:t>e pasă de bunăstarea fiecărui </a:t>
            </a:r>
            <a:r>
              <a:rPr lang="ro-RO" b="1" smtClean="0"/>
              <a:t>membru</a:t>
            </a:r>
            <a:r>
              <a:rPr lang="ro-RO" b="1" smtClean="0"/>
              <a:t>, imitând </a:t>
            </a:r>
            <a:r>
              <a:rPr lang="ro-RO" b="1" smtClean="0"/>
              <a:t>m</a:t>
            </a:r>
            <a:r>
              <a:rPr lang="ro-RO" b="1" smtClean="0"/>
              <a:t>arele Model în </a:t>
            </a:r>
            <a:r>
              <a:rPr lang="ro-RO" b="1" smtClean="0"/>
              <a:t>toate</a:t>
            </a:r>
            <a:r>
              <a:rPr lang="ro-RO" b="1" smtClean="0"/>
              <a:t>: </a:t>
            </a:r>
            <a:r>
              <a:rPr lang="ro-RO" b="1" smtClean="0"/>
              <a:t>pe</a:t>
            </a:r>
            <a:r>
              <a:rPr lang="ro-RO" b="1" smtClean="0"/>
              <a:t> </a:t>
            </a:r>
            <a:r>
              <a:rPr lang="ro-RO" b="1" smtClean="0"/>
              <a:t>Isus</a:t>
            </a:r>
            <a:r>
              <a:rPr lang="ro-RO" b="1" smtClean="0"/>
              <a:t>. </a:t>
            </a:r>
            <a:endParaRPr lang="ro-RO" b="1"/>
          </a:p>
        </p:txBody>
      </p:sp>
      <p:sp>
        <p:nvSpPr>
          <p:cNvPr id="17" name="CuadroTexto 16">
            <a:extLst>
              <a:ext uri="{FF2B5EF4-FFF2-40B4-BE49-F238E27FC236}">
                <a16:creationId xmlns:a16="http://schemas.microsoft.com/office/drawing/2014/main" xmlns="" id="{3C613B3F-1A25-4C83-B738-372807578A6D}"/>
              </a:ext>
            </a:extLst>
          </p:cNvPr>
          <p:cNvSpPr txBox="1"/>
          <p:nvPr/>
        </p:nvSpPr>
        <p:spPr>
          <a:xfrm>
            <a:off x="1780275" y="3223894"/>
            <a:ext cx="5963095" cy="646331"/>
          </a:xfrm>
          <a:prstGeom prst="rect">
            <a:avLst/>
          </a:prstGeom>
          <a:noFill/>
        </p:spPr>
        <p:txBody>
          <a:bodyPr wrap="square">
            <a:spAutoFit/>
          </a:bodyPr>
          <a:lstStyle/>
          <a:p>
            <a:pPr>
              <a:spcBef>
                <a:spcPts val="600"/>
              </a:spcBef>
            </a:pPr>
            <a:r>
              <a:rPr lang="ro-RO" b="1" smtClean="0"/>
              <a:t>Combinaţia</a:t>
            </a:r>
            <a:r>
              <a:rPr lang="ro-RO" b="1" smtClean="0"/>
              <a:t> dintre grija şi fidelitatea conducătorilor cu </a:t>
            </a:r>
            <a:r>
              <a:rPr lang="ro-RO" b="1" smtClean="0"/>
              <a:t>mularea</a:t>
            </a:r>
            <a:r>
              <a:rPr lang="ro-RO" b="1" smtClean="0"/>
              <a:t> şi ascultarea </a:t>
            </a:r>
            <a:r>
              <a:rPr lang="ro-RO" b="1" smtClean="0"/>
              <a:t>adunării</a:t>
            </a:r>
            <a:r>
              <a:rPr lang="ro-RO" b="1" smtClean="0"/>
              <a:t> produce bucurie </a:t>
            </a:r>
            <a:r>
              <a:rPr lang="ro-RO" b="1" smtClean="0"/>
              <a:t>(v</a:t>
            </a:r>
            <a:r>
              <a:rPr lang="ro-RO" b="1" smtClean="0"/>
              <a:t>. </a:t>
            </a:r>
            <a:r>
              <a:rPr lang="ro-RO" b="1" smtClean="0"/>
              <a:t>17b</a:t>
            </a:r>
            <a:r>
              <a:rPr lang="ro-RO" b="1" smtClean="0"/>
              <a:t>). </a:t>
            </a:r>
            <a:endParaRPr lang="ro-RO" b="1"/>
          </a:p>
        </p:txBody>
      </p:sp>
      <p:sp>
        <p:nvSpPr>
          <p:cNvPr id="19" name="CuadroTexto 18">
            <a:extLst>
              <a:ext uri="{FF2B5EF4-FFF2-40B4-BE49-F238E27FC236}">
                <a16:creationId xmlns:a16="http://schemas.microsoft.com/office/drawing/2014/main" xmlns="" id="{8D1DF264-AB57-497E-84F6-105805CB2B82}"/>
              </a:ext>
            </a:extLst>
          </p:cNvPr>
          <p:cNvSpPr txBox="1"/>
          <p:nvPr/>
        </p:nvSpPr>
        <p:spPr>
          <a:xfrm>
            <a:off x="1995713" y="3870225"/>
            <a:ext cx="5747658" cy="1200329"/>
          </a:xfrm>
          <a:prstGeom prst="rect">
            <a:avLst/>
          </a:prstGeom>
          <a:noFill/>
        </p:spPr>
        <p:txBody>
          <a:bodyPr wrap="square">
            <a:spAutoFit/>
          </a:bodyPr>
          <a:lstStyle/>
          <a:p>
            <a:pPr>
              <a:spcBef>
                <a:spcPts val="600"/>
              </a:spcBef>
            </a:pPr>
            <a:r>
              <a:rPr lang="ro-RO" b="1" smtClean="0"/>
              <a:t>Această</a:t>
            </a:r>
            <a:r>
              <a:rPr lang="ro-RO" b="1" smtClean="0"/>
              <a:t> bucurie poate fi înţeleasă atât ca bucuria pe care pastorul o simte de a fi acceptat de </a:t>
            </a:r>
            <a:r>
              <a:rPr lang="ro-RO" b="1" smtClean="0"/>
              <a:t>adunarea</a:t>
            </a:r>
            <a:r>
              <a:rPr lang="ro-RO" b="1" smtClean="0"/>
              <a:t> </a:t>
            </a:r>
            <a:r>
              <a:rPr lang="ro-RO" b="1" smtClean="0"/>
              <a:t>sa</a:t>
            </a:r>
            <a:r>
              <a:rPr lang="ro-RO" b="1" smtClean="0"/>
              <a:t>, cât şi bucuria cu care pastorul îşi poate prezenta adunarea în faţa lui </a:t>
            </a:r>
            <a:r>
              <a:rPr lang="ro-RO" b="1" smtClean="0"/>
              <a:t>Dumnezeu</a:t>
            </a:r>
            <a:r>
              <a:rPr lang="ro-RO" b="1" smtClean="0"/>
              <a:t>. </a:t>
            </a:r>
            <a:endParaRPr lang="ro-RO" b="1"/>
          </a:p>
        </p:txBody>
      </p:sp>
    </p:spTree>
    <p:extLst>
      <p:ext uri="{BB962C8B-B14F-4D97-AF65-F5344CB8AC3E}">
        <p14:creationId xmlns:p14="http://schemas.microsoft.com/office/powerpoint/2010/main" xmlns="" val="1349551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900" decel="100000" fill="hold"/>
                                        <p:tgtEl>
                                          <p:spTgt spid="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anim calcmode="lin" valueType="num">
                                      <p:cBhvr>
                                        <p:cTn id="48" dur="1000" fill="hold"/>
                                        <p:tgtEl>
                                          <p:spTgt spid="4"/>
                                        </p:tgtEl>
                                        <p:attrNameLst>
                                          <p:attrName>style.rotation</p:attrName>
                                        </p:attrNameLst>
                                      </p:cBhvr>
                                      <p:tavLst>
                                        <p:tav tm="0">
                                          <p:val>
                                            <p:fltVal val="90"/>
                                          </p:val>
                                        </p:tav>
                                        <p:tav tm="100000">
                                          <p:val>
                                            <p:fltVal val="0"/>
                                          </p:val>
                                        </p:tav>
                                      </p:tavLst>
                                    </p:anim>
                                    <p:animEffect transition="in" filter="fade">
                                      <p:cBhvr>
                                        <p:cTn id="49" dur="1000"/>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900" decel="100000" fill="hold"/>
                                        <p:tgtEl>
                                          <p:spTgt spid="13"/>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900" decel="100000" fill="hold"/>
                                        <p:tgtEl>
                                          <p:spTgt spid="1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CB83DCE0-553E-4D0B-829F-F80CD3BDBB5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flipH="1">
            <a:off x="72656" y="1077216"/>
            <a:ext cx="2489002" cy="1545191"/>
          </a:xfrm>
          <a:prstGeom prst="round2DiagRect">
            <a:avLst>
              <a:gd name="adj1" fmla="val 16667"/>
              <a:gd name="adj2" fmla="val 0"/>
            </a:avLst>
          </a:prstGeom>
          <a:ln w="19050" cap="sq">
            <a:solidFill>
              <a:srgbClr val="7030A0"/>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xmlns="" id="{CEF359FF-07C0-4598-80F1-3ECE41525F73}"/>
              </a:ext>
            </a:extLst>
          </p:cNvPr>
          <p:cNvSpPr txBox="1"/>
          <p:nvPr/>
        </p:nvSpPr>
        <p:spPr>
          <a:xfrm>
            <a:off x="0" y="186866"/>
            <a:ext cx="2194559" cy="646331"/>
          </a:xfrm>
          <a:prstGeom prst="rect">
            <a:avLst/>
          </a:prstGeom>
          <a:noFill/>
        </p:spPr>
        <p:txBody>
          <a:bodyPr wrap="square">
            <a:spAutoFit/>
          </a:bodyPr>
          <a:lstStyle/>
          <a:p>
            <a:pPr algn="ctr"/>
            <a:r>
              <a:rPr lang="ro-RO" sz="3600" b="1" spc="50" smtClean="0">
                <a:ln w="0"/>
                <a:solidFill>
                  <a:schemeClr val="bg1"/>
                </a:solidFill>
                <a:effectLst>
                  <a:innerShdw blurRad="63500" dist="50800" dir="13500000">
                    <a:srgbClr val="000000">
                      <a:alpha val="50000"/>
                    </a:srgbClr>
                  </a:innerShdw>
                </a:effectLst>
              </a:rPr>
              <a:t>EREZIILE</a:t>
            </a:r>
            <a:endParaRPr lang="ro-RO" sz="3600" b="1" spc="5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3D55EE8E-F5E7-410E-AA7A-1E44C738C08C}"/>
              </a:ext>
            </a:extLst>
          </p:cNvPr>
          <p:cNvSpPr txBox="1"/>
          <p:nvPr/>
        </p:nvSpPr>
        <p:spPr>
          <a:xfrm>
            <a:off x="2194559" y="94534"/>
            <a:ext cx="6949440" cy="830997"/>
          </a:xfrm>
          <a:prstGeom prst="rect">
            <a:avLst/>
          </a:prstGeom>
          <a:noFill/>
        </p:spPr>
        <p:txBody>
          <a:bodyPr wrap="square">
            <a:spAutoFit/>
          </a:bodyPr>
          <a:lstStyle/>
          <a:p>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Să</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nu vă lăsaţi amăgiţi de orice fel de învăţături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străine</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căci este bine ca inima să fie întărită prin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har</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nu prin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mâncăruri</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care n-au slujit la nimic celor ce le-au </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păzit</a:t>
            </a:r>
            <a:r>
              <a:rPr lang="ro-RO" sz="16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Evrei</a:t>
            </a:r>
            <a:r>
              <a:rPr lang="ro-RO" sz="14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13:9)</a:t>
            </a:r>
            <a:endParaRPr lang="ro-RO" sz="1400"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9A184AFD-CFF1-4075-9D6D-370E22FE29D4}"/>
              </a:ext>
            </a:extLst>
          </p:cNvPr>
          <p:cNvSpPr txBox="1"/>
          <p:nvPr/>
        </p:nvSpPr>
        <p:spPr>
          <a:xfrm>
            <a:off x="4100513" y="953542"/>
            <a:ext cx="5043487" cy="646331"/>
          </a:xfrm>
          <a:prstGeom prst="rect">
            <a:avLst/>
          </a:prstGeom>
          <a:noFill/>
        </p:spPr>
        <p:txBody>
          <a:bodyPr wrap="square" rtlCol="0">
            <a:spAutoFit/>
          </a:bodyPr>
          <a:lstStyle/>
          <a:p>
            <a:pPr>
              <a:spcBef>
                <a:spcPts val="600"/>
              </a:spcBef>
            </a:pPr>
            <a:r>
              <a:rPr lang="ro-RO" b="1" smtClean="0"/>
              <a:t>Întăreşte</a:t>
            </a:r>
            <a:r>
              <a:rPr lang="ro-RO" b="1" smtClean="0"/>
              <a:t> inima cu </a:t>
            </a:r>
            <a:r>
              <a:rPr lang="ro-RO" b="1" smtClean="0"/>
              <a:t>har</a:t>
            </a:r>
            <a:r>
              <a:rPr lang="ro-RO" b="1" smtClean="0"/>
              <a:t>, nu cu </a:t>
            </a:r>
            <a:r>
              <a:rPr lang="ro-RO" b="1" smtClean="0"/>
              <a:t>mâncare</a:t>
            </a:r>
            <a:r>
              <a:rPr lang="ro-RO" b="1" smtClean="0"/>
              <a:t>? Ce legătură </a:t>
            </a:r>
            <a:r>
              <a:rPr lang="ro-RO" b="1" smtClean="0"/>
              <a:t>are</a:t>
            </a:r>
            <a:r>
              <a:rPr lang="ro-RO" b="1" smtClean="0"/>
              <a:t> carnea cu </a:t>
            </a:r>
            <a:r>
              <a:rPr lang="ro-RO" b="1" smtClean="0"/>
              <a:t>harul</a:t>
            </a:r>
            <a:r>
              <a:rPr lang="ro-RO" b="1" smtClean="0"/>
              <a:t>? </a:t>
            </a:r>
            <a:endParaRPr lang="ro-RO" b="1"/>
          </a:p>
        </p:txBody>
      </p:sp>
      <p:sp>
        <p:nvSpPr>
          <p:cNvPr id="9" name="CuadroTexto 8">
            <a:extLst>
              <a:ext uri="{FF2B5EF4-FFF2-40B4-BE49-F238E27FC236}">
                <a16:creationId xmlns:a16="http://schemas.microsoft.com/office/drawing/2014/main" xmlns="" id="{396FF5E5-8231-41D0-BB2A-56B11984C1E6}"/>
              </a:ext>
            </a:extLst>
          </p:cNvPr>
          <p:cNvSpPr txBox="1"/>
          <p:nvPr/>
        </p:nvSpPr>
        <p:spPr>
          <a:xfrm>
            <a:off x="72656" y="2745519"/>
            <a:ext cx="5397692" cy="2385268"/>
          </a:xfrm>
          <a:prstGeom prst="rect">
            <a:avLst/>
          </a:prstGeom>
          <a:noFill/>
        </p:spPr>
        <p:txBody>
          <a:bodyPr wrap="square">
            <a:spAutoFit/>
          </a:bodyPr>
          <a:lstStyle/>
          <a:p>
            <a:pPr>
              <a:spcBef>
                <a:spcPts val="600"/>
              </a:spcBef>
            </a:pPr>
            <a:r>
              <a:rPr lang="ro-RO" b="1" smtClean="0"/>
              <a:t>Menţiunea</a:t>
            </a:r>
            <a:r>
              <a:rPr lang="ro-RO" b="1" smtClean="0"/>
              <a:t> altarului şi a Cortului arată că au existat fraţi care încă s-au agăţat de mântuire prin îndeplinirea acestor rituri </a:t>
            </a:r>
            <a:r>
              <a:rPr lang="ro-RO" b="1" smtClean="0"/>
              <a:t>(Evr</a:t>
            </a:r>
            <a:r>
              <a:rPr lang="ro-RO" b="1" smtClean="0"/>
              <a:t>. </a:t>
            </a:r>
            <a:r>
              <a:rPr lang="ro-RO" b="1" smtClean="0"/>
              <a:t>13:10).</a:t>
            </a:r>
            <a:endParaRPr lang="ro-RO" b="1" smtClean="0"/>
          </a:p>
          <a:p>
            <a:pPr>
              <a:spcBef>
                <a:spcPts val="600"/>
              </a:spcBef>
            </a:pPr>
            <a:r>
              <a:rPr lang="ro-RO" b="1" smtClean="0"/>
              <a:t>Singura siguranţă pe care o avem în ceea ce priveşte mântuirea noastră este agăţarea de harul lui </a:t>
            </a:r>
            <a:r>
              <a:rPr lang="ro-RO" b="1" smtClean="0"/>
              <a:t>Dumnezeu</a:t>
            </a:r>
            <a:r>
              <a:rPr lang="ro-RO" b="1" smtClean="0"/>
              <a:t>, prin jertfa lui </a:t>
            </a:r>
            <a:r>
              <a:rPr lang="ro-RO" b="1" smtClean="0"/>
              <a:t>Isus</a:t>
            </a:r>
            <a:r>
              <a:rPr lang="ro-RO" b="1" smtClean="0"/>
              <a:t>. Orice altceva dorim să adăugăm la acel har devine o </a:t>
            </a:r>
            <a:r>
              <a:rPr lang="ro-RO" b="1" smtClean="0"/>
              <a:t>„</a:t>
            </a:r>
            <a:r>
              <a:rPr lang="ro-RO" b="1" smtClean="0"/>
              <a:t>hrană </a:t>
            </a:r>
            <a:r>
              <a:rPr lang="ro-RO" b="1" smtClean="0"/>
              <a:t>inutilă</a:t>
            </a:r>
            <a:r>
              <a:rPr lang="ro-RO" b="1" smtClean="0"/>
              <a:t>” şi este contrară </a:t>
            </a:r>
            <a:r>
              <a:rPr lang="ro-RO" b="1" smtClean="0"/>
              <a:t>Evangheliei</a:t>
            </a:r>
            <a:r>
              <a:rPr lang="ro-RO" b="1" smtClean="0"/>
              <a:t>. </a:t>
            </a:r>
            <a:endParaRPr lang="ro-RO" b="1"/>
          </a:p>
        </p:txBody>
      </p:sp>
      <p:pic>
        <p:nvPicPr>
          <p:cNvPr id="7" name="Imagen 6">
            <a:extLst>
              <a:ext uri="{FF2B5EF4-FFF2-40B4-BE49-F238E27FC236}">
                <a16:creationId xmlns:a16="http://schemas.microsoft.com/office/drawing/2014/main" xmlns="" id="{E8BB2E0D-45CE-433B-BB78-D3F046080AC9}"/>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2634313" y="1092769"/>
            <a:ext cx="1466199" cy="1525882"/>
          </a:xfrm>
          <a:prstGeom prst="round2DiagRect">
            <a:avLst>
              <a:gd name="adj1" fmla="val 16667"/>
              <a:gd name="adj2" fmla="val 0"/>
            </a:avLst>
          </a:prstGeom>
          <a:ln w="19050" cap="sq">
            <a:solidFill>
              <a:srgbClr val="7030A0"/>
            </a:solidFill>
            <a:miter lim="800000"/>
          </a:ln>
          <a:effectLst>
            <a:outerShdw blurRad="254000" algn="tl" rotWithShape="0">
              <a:srgbClr val="000000">
                <a:alpha val="43000"/>
              </a:srgbClr>
            </a:outerShdw>
          </a:effectLst>
        </p:spPr>
      </p:pic>
      <p:sp>
        <p:nvSpPr>
          <p:cNvPr id="10" name="CuadroTexto 9">
            <a:extLst>
              <a:ext uri="{FF2B5EF4-FFF2-40B4-BE49-F238E27FC236}">
                <a16:creationId xmlns:a16="http://schemas.microsoft.com/office/drawing/2014/main" xmlns="" id="{852CC803-978E-48C5-9D00-2329E52479A7}"/>
              </a:ext>
            </a:extLst>
          </p:cNvPr>
          <p:cNvSpPr txBox="1"/>
          <p:nvPr/>
        </p:nvSpPr>
        <p:spPr>
          <a:xfrm>
            <a:off x="4100512" y="1558311"/>
            <a:ext cx="5043488" cy="1200329"/>
          </a:xfrm>
          <a:prstGeom prst="rect">
            <a:avLst/>
          </a:prstGeom>
          <a:noFill/>
        </p:spPr>
        <p:txBody>
          <a:bodyPr wrap="square">
            <a:spAutoFit/>
          </a:bodyPr>
          <a:lstStyle/>
          <a:p>
            <a:pPr>
              <a:spcBef>
                <a:spcPts val="600"/>
              </a:spcBef>
            </a:pPr>
            <a:r>
              <a:rPr lang="ro-RO" b="1" dirty="0" smtClean="0"/>
              <a:t>Evreilor li s-a dat să caute împărăţia lui Dumnezeu prin ritualuri care implicau consumul de mâncare şi băutură în anumite momente sau într-un mod special (Marcu. 7:3; Rom. 14:17). </a:t>
            </a:r>
            <a:endParaRPr lang="ro-RO" b="1" dirty="0"/>
          </a:p>
        </p:txBody>
      </p:sp>
      <p:pic>
        <p:nvPicPr>
          <p:cNvPr id="15" name="Imagen 14">
            <a:extLst>
              <a:ext uri="{FF2B5EF4-FFF2-40B4-BE49-F238E27FC236}">
                <a16:creationId xmlns:a16="http://schemas.microsoft.com/office/drawing/2014/main" xmlns="" id="{55172558-C1B8-408A-9CB3-05A9931C14D8}"/>
              </a:ext>
            </a:extLst>
          </p:cNvPr>
          <p:cNvPicPr>
            <a:picLocks noChangeAspect="1"/>
          </p:cNvPicPr>
          <p:nvPr/>
        </p:nvPicPr>
        <p:blipFill>
          <a:blip r:embed="rId5"/>
          <a:stretch>
            <a:fillRect/>
          </a:stretch>
        </p:blipFill>
        <p:spPr>
          <a:xfrm>
            <a:off x="5527498" y="2790796"/>
            <a:ext cx="3486696" cy="227245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p:spPr>
      </p:pic>
    </p:spTree>
    <p:extLst>
      <p:ext uri="{BB962C8B-B14F-4D97-AF65-F5344CB8AC3E}">
        <p14:creationId xmlns:p14="http://schemas.microsoft.com/office/powerpoint/2010/main" xmlns="" val="1928529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left)">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461D656-530D-446F-A615-42A9A059B7A1}"/>
              </a:ext>
            </a:extLst>
          </p:cNvPr>
          <p:cNvSpPr txBox="1"/>
          <p:nvPr/>
        </p:nvSpPr>
        <p:spPr>
          <a:xfrm>
            <a:off x="1193541" y="-50008"/>
            <a:ext cx="7950458" cy="769441"/>
          </a:xfrm>
          <a:prstGeom prst="rect">
            <a:avLst/>
          </a:prstGeom>
          <a:noFill/>
        </p:spPr>
        <p:txBody>
          <a:bodyPr wrap="square">
            <a:spAutoFit/>
            <a:scene3d>
              <a:camera prst="orthographicFront"/>
              <a:lightRig rig="freezing" dir="t"/>
            </a:scene3d>
            <a:sp3d extrusionH="57150" contourW="12700">
              <a:bevelT w="38100" h="38100" prst="relaxedInset"/>
              <a:contourClr>
                <a:srgbClr val="C00000"/>
              </a:contourClr>
            </a:sp3d>
          </a:bodyPr>
          <a:lstStyle/>
          <a:p>
            <a:pPr algn="ctr"/>
            <a:r>
              <a:rPr lang="ro-RO" sz="4400" b="1" spc="600">
                <a:ln w="12700">
                  <a:solidFill>
                    <a:srgbClr val="C00000"/>
                  </a:solidFill>
                  <a:prstDash val="solid"/>
                </a:ln>
                <a:pattFill prst="narHorz">
                  <a:fgClr>
                    <a:srgbClr val="C00000"/>
                  </a:fgClr>
                  <a:bgClr>
                    <a:srgbClr val="FFCDCD"/>
                  </a:bgClr>
                </a:pattFill>
              </a:rPr>
              <a:t>CALEA </a:t>
            </a:r>
            <a:r>
              <a:rPr lang="ro-RO" sz="4400" b="1" spc="600">
                <a:ln w="12700">
                  <a:solidFill>
                    <a:srgbClr val="C00000"/>
                  </a:solidFill>
                  <a:prstDash val="solid"/>
                </a:ln>
                <a:pattFill prst="narHorz">
                  <a:fgClr>
                    <a:srgbClr val="C00000"/>
                  </a:fgClr>
                  <a:bgClr>
                    <a:srgbClr val="FFCDCD"/>
                  </a:bgClr>
                </a:pattFill>
              </a:rPr>
              <a:t>DE </a:t>
            </a:r>
            <a:r>
              <a:rPr lang="ro-RO" sz="4400" b="1" spc="600" smtClean="0">
                <a:ln w="12700">
                  <a:solidFill>
                    <a:srgbClr val="C00000"/>
                  </a:solidFill>
                  <a:prstDash val="solid"/>
                </a:ln>
                <a:pattFill prst="narHorz">
                  <a:fgClr>
                    <a:srgbClr val="C00000"/>
                  </a:fgClr>
                  <a:bgClr>
                    <a:srgbClr val="FFCDCD"/>
                  </a:bgClr>
                </a:pattFill>
              </a:rPr>
              <a:t>URMAT</a:t>
            </a:r>
            <a:endParaRPr lang="ro-RO" sz="4400" b="1" spc="600">
              <a:ln w="12700">
                <a:solidFill>
                  <a:srgbClr val="C00000"/>
                </a:solidFill>
                <a:prstDash val="solid"/>
              </a:ln>
              <a:pattFill prst="narHorz">
                <a:fgClr>
                  <a:srgbClr val="C00000"/>
                </a:fgClr>
                <a:bgClr>
                  <a:srgbClr val="FFCDCD"/>
                </a:bgClr>
              </a:pattFill>
            </a:endParaRPr>
          </a:p>
        </p:txBody>
      </p:sp>
      <p:sp>
        <p:nvSpPr>
          <p:cNvPr id="5" name="CuadroTexto 4">
            <a:extLst>
              <a:ext uri="{FF2B5EF4-FFF2-40B4-BE49-F238E27FC236}">
                <a16:creationId xmlns:a16="http://schemas.microsoft.com/office/drawing/2014/main" xmlns="" id="{B7D41480-3693-4C06-BD6D-7C99E874634E}"/>
              </a:ext>
            </a:extLst>
          </p:cNvPr>
          <p:cNvSpPr txBox="1"/>
          <p:nvPr/>
        </p:nvSpPr>
        <p:spPr>
          <a:xfrm>
            <a:off x="1193541" y="578732"/>
            <a:ext cx="7950458" cy="338554"/>
          </a:xfrm>
          <a:prstGeom prst="rect">
            <a:avLst/>
          </a:prstGeom>
          <a:noFill/>
        </p:spPr>
        <p:txBody>
          <a:bodyPr wrap="square">
            <a:spAutoFit/>
          </a:bodyPr>
          <a:lstStyle/>
          <a:p>
            <a:pPr algn="ctr"/>
            <a:r>
              <a:rPr lang="ro-RO" sz="1600" b="1" dirty="0" smtClean="0">
                <a:solidFill>
                  <a:srgbClr val="7030A0"/>
                </a:solidFill>
                <a:latin typeface="Comic Sans MS" panose="030F0702030302020204" pitchFamily="66" charset="0"/>
              </a:rPr>
              <a:t>„Să </a:t>
            </a:r>
            <a:r>
              <a:rPr lang="ro-RO" sz="1600" b="1" dirty="0" smtClean="0">
                <a:solidFill>
                  <a:srgbClr val="7030A0"/>
                </a:solidFill>
                <a:latin typeface="Comic Sans MS" panose="030F0702030302020204" pitchFamily="66" charset="0"/>
              </a:rPr>
              <a:t>ieşim dar afară din tabără la El şi să suferim ocara Lui.” </a:t>
            </a:r>
            <a:r>
              <a:rPr lang="ro-RO" sz="1100" b="1" dirty="0" smtClean="0">
                <a:solidFill>
                  <a:srgbClr val="7030A0"/>
                </a:solidFill>
                <a:latin typeface="Comic Sans MS" panose="030F0702030302020204" pitchFamily="66" charset="0"/>
              </a:rPr>
              <a:t>(Evrei 13:</a:t>
            </a:r>
            <a:r>
              <a:rPr lang="ro-RO" sz="1100" b="1" dirty="0" err="1" smtClean="0">
                <a:solidFill>
                  <a:srgbClr val="7030A0"/>
                </a:solidFill>
                <a:latin typeface="Comic Sans MS" panose="030F0702030302020204" pitchFamily="66" charset="0"/>
              </a:rPr>
              <a:t>13</a:t>
            </a:r>
            <a:r>
              <a:rPr lang="ro-RO" sz="1100" b="1" dirty="0" smtClean="0">
                <a:solidFill>
                  <a:srgbClr val="7030A0"/>
                </a:solidFill>
                <a:latin typeface="Comic Sans MS" panose="030F0702030302020204" pitchFamily="66" charset="0"/>
              </a:rPr>
              <a:t>)</a:t>
            </a:r>
            <a:endParaRPr lang="ro-RO" sz="14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7DA6A484-5B34-4959-AA2D-1F33124D2AD1}"/>
              </a:ext>
            </a:extLst>
          </p:cNvPr>
          <p:cNvSpPr txBox="1"/>
          <p:nvPr/>
        </p:nvSpPr>
        <p:spPr>
          <a:xfrm>
            <a:off x="149013" y="956824"/>
            <a:ext cx="4768426" cy="2385268"/>
          </a:xfrm>
          <a:prstGeom prst="rect">
            <a:avLst/>
          </a:prstGeom>
          <a:noFill/>
        </p:spPr>
        <p:txBody>
          <a:bodyPr wrap="square" rtlCol="0">
            <a:spAutoFit/>
          </a:bodyPr>
          <a:lstStyle/>
          <a:p>
            <a:pPr>
              <a:spcBef>
                <a:spcPts val="600"/>
              </a:spcBef>
            </a:pPr>
            <a:r>
              <a:rPr lang="ro-RO" b="1" dirty="0" smtClean="0"/>
              <a:t>Tot ce era necurat, indecent sau dispreţuitor trebuia aruncat din tabără: rămăşiţele unor jertfe (</a:t>
            </a:r>
            <a:r>
              <a:rPr lang="ro-RO" b="1" dirty="0" err="1" smtClean="0"/>
              <a:t>Evr</a:t>
            </a:r>
            <a:r>
              <a:rPr lang="ro-RO" b="1" dirty="0" smtClean="0"/>
              <a:t>. 13:11); deşeuri organice (</a:t>
            </a:r>
            <a:r>
              <a:rPr lang="ro-RO" b="1" dirty="0" err="1" smtClean="0"/>
              <a:t>Deut</a:t>
            </a:r>
            <a:r>
              <a:rPr lang="ro-RO" b="1" dirty="0" smtClean="0"/>
              <a:t>. 23:13); leproşii şi necuraţii (Numeri 5:2-3); hulitorii (Lev. 24:14).</a:t>
            </a:r>
          </a:p>
          <a:p>
            <a:pPr>
              <a:spcBef>
                <a:spcPts val="600"/>
              </a:spcBef>
            </a:pPr>
            <a:r>
              <a:rPr lang="ro-RO" b="1" dirty="0" smtClean="0"/>
              <a:t>A fi dat afară din tabără a fost aşadar un lucru ruşinos. Şi Isus a suportat această ruşine fiind răstignit în afara taberei (</a:t>
            </a:r>
            <a:r>
              <a:rPr lang="ro-RO" b="1" dirty="0" err="1" smtClean="0"/>
              <a:t>Evr</a:t>
            </a:r>
            <a:r>
              <a:rPr lang="ro-RO" b="1" dirty="0" smtClean="0"/>
              <a:t>. 13:12). </a:t>
            </a:r>
            <a:endParaRPr lang="ro-RO" b="1" dirty="0"/>
          </a:p>
        </p:txBody>
      </p:sp>
      <p:pic>
        <p:nvPicPr>
          <p:cNvPr id="8" name="Imagen 7" descr="Imagen que contiene edificio, persona, exterior, grupo&#10;&#10;Descripción generada automáticamente">
            <a:extLst>
              <a:ext uri="{FF2B5EF4-FFF2-40B4-BE49-F238E27FC236}">
                <a16:creationId xmlns:a16="http://schemas.microsoft.com/office/drawing/2014/main" xmlns="" id="{864E5EB6-C0E9-425F-9114-0DF4908174EA}"/>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010690" y="1057252"/>
            <a:ext cx="3984298" cy="2243160"/>
          </a:xfrm>
          <a:prstGeom prst="rect">
            <a:avLst/>
          </a:prstGeom>
          <a:ln w="88900" cap="sq" cmpd="thickThin">
            <a:solidFill>
              <a:srgbClr val="860000"/>
            </a:solidFill>
            <a:prstDash val="solid"/>
            <a:miter lim="800000"/>
          </a:ln>
          <a:effectLst>
            <a:innerShdw blurRad="76200">
              <a:srgbClr val="000000"/>
            </a:innerShdw>
          </a:effectLst>
        </p:spPr>
      </p:pic>
      <p:pic>
        <p:nvPicPr>
          <p:cNvPr id="10" name="Imagen 9" descr="Una caricatura de un hombre con un turbante en la cabeza&#10;&#10;Descripción generada automáticamente con confianza baja">
            <a:extLst>
              <a:ext uri="{FF2B5EF4-FFF2-40B4-BE49-F238E27FC236}">
                <a16:creationId xmlns:a16="http://schemas.microsoft.com/office/drawing/2014/main" xmlns="" id="{881EC569-DF8E-477E-AB0B-5ED7A1A9B354}"/>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5762" y="80576"/>
            <a:ext cx="1137779" cy="911844"/>
          </a:xfrm>
          <a:prstGeom prst="rect">
            <a:avLst/>
          </a:prstGeom>
          <a:ln w="19050">
            <a:solidFill>
              <a:schemeClr val="tx1"/>
            </a:solidFill>
          </a:ln>
        </p:spPr>
      </p:pic>
      <p:sp>
        <p:nvSpPr>
          <p:cNvPr id="12" name="CuadroTexto 11">
            <a:extLst>
              <a:ext uri="{FF2B5EF4-FFF2-40B4-BE49-F238E27FC236}">
                <a16:creationId xmlns:a16="http://schemas.microsoft.com/office/drawing/2014/main" xmlns="" id="{438F4078-4AFA-49BC-B357-FDDF77EF0897}"/>
              </a:ext>
            </a:extLst>
          </p:cNvPr>
          <p:cNvSpPr txBox="1"/>
          <p:nvPr/>
        </p:nvSpPr>
        <p:spPr>
          <a:xfrm>
            <a:off x="4137090" y="3352562"/>
            <a:ext cx="4935473" cy="1477328"/>
          </a:xfrm>
          <a:prstGeom prst="rect">
            <a:avLst/>
          </a:prstGeom>
          <a:noFill/>
        </p:spPr>
        <p:txBody>
          <a:bodyPr wrap="square">
            <a:spAutoFit/>
          </a:bodyPr>
          <a:lstStyle/>
          <a:p>
            <a:pPr>
              <a:spcBef>
                <a:spcPts val="600"/>
              </a:spcBef>
            </a:pPr>
            <a:r>
              <a:rPr lang="ro-RO" b="1" dirty="0" smtClean="0"/>
              <a:t>Pavel ne spune că, aşa cum a spus Isus însuşi, calea către Dumnezeu este o cale a suferinţei şi a ruşinii (Mat. 16:24). O cale pe care ne întoarcem spatele unei tabere corupte şi ne îndreptăm către o „cetate permanentă” (</a:t>
            </a:r>
            <a:r>
              <a:rPr lang="ro-RO" b="1" dirty="0" err="1" smtClean="0"/>
              <a:t>Evr</a:t>
            </a:r>
            <a:r>
              <a:rPr lang="ro-RO" b="1" dirty="0" smtClean="0"/>
              <a:t>. 13:14).</a:t>
            </a:r>
            <a:endParaRPr lang="ro-RO" b="1" dirty="0"/>
          </a:p>
        </p:txBody>
      </p:sp>
      <p:pic>
        <p:nvPicPr>
          <p:cNvPr id="14" name="Imagen 13" descr="Un hombre con un bate en la mano&#10;&#10;Descripción generada automáticamente con confianza baja">
            <a:extLst>
              <a:ext uri="{FF2B5EF4-FFF2-40B4-BE49-F238E27FC236}">
                <a16:creationId xmlns:a16="http://schemas.microsoft.com/office/drawing/2014/main" xmlns="" id="{D3485CFE-E38B-4F9E-8D8E-807B53B759A4}"/>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71448" y="3323986"/>
            <a:ext cx="1449115" cy="1738938"/>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6" name="Imagen 15" descr="Un grupo de personas en un escenario&#10;&#10;Descripción generada automáticamente con confianza media">
            <a:extLst>
              <a:ext uri="{FF2B5EF4-FFF2-40B4-BE49-F238E27FC236}">
                <a16:creationId xmlns:a16="http://schemas.microsoft.com/office/drawing/2014/main" xmlns="" id="{0969EEBA-D67F-42F4-B3B1-588FA4EF3371}"/>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785253" y="3323985"/>
            <a:ext cx="2258586" cy="1738937"/>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498660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301B350-84C9-4196-BF65-8CCE5AE0B85C}"/>
              </a:ext>
            </a:extLst>
          </p:cNvPr>
          <p:cNvSpPr txBox="1"/>
          <p:nvPr/>
        </p:nvSpPr>
        <p:spPr>
          <a:xfrm>
            <a:off x="1100124" y="813555"/>
            <a:ext cx="7743729" cy="3816429"/>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„Unirea </a:t>
            </a:r>
            <a:r>
              <a:rPr lang="ro-RO" sz="2200" b="1" dirty="0" smtClean="0">
                <a:latin typeface="Constantia" panose="02030602050306030303" pitchFamily="18" charset="0"/>
              </a:rPr>
              <a:t>dintre Hristos şi poporul Său trebuie să fie vie, adevărată şi inepuizabilă, asemănătoare cu uniunea care există între Tatăl şi Fiul Său. Această unire este rodul Duhului Sfânt care locuieşte în interior. Toţi adevăraţii copii ai lui Dumnezeu vor dezvălui lumii uniunea lor cu Hristos şi cu fraţii lor. Cei în ale căror inimi locuieşte Hristos vor aduce rodul iubirii frăţeşti. </a:t>
            </a:r>
            <a:r>
              <a:rPr lang="ro-RO" sz="2200" b="1" smtClean="0">
                <a:latin typeface="Constantia" panose="02030602050306030303" pitchFamily="18" charset="0"/>
              </a:rPr>
              <a:t>Ei vor înţelege </a:t>
            </a:r>
            <a:r>
              <a:rPr lang="ro-RO" sz="2200" b="1" smtClean="0">
                <a:latin typeface="Constantia" panose="02030602050306030303" pitchFamily="18" charset="0"/>
              </a:rPr>
              <a:t>că</a:t>
            </a:r>
            <a:r>
              <a:rPr lang="ro-RO" sz="2200" b="1" smtClean="0">
                <a:latin typeface="Constantia" panose="02030602050306030303" pitchFamily="18" charset="0"/>
              </a:rPr>
              <a:t>, </a:t>
            </a:r>
            <a:r>
              <a:rPr lang="ro-RO" sz="2200" b="1">
                <a:latin typeface="Constantia" panose="02030602050306030303" pitchFamily="18" charset="0"/>
              </a:rPr>
              <a:t>în calitate </a:t>
            </a:r>
            <a:r>
              <a:rPr lang="ro-RO" sz="2200" b="1">
                <a:latin typeface="Constantia" panose="02030602050306030303" pitchFamily="18" charset="0"/>
              </a:rPr>
              <a:t>de </a:t>
            </a:r>
            <a:r>
              <a:rPr lang="ro-RO" sz="2200" b="1" smtClean="0">
                <a:latin typeface="Constantia" panose="02030602050306030303" pitchFamily="18" charset="0"/>
              </a:rPr>
              <a:t>membri</a:t>
            </a:r>
            <a:r>
              <a:rPr lang="ro-RO" sz="2200" b="1" smtClean="0">
                <a:latin typeface="Constantia" panose="02030602050306030303" pitchFamily="18" charset="0"/>
              </a:rPr>
              <a:t> ai familiei lui </a:t>
            </a:r>
            <a:r>
              <a:rPr lang="ro-RO" sz="2200" b="1" smtClean="0">
                <a:latin typeface="Constantia" panose="02030602050306030303" pitchFamily="18" charset="0"/>
              </a:rPr>
              <a:t>Dumnezeu</a:t>
            </a:r>
            <a:r>
              <a:rPr lang="ro-RO" sz="2200" b="1" smtClean="0">
                <a:latin typeface="Constantia" panose="02030602050306030303" pitchFamily="18" charset="0"/>
              </a:rPr>
              <a:t>, ei sunt desemnaţi să </a:t>
            </a:r>
            <a:r>
              <a:rPr lang="ro-RO" sz="2200" b="1" smtClean="0">
                <a:latin typeface="Constantia" panose="02030602050306030303" pitchFamily="18" charset="0"/>
              </a:rPr>
              <a:t>cultive</a:t>
            </a:r>
            <a:r>
              <a:rPr lang="ro-RO" sz="2200" b="1" smtClean="0">
                <a:latin typeface="Constantia" panose="02030602050306030303" pitchFamily="18" charset="0"/>
              </a:rPr>
              <a:t>, să promoveze şi să perpetueze dragostea şi prietenia </a:t>
            </a:r>
            <a:r>
              <a:rPr lang="ro-RO" sz="2200" b="1" smtClean="0">
                <a:latin typeface="Constantia" panose="02030602050306030303" pitchFamily="18" charset="0"/>
              </a:rPr>
              <a:t>creştină</a:t>
            </a:r>
            <a:r>
              <a:rPr lang="ro-RO" sz="2200" b="1" smtClean="0">
                <a:latin typeface="Constantia" panose="02030602050306030303" pitchFamily="18" charset="0"/>
              </a:rPr>
              <a:t>, în </a:t>
            </a:r>
            <a:r>
              <a:rPr lang="ro-RO" sz="2200" b="1" smtClean="0">
                <a:latin typeface="Constantia" panose="02030602050306030303" pitchFamily="18" charset="0"/>
              </a:rPr>
              <a:t>spirit</a:t>
            </a:r>
            <a:r>
              <a:rPr lang="ro-RO" sz="2200" b="1" smtClean="0">
                <a:latin typeface="Constantia" panose="02030602050306030303" pitchFamily="18" charset="0"/>
              </a:rPr>
              <a:t>, cuvânt şi </a:t>
            </a:r>
            <a:r>
              <a:rPr lang="ro-RO" sz="2200" b="1" smtClean="0">
                <a:latin typeface="Constantia" panose="02030602050306030303" pitchFamily="18" charset="0"/>
              </a:rPr>
              <a:t>acţiune.”</a:t>
            </a:r>
            <a:endParaRPr lang="ro-RO" sz="2200" b="1">
              <a:latin typeface="Constantia" panose="02030602050306030303" pitchFamily="18" charset="0"/>
            </a:endParaRPr>
          </a:p>
        </p:txBody>
      </p:sp>
      <p:sp>
        <p:nvSpPr>
          <p:cNvPr id="4" name="CuadroTexto 3">
            <a:extLst>
              <a:ext uri="{FF2B5EF4-FFF2-40B4-BE49-F238E27FC236}">
                <a16:creationId xmlns:a16="http://schemas.microsoft.com/office/drawing/2014/main" xmlns="" id="{36F5E93D-C70A-4707-B82E-CDB6E96B1926}"/>
              </a:ext>
            </a:extLst>
          </p:cNvPr>
          <p:cNvSpPr txBox="1"/>
          <p:nvPr/>
        </p:nvSpPr>
        <p:spPr>
          <a:xfrm>
            <a:off x="4610132" y="4819234"/>
            <a:ext cx="4533869" cy="338554"/>
          </a:xfrm>
          <a:prstGeom prst="rect">
            <a:avLst/>
          </a:prstGeom>
          <a:noFill/>
        </p:spPr>
        <p:txBody>
          <a:bodyPr wrap="none" rtlCol="0">
            <a:spAutoFit/>
          </a:bodyPr>
          <a:lstStyle/>
          <a:p>
            <a:pPr algn="r"/>
            <a:r>
              <a:rPr lang="ro-RO" sz="1600" b="1" dirty="0" smtClean="0">
                <a:solidFill>
                  <a:srgbClr val="D8D6AF"/>
                </a:solidFill>
                <a:effectLst>
                  <a:outerShdw blurRad="38100" dist="38100" dir="2700000" algn="tl">
                    <a:srgbClr val="000000">
                      <a:alpha val="43137"/>
                    </a:srgbClr>
                  </a:outerShdw>
                </a:effectLst>
              </a:rPr>
              <a:t>E. G. W. (Fii şi </a:t>
            </a:r>
            <a:r>
              <a:rPr lang="ro-RO" sz="1600" b="1" dirty="0">
                <a:solidFill>
                  <a:srgbClr val="D8D6AF"/>
                </a:solidFill>
                <a:effectLst>
                  <a:outerShdw blurRad="38100" dist="38100" dir="2700000" algn="tl">
                    <a:srgbClr val="000000">
                      <a:alpha val="43137"/>
                    </a:srgbClr>
                  </a:outerShdw>
                </a:effectLst>
              </a:rPr>
              <a:t>fiice ale lui Dumnezeu</a:t>
            </a:r>
            <a:r>
              <a:rPr lang="ro-RO" sz="1600" b="1" dirty="0" smtClean="0">
                <a:solidFill>
                  <a:srgbClr val="D8D6AF"/>
                </a:solidFill>
                <a:effectLst>
                  <a:outerShdw blurRad="38100" dist="38100" dir="2700000" algn="tl">
                    <a:srgbClr val="000000">
                      <a:alpha val="43137"/>
                    </a:srgbClr>
                  </a:outerShdw>
                </a:effectLst>
              </a:rPr>
              <a:t>, 13 octombrie)</a:t>
            </a:r>
            <a:endParaRPr lang="ro-RO" sz="1600" b="1" dirty="0">
              <a:solidFill>
                <a:srgbClr val="D8D6A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17602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944</Words>
  <Application>Microsoft Office PowerPoint</Application>
  <PresentationFormat>Expunere pe ecran (16:9)</PresentationFormat>
  <Paragraphs>46</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Staruiti in dragostea frateasca</dc:title>
  <dc:subject>Studiu Biblic, Trim. I, 2022 – La sfarsitul acestor zile, Mesajul cartii Evrei</dc:subject>
  <dc:creator>Sergio Fustero Carreras</dc:creator>
  <cp:keywords>http://www.fustero.es/index_ro.php</cp:keywords>
  <cp:lastModifiedBy>Administrator</cp:lastModifiedBy>
  <cp:revision>74</cp:revision>
  <dcterms:created xsi:type="dcterms:W3CDTF">2022-02-19T15:30:23Z</dcterms:created>
  <dcterms:modified xsi:type="dcterms:W3CDTF">2022-03-25T15:18:34Z</dcterms:modified>
</cp:coreProperties>
</file>