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56" r:id="rId3"/>
    <p:sldId id="267" r:id="rId4"/>
    <p:sldId id="257" r:id="rId5"/>
    <p:sldId id="258" r:id="rId6"/>
    <p:sldId id="263" r:id="rId7"/>
    <p:sldId id="266" r:id="rId8"/>
    <p:sldId id="260" r:id="rId9"/>
    <p:sldId id="261" r:id="rId10"/>
    <p:sldId id="262" r:id="rId11"/>
    <p:sldId id="265" r:id="rId12"/>
  </p:sldIdLst>
  <p:sldSz cx="9144000" cy="5143500" type="screen16x9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Meiryo" pitchFamily="34" charset="-128"/>
      <p:regular r:id="rId17"/>
      <p:bold r:id="rId18"/>
      <p:italic r:id="rId19"/>
      <p:boldItalic r:id="rId20"/>
    </p:embeddedFont>
    <p:embeddedFont>
      <p:font typeface="Comic Sans MS" pitchFamily="66" charset="0"/>
      <p:regular r:id="rId21"/>
      <p:bold r:id="rId22"/>
    </p:embeddedFont>
    <p:embeddedFont>
      <p:font typeface="Constantia" pitchFamily="18" charset="0"/>
      <p:regular r:id="rId23"/>
      <p:bold r:id="rId24"/>
      <p:italic r:id="rId25"/>
      <p:boldItalic r:id="rId26"/>
    </p:embeddedFont>
    <p:embeddedFont>
      <p:font typeface="Calibri Light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37B4D"/>
    <a:srgbClr val="655F3B"/>
    <a:srgbClr val="3F3924"/>
    <a:srgbClr val="CA8346"/>
    <a:srgbClr val="80162A"/>
    <a:srgbClr val="B6203B"/>
    <a:srgbClr val="579FCA"/>
    <a:srgbClr val="D6A300"/>
    <a:srgbClr val="AABCD2"/>
    <a:srgbClr val="6E8DB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78" y="-6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53648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09523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52491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CB3FEBD-2D23-4488-A605-6A354412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52CA-60C7-4509-B0CB-4D8131BEEF3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DC2A1D3-0059-478D-AFB6-572E76AF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A60E895-D56E-4782-899B-09C56E84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D77E-0445-4CD5-BE7E-40CE394AAE9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32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14891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43824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03260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61161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73057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27996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37206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79029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850B7-C6A4-40C4-B805-A6633A1CFB26}" type="datetimeFigureOut">
              <a:rPr lang="es-ES" smtClean="0"/>
              <a:pPr/>
              <a:t>17/03/2022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2069-32C4-4852-B1C6-78296CE0EAF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8932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DE0C319-5F0A-476F-AF1A-B33C63E8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B1DDEFA-7E29-493B-82DD-76A1F54C7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83B1ECE-AA86-47A6-BD80-7E613B900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A852CA-60C7-4509-B0CB-4D8131BEEF3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85800"/>
              <a:t>17/03/2022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8689A6-24FB-4E18-A8AB-C3356E633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83482AC-5819-475F-89ED-F22AB50C9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2CCD77E-0445-4CD5-BE7E-40CE394AAE9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02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092E635-D492-4D56-8895-F8618F492219}"/>
              </a:ext>
            </a:extLst>
          </p:cNvPr>
          <p:cNvSpPr txBox="1"/>
          <p:nvPr/>
        </p:nvSpPr>
        <p:spPr>
          <a:xfrm>
            <a:off x="0" y="120182"/>
            <a:ext cx="675678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48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AM PRIMIT O </a:t>
            </a:r>
            <a:r>
              <a:rPr lang="ro-RO" sz="48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ÎMPĂRĂŢIE </a:t>
            </a:r>
            <a:r>
              <a:rPr lang="ro-RO" sz="48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CARE NU SE POATE CLĂTINA</a:t>
            </a:r>
            <a:endParaRPr lang="ro-RO" sz="4800" b="1" dirty="0">
              <a:ln/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4332902-F950-4632-A9C1-CA588AFAF3F3}"/>
              </a:ext>
            </a:extLst>
          </p:cNvPr>
          <p:cNvSpPr txBox="1"/>
          <p:nvPr/>
        </p:nvSpPr>
        <p:spPr>
          <a:xfrm>
            <a:off x="2426917" y="4303456"/>
            <a:ext cx="177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/>
              <a:t>Studiul </a:t>
            </a:r>
            <a:r>
              <a:rPr lang="ro-RO" sz="1600" b="1" dirty="0" smtClean="0"/>
              <a:t>12 pentru 19 martie 2022</a:t>
            </a:r>
            <a:endParaRPr lang="ro-RO" sz="1600" b="1" dirty="0"/>
          </a:p>
        </p:txBody>
      </p:sp>
    </p:spTree>
    <p:extLst>
      <p:ext uri="{BB962C8B-B14F-4D97-AF65-F5344CB8AC3E}">
        <p14:creationId xmlns="" xmlns:p14="http://schemas.microsoft.com/office/powerpoint/2010/main" val="643202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8860630-17EF-4368-B198-CA1449F8A5D2}"/>
              </a:ext>
            </a:extLst>
          </p:cNvPr>
          <p:cNvSpPr txBox="1"/>
          <p:nvPr/>
        </p:nvSpPr>
        <p:spPr>
          <a:xfrm>
            <a:off x="1810657" y="1161802"/>
            <a:ext cx="69015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200" b="1" dirty="0" smtClean="0">
                <a:latin typeface="Constantia" panose="02030602050306030303" pitchFamily="18" charset="0"/>
              </a:rPr>
              <a:t>„S-a </a:t>
            </a:r>
            <a:r>
              <a:rPr lang="ro-RO" sz="2200" b="1" dirty="0" smtClean="0">
                <a:latin typeface="Constantia" panose="02030602050306030303" pitchFamily="18" charset="0"/>
              </a:rPr>
              <a:t>produs o transformare, eşti o altă persoană. Nu eşti aceeaşi persoană impetuoasă care erai înainte. Nu mai eşti omul lumesc care ai fost, cel care a cedat poftei şi patimilor rele, criticii şi bârfei. Nu eşti deloc aşa pentru că ai fost transformat. Ce s-a întâmplat? Fie ca imaginea lui Hristos să se reflecte în voi. Apoi vei recunoaşte că există un grup care va sta pe Muntele Sion şi vrei să faci </a:t>
            </a:r>
            <a:r>
              <a:rPr lang="ro-RO" sz="2200" b="1" dirty="0">
                <a:latin typeface="Constantia" panose="02030602050306030303" pitchFamily="18" charset="0"/>
              </a:rPr>
              <a:t>parte din </a:t>
            </a:r>
            <a:r>
              <a:rPr lang="ro-RO" sz="2200" b="1" dirty="0" smtClean="0">
                <a:latin typeface="Constantia" panose="02030602050306030303" pitchFamily="18" charset="0"/>
              </a:rPr>
              <a:t>el şi eşti hotărât să faci parte din acel grup.”</a:t>
            </a:r>
            <a:endParaRPr lang="ro-RO" sz="2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578DB4D-884D-4756-945F-69CB8E4E352A}"/>
              </a:ext>
            </a:extLst>
          </p:cNvPr>
          <p:cNvSpPr txBox="1"/>
          <p:nvPr/>
        </p:nvSpPr>
        <p:spPr>
          <a:xfrm>
            <a:off x="5474631" y="4804946"/>
            <a:ext cx="3080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o-RO" sz="1600" b="1" dirty="0" smtClean="0"/>
              <a:t>E. G. W. (Solii alese, </a:t>
            </a:r>
            <a:r>
              <a:rPr lang="ro-RO" sz="1600" b="1" dirty="0" err="1" smtClean="0"/>
              <a:t>vol</a:t>
            </a:r>
            <a:r>
              <a:rPr lang="ro-RO" sz="1600" b="1" dirty="0" smtClean="0"/>
              <a:t> 1, pag. 73)</a:t>
            </a:r>
            <a:endParaRPr lang="ro-RO" sz="1600" b="1" dirty="0"/>
          </a:p>
        </p:txBody>
      </p:sp>
    </p:spTree>
    <p:extLst>
      <p:ext uri="{BB962C8B-B14F-4D97-AF65-F5344CB8AC3E}">
        <p14:creationId xmlns="" xmlns:p14="http://schemas.microsoft.com/office/powerpoint/2010/main" val="3003352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2">
            <a:extLst>
              <a:ext uri="{FF2B5EF4-FFF2-40B4-BE49-F238E27FC236}">
                <a16:creationId xmlns:a16="http://schemas.microsoft.com/office/drawing/2014/main" xmlns="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o-RO" sz="1400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4" name="Imagen 3" descr="Un grupo de personas junto a un florero con flores&#10;&#10;Descripción generada automáticamente con confianza media">
            <a:extLst>
              <a:ext uri="{FF2B5EF4-FFF2-40B4-BE49-F238E27FC236}">
                <a16:creationId xmlns:a16="http://schemas.microsoft.com/office/drawing/2014/main" xmlns="" id="{99B3F5F3-71A7-4BE1-B3C5-F7716BC123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t="15853" r="-3" b="23288"/>
          <a:stretch/>
        </p:blipFill>
        <p:spPr>
          <a:xfrm>
            <a:off x="-231" y="1"/>
            <a:ext cx="9143756" cy="3992679"/>
          </a:xfrm>
          <a:custGeom>
            <a:avLst/>
            <a:gdLst/>
            <a:ahLst/>
            <a:cxnLst/>
            <a:rect l="l" t="t" r="r" b="b"/>
            <a:pathLst>
              <a:path w="12191695" h="5856341">
                <a:moveTo>
                  <a:pt x="0" y="0"/>
                </a:moveTo>
                <a:lnTo>
                  <a:pt x="12191695" y="0"/>
                </a:lnTo>
                <a:lnTo>
                  <a:pt x="12191695" y="243849"/>
                </a:lnTo>
                <a:lnTo>
                  <a:pt x="12191695" y="505121"/>
                </a:lnTo>
                <a:lnTo>
                  <a:pt x="12191695" y="723207"/>
                </a:lnTo>
                <a:lnTo>
                  <a:pt x="12191695" y="755828"/>
                </a:lnTo>
                <a:lnTo>
                  <a:pt x="12191695" y="1411868"/>
                </a:lnTo>
                <a:lnTo>
                  <a:pt x="12191695" y="1421034"/>
                </a:lnTo>
                <a:lnTo>
                  <a:pt x="12191695" y="1515206"/>
                </a:lnTo>
                <a:lnTo>
                  <a:pt x="12191695" y="2636151"/>
                </a:lnTo>
                <a:lnTo>
                  <a:pt x="12191695" y="4637890"/>
                </a:lnTo>
                <a:lnTo>
                  <a:pt x="12165034" y="4654499"/>
                </a:lnTo>
                <a:cubicBezTo>
                  <a:pt x="10850144" y="5425621"/>
                  <a:pt x="8470558" y="5856341"/>
                  <a:pt x="5753358" y="5856341"/>
                </a:cubicBezTo>
                <a:cubicBezTo>
                  <a:pt x="3357905" y="5856341"/>
                  <a:pt x="2231342" y="5159120"/>
                  <a:pt x="858976" y="4449211"/>
                </a:cubicBezTo>
                <a:cubicBezTo>
                  <a:pt x="609057" y="4319934"/>
                  <a:pt x="364243" y="4191839"/>
                  <a:pt x="137598" y="4061349"/>
                </a:cubicBezTo>
                <a:lnTo>
                  <a:pt x="0" y="3977450"/>
                </a:lnTo>
                <a:lnTo>
                  <a:pt x="0" y="2636151"/>
                </a:lnTo>
                <a:lnTo>
                  <a:pt x="0" y="1421034"/>
                </a:lnTo>
                <a:lnTo>
                  <a:pt x="0" y="1411868"/>
                </a:lnTo>
                <a:lnTo>
                  <a:pt x="0" y="1283685"/>
                </a:lnTo>
                <a:lnTo>
                  <a:pt x="0" y="755828"/>
                </a:lnTo>
                <a:lnTo>
                  <a:pt x="0" y="723207"/>
                </a:lnTo>
                <a:lnTo>
                  <a:pt x="0" y="505121"/>
                </a:lnTo>
                <a:lnTo>
                  <a:pt x="0" y="243849"/>
                </a:lnTo>
                <a:close/>
              </a:path>
            </a:pathLst>
          </a:custGeom>
        </p:spPr>
      </p:pic>
      <p:sp>
        <p:nvSpPr>
          <p:cNvPr id="62" name="Freeform: Shape 54">
            <a:extLst>
              <a:ext uri="{FF2B5EF4-FFF2-40B4-BE49-F238E27FC236}">
                <a16:creationId xmlns:a16="http://schemas.microsoft.com/office/drawing/2014/main" xmlns="" id="{C85F553D-483A-4D93-B429-9C1258836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752771" y="-998745"/>
            <a:ext cx="1638232" cy="9143771"/>
          </a:xfrm>
          <a:custGeom>
            <a:avLst/>
            <a:gdLst>
              <a:gd name="connsiteX0" fmla="*/ 0 w 2184309"/>
              <a:gd name="connsiteY0" fmla="*/ 12191695 h 12191695"/>
              <a:gd name="connsiteX1" fmla="*/ 0 w 2184309"/>
              <a:gd name="connsiteY1" fmla="*/ 12191693 h 12191695"/>
              <a:gd name="connsiteX2" fmla="*/ 210774 w 2184309"/>
              <a:gd name="connsiteY2" fmla="*/ 12191693 h 12191695"/>
              <a:gd name="connsiteX3" fmla="*/ 292677 w 2184309"/>
              <a:gd name="connsiteY3" fmla="*/ 12054095 h 12191695"/>
              <a:gd name="connsiteX4" fmla="*/ 671310 w 2184309"/>
              <a:gd name="connsiteY4" fmla="*/ 11332717 h 12191695"/>
              <a:gd name="connsiteX5" fmla="*/ 2044957 w 2184309"/>
              <a:gd name="connsiteY5" fmla="*/ 6438336 h 12191695"/>
              <a:gd name="connsiteX6" fmla="*/ 871713 w 2184309"/>
              <a:gd name="connsiteY6" fmla="*/ 26659 h 12191695"/>
              <a:gd name="connsiteX7" fmla="*/ 855500 w 2184309"/>
              <a:gd name="connsiteY7" fmla="*/ 0 h 12191695"/>
              <a:gd name="connsiteX8" fmla="*/ 965858 w 2184309"/>
              <a:gd name="connsiteY8" fmla="*/ 0 h 12191695"/>
              <a:gd name="connsiteX9" fmla="*/ 982467 w 2184309"/>
              <a:gd name="connsiteY9" fmla="*/ 26661 h 12191695"/>
              <a:gd name="connsiteX10" fmla="*/ 2184309 w 2184309"/>
              <a:gd name="connsiteY10" fmla="*/ 6438338 h 12191695"/>
              <a:gd name="connsiteX11" fmla="*/ 777179 w 2184309"/>
              <a:gd name="connsiteY11" fmla="*/ 11332719 h 12191695"/>
              <a:gd name="connsiteX12" fmla="*/ 389317 w 2184309"/>
              <a:gd name="connsiteY12" fmla="*/ 12054097 h 12191695"/>
              <a:gd name="connsiteX13" fmla="*/ 305418 w 2184309"/>
              <a:gd name="connsiteY1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4309" h="12191695">
                <a:moveTo>
                  <a:pt x="0" y="12191695"/>
                </a:moveTo>
                <a:lnTo>
                  <a:pt x="0" y="12191693"/>
                </a:lnTo>
                <a:lnTo>
                  <a:pt x="210774" y="12191693"/>
                </a:lnTo>
                <a:lnTo>
                  <a:pt x="292677" y="12054095"/>
                </a:lnTo>
                <a:cubicBezTo>
                  <a:pt x="420062" y="11827450"/>
                  <a:pt x="545109" y="11582636"/>
                  <a:pt x="671310" y="11332717"/>
                </a:cubicBezTo>
                <a:cubicBezTo>
                  <a:pt x="1364326" y="9960351"/>
                  <a:pt x="2044957" y="8833788"/>
                  <a:pt x="2044957" y="6438336"/>
                </a:cubicBezTo>
                <a:cubicBezTo>
                  <a:pt x="2044957" y="3721135"/>
                  <a:pt x="1624486" y="1341549"/>
                  <a:pt x="871713" y="26659"/>
                </a:cubicBezTo>
                <a:lnTo>
                  <a:pt x="855500" y="0"/>
                </a:lnTo>
                <a:lnTo>
                  <a:pt x="965858" y="0"/>
                </a:lnTo>
                <a:lnTo>
                  <a:pt x="982467" y="26661"/>
                </a:lnTo>
                <a:cubicBezTo>
                  <a:pt x="1753589" y="1341551"/>
                  <a:pt x="2184309" y="3721137"/>
                  <a:pt x="2184309" y="6438338"/>
                </a:cubicBezTo>
                <a:cubicBezTo>
                  <a:pt x="2184309" y="8833790"/>
                  <a:pt x="1487088" y="9960353"/>
                  <a:pt x="777179" y="11332719"/>
                </a:cubicBezTo>
                <a:cubicBezTo>
                  <a:pt x="647902" y="11582638"/>
                  <a:pt x="519807" y="11827452"/>
                  <a:pt x="389317" y="12054097"/>
                </a:cubicBezTo>
                <a:lnTo>
                  <a:pt x="305418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685783"/>
            <a:endParaRPr lang="ro-RO" sz="1400" dirty="0">
              <a:solidFill>
                <a:prstClr val="white"/>
              </a:solidFill>
            </a:endParaRPr>
          </a:p>
        </p:txBody>
      </p:sp>
      <p:sp>
        <p:nvSpPr>
          <p:cNvPr id="63" name="Freeform: Shape 56">
            <a:extLst>
              <a:ext uri="{FF2B5EF4-FFF2-40B4-BE49-F238E27FC236}">
                <a16:creationId xmlns:a16="http://schemas.microsoft.com/office/drawing/2014/main" xmlns="" id="{DB1626B1-BAC7-4893-A5AC-6205976851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859708" y="-634762"/>
            <a:ext cx="1424354" cy="9143771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342892">
              <a:defRPr/>
            </a:pPr>
            <a:endParaRPr lang="ro-RO" sz="1400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64" name="Freeform: Shape 58">
            <a:extLst>
              <a:ext uri="{FF2B5EF4-FFF2-40B4-BE49-F238E27FC236}">
                <a16:creationId xmlns:a16="http://schemas.microsoft.com/office/drawing/2014/main" xmlns="" id="{D64E9910-51FE-45BF-973D-9D2401FD3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857819" y="-756748"/>
            <a:ext cx="1428132" cy="9143771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rtlCol="0" anchor="ctr">
            <a:noAutofit/>
          </a:bodyPr>
          <a:lstStyle/>
          <a:p>
            <a:pPr algn="ctr" defTabSz="685783">
              <a:defRPr/>
            </a:pPr>
            <a:endParaRPr lang="ro-RO" sz="1400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4AF7A47E-EF89-41FD-9BA9-023098364343}"/>
              </a:ext>
            </a:extLst>
          </p:cNvPr>
          <p:cNvSpPr txBox="1"/>
          <p:nvPr/>
        </p:nvSpPr>
        <p:spPr>
          <a:xfrm>
            <a:off x="1" y="3956236"/>
            <a:ext cx="9143756" cy="1154162"/>
          </a:xfrm>
          <a:prstGeom prst="rect">
            <a:avLst/>
          </a:prstGeom>
          <a:noFill/>
        </p:spPr>
        <p:txBody>
          <a:bodyPr wrap="square" lIns="0" tIns="34289" rIns="0" bIns="34289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783"/>
            <a:r>
              <a:rPr lang="ro-RO" sz="2300" b="1" dirty="0" smtClean="0">
                <a:solidFill>
                  <a:srgbClr val="E25059"/>
                </a:solidFill>
                <a:latin typeface="Comic Sans MS" panose="030F0702030302020204" pitchFamily="66" charset="0"/>
              </a:rPr>
              <a:t>„Fiindcă am primit, dar, o împărăţie care nu se poate clătina, să ne arătăm mulţumitori şi să aducem astfel lui Dumnezeu o închinare plăcută, cu evlavie şi cu frică”</a:t>
            </a:r>
            <a:r>
              <a:rPr lang="ro-RO" b="1" dirty="0" smtClean="0">
                <a:solidFill>
                  <a:srgbClr val="E25059"/>
                </a:solidFill>
                <a:latin typeface="Comic Sans MS" panose="030F0702030302020204" pitchFamily="66" charset="0"/>
              </a:rPr>
              <a:t> (Evrei 12:28)</a:t>
            </a:r>
            <a:endParaRPr lang="ro-RO" b="1" dirty="0">
              <a:solidFill>
                <a:srgbClr val="E2505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1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99A680D-A734-4E35-BE6B-60A23F09582F}"/>
              </a:ext>
            </a:extLst>
          </p:cNvPr>
          <p:cNvSpPr txBox="1"/>
          <p:nvPr/>
        </p:nvSpPr>
        <p:spPr>
          <a:xfrm>
            <a:off x="5425440" y="2571750"/>
            <a:ext cx="37185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Muntele </a:t>
            </a: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Sion:</a:t>
            </a:r>
          </a:p>
          <a:p>
            <a:pPr marL="720725" lvl="1">
              <a:spcBef>
                <a:spcPts val="600"/>
              </a:spcBef>
            </a:pPr>
            <a:r>
              <a:rPr lang="ro-RO" b="1" dirty="0" smtClean="0">
                <a:solidFill>
                  <a:srgbClr val="FBC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ro-RO" b="1" dirty="0">
                <a:solidFill>
                  <a:srgbClr val="FBC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întâlnire în </a:t>
            </a:r>
            <a:r>
              <a:rPr lang="ro-RO" b="1" dirty="0" smtClean="0">
                <a:solidFill>
                  <a:srgbClr val="FBC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sărbătoare.</a:t>
            </a:r>
          </a:p>
          <a:p>
            <a:pPr marL="720725" lvl="1">
              <a:spcBef>
                <a:spcPts val="600"/>
              </a:spcBef>
            </a:pPr>
            <a:r>
              <a:rPr lang="ro-RO" b="1" dirty="0" smtClean="0">
                <a:solidFill>
                  <a:srgbClr val="DBFB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ro-RO" b="1" dirty="0">
                <a:solidFill>
                  <a:srgbClr val="DBFB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întâlnire de </a:t>
            </a:r>
            <a:r>
              <a:rPr lang="ro-RO" b="1" dirty="0" smtClean="0">
                <a:solidFill>
                  <a:srgbClr val="DBFB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judecată.</a:t>
            </a:r>
          </a:p>
          <a:p>
            <a:pPr>
              <a:spcBef>
                <a:spcPts val="600"/>
              </a:spcBef>
            </a:pP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Când </a:t>
            </a:r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totul se </a:t>
            </a: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zdruncină:</a:t>
            </a:r>
          </a:p>
          <a:p>
            <a:pPr marL="720725" lvl="1">
              <a:spcBef>
                <a:spcPts val="600"/>
              </a:spcBef>
            </a:pPr>
            <a:r>
              <a:rPr lang="ro-RO" b="1" dirty="0" smtClean="0">
                <a:solidFill>
                  <a:srgbClr val="C5FC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</a:t>
            </a:r>
            <a:r>
              <a:rPr lang="ro-RO" b="1" dirty="0">
                <a:solidFill>
                  <a:srgbClr val="C5FC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ro-RO" b="1" dirty="0" smtClean="0">
                <a:solidFill>
                  <a:srgbClr val="C5FC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clatină.</a:t>
            </a:r>
          </a:p>
          <a:p>
            <a:pPr marL="720725" lvl="1">
              <a:spcBef>
                <a:spcPts val="600"/>
              </a:spcBef>
            </a:pPr>
            <a:r>
              <a:rPr lang="ro-RO" b="1" dirty="0" smtClean="0">
                <a:solidFill>
                  <a:srgbClr val="FDF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</a:t>
            </a:r>
            <a:r>
              <a:rPr lang="ro-RO" b="1" dirty="0">
                <a:solidFill>
                  <a:srgbClr val="FDF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de </a:t>
            </a:r>
            <a:r>
              <a:rPr lang="ro-RO" b="1" dirty="0" smtClean="0">
                <a:solidFill>
                  <a:srgbClr val="FDF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nezdruncinat.</a:t>
            </a:r>
          </a:p>
          <a:p>
            <a:pPr>
              <a:spcBef>
                <a:spcPts val="600"/>
              </a:spcBef>
            </a:pP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Manifestarea recunoştinţei </a:t>
            </a:r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noastre </a:t>
            </a: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o-R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B930ED3-0525-4F02-868B-7042305E9590}"/>
              </a:ext>
            </a:extLst>
          </p:cNvPr>
          <p:cNvSpPr txBox="1"/>
          <p:nvPr/>
        </p:nvSpPr>
        <p:spPr>
          <a:xfrm>
            <a:off x="101601" y="78760"/>
            <a:ext cx="578442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Pavel ne aminteşte că, prin Reprezentantul nostru – Isus – ne aflăm pe Muntele Sion, însoţiţi de milioane de îngeri şi de cei care, ca şi noi, au fost îndreptăţiţi prin credinţă.</a:t>
            </a:r>
          </a:p>
          <a:p>
            <a:pPr>
              <a:spcBef>
                <a:spcPts val="600"/>
              </a:spcBef>
            </a:pP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Această reuniune a început odată cu înălţarea lui Isus şi va continua, trecând printr-o scurtă perioadă de judecată, până când „nu numai pământul, ci şi cerul” va fi zdruncinat (</a:t>
            </a:r>
            <a:r>
              <a:rPr lang="ro-RO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</a:t>
            </a: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12:26). </a:t>
            </a:r>
            <a:endParaRPr lang="ro-R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6316479-893E-438D-AA3E-0D4633146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788" y="186482"/>
            <a:ext cx="3029611" cy="2169856"/>
          </a:xfrm>
          <a:prstGeom prst="rect">
            <a:avLst/>
          </a:prstGeom>
          <a:ln w="38100" cap="sq">
            <a:solidFill>
              <a:srgbClr val="AABCD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="" xmlns:a16="http://schemas.microsoft.com/office/drawing/2014/main" id="{995DA1DD-11AB-49BE-B4AA-B95F32C74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52" y="2571750"/>
            <a:ext cx="4229683" cy="2385268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="" xmlns:a16="http://schemas.microsoft.com/office/drawing/2014/main" id="{A4D2FF3A-5861-41B1-AC16-37EFF32062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211" y="3702168"/>
            <a:ext cx="535781" cy="213160"/>
          </a:xfrm>
          <a:prstGeom prst="rect">
            <a:avLst/>
          </a:prstGeom>
        </p:spPr>
      </p:pic>
      <p:pic>
        <p:nvPicPr>
          <p:cNvPr id="10" name="Imagen 9" descr="Dibujo animado de un animal con la boca abierta&#10;&#10;Descripción generada automáticamente con confianza baja">
            <a:extLst>
              <a:ext uri="{FF2B5EF4-FFF2-40B4-BE49-F238E27FC236}">
                <a16:creationId xmlns="" xmlns:a16="http://schemas.microsoft.com/office/drawing/2014/main" id="{EC276224-80ED-45DD-978A-754E01E8D6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59211" y="2639416"/>
            <a:ext cx="559171" cy="230658"/>
          </a:xfrm>
          <a:prstGeom prst="rect">
            <a:avLst/>
          </a:prstGeom>
        </p:spPr>
      </p:pic>
      <p:pic>
        <p:nvPicPr>
          <p:cNvPr id="12" name="Imagen 11" descr="Forma, Flecha&#10;&#10;Descripción generada automáticamente">
            <a:extLst>
              <a:ext uri="{FF2B5EF4-FFF2-40B4-BE49-F238E27FC236}">
                <a16:creationId xmlns="" xmlns:a16="http://schemas.microsoft.com/office/drawing/2014/main" id="{7CCD1D09-163A-4D89-BA4C-11B18154B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617140">
            <a:off x="4903104" y="4709930"/>
            <a:ext cx="478631" cy="302967"/>
          </a:xfrm>
          <a:prstGeom prst="rect">
            <a:avLst/>
          </a:prstGeom>
        </p:spPr>
      </p:pic>
      <p:pic>
        <p:nvPicPr>
          <p:cNvPr id="18" name="Imagen 17" descr="Un letrero de color blanco&#10;&#10;Descripción generada automáticamente con confianza baja">
            <a:extLst>
              <a:ext uri="{FF2B5EF4-FFF2-40B4-BE49-F238E27FC236}">
                <a16:creationId xmlns="" xmlns:a16="http://schemas.microsoft.com/office/drawing/2014/main" id="{E0443DC4-DAD1-498F-8937-D958E59E7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246" y="4425667"/>
            <a:ext cx="331744" cy="1872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magen que contiene parada, reloj, firmar, hombre&#10;&#10;Descripción generada automáticamente">
            <a:extLst>
              <a:ext uri="{FF2B5EF4-FFF2-40B4-BE49-F238E27FC236}">
                <a16:creationId xmlns="" xmlns:a16="http://schemas.microsoft.com/office/drawing/2014/main" id="{EABD0D2C-41B5-44E9-9B39-1105F3BA44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246" y="3375402"/>
            <a:ext cx="331744" cy="1872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monitor, pantalla, parada, luz&#10;&#10;Descripción generada automáticamente">
            <a:extLst>
              <a:ext uri="{FF2B5EF4-FFF2-40B4-BE49-F238E27FC236}">
                <a16:creationId xmlns="" xmlns:a16="http://schemas.microsoft.com/office/drawing/2014/main" id="{6BA0C7AA-9315-41F4-A6E8-827FCA9C8C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246" y="4078340"/>
            <a:ext cx="331744" cy="1872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Forma&#10;&#10;Descripción generada automáticamente">
            <a:extLst>
              <a:ext uri="{FF2B5EF4-FFF2-40B4-BE49-F238E27FC236}">
                <a16:creationId xmlns="" xmlns:a16="http://schemas.microsoft.com/office/drawing/2014/main" id="{5A30DFC2-C6E8-4932-897F-3246D2A0F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246" y="3013267"/>
            <a:ext cx="331744" cy="1872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1497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2A73AFC-121F-405D-89C6-DC37549D764B}"/>
              </a:ext>
            </a:extLst>
          </p:cNvPr>
          <p:cNvSpPr txBox="1"/>
          <p:nvPr/>
        </p:nvSpPr>
        <p:spPr>
          <a:xfrm>
            <a:off x="0" y="-58056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h="25400" prst="softRound"/>
              <a:contourClr>
                <a:srgbClr val="D6A300"/>
              </a:contourClr>
            </a:sp3d>
          </a:bodyPr>
          <a:lstStyle/>
          <a:p>
            <a:pPr algn="ctr"/>
            <a:r>
              <a:rPr lang="ro-RO" sz="4400" b="1" spc="30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 ADUNARE </a:t>
            </a:r>
            <a:r>
              <a:rPr lang="ro-RO" sz="4400" b="1" spc="30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ÎN </a:t>
            </a:r>
            <a:r>
              <a:rPr lang="ro-RO" sz="4400" b="1" spc="300" smtClean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SĂRBĂTOARE</a:t>
            </a:r>
            <a:endParaRPr lang="ro-RO" sz="4400" b="1" spc="30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BBA8C9F-9B9A-4DF9-9319-E0E26384DC83}"/>
              </a:ext>
            </a:extLst>
          </p:cNvPr>
          <p:cNvSpPr txBox="1"/>
          <p:nvPr/>
        </p:nvSpPr>
        <p:spPr>
          <a:xfrm>
            <a:off x="331892" y="610327"/>
            <a:ext cx="8690188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„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Ci v-aţi apropiat de muntele 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Sionului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, de cetatea Dumnezeului celui 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viu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, Ierusalimul 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ceresc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, de zecile de 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mii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, de adunarea în sărbătoare a 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îngerilor</a:t>
            </a:r>
            <a:r>
              <a:rPr lang="ro-RO" sz="16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” </a:t>
            </a:r>
            <a:r>
              <a:rPr lang="ro-RO" sz="14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Evrei</a:t>
            </a:r>
            <a:r>
              <a:rPr lang="ro-RO" sz="14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 </a:t>
            </a:r>
            <a:r>
              <a:rPr lang="ro-RO" sz="1400" b="1" smtClean="0">
                <a:solidFill>
                  <a:srgbClr val="579FCA"/>
                </a:solidFill>
                <a:latin typeface="Comic Sans MS" panose="030F0702030302020204" pitchFamily="66" charset="0"/>
              </a:rPr>
              <a:t>12:22)</a:t>
            </a:r>
            <a:endParaRPr lang="ro-RO" sz="1400" b="1">
              <a:solidFill>
                <a:srgbClr val="579FCA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83248BC-B411-4954-B0C4-DBCA900D2682}"/>
              </a:ext>
            </a:extLst>
          </p:cNvPr>
          <p:cNvSpPr txBox="1"/>
          <p:nvPr/>
        </p:nvSpPr>
        <p:spPr>
          <a:xfrm>
            <a:off x="121920" y="1255634"/>
            <a:ext cx="4993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dirty="0" smtClean="0"/>
              <a:t>Muntele Sion era locul unde se afla cetatea Ierusalimului şi, prin urmare, chivotul lui Dumnezeu. În timp, a devenit sinonim cu locuinţa lui Dumnezeu (</a:t>
            </a:r>
            <a:r>
              <a:rPr lang="ro-RO" b="1" dirty="0" err="1" smtClean="0"/>
              <a:t>Ps</a:t>
            </a:r>
            <a:r>
              <a:rPr lang="ro-RO" b="1" dirty="0" smtClean="0"/>
              <a:t>. 9:11; 84:7; 134:3). </a:t>
            </a:r>
            <a:endParaRPr lang="ro-RO" b="1" dirty="0"/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="" xmlns:a16="http://schemas.microsoft.com/office/drawing/2014/main" id="{D4CB48D5-E903-4ECD-91AE-56E9B31C8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06" y="1259928"/>
            <a:ext cx="3906674" cy="1207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F05B733F-658B-4D69-A61A-C8378F6F2A89}"/>
              </a:ext>
            </a:extLst>
          </p:cNvPr>
          <p:cNvSpPr txBox="1"/>
          <p:nvPr/>
        </p:nvSpPr>
        <p:spPr>
          <a:xfrm>
            <a:off x="4017818" y="2467041"/>
            <a:ext cx="512618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/>
              <a:t>Acolo, Dumnezeu </a:t>
            </a:r>
            <a:r>
              <a:rPr lang="ro-RO" b="1" smtClean="0"/>
              <a:t>se întâlneşte cu poporul </a:t>
            </a:r>
            <a:r>
              <a:rPr lang="ro-RO" b="1" smtClean="0"/>
              <a:t>Său</a:t>
            </a:r>
            <a:r>
              <a:rPr lang="ro-RO" b="1" smtClean="0"/>
              <a:t>, rămăşiţa </a:t>
            </a:r>
            <a:r>
              <a:rPr lang="ro-RO" b="1" smtClean="0"/>
              <a:t>(</a:t>
            </a:r>
            <a:r>
              <a:rPr lang="ro-RO" b="1" smtClean="0"/>
              <a:t>Isaia </a:t>
            </a:r>
            <a:r>
              <a:rPr lang="ro-RO" b="1" smtClean="0"/>
              <a:t>37:32</a:t>
            </a:r>
            <a:r>
              <a:rPr lang="ro-RO" b="1" smtClean="0"/>
              <a:t>; </a:t>
            </a:r>
            <a:r>
              <a:rPr lang="ro-RO" b="1" smtClean="0"/>
              <a:t>Apoc</a:t>
            </a:r>
            <a:r>
              <a:rPr lang="ro-RO" b="1" smtClean="0"/>
              <a:t>. </a:t>
            </a:r>
            <a:r>
              <a:rPr lang="ro-RO" b="1" smtClean="0"/>
              <a:t>14:1</a:t>
            </a:r>
            <a:r>
              <a:rPr lang="ro-RO" b="1" smtClean="0"/>
              <a:t>). Aceştia alcătuiesc </a:t>
            </a:r>
            <a:r>
              <a:rPr lang="ro-RO" b="1" smtClean="0"/>
              <a:t>„biserica </a:t>
            </a:r>
            <a:r>
              <a:rPr lang="ro-RO" b="1"/>
              <a:t>celor </a:t>
            </a:r>
            <a:r>
              <a:rPr lang="ro-RO" b="1"/>
              <a:t>întâi </a:t>
            </a:r>
            <a:r>
              <a:rPr lang="ro-RO" b="1" smtClean="0"/>
              <a:t>născuţi</a:t>
            </a:r>
            <a:r>
              <a:rPr lang="ro-RO" b="1" smtClean="0"/>
              <a:t>” </a:t>
            </a:r>
            <a:r>
              <a:rPr lang="ro-RO" b="1" smtClean="0"/>
              <a:t>(Evr</a:t>
            </a:r>
            <a:r>
              <a:rPr lang="ro-RO" b="1" smtClean="0"/>
              <a:t>. </a:t>
            </a:r>
            <a:r>
              <a:rPr lang="ro-RO" b="1" smtClean="0"/>
              <a:t>12:23a).</a:t>
            </a:r>
            <a:endParaRPr lang="ro-RO" b="1" smtClean="0"/>
          </a:p>
          <a:p>
            <a:pPr>
              <a:spcBef>
                <a:spcPts val="600"/>
              </a:spcBef>
            </a:pPr>
            <a:r>
              <a:rPr lang="ro-RO" b="1" smtClean="0"/>
              <a:t>Fiind </a:t>
            </a:r>
            <a:r>
              <a:rPr lang="ro-RO" b="1" smtClean="0"/>
              <a:t>îndreptăţiţi</a:t>
            </a:r>
            <a:r>
              <a:rPr lang="ro-RO" b="1" smtClean="0"/>
              <a:t>, suntem </a:t>
            </a:r>
            <a:r>
              <a:rPr lang="ro-RO" b="1" smtClean="0"/>
              <a:t>„</a:t>
            </a:r>
            <a:r>
              <a:rPr lang="ro-RO" b="1" smtClean="0"/>
              <a:t>duhurile </a:t>
            </a:r>
            <a:r>
              <a:rPr lang="ro-RO" b="1"/>
              <a:t>celor </a:t>
            </a:r>
            <a:r>
              <a:rPr lang="ro-RO" b="1" smtClean="0"/>
              <a:t>neprihăniţi</a:t>
            </a:r>
            <a:r>
              <a:rPr lang="ro-RO" b="1" smtClean="0"/>
              <a:t>” </a:t>
            </a:r>
            <a:r>
              <a:rPr lang="ro-RO" b="1" smtClean="0"/>
              <a:t>(Evr</a:t>
            </a:r>
            <a:r>
              <a:rPr lang="ro-RO" b="1" smtClean="0"/>
              <a:t>. </a:t>
            </a:r>
            <a:r>
              <a:rPr lang="ro-RO" b="1" smtClean="0"/>
              <a:t>12:23b).</a:t>
            </a:r>
            <a:endParaRPr lang="ro-RO" b="1" smtClean="0"/>
          </a:p>
          <a:p>
            <a:pPr>
              <a:spcBef>
                <a:spcPts val="600"/>
              </a:spcBef>
            </a:pPr>
            <a:r>
              <a:rPr lang="ro-RO" b="1" smtClean="0"/>
              <a:t>La înălţarea la </a:t>
            </a:r>
            <a:r>
              <a:rPr lang="ro-RO" b="1" smtClean="0"/>
              <a:t>cer</a:t>
            </a:r>
            <a:r>
              <a:rPr lang="ro-RO" b="1" smtClean="0"/>
              <a:t>, Isus a inaugurat Sanctuarul </a:t>
            </a:r>
            <a:r>
              <a:rPr lang="ro-RO" b="1" smtClean="0"/>
              <a:t>Ceresc</a:t>
            </a:r>
            <a:r>
              <a:rPr lang="ro-RO" b="1" smtClean="0"/>
              <a:t>, situat – ca replica lui pământească – pe Muntele </a:t>
            </a:r>
            <a:r>
              <a:rPr lang="ro-RO" b="1" smtClean="0"/>
              <a:t>Sion</a:t>
            </a:r>
            <a:r>
              <a:rPr lang="ro-RO" b="1" smtClean="0"/>
              <a:t>. Prin </a:t>
            </a:r>
            <a:r>
              <a:rPr lang="ro-RO" b="1" smtClean="0"/>
              <a:t>El</a:t>
            </a:r>
            <a:r>
              <a:rPr lang="ro-RO" b="1" smtClean="0"/>
              <a:t>, suntem adunaţi în marea sărbătoare a celor </a:t>
            </a:r>
            <a:r>
              <a:rPr lang="ro-RO" b="1" smtClean="0"/>
              <a:t>răscumpăraţi</a:t>
            </a:r>
            <a:r>
              <a:rPr lang="ro-RO" b="1" smtClean="0"/>
              <a:t>. </a:t>
            </a:r>
            <a:endParaRPr lang="ro-RO" b="1"/>
          </a:p>
        </p:txBody>
      </p:sp>
      <p:pic>
        <p:nvPicPr>
          <p:cNvPr id="10" name="Imagen 9" descr="Imagen que contiene Patrón de fondo&#10;&#10;Descripción generada automáticamente">
            <a:extLst>
              <a:ext uri="{FF2B5EF4-FFF2-40B4-BE49-F238E27FC236}">
                <a16:creationId xmlns="" xmlns:a16="http://schemas.microsoft.com/office/drawing/2014/main" id="{CC64EA4D-F167-4788-A017-86328307B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2597667"/>
            <a:ext cx="3823855" cy="20686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58000" endPos="2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65473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8860630-17EF-4368-B198-CA1449F8A5D2}"/>
              </a:ext>
            </a:extLst>
          </p:cNvPr>
          <p:cNvSpPr txBox="1"/>
          <p:nvPr/>
        </p:nvSpPr>
        <p:spPr>
          <a:xfrm>
            <a:off x="1908629" y="1265709"/>
            <a:ext cx="706845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600" b="1" smtClean="0">
                <a:latin typeface="Constantia" panose="02030602050306030303" pitchFamily="18" charset="0"/>
              </a:rPr>
              <a:t>„</a:t>
            </a:r>
            <a:r>
              <a:rPr lang="ro-RO" sz="2600" b="1" smtClean="0">
                <a:latin typeface="Constantia" panose="02030602050306030303" pitchFamily="18" charset="0"/>
              </a:rPr>
              <a:t>Dar </a:t>
            </a:r>
            <a:r>
              <a:rPr lang="ro-RO" sz="2600" b="1" smtClean="0">
                <a:latin typeface="Constantia" panose="02030602050306030303" pitchFamily="18" charset="0"/>
              </a:rPr>
              <a:t>chiar şi aici creştinii pot avea bucuria părtăşiei cu </a:t>
            </a:r>
            <a:r>
              <a:rPr lang="ro-RO" sz="2600" b="1" smtClean="0">
                <a:latin typeface="Constantia" panose="02030602050306030303" pitchFamily="18" charset="0"/>
              </a:rPr>
              <a:t>Hristos</a:t>
            </a:r>
            <a:r>
              <a:rPr lang="ro-RO" sz="2600" b="1" smtClean="0">
                <a:latin typeface="Constantia" panose="02030602050306030303" pitchFamily="18" charset="0"/>
              </a:rPr>
              <a:t>; pot avea lumina iubirii </a:t>
            </a:r>
            <a:r>
              <a:rPr lang="ro-RO" sz="2600" b="1" smtClean="0">
                <a:latin typeface="Constantia" panose="02030602050306030303" pitchFamily="18" charset="0"/>
              </a:rPr>
              <a:t>lui</a:t>
            </a:r>
            <a:r>
              <a:rPr lang="ro-RO" sz="2600" b="1" smtClean="0">
                <a:latin typeface="Constantia" panose="02030602050306030303" pitchFamily="18" charset="0"/>
              </a:rPr>
              <a:t>, consolarea </a:t>
            </a:r>
            <a:r>
              <a:rPr lang="ro-RO" sz="2600" b="1" smtClean="0">
                <a:latin typeface="Constantia" panose="02030602050306030303" pitchFamily="18" charset="0"/>
              </a:rPr>
              <a:t>continuă</a:t>
            </a:r>
            <a:r>
              <a:rPr lang="ro-RO" sz="2600" b="1" smtClean="0">
                <a:latin typeface="Constantia" panose="02030602050306030303" pitchFamily="18" charset="0"/>
              </a:rPr>
              <a:t> a prezenţei </a:t>
            </a:r>
            <a:r>
              <a:rPr lang="ro-RO" sz="2600" b="1" smtClean="0">
                <a:latin typeface="Constantia" panose="02030602050306030303" pitchFamily="18" charset="0"/>
              </a:rPr>
              <a:t>S</a:t>
            </a:r>
            <a:r>
              <a:rPr lang="ro-RO" sz="2600" b="1" smtClean="0">
                <a:latin typeface="Constantia" panose="02030602050306030303" pitchFamily="18" charset="0"/>
              </a:rPr>
              <a:t>ale. Fiecare pas </a:t>
            </a:r>
            <a:r>
              <a:rPr lang="ro-RO" sz="2600" b="1" smtClean="0">
                <a:latin typeface="Constantia" panose="02030602050306030303" pitchFamily="18" charset="0"/>
              </a:rPr>
              <a:t>al vieţii ne poate aduce mai aproape de Domnul </a:t>
            </a:r>
            <a:r>
              <a:rPr lang="ro-RO" sz="2600" b="1" smtClean="0">
                <a:latin typeface="Constantia" panose="02030602050306030303" pitchFamily="18" charset="0"/>
              </a:rPr>
              <a:t>Isus</a:t>
            </a:r>
            <a:r>
              <a:rPr lang="ro-RO" sz="2600" b="1" smtClean="0">
                <a:latin typeface="Constantia" panose="02030602050306030303" pitchFamily="18" charset="0"/>
              </a:rPr>
              <a:t>, ne poate oferi o experienţă mai profundă a iubirii Lui şi ne poate aduce mult mai aproape de casa binecuvântată a </a:t>
            </a:r>
            <a:r>
              <a:rPr lang="ro-RO" sz="2600" b="1" smtClean="0">
                <a:latin typeface="Constantia" panose="02030602050306030303" pitchFamily="18" charset="0"/>
              </a:rPr>
              <a:t>păcii.”</a:t>
            </a:r>
            <a:endParaRPr lang="ro-RO" sz="2600" b="1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578DB4D-884D-4756-945F-69CB8E4E352A}"/>
              </a:ext>
            </a:extLst>
          </p:cNvPr>
          <p:cNvSpPr txBox="1"/>
          <p:nvPr/>
        </p:nvSpPr>
        <p:spPr>
          <a:xfrm>
            <a:off x="5560893" y="4702628"/>
            <a:ext cx="3416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o-RO" sz="1600" b="1" smtClean="0"/>
              <a:t>E. G. W. (Calea </a:t>
            </a:r>
            <a:r>
              <a:rPr lang="ro-RO" sz="1600" b="1"/>
              <a:t>către </a:t>
            </a:r>
            <a:r>
              <a:rPr lang="ro-RO" sz="1600" b="1" smtClean="0"/>
              <a:t>Hristos</a:t>
            </a:r>
            <a:r>
              <a:rPr lang="ro-RO" sz="1600" b="1" smtClean="0"/>
              <a:t>, </a:t>
            </a:r>
            <a:r>
              <a:rPr lang="ro-RO" sz="1600" b="1" smtClean="0"/>
              <a:t>pa</a:t>
            </a:r>
            <a:r>
              <a:rPr lang="ro-RO" sz="1600" b="1" smtClean="0"/>
              <a:t>g. 125)</a:t>
            </a:r>
            <a:endParaRPr lang="ro-RO" sz="1600" b="1"/>
          </a:p>
        </p:txBody>
      </p:sp>
    </p:spTree>
    <p:extLst>
      <p:ext uri="{BB962C8B-B14F-4D97-AF65-F5344CB8AC3E}">
        <p14:creationId xmlns="" xmlns:p14="http://schemas.microsoft.com/office/powerpoint/2010/main" val="2889015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27CCA04-FE44-424A-8403-D71B37DB4517}"/>
              </a:ext>
            </a:extLst>
          </p:cNvPr>
          <p:cNvSpPr txBox="1"/>
          <p:nvPr/>
        </p:nvSpPr>
        <p:spPr>
          <a:xfrm>
            <a:off x="0" y="-50799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ÎNTÂLNIRE </a:t>
            </a:r>
            <a:r>
              <a:rPr lang="ro-RO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 </a:t>
            </a:r>
            <a:r>
              <a:rPr lang="ro-RO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JUDECATĂ</a:t>
            </a:r>
            <a:endParaRPr lang="ro-RO" sz="4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E228212-069A-4C3E-9485-34A32CC3BE8E}"/>
              </a:ext>
            </a:extLst>
          </p:cNvPr>
          <p:cNvSpPr txBox="1"/>
          <p:nvPr/>
        </p:nvSpPr>
        <p:spPr>
          <a:xfrm>
            <a:off x="485985" y="518129"/>
            <a:ext cx="8371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„de </a:t>
            </a:r>
            <a:r>
              <a:rPr lang="ro-RO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Biserica celor întâi născuţi, care sunt scrişi în ceruri, de Dumnezeu, Judecătorul tuturor, de duhurile celor neprihăniţi, făcuţi desăvârşiţi” </a:t>
            </a:r>
            <a:r>
              <a:rPr lang="ro-RO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(Evrei 12:23)</a:t>
            </a:r>
            <a:endParaRPr lang="ro-RO" sz="1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C4E8264-A35C-4ABC-8F11-373EFF5FD471}"/>
              </a:ext>
            </a:extLst>
          </p:cNvPr>
          <p:cNvSpPr txBox="1"/>
          <p:nvPr/>
        </p:nvSpPr>
        <p:spPr>
          <a:xfrm>
            <a:off x="2931180" y="1337243"/>
            <a:ext cx="622007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Menţiunea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judecăţii din Sion ne aminteşte de viziunea lui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Daniel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, descrisă în Daniel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7:9-10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. Este timpul când copiii lui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Dumnezeu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, cei care sunt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„scrişi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” în cartea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vieţii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, vor fi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„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făcuţi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desăvârşiţi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”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(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Filipeni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4:3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; Apocalipsa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21:27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;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20:15).</a:t>
            </a:r>
            <a:endParaRPr lang="ro-RO" b="1" smtClean="0">
              <a:solidFill>
                <a:schemeClr val="bg1"/>
              </a:solidFill>
              <a:effectLst>
                <a:glow rad="127000">
                  <a:srgbClr val="80162A"/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Suntem prezenţi la judecată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„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în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duh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”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(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1 Corinteni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5:3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), prin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Isus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, fiul omului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(Dan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7:13).</a:t>
            </a:r>
            <a:endParaRPr lang="ro-RO" b="1">
              <a:solidFill>
                <a:schemeClr val="bg1"/>
              </a:solidFill>
              <a:effectLst>
                <a:glow rad="127000">
                  <a:srgbClr val="80162A"/>
                </a:glow>
              </a:effectLst>
            </a:endParaRPr>
          </a:p>
        </p:txBody>
      </p:sp>
      <p:pic>
        <p:nvPicPr>
          <p:cNvPr id="8" name="Imagen 7" descr="Imagen que contiene interior, tabla, comida, pastel&#10;&#10;Descripción generada automáticamente">
            <a:extLst>
              <a:ext uri="{FF2B5EF4-FFF2-40B4-BE49-F238E27FC236}">
                <a16:creationId xmlns="" xmlns:a16="http://schemas.microsoft.com/office/drawing/2014/main" id="{96FB1BA5-482A-4905-B67C-AA090B6AA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" y="1417167"/>
            <a:ext cx="2632891" cy="1976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3B1D492-7942-4395-9684-7D0EF622E354}"/>
              </a:ext>
            </a:extLst>
          </p:cNvPr>
          <p:cNvSpPr txBox="1"/>
          <p:nvPr/>
        </p:nvSpPr>
        <p:spPr>
          <a:xfrm>
            <a:off x="179112" y="3410319"/>
            <a:ext cx="2934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Când judecata se va termina, Isus va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primi împărăţia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(Dan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7:14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). Mai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târziu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, El va veni să dea împărăţia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„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poporului sfinţilor Celui Prea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Înalt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”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(Dan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7:27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). </a:t>
            </a:r>
            <a:endParaRPr lang="ro-RO" b="1">
              <a:solidFill>
                <a:schemeClr val="bg1"/>
              </a:solidFill>
              <a:effectLst>
                <a:glow rad="127000">
                  <a:srgbClr val="80162A"/>
                </a:glow>
              </a:effectLst>
            </a:endParaRPr>
          </a:p>
        </p:txBody>
      </p:sp>
      <p:pic>
        <p:nvPicPr>
          <p:cNvPr id="16" name="Imagen 15" descr="Humo saliendo de la tierra desde el espacio&#10;&#10;Descripción generada automáticamente con confianza baja">
            <a:extLst>
              <a:ext uri="{FF2B5EF4-FFF2-40B4-BE49-F238E27FC236}">
                <a16:creationId xmlns="" xmlns:a16="http://schemas.microsoft.com/office/drawing/2014/main" id="{3BC32A53-5603-4F32-A6F6-FBF58041B1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56" y="3207019"/>
            <a:ext cx="1273562" cy="1845742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48FD9FB-13A6-41D1-8FA9-76379EB6AD3E}"/>
              </a:ext>
            </a:extLst>
          </p:cNvPr>
          <p:cNvSpPr txBox="1"/>
          <p:nvPr/>
        </p:nvSpPr>
        <p:spPr>
          <a:xfrm>
            <a:off x="4435694" y="3252727"/>
            <a:ext cx="2915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Judecata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 este o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veste bună pentru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noi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. Este momentul în care toate acuzaţiile împotriva noastră sunt respinse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şi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ne este asigurat un viitor 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glorios</a:t>
            </a:r>
            <a:r>
              <a:rPr lang="ro-RO" b="1" smtClean="0">
                <a:solidFill>
                  <a:schemeClr val="bg1"/>
                </a:solidFill>
                <a:effectLst>
                  <a:glow rad="127000">
                    <a:srgbClr val="80162A"/>
                  </a:glow>
                </a:effectLst>
              </a:rPr>
              <a:t>. </a:t>
            </a:r>
            <a:endParaRPr lang="ro-RO" b="1">
              <a:solidFill>
                <a:schemeClr val="bg1"/>
              </a:solidFill>
              <a:effectLst>
                <a:glow rad="127000">
                  <a:srgbClr val="80162A"/>
                </a:glow>
              </a:effectLst>
            </a:endParaRPr>
          </a:p>
        </p:txBody>
      </p:sp>
      <p:pic>
        <p:nvPicPr>
          <p:cNvPr id="7" name="Imagen 6" descr="Imagen que contiene interior, edificio, tabla, parado&#10;&#10;Descripción generada automáticamente">
            <a:extLst>
              <a:ext uri="{FF2B5EF4-FFF2-40B4-BE49-F238E27FC236}">
                <a16:creationId xmlns="" xmlns:a16="http://schemas.microsoft.com/office/drawing/2014/main" id="{E3A3F7E1-01DE-4B3F-AC25-0BD7CCB6A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486" y="3207019"/>
            <a:ext cx="1690913" cy="1831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88130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1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2011688-7FAB-4B89-BADA-A7CC7425D1D1}"/>
              </a:ext>
            </a:extLst>
          </p:cNvPr>
          <p:cNvSpPr txBox="1"/>
          <p:nvPr/>
        </p:nvSpPr>
        <p:spPr>
          <a:xfrm>
            <a:off x="0" y="-36285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/>
              <a:contourClr>
                <a:schemeClr val="accent1"/>
              </a:contourClr>
            </a:sp3d>
          </a:bodyPr>
          <a:lstStyle/>
          <a:p>
            <a:pPr algn="ctr"/>
            <a:r>
              <a:rPr lang="ro-RO" sz="4400" b="1" spc="300">
                <a:ln w="952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 </a:t>
            </a:r>
            <a:r>
              <a:rPr lang="ro-RO" sz="4400" b="1" spc="300">
                <a:ln w="952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 </a:t>
            </a:r>
            <a:r>
              <a:rPr lang="ro-RO" sz="4400" b="1" spc="300" smtClean="0">
                <a:ln w="952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CLATINĂ</a:t>
            </a:r>
            <a:endParaRPr lang="ro-RO" sz="4400" b="1" spc="300">
              <a:ln w="952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2D08F6A-5977-4B1A-9AC1-299358907AFE}"/>
              </a:ext>
            </a:extLst>
          </p:cNvPr>
          <p:cNvSpPr txBox="1"/>
          <p:nvPr/>
        </p:nvSpPr>
        <p:spPr>
          <a:xfrm>
            <a:off x="0" y="59726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6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ro-RO" sz="16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Voi </a:t>
            </a:r>
            <a:r>
              <a:rPr lang="ro-RO" sz="16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 clătina încă o dată nu numai </a:t>
            </a:r>
            <a:r>
              <a:rPr lang="ro-RO" sz="16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pământul</a:t>
            </a:r>
            <a:r>
              <a:rPr lang="ro-RO" sz="16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ci şi </a:t>
            </a:r>
            <a:r>
              <a:rPr lang="ro-RO" sz="16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cerul</a:t>
            </a:r>
            <a:r>
              <a:rPr lang="ro-RO" sz="16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ro-RO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Evrei</a:t>
            </a:r>
            <a:r>
              <a:rPr lang="ro-RO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o-RO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12:26)</a:t>
            </a:r>
            <a:endParaRPr lang="ro-RO" sz="1600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EB37D1F-E05D-4940-A4F7-175E2232AD7A}"/>
              </a:ext>
            </a:extLst>
          </p:cNvPr>
          <p:cNvSpPr txBox="1"/>
          <p:nvPr/>
        </p:nvSpPr>
        <p:spPr>
          <a:xfrm>
            <a:off x="216747" y="979356"/>
            <a:ext cx="60377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Acţiunea lui Dumnezeu pe pământ este adesea descrisă ca un cutremur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(Hag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2:7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Judecătorii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5:4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68:8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Aşa sunt descrise şi a Doua Venire şi distrugerea finală a celor răi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(Is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13:13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24:19-23).</a:t>
            </a:r>
            <a:endParaRPr lang="ro-RO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Cei care vor fi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clătinaţi/zguduiţi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vor fi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oştirea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cerului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şi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împăraţii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pământului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(Is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24:21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adică Satana şi îngerii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împreună cu toţi cei care nu L-au acceptat pe Isus ca Mântuitor şi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Domn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o-RO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luz&#10;&#10;Descripción generada automáticamente">
            <a:extLst>
              <a:ext uri="{FF2B5EF4-FFF2-40B4-BE49-F238E27FC236}">
                <a16:creationId xmlns="" xmlns:a16="http://schemas.microsoft.com/office/drawing/2014/main" id="{50A0521F-4E36-4EC9-8D13-D30EEE106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447" y="1069083"/>
            <a:ext cx="2777067" cy="2211146"/>
          </a:xfrm>
          <a:prstGeom prst="roundRect">
            <a:avLst>
              <a:gd name="adj" fmla="val 911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Imagen 7" descr="Un dibujo de una persona&#10;&#10;Descripción generada automáticamente con confianza media">
            <a:extLst>
              <a:ext uri="{FF2B5EF4-FFF2-40B4-BE49-F238E27FC236}">
                <a16:creationId xmlns="" xmlns:a16="http://schemas.microsoft.com/office/drawing/2014/main" id="{ACF505BE-B2E1-477A-88AC-F5650D479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9" y="3359149"/>
            <a:ext cx="2217057" cy="1662793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82550" h="152400" prst="hardEdge"/>
            <a:extrusionClr>
              <a:srgbClr val="FFFFFF"/>
            </a:extrusionClr>
          </a:sp3d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9126BC1-01A3-4039-B7CE-09509348E9A7}"/>
              </a:ext>
            </a:extLst>
          </p:cNvPr>
          <p:cNvSpPr txBox="1"/>
          <p:nvPr/>
        </p:nvSpPr>
        <p:spPr>
          <a:xfrm>
            <a:off x="5995951" y="3398245"/>
            <a:ext cx="314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Când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toate acestea vor fi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zdruncinate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promisiunea Tatălui de a pune totul sub stăpânirea lui Isus se va împlini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Evrei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1:13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2:10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ro-RO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n 17" descr="Un hombre con un sombrero&#10;&#10;Descripción generada automáticamente con confianza media">
            <a:extLst>
              <a:ext uri="{FF2B5EF4-FFF2-40B4-BE49-F238E27FC236}">
                <a16:creationId xmlns="" xmlns:a16="http://schemas.microsoft.com/office/drawing/2014/main" id="{EC75FBA0-E6C8-4F6E-B4EC-0918B8AB90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47390" y="3359148"/>
            <a:ext cx="1246706" cy="166279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Un grupo de personas disfrazadas&#10;&#10;Descripción generada automáticamente con confianza baja">
            <a:extLst>
              <a:ext uri="{FF2B5EF4-FFF2-40B4-BE49-F238E27FC236}">
                <a16:creationId xmlns="" xmlns:a16="http://schemas.microsoft.com/office/drawing/2014/main" id="{FA6B1A80-8F0A-474E-A39A-5E718EED6C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80" y="3359148"/>
            <a:ext cx="2280296" cy="166279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40036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4700F4DB-95C7-4497-B057-D42EBB65FE5C}"/>
              </a:ext>
            </a:extLst>
          </p:cNvPr>
          <p:cNvSpPr txBox="1"/>
          <p:nvPr/>
        </p:nvSpPr>
        <p:spPr>
          <a:xfrm>
            <a:off x="0" y="-79827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CE E </a:t>
            </a:r>
            <a:r>
              <a:rPr lang="ro-RO" sz="4400" b="1" spc="3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 </a:t>
            </a:r>
            <a:r>
              <a:rPr lang="ro-RO" sz="4400" b="1" spc="30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NEZDRUNCINAT</a:t>
            </a:r>
            <a:endParaRPr lang="ro-RO" sz="4400" b="1" spc="3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5C1AD47-B9C2-4A99-9288-5F01E76593B3}"/>
              </a:ext>
            </a:extLst>
          </p:cNvPr>
          <p:cNvSpPr txBox="1"/>
          <p:nvPr/>
        </p:nvSpPr>
        <p:spPr>
          <a:xfrm>
            <a:off x="78857" y="507525"/>
            <a:ext cx="906513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o-RO" sz="1600" b="1" dirty="0" smtClean="0">
                <a:solidFill>
                  <a:srgbClr val="837B4D"/>
                </a:solidFill>
                <a:latin typeface="Comic Sans MS" panose="030F0702030302020204" pitchFamily="66" charset="0"/>
              </a:rPr>
              <a:t>„Fiindcă </a:t>
            </a:r>
            <a:r>
              <a:rPr lang="ro-RO" sz="1600" b="1" dirty="0" smtClean="0">
                <a:solidFill>
                  <a:srgbClr val="837B4D"/>
                </a:solidFill>
                <a:latin typeface="Comic Sans MS" panose="030F0702030302020204" pitchFamily="66" charset="0"/>
              </a:rPr>
              <a:t>am primit dar o împărăţie care nu se poate clătina, să ne arătăm mulţumitori şi să aducem astfel lui Dumnezeu o închinare plăcută, cu evlavie şi cu frică” </a:t>
            </a:r>
            <a:r>
              <a:rPr lang="ro-RO" sz="1400" b="1" dirty="0" smtClean="0">
                <a:solidFill>
                  <a:srgbClr val="837B4D"/>
                </a:solidFill>
                <a:latin typeface="Comic Sans MS" panose="030F0702030302020204" pitchFamily="66" charset="0"/>
              </a:rPr>
              <a:t>(Evrei 12:28)</a:t>
            </a:r>
            <a:endParaRPr lang="ro-RO" sz="1400" b="1" dirty="0">
              <a:solidFill>
                <a:srgbClr val="837B4D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4020D17-F6B4-493D-9E99-087AEF4D0B2B}"/>
              </a:ext>
            </a:extLst>
          </p:cNvPr>
          <p:cNvSpPr txBox="1"/>
          <p:nvPr/>
        </p:nvSpPr>
        <p:spPr>
          <a:xfrm>
            <a:off x="2782799" y="1179307"/>
            <a:ext cx="636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timp ce unii vor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zdruncinaţi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alţii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aceia dintre noi care am fost îndreptăţiţi şi iertaţi de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nu vor fi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(Ps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16:8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112:6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ro-RO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Dibujo de una persona&#10;&#10;Descripción generada automáticamente">
            <a:extLst>
              <a:ext uri="{FF2B5EF4-FFF2-40B4-BE49-F238E27FC236}">
                <a16:creationId xmlns="" xmlns:a16="http://schemas.microsoft.com/office/drawing/2014/main" id="{32996FA6-2B9F-43E1-BBA5-39EC072BF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8857" y="1311207"/>
            <a:ext cx="2667657" cy="1995703"/>
          </a:xfrm>
          <a:prstGeom prst="round2DiagRect">
            <a:avLst>
              <a:gd name="adj1" fmla="val 16667"/>
              <a:gd name="adj2" fmla="val 13091"/>
            </a:avLst>
          </a:prstGeom>
          <a:ln w="28575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 hotel&#10;&#10;Descripción generada automáticamente con confianza media">
            <a:extLst>
              <a:ext uri="{FF2B5EF4-FFF2-40B4-BE49-F238E27FC236}">
                <a16:creationId xmlns="" xmlns:a16="http://schemas.microsoft.com/office/drawing/2014/main" id="{17F086E5-304C-4FA3-8185-A31E8F286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2" y="3476946"/>
            <a:ext cx="1954421" cy="1534997"/>
          </a:xfrm>
          <a:prstGeom prst="roundRect">
            <a:avLst>
              <a:gd name="adj" fmla="val 4077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Un grupo de personas posando para una foto en un jardín&#10;&#10;Descripción generada automáticamente con confianza media">
            <a:extLst>
              <a:ext uri="{FF2B5EF4-FFF2-40B4-BE49-F238E27FC236}">
                <a16:creationId xmlns="" xmlns:a16="http://schemas.microsoft.com/office/drawing/2014/main" id="{CB4E0537-6439-42CA-ADB6-8BB160599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432" y="1900038"/>
            <a:ext cx="2002514" cy="2792175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AE949C98-1B32-49AE-97E3-402685289374}"/>
              </a:ext>
            </a:extLst>
          </p:cNvPr>
          <p:cNvSpPr txBox="1"/>
          <p:nvPr/>
        </p:nvSpPr>
        <p:spPr>
          <a:xfrm>
            <a:off x="2105847" y="3383024"/>
            <a:ext cx="51186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„Este </a:t>
            </a: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râu ale cărui izvoare înveselesc cetatea lui Dumnezeu, sfântul locaş al locuinţelor Celui Preaînalt. Dumnezeu este în mijlocul ei: ea nu se clatină; Dumnezeu o ajută în revărsatul zorilor.[…] Domnul oştirilor este cu noi. Dumnezeul lui Iacov este un turn de scăpare pentru noi.” (</a:t>
            </a:r>
            <a:r>
              <a:rPr lang="ro-RO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ro-R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46:4-5, 11).</a:t>
            </a:r>
            <a:endParaRPr lang="ro-R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35239AA3-03B3-4959-8BAC-27AC50B7389F}"/>
              </a:ext>
            </a:extLst>
          </p:cNvPr>
          <p:cNvSpPr txBox="1"/>
          <p:nvPr/>
        </p:nvSpPr>
        <p:spPr>
          <a:xfrm>
            <a:off x="2782798" y="1973734"/>
            <a:ext cx="44416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de altă parte,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pământul însuşi va fi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zdruncinat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şi transformat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(Apoc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21:1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devenind casa cetăţenilor unei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împărăţii de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nezdruncinat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 Această împărăţie aparţine lui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dar El o va împărtăşi cu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o-RO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8940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614FEF0-A680-46F2-9A06-A373B3381977}"/>
              </a:ext>
            </a:extLst>
          </p:cNvPr>
          <p:cNvSpPr txBox="1"/>
          <p:nvPr/>
        </p:nvSpPr>
        <p:spPr>
          <a:xfrm>
            <a:off x="0" y="-43542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0"/>
              </a:lightRig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o-RO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rgbClr val="FFFF00"/>
                  </a:bgClr>
                </a:patt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</a:rPr>
              <a:t>MANIFESTAREA </a:t>
            </a:r>
            <a:r>
              <a:rPr lang="ro-RO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rgbClr val="FFFF00"/>
                  </a:bgClr>
                </a:patt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</a:rPr>
              <a:t>RECUNOŞTINŢEI </a:t>
            </a:r>
            <a:endParaRPr lang="ro-RO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rgbClr val="FFFF00"/>
                </a:bgClr>
              </a:patt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6C0CFB7-6C7F-4882-A2DA-7E2551ACB2E9}"/>
              </a:ext>
            </a:extLst>
          </p:cNvPr>
          <p:cNvSpPr txBox="1"/>
          <p:nvPr/>
        </p:nvSpPr>
        <p:spPr>
          <a:xfrm>
            <a:off x="62821" y="1186878"/>
            <a:ext cx="607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/>
              <a:t>După ce ne-a vorbit despre Muntele </a:t>
            </a:r>
            <a:r>
              <a:rPr lang="ro-RO" b="1" smtClean="0"/>
              <a:t>Sion şi despre împărăţia </a:t>
            </a:r>
            <a:r>
              <a:rPr lang="ro-RO" b="1" smtClean="0"/>
              <a:t>nezdruncinată</a:t>
            </a:r>
            <a:r>
              <a:rPr lang="ro-RO" b="1" smtClean="0"/>
              <a:t>, </a:t>
            </a:r>
            <a:r>
              <a:rPr lang="ro-RO" b="1" smtClean="0"/>
              <a:t>Pavel ne cere </a:t>
            </a:r>
            <a:r>
              <a:rPr lang="ro-RO" b="1" smtClean="0"/>
              <a:t>„</a:t>
            </a:r>
            <a:r>
              <a:rPr lang="ro-RO" b="1" smtClean="0"/>
              <a:t>să fim </a:t>
            </a:r>
            <a:r>
              <a:rPr lang="ro-RO" b="1" smtClean="0"/>
              <a:t>recunoscători</a:t>
            </a:r>
            <a:r>
              <a:rPr lang="ro-RO" b="1" smtClean="0"/>
              <a:t>” </a:t>
            </a:r>
            <a:r>
              <a:rPr lang="ro-RO" b="1" smtClean="0"/>
              <a:t>(Evr</a:t>
            </a:r>
            <a:r>
              <a:rPr lang="ro-RO" b="1" smtClean="0"/>
              <a:t>. </a:t>
            </a:r>
            <a:r>
              <a:rPr lang="ro-RO" b="1" smtClean="0"/>
              <a:t>12:28</a:t>
            </a:r>
            <a:r>
              <a:rPr lang="ro-RO" b="1" smtClean="0"/>
              <a:t>). Manifestăm această recunoştinţă oferindu-ne lui Dumnezeu </a:t>
            </a:r>
            <a:r>
              <a:rPr lang="ro-RO" b="1" smtClean="0"/>
              <a:t>ca</a:t>
            </a:r>
            <a:r>
              <a:rPr lang="ro-RO" b="1" smtClean="0"/>
              <a:t> „</a:t>
            </a:r>
            <a:r>
              <a:rPr lang="ro-RO" b="1" smtClean="0"/>
              <a:t>o jertfă </a:t>
            </a:r>
            <a:r>
              <a:rPr lang="ro-RO" b="1" smtClean="0"/>
              <a:t>vie</a:t>
            </a:r>
            <a:r>
              <a:rPr lang="ro-RO" b="1" smtClean="0"/>
              <a:t>, </a:t>
            </a:r>
            <a:r>
              <a:rPr lang="ro-RO" b="1" smtClean="0"/>
              <a:t>sfântă</a:t>
            </a:r>
            <a:r>
              <a:rPr lang="ro-RO" b="1" smtClean="0"/>
              <a:t>, plăcută </a:t>
            </a:r>
            <a:r>
              <a:rPr lang="ro-RO" b="1" smtClean="0"/>
              <a:t>Lui</a:t>
            </a:r>
            <a:r>
              <a:rPr lang="ro-RO" b="1" smtClean="0"/>
              <a:t>” </a:t>
            </a:r>
            <a:r>
              <a:rPr lang="ro-RO" b="1" smtClean="0"/>
              <a:t>(</a:t>
            </a:r>
            <a:r>
              <a:rPr lang="ro-RO" b="1" smtClean="0"/>
              <a:t>Romani </a:t>
            </a:r>
            <a:r>
              <a:rPr lang="ro-RO" b="1" smtClean="0"/>
              <a:t>12:1</a:t>
            </a:r>
            <a:r>
              <a:rPr lang="ro-RO" b="1" smtClean="0"/>
              <a:t>). </a:t>
            </a:r>
            <a:endParaRPr lang="ro-RO" b="1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21586CF-16B7-48D2-BAEC-D9D4AC2D6153}"/>
              </a:ext>
            </a:extLst>
          </p:cNvPr>
          <p:cNvSpPr txBox="1"/>
          <p:nvPr/>
        </p:nvSpPr>
        <p:spPr>
          <a:xfrm>
            <a:off x="589279" y="579363"/>
            <a:ext cx="796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„Prin </a:t>
            </a:r>
            <a:r>
              <a:rPr lang="ro-RO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El, să aducem totdeauna lui Dumnezeu o jertfă de laudă, adică rodul buzelor care mărturisesc Numele Lui.” </a:t>
            </a:r>
            <a:r>
              <a:rPr lang="ro-RO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(Evrei 13:15)</a:t>
            </a:r>
            <a:endParaRPr lang="ro-R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agen 4" descr="Hombre con fuego en la mano&#10;&#10;Descripción generada automáticamente con confianza baja">
            <a:extLst>
              <a:ext uri="{FF2B5EF4-FFF2-40B4-BE49-F238E27FC236}">
                <a16:creationId xmlns="" xmlns:a16="http://schemas.microsoft.com/office/drawing/2014/main" id="{EDC899F8-4FC4-440B-BFFC-D9820CD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587095" y="1305431"/>
            <a:ext cx="1494688" cy="1018692"/>
          </a:xfrm>
          <a:prstGeom prst="snip2DiagRect">
            <a:avLst>
              <a:gd name="adj1" fmla="val 1638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interior, tabla, hombre&#10;&#10;Descripción generada automáticamente">
            <a:extLst>
              <a:ext uri="{FF2B5EF4-FFF2-40B4-BE49-F238E27FC236}">
                <a16:creationId xmlns="" xmlns:a16="http://schemas.microsoft.com/office/drawing/2014/main" id="{04D724A9-4CCE-4DAA-B751-B5251EB40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448" y="1292480"/>
            <a:ext cx="1525647" cy="10186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niño sentado en una cama&#10;&#10;Descripción generada automáticamente con confianza media">
            <a:extLst>
              <a:ext uri="{FF2B5EF4-FFF2-40B4-BE49-F238E27FC236}">
                <a16:creationId xmlns="" xmlns:a16="http://schemas.microsoft.com/office/drawing/2014/main" id="{2A5D1A6A-D4E0-4BE5-B11A-BF9310A15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68" y="3837429"/>
            <a:ext cx="1638946" cy="12292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="" xmlns:a16="http://schemas.microsoft.com/office/drawing/2014/main" id="{9C9C4B20-B8BC-4577-88BD-A16F1EF3D9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556" y="2484142"/>
            <a:ext cx="1671423" cy="22122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Imagen 17" descr="Un dibujo de una persona&#10;&#10;Descripción generada automáticamente con confianza baja">
            <a:extLst>
              <a:ext uri="{FF2B5EF4-FFF2-40B4-BE49-F238E27FC236}">
                <a16:creationId xmlns="" xmlns:a16="http://schemas.microsoft.com/office/drawing/2014/main" id="{8BEEE9A5-01CB-479C-97F8-D468E9D758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68" y="2484142"/>
            <a:ext cx="1638946" cy="1229210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19BE0CA1-894D-43E0-ACAB-3B01205D1317}"/>
              </a:ext>
            </a:extLst>
          </p:cNvPr>
          <p:cNvSpPr txBox="1"/>
          <p:nvPr/>
        </p:nvSpPr>
        <p:spPr>
          <a:xfrm>
            <a:off x="1854378" y="2387207"/>
            <a:ext cx="5565524" cy="2385268"/>
          </a:xfrm>
          <a:prstGeom prst="rect">
            <a:avLst/>
          </a:prstGeom>
          <a:noFill/>
        </p:spPr>
        <p:txBody>
          <a:bodyPr wrap="square" rIns="36000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dirty="0" smtClean="0"/>
              <a:t>În ce moduri practice îţi poţi arăta astăzi recunoştinţa faţă de Dumnezeu? Recunoştinţa noastră va fi să facem ceea ce Îi place, adică să trăim o viaţă dreaptă, plină de fapte de dreptate (</a:t>
            </a:r>
            <a:r>
              <a:rPr lang="ro-RO" b="1" dirty="0" err="1" smtClean="0"/>
              <a:t>Ps</a:t>
            </a:r>
            <a:r>
              <a:rPr lang="ro-RO" b="1" dirty="0" smtClean="0"/>
              <a:t>. 15).</a:t>
            </a:r>
          </a:p>
          <a:p>
            <a:pPr>
              <a:spcBef>
                <a:spcPts val="600"/>
              </a:spcBef>
            </a:pPr>
            <a:r>
              <a:rPr lang="ro-RO" b="1" dirty="0" smtClean="0"/>
              <a:t>Observaţi că aceste lucrări sunt un răspuns la iubirea divină şi, prin urmare, sunt motivate de iubire (Romani 13:8). Reţineţi, de asemenea, că ele nu sunt doar cuvinte, ci sunt manifestate în fapte concrete (</a:t>
            </a:r>
            <a:r>
              <a:rPr lang="ro-RO" b="1" dirty="0" err="1" smtClean="0"/>
              <a:t>Evr</a:t>
            </a:r>
            <a:r>
              <a:rPr lang="ro-RO" b="1" dirty="0" smtClean="0"/>
              <a:t>. 13:2-5, 16). </a:t>
            </a:r>
            <a:endParaRPr lang="ro-RO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A3D9C58A-3E0E-4E20-A042-6ECB87893DB0}"/>
              </a:ext>
            </a:extLst>
          </p:cNvPr>
          <p:cNvSpPr txBox="1"/>
          <p:nvPr/>
        </p:nvSpPr>
        <p:spPr>
          <a:xfrm>
            <a:off x="1854378" y="4772475"/>
            <a:ext cx="7289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ce moduri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îţ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poţi arăta astăzi recunoştinţa faţă de </a:t>
            </a:r>
            <a:r>
              <a:rPr lang="ro-RO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Dumnezeu?</a:t>
            </a:r>
            <a:endParaRPr lang="ro-RO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5680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0" grpId="0" uiExpand="1" build="p"/>
      <p:bldP spid="2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1362</TotalTime>
  <Words>1157</Words>
  <Application>Microsoft Office PowerPoint</Application>
  <PresentationFormat>Expunere pe ecran (16:9)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2</vt:i4>
      </vt:variant>
      <vt:variant>
        <vt:lpstr>Titluri diapozitive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Meiryo</vt:lpstr>
      <vt:lpstr>Comic Sans MS</vt:lpstr>
      <vt:lpstr>Constantia</vt:lpstr>
      <vt:lpstr>Calibri Light</vt:lpstr>
      <vt:lpstr>Tema de Office</vt:lpstr>
      <vt:lpstr>1_Tema de Office</vt:lpstr>
      <vt:lpstr>Diapozitivul 1</vt:lpstr>
      <vt:lpstr>Diapozitivul 2</vt:lpstr>
      <vt:lpstr>Diapozitivul 3</vt:lpstr>
      <vt:lpstr>Diapozitivul 4</vt:lpstr>
      <vt:lpstr>Diapozitivul 5</vt:lpstr>
      <vt:lpstr>Diapozitivul 6</vt:lpstr>
      <vt:lpstr>Diapozitivul 7</vt:lpstr>
      <vt:lpstr>Diapozitivul 8</vt:lpstr>
      <vt:lpstr>Diapozitivul 9</vt:lpstr>
      <vt:lpstr>Diapozitivul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Studiul 12 - Am primit o imparatie care nu se poate clatina</dc:title>
  <dc:subject>Studiu Biblic, Trim. I, 2022 – La sfarsitul acestor zile, Mesajul cartii Evrei</dc:subject>
  <dc:creator>Sergio Fustero Carreras</dc:creator>
  <cp:keywords>http://www.fustero.es/index_ro.php</cp:keywords>
  <cp:lastModifiedBy>Admin</cp:lastModifiedBy>
  <cp:revision>68</cp:revision>
  <dcterms:created xsi:type="dcterms:W3CDTF">2022-02-18T07:42:54Z</dcterms:created>
  <dcterms:modified xsi:type="dcterms:W3CDTF">2022-03-17T08:10:17Z</dcterms:modified>
</cp:coreProperties>
</file>