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70" r:id="rId3"/>
    <p:sldId id="274" r:id="rId4"/>
    <p:sldId id="257" r:id="rId5"/>
    <p:sldId id="271" r:id="rId6"/>
    <p:sldId id="259" r:id="rId7"/>
    <p:sldId id="273" r:id="rId8"/>
    <p:sldId id="261" r:id="rId9"/>
    <p:sldId id="262" r:id="rId10"/>
    <p:sldId id="263" r:id="rId11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onstantia" pitchFamily="18" charset="0"/>
      <p:regular r:id="rId18"/>
      <p:bold r:id="rId19"/>
      <p:italic r:id="rId20"/>
      <p:boldItalic r:id="rId21"/>
    </p:embeddedFont>
    <p:embeddedFont>
      <p:font typeface="Calibri Light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18594"/>
    <a:srgbClr val="2C418C"/>
    <a:srgbClr val="033389"/>
    <a:srgbClr val="6FDCFF"/>
    <a:srgbClr val="EDF59F"/>
    <a:srgbClr val="5A2781"/>
    <a:srgbClr val="CBA9E5"/>
    <a:srgbClr val="999D50"/>
    <a:srgbClr val="7F85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84" y="-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19877-4AA5-4329-97B9-1C2962D7F5B3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D36B4517-3DBC-4F88-807C-5D9FD749829E}">
      <dgm:prSet phldrT="[Texto]" custT="1"/>
      <dgm:spPr/>
      <dgm:t>
        <a:bodyPr/>
        <a:lstStyle/>
        <a:p>
          <a:r>
            <a:rPr lang="ro-R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Luminaţi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DC3325-2DD0-4CA6-9EBA-43BA88B80344}" type="parTrans" cxnId="{D7D1CEE6-618F-4A80-A4FA-C635491FA234}">
      <dgm:prSet/>
      <dgm:spPr/>
      <dgm:t>
        <a:bodyPr/>
        <a:lstStyle/>
        <a:p>
          <a:endParaRPr lang="es-ES" sz="1800" b="1"/>
        </a:p>
      </dgm:t>
    </dgm:pt>
    <dgm:pt modelId="{1B5B90D0-AADB-4009-9575-0EE4C87C2B52}" type="sibTrans" cxnId="{D7D1CEE6-618F-4A80-A4FA-C635491FA234}">
      <dgm:prSet/>
      <dgm:spPr/>
      <dgm:t>
        <a:bodyPr/>
        <a:lstStyle/>
        <a:p>
          <a:endParaRPr lang="es-ES" sz="1800" b="1"/>
        </a:p>
      </dgm:t>
    </dgm:pt>
    <dgm:pt modelId="{83441217-05EC-4E8A-B3D5-FBE2AEE3EE52}">
      <dgm:prSet phldrT="[Texto]" custT="1"/>
      <dgm:spPr>
        <a:ln w="12700">
          <a:noFill/>
        </a:ln>
        <a:scene3d>
          <a:camera prst="orthographicFront"/>
          <a:lightRig rig="threePt" dir="t"/>
        </a:scene3d>
        <a:sp3d contourW="25400">
          <a:bevelT/>
          <a:contourClr>
            <a:schemeClr val="accent2">
              <a:lumMod val="50000"/>
            </a:schemeClr>
          </a:contourClr>
        </a:sp3d>
      </dgm:spPr>
      <dgm:t>
        <a:bodyPr lIns="72000" rIns="36000"/>
        <a:lstStyle/>
        <a:p>
          <a:pPr marL="0" indent="0">
            <a:buNone/>
          </a:pPr>
          <a:r>
            <a:rPr lang="ro-RO" sz="1600" b="1" dirty="0"/>
            <a:t>Ei au experimentat convertirea, s-au îndepărtat de întuneric </a:t>
          </a:r>
          <a:r>
            <a:rPr lang="ro-RO" sz="1600" b="1" dirty="0" smtClean="0"/>
            <a:t>şi </a:t>
          </a:r>
          <a:r>
            <a:rPr lang="ro-RO" sz="1600" b="1" dirty="0"/>
            <a:t>au fost </a:t>
          </a:r>
          <a:r>
            <a:rPr lang="ro-RO" sz="1600" b="1" dirty="0" smtClean="0"/>
            <a:t>eliberaţi </a:t>
          </a:r>
          <a:r>
            <a:rPr lang="ro-RO" sz="1600" b="1" dirty="0"/>
            <a:t>de păcat (Efeseni 5:8)</a:t>
          </a:r>
          <a:endParaRPr lang="es-ES" sz="1600" b="1" dirty="0"/>
        </a:p>
      </dgm:t>
    </dgm:pt>
    <dgm:pt modelId="{EFFAE700-3290-44BF-90A6-D6B303D514EE}" type="parTrans" cxnId="{A38CA4B7-53FA-4D50-996F-19740BD1E7BF}">
      <dgm:prSet/>
      <dgm:spPr/>
      <dgm:t>
        <a:bodyPr/>
        <a:lstStyle/>
        <a:p>
          <a:endParaRPr lang="es-ES" sz="1800" b="1"/>
        </a:p>
      </dgm:t>
    </dgm:pt>
    <dgm:pt modelId="{BC7947DB-3F90-4C4F-BBEC-A390BB4EE270}" type="sibTrans" cxnId="{A38CA4B7-53FA-4D50-996F-19740BD1E7BF}">
      <dgm:prSet/>
      <dgm:spPr/>
      <dgm:t>
        <a:bodyPr/>
        <a:lstStyle/>
        <a:p>
          <a:endParaRPr lang="es-ES" sz="1800" b="1"/>
        </a:p>
      </dgm:t>
    </dgm:pt>
    <dgm:pt modelId="{B3C9CBD8-9D3F-411B-975A-C259D038D96B}">
      <dgm:prSet phldrT="[Texto]" custT="1"/>
      <dgm:spPr/>
      <dgm:t>
        <a:bodyPr/>
        <a:lstStyle/>
        <a:p>
          <a:r>
            <a:rPr lang="ro-R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 gustat Cuvântul </a:t>
          </a:r>
          <a:r>
            <a:rPr lang="ro-R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bun </a:t>
          </a:r>
          <a:r>
            <a:rPr lang="ro-R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 lui Dumnezeu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A7AB-6EB9-4AC6-8DE1-FF47952E9946}" type="parTrans" cxnId="{0ACB860F-80AB-42A9-80DC-A78E247F2483}">
      <dgm:prSet/>
      <dgm:spPr/>
      <dgm:t>
        <a:bodyPr/>
        <a:lstStyle/>
        <a:p>
          <a:endParaRPr lang="es-ES" sz="1800" b="1"/>
        </a:p>
      </dgm:t>
    </dgm:pt>
    <dgm:pt modelId="{81BA0BE3-7D16-49C7-B7C9-EDE11739DED9}" type="sibTrans" cxnId="{0ACB860F-80AB-42A9-80DC-A78E247F2483}">
      <dgm:prSet/>
      <dgm:spPr/>
      <dgm:t>
        <a:bodyPr/>
        <a:lstStyle/>
        <a:p>
          <a:endParaRPr lang="es-ES" sz="1800" b="1"/>
        </a:p>
      </dgm:t>
    </dgm:pt>
    <dgm:pt modelId="{B511095D-B4E0-4359-A48D-17928C71A346}">
      <dgm:prSet phldrT="[Texto]" custT="1"/>
      <dgm:spPr>
        <a:ln w="12700">
          <a:noFill/>
        </a:ln>
        <a:scene3d>
          <a:camera prst="orthographicFront"/>
          <a:lightRig rig="threePt" dir="t"/>
        </a:scene3d>
        <a:sp3d contourW="25400">
          <a:bevelT/>
          <a:contourClr>
            <a:schemeClr val="accent4">
              <a:lumMod val="50000"/>
            </a:schemeClr>
          </a:contourClr>
        </a:sp3d>
      </dgm:spPr>
      <dgm:t>
        <a:bodyPr lIns="72000" rIns="36000"/>
        <a:lstStyle/>
        <a:p>
          <a:pPr marL="0" indent="0">
            <a:buNone/>
          </a:pPr>
          <a:r>
            <a:rPr lang="ro-RO" sz="1600" b="1" dirty="0"/>
            <a:t>Ei au primit Duhul Sfânt </a:t>
          </a:r>
          <a:r>
            <a:rPr lang="ro-RO" sz="1600" b="1" dirty="0" smtClean="0"/>
            <a:t>şi </a:t>
          </a:r>
          <a:r>
            <a:rPr lang="ro-RO" sz="1600" b="1" dirty="0"/>
            <a:t>s-au bucurat de compania </a:t>
          </a:r>
          <a:r>
            <a:rPr lang="ro-RO" sz="1600" b="1" dirty="0" smtClean="0"/>
            <a:t>şi </a:t>
          </a:r>
          <a:r>
            <a:rPr lang="ro-RO" sz="1600" b="1" dirty="0"/>
            <a:t>îndrumarea lui (Romani 8:5)</a:t>
          </a:r>
          <a:endParaRPr lang="es-ES" sz="1600" b="1" dirty="0"/>
        </a:p>
      </dgm:t>
    </dgm:pt>
    <dgm:pt modelId="{FC2ED3BC-63AB-4D4A-8B93-2DB23150AC6B}" type="sibTrans" cxnId="{E1C51C09-3D99-4A44-869A-CF8B75A00E85}">
      <dgm:prSet/>
      <dgm:spPr/>
      <dgm:t>
        <a:bodyPr/>
        <a:lstStyle/>
        <a:p>
          <a:endParaRPr lang="es-ES" sz="1800" b="1"/>
        </a:p>
      </dgm:t>
    </dgm:pt>
    <dgm:pt modelId="{3F7A0A0E-DB37-4DC9-8C62-8BC9383D8C73}" type="parTrans" cxnId="{E1C51C09-3D99-4A44-869A-CF8B75A00E85}">
      <dgm:prSet/>
      <dgm:spPr/>
      <dgm:t>
        <a:bodyPr/>
        <a:lstStyle/>
        <a:p>
          <a:endParaRPr lang="es-ES" sz="1800" b="1"/>
        </a:p>
      </dgm:t>
    </dgm:pt>
    <dgm:pt modelId="{43BDF00B-D5A9-4745-82A6-24F7C9471C5E}">
      <dgm:prSet phldrT="[Texto]" custT="1"/>
      <dgm:spPr/>
      <dgm:t>
        <a:bodyPr/>
        <a:lstStyle/>
        <a:p>
          <a:r>
            <a:rPr lang="ro-R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 fost </a:t>
          </a:r>
          <a:r>
            <a:rPr lang="ro-RO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părtaşi </a:t>
          </a:r>
          <a:r>
            <a:rPr lang="ro-R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Duhului Sfânt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247B6F-129D-4AA2-B17E-5E54129B65D3}" type="parTrans" cxnId="{3FAB8163-6B34-4EDA-93FC-87E7F643C2EB}">
      <dgm:prSet/>
      <dgm:spPr/>
      <dgm:t>
        <a:bodyPr/>
        <a:lstStyle/>
        <a:p>
          <a:endParaRPr lang="es-ES" sz="1800" b="1"/>
        </a:p>
      </dgm:t>
    </dgm:pt>
    <dgm:pt modelId="{2985297C-5815-40C4-9871-8BFB0D025D52}" type="sibTrans" cxnId="{3FAB8163-6B34-4EDA-93FC-87E7F643C2EB}">
      <dgm:prSet/>
      <dgm:spPr/>
      <dgm:t>
        <a:bodyPr/>
        <a:lstStyle/>
        <a:p>
          <a:endParaRPr lang="es-ES" sz="1800" b="1"/>
        </a:p>
      </dgm:t>
    </dgm:pt>
    <dgm:pt modelId="{9924FAC3-3C4F-49DD-BA72-1F494CC8FE26}">
      <dgm:prSet phldrT="[Texto]" custT="1"/>
      <dgm:spPr>
        <a:ln w="12700">
          <a:noFill/>
        </a:ln>
        <a:scene3d>
          <a:camera prst="orthographicFront"/>
          <a:lightRig rig="threePt" dir="t"/>
        </a:scene3d>
        <a:sp3d contourW="25400">
          <a:bevelT/>
          <a:contourClr>
            <a:schemeClr val="accent3">
              <a:lumMod val="50000"/>
            </a:schemeClr>
          </a:contourClr>
        </a:sp3d>
      </dgm:spPr>
      <dgm:t>
        <a:bodyPr lIns="72000" rIns="36000"/>
        <a:lstStyle/>
        <a:p>
          <a:pPr marL="0" indent="0">
            <a:buNone/>
          </a:pPr>
          <a:r>
            <a:rPr lang="ro-RO" sz="1600" b="1" dirty="0"/>
            <a:t>Au gustat din darul harului divin (Efeseni 2:8</a:t>
          </a:r>
          <a:r>
            <a:rPr lang="ro-RO" sz="1600" dirty="0"/>
            <a:t>)</a:t>
          </a:r>
          <a:endParaRPr lang="es-ES" sz="1600" b="1" dirty="0"/>
        </a:p>
      </dgm:t>
    </dgm:pt>
    <dgm:pt modelId="{8889A4F1-CF05-42B7-BD61-BA0AB672C638}" type="parTrans" cxnId="{F865532D-414A-42E4-8824-59C6BFD5E9B6}">
      <dgm:prSet/>
      <dgm:spPr/>
      <dgm:t>
        <a:bodyPr/>
        <a:lstStyle/>
        <a:p>
          <a:endParaRPr lang="es-ES" sz="1800" b="1"/>
        </a:p>
      </dgm:t>
    </dgm:pt>
    <dgm:pt modelId="{96C0F8B4-95AB-4A52-AD1F-F1C1CA4A53ED}" type="sibTrans" cxnId="{F865532D-414A-42E4-8824-59C6BFD5E9B6}">
      <dgm:prSet/>
      <dgm:spPr/>
      <dgm:t>
        <a:bodyPr/>
        <a:lstStyle/>
        <a:p>
          <a:endParaRPr lang="es-ES" sz="1800" b="1"/>
        </a:p>
      </dgm:t>
    </dgm:pt>
    <dgm:pt modelId="{3A93489F-040C-42B0-A72C-2EAB419AD56D}">
      <dgm:prSet phldrT="[Texto]" custT="1"/>
      <dgm:spPr/>
      <dgm:t>
        <a:bodyPr/>
        <a:lstStyle/>
        <a:p>
          <a:r>
            <a:rPr lang="ro-R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 gustat puterile veacului viitor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DAA403-D920-403C-B8AF-3795BCFD004E}" type="parTrans" cxnId="{70B013C7-F8C8-403E-A8A4-9FDCF65397E2}">
      <dgm:prSet/>
      <dgm:spPr/>
      <dgm:t>
        <a:bodyPr/>
        <a:lstStyle/>
        <a:p>
          <a:endParaRPr lang="es-ES" sz="1800" b="1"/>
        </a:p>
      </dgm:t>
    </dgm:pt>
    <dgm:pt modelId="{4FA18A50-DE23-4196-9282-1F404F057BCC}" type="sibTrans" cxnId="{70B013C7-F8C8-403E-A8A4-9FDCF65397E2}">
      <dgm:prSet/>
      <dgm:spPr/>
      <dgm:t>
        <a:bodyPr/>
        <a:lstStyle/>
        <a:p>
          <a:endParaRPr lang="es-ES" sz="1800" b="1"/>
        </a:p>
      </dgm:t>
    </dgm:pt>
    <dgm:pt modelId="{0B7BCEE0-6106-40FD-BCED-E49E8A602854}">
      <dgm:prSet phldrT="[Texto]" custT="1"/>
      <dgm:spPr>
        <a:ln w="12700">
          <a:noFill/>
        </a:ln>
        <a:scene3d>
          <a:camera prst="orthographicFront"/>
          <a:lightRig rig="threePt" dir="t"/>
        </a:scene3d>
        <a:sp3d contourW="25400">
          <a:bevelT/>
          <a:contourClr>
            <a:schemeClr val="accent5">
              <a:lumMod val="50000"/>
            </a:schemeClr>
          </a:contourClr>
        </a:sp3d>
      </dgm:spPr>
      <dgm:t>
        <a:bodyPr lIns="72000" rIns="36000"/>
        <a:lstStyle/>
        <a:p>
          <a:pPr marL="0" indent="0">
            <a:buNone/>
          </a:pPr>
          <a:r>
            <a:rPr lang="ro-RO" sz="1600" b="1" dirty="0"/>
            <a:t>Ei au gustat Cuvântul lui Dumnezeu exprimat atât în ​​Scripturi, cât </a:t>
          </a:r>
          <a:r>
            <a:rPr lang="ro-RO" sz="1600" b="1" dirty="0" smtClean="0"/>
            <a:t>şi </a:t>
          </a:r>
          <a:r>
            <a:rPr lang="ro-RO" sz="1600" b="1" dirty="0"/>
            <a:t>în Cuvânt (Ioan 1:14)</a:t>
          </a:r>
          <a:endParaRPr lang="es-ES" sz="1600" b="1" dirty="0"/>
        </a:p>
      </dgm:t>
    </dgm:pt>
    <dgm:pt modelId="{35E7E754-F997-4314-B578-B42254EC3A2B}" type="parTrans" cxnId="{46C9D380-B877-493B-BB00-3756704337ED}">
      <dgm:prSet/>
      <dgm:spPr/>
      <dgm:t>
        <a:bodyPr/>
        <a:lstStyle/>
        <a:p>
          <a:endParaRPr lang="es-ES" sz="1800" b="1"/>
        </a:p>
      </dgm:t>
    </dgm:pt>
    <dgm:pt modelId="{2EA90F12-5DCA-436A-992D-C4A0513B1A78}" type="sibTrans" cxnId="{46C9D380-B877-493B-BB00-3756704337ED}">
      <dgm:prSet/>
      <dgm:spPr/>
      <dgm:t>
        <a:bodyPr/>
        <a:lstStyle/>
        <a:p>
          <a:endParaRPr lang="es-ES" sz="1800" b="1"/>
        </a:p>
      </dgm:t>
    </dgm:pt>
    <dgm:pt modelId="{2417C5CA-C46D-4E1F-BD5A-D72FF7C1075E}">
      <dgm:prSet phldrT="[Texto]" custT="1"/>
      <dgm:spPr>
        <a:ln w="12700">
          <a:noFill/>
        </a:ln>
        <a:scene3d>
          <a:camera prst="orthographicFront"/>
          <a:lightRig rig="threePt" dir="t"/>
        </a:scene3d>
        <a:sp3d contourW="25400">
          <a:bevelT/>
          <a:contourClr>
            <a:schemeClr val="accent6">
              <a:lumMod val="50000"/>
            </a:schemeClr>
          </a:contourClr>
        </a:sp3d>
      </dgm:spPr>
      <dgm:t>
        <a:bodyPr lIns="72000" rIns="36000"/>
        <a:lstStyle/>
        <a:p>
          <a:pPr marL="0" indent="0">
            <a:buNone/>
          </a:pPr>
          <a:r>
            <a:rPr lang="ro-RO" sz="1600" b="1" dirty="0"/>
            <a:t>S-au bucurat dinainte de ceea ce Dumnezeu ne-a pregătit: învierea (Col. 2:12); reînnoire (Romani 12:2); </a:t>
          </a:r>
          <a:r>
            <a:rPr lang="ro-RO" sz="1600" b="1" dirty="0" smtClean="0"/>
            <a:t>viaţa veşnică </a:t>
          </a:r>
          <a:r>
            <a:rPr lang="ro-RO" sz="1600" b="1" dirty="0"/>
            <a:t>(Ioan 5:24)</a:t>
          </a:r>
          <a:endParaRPr lang="es-ES" sz="1600" b="1" dirty="0"/>
        </a:p>
      </dgm:t>
    </dgm:pt>
    <dgm:pt modelId="{9AB4EA43-2474-42CD-B952-BD205E79954B}" type="parTrans" cxnId="{87957CBF-95CD-4DB2-AD6A-04087056F675}">
      <dgm:prSet/>
      <dgm:spPr/>
      <dgm:t>
        <a:bodyPr/>
        <a:lstStyle/>
        <a:p>
          <a:endParaRPr lang="es-ES" sz="1800" b="1"/>
        </a:p>
      </dgm:t>
    </dgm:pt>
    <dgm:pt modelId="{35EF8AE9-F9CA-43CC-9BCA-8429332FA757}" type="sibTrans" cxnId="{87957CBF-95CD-4DB2-AD6A-04087056F675}">
      <dgm:prSet/>
      <dgm:spPr/>
      <dgm:t>
        <a:bodyPr/>
        <a:lstStyle/>
        <a:p>
          <a:endParaRPr lang="es-ES" sz="1800" b="1"/>
        </a:p>
      </dgm:t>
    </dgm:pt>
    <dgm:pt modelId="{4CCBA02C-0E17-40BF-892E-EFCD30086AE1}">
      <dgm:prSet phldrT="[Texto]" custT="1"/>
      <dgm:spPr/>
      <dgm:t>
        <a:bodyPr/>
        <a:lstStyle/>
        <a:p>
          <a:r>
            <a:rPr lang="ro-R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 gustat darul ceresc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8BA57C-892A-401D-8975-10D4D524189E}" type="sibTrans" cxnId="{65D6D403-B86A-4B6F-88FB-4CAC24E613C8}">
      <dgm:prSet/>
      <dgm:spPr/>
      <dgm:t>
        <a:bodyPr/>
        <a:lstStyle/>
        <a:p>
          <a:endParaRPr lang="es-ES" sz="1800" b="1"/>
        </a:p>
      </dgm:t>
    </dgm:pt>
    <dgm:pt modelId="{172A1BAD-69EC-4FBB-8BC6-C5D88F5DEA4E}" type="parTrans" cxnId="{65D6D403-B86A-4B6F-88FB-4CAC24E613C8}">
      <dgm:prSet/>
      <dgm:spPr/>
      <dgm:t>
        <a:bodyPr/>
        <a:lstStyle/>
        <a:p>
          <a:endParaRPr lang="es-ES" sz="1800" b="1"/>
        </a:p>
      </dgm:t>
    </dgm:pt>
    <dgm:pt modelId="{2A183854-995A-422C-8080-E2A0182006A1}" type="pres">
      <dgm:prSet presAssocID="{4BA19877-4AA5-4329-97B9-1C2962D7F5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E862A79A-050D-48E6-B2A1-89E1AB1B096B}" type="pres">
      <dgm:prSet presAssocID="{D36B4517-3DBC-4F88-807C-5D9FD749829E}" presName="linNode" presStyleCnt="0"/>
      <dgm:spPr/>
    </dgm:pt>
    <dgm:pt modelId="{E47053DA-8239-4E52-8D90-C697CBA5D359}" type="pres">
      <dgm:prSet presAssocID="{D36B4517-3DBC-4F88-807C-5D9FD749829E}" presName="parentText" presStyleLbl="node1" presStyleIdx="0" presStyleCnt="5" custScaleX="93760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DF10DF0-5632-411C-9145-32EB0E4F83FA}" type="pres">
      <dgm:prSet presAssocID="{D36B4517-3DBC-4F88-807C-5D9FD749829E}" presName="descendantText" presStyleLbl="alignAccFollowNode1" presStyleIdx="0" presStyleCnt="5" custScaleX="13489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A386D01-D6CD-41A9-BCFD-90329C1C6409}" type="pres">
      <dgm:prSet presAssocID="{1B5B90D0-AADB-4009-9575-0EE4C87C2B52}" presName="sp" presStyleCnt="0"/>
      <dgm:spPr/>
    </dgm:pt>
    <dgm:pt modelId="{055B6596-601E-45DB-9918-437323FB4C62}" type="pres">
      <dgm:prSet presAssocID="{4CCBA02C-0E17-40BF-892E-EFCD30086AE1}" presName="linNode" presStyleCnt="0"/>
      <dgm:spPr/>
    </dgm:pt>
    <dgm:pt modelId="{E89D9020-EDFC-4A03-A7CF-41A6C65EA025}" type="pres">
      <dgm:prSet presAssocID="{4CCBA02C-0E17-40BF-892E-EFCD30086AE1}" presName="parentText" presStyleLbl="node1" presStyleIdx="1" presStyleCnt="5" custScaleX="93760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FCA6439-CD6C-4B82-BC63-BF08B2A236A6}" type="pres">
      <dgm:prSet presAssocID="{4CCBA02C-0E17-40BF-892E-EFCD30086AE1}" presName="descendantText" presStyleLbl="alignAccFollowNode1" presStyleIdx="1" presStyleCnt="5" custScaleX="13489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AE685A6-4292-4105-B8ED-B29C92FB59F7}" type="pres">
      <dgm:prSet presAssocID="{C78BA57C-892A-401D-8975-10D4D524189E}" presName="sp" presStyleCnt="0"/>
      <dgm:spPr/>
    </dgm:pt>
    <dgm:pt modelId="{9EF617E6-254D-4730-9838-515E4DBF5A8F}" type="pres">
      <dgm:prSet presAssocID="{43BDF00B-D5A9-4745-82A6-24F7C9471C5E}" presName="linNode" presStyleCnt="0"/>
      <dgm:spPr/>
    </dgm:pt>
    <dgm:pt modelId="{6AD3BF00-F748-4DCC-A4DC-D98AE78BF918}" type="pres">
      <dgm:prSet presAssocID="{43BDF00B-D5A9-4745-82A6-24F7C9471C5E}" presName="parentText" presStyleLbl="node1" presStyleIdx="2" presStyleCnt="5" custScaleX="93760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3589834-C979-4F08-B5FA-4809A5E0E558}" type="pres">
      <dgm:prSet presAssocID="{43BDF00B-D5A9-4745-82A6-24F7C9471C5E}" presName="descendantText" presStyleLbl="alignAccFollowNode1" presStyleIdx="2" presStyleCnt="5" custScaleX="13489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B6CA277-A7AF-4673-8E3C-99C14C6C45A3}" type="pres">
      <dgm:prSet presAssocID="{2985297C-5815-40C4-9871-8BFB0D025D52}" presName="sp" presStyleCnt="0"/>
      <dgm:spPr/>
    </dgm:pt>
    <dgm:pt modelId="{7C8CBF36-E5B2-49DB-8A8D-4B77458A5654}" type="pres">
      <dgm:prSet presAssocID="{B3C9CBD8-9D3F-411B-975A-C259D038D96B}" presName="linNode" presStyleCnt="0"/>
      <dgm:spPr/>
    </dgm:pt>
    <dgm:pt modelId="{7C6B19FD-A0A5-4B59-B4D6-2B3649E53307}" type="pres">
      <dgm:prSet presAssocID="{B3C9CBD8-9D3F-411B-975A-C259D038D96B}" presName="parentText" presStyleLbl="node1" presStyleIdx="3" presStyleCnt="5" custScaleX="93760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2E4CEED-FACF-42D4-B26D-7D54BA563638}" type="pres">
      <dgm:prSet presAssocID="{B3C9CBD8-9D3F-411B-975A-C259D038D96B}" presName="descendantText" presStyleLbl="alignAccFollowNode1" presStyleIdx="3" presStyleCnt="5" custScaleX="134897" custLinFactNeighborY="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FB11B3C8-3083-4B55-8765-898227FE5AA9}" type="pres">
      <dgm:prSet presAssocID="{81BA0BE3-7D16-49C7-B7C9-EDE11739DED9}" presName="sp" presStyleCnt="0"/>
      <dgm:spPr/>
    </dgm:pt>
    <dgm:pt modelId="{56BB3679-31BB-4A17-924A-F05F871C4836}" type="pres">
      <dgm:prSet presAssocID="{3A93489F-040C-42B0-A72C-2EAB419AD56D}" presName="linNode" presStyleCnt="0"/>
      <dgm:spPr/>
    </dgm:pt>
    <dgm:pt modelId="{DF255029-B025-457E-A8B9-1437477D5507}" type="pres">
      <dgm:prSet presAssocID="{3A93489F-040C-42B0-A72C-2EAB419AD56D}" presName="parentText" presStyleLbl="node1" presStyleIdx="4" presStyleCnt="5" custScaleX="93760">
        <dgm:presLayoutVars>
          <dgm:chMax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89CEC5B-C453-4A54-943A-45A919960D45}" type="pres">
      <dgm:prSet presAssocID="{3A93489F-040C-42B0-A72C-2EAB419AD56D}" presName="descendantText" presStyleLbl="alignAccFollowNode1" presStyleIdx="4" presStyleCnt="5" custScaleX="134897" custScaleY="15524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87957CBF-95CD-4DB2-AD6A-04087056F675}" srcId="{3A93489F-040C-42B0-A72C-2EAB419AD56D}" destId="{2417C5CA-C46D-4E1F-BD5A-D72FF7C1075E}" srcOrd="0" destOrd="0" parTransId="{9AB4EA43-2474-42CD-B952-BD205E79954B}" sibTransId="{35EF8AE9-F9CA-43CC-9BCA-8429332FA757}"/>
    <dgm:cxn modelId="{0ACB860F-80AB-42A9-80DC-A78E247F2483}" srcId="{4BA19877-4AA5-4329-97B9-1C2962D7F5B3}" destId="{B3C9CBD8-9D3F-411B-975A-C259D038D96B}" srcOrd="3" destOrd="0" parTransId="{3E43A7AB-6EB9-4AC6-8DE1-FF47952E9946}" sibTransId="{81BA0BE3-7D16-49C7-B7C9-EDE11739DED9}"/>
    <dgm:cxn modelId="{65D6D403-B86A-4B6F-88FB-4CAC24E613C8}" srcId="{4BA19877-4AA5-4329-97B9-1C2962D7F5B3}" destId="{4CCBA02C-0E17-40BF-892E-EFCD30086AE1}" srcOrd="1" destOrd="0" parTransId="{172A1BAD-69EC-4FBB-8BC6-C5D88F5DEA4E}" sibTransId="{C78BA57C-892A-401D-8975-10D4D524189E}"/>
    <dgm:cxn modelId="{46C9D380-B877-493B-BB00-3756704337ED}" srcId="{B3C9CBD8-9D3F-411B-975A-C259D038D96B}" destId="{0B7BCEE0-6106-40FD-BCED-E49E8A602854}" srcOrd="0" destOrd="0" parTransId="{35E7E754-F997-4314-B578-B42254EC3A2B}" sibTransId="{2EA90F12-5DCA-436A-992D-C4A0513B1A78}"/>
    <dgm:cxn modelId="{19BF26B1-6D66-4912-BA7F-6881C4D1074B}" type="presOf" srcId="{B511095D-B4E0-4359-A48D-17928C71A346}" destId="{B3589834-C979-4F08-B5FA-4809A5E0E558}" srcOrd="0" destOrd="0" presId="urn:microsoft.com/office/officeart/2005/8/layout/vList5"/>
    <dgm:cxn modelId="{F642E5E0-B7B9-41D1-BCD0-47186D923134}" type="presOf" srcId="{3A93489F-040C-42B0-A72C-2EAB419AD56D}" destId="{DF255029-B025-457E-A8B9-1437477D5507}" srcOrd="0" destOrd="0" presId="urn:microsoft.com/office/officeart/2005/8/layout/vList5"/>
    <dgm:cxn modelId="{E1C51C09-3D99-4A44-869A-CF8B75A00E85}" srcId="{43BDF00B-D5A9-4745-82A6-24F7C9471C5E}" destId="{B511095D-B4E0-4359-A48D-17928C71A346}" srcOrd="0" destOrd="0" parTransId="{3F7A0A0E-DB37-4DC9-8C62-8BC9383D8C73}" sibTransId="{FC2ED3BC-63AB-4D4A-8B93-2DB23150AC6B}"/>
    <dgm:cxn modelId="{F651BEB7-B147-4E75-8BF9-089BCDDD0C2D}" type="presOf" srcId="{D36B4517-3DBC-4F88-807C-5D9FD749829E}" destId="{E47053DA-8239-4E52-8D90-C697CBA5D359}" srcOrd="0" destOrd="0" presId="urn:microsoft.com/office/officeart/2005/8/layout/vList5"/>
    <dgm:cxn modelId="{16DC5AB2-1A0B-48C9-B67A-1C2CCC27E8E8}" type="presOf" srcId="{B3C9CBD8-9D3F-411B-975A-C259D038D96B}" destId="{7C6B19FD-A0A5-4B59-B4D6-2B3649E53307}" srcOrd="0" destOrd="0" presId="urn:microsoft.com/office/officeart/2005/8/layout/vList5"/>
    <dgm:cxn modelId="{70B013C7-F8C8-403E-A8A4-9FDCF65397E2}" srcId="{4BA19877-4AA5-4329-97B9-1C2962D7F5B3}" destId="{3A93489F-040C-42B0-A72C-2EAB419AD56D}" srcOrd="4" destOrd="0" parTransId="{85DAA403-D920-403C-B8AF-3795BCFD004E}" sibTransId="{4FA18A50-DE23-4196-9282-1F404F057BCC}"/>
    <dgm:cxn modelId="{F865532D-414A-42E4-8824-59C6BFD5E9B6}" srcId="{4CCBA02C-0E17-40BF-892E-EFCD30086AE1}" destId="{9924FAC3-3C4F-49DD-BA72-1F494CC8FE26}" srcOrd="0" destOrd="0" parTransId="{8889A4F1-CF05-42B7-BD61-BA0AB672C638}" sibTransId="{96C0F8B4-95AB-4A52-AD1F-F1C1CA4A53ED}"/>
    <dgm:cxn modelId="{D7D1CEE6-618F-4A80-A4FA-C635491FA234}" srcId="{4BA19877-4AA5-4329-97B9-1C2962D7F5B3}" destId="{D36B4517-3DBC-4F88-807C-5D9FD749829E}" srcOrd="0" destOrd="0" parTransId="{28DC3325-2DD0-4CA6-9EBA-43BA88B80344}" sibTransId="{1B5B90D0-AADB-4009-9575-0EE4C87C2B52}"/>
    <dgm:cxn modelId="{3FAB8163-6B34-4EDA-93FC-87E7F643C2EB}" srcId="{4BA19877-4AA5-4329-97B9-1C2962D7F5B3}" destId="{43BDF00B-D5A9-4745-82A6-24F7C9471C5E}" srcOrd="2" destOrd="0" parTransId="{4E247B6F-129D-4AA2-B17E-5E54129B65D3}" sibTransId="{2985297C-5815-40C4-9871-8BFB0D025D52}"/>
    <dgm:cxn modelId="{A38CA4B7-53FA-4D50-996F-19740BD1E7BF}" srcId="{D36B4517-3DBC-4F88-807C-5D9FD749829E}" destId="{83441217-05EC-4E8A-B3D5-FBE2AEE3EE52}" srcOrd="0" destOrd="0" parTransId="{EFFAE700-3290-44BF-90A6-D6B303D514EE}" sibTransId="{BC7947DB-3F90-4C4F-BBEC-A390BB4EE270}"/>
    <dgm:cxn modelId="{8B3A21EE-C643-4D36-8633-7819ED83EE24}" type="presOf" srcId="{4BA19877-4AA5-4329-97B9-1C2962D7F5B3}" destId="{2A183854-995A-422C-8080-E2A0182006A1}" srcOrd="0" destOrd="0" presId="urn:microsoft.com/office/officeart/2005/8/layout/vList5"/>
    <dgm:cxn modelId="{21210367-0BAB-404B-A73F-1D140250646A}" type="presOf" srcId="{2417C5CA-C46D-4E1F-BD5A-D72FF7C1075E}" destId="{389CEC5B-C453-4A54-943A-45A919960D45}" srcOrd="0" destOrd="0" presId="urn:microsoft.com/office/officeart/2005/8/layout/vList5"/>
    <dgm:cxn modelId="{51C982D3-845C-4CE2-BD33-48BA0F3DD7F9}" type="presOf" srcId="{43BDF00B-D5A9-4745-82A6-24F7C9471C5E}" destId="{6AD3BF00-F748-4DCC-A4DC-D98AE78BF918}" srcOrd="0" destOrd="0" presId="urn:microsoft.com/office/officeart/2005/8/layout/vList5"/>
    <dgm:cxn modelId="{11B1821D-CAD2-4386-BF92-177F1AF3FCAF}" type="presOf" srcId="{0B7BCEE0-6106-40FD-BCED-E49E8A602854}" destId="{D2E4CEED-FACF-42D4-B26D-7D54BA563638}" srcOrd="0" destOrd="0" presId="urn:microsoft.com/office/officeart/2005/8/layout/vList5"/>
    <dgm:cxn modelId="{A1D1F7A3-F73B-4E34-ABDD-C9E098531F65}" type="presOf" srcId="{9924FAC3-3C4F-49DD-BA72-1F494CC8FE26}" destId="{FFCA6439-CD6C-4B82-BC63-BF08B2A236A6}" srcOrd="0" destOrd="0" presId="urn:microsoft.com/office/officeart/2005/8/layout/vList5"/>
    <dgm:cxn modelId="{565C95E2-1DF2-4611-988A-916B127AC0E7}" type="presOf" srcId="{4CCBA02C-0E17-40BF-892E-EFCD30086AE1}" destId="{E89D9020-EDFC-4A03-A7CF-41A6C65EA025}" srcOrd="0" destOrd="0" presId="urn:microsoft.com/office/officeart/2005/8/layout/vList5"/>
    <dgm:cxn modelId="{7D2F9744-3D80-4D1D-BE94-584584491FF4}" type="presOf" srcId="{83441217-05EC-4E8A-B3D5-FBE2AEE3EE52}" destId="{3DF10DF0-5632-411C-9145-32EB0E4F83FA}" srcOrd="0" destOrd="0" presId="urn:microsoft.com/office/officeart/2005/8/layout/vList5"/>
    <dgm:cxn modelId="{58756FA3-4535-489A-8C8C-80EB17F974E3}" type="presParOf" srcId="{2A183854-995A-422C-8080-E2A0182006A1}" destId="{E862A79A-050D-48E6-B2A1-89E1AB1B096B}" srcOrd="0" destOrd="0" presId="urn:microsoft.com/office/officeart/2005/8/layout/vList5"/>
    <dgm:cxn modelId="{45A6F1DF-0AF5-4359-A9DE-024B2BE423BE}" type="presParOf" srcId="{E862A79A-050D-48E6-B2A1-89E1AB1B096B}" destId="{E47053DA-8239-4E52-8D90-C697CBA5D359}" srcOrd="0" destOrd="0" presId="urn:microsoft.com/office/officeart/2005/8/layout/vList5"/>
    <dgm:cxn modelId="{FC556036-070F-4E01-B7A2-16FC796AD827}" type="presParOf" srcId="{E862A79A-050D-48E6-B2A1-89E1AB1B096B}" destId="{3DF10DF0-5632-411C-9145-32EB0E4F83FA}" srcOrd="1" destOrd="0" presId="urn:microsoft.com/office/officeart/2005/8/layout/vList5"/>
    <dgm:cxn modelId="{81F5232F-B150-44E5-B078-A07C0D6F01A7}" type="presParOf" srcId="{2A183854-995A-422C-8080-E2A0182006A1}" destId="{2A386D01-D6CD-41A9-BCFD-90329C1C6409}" srcOrd="1" destOrd="0" presId="urn:microsoft.com/office/officeart/2005/8/layout/vList5"/>
    <dgm:cxn modelId="{54D70548-3B16-4CB0-913D-070FE4A89893}" type="presParOf" srcId="{2A183854-995A-422C-8080-E2A0182006A1}" destId="{055B6596-601E-45DB-9918-437323FB4C62}" srcOrd="2" destOrd="0" presId="urn:microsoft.com/office/officeart/2005/8/layout/vList5"/>
    <dgm:cxn modelId="{7BC03069-5A2D-420E-B5ED-EE0F31831CA7}" type="presParOf" srcId="{055B6596-601E-45DB-9918-437323FB4C62}" destId="{E89D9020-EDFC-4A03-A7CF-41A6C65EA025}" srcOrd="0" destOrd="0" presId="urn:microsoft.com/office/officeart/2005/8/layout/vList5"/>
    <dgm:cxn modelId="{8E99862D-85B7-47A3-91E9-C7032653484B}" type="presParOf" srcId="{055B6596-601E-45DB-9918-437323FB4C62}" destId="{FFCA6439-CD6C-4B82-BC63-BF08B2A236A6}" srcOrd="1" destOrd="0" presId="urn:microsoft.com/office/officeart/2005/8/layout/vList5"/>
    <dgm:cxn modelId="{8CB5C435-C122-454B-8CBE-77AF16F0142F}" type="presParOf" srcId="{2A183854-995A-422C-8080-E2A0182006A1}" destId="{3AE685A6-4292-4105-B8ED-B29C92FB59F7}" srcOrd="3" destOrd="0" presId="urn:microsoft.com/office/officeart/2005/8/layout/vList5"/>
    <dgm:cxn modelId="{EF39D5E9-1C74-4416-8FA5-1A793CAB62ED}" type="presParOf" srcId="{2A183854-995A-422C-8080-E2A0182006A1}" destId="{9EF617E6-254D-4730-9838-515E4DBF5A8F}" srcOrd="4" destOrd="0" presId="urn:microsoft.com/office/officeart/2005/8/layout/vList5"/>
    <dgm:cxn modelId="{69B6B6A4-F9DF-45B8-A2CC-40DEBB225DA6}" type="presParOf" srcId="{9EF617E6-254D-4730-9838-515E4DBF5A8F}" destId="{6AD3BF00-F748-4DCC-A4DC-D98AE78BF918}" srcOrd="0" destOrd="0" presId="urn:microsoft.com/office/officeart/2005/8/layout/vList5"/>
    <dgm:cxn modelId="{C447F6B6-B5B2-45D5-B68A-DF6E9AEDB586}" type="presParOf" srcId="{9EF617E6-254D-4730-9838-515E4DBF5A8F}" destId="{B3589834-C979-4F08-B5FA-4809A5E0E558}" srcOrd="1" destOrd="0" presId="urn:microsoft.com/office/officeart/2005/8/layout/vList5"/>
    <dgm:cxn modelId="{77E2FE9F-9C8B-4230-B83D-20B1761FD8D7}" type="presParOf" srcId="{2A183854-995A-422C-8080-E2A0182006A1}" destId="{7B6CA277-A7AF-4673-8E3C-99C14C6C45A3}" srcOrd="5" destOrd="0" presId="urn:microsoft.com/office/officeart/2005/8/layout/vList5"/>
    <dgm:cxn modelId="{87B674C4-8CBC-4F1E-888F-F0193B9D19CC}" type="presParOf" srcId="{2A183854-995A-422C-8080-E2A0182006A1}" destId="{7C8CBF36-E5B2-49DB-8A8D-4B77458A5654}" srcOrd="6" destOrd="0" presId="urn:microsoft.com/office/officeart/2005/8/layout/vList5"/>
    <dgm:cxn modelId="{96DE308D-E153-4F64-A0BA-32C1458683D4}" type="presParOf" srcId="{7C8CBF36-E5B2-49DB-8A8D-4B77458A5654}" destId="{7C6B19FD-A0A5-4B59-B4D6-2B3649E53307}" srcOrd="0" destOrd="0" presId="urn:microsoft.com/office/officeart/2005/8/layout/vList5"/>
    <dgm:cxn modelId="{08522650-A0AB-488B-AF34-41A28ED7F954}" type="presParOf" srcId="{7C8CBF36-E5B2-49DB-8A8D-4B77458A5654}" destId="{D2E4CEED-FACF-42D4-B26D-7D54BA563638}" srcOrd="1" destOrd="0" presId="urn:microsoft.com/office/officeart/2005/8/layout/vList5"/>
    <dgm:cxn modelId="{EC6DB974-E5D9-4FA8-A558-2CEA4E7C8391}" type="presParOf" srcId="{2A183854-995A-422C-8080-E2A0182006A1}" destId="{FB11B3C8-3083-4B55-8765-898227FE5AA9}" srcOrd="7" destOrd="0" presId="urn:microsoft.com/office/officeart/2005/8/layout/vList5"/>
    <dgm:cxn modelId="{9DC87315-441A-4F92-9740-41EB760F98F9}" type="presParOf" srcId="{2A183854-995A-422C-8080-E2A0182006A1}" destId="{56BB3679-31BB-4A17-924A-F05F871C4836}" srcOrd="8" destOrd="0" presId="urn:microsoft.com/office/officeart/2005/8/layout/vList5"/>
    <dgm:cxn modelId="{4A5B8DE5-A572-45AF-B551-F173F5A65E1F}" type="presParOf" srcId="{56BB3679-31BB-4A17-924A-F05F871C4836}" destId="{DF255029-B025-457E-A8B9-1437477D5507}" srcOrd="0" destOrd="0" presId="urn:microsoft.com/office/officeart/2005/8/layout/vList5"/>
    <dgm:cxn modelId="{5AFF0199-DCFA-4516-BD39-E39A48B2D850}" type="presParOf" srcId="{56BB3679-31BB-4A17-924A-F05F871C4836}" destId="{389CEC5B-C453-4A54-943A-45A919960D45}" srcOrd="1" destOrd="0" presId="urn:microsoft.com/office/officeart/2005/8/layout/vList5"/>
  </dgm:cxnLst>
  <dgm:bg/>
  <dgm:whole/>
  <dgm:extLst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10DF0-5632-411C-9145-32EB0E4F83FA}">
      <dsp:nvSpPr>
        <dsp:cNvPr id="0" name=""/>
        <dsp:cNvSpPr/>
      </dsp:nvSpPr>
      <dsp:spPr>
        <a:xfrm rot="5400000">
          <a:off x="4480543" y="-2348675"/>
          <a:ext cx="472128" cy="529037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 contourW="25400">
          <a:bevelT/>
          <a:contourClr>
            <a:schemeClr val="accent2">
              <a:lumMod val="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36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1600" b="1" kern="1200" dirty="0"/>
            <a:t>Ei au experimentat convertirea, s-au îndepărtat de întuneric și au fost eliberați de păcat (Efeseni 5:8)</a:t>
          </a:r>
          <a:endParaRPr lang="es-ES" sz="1600" b="1" kern="1200" dirty="0"/>
        </a:p>
      </dsp:txBody>
      <dsp:txXfrm rot="-5400000">
        <a:off x="2071419" y="83496"/>
        <a:ext cx="5267330" cy="426034"/>
      </dsp:txXfrm>
    </dsp:sp>
    <dsp:sp modelId="{E47053DA-8239-4E52-8D90-C697CBA5D359}">
      <dsp:nvSpPr>
        <dsp:cNvPr id="0" name=""/>
        <dsp:cNvSpPr/>
      </dsp:nvSpPr>
      <dsp:spPr>
        <a:xfrm>
          <a:off x="3067" y="1433"/>
          <a:ext cx="2068352" cy="5901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Luminați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76" y="30242"/>
        <a:ext cx="2010734" cy="532542"/>
      </dsp:txXfrm>
    </dsp:sp>
    <dsp:sp modelId="{FFCA6439-CD6C-4B82-BC63-BF08B2A236A6}">
      <dsp:nvSpPr>
        <dsp:cNvPr id="0" name=""/>
        <dsp:cNvSpPr/>
      </dsp:nvSpPr>
      <dsp:spPr>
        <a:xfrm rot="5400000">
          <a:off x="4480543" y="-1729007"/>
          <a:ext cx="472128" cy="529037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 contourW="25400">
          <a:bevelT/>
          <a:contourClr>
            <a:schemeClr val="accent3">
              <a:lumMod val="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36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1600" b="1" kern="1200" dirty="0"/>
            <a:t>Au gustat din darul harului divin (Efeseni 2:8</a:t>
          </a:r>
          <a:r>
            <a:rPr lang="ro-RO" sz="1600" kern="1200" dirty="0"/>
            <a:t>)</a:t>
          </a:r>
          <a:endParaRPr lang="es-ES" sz="1600" b="1" kern="1200" dirty="0"/>
        </a:p>
      </dsp:txBody>
      <dsp:txXfrm rot="-5400000">
        <a:off x="2071419" y="703164"/>
        <a:ext cx="5267330" cy="426034"/>
      </dsp:txXfrm>
    </dsp:sp>
    <dsp:sp modelId="{E89D9020-EDFC-4A03-A7CF-41A6C65EA025}">
      <dsp:nvSpPr>
        <dsp:cNvPr id="0" name=""/>
        <dsp:cNvSpPr/>
      </dsp:nvSpPr>
      <dsp:spPr>
        <a:xfrm>
          <a:off x="3067" y="621101"/>
          <a:ext cx="2068352" cy="5901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 gustat darul ceresc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76" y="649910"/>
        <a:ext cx="2010734" cy="532542"/>
      </dsp:txXfrm>
    </dsp:sp>
    <dsp:sp modelId="{B3589834-C979-4F08-B5FA-4809A5E0E558}">
      <dsp:nvSpPr>
        <dsp:cNvPr id="0" name=""/>
        <dsp:cNvSpPr/>
      </dsp:nvSpPr>
      <dsp:spPr>
        <a:xfrm rot="5400000">
          <a:off x="4480543" y="-1109338"/>
          <a:ext cx="472128" cy="529037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 contourW="25400">
          <a:bevelT/>
          <a:contourClr>
            <a:schemeClr val="accent4">
              <a:lumMod val="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36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1600" b="1" kern="1200" dirty="0"/>
            <a:t>Ei au primit Duhul Sfânt și s-au bucurat de compania și îndrumarea lui (Romani 8:5)</a:t>
          </a:r>
          <a:endParaRPr lang="es-ES" sz="1600" b="1" kern="1200" dirty="0"/>
        </a:p>
      </dsp:txBody>
      <dsp:txXfrm rot="-5400000">
        <a:off x="2071419" y="1322833"/>
        <a:ext cx="5267330" cy="426034"/>
      </dsp:txXfrm>
    </dsp:sp>
    <dsp:sp modelId="{6AD3BF00-F748-4DCC-A4DC-D98AE78BF918}">
      <dsp:nvSpPr>
        <dsp:cNvPr id="0" name=""/>
        <dsp:cNvSpPr/>
      </dsp:nvSpPr>
      <dsp:spPr>
        <a:xfrm>
          <a:off x="3067" y="1240769"/>
          <a:ext cx="2068352" cy="5901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 fost părtași Duhului Sfânt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76" y="1269578"/>
        <a:ext cx="2010734" cy="532542"/>
      </dsp:txXfrm>
    </dsp:sp>
    <dsp:sp modelId="{D2E4CEED-FACF-42D4-B26D-7D54BA563638}">
      <dsp:nvSpPr>
        <dsp:cNvPr id="0" name=""/>
        <dsp:cNvSpPr/>
      </dsp:nvSpPr>
      <dsp:spPr>
        <a:xfrm rot="5400000">
          <a:off x="4480543" y="-489670"/>
          <a:ext cx="472128" cy="529037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 contourW="25400">
          <a:bevelT/>
          <a:contourClr>
            <a:schemeClr val="accent5">
              <a:lumMod val="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36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1600" b="1" kern="1200" dirty="0"/>
            <a:t>Ei au gustat Cuvântul lui Dumnezeu exprimat atât în ​​Scripturi, cât și în Cuvânt (Ioan 1:14)</a:t>
          </a:r>
          <a:endParaRPr lang="es-ES" sz="1600" b="1" kern="1200" dirty="0"/>
        </a:p>
      </dsp:txBody>
      <dsp:txXfrm rot="-5400000">
        <a:off x="2071419" y="1942501"/>
        <a:ext cx="5267330" cy="426034"/>
      </dsp:txXfrm>
    </dsp:sp>
    <dsp:sp modelId="{7C6B19FD-A0A5-4B59-B4D6-2B3649E53307}">
      <dsp:nvSpPr>
        <dsp:cNvPr id="0" name=""/>
        <dsp:cNvSpPr/>
      </dsp:nvSpPr>
      <dsp:spPr>
        <a:xfrm>
          <a:off x="3067" y="1860437"/>
          <a:ext cx="2068352" cy="5901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 gustat Cuvântul bul al lui Dumnezeu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76" y="1889246"/>
        <a:ext cx="2010734" cy="532542"/>
      </dsp:txXfrm>
    </dsp:sp>
    <dsp:sp modelId="{389CEC5B-C453-4A54-943A-45A919960D45}">
      <dsp:nvSpPr>
        <dsp:cNvPr id="0" name=""/>
        <dsp:cNvSpPr/>
      </dsp:nvSpPr>
      <dsp:spPr>
        <a:xfrm rot="5400000">
          <a:off x="4350132" y="201392"/>
          <a:ext cx="732950" cy="5290377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 contourW="25400">
          <a:bevelT/>
          <a:contourClr>
            <a:schemeClr val="accent6">
              <a:lumMod val="50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36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o-RO" sz="1600" b="1" kern="1200" dirty="0"/>
            <a:t>S-au bucurat dinainte de ceea ce Dumnezeu ne-a pregătit: învierea (Col. 2:12); reînnoire (Romani 12:2); viața veșnică (Ioan 5:24)</a:t>
          </a:r>
          <a:endParaRPr lang="es-ES" sz="1600" b="1" kern="1200" dirty="0"/>
        </a:p>
      </dsp:txBody>
      <dsp:txXfrm rot="-5400000">
        <a:off x="2071419" y="2515885"/>
        <a:ext cx="5254597" cy="661390"/>
      </dsp:txXfrm>
    </dsp:sp>
    <dsp:sp modelId="{DF255029-B025-457E-A8B9-1437477D5507}">
      <dsp:nvSpPr>
        <dsp:cNvPr id="0" name=""/>
        <dsp:cNvSpPr/>
      </dsp:nvSpPr>
      <dsp:spPr>
        <a:xfrm>
          <a:off x="3067" y="2551501"/>
          <a:ext cx="2068352" cy="5901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 gustat puterile veacului viitor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876" y="2580310"/>
        <a:ext cx="2010734" cy="532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BF5E-A67D-470C-8D69-BB5F1B86D59E}" type="datetimeFigureOut">
              <a:rPr lang="es-ES" smtClean="0"/>
              <a:pPr/>
              <a:t>10/02/2022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E7A-53A2-49CE-9B61-8E7350901F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3318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BF5E-A67D-470C-8D69-BB5F1B86D59E}" type="datetimeFigureOut">
              <a:rPr lang="es-ES" smtClean="0"/>
              <a:pPr/>
              <a:t>10/02/2022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E7A-53A2-49CE-9B61-8E7350901F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746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BF5E-A67D-470C-8D69-BB5F1B86D59E}" type="datetimeFigureOut">
              <a:rPr lang="es-ES" smtClean="0"/>
              <a:pPr/>
              <a:t>10/02/2022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E7A-53A2-49CE-9B61-8E7350901F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532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CB3FEBD-2D23-4488-A605-6A3544129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52CA-60C7-4509-B0CB-4D8131BEEF3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10/02/2022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ADC2A1D3-0059-478D-AFB6-572E76AF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9A60E895-D56E-4782-899B-09C56E84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D77E-0445-4CD5-BE7E-40CE394AAE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32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BF5E-A67D-470C-8D69-BB5F1B86D59E}" type="datetimeFigureOut">
              <a:rPr lang="es-ES" smtClean="0"/>
              <a:pPr/>
              <a:t>10/02/2022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E7A-53A2-49CE-9B61-8E7350901F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25076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BF5E-A67D-470C-8D69-BB5F1B86D59E}" type="datetimeFigureOut">
              <a:rPr lang="es-ES" smtClean="0"/>
              <a:pPr/>
              <a:t>10/02/2022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E7A-53A2-49CE-9B61-8E7350901F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8875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BF5E-A67D-470C-8D69-BB5F1B86D59E}" type="datetimeFigureOut">
              <a:rPr lang="es-ES" smtClean="0"/>
              <a:pPr/>
              <a:t>10/02/2022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E7A-53A2-49CE-9B61-8E7350901F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149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BF5E-A67D-470C-8D69-BB5F1B86D59E}" type="datetimeFigureOut">
              <a:rPr lang="es-ES" smtClean="0"/>
              <a:pPr/>
              <a:t>10/02/2022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E7A-53A2-49CE-9B61-8E7350901F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9653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BF5E-A67D-470C-8D69-BB5F1B86D59E}" type="datetimeFigureOut">
              <a:rPr lang="es-ES" smtClean="0"/>
              <a:pPr/>
              <a:t>10/02/2022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E7A-53A2-49CE-9B61-8E7350901F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5613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BF5E-A67D-470C-8D69-BB5F1B86D59E}" type="datetimeFigureOut">
              <a:rPr lang="es-ES" smtClean="0"/>
              <a:pPr/>
              <a:t>10/02/2022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E7A-53A2-49CE-9B61-8E7350901F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3378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BF5E-A67D-470C-8D69-BB5F1B86D59E}" type="datetimeFigureOut">
              <a:rPr lang="es-ES" smtClean="0"/>
              <a:pPr/>
              <a:t>10/02/2022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E7A-53A2-49CE-9B61-8E7350901F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217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BF5E-A67D-470C-8D69-BB5F1B86D59E}" type="datetimeFigureOut">
              <a:rPr lang="es-ES" smtClean="0"/>
              <a:pPr/>
              <a:t>10/02/2022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E7A-53A2-49CE-9B61-8E7350901F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9721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BBF5E-A67D-470C-8D69-BB5F1B86D59E}" type="datetimeFigureOut">
              <a:rPr lang="es-ES" smtClean="0"/>
              <a:pPr/>
              <a:t>10/02/2022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87E7A-53A2-49CE-9B61-8E7350901F6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8742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BDE0C319-5F0A-476F-AF1A-B33C63E8E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B1DDEFA-7E29-493B-82DD-76A1F54C7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83B1ECE-AA86-47A6-BD80-7E613B900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8A852CA-60C7-4509-B0CB-4D8131BEEF3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10/02/2022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B8689A6-24FB-4E18-A8AB-C3356E633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83482AC-5819-475F-89ED-F22AB50C9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2CCD77E-0445-4CD5-BE7E-40CE394AAE9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02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openxmlformats.org/officeDocument/2006/relationships/image" Target="../media/image16.jpeg"/><Relationship Id="rId12" Type="http://schemas.openxmlformats.org/officeDocument/2006/relationships/image" Target="../media/image19.jpeg"/><Relationship Id="rId2" Type="http://schemas.openxmlformats.org/officeDocument/2006/relationships/image" Target="../media/image15.jpe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1.xml"/><Relationship Id="rId1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xmlns="" id="{FA69AAE0-49D5-4C8B-8BA2-55898C00E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B6F191E-1E4D-46BE-93D3-DECF873493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3" y="-3"/>
            <a:ext cx="5650980" cy="5143488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11C1FE5-FA5A-4D93-B85F-082D9C8C5F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40155" y="4"/>
            <a:ext cx="3403848" cy="2907935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1BC67AA-26DB-4127-9EE3-68A9EA7C84D6}"/>
              </a:ext>
            </a:extLst>
          </p:cNvPr>
          <p:cNvSpPr txBox="1"/>
          <p:nvPr/>
        </p:nvSpPr>
        <p:spPr>
          <a:xfrm>
            <a:off x="4178207" y="2937768"/>
            <a:ext cx="496350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 prst="angle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algn="ctr"/>
            <a:r>
              <a:rPr lang="ro-RO" sz="54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ISUS, ANCORA </a:t>
            </a:r>
            <a:r>
              <a:rPr lang="ro-RO" sz="5400" b="1" dirty="0" smtClean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SUFLETULUI</a:t>
            </a:r>
            <a:endParaRPr lang="ro-RO" sz="54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6A35CE96-EE5B-45C5-A19E-1D1BF6EC32BD}"/>
              </a:ext>
            </a:extLst>
          </p:cNvPr>
          <p:cNvSpPr txBox="1"/>
          <p:nvPr/>
        </p:nvSpPr>
        <p:spPr>
          <a:xfrm>
            <a:off x="5968153" y="4798189"/>
            <a:ext cx="3173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sz="1600" b="1" dirty="0" smtClean="0">
                <a:solidFill>
                  <a:schemeClr val="accent2">
                    <a:lumMod val="50000"/>
                  </a:schemeClr>
                </a:solidFill>
              </a:rPr>
              <a:t>Studiul 7 pentru 12 februarie 2022</a:t>
            </a:r>
            <a:endParaRPr lang="ro-RO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30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2172A0AC-3DCE-4672-BCAF-28FEF91F60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ro-RO" sz="1400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E6F1C77-EDC9-4C5F-8C1C-62DD46BDA3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ro-RO" sz="1400" dirty="0">
              <a:solidFill>
                <a:prstClr val="white"/>
              </a:solidFill>
            </a:endParaRPr>
          </a:p>
        </p:txBody>
      </p:sp>
      <p:pic>
        <p:nvPicPr>
          <p:cNvPr id="4" name="Imagen 3" descr="Imagen que contiene exterior, pájaro, cubierto, nieve&#10;&#10;Descripción generada automáticamente">
            <a:extLst>
              <a:ext uri="{FF2B5EF4-FFF2-40B4-BE49-F238E27FC236}">
                <a16:creationId xmlns="" xmlns:a16="http://schemas.microsoft.com/office/drawing/2014/main" id="{06ACE28B-C1DE-4EB2-9AF8-EB665F2CC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93" r="-6207"/>
          <a:stretch/>
        </p:blipFill>
        <p:spPr>
          <a:xfrm>
            <a:off x="16" y="8"/>
            <a:ext cx="6337723" cy="5143493"/>
          </a:xfrm>
          <a:prstGeom prst="rect">
            <a:avLst/>
          </a:prstGeom>
        </p:spPr>
      </p:pic>
      <p:pic>
        <p:nvPicPr>
          <p:cNvPr id="5" name="Imagen 4" descr="Grupo de personas en el agua&#10;&#10;Descripción generada automáticamente">
            <a:extLst>
              <a:ext uri="{FF2B5EF4-FFF2-40B4-BE49-F238E27FC236}">
                <a16:creationId xmlns="" xmlns:a16="http://schemas.microsoft.com/office/drawing/2014/main" id="{DFA2A522-8F94-46F1-AA01-D318ED0655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51" r="14605" b="-1"/>
          <a:stretch/>
        </p:blipFill>
        <p:spPr>
          <a:xfrm>
            <a:off x="4669499" y="8"/>
            <a:ext cx="4472089" cy="514349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3F7A68B-ADD2-4408-B939-4177B0D331A0}"/>
              </a:ext>
            </a:extLst>
          </p:cNvPr>
          <p:cNvSpPr txBox="1"/>
          <p:nvPr/>
        </p:nvSpPr>
        <p:spPr>
          <a:xfrm>
            <a:off x="117713" y="-9992"/>
            <a:ext cx="4551659" cy="5093702"/>
          </a:xfrm>
          <a:prstGeom prst="rect">
            <a:avLst/>
          </a:prstGeom>
          <a:noFill/>
        </p:spPr>
        <p:txBody>
          <a:bodyPr wrap="square" lIns="68579" tIns="0" rIns="68579" bIns="0" rtlCol="0">
            <a:spAutoFit/>
          </a:bodyPr>
          <a:lstStyle/>
          <a:p>
            <a:pPr algn="ctr" defTabSz="685783">
              <a:spcBef>
                <a:spcPts val="900"/>
              </a:spcBef>
            </a:pPr>
            <a:r>
              <a:rPr lang="ro-RO" sz="2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„Pe care o avem ca o ancoră a sufletului; o nădejde tare </a:t>
            </a:r>
            <a:r>
              <a:rPr lang="ro-RO" sz="2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şi </a:t>
            </a:r>
            <a:r>
              <a:rPr lang="ro-RO" sz="2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neclintită, care pătrunde dincolo de perdeaua dinăuntrul Templului, unde Isus a intrat pentru noi ca înainte-mergător, când a fost făcut «Mare Preot în veac, după rânduiala lui Melhisedec»”</a:t>
            </a:r>
          </a:p>
          <a:p>
            <a:pPr algn="ctr" defTabSz="685783">
              <a:spcBef>
                <a:spcPts val="900"/>
              </a:spcBef>
            </a:pPr>
            <a:r>
              <a:rPr lang="ro-RO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(Evrei 6:19,20)</a:t>
            </a:r>
            <a:endParaRPr lang="ro-RO" sz="24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79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932F4CF-6F09-484A-938D-CA6B2AC119FA}"/>
              </a:ext>
            </a:extLst>
          </p:cNvPr>
          <p:cNvSpPr txBox="1"/>
          <p:nvPr/>
        </p:nvSpPr>
        <p:spPr>
          <a:xfrm>
            <a:off x="80093" y="26698"/>
            <a:ext cx="906390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În timp ce ţinea prelegeri despre preoţia lui Isus, Pavel a întrerupt firul discursului său pentru a introduce un îndemn ascultătorilor săi, acoperind Evrei 5:11 până la Evrei 6:20.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Acest îndemn este atât o explicaţie a motivului pentru care ascultătorii săi nu au putut înţelege pe deplin amploarea raţionamentului său, cât şi o mustrare însoţită de câteva cuvinte de încurajare.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Pavel ne invită şi astăzi să nu fim leneşi, ci să ne agăţăm de „ancora sufletului” (</a:t>
            </a:r>
            <a:r>
              <a:rPr lang="ro-RO" b="1" dirty="0" err="1" smtClean="0"/>
              <a:t>Evr</a:t>
            </a:r>
            <a:r>
              <a:rPr lang="ro-RO" b="1" dirty="0" smtClean="0"/>
              <a:t>. 6:19), Isus. </a:t>
            </a:r>
            <a:endParaRPr lang="ro-RO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65BFED5-90DF-44B8-9332-69DB20AB4441}"/>
              </a:ext>
            </a:extLst>
          </p:cNvPr>
          <p:cNvSpPr txBox="1"/>
          <p:nvPr/>
        </p:nvSpPr>
        <p:spPr>
          <a:xfrm>
            <a:off x="5547815" y="2456023"/>
            <a:ext cx="359618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>
                <a:solidFill>
                  <a:srgbClr val="FB1F24"/>
                </a:solidFill>
              </a:rPr>
              <a:t>Privind </a:t>
            </a:r>
            <a:r>
              <a:rPr lang="ro-RO" b="1" dirty="0" smtClean="0">
                <a:solidFill>
                  <a:srgbClr val="FB1F24"/>
                </a:solidFill>
              </a:rPr>
              <a:t>trecutul: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Cuvântul </a:t>
            </a:r>
            <a:r>
              <a:rPr lang="ro-RO" b="1" dirty="0"/>
              <a:t>cel </a:t>
            </a:r>
            <a:r>
              <a:rPr lang="ro-RO" b="1" dirty="0" smtClean="0"/>
              <a:t>bun (6:4-5).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Recăderea </a:t>
            </a:r>
            <a:r>
              <a:rPr lang="ro-RO" b="1" dirty="0"/>
              <a:t>în </a:t>
            </a:r>
            <a:r>
              <a:rPr lang="ro-RO" b="1" dirty="0" smtClean="0"/>
              <a:t>păcat (6:</a:t>
            </a:r>
            <a:r>
              <a:rPr lang="ro-RO" b="1" dirty="0" err="1" smtClean="0"/>
              <a:t>6</a:t>
            </a:r>
            <a:r>
              <a:rPr lang="ro-RO" b="1" dirty="0" smtClean="0"/>
              <a:t>).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Fără </a:t>
            </a:r>
            <a:r>
              <a:rPr lang="ro-RO" b="1" dirty="0"/>
              <a:t>întoarcere </a:t>
            </a:r>
            <a:r>
              <a:rPr lang="ro-RO" b="1" dirty="0" smtClean="0"/>
              <a:t>(10:26-29).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rgbClr val="3B3DFB"/>
                </a:solidFill>
              </a:rPr>
              <a:t>Ancoraţi </a:t>
            </a:r>
            <a:r>
              <a:rPr lang="ro-RO" b="1" dirty="0">
                <a:solidFill>
                  <a:srgbClr val="3B3DFB"/>
                </a:solidFill>
              </a:rPr>
              <a:t>în </a:t>
            </a:r>
            <a:r>
              <a:rPr lang="ro-RO" b="1" dirty="0" smtClean="0">
                <a:solidFill>
                  <a:srgbClr val="3B3DFB"/>
                </a:solidFill>
              </a:rPr>
              <a:t>prezent: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Lucrarea </a:t>
            </a:r>
            <a:r>
              <a:rPr lang="ro-RO" b="1" dirty="0"/>
              <a:t>dragostei </a:t>
            </a:r>
            <a:r>
              <a:rPr lang="ro-RO" b="1" dirty="0" smtClean="0"/>
              <a:t>(6:9-12).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Ancora </a:t>
            </a:r>
            <a:r>
              <a:rPr lang="ro-RO" b="1" dirty="0"/>
              <a:t>de neclintit a inimii </a:t>
            </a:r>
            <a:r>
              <a:rPr lang="ro-RO" b="1" dirty="0" smtClean="0"/>
              <a:t>(6:13-20).</a:t>
            </a:r>
            <a:endParaRPr lang="ro-RO" b="1" dirty="0"/>
          </a:p>
        </p:txBody>
      </p:sp>
      <p:pic>
        <p:nvPicPr>
          <p:cNvPr id="5" name="Imagen 4" descr="Imagen que contiene exterior, pájaro, cubierto, nieve&#10;&#10;Descripción generada automáticamente">
            <a:extLst>
              <a:ext uri="{FF2B5EF4-FFF2-40B4-BE49-F238E27FC236}">
                <a16:creationId xmlns:a16="http://schemas.microsoft.com/office/drawing/2014/main" xmlns="" id="{2B98B9FF-380F-4E3D-BA60-8F18A7629F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"/>
          <a:stretch/>
        </p:blipFill>
        <p:spPr>
          <a:xfrm>
            <a:off x="2058774" y="2364319"/>
            <a:ext cx="2736654" cy="2593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xmlns="" id="{062BABAA-87E9-4C1B-9EA8-33388CBF29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4744" y="2364319"/>
            <a:ext cx="1716259" cy="2595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xmlns="" id="{4B85CD5D-A5AC-4278-97A1-A4C3E7257A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35586" y="4631445"/>
            <a:ext cx="282150" cy="282150"/>
          </a:xfrm>
          <a:prstGeom prst="rect">
            <a:avLst/>
          </a:prstGeom>
        </p:spPr>
      </p:pic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34FCBD39-B706-4A33-938F-CF3BDC0ADB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35586" y="4279177"/>
            <a:ext cx="282150" cy="282150"/>
          </a:xfrm>
          <a:prstGeom prst="rect">
            <a:avLst/>
          </a:prstGeom>
        </p:spPr>
      </p:pic>
      <p:pic>
        <p:nvPicPr>
          <p:cNvPr id="12" name="Imagen 11" descr="Logotipo, Icono&#10;&#10;Descripción generada automáticamente">
            <a:extLst>
              <a:ext uri="{FF2B5EF4-FFF2-40B4-BE49-F238E27FC236}">
                <a16:creationId xmlns:a16="http://schemas.microsoft.com/office/drawing/2014/main" xmlns="" id="{0025A621-B997-4FFF-9692-2E38EF2420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35586" y="3223852"/>
            <a:ext cx="282150" cy="282150"/>
          </a:xfrm>
          <a:prstGeom prst="rect">
            <a:avLst/>
          </a:prstGeom>
        </p:spPr>
      </p:pic>
      <p:pic>
        <p:nvPicPr>
          <p:cNvPr id="14" name="Imagen 13" descr="Forma&#10;&#10;Descripción generada automáticamente">
            <a:extLst>
              <a:ext uri="{FF2B5EF4-FFF2-40B4-BE49-F238E27FC236}">
                <a16:creationId xmlns:a16="http://schemas.microsoft.com/office/drawing/2014/main" xmlns="" id="{44293B6A-9443-4543-A3F3-5285D0E2BE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35586" y="3574439"/>
            <a:ext cx="282150" cy="282150"/>
          </a:xfrm>
          <a:prstGeom prst="rect">
            <a:avLst/>
          </a:prstGeom>
        </p:spPr>
      </p:pic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xmlns="" id="{96BAD2E6-61E5-4681-9C0D-C53EFDC152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35586" y="2875383"/>
            <a:ext cx="282150" cy="282150"/>
          </a:xfrm>
          <a:prstGeom prst="rect">
            <a:avLst/>
          </a:prstGeom>
        </p:spPr>
      </p:pic>
      <p:pic>
        <p:nvPicPr>
          <p:cNvPr id="18" name="Imagen 17" descr="Imagen que contiene computadora, luz&#10;&#10;Descripción generada automáticamente">
            <a:extLst>
              <a:ext uri="{FF2B5EF4-FFF2-40B4-BE49-F238E27FC236}">
                <a16:creationId xmlns:a16="http://schemas.microsoft.com/office/drawing/2014/main" xmlns="" id="{9C39E5C4-6EC6-4537-9A80-B0769612A4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09680" y="3959106"/>
            <a:ext cx="442068" cy="213752"/>
          </a:xfrm>
          <a:prstGeom prst="rect">
            <a:avLst/>
          </a:prstGeom>
        </p:spPr>
      </p:pic>
      <p:pic>
        <p:nvPicPr>
          <p:cNvPr id="20" name="Imagen 19" descr="Patrón de fondo&#10;&#10;Descripción generada automáticamente">
            <a:extLst>
              <a:ext uri="{FF2B5EF4-FFF2-40B4-BE49-F238E27FC236}">
                <a16:creationId xmlns:a16="http://schemas.microsoft.com/office/drawing/2014/main" xmlns="" id="{B3E0548F-2E0E-40F1-9A7C-EFD850C4E7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09679" y="2549979"/>
            <a:ext cx="442068" cy="21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55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125B214-7788-4514-8934-9D3F46F3D3AB}"/>
              </a:ext>
            </a:extLst>
          </p:cNvPr>
          <p:cNvSpPr txBox="1"/>
          <p:nvPr/>
        </p:nvSpPr>
        <p:spPr>
          <a:xfrm>
            <a:off x="1412794" y="6408"/>
            <a:ext cx="7452000" cy="723275"/>
          </a:xfrm>
          <a:prstGeom prst="rect">
            <a:avLst/>
          </a:prstGeom>
          <a:noFill/>
        </p:spPr>
        <p:txBody>
          <a:bodyPr wrap="square" tIns="0">
            <a:spAutoFit/>
            <a:scene3d>
              <a:camera prst="orthographicFront"/>
              <a:lightRig rig="flat" dir="t"/>
            </a:scene3d>
            <a:sp3d extrusionH="57150" contourW="12700" prstMaterial="softEdge">
              <a:bevelT w="254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algn="ctr"/>
            <a:r>
              <a:rPr lang="ro-RO" sz="4400" b="1" spc="600" dirty="0">
                <a:ln/>
                <a:solidFill>
                  <a:schemeClr val="accent4"/>
                </a:solidFill>
              </a:rPr>
              <a:t>CUVÂNTUL CEL </a:t>
            </a:r>
            <a:r>
              <a:rPr lang="ro-RO" sz="4400" b="1" spc="600" dirty="0" smtClean="0">
                <a:ln/>
                <a:solidFill>
                  <a:schemeClr val="accent4"/>
                </a:solidFill>
              </a:rPr>
              <a:t>BUN</a:t>
            </a:r>
            <a:endParaRPr lang="ro-RO" sz="4400" b="1" spc="600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21440E2-55A1-48F6-8085-B61A35AC8A7D}"/>
              </a:ext>
            </a:extLst>
          </p:cNvPr>
          <p:cNvSpPr txBox="1"/>
          <p:nvPr/>
        </p:nvSpPr>
        <p:spPr>
          <a:xfrm>
            <a:off x="1768729" y="614479"/>
            <a:ext cx="72017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„[…] </a:t>
            </a:r>
            <a:r>
              <a:rPr lang="ro-RO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Căci cei ce au fost luminaţi odată şi au gustat darul ceresc şi s-au făcut părtaşi Duhului Sfânt şi au gustat Cuvântul cel bun al lui Dumnezeu şi puterile veacului viitor” </a:t>
            </a:r>
            <a:r>
              <a:rPr lang="ro-RO" sz="14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(Evrei 6:4-5)</a:t>
            </a:r>
            <a:endParaRPr lang="ro-RO" sz="1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50D0EC6-EEC4-40B5-A8B9-719DABF6758F}"/>
              </a:ext>
            </a:extLst>
          </p:cNvPr>
          <p:cNvSpPr txBox="1"/>
          <p:nvPr/>
        </p:nvSpPr>
        <p:spPr>
          <a:xfrm>
            <a:off x="173536" y="1445476"/>
            <a:ext cx="861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Care</a:t>
            </a:r>
            <a:r>
              <a:rPr lang="ro-RO" b="1" smtClean="0"/>
              <a:t> </a:t>
            </a:r>
            <a:r>
              <a:rPr lang="ro-RO" b="1" smtClean="0"/>
              <a:t>a </a:t>
            </a:r>
            <a:r>
              <a:rPr lang="ro-RO" b="1" smtClean="0"/>
              <a:t>fost</a:t>
            </a:r>
            <a:r>
              <a:rPr lang="ro-RO" b="1" smtClean="0"/>
              <a:t> experienţa ascultătorilor lui Pavel </a:t>
            </a:r>
            <a:r>
              <a:rPr lang="ro-RO" b="1" smtClean="0"/>
              <a:t>(</a:t>
            </a:r>
            <a:r>
              <a:rPr lang="ro-RO" b="1" smtClean="0"/>
              <a:t>şi a </a:t>
            </a:r>
            <a:r>
              <a:rPr lang="ro-RO" b="1" smtClean="0"/>
              <a:t>noastră</a:t>
            </a:r>
            <a:r>
              <a:rPr lang="ro-RO" b="1" smtClean="0"/>
              <a:t>)? </a:t>
            </a:r>
            <a:endParaRPr lang="ro-RO" b="1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398B2BD6-014D-4F26-807B-9416F9B26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08560330"/>
              </p:ext>
            </p:extLst>
          </p:nvPr>
        </p:nvGraphicFramePr>
        <p:xfrm>
          <a:off x="173536" y="1831396"/>
          <a:ext cx="7364864" cy="3214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Grupo de personas en el agua&#10;&#10;Descripción generada automáticamente">
            <a:extLst>
              <a:ext uri="{FF2B5EF4-FFF2-40B4-BE49-F238E27FC236}">
                <a16:creationId xmlns:a16="http://schemas.microsoft.com/office/drawing/2014/main" xmlns="" id="{E8E26B03-C4D7-4DB2-B908-1611D2ACA4D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65522" y="1829403"/>
            <a:ext cx="1355335" cy="526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Imagen que contiene persona, interior, hombre, vestido&#10;&#10;Descripción generada automáticamente">
            <a:extLst>
              <a:ext uri="{FF2B5EF4-FFF2-40B4-BE49-F238E27FC236}">
                <a16:creationId xmlns:a16="http://schemas.microsoft.com/office/drawing/2014/main" xmlns="" id="{0BD95F62-1BD3-4D2D-A122-8BC1AE789A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65522" y="2444836"/>
            <a:ext cx="1355336" cy="576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07056A05-36DD-414C-86B4-D4359928779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65522" y="3110011"/>
            <a:ext cx="1355336" cy="51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 descr="Imagen que contiene cuchillo&#10;&#10;Descripción generada automáticamente">
            <a:extLst>
              <a:ext uri="{FF2B5EF4-FFF2-40B4-BE49-F238E27FC236}">
                <a16:creationId xmlns:a16="http://schemas.microsoft.com/office/drawing/2014/main" xmlns="" id="{4C9478AC-86D1-48F1-8B43-D0EC0048E2E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65522" y="3710028"/>
            <a:ext cx="1355334" cy="555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n 14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xmlns="" id="{B3FE52B1-AD31-45D2-B53B-DB9E80FC6AB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65522" y="4353979"/>
            <a:ext cx="1355337" cy="691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Un grupo de personas alrededor de fuego&#10;&#10;Descripción generada automáticamente con confianza media">
            <a:extLst>
              <a:ext uri="{FF2B5EF4-FFF2-40B4-BE49-F238E27FC236}">
                <a16:creationId xmlns:a16="http://schemas.microsoft.com/office/drawing/2014/main" xmlns="" id="{88B0C87E-B85B-4D69-8D5A-BFB9A5D4E25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3536" y="178842"/>
            <a:ext cx="1507331" cy="118119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9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xmlns="" val="225159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7053DA-8239-4E52-8D90-C697CBA5D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E47053DA-8239-4E52-8D90-C697CBA5D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7053DA-8239-4E52-8D90-C697CBA5D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E47053DA-8239-4E52-8D90-C697CBA5D3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F10DF0-5632-411C-9145-32EB0E4F8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3DF10DF0-5632-411C-9145-32EB0E4F8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9D9020-EDFC-4A03-A7CF-41A6C65EA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E89D9020-EDFC-4A03-A7CF-41A6C65EA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E89D9020-EDFC-4A03-A7CF-41A6C65EA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E89D9020-EDFC-4A03-A7CF-41A6C65EA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CA6439-CD6C-4B82-BC63-BF08B2A23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FFCA6439-CD6C-4B82-BC63-BF08B2A23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D3BF00-F748-4DCC-A4DC-D98AE78BF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AD3BF00-F748-4DCC-A4DC-D98AE78BF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AD3BF00-F748-4DCC-A4DC-D98AE78BF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AD3BF00-F748-4DCC-A4DC-D98AE78BF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589834-C979-4F08-B5FA-4809A5E0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B3589834-C979-4F08-B5FA-4809A5E0E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B19FD-A0A5-4B59-B4D6-2B3649E5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7C6B19FD-A0A5-4B59-B4D6-2B3649E5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7C6B19FD-A0A5-4B59-B4D6-2B3649E5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7C6B19FD-A0A5-4B59-B4D6-2B3649E53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E4CEED-FACF-42D4-B26D-7D54BA563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D2E4CEED-FACF-42D4-B26D-7D54BA563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255029-B025-457E-A8B9-1437477D5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DF255029-B025-457E-A8B9-1437477D5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DF255029-B025-457E-A8B9-1437477D5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DF255029-B025-457E-A8B9-1437477D5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9CEC5B-C453-4A54-943A-45A919960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">
                                            <p:graphicEl>
                                              <a:dgm id="{389CEC5B-C453-4A54-943A-45A919960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6228CD2-E59D-4E25-BACE-DD99AB84D722}"/>
              </a:ext>
            </a:extLst>
          </p:cNvPr>
          <p:cNvSpPr/>
          <p:nvPr/>
        </p:nvSpPr>
        <p:spPr>
          <a:xfrm>
            <a:off x="0" y="0"/>
            <a:ext cx="9144000" cy="624114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8C83F2B-1CC8-4004-8B6E-6CFC4A66C115}"/>
              </a:ext>
            </a:extLst>
          </p:cNvPr>
          <p:cNvSpPr txBox="1"/>
          <p:nvPr/>
        </p:nvSpPr>
        <p:spPr>
          <a:xfrm>
            <a:off x="0" y="-5534"/>
            <a:ext cx="9143999" cy="723275"/>
          </a:xfrm>
          <a:prstGeom prst="rect">
            <a:avLst/>
          </a:prstGeom>
          <a:noFill/>
        </p:spPr>
        <p:txBody>
          <a:bodyPr wrap="square" tIns="0">
            <a:spAutoFit/>
          </a:bodyPr>
          <a:lstStyle/>
          <a:p>
            <a:pPr algn="ctr"/>
            <a:r>
              <a:rPr lang="ro-RO" sz="4400" b="1" spc="3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RECĂDEREA </a:t>
            </a:r>
            <a:r>
              <a:rPr lang="ro-RO" sz="4400" b="1" spc="3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ÎN </a:t>
            </a:r>
            <a:r>
              <a:rPr lang="ro-RO" sz="4400" b="1" spc="30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PĂCAT</a:t>
            </a:r>
            <a:endParaRPr lang="ro-RO" sz="4400" b="1" spc="3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B055A81-A6A4-424F-A4E0-4EA482A799F2}"/>
              </a:ext>
            </a:extLst>
          </p:cNvPr>
          <p:cNvSpPr txBox="1"/>
          <p:nvPr/>
        </p:nvSpPr>
        <p:spPr>
          <a:xfrm>
            <a:off x="640747" y="578406"/>
            <a:ext cx="786250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6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Căci cei ce au fost luminaţi </a:t>
            </a:r>
            <a:r>
              <a:rPr lang="ro-RO" sz="16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odată</a:t>
            </a:r>
            <a:r>
              <a:rPr lang="ro-RO" sz="16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[…] şi care totuşi au </a:t>
            </a:r>
            <a:r>
              <a:rPr lang="ro-RO" sz="16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căzut</a:t>
            </a:r>
            <a:r>
              <a:rPr lang="ro-RO" sz="16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este cu neputinţă să fie înnoiţi iarăşi şi aduşi la </a:t>
            </a:r>
            <a:r>
              <a:rPr lang="ro-RO" sz="16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pocăinţă</a:t>
            </a:r>
            <a:r>
              <a:rPr lang="ro-RO" sz="16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fiindcă ei răstignesc din </a:t>
            </a:r>
            <a:r>
              <a:rPr lang="ro-RO" sz="16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nou</a:t>
            </a:r>
            <a:r>
              <a:rPr lang="ro-RO" sz="16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pentru </a:t>
            </a:r>
            <a:r>
              <a:rPr lang="ro-RO" sz="16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ei</a:t>
            </a:r>
            <a:r>
              <a:rPr lang="ro-RO" sz="16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pe Fiul lui Dumnezeu şi-L dau să fie </a:t>
            </a:r>
            <a:r>
              <a:rPr lang="ro-RO" sz="16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batjocorit</a:t>
            </a:r>
            <a:r>
              <a:rPr lang="ro-RO" sz="16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ro-RO" sz="14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Evrei</a:t>
            </a:r>
            <a:r>
              <a:rPr lang="ro-RO" sz="14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6:4</a:t>
            </a:r>
            <a:r>
              <a:rPr lang="ro-RO" sz="14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o-RO" sz="1400" b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6)</a:t>
            </a:r>
            <a:endParaRPr lang="ro-RO" sz="1400" b="1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3C8D80F-1B81-4F12-8B52-D034DE78E476}"/>
              </a:ext>
            </a:extLst>
          </p:cNvPr>
          <p:cNvSpPr txBox="1"/>
          <p:nvPr/>
        </p:nvSpPr>
        <p:spPr>
          <a:xfrm>
            <a:off x="1881642" y="1372324"/>
            <a:ext cx="509983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Liderii evrei L-au crucificat pe Isus pentru că el reprezenta un pericol </a:t>
            </a:r>
            <a:r>
              <a:rPr lang="ro-RO" b="1" smtClean="0"/>
              <a:t>pentru poziţia </a:t>
            </a:r>
            <a:r>
              <a:rPr lang="ro-RO" b="1" smtClean="0"/>
              <a:t>lor</a:t>
            </a:r>
            <a:r>
              <a:rPr lang="ro-RO" b="1" smtClean="0"/>
              <a:t>.</a:t>
            </a:r>
          </a:p>
          <a:p>
            <a:pPr>
              <a:spcBef>
                <a:spcPts val="600"/>
              </a:spcBef>
            </a:pPr>
            <a:r>
              <a:rPr lang="ro-RO" b="1" smtClean="0"/>
              <a:t>Cel </a:t>
            </a:r>
            <a:r>
              <a:rPr lang="ro-RO" b="1" smtClean="0"/>
              <a:t>care</a:t>
            </a:r>
            <a:r>
              <a:rPr lang="ro-RO" b="1" smtClean="0"/>
              <a:t>, odată ce L-a acceptat pe Isus ca </a:t>
            </a:r>
            <a:r>
              <a:rPr lang="ro-RO" b="1" smtClean="0"/>
              <a:t>Mântuitor</a:t>
            </a:r>
            <a:r>
              <a:rPr lang="ro-RO" b="1" smtClean="0"/>
              <a:t>, decide </a:t>
            </a:r>
            <a:r>
              <a:rPr lang="ro-RO" b="1" smtClean="0"/>
              <a:t>să-L</a:t>
            </a:r>
            <a:r>
              <a:rPr lang="ro-RO" b="1" smtClean="0"/>
              <a:t> respingă ca mijloc de </a:t>
            </a:r>
            <a:r>
              <a:rPr lang="ro-RO" b="1" smtClean="0"/>
              <a:t>mântuire</a:t>
            </a:r>
            <a:r>
              <a:rPr lang="ro-RO" b="1" smtClean="0"/>
              <a:t>, </a:t>
            </a:r>
            <a:r>
              <a:rPr lang="ro-RO" b="1" smtClean="0"/>
              <a:t>„</a:t>
            </a:r>
            <a:r>
              <a:rPr lang="ro-RO" b="1" smtClean="0"/>
              <a:t>îl răstigneşte din </a:t>
            </a:r>
            <a:r>
              <a:rPr lang="ro-RO" b="1" smtClean="0"/>
              <a:t>nou</a:t>
            </a:r>
            <a:r>
              <a:rPr lang="ro-RO" b="1" smtClean="0"/>
              <a:t>” şi </a:t>
            </a:r>
            <a:r>
              <a:rPr lang="ro-RO" b="1" smtClean="0"/>
              <a:t>„</a:t>
            </a:r>
            <a:r>
              <a:rPr lang="ro-RO" b="1" smtClean="0"/>
              <a:t>îl dă </a:t>
            </a:r>
            <a:r>
              <a:rPr lang="ro-RO" b="1"/>
              <a:t>să </a:t>
            </a:r>
            <a:r>
              <a:rPr lang="ro-RO" b="1"/>
              <a:t>fie </a:t>
            </a:r>
            <a:r>
              <a:rPr lang="ro-RO" b="1" smtClean="0"/>
              <a:t>badjocorit</a:t>
            </a:r>
            <a:r>
              <a:rPr lang="ro-RO" b="1" smtClean="0"/>
              <a:t>”. El refuză să cedeze lui </a:t>
            </a:r>
            <a:r>
              <a:rPr lang="ro-RO" b="1" smtClean="0"/>
              <a:t>Isus poziţia </a:t>
            </a:r>
            <a:r>
              <a:rPr lang="ro-RO" b="1" smtClean="0"/>
              <a:t>principală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4" name="Imagen 3" descr="Imagen que contiene persona, texto, interior, hombre&#10;&#10;Descripción generada automáticamente">
            <a:extLst>
              <a:ext uri="{FF2B5EF4-FFF2-40B4-BE49-F238E27FC236}">
                <a16:creationId xmlns:a16="http://schemas.microsoft.com/office/drawing/2014/main" xmlns="" id="{27CB37EC-2712-43E6-ABAD-E79D14221A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6861" y="1433880"/>
            <a:ext cx="1667012" cy="1936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hombre con un bate de beisbol&#10;&#10;Descripción generada automáticamente con confianza baja">
            <a:extLst>
              <a:ext uri="{FF2B5EF4-FFF2-40B4-BE49-F238E27FC236}">
                <a16:creationId xmlns:a16="http://schemas.microsoft.com/office/drawing/2014/main" xmlns="" id="{636BFCE1-1DD0-494D-9872-AEC45ED96B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01382" y="1433880"/>
            <a:ext cx="2075757" cy="2057400"/>
          </a:xfrm>
          <a:prstGeom prst="snip2DiagRect">
            <a:avLst>
              <a:gd name="adj1" fmla="val 14109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99D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Foto montaje de la cara de un hombre y una mujer&#10;&#10;Descripción generada automáticamente con confianza baja">
            <a:extLst>
              <a:ext uri="{FF2B5EF4-FFF2-40B4-BE49-F238E27FC236}">
                <a16:creationId xmlns:a16="http://schemas.microsoft.com/office/drawing/2014/main" xmlns="" id="{DC4BA713-9831-46C9-9F62-5B51CEADC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277" y="3480593"/>
            <a:ext cx="1769363" cy="14942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A8F03B8B-7557-4497-ABCA-D9B2C05D4D55}"/>
              </a:ext>
            </a:extLst>
          </p:cNvPr>
          <p:cNvSpPr txBox="1"/>
          <p:nvPr/>
        </p:nvSpPr>
        <p:spPr>
          <a:xfrm>
            <a:off x="1881641" y="3480593"/>
            <a:ext cx="709549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Aceasta</a:t>
            </a:r>
            <a:r>
              <a:rPr lang="ro-RO" b="1" smtClean="0"/>
              <a:t> este atitudinea opusă a ceea ce ne cere </a:t>
            </a:r>
            <a:r>
              <a:rPr lang="ro-RO" b="1" smtClean="0"/>
              <a:t>Isus</a:t>
            </a:r>
            <a:r>
              <a:rPr lang="ro-RO" b="1" smtClean="0"/>
              <a:t>. El ne invită să fim răstigniţi </a:t>
            </a:r>
            <a:r>
              <a:rPr lang="ro-RO" b="1" smtClean="0"/>
              <a:t>(</a:t>
            </a:r>
            <a:r>
              <a:rPr lang="ro-RO" b="1" smtClean="0"/>
              <a:t>adică să ne punem </a:t>
            </a:r>
            <a:r>
              <a:rPr lang="ro-RO" b="1" smtClean="0"/>
              <a:t>„eul</a:t>
            </a:r>
            <a:r>
              <a:rPr lang="ro-RO" b="1" smtClean="0"/>
              <a:t>” la </a:t>
            </a:r>
            <a:r>
              <a:rPr lang="ro-RO" b="1" smtClean="0"/>
              <a:t>moarte</a:t>
            </a:r>
            <a:r>
              <a:rPr lang="ro-RO" b="1" smtClean="0"/>
              <a:t>) şi să </a:t>
            </a:r>
            <a:r>
              <a:rPr lang="ro-RO" b="1" smtClean="0"/>
              <a:t>suportăm împreună </a:t>
            </a:r>
            <a:r>
              <a:rPr lang="ro-RO" b="1"/>
              <a:t>cu </a:t>
            </a:r>
            <a:r>
              <a:rPr lang="ro-RO" b="1"/>
              <a:t>El </a:t>
            </a:r>
            <a:r>
              <a:rPr lang="ro-RO" b="1" smtClean="0"/>
              <a:t>ocara</a:t>
            </a:r>
            <a:r>
              <a:rPr lang="ro-RO" b="1" smtClean="0"/>
              <a:t> aceasta </a:t>
            </a:r>
            <a:r>
              <a:rPr lang="ro-RO" b="1" smtClean="0"/>
              <a:t>(Ma</a:t>
            </a:r>
            <a:r>
              <a:rPr lang="ro-RO" b="1" smtClean="0"/>
              <a:t>t. 16:24</a:t>
            </a:r>
            <a:r>
              <a:rPr lang="ro-RO" b="1" smtClean="0"/>
              <a:t>; </a:t>
            </a:r>
            <a:r>
              <a:rPr lang="ro-RO" b="1" smtClean="0"/>
              <a:t>Evr</a:t>
            </a:r>
            <a:r>
              <a:rPr lang="ro-RO" b="1" smtClean="0"/>
              <a:t>. </a:t>
            </a:r>
            <a:r>
              <a:rPr lang="ro-RO" b="1" smtClean="0"/>
              <a:t>13:13).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Cel care nu acceptă că </a:t>
            </a:r>
            <a:r>
              <a:rPr lang="ro-RO" b="1" smtClean="0"/>
              <a:t>„</a:t>
            </a:r>
            <a:r>
              <a:rPr lang="ro-RO" b="1" smtClean="0"/>
              <a:t>el </a:t>
            </a:r>
            <a:r>
              <a:rPr lang="ro-RO" b="1" smtClean="0"/>
              <a:t>[Iisus</a:t>
            </a:r>
            <a:r>
              <a:rPr lang="ro-RO" b="1" smtClean="0"/>
              <a:t>] trebuie să </a:t>
            </a:r>
            <a:r>
              <a:rPr lang="ro-RO" b="1" smtClean="0"/>
              <a:t>crească</a:t>
            </a:r>
            <a:r>
              <a:rPr lang="ro-RO" b="1" smtClean="0"/>
              <a:t>, dar eu trebuie </a:t>
            </a:r>
            <a:r>
              <a:rPr lang="ro-RO" b="1" smtClean="0"/>
              <a:t>să </a:t>
            </a:r>
            <a:r>
              <a:rPr lang="ro-RO" b="1" smtClean="0"/>
              <a:t>mă </a:t>
            </a:r>
            <a:r>
              <a:rPr lang="ro-RO" b="1" smtClean="0"/>
              <a:t>micşorez</a:t>
            </a:r>
            <a:r>
              <a:rPr lang="ro-RO" b="1" smtClean="0"/>
              <a:t>” </a:t>
            </a:r>
            <a:r>
              <a:rPr lang="ro-RO" b="1" smtClean="0"/>
              <a:t>(</a:t>
            </a:r>
            <a:r>
              <a:rPr lang="ro-RO" b="1" smtClean="0"/>
              <a:t>Ioan </a:t>
            </a:r>
            <a:r>
              <a:rPr lang="ro-RO" b="1" smtClean="0"/>
              <a:t>3:30</a:t>
            </a:r>
            <a:r>
              <a:rPr lang="ro-RO" b="1" smtClean="0"/>
              <a:t>), nu poate fi </a:t>
            </a:r>
            <a:r>
              <a:rPr lang="ro-RO" b="1" smtClean="0"/>
              <a:t>„înnoit</a:t>
            </a:r>
            <a:r>
              <a:rPr lang="ro-RO" b="1" smtClean="0"/>
              <a:t> iarăşi şi </a:t>
            </a:r>
            <a:r>
              <a:rPr lang="ro-RO" b="1" smtClean="0"/>
              <a:t>adus</a:t>
            </a:r>
            <a:r>
              <a:rPr lang="ro-RO" b="1" smtClean="0"/>
              <a:t> la </a:t>
            </a:r>
            <a:r>
              <a:rPr lang="ro-RO" b="1" smtClean="0"/>
              <a:t>pocăinţă</a:t>
            </a:r>
            <a:r>
              <a:rPr lang="ro-RO" b="1" smtClean="0"/>
              <a:t>”. 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372256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A98A6B22-5D93-4208-977D-2C1EAAA942BD}"/>
              </a:ext>
            </a:extLst>
          </p:cNvPr>
          <p:cNvSpPr/>
          <p:nvPr/>
        </p:nvSpPr>
        <p:spPr>
          <a:xfrm>
            <a:off x="0" y="0"/>
            <a:ext cx="9144000" cy="121271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3287F92-A821-4AF9-808C-FEAC4BAAAFA1}"/>
              </a:ext>
            </a:extLst>
          </p:cNvPr>
          <p:cNvSpPr txBox="1"/>
          <p:nvPr/>
        </p:nvSpPr>
        <p:spPr>
          <a:xfrm>
            <a:off x="0" y="-7403"/>
            <a:ext cx="9143999" cy="784830"/>
          </a:xfrm>
          <a:prstGeom prst="rect">
            <a:avLst/>
          </a:prstGeom>
          <a:noFill/>
        </p:spPr>
        <p:txBody>
          <a:bodyPr wrap="square" tIns="0">
            <a:spAutoFit/>
          </a:bodyPr>
          <a:lstStyle/>
          <a:p>
            <a:pPr algn="ctr"/>
            <a:r>
              <a:rPr lang="ro-RO" sz="4800" b="1" spc="7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FĂRĂ </a:t>
            </a:r>
            <a:r>
              <a:rPr lang="ro-RO" sz="4800" b="1" spc="70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ÎNTOARCERE</a:t>
            </a:r>
            <a:endParaRPr lang="ro-RO" sz="4800" b="1" spc="70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70E5CC0-C8DE-47F5-B81F-E217F2997CB9}"/>
              </a:ext>
            </a:extLst>
          </p:cNvPr>
          <p:cNvSpPr txBox="1"/>
          <p:nvPr/>
        </p:nvSpPr>
        <p:spPr>
          <a:xfrm>
            <a:off x="483897" y="627935"/>
            <a:ext cx="81762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Căci</a:t>
            </a:r>
            <a:r>
              <a:rPr lang="ro-RO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dacă păcătuim cu </a:t>
            </a:r>
            <a:r>
              <a:rPr lang="ro-RO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voia</a:t>
            </a:r>
            <a:r>
              <a:rPr lang="ro-RO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după ce am primit cunoştinţa </a:t>
            </a:r>
            <a:r>
              <a:rPr lang="ro-RO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adevărului</a:t>
            </a:r>
            <a:r>
              <a:rPr lang="ro-RO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nu mai rămâne nicio jertfă pentru </a:t>
            </a:r>
            <a:r>
              <a:rPr lang="ro-RO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păcate</a:t>
            </a:r>
            <a:r>
              <a:rPr lang="ro-RO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ro-RO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Evrei</a:t>
            </a:r>
            <a:r>
              <a:rPr lang="ro-RO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10:26)</a:t>
            </a:r>
            <a:endParaRPr lang="ro-RO" sz="1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832064A-404D-4265-AB04-7D05F37F0C31}"/>
              </a:ext>
            </a:extLst>
          </p:cNvPr>
          <p:cNvSpPr txBox="1"/>
          <p:nvPr/>
        </p:nvSpPr>
        <p:spPr>
          <a:xfrm>
            <a:off x="140164" y="1257975"/>
            <a:ext cx="66869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o-RO" b="1" dirty="0" smtClean="0"/>
              <a:t>Pavel citează indirect Numeri 15:30-31, unde vorbeşte despre cel care păcătuieşte „cu mândrie”. Evident, el nu vorbeşte despre păcatele săvârşite prin nepăsare, eroare, slăbiciune sau supunere la ispite (1 Ioan 2:1), ci despre ceva mult mai grav.</a:t>
            </a:r>
          </a:p>
          <a:p>
            <a:pPr>
              <a:lnSpc>
                <a:spcPts val="2000"/>
              </a:lnSpc>
            </a:pPr>
            <a:r>
              <a:rPr lang="ro-RO" b="1" dirty="0" smtClean="0"/>
              <a:t>Pavel vorbeşte despre păcatul „până la moarte” (1 Ioan 5:16), ale cărui caracteristici sunt următoarele (Evrei 10:29): </a:t>
            </a:r>
            <a:endParaRPr lang="ro-RO" b="1" dirty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13422670-DBAB-426F-8F22-A3A13AEA6A8A}"/>
              </a:ext>
            </a:extLst>
          </p:cNvPr>
          <p:cNvSpPr/>
          <p:nvPr/>
        </p:nvSpPr>
        <p:spPr>
          <a:xfrm>
            <a:off x="347811" y="3870387"/>
            <a:ext cx="2700000" cy="1188000"/>
          </a:xfrm>
          <a:custGeom>
            <a:avLst/>
            <a:gdLst>
              <a:gd name="connsiteX0" fmla="*/ 0 w 2658292"/>
              <a:gd name="connsiteY0" fmla="*/ 0 h 1216891"/>
              <a:gd name="connsiteX1" fmla="*/ 2658292 w 2658292"/>
              <a:gd name="connsiteY1" fmla="*/ 0 h 1216891"/>
              <a:gd name="connsiteX2" fmla="*/ 2658292 w 2658292"/>
              <a:gd name="connsiteY2" fmla="*/ 1216891 h 1216891"/>
              <a:gd name="connsiteX3" fmla="*/ 0 w 2658292"/>
              <a:gd name="connsiteY3" fmla="*/ 1216891 h 1216891"/>
              <a:gd name="connsiteX4" fmla="*/ 0 w 2658292"/>
              <a:gd name="connsiteY4" fmla="*/ 0 h 121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8292" h="1216891">
                <a:moveTo>
                  <a:pt x="0" y="0"/>
                </a:moveTo>
                <a:lnTo>
                  <a:pt x="2658292" y="0"/>
                </a:lnTo>
                <a:lnTo>
                  <a:pt x="2658292" y="1216891"/>
                </a:lnTo>
                <a:lnTo>
                  <a:pt x="0" y="12168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0" rIns="72000" bIns="0" numCol="1" spcCol="1270" anchor="ctr" anchorCtr="0">
            <a:noAutofit/>
          </a:bodyPr>
          <a:lstStyle/>
          <a:p>
            <a:pPr lvl="0" defTabSz="800100">
              <a:lnSpc>
                <a:spcPts val="1800"/>
              </a:lnSpc>
              <a:spcBef>
                <a:spcPct val="0"/>
              </a:spcBef>
            </a:pPr>
            <a:r>
              <a:rPr lang="ro-RO" sz="1800" b="1" i="1" u="sng" kern="1200" dirty="0">
                <a:solidFill>
                  <a:srgbClr val="2C418C"/>
                </a:solidFill>
              </a:rPr>
              <a:t>Calcă în picioare pe Fiul lui </a:t>
            </a:r>
            <a:r>
              <a:rPr lang="ro-RO" sz="1800" b="1" i="1" u="sng" kern="1200" dirty="0" smtClean="0">
                <a:solidFill>
                  <a:srgbClr val="2C418C"/>
                </a:solidFill>
              </a:rPr>
              <a:t>Dumnezeu</a:t>
            </a:r>
            <a:r>
              <a:rPr lang="ro-RO" b="1" dirty="0" smtClean="0"/>
              <a:t>. Îl respinge pe Isus ca Domn al său, punându-se pe sine ca stăpân peste Isus.</a:t>
            </a:r>
            <a:endParaRPr lang="ro-RO" sz="1800" kern="12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B42CEBA-3276-4992-8C8A-D5E97B3D4DC7}"/>
              </a:ext>
            </a:extLst>
          </p:cNvPr>
          <p:cNvSpPr/>
          <p:nvPr/>
        </p:nvSpPr>
        <p:spPr>
          <a:xfrm>
            <a:off x="590801" y="2956846"/>
            <a:ext cx="2160534" cy="90000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28575"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AB5F92EA-5039-46E5-863C-7F47B2E6B6E6}"/>
              </a:ext>
            </a:extLst>
          </p:cNvPr>
          <p:cNvSpPr/>
          <p:nvPr/>
        </p:nvSpPr>
        <p:spPr>
          <a:xfrm>
            <a:off x="3234307" y="3870387"/>
            <a:ext cx="2700000" cy="1188000"/>
          </a:xfrm>
          <a:custGeom>
            <a:avLst/>
            <a:gdLst>
              <a:gd name="connsiteX0" fmla="*/ 0 w 2656613"/>
              <a:gd name="connsiteY0" fmla="*/ 0 h 1212636"/>
              <a:gd name="connsiteX1" fmla="*/ 2656613 w 2656613"/>
              <a:gd name="connsiteY1" fmla="*/ 0 h 1212636"/>
              <a:gd name="connsiteX2" fmla="*/ 2656613 w 2656613"/>
              <a:gd name="connsiteY2" fmla="*/ 1212636 h 1212636"/>
              <a:gd name="connsiteX3" fmla="*/ 0 w 2656613"/>
              <a:gd name="connsiteY3" fmla="*/ 1212636 h 1212636"/>
              <a:gd name="connsiteX4" fmla="*/ 0 w 2656613"/>
              <a:gd name="connsiteY4" fmla="*/ 0 h 121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6613" h="1212636">
                <a:moveTo>
                  <a:pt x="0" y="0"/>
                </a:moveTo>
                <a:lnTo>
                  <a:pt x="2656613" y="0"/>
                </a:lnTo>
                <a:lnTo>
                  <a:pt x="2656613" y="1212636"/>
                </a:lnTo>
                <a:lnTo>
                  <a:pt x="0" y="12126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68580" rIns="68580" bIns="6858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1800" b="1" i="1" u="sng" kern="1200" smtClean="0">
                <a:solidFill>
                  <a:schemeClr val="accent5">
                    <a:lumMod val="50000"/>
                  </a:schemeClr>
                </a:solidFill>
              </a:rPr>
              <a:t>Pângăreşte </a:t>
            </a:r>
            <a:r>
              <a:rPr lang="ro-RO" sz="1800" b="1" i="1" u="sng" kern="1200">
                <a:solidFill>
                  <a:schemeClr val="accent5">
                    <a:lumMod val="50000"/>
                  </a:schemeClr>
                </a:solidFill>
              </a:rPr>
              <a:t>sângele </a:t>
            </a:r>
            <a:r>
              <a:rPr lang="ro-RO" sz="1800" b="1" i="1" u="sng" kern="1200" smtClean="0">
                <a:solidFill>
                  <a:schemeClr val="accent5">
                    <a:lumMod val="50000"/>
                  </a:schemeClr>
                </a:solidFill>
              </a:rPr>
              <a:t>legământului</a:t>
            </a:r>
            <a:r>
              <a:rPr lang="ro-RO" sz="1800" b="1" kern="1200" smtClean="0"/>
              <a:t>. Respinge </a:t>
            </a:r>
            <a:r>
              <a:rPr lang="ro-RO" sz="1800" b="1" kern="1200"/>
              <a:t>jertfa </a:t>
            </a:r>
            <a:r>
              <a:rPr lang="ro-RO" sz="1800" b="1" kern="1200"/>
              <a:t>lui </a:t>
            </a:r>
            <a:r>
              <a:rPr lang="ro-RO" sz="1800" b="1" kern="1200" smtClean="0"/>
              <a:t>Isus.</a:t>
            </a:r>
            <a:endParaRPr lang="ro-RO" sz="1800" kern="120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C055354-929C-4587-9776-B0B7DC0F4FCA}"/>
              </a:ext>
            </a:extLst>
          </p:cNvPr>
          <p:cNvSpPr/>
          <p:nvPr/>
        </p:nvSpPr>
        <p:spPr>
          <a:xfrm>
            <a:off x="3483646" y="2956846"/>
            <a:ext cx="2160534" cy="9000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28575">
            <a:solidFill>
              <a:schemeClr val="accent5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A42F0671-01F3-488F-8010-89DE4AEDE18F}"/>
              </a:ext>
            </a:extLst>
          </p:cNvPr>
          <p:cNvSpPr/>
          <p:nvPr/>
        </p:nvSpPr>
        <p:spPr>
          <a:xfrm>
            <a:off x="6108427" y="3870387"/>
            <a:ext cx="2700000" cy="1188000"/>
          </a:xfrm>
          <a:custGeom>
            <a:avLst/>
            <a:gdLst>
              <a:gd name="connsiteX0" fmla="*/ 0 w 2646548"/>
              <a:gd name="connsiteY0" fmla="*/ 0 h 1280797"/>
              <a:gd name="connsiteX1" fmla="*/ 2646548 w 2646548"/>
              <a:gd name="connsiteY1" fmla="*/ 0 h 1280797"/>
              <a:gd name="connsiteX2" fmla="*/ 2646548 w 2646548"/>
              <a:gd name="connsiteY2" fmla="*/ 1280797 h 1280797"/>
              <a:gd name="connsiteX3" fmla="*/ 0 w 2646548"/>
              <a:gd name="connsiteY3" fmla="*/ 1280797 h 1280797"/>
              <a:gd name="connsiteX4" fmla="*/ 0 w 2646548"/>
              <a:gd name="connsiteY4" fmla="*/ 0 h 128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6548" h="1280797">
                <a:moveTo>
                  <a:pt x="0" y="0"/>
                </a:moveTo>
                <a:lnTo>
                  <a:pt x="2646548" y="0"/>
                </a:lnTo>
                <a:lnTo>
                  <a:pt x="2646548" y="1280797"/>
                </a:lnTo>
                <a:lnTo>
                  <a:pt x="0" y="1280797"/>
                </a:lnTo>
                <a:lnTo>
                  <a:pt x="0" y="0"/>
                </a:lnTo>
                <a:close/>
              </a:path>
            </a:pathLst>
          </a:custGeom>
          <a:solidFill>
            <a:srgbClr val="CBA9E5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0000" tIns="68580" rIns="68580" bIns="6858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o-RO" sz="1800" b="1" i="1" u="sng" kern="1200" dirty="0" err="1" smtClean="0">
                <a:solidFill>
                  <a:srgbClr val="5A2781"/>
                </a:solidFill>
              </a:rPr>
              <a:t>Badjocoreşte</a:t>
            </a:r>
            <a:r>
              <a:rPr lang="ro-RO" sz="1800" b="1" i="1" u="sng" kern="1200" dirty="0" smtClean="0">
                <a:solidFill>
                  <a:srgbClr val="5A2781"/>
                </a:solidFill>
              </a:rPr>
              <a:t> </a:t>
            </a:r>
            <a:r>
              <a:rPr lang="ro-RO" sz="1800" b="1" i="1" u="sng" kern="1200" dirty="0">
                <a:solidFill>
                  <a:srgbClr val="5A2781"/>
                </a:solidFill>
              </a:rPr>
              <a:t>Duhul </a:t>
            </a:r>
            <a:r>
              <a:rPr lang="ro-RO" sz="1800" b="1" i="1" u="sng" kern="1200" dirty="0" smtClean="0">
                <a:solidFill>
                  <a:srgbClr val="5A2781"/>
                </a:solidFill>
              </a:rPr>
              <a:t>harului</a:t>
            </a:r>
            <a:r>
              <a:rPr lang="ro-RO" sz="1800" b="1" kern="1200" dirty="0" smtClean="0"/>
              <a:t>. A </a:t>
            </a:r>
            <a:r>
              <a:rPr lang="ro-RO" sz="1800" b="1" kern="1200" dirty="0"/>
              <a:t>comis păcatul împotriva Duhului Sfânt </a:t>
            </a:r>
            <a:r>
              <a:rPr lang="ro-RO" sz="1800" b="1" kern="1200" dirty="0" smtClean="0"/>
              <a:t>(Marcu. 3:29).</a:t>
            </a:r>
            <a:endParaRPr lang="ro-RO" sz="1800" kern="12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A6B1434F-B02C-4855-B803-C82893A6B28E}"/>
              </a:ext>
            </a:extLst>
          </p:cNvPr>
          <p:cNvSpPr/>
          <p:nvPr/>
        </p:nvSpPr>
        <p:spPr>
          <a:xfrm>
            <a:off x="6378160" y="2956846"/>
            <a:ext cx="2160534" cy="9000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28575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Imagen 8" descr="Imagen que contiene persona, hombre, gente, vistiendo&#10;&#10;Descripción generada automáticamente">
            <a:extLst>
              <a:ext uri="{FF2B5EF4-FFF2-40B4-BE49-F238E27FC236}">
                <a16:creationId xmlns:a16="http://schemas.microsoft.com/office/drawing/2014/main" xmlns="" id="{787C2CDE-FA7F-4B6B-A572-ECC4D68092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7130" y="1270818"/>
            <a:ext cx="1981298" cy="153467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1864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7" grpId="0" animBg="1"/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0083E18-72D1-4832-920D-6DFBDF8137B8}"/>
              </a:ext>
            </a:extLst>
          </p:cNvPr>
          <p:cNvSpPr/>
          <p:nvPr/>
        </p:nvSpPr>
        <p:spPr>
          <a:xfrm>
            <a:off x="0" y="0"/>
            <a:ext cx="9144000" cy="137243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B576834-E9BA-4A2E-8C2B-F8F388544DE7}"/>
              </a:ext>
            </a:extLst>
          </p:cNvPr>
          <p:cNvSpPr txBox="1"/>
          <p:nvPr/>
        </p:nvSpPr>
        <p:spPr>
          <a:xfrm>
            <a:off x="0" y="-14587"/>
            <a:ext cx="9144000" cy="677108"/>
          </a:xfrm>
          <a:prstGeom prst="rect">
            <a:avLst/>
          </a:prstGeom>
          <a:noFill/>
        </p:spPr>
        <p:txBody>
          <a:bodyPr wrap="square" tIns="0" bIns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o-RO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LUCRAREA </a:t>
            </a:r>
            <a:r>
              <a:rPr lang="ro-RO" sz="4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DRAGOSTEI</a:t>
            </a:r>
            <a:endParaRPr lang="ro-RO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E703739-7CFC-483C-B405-DB8569CA0052}"/>
              </a:ext>
            </a:extLst>
          </p:cNvPr>
          <p:cNvSpPr txBox="1"/>
          <p:nvPr/>
        </p:nvSpPr>
        <p:spPr>
          <a:xfrm>
            <a:off x="814283" y="541434"/>
            <a:ext cx="7515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smtClean="0">
                <a:solidFill>
                  <a:srgbClr val="EDF5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rgbClr val="EDF5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Căci </a:t>
            </a:r>
            <a:r>
              <a:rPr lang="ro-RO" sz="1600" b="1" smtClean="0">
                <a:solidFill>
                  <a:srgbClr val="EDF5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Dumnezeu nu este nedrept ca să uite osteneala voastră şi dragostea pe care aţi arătat-o pentru Numele </a:t>
            </a:r>
            <a:r>
              <a:rPr lang="ro-RO" sz="1600" b="1" smtClean="0">
                <a:solidFill>
                  <a:srgbClr val="EDF5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Lui</a:t>
            </a:r>
            <a:r>
              <a:rPr lang="ro-RO" sz="1600" b="1" smtClean="0">
                <a:solidFill>
                  <a:srgbClr val="EDF5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o-RO" sz="1600" b="1" smtClean="0">
                <a:solidFill>
                  <a:srgbClr val="EDF5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voi</a:t>
            </a:r>
            <a:r>
              <a:rPr lang="ro-RO" sz="1600" b="1" smtClean="0">
                <a:solidFill>
                  <a:srgbClr val="EDF5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care aţi ajutorat şi ajutoraţi pe </a:t>
            </a:r>
            <a:r>
              <a:rPr lang="ro-RO" sz="1600" b="1" smtClean="0">
                <a:solidFill>
                  <a:srgbClr val="EDF5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sfinţi</a:t>
            </a:r>
            <a:r>
              <a:rPr lang="ro-RO" sz="1600" b="1" smtClean="0">
                <a:solidFill>
                  <a:srgbClr val="EDF5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ro-RO" sz="1400" b="1" smtClean="0">
                <a:solidFill>
                  <a:srgbClr val="EDF5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rgbClr val="EDF5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Evrei</a:t>
            </a:r>
            <a:r>
              <a:rPr lang="ro-RO" sz="1400" b="1" smtClean="0">
                <a:solidFill>
                  <a:srgbClr val="EDF5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rgbClr val="EDF5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6:10)</a:t>
            </a:r>
            <a:endParaRPr lang="ro-RO" sz="1400" b="1">
              <a:solidFill>
                <a:srgbClr val="EDF5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91B2983-6A14-451C-A7F4-4BA077F20E65}"/>
              </a:ext>
            </a:extLst>
          </p:cNvPr>
          <p:cNvSpPr txBox="1"/>
          <p:nvPr/>
        </p:nvSpPr>
        <p:spPr>
          <a:xfrm>
            <a:off x="2445658" y="1469923"/>
            <a:ext cx="6698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După cuvintele dure de mai sus, Pavel ne spune că este convins că niciunul dintre ascultătorii săi nu a căzut în păcat împotriva Duhului Sfânt, ci continuă </a:t>
            </a:r>
            <a:r>
              <a:rPr lang="ro-RO" b="1" smtClean="0"/>
              <a:t>să-L îmbrăţişeze pe Isus ca Mântuitor al lor </a:t>
            </a:r>
            <a:r>
              <a:rPr lang="ro-RO" b="1" smtClean="0"/>
              <a:t>(Evr</a:t>
            </a:r>
            <a:r>
              <a:rPr lang="ro-RO" b="1" smtClean="0"/>
              <a:t>. </a:t>
            </a:r>
            <a:r>
              <a:rPr lang="ro-RO" b="1" smtClean="0"/>
              <a:t>6:9</a:t>
            </a:r>
            <a:r>
              <a:rPr lang="ro-RO" b="1" smtClean="0"/>
              <a:t>). </a:t>
            </a:r>
            <a:endParaRPr lang="ro-RO" b="1"/>
          </a:p>
        </p:txBody>
      </p:sp>
      <p:pic>
        <p:nvPicPr>
          <p:cNvPr id="6" name="Imagen 5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xmlns="" id="{66AD9FD5-CC1E-4ED5-9D0E-80CDF38314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006" y="1452258"/>
            <a:ext cx="2331652" cy="17487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3338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haciendo gestos con la cara de un niño&#10;&#10;Descripción generada automáticamente con confianza baja">
            <a:extLst>
              <a:ext uri="{FF2B5EF4-FFF2-40B4-BE49-F238E27FC236}">
                <a16:creationId xmlns:a16="http://schemas.microsoft.com/office/drawing/2014/main" xmlns="" id="{66658C7E-EEFB-4C5A-A950-A47D443F57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64400" y="2556445"/>
            <a:ext cx="1879600" cy="2582103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srgbClr val="018594">
                <a:alpha val="75000"/>
              </a:srgbClr>
            </a:outerShdw>
            <a:softEdge rad="11250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E45A6FF-A6F8-4DC8-BFFE-90D4FCC24EDF}"/>
              </a:ext>
            </a:extLst>
          </p:cNvPr>
          <p:cNvSpPr txBox="1"/>
          <p:nvPr/>
        </p:nvSpPr>
        <p:spPr>
          <a:xfrm>
            <a:off x="2445658" y="2654863"/>
            <a:ext cx="4974244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Și</a:t>
            </a:r>
            <a:r>
              <a:rPr lang="ro-RO" b="1" smtClean="0"/>
              <a:t> o demonstrează într-un mod </a:t>
            </a:r>
            <a:r>
              <a:rPr lang="ro-RO" b="1" smtClean="0"/>
              <a:t>practic</a:t>
            </a:r>
            <a:r>
              <a:rPr lang="ro-RO" b="1" smtClean="0"/>
              <a:t>. </a:t>
            </a:r>
            <a:r>
              <a:rPr lang="ro-RO" b="1" smtClean="0"/>
              <a:t>Aminteşte</a:t>
            </a:r>
            <a:r>
              <a:rPr lang="ro-RO" b="1" smtClean="0"/>
              <a:t> de </a:t>
            </a:r>
            <a:r>
              <a:rPr lang="ro-RO" b="1" smtClean="0"/>
              <a:t>lucrarea</a:t>
            </a:r>
            <a:r>
              <a:rPr lang="ro-RO" b="1" smtClean="0"/>
              <a:t> dragostei făcută pentru </a:t>
            </a:r>
            <a:r>
              <a:rPr lang="ro-RO" b="1" smtClean="0"/>
              <a:t>Hristos</a:t>
            </a:r>
            <a:r>
              <a:rPr lang="ro-RO" b="1" smtClean="0"/>
              <a:t>. Acesta nu este un job de moment sau </a:t>
            </a:r>
            <a:r>
              <a:rPr lang="ro-RO" b="1" smtClean="0"/>
              <a:t>izolat</a:t>
            </a:r>
            <a:r>
              <a:rPr lang="ro-RO" b="1" smtClean="0"/>
              <a:t>, este un mod de </a:t>
            </a:r>
            <a:r>
              <a:rPr lang="ro-RO" b="1" smtClean="0"/>
              <a:t>viaţă</a:t>
            </a:r>
            <a:r>
              <a:rPr lang="ro-RO" b="1" smtClean="0"/>
              <a:t>. Și Dumnezeu </a:t>
            </a:r>
            <a:r>
              <a:rPr lang="ro-RO" b="1" smtClean="0"/>
              <a:t>recunoaşte</a:t>
            </a:r>
            <a:r>
              <a:rPr lang="ro-RO" b="1" smtClean="0"/>
              <a:t>, aprobă şi laudă acest tip de lucrare </a:t>
            </a:r>
            <a:r>
              <a:rPr lang="ro-RO" b="1" smtClean="0"/>
              <a:t>(Apoc</a:t>
            </a:r>
            <a:r>
              <a:rPr lang="ro-RO" b="1" smtClean="0"/>
              <a:t>. </a:t>
            </a:r>
            <a:r>
              <a:rPr lang="ro-RO" b="1" smtClean="0"/>
              <a:t>2:2-3</a:t>
            </a:r>
            <a:r>
              <a:rPr lang="ro-RO" b="1" smtClean="0"/>
              <a:t>, </a:t>
            </a:r>
            <a:r>
              <a:rPr lang="ro-RO" b="1" smtClean="0"/>
              <a:t>19).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Speranţa nu este menţinută vie prin exerciţii intelectuale de </a:t>
            </a:r>
            <a:r>
              <a:rPr lang="ro-RO" b="1" smtClean="0"/>
              <a:t>credinţă</a:t>
            </a:r>
            <a:r>
              <a:rPr lang="ro-RO" b="1" smtClean="0"/>
              <a:t>, ci prin credinţa exprimată în acte de </a:t>
            </a:r>
            <a:r>
              <a:rPr lang="ro-RO" b="1" smtClean="0"/>
              <a:t>iubire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14" name="Imagen 13" descr="Imagen que contiene hombre, tabla, sostener, mujer&#10;&#10;Descripción generada automáticamente">
            <a:extLst>
              <a:ext uri="{FF2B5EF4-FFF2-40B4-BE49-F238E27FC236}">
                <a16:creationId xmlns:a16="http://schemas.microsoft.com/office/drawing/2014/main" xmlns="" id="{9385C929-6296-40B0-972F-C54349BF45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688" y="3304861"/>
            <a:ext cx="2342970" cy="17487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18594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2202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2EADABF-AE9C-4150-B9ED-9FB5FDE3F45E}"/>
              </a:ext>
            </a:extLst>
          </p:cNvPr>
          <p:cNvSpPr txBox="1"/>
          <p:nvPr/>
        </p:nvSpPr>
        <p:spPr>
          <a:xfrm>
            <a:off x="1661292" y="0"/>
            <a:ext cx="6098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ANCORA FERMĂ A </a:t>
            </a:r>
            <a:r>
              <a:rPr lang="ro-RO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SUFLETULUI</a:t>
            </a:r>
            <a:endParaRPr lang="ro-RO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280A479-065A-4E3E-AC24-A1BB8D59B974}"/>
              </a:ext>
            </a:extLst>
          </p:cNvPr>
          <p:cNvSpPr txBox="1"/>
          <p:nvPr/>
        </p:nvSpPr>
        <p:spPr>
          <a:xfrm>
            <a:off x="1910545" y="664323"/>
            <a:ext cx="5599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„pe </a:t>
            </a:r>
            <a:r>
              <a:rPr lang="ro-RO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care o avem ca o ancoră a sufletului; o nădejde tare şi neclintită...” </a:t>
            </a:r>
            <a:r>
              <a:rPr lang="ro-RO" sz="1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(Evrei 6:19)</a:t>
            </a:r>
            <a:endParaRPr lang="ro-RO" sz="1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BE45C9B-F32C-4954-84FE-F4C08FE44202}"/>
              </a:ext>
            </a:extLst>
          </p:cNvPr>
          <p:cNvSpPr txBox="1"/>
          <p:nvPr/>
        </p:nvSpPr>
        <p:spPr>
          <a:xfrm>
            <a:off x="93442" y="1249098"/>
            <a:ext cx="5599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Pavel îşi încheie îndemnul vorbind despre asigurarea mântuirii. Această siguranţă este ca o ancoră fermă, asigurată „prin două lucruri care nu se pot schimba şi în care este cu neputinţă ca Dumnezeu să mintă” (</a:t>
            </a:r>
            <a:r>
              <a:rPr lang="ro-RO" b="1" dirty="0" err="1" smtClean="0"/>
              <a:t>Evr</a:t>
            </a:r>
            <a:r>
              <a:rPr lang="ro-RO" b="1" dirty="0" smtClean="0"/>
              <a:t>. 6:18): promisiunea lui de salvare şi jurământul care ratifică acea făgăduinţă (Gen. 22:16-17; </a:t>
            </a:r>
            <a:r>
              <a:rPr lang="ro-RO" b="1" dirty="0" err="1" smtClean="0"/>
              <a:t>Ps</a:t>
            </a:r>
            <a:r>
              <a:rPr lang="ro-RO" b="1" dirty="0" smtClean="0"/>
              <a:t>. 89:35-36). </a:t>
            </a:r>
            <a:endParaRPr lang="ro-RO" b="1" dirty="0"/>
          </a:p>
        </p:txBody>
      </p:sp>
      <p:pic>
        <p:nvPicPr>
          <p:cNvPr id="12" name="Imagen 11" descr="Imagen que contiene agua, tabla, pequeño, pastel&#10;&#10;Descripción generada automáticamente">
            <a:extLst>
              <a:ext uri="{FF2B5EF4-FFF2-40B4-BE49-F238E27FC236}">
                <a16:creationId xmlns:a16="http://schemas.microsoft.com/office/drawing/2014/main" xmlns="" id="{526AAAD5-2894-49D3-A96A-90FDE4245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3442" y="77553"/>
            <a:ext cx="1567850" cy="1173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ave volando sobre el agua&#10;&#10;Descripción generada automáticamente con confianza media">
            <a:extLst>
              <a:ext uri="{FF2B5EF4-FFF2-40B4-BE49-F238E27FC236}">
                <a16:creationId xmlns:a16="http://schemas.microsoft.com/office/drawing/2014/main" xmlns="" id="{A496DA63-FC6E-455A-94E3-124A5D88E5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759664" y="77553"/>
            <a:ext cx="1290894" cy="1173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grupo de personas haciendo gestos con la cara pintada de blanco&#10;&#10;Descripción generada automáticamente con confianza baja">
            <a:extLst>
              <a:ext uri="{FF2B5EF4-FFF2-40B4-BE49-F238E27FC236}">
                <a16:creationId xmlns:a16="http://schemas.microsoft.com/office/drawing/2014/main" xmlns="" id="{184881BD-482D-4F5F-8C0D-B07B80C6CB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44176" y="1340851"/>
            <a:ext cx="3213452" cy="1828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6046A45-CCA5-4004-BC36-7973DF91C4A0}"/>
              </a:ext>
            </a:extLst>
          </p:cNvPr>
          <p:cNvSpPr txBox="1"/>
          <p:nvPr/>
        </p:nvSpPr>
        <p:spPr>
          <a:xfrm>
            <a:off x="2140857" y="2993017"/>
            <a:ext cx="37033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Totul</a:t>
            </a:r>
            <a:r>
              <a:rPr lang="ro-RO" b="1" smtClean="0"/>
              <a:t>, </a:t>
            </a:r>
            <a:r>
              <a:rPr lang="ro-RO" b="1" smtClean="0"/>
              <a:t>deci</a:t>
            </a:r>
            <a:r>
              <a:rPr lang="ro-RO" b="1" smtClean="0"/>
              <a:t>, se învârte în jurul lui </a:t>
            </a:r>
            <a:r>
              <a:rPr lang="ro-RO" b="1" smtClean="0"/>
              <a:t>Isus</a:t>
            </a:r>
            <a:r>
              <a:rPr lang="ro-RO" b="1" smtClean="0"/>
              <a:t>. După înălţarea </a:t>
            </a:r>
            <a:r>
              <a:rPr lang="ro-RO" b="1" smtClean="0"/>
              <a:t>S</a:t>
            </a:r>
            <a:r>
              <a:rPr lang="ro-RO" b="1" smtClean="0"/>
              <a:t>a</a:t>
            </a:r>
            <a:r>
              <a:rPr lang="ro-RO" b="1" smtClean="0"/>
              <a:t>, Isus a intrat </a:t>
            </a:r>
            <a:r>
              <a:rPr lang="ro-RO" b="1" smtClean="0"/>
              <a:t>„</a:t>
            </a:r>
            <a:r>
              <a:rPr lang="ro-RO" b="1" smtClean="0"/>
              <a:t>în </a:t>
            </a:r>
            <a:r>
              <a:rPr lang="ro-RO" b="1" smtClean="0"/>
              <a:t>nor</a:t>
            </a:r>
            <a:r>
              <a:rPr lang="ro-RO" b="1" smtClean="0"/>
              <a:t>” şi s-a aşezat la dreapta lui Dumnezeu ca premergător al nostru </a:t>
            </a:r>
            <a:r>
              <a:rPr lang="ro-RO" b="1" smtClean="0"/>
              <a:t>(Rom</a:t>
            </a:r>
            <a:r>
              <a:rPr lang="ro-RO" b="1" smtClean="0"/>
              <a:t>. </a:t>
            </a:r>
            <a:r>
              <a:rPr lang="ro-RO" b="1" smtClean="0"/>
              <a:t>8:34</a:t>
            </a:r>
            <a:r>
              <a:rPr lang="ro-RO" b="1" smtClean="0"/>
              <a:t>; </a:t>
            </a:r>
            <a:r>
              <a:rPr lang="ro-RO" b="1" smtClean="0"/>
              <a:t>Evr</a:t>
            </a:r>
            <a:r>
              <a:rPr lang="ro-RO" b="1" smtClean="0"/>
              <a:t>. </a:t>
            </a:r>
            <a:r>
              <a:rPr lang="ro-RO" b="1" smtClean="0"/>
              <a:t>6:20</a:t>
            </a:r>
            <a:r>
              <a:rPr lang="ro-RO" b="1" smtClean="0"/>
              <a:t>). </a:t>
            </a:r>
            <a:endParaRPr lang="ro-RO" b="1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21E2A765-1AFB-4F30-AAE0-7E3C1DA1DEAE}"/>
              </a:ext>
            </a:extLst>
          </p:cNvPr>
          <p:cNvSpPr txBox="1"/>
          <p:nvPr/>
        </p:nvSpPr>
        <p:spPr>
          <a:xfrm>
            <a:off x="2128668" y="4522719"/>
            <a:ext cx="7015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El este</a:t>
            </a:r>
            <a:r>
              <a:rPr lang="ro-RO" b="1" smtClean="0"/>
              <a:t>, fără </a:t>
            </a:r>
            <a:r>
              <a:rPr lang="ro-RO" b="1" smtClean="0"/>
              <a:t>îndoială</a:t>
            </a:r>
            <a:r>
              <a:rPr lang="ro-RO" b="1" smtClean="0"/>
              <a:t>, </a:t>
            </a:r>
            <a:r>
              <a:rPr lang="ro-RO" b="1" smtClean="0"/>
              <a:t>„</a:t>
            </a:r>
            <a:r>
              <a:rPr lang="ro-RO" b="1" smtClean="0"/>
              <a:t>ancora </a:t>
            </a:r>
            <a:r>
              <a:rPr lang="ro-RO" b="1" smtClean="0"/>
              <a:t>sufletului</a:t>
            </a:r>
            <a:r>
              <a:rPr lang="ro-RO" b="1" smtClean="0"/>
              <a:t>” </a:t>
            </a:r>
            <a:r>
              <a:rPr lang="ro-RO" b="1" smtClean="0"/>
              <a:t>nostru</a:t>
            </a:r>
            <a:r>
              <a:rPr lang="ro-RO" b="1" smtClean="0"/>
              <a:t>, şi siguranţa împlinirii promisiunilor care urmează să </a:t>
            </a:r>
            <a:r>
              <a:rPr lang="ro-RO" b="1" smtClean="0"/>
              <a:t>vină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24" name="Imagen 2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473883CE-B0A5-44BE-B933-8825BAE8C6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4362" y="3053132"/>
            <a:ext cx="1765627" cy="201281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Imagen 2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AA5F3102-25CA-4274-B7CA-924415DE53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37106" y="3295904"/>
            <a:ext cx="3213452" cy="1186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40000"/>
                <a:lumOff val="6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4634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26BD4E4-AE77-42F1-BFD3-E2A83DDD62ED}"/>
              </a:ext>
            </a:extLst>
          </p:cNvPr>
          <p:cNvSpPr txBox="1"/>
          <p:nvPr/>
        </p:nvSpPr>
        <p:spPr>
          <a:xfrm>
            <a:off x="478971" y="536380"/>
            <a:ext cx="8120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smtClean="0"/>
              <a:t>E. G. W</a:t>
            </a:r>
            <a:r>
              <a:rPr lang="ro-RO" sz="1600" b="1" smtClean="0"/>
              <a:t>. </a:t>
            </a:r>
            <a:r>
              <a:rPr lang="ro-RO" sz="1600" b="1" smtClean="0"/>
              <a:t>(</a:t>
            </a:r>
            <a:r>
              <a:rPr lang="ro-RO" sz="1600" b="1" i="1" smtClean="0"/>
              <a:t>Înalţă-ţi </a:t>
            </a:r>
            <a:r>
              <a:rPr lang="ro-RO" sz="1600" b="1" i="1"/>
              <a:t>privirea</a:t>
            </a:r>
            <a:r>
              <a:rPr lang="ro-RO" sz="1600" b="1" i="1" smtClean="0"/>
              <a:t>,</a:t>
            </a:r>
            <a:r>
              <a:rPr lang="ro-RO" sz="1600" b="1" smtClean="0"/>
              <a:t> </a:t>
            </a:r>
            <a:r>
              <a:rPr lang="ro-RO" sz="1600" b="1" smtClean="0"/>
              <a:t>5 </a:t>
            </a:r>
            <a:r>
              <a:rPr lang="ro-RO" sz="1600" b="1" smtClean="0"/>
              <a:t>ianuarie</a:t>
            </a:r>
            <a:r>
              <a:rPr lang="ro-RO" sz="1600" b="1" smtClean="0"/>
              <a:t>)</a:t>
            </a:r>
            <a:endParaRPr lang="ro-RO" sz="1600" b="1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EC435BD-57B6-4694-8BEC-A349240BDB5D}"/>
              </a:ext>
            </a:extLst>
          </p:cNvPr>
          <p:cNvSpPr txBox="1"/>
          <p:nvPr/>
        </p:nvSpPr>
        <p:spPr>
          <a:xfrm>
            <a:off x="675841" y="1107474"/>
            <a:ext cx="779231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 smtClean="0">
                <a:latin typeface="Constantia" panose="02030602050306030303" pitchFamily="18" charset="0"/>
              </a:rPr>
              <a:t>„</a:t>
            </a:r>
            <a:r>
              <a:rPr lang="ro-RO" sz="2200" b="1" smtClean="0">
                <a:latin typeface="Constantia" panose="02030602050306030303" pitchFamily="18" charset="0"/>
              </a:rPr>
              <a:t>Isus </a:t>
            </a:r>
            <a:r>
              <a:rPr lang="ro-RO" sz="2200" b="1" smtClean="0">
                <a:latin typeface="Constantia" panose="02030602050306030303" pitchFamily="18" charset="0"/>
              </a:rPr>
              <a:t>ne </a:t>
            </a:r>
            <a:r>
              <a:rPr lang="ro-RO" sz="2200" b="1" smtClean="0">
                <a:latin typeface="Constantia" panose="02030602050306030303" pitchFamily="18" charset="0"/>
              </a:rPr>
              <a:t>atenţionează </a:t>
            </a:r>
            <a:r>
              <a:rPr lang="ro-RO" sz="2200" b="1" smtClean="0">
                <a:latin typeface="Constantia" panose="02030602050306030303" pitchFamily="18" charset="0"/>
              </a:rPr>
              <a:t>pericolul</a:t>
            </a:r>
            <a:r>
              <a:rPr lang="ro-RO" sz="2200" b="1" smtClean="0">
                <a:latin typeface="Constantia" panose="02030602050306030303" pitchFamily="18" charset="0"/>
              </a:rPr>
              <a:t> în </a:t>
            </a:r>
            <a:r>
              <a:rPr lang="ro-RO" sz="2200" b="1">
                <a:latin typeface="Constantia" panose="02030602050306030303" pitchFamily="18" charset="0"/>
              </a:rPr>
              <a:t>care </a:t>
            </a:r>
            <a:r>
              <a:rPr lang="ro-RO" sz="2200" b="1">
                <a:latin typeface="Constantia" panose="02030602050306030303" pitchFamily="18" charset="0"/>
              </a:rPr>
              <a:t>ne </a:t>
            </a:r>
            <a:r>
              <a:rPr lang="ro-RO" sz="2200" b="1" smtClean="0">
                <a:latin typeface="Constantia" panose="02030602050306030303" pitchFamily="18" charset="0"/>
              </a:rPr>
              <a:t>aflăm</a:t>
            </a:r>
            <a:r>
              <a:rPr lang="ro-RO" sz="2200" b="1" smtClean="0">
                <a:latin typeface="Constantia" panose="02030602050306030303" pitchFamily="18" charset="0"/>
              </a:rPr>
              <a:t> şi ne avertizează împotriva duşmanului </a:t>
            </a:r>
            <a:r>
              <a:rPr lang="ro-RO" sz="2200" b="1" smtClean="0">
                <a:latin typeface="Constantia" panose="02030602050306030303" pitchFamily="18" charset="0"/>
              </a:rPr>
              <a:t>viclean</a:t>
            </a:r>
            <a:r>
              <a:rPr lang="ro-RO" sz="2200" b="1" smtClean="0">
                <a:latin typeface="Constantia" panose="02030602050306030303" pitchFamily="18" charset="0"/>
              </a:rPr>
              <a:t>. El pune în mod repetat înaintea noastră datoria de a rămâne mereu vigilenţi </a:t>
            </a:r>
            <a:r>
              <a:rPr lang="ro-RO" sz="2200" b="1" smtClean="0">
                <a:latin typeface="Constantia" panose="02030602050306030303" pitchFamily="18" charset="0"/>
              </a:rPr>
              <a:t>şi </a:t>
            </a:r>
            <a:r>
              <a:rPr lang="ro-RO" sz="2200" b="1">
                <a:latin typeface="Constantia" panose="02030602050306030303" pitchFamily="18" charset="0"/>
              </a:rPr>
              <a:t>în </a:t>
            </a:r>
            <a:r>
              <a:rPr lang="ro-RO" sz="2200" b="1" smtClean="0">
                <a:latin typeface="Constantia" panose="02030602050306030303" pitchFamily="18" charset="0"/>
              </a:rPr>
              <a:t>rugăciune</a:t>
            </a:r>
            <a:r>
              <a:rPr lang="ro-RO" sz="2200" b="1" smtClean="0">
                <a:latin typeface="Constantia" panose="02030602050306030303" pitchFamily="18" charset="0"/>
              </a:rPr>
              <a:t>, ca să nu cădem în ispită</a:t>
            </a:r>
            <a:r>
              <a:rPr lang="ro-RO" sz="2200" b="1" smtClean="0">
                <a:latin typeface="Constantia" panose="02030602050306030303" pitchFamily="18" charset="0"/>
              </a:rPr>
              <a:t>. </a:t>
            </a:r>
            <a:r>
              <a:rPr lang="ro-RO" sz="2200" b="1" smtClean="0">
                <a:latin typeface="Constantia" panose="02030602050306030303" pitchFamily="18" charset="0"/>
              </a:rPr>
              <a:t>Credeţi</a:t>
            </a:r>
            <a:r>
              <a:rPr lang="ro-RO" sz="2200" b="1" smtClean="0">
                <a:latin typeface="Constantia" panose="02030602050306030303" pitchFamily="18" charset="0"/>
              </a:rPr>
              <a:t> în </a:t>
            </a:r>
            <a:r>
              <a:rPr lang="ro-RO" sz="2200" b="1" smtClean="0">
                <a:latin typeface="Constantia" panose="02030602050306030303" pitchFamily="18" charset="0"/>
              </a:rPr>
              <a:t>Isus</a:t>
            </a:r>
            <a:r>
              <a:rPr lang="ro-RO" sz="2200" b="1" smtClean="0">
                <a:latin typeface="Constantia" panose="02030602050306030303" pitchFamily="18" charset="0"/>
              </a:rPr>
              <a:t>. </a:t>
            </a:r>
            <a:r>
              <a:rPr lang="ro-RO" sz="2200" b="1" smtClean="0">
                <a:latin typeface="Constantia" panose="02030602050306030303" pitchFamily="18" charset="0"/>
              </a:rPr>
              <a:t>Încredeţi-vă</a:t>
            </a:r>
            <a:r>
              <a:rPr lang="ro-RO" sz="2200" b="1" smtClean="0">
                <a:latin typeface="Constantia" panose="02030602050306030303" pitchFamily="18" charset="0"/>
              </a:rPr>
              <a:t> în Isus cu o credinţă vie şi constantă şi </a:t>
            </a:r>
            <a:r>
              <a:rPr lang="ro-RO" sz="2200" b="1" smtClean="0">
                <a:latin typeface="Constantia" panose="02030602050306030303" pitchFamily="18" charset="0"/>
              </a:rPr>
              <a:t>încredeţi-vă</a:t>
            </a:r>
            <a:r>
              <a:rPr lang="ro-RO" sz="2200" b="1" smtClean="0">
                <a:latin typeface="Constantia" panose="02030602050306030303" pitchFamily="18" charset="0"/>
              </a:rPr>
              <a:t> în El pentru </a:t>
            </a:r>
            <a:r>
              <a:rPr lang="ro-RO" sz="2200" b="1" smtClean="0">
                <a:latin typeface="Constantia" panose="02030602050306030303" pitchFamily="18" charset="0"/>
              </a:rPr>
              <a:t>a vă </a:t>
            </a:r>
            <a:r>
              <a:rPr lang="ro-RO" sz="2200" b="1">
                <a:latin typeface="Constantia" panose="02030602050306030303" pitchFamily="18" charset="0"/>
              </a:rPr>
              <a:t>păzi </a:t>
            </a:r>
            <a:r>
              <a:rPr lang="ro-RO" sz="2200" b="1" smtClean="0">
                <a:latin typeface="Constantia" panose="02030602050306030303" pitchFamily="18" charset="0"/>
              </a:rPr>
              <a:t>şi </a:t>
            </a:r>
            <a:r>
              <a:rPr lang="ro-RO" sz="2200" b="1" smtClean="0">
                <a:latin typeface="Constantia" panose="02030602050306030303" pitchFamily="18" charset="0"/>
              </a:rPr>
              <a:t>a </a:t>
            </a:r>
            <a:r>
              <a:rPr lang="ro-RO" sz="2200" b="1" smtClean="0">
                <a:latin typeface="Constantia" panose="02030602050306030303" pitchFamily="18" charset="0"/>
              </a:rPr>
              <a:t>vă </a:t>
            </a:r>
            <a:r>
              <a:rPr lang="ro-RO" sz="2200" b="1" smtClean="0">
                <a:latin typeface="Constantia" panose="02030602050306030303" pitchFamily="18" charset="0"/>
              </a:rPr>
              <a:t>mântui</a:t>
            </a:r>
            <a:r>
              <a:rPr lang="ro-RO" sz="2200" b="1" smtClean="0">
                <a:latin typeface="Constantia" panose="02030602050306030303" pitchFamily="18" charset="0"/>
              </a:rPr>
              <a:t>. </a:t>
            </a:r>
            <a:r>
              <a:rPr lang="ro-RO" sz="2200" b="1" smtClean="0">
                <a:latin typeface="Constantia" panose="02030602050306030303" pitchFamily="18" charset="0"/>
              </a:rPr>
              <a:t>Țineţi-vă </a:t>
            </a:r>
            <a:r>
              <a:rPr lang="ro-RO" sz="2200" b="1" smtClean="0">
                <a:latin typeface="Constantia" panose="02030602050306030303" pitchFamily="18" charset="0"/>
              </a:rPr>
              <a:t>strâns de Cel care este puternic pentru a </a:t>
            </a:r>
            <a:r>
              <a:rPr lang="ro-RO" sz="2200" b="1" smtClean="0">
                <a:latin typeface="Constantia" panose="02030602050306030303" pitchFamily="18" charset="0"/>
              </a:rPr>
              <a:t>mântui </a:t>
            </a:r>
            <a:r>
              <a:rPr lang="ro-RO" sz="2200" b="1" smtClean="0">
                <a:latin typeface="Constantia" panose="02030602050306030303" pitchFamily="18" charset="0"/>
              </a:rPr>
              <a:t>şi</a:t>
            </a:r>
            <a:r>
              <a:rPr lang="ro-RO" sz="2200" b="1" smtClean="0">
                <a:latin typeface="Constantia" panose="02030602050306030303" pitchFamily="18" charset="0"/>
              </a:rPr>
              <a:t>, atâta timp </a:t>
            </a:r>
            <a:r>
              <a:rPr lang="ro-RO" sz="2200" b="1" smtClean="0">
                <a:latin typeface="Constantia" panose="02030602050306030303" pitchFamily="18" charset="0"/>
              </a:rPr>
              <a:t>cât </a:t>
            </a:r>
            <a:r>
              <a:rPr lang="ro-RO" sz="2200" b="1" smtClean="0">
                <a:latin typeface="Constantia" panose="02030602050306030303" pitchFamily="18" charset="0"/>
              </a:rPr>
              <a:t>vă </a:t>
            </a:r>
            <a:r>
              <a:rPr lang="ro-RO" sz="2200" b="1" smtClean="0">
                <a:latin typeface="Constantia" panose="02030602050306030303" pitchFamily="18" charset="0"/>
              </a:rPr>
              <a:t>supuneţi</a:t>
            </a:r>
            <a:r>
              <a:rPr lang="ro-RO" sz="2200" b="1" smtClean="0">
                <a:latin typeface="Constantia" panose="02030602050306030303" pitchFamily="18" charset="0"/>
              </a:rPr>
              <a:t> </a:t>
            </a:r>
            <a:r>
              <a:rPr lang="ro-RO" sz="2200" b="1" smtClean="0">
                <a:latin typeface="Constantia" panose="02030602050306030303" pitchFamily="18" charset="0"/>
              </a:rPr>
              <a:t>conducerii </a:t>
            </a:r>
            <a:r>
              <a:rPr lang="ro-RO" sz="2200" b="1" smtClean="0">
                <a:latin typeface="Constantia" panose="02030602050306030303" pitchFamily="18" charset="0"/>
              </a:rPr>
              <a:t>Sale</a:t>
            </a:r>
            <a:r>
              <a:rPr lang="ro-RO" sz="2200" b="1" smtClean="0">
                <a:latin typeface="Constantia" panose="02030602050306030303" pitchFamily="18" charset="0"/>
              </a:rPr>
              <a:t>, </a:t>
            </a:r>
            <a:r>
              <a:rPr lang="ro-RO" sz="2200" b="1" smtClean="0">
                <a:latin typeface="Constantia" panose="02030602050306030303" pitchFamily="18" charset="0"/>
              </a:rPr>
              <a:t>învăţaţi</a:t>
            </a:r>
            <a:r>
              <a:rPr lang="ro-RO" sz="2200" b="1" smtClean="0">
                <a:latin typeface="Constantia" panose="02030602050306030303" pitchFamily="18" charset="0"/>
              </a:rPr>
              <a:t> de la El </a:t>
            </a:r>
            <a:r>
              <a:rPr lang="ro-RO" sz="2200" b="1" smtClean="0">
                <a:latin typeface="Constantia" panose="02030602050306030303" pitchFamily="18" charset="0"/>
              </a:rPr>
              <a:t>şi vă </a:t>
            </a:r>
            <a:r>
              <a:rPr lang="ro-RO" sz="2200" b="1" smtClean="0">
                <a:latin typeface="Constantia" panose="02030602050306030303" pitchFamily="18" charset="0"/>
              </a:rPr>
              <a:t>încredeţi </a:t>
            </a:r>
            <a:r>
              <a:rPr lang="ro-RO" sz="2200" b="1" smtClean="0">
                <a:latin typeface="Constantia" panose="02030602050306030303" pitchFamily="18" charset="0"/>
              </a:rPr>
              <a:t>în</a:t>
            </a:r>
            <a:r>
              <a:rPr lang="ro-RO" sz="2200" b="1" smtClean="0">
                <a:latin typeface="Constantia" panose="02030602050306030303" pitchFamily="18" charset="0"/>
              </a:rPr>
              <a:t> </a:t>
            </a:r>
            <a:r>
              <a:rPr lang="ro-RO" sz="2200" b="1" smtClean="0">
                <a:latin typeface="Constantia" panose="02030602050306030303" pitchFamily="18" charset="0"/>
              </a:rPr>
              <a:t>El</a:t>
            </a:r>
            <a:r>
              <a:rPr lang="ro-RO" sz="2200" b="1" smtClean="0">
                <a:latin typeface="Constantia" panose="02030602050306030303" pitchFamily="18" charset="0"/>
              </a:rPr>
              <a:t>, El </a:t>
            </a:r>
            <a:r>
              <a:rPr lang="ro-RO" sz="2200" b="1" smtClean="0">
                <a:latin typeface="Constantia" panose="02030602050306030303" pitchFamily="18" charset="0"/>
              </a:rPr>
              <a:t>vă</a:t>
            </a:r>
            <a:r>
              <a:rPr lang="ro-RO" sz="2200" b="1" smtClean="0">
                <a:latin typeface="Constantia" panose="02030602050306030303" pitchFamily="18" charset="0"/>
              </a:rPr>
              <a:t> va împiedica să </a:t>
            </a:r>
            <a:r>
              <a:rPr lang="ro-RO" sz="2200" b="1" smtClean="0">
                <a:latin typeface="Constantia" panose="02030602050306030303" pitchFamily="18" charset="0"/>
              </a:rPr>
              <a:t>cadeţi</a:t>
            </a:r>
            <a:r>
              <a:rPr lang="ro-RO" sz="2200" b="1" smtClean="0">
                <a:latin typeface="Constantia" panose="02030602050306030303" pitchFamily="18" charset="0"/>
              </a:rPr>
              <a:t>. </a:t>
            </a:r>
            <a:r>
              <a:rPr lang="ro-RO" sz="2200" b="1" smtClean="0">
                <a:latin typeface="Constantia" panose="02030602050306030303" pitchFamily="18" charset="0"/>
              </a:rPr>
              <a:t>El </a:t>
            </a:r>
            <a:r>
              <a:rPr lang="ro-RO" sz="2200" b="1" smtClean="0">
                <a:latin typeface="Constantia" panose="02030602050306030303" pitchFamily="18" charset="0"/>
              </a:rPr>
              <a:t>este</a:t>
            </a:r>
            <a:r>
              <a:rPr lang="ro-RO" sz="2200" b="1" smtClean="0">
                <a:latin typeface="Constantia" panose="02030602050306030303" pitchFamily="18" charset="0"/>
              </a:rPr>
              <a:t> însărcinat să </a:t>
            </a:r>
            <a:r>
              <a:rPr lang="ro-RO" sz="2200" b="1" smtClean="0">
                <a:latin typeface="Constantia" panose="02030602050306030303" pitchFamily="18" charset="0"/>
              </a:rPr>
              <a:t>vă</a:t>
            </a:r>
            <a:r>
              <a:rPr lang="ro-RO" sz="2200" b="1" smtClean="0">
                <a:latin typeface="Constantia" panose="02030602050306030303" pitchFamily="18" charset="0"/>
              </a:rPr>
              <a:t> </a:t>
            </a:r>
            <a:r>
              <a:rPr lang="ro-RO" sz="2200" b="1" smtClean="0">
                <a:latin typeface="Constantia" panose="02030602050306030303" pitchFamily="18" charset="0"/>
              </a:rPr>
              <a:t>protejeze</a:t>
            </a:r>
            <a:r>
              <a:rPr lang="ro-RO" sz="2200" b="1" smtClean="0">
                <a:latin typeface="Constantia" panose="02030602050306030303" pitchFamily="18" charset="0"/>
              </a:rPr>
              <a:t>, este o apărare </a:t>
            </a:r>
            <a:r>
              <a:rPr lang="ro-RO" sz="2200" b="1" smtClean="0">
                <a:latin typeface="Constantia" panose="02030602050306030303" pitchFamily="18" charset="0"/>
              </a:rPr>
              <a:t>sigură”</a:t>
            </a:r>
            <a:endParaRPr lang="ro-RO" sz="2200" b="1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1126</Words>
  <Application>Microsoft Office PowerPoint</Application>
  <PresentationFormat>Expunere pe ecran (16:9)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Constantia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7 - Isus, ancora sufletului</dc:title>
  <dc:subject>Studiu Biblic, Trim. I, 2022 – La sfarsitul acestor zile, Mesajul cartii Evrei</dc:subject>
  <dc:creator>Sergio Fustero Carreras</dc:creator>
  <cp:keywords>https://www.fustero.es/index_ro.php</cp:keywords>
  <cp:lastModifiedBy>Admin</cp:lastModifiedBy>
  <cp:revision>84</cp:revision>
  <dcterms:created xsi:type="dcterms:W3CDTF">2022-01-14T17:43:26Z</dcterms:created>
  <dcterms:modified xsi:type="dcterms:W3CDTF">2022-02-10T13:51:39Z</dcterms:modified>
</cp:coreProperties>
</file>