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0" r:id="rId4"/>
    <p:sldId id="257" r:id="rId5"/>
    <p:sldId id="258" r:id="rId6"/>
    <p:sldId id="268" r:id="rId7"/>
    <p:sldId id="264" r:id="rId8"/>
    <p:sldId id="260" r:id="rId9"/>
    <p:sldId id="269" r:id="rId10"/>
    <p:sldId id="262" r:id="rId11"/>
    <p:sldId id="263"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nstantia" pitchFamily="18" charset="0"/>
      <p:regular r:id="rId19"/>
      <p:bold r:id="rId20"/>
      <p:italic r:id="rId21"/>
      <p:boldItalic r:id="rId22"/>
    </p:embeddedFont>
    <p:embeddedFont>
      <p:font typeface="Calibri Light"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1497B"/>
    <a:srgbClr val="8A5996"/>
    <a:srgbClr val="3AD1F1"/>
    <a:srgbClr val="898600"/>
    <a:srgbClr val="777A78"/>
    <a:srgbClr val="2C6F5A"/>
    <a:srgbClr val="7A623B"/>
    <a:srgbClr val="4D5E8D"/>
    <a:srgbClr val="9E394F"/>
    <a:srgbClr val="6F4F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84" y="-60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191.jpeg"/><Relationship Id="rId1" Type="http://schemas.openxmlformats.org/officeDocument/2006/relationships/image" Target="../media/image181.jpeg"/><Relationship Id="rId5" Type="http://schemas.openxmlformats.org/officeDocument/2006/relationships/image" Target="../media/image221.jpeg"/><Relationship Id="rId4" Type="http://schemas.openxmlformats.org/officeDocument/2006/relationships/image" Target="../media/image2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E74A4-8A28-4BB4-91EE-8DFBC0585D62}" type="doc">
      <dgm:prSet loTypeId="urn:microsoft.com/office/officeart/2005/8/layout/pList1#1" loCatId="picture" qsTypeId="urn:microsoft.com/office/officeart/2005/8/quickstyle/3d1" qsCatId="3D" csTypeId="urn:microsoft.com/office/officeart/2005/8/colors/accent1_2" csCatId="accent1" phldr="1"/>
      <dgm:spPr/>
      <dgm:t>
        <a:bodyPr/>
        <a:lstStyle/>
        <a:p>
          <a:endParaRPr lang="es-ES"/>
        </a:p>
      </dgm:t>
    </dgm:pt>
    <dgm:pt modelId="{3355841B-0603-436E-9673-CB583671E534}">
      <dgm:prSet custT="1"/>
      <dgm:spPr/>
      <dgm:t>
        <a:bodyPr>
          <a:scene3d>
            <a:camera prst="orthographicFront"/>
            <a:lightRig rig="threePt" dir="t"/>
          </a:scene3d>
          <a:sp3d extrusionH="57150">
            <a:bevelT w="38100" h="38100"/>
          </a:sp3d>
        </a:bodyPr>
        <a:lstStyle/>
        <a:p>
          <a:r>
            <a:rPr lang="ro-RO" sz="1800" b="1" dirty="0">
              <a:solidFill>
                <a:srgbClr val="9E394F"/>
              </a:solidFill>
            </a:rPr>
            <a:t>Cele 10 plăgi</a:t>
          </a:r>
          <a:endParaRPr lang="es-ES" sz="1800" dirty="0">
            <a:solidFill>
              <a:srgbClr val="9E394F"/>
            </a:solidFill>
          </a:endParaRPr>
        </a:p>
      </dgm:t>
    </dgm:pt>
    <dgm:pt modelId="{CCEAD36A-6234-4CF0-A862-8C4B4F623600}" type="parTrans" cxnId="{6DA472B4-374E-412B-B0AB-3298845AFCD5}">
      <dgm:prSet/>
      <dgm:spPr/>
      <dgm:t>
        <a:bodyPr/>
        <a:lstStyle/>
        <a:p>
          <a:endParaRPr lang="es-ES" sz="1800"/>
        </a:p>
      </dgm:t>
    </dgm:pt>
    <dgm:pt modelId="{0F176D39-CD7B-480E-ACF2-F4BC111302E1}" type="sibTrans" cxnId="{6DA472B4-374E-412B-B0AB-3298845AFCD5}">
      <dgm:prSet/>
      <dgm:spPr/>
      <dgm:t>
        <a:bodyPr/>
        <a:lstStyle/>
        <a:p>
          <a:endParaRPr lang="es-ES" sz="1800"/>
        </a:p>
      </dgm:t>
    </dgm:pt>
    <dgm:pt modelId="{45FE5392-F425-409D-99D5-AA04C83BAD28}">
      <dgm:prSet custT="1"/>
      <dgm:spPr/>
      <dgm:t>
        <a:bodyPr>
          <a:scene3d>
            <a:camera prst="orthographicFront"/>
            <a:lightRig rig="threePt" dir="t"/>
          </a:scene3d>
          <a:sp3d extrusionH="57150">
            <a:bevelT w="38100" h="38100"/>
          </a:sp3d>
        </a:bodyPr>
        <a:lstStyle/>
        <a:p>
          <a:r>
            <a:rPr lang="ro-RO" sz="1800" b="1" dirty="0">
              <a:solidFill>
                <a:srgbClr val="4D5E8D"/>
              </a:solidFill>
            </a:rPr>
            <a:t>Trecerea Mării </a:t>
          </a:r>
          <a:r>
            <a:rPr lang="ro-RO" sz="1800" b="1" dirty="0" smtClean="0">
              <a:solidFill>
                <a:srgbClr val="4D5E8D"/>
              </a:solidFill>
            </a:rPr>
            <a:t>Roşii</a:t>
          </a:r>
          <a:endParaRPr lang="es-ES" sz="1800" dirty="0">
            <a:solidFill>
              <a:srgbClr val="4D5E8D"/>
            </a:solidFill>
          </a:endParaRPr>
        </a:p>
      </dgm:t>
    </dgm:pt>
    <dgm:pt modelId="{01026C12-63E3-421A-96E4-9FDE69A62787}" type="parTrans" cxnId="{5CCD7BD6-769D-49DA-A8DC-AA963B34FD09}">
      <dgm:prSet/>
      <dgm:spPr/>
      <dgm:t>
        <a:bodyPr/>
        <a:lstStyle/>
        <a:p>
          <a:endParaRPr lang="es-ES" sz="1800"/>
        </a:p>
      </dgm:t>
    </dgm:pt>
    <dgm:pt modelId="{C9460B25-FF4C-4D3C-B08D-DD874E82FBC4}" type="sibTrans" cxnId="{5CCD7BD6-769D-49DA-A8DC-AA963B34FD09}">
      <dgm:prSet/>
      <dgm:spPr/>
      <dgm:t>
        <a:bodyPr/>
        <a:lstStyle/>
        <a:p>
          <a:endParaRPr lang="es-ES" sz="1800"/>
        </a:p>
      </dgm:t>
    </dgm:pt>
    <dgm:pt modelId="{F6E6BF9D-AA3A-4114-944B-63AD176E4D5D}">
      <dgm:prSet custT="1"/>
      <dgm:spPr/>
      <dgm:t>
        <a:bodyPr>
          <a:scene3d>
            <a:camera prst="orthographicFront"/>
            <a:lightRig rig="threePt" dir="t"/>
          </a:scene3d>
          <a:sp3d extrusionH="57150">
            <a:bevelT w="38100" h="38100"/>
          </a:sp3d>
        </a:bodyPr>
        <a:lstStyle/>
        <a:p>
          <a:r>
            <a:rPr lang="ro-RO" sz="1800" b="1" dirty="0">
              <a:solidFill>
                <a:srgbClr val="7A623B"/>
              </a:solidFill>
            </a:rPr>
            <a:t>Miracolul zilnic al manei</a:t>
          </a:r>
          <a:endParaRPr lang="es-ES" sz="1800" dirty="0">
            <a:solidFill>
              <a:srgbClr val="7A623B"/>
            </a:solidFill>
          </a:endParaRPr>
        </a:p>
      </dgm:t>
    </dgm:pt>
    <dgm:pt modelId="{6C70835B-A56A-44EA-BED2-08096A5D8ABB}" type="parTrans" cxnId="{DCF82568-55FC-4ECC-86F1-3248A935603E}">
      <dgm:prSet/>
      <dgm:spPr/>
      <dgm:t>
        <a:bodyPr/>
        <a:lstStyle/>
        <a:p>
          <a:endParaRPr lang="es-ES" sz="1800"/>
        </a:p>
      </dgm:t>
    </dgm:pt>
    <dgm:pt modelId="{C7274EF3-B66B-4A61-B5CE-185661976A66}" type="sibTrans" cxnId="{DCF82568-55FC-4ECC-86F1-3248A935603E}">
      <dgm:prSet/>
      <dgm:spPr/>
      <dgm:t>
        <a:bodyPr/>
        <a:lstStyle/>
        <a:p>
          <a:endParaRPr lang="es-ES" sz="1800"/>
        </a:p>
      </dgm:t>
    </dgm:pt>
    <dgm:pt modelId="{34C24C19-8470-409C-BF45-45FA511F5DE3}">
      <dgm:prSet custT="1"/>
      <dgm:spPr/>
      <dgm:t>
        <a:bodyPr>
          <a:scene3d>
            <a:camera prst="orthographicFront"/>
            <a:lightRig rig="threePt" dir="t"/>
          </a:scene3d>
          <a:sp3d extrusionH="57150">
            <a:bevelT w="38100" h="38100"/>
          </a:sp3d>
        </a:bodyPr>
        <a:lstStyle/>
        <a:p>
          <a:r>
            <a:rPr lang="ro-RO" sz="1800" b="1" dirty="0">
              <a:solidFill>
                <a:srgbClr val="2C6F5A"/>
              </a:solidFill>
            </a:rPr>
            <a:t>Apa din stâncă</a:t>
          </a:r>
          <a:endParaRPr lang="es-ES" sz="1800" dirty="0">
            <a:solidFill>
              <a:srgbClr val="2C6F5A"/>
            </a:solidFill>
          </a:endParaRPr>
        </a:p>
      </dgm:t>
    </dgm:pt>
    <dgm:pt modelId="{3FB15C97-2120-431F-8E63-B362D54625A1}" type="parTrans" cxnId="{19FE24AB-78A2-407D-B56F-54DE9C211301}">
      <dgm:prSet/>
      <dgm:spPr/>
      <dgm:t>
        <a:bodyPr/>
        <a:lstStyle/>
        <a:p>
          <a:endParaRPr lang="es-ES" sz="1800"/>
        </a:p>
      </dgm:t>
    </dgm:pt>
    <dgm:pt modelId="{7F61C8A4-B679-48CC-A8B5-7B2BA3C86304}" type="sibTrans" cxnId="{19FE24AB-78A2-407D-B56F-54DE9C211301}">
      <dgm:prSet/>
      <dgm:spPr/>
      <dgm:t>
        <a:bodyPr/>
        <a:lstStyle/>
        <a:p>
          <a:endParaRPr lang="es-ES" sz="1800"/>
        </a:p>
      </dgm:t>
    </dgm:pt>
    <dgm:pt modelId="{E3E4AF7C-CD20-46A7-B3F1-F4D77A2DE905}">
      <dgm:prSet custT="1"/>
      <dgm:spPr/>
      <dgm:t>
        <a:bodyPr>
          <a:scene3d>
            <a:camera prst="orthographicFront"/>
            <a:lightRig rig="threePt" dir="t"/>
          </a:scene3d>
          <a:sp3d extrusionH="57150">
            <a:bevelT w="38100" h="38100"/>
          </a:sp3d>
        </a:bodyPr>
        <a:lstStyle/>
        <a:p>
          <a:r>
            <a:rPr lang="ro-RO" sz="1800" b="1" dirty="0" smtClean="0">
              <a:solidFill>
                <a:srgbClr val="777A78"/>
              </a:solidFill>
            </a:rPr>
            <a:t>Prezenţa </a:t>
          </a:r>
          <a:r>
            <a:rPr lang="ro-RO" sz="1800" b="1" dirty="0">
              <a:solidFill>
                <a:srgbClr val="777A78"/>
              </a:solidFill>
            </a:rPr>
            <a:t>lui Dumnezeu în stâlpul de foc </a:t>
          </a:r>
          <a:r>
            <a:rPr lang="ro-RO" sz="1800" b="1" dirty="0" smtClean="0">
              <a:solidFill>
                <a:srgbClr val="777A78"/>
              </a:solidFill>
            </a:rPr>
            <a:t>şi </a:t>
          </a:r>
          <a:r>
            <a:rPr lang="ro-RO" sz="1800" b="1" dirty="0">
              <a:solidFill>
                <a:srgbClr val="777A78"/>
              </a:solidFill>
            </a:rPr>
            <a:t>nor</a:t>
          </a:r>
          <a:endParaRPr lang="es-ES" sz="1800" dirty="0">
            <a:solidFill>
              <a:srgbClr val="777A78"/>
            </a:solidFill>
          </a:endParaRPr>
        </a:p>
      </dgm:t>
    </dgm:pt>
    <dgm:pt modelId="{3796EEAF-C0D8-4645-B3E9-7426064FDE47}" type="parTrans" cxnId="{4ED0009D-67DF-4D45-BBC4-9024DADF22FC}">
      <dgm:prSet/>
      <dgm:spPr/>
      <dgm:t>
        <a:bodyPr/>
        <a:lstStyle/>
        <a:p>
          <a:endParaRPr lang="es-ES" sz="1800"/>
        </a:p>
      </dgm:t>
    </dgm:pt>
    <dgm:pt modelId="{4320799C-6D58-45F8-9E00-BD4443AD8D74}" type="sibTrans" cxnId="{4ED0009D-67DF-4D45-BBC4-9024DADF22FC}">
      <dgm:prSet/>
      <dgm:spPr/>
      <dgm:t>
        <a:bodyPr/>
        <a:lstStyle/>
        <a:p>
          <a:endParaRPr lang="es-ES" sz="1800"/>
        </a:p>
      </dgm:t>
    </dgm:pt>
    <dgm:pt modelId="{B03F0A8E-EEAB-45E4-BDCC-958EB1FAC34F}" type="pres">
      <dgm:prSet presAssocID="{F77E74A4-8A28-4BB4-91EE-8DFBC0585D62}" presName="Name0" presStyleCnt="0">
        <dgm:presLayoutVars>
          <dgm:dir/>
          <dgm:resizeHandles val="exact"/>
        </dgm:presLayoutVars>
      </dgm:prSet>
      <dgm:spPr/>
      <dgm:t>
        <a:bodyPr/>
        <a:lstStyle/>
        <a:p>
          <a:endParaRPr lang="ro-RO"/>
        </a:p>
      </dgm:t>
    </dgm:pt>
    <dgm:pt modelId="{A59696BC-A796-4E1E-8122-32B8896BC5E3}" type="pres">
      <dgm:prSet presAssocID="{3355841B-0603-436E-9673-CB583671E534}" presName="compNode" presStyleCnt="0"/>
      <dgm:spPr/>
    </dgm:pt>
    <dgm:pt modelId="{F9070FF6-6787-41E4-86E5-1173A5014DD2}" type="pres">
      <dgm:prSet presAssocID="{3355841B-0603-436E-9673-CB583671E534}" presName="pictRect" presStyleLbl="node1" presStyleIdx="0" presStyleCnt="5"/>
      <dgm:spPr>
        <a:blipFill rotWithShape="1">
          <a:blip xmlns:r="http://schemas.openxmlformats.org/officeDocument/2006/relationships" r:embed="rId1" cstate="print">
            <a:extLst>
              <a:ext uri="{28A0092B-C50C-407E-A947-70E740481C1C}">
                <a14:useLocalDpi xmlns="" xmlns:a14="http://schemas.microsoft.com/office/drawing/2010/main"/>
              </a:ext>
            </a:extLst>
          </a:blip>
          <a:srcRect/>
          <a:stretch>
            <a:fillRect/>
          </a:stretch>
        </a:blipFill>
      </dgm:spPr>
    </dgm:pt>
    <dgm:pt modelId="{6FDB6BC2-95C6-4F22-94B1-8A4A034F7847}" type="pres">
      <dgm:prSet presAssocID="{3355841B-0603-436E-9673-CB583671E534}" presName="textRect" presStyleLbl="revTx" presStyleIdx="0" presStyleCnt="5">
        <dgm:presLayoutVars>
          <dgm:bulletEnabled val="1"/>
        </dgm:presLayoutVars>
      </dgm:prSet>
      <dgm:spPr/>
      <dgm:t>
        <a:bodyPr/>
        <a:lstStyle/>
        <a:p>
          <a:endParaRPr lang="ro-RO"/>
        </a:p>
      </dgm:t>
    </dgm:pt>
    <dgm:pt modelId="{AAECEA29-02F2-4368-AAF0-DBB7581824A5}" type="pres">
      <dgm:prSet presAssocID="{0F176D39-CD7B-480E-ACF2-F4BC111302E1}" presName="sibTrans" presStyleLbl="sibTrans2D1" presStyleIdx="0" presStyleCnt="0"/>
      <dgm:spPr/>
      <dgm:t>
        <a:bodyPr/>
        <a:lstStyle/>
        <a:p>
          <a:endParaRPr lang="ro-RO"/>
        </a:p>
      </dgm:t>
    </dgm:pt>
    <dgm:pt modelId="{1E9B6EEE-2C4E-444B-8CDC-59EB856D7C57}" type="pres">
      <dgm:prSet presAssocID="{45FE5392-F425-409D-99D5-AA04C83BAD28}" presName="compNode" presStyleCnt="0"/>
      <dgm:spPr/>
    </dgm:pt>
    <dgm:pt modelId="{AE7E7320-DF88-4DB1-8C4C-937D49109F5C}" type="pres">
      <dgm:prSet presAssocID="{45FE5392-F425-409D-99D5-AA04C83BAD28}" presName="pictRect" presStyleLbl="node1" presStyleIdx="1" presStyleCnt="5"/>
      <dgm:spPr>
        <a:blipFill dpi="0" rotWithShape="1">
          <a:blip xmlns:r="http://schemas.openxmlformats.org/officeDocument/2006/relationships" r:embed="rId2" cstate="print">
            <a:extLst>
              <a:ext uri="{28A0092B-C50C-407E-A947-70E740481C1C}">
                <a14:useLocalDpi xmlns="" xmlns:a14="http://schemas.microsoft.com/office/drawing/2010/main"/>
              </a:ext>
            </a:extLst>
          </a:blip>
          <a:srcRect/>
          <a:stretch>
            <a:fillRect/>
          </a:stretch>
        </a:blipFill>
      </dgm:spPr>
    </dgm:pt>
    <dgm:pt modelId="{CF1F5366-D946-408D-A5C8-4D576BB2581D}" type="pres">
      <dgm:prSet presAssocID="{45FE5392-F425-409D-99D5-AA04C83BAD28}" presName="textRect" presStyleLbl="revTx" presStyleIdx="1" presStyleCnt="5">
        <dgm:presLayoutVars>
          <dgm:bulletEnabled val="1"/>
        </dgm:presLayoutVars>
      </dgm:prSet>
      <dgm:spPr/>
      <dgm:t>
        <a:bodyPr/>
        <a:lstStyle/>
        <a:p>
          <a:endParaRPr lang="ro-RO"/>
        </a:p>
      </dgm:t>
    </dgm:pt>
    <dgm:pt modelId="{13C825D3-0D11-487F-938D-BD266E5BB29C}" type="pres">
      <dgm:prSet presAssocID="{C9460B25-FF4C-4D3C-B08D-DD874E82FBC4}" presName="sibTrans" presStyleLbl="sibTrans2D1" presStyleIdx="0" presStyleCnt="0"/>
      <dgm:spPr/>
      <dgm:t>
        <a:bodyPr/>
        <a:lstStyle/>
        <a:p>
          <a:endParaRPr lang="ro-RO"/>
        </a:p>
      </dgm:t>
    </dgm:pt>
    <dgm:pt modelId="{A0A2509E-94E1-49C6-AB78-43925B830591}" type="pres">
      <dgm:prSet presAssocID="{F6E6BF9D-AA3A-4114-944B-63AD176E4D5D}" presName="compNode" presStyleCnt="0"/>
      <dgm:spPr/>
    </dgm:pt>
    <dgm:pt modelId="{3BE527A9-C5F6-430C-8B30-BEFB838F2FB6}" type="pres">
      <dgm:prSet presAssocID="{F6E6BF9D-AA3A-4114-944B-63AD176E4D5D}" presName="pictRect" presStyleLbl="node1" presStyleIdx="2" presStyleCnt="5"/>
      <dgm:spPr>
        <a:blipFill rotWithShape="1">
          <a:blip xmlns:r="http://schemas.openxmlformats.org/officeDocument/2006/relationships" r:embed="rId3" cstate="print">
            <a:extLst>
              <a:ext uri="{28A0092B-C50C-407E-A947-70E740481C1C}">
                <a14:useLocalDpi xmlns="" xmlns:a14="http://schemas.microsoft.com/office/drawing/2010/main"/>
              </a:ext>
            </a:extLst>
          </a:blip>
          <a:srcRect/>
          <a:stretch>
            <a:fillRect/>
          </a:stretch>
        </a:blipFill>
      </dgm:spPr>
    </dgm:pt>
    <dgm:pt modelId="{207811A3-FD76-4CDB-9B1D-192E102ACA35}" type="pres">
      <dgm:prSet presAssocID="{F6E6BF9D-AA3A-4114-944B-63AD176E4D5D}" presName="textRect" presStyleLbl="revTx" presStyleIdx="2" presStyleCnt="5">
        <dgm:presLayoutVars>
          <dgm:bulletEnabled val="1"/>
        </dgm:presLayoutVars>
      </dgm:prSet>
      <dgm:spPr/>
      <dgm:t>
        <a:bodyPr/>
        <a:lstStyle/>
        <a:p>
          <a:endParaRPr lang="ro-RO"/>
        </a:p>
      </dgm:t>
    </dgm:pt>
    <dgm:pt modelId="{7B7F14D0-5D60-4186-9C27-8E414BEFB3A4}" type="pres">
      <dgm:prSet presAssocID="{C7274EF3-B66B-4A61-B5CE-185661976A66}" presName="sibTrans" presStyleLbl="sibTrans2D1" presStyleIdx="0" presStyleCnt="0"/>
      <dgm:spPr/>
      <dgm:t>
        <a:bodyPr/>
        <a:lstStyle/>
        <a:p>
          <a:endParaRPr lang="ro-RO"/>
        </a:p>
      </dgm:t>
    </dgm:pt>
    <dgm:pt modelId="{81188E51-F594-4421-B513-2CC08BA73749}" type="pres">
      <dgm:prSet presAssocID="{34C24C19-8470-409C-BF45-45FA511F5DE3}" presName="compNode" presStyleCnt="0"/>
      <dgm:spPr/>
    </dgm:pt>
    <dgm:pt modelId="{FFA0264D-7EC0-4FC5-94A1-DA8E6FC94917}" type="pres">
      <dgm:prSet presAssocID="{34C24C19-8470-409C-BF45-45FA511F5DE3}" presName="pictRect" presStyleLbl="node1" presStyleIdx="3" presStyleCnt="5"/>
      <dgm:spPr>
        <a:blipFill rotWithShape="1">
          <a:blip xmlns:r="http://schemas.openxmlformats.org/officeDocument/2006/relationships" r:embed="rId4" cstate="print">
            <a:extLst>
              <a:ext uri="{28A0092B-C50C-407E-A947-70E740481C1C}">
                <a14:useLocalDpi xmlns="" xmlns:a14="http://schemas.microsoft.com/office/drawing/2010/main"/>
              </a:ext>
            </a:extLst>
          </a:blip>
          <a:srcRect/>
          <a:stretch>
            <a:fillRect/>
          </a:stretch>
        </a:blipFill>
      </dgm:spPr>
    </dgm:pt>
    <dgm:pt modelId="{42B4B336-48E3-4B27-BCC9-802AFBFA1D3F}" type="pres">
      <dgm:prSet presAssocID="{34C24C19-8470-409C-BF45-45FA511F5DE3}" presName="textRect" presStyleLbl="revTx" presStyleIdx="3" presStyleCnt="5">
        <dgm:presLayoutVars>
          <dgm:bulletEnabled val="1"/>
        </dgm:presLayoutVars>
      </dgm:prSet>
      <dgm:spPr/>
      <dgm:t>
        <a:bodyPr/>
        <a:lstStyle/>
        <a:p>
          <a:endParaRPr lang="ro-RO"/>
        </a:p>
      </dgm:t>
    </dgm:pt>
    <dgm:pt modelId="{5DC2AEDC-A46C-4CD5-A6D1-A501FE09981B}" type="pres">
      <dgm:prSet presAssocID="{7F61C8A4-B679-48CC-A8B5-7B2BA3C86304}" presName="sibTrans" presStyleLbl="sibTrans2D1" presStyleIdx="0" presStyleCnt="0"/>
      <dgm:spPr/>
      <dgm:t>
        <a:bodyPr/>
        <a:lstStyle/>
        <a:p>
          <a:endParaRPr lang="ro-RO"/>
        </a:p>
      </dgm:t>
    </dgm:pt>
    <dgm:pt modelId="{DF23E44E-84CE-4036-AD72-7E2BCB66A32C}" type="pres">
      <dgm:prSet presAssocID="{E3E4AF7C-CD20-46A7-B3F1-F4D77A2DE905}" presName="compNode" presStyleCnt="0"/>
      <dgm:spPr/>
    </dgm:pt>
    <dgm:pt modelId="{CCA4FB94-F71D-446B-A0D5-D32C4ECF923E}" type="pres">
      <dgm:prSet presAssocID="{E3E4AF7C-CD20-46A7-B3F1-F4D77A2DE905}" presName="pictRect" presStyleLbl="node1" presStyleIdx="4" presStyleCnt="5"/>
      <dgm:spPr>
        <a:blipFill rotWithShape="1">
          <a:blip xmlns:r="http://schemas.openxmlformats.org/officeDocument/2006/relationships" r:embed="rId5" cstate="print">
            <a:extLst>
              <a:ext uri="{28A0092B-C50C-407E-A947-70E740481C1C}">
                <a14:useLocalDpi xmlns="" xmlns:a14="http://schemas.microsoft.com/office/drawing/2010/main"/>
              </a:ext>
            </a:extLst>
          </a:blip>
          <a:srcRect/>
          <a:stretch>
            <a:fillRect/>
          </a:stretch>
        </a:blipFill>
      </dgm:spPr>
    </dgm:pt>
    <dgm:pt modelId="{3BC388F0-2EA3-4F87-847B-CBB7AAAADF16}" type="pres">
      <dgm:prSet presAssocID="{E3E4AF7C-CD20-46A7-B3F1-F4D77A2DE905}" presName="textRect" presStyleLbl="revTx" presStyleIdx="4" presStyleCnt="5">
        <dgm:presLayoutVars>
          <dgm:bulletEnabled val="1"/>
        </dgm:presLayoutVars>
      </dgm:prSet>
      <dgm:spPr/>
      <dgm:t>
        <a:bodyPr/>
        <a:lstStyle/>
        <a:p>
          <a:endParaRPr lang="ro-RO"/>
        </a:p>
      </dgm:t>
    </dgm:pt>
  </dgm:ptLst>
  <dgm:cxnLst>
    <dgm:cxn modelId="{5CCD7BD6-769D-49DA-A8DC-AA963B34FD09}" srcId="{F77E74A4-8A28-4BB4-91EE-8DFBC0585D62}" destId="{45FE5392-F425-409D-99D5-AA04C83BAD28}" srcOrd="1" destOrd="0" parTransId="{01026C12-63E3-421A-96E4-9FDE69A62787}" sibTransId="{C9460B25-FF4C-4D3C-B08D-DD874E82FBC4}"/>
    <dgm:cxn modelId="{32E3F9D8-615A-412D-B092-042D93667DC5}" type="presOf" srcId="{F77E74A4-8A28-4BB4-91EE-8DFBC0585D62}" destId="{B03F0A8E-EEAB-45E4-BDCC-958EB1FAC34F}" srcOrd="0" destOrd="0" presId="urn:microsoft.com/office/officeart/2005/8/layout/pList1#1"/>
    <dgm:cxn modelId="{D419B5DB-10BA-4E7E-A839-72D2157A9EDD}" type="presOf" srcId="{7F61C8A4-B679-48CC-A8B5-7B2BA3C86304}" destId="{5DC2AEDC-A46C-4CD5-A6D1-A501FE09981B}" srcOrd="0" destOrd="0" presId="urn:microsoft.com/office/officeart/2005/8/layout/pList1#1"/>
    <dgm:cxn modelId="{19FE24AB-78A2-407D-B56F-54DE9C211301}" srcId="{F77E74A4-8A28-4BB4-91EE-8DFBC0585D62}" destId="{34C24C19-8470-409C-BF45-45FA511F5DE3}" srcOrd="3" destOrd="0" parTransId="{3FB15C97-2120-431F-8E63-B362D54625A1}" sibTransId="{7F61C8A4-B679-48CC-A8B5-7B2BA3C86304}"/>
    <dgm:cxn modelId="{DCF82568-55FC-4ECC-86F1-3248A935603E}" srcId="{F77E74A4-8A28-4BB4-91EE-8DFBC0585D62}" destId="{F6E6BF9D-AA3A-4114-944B-63AD176E4D5D}" srcOrd="2" destOrd="0" parTransId="{6C70835B-A56A-44EA-BED2-08096A5D8ABB}" sibTransId="{C7274EF3-B66B-4A61-B5CE-185661976A66}"/>
    <dgm:cxn modelId="{954BE58E-C8F0-4BFE-9896-640E82648C03}" type="presOf" srcId="{45FE5392-F425-409D-99D5-AA04C83BAD28}" destId="{CF1F5366-D946-408D-A5C8-4D576BB2581D}" srcOrd="0" destOrd="0" presId="urn:microsoft.com/office/officeart/2005/8/layout/pList1#1"/>
    <dgm:cxn modelId="{D3F1DE7F-10F9-4CF4-99A9-8421BF523D78}" type="presOf" srcId="{C7274EF3-B66B-4A61-B5CE-185661976A66}" destId="{7B7F14D0-5D60-4186-9C27-8E414BEFB3A4}" srcOrd="0" destOrd="0" presId="urn:microsoft.com/office/officeart/2005/8/layout/pList1#1"/>
    <dgm:cxn modelId="{A0CF9F61-9035-4853-BB39-AEE9FA70E680}" type="presOf" srcId="{E3E4AF7C-CD20-46A7-B3F1-F4D77A2DE905}" destId="{3BC388F0-2EA3-4F87-847B-CBB7AAAADF16}" srcOrd="0" destOrd="0" presId="urn:microsoft.com/office/officeart/2005/8/layout/pList1#1"/>
    <dgm:cxn modelId="{4B7FB068-50F1-4D9E-AA24-A56383FDAF5C}" type="presOf" srcId="{F6E6BF9D-AA3A-4114-944B-63AD176E4D5D}" destId="{207811A3-FD76-4CDB-9B1D-192E102ACA35}" srcOrd="0" destOrd="0" presId="urn:microsoft.com/office/officeart/2005/8/layout/pList1#1"/>
    <dgm:cxn modelId="{BDD7DB01-BE06-45CC-9F00-1DA1820D4346}" type="presOf" srcId="{34C24C19-8470-409C-BF45-45FA511F5DE3}" destId="{42B4B336-48E3-4B27-BCC9-802AFBFA1D3F}" srcOrd="0" destOrd="0" presId="urn:microsoft.com/office/officeart/2005/8/layout/pList1#1"/>
    <dgm:cxn modelId="{4ED0009D-67DF-4D45-BBC4-9024DADF22FC}" srcId="{F77E74A4-8A28-4BB4-91EE-8DFBC0585D62}" destId="{E3E4AF7C-CD20-46A7-B3F1-F4D77A2DE905}" srcOrd="4" destOrd="0" parTransId="{3796EEAF-C0D8-4645-B3E9-7426064FDE47}" sibTransId="{4320799C-6D58-45F8-9E00-BD4443AD8D74}"/>
    <dgm:cxn modelId="{6DA472B4-374E-412B-B0AB-3298845AFCD5}" srcId="{F77E74A4-8A28-4BB4-91EE-8DFBC0585D62}" destId="{3355841B-0603-436E-9673-CB583671E534}" srcOrd="0" destOrd="0" parTransId="{CCEAD36A-6234-4CF0-A862-8C4B4F623600}" sibTransId="{0F176D39-CD7B-480E-ACF2-F4BC111302E1}"/>
    <dgm:cxn modelId="{A6100E43-A6AF-4B45-808A-9D805058C6AC}" type="presOf" srcId="{0F176D39-CD7B-480E-ACF2-F4BC111302E1}" destId="{AAECEA29-02F2-4368-AAF0-DBB7581824A5}" srcOrd="0" destOrd="0" presId="urn:microsoft.com/office/officeart/2005/8/layout/pList1#1"/>
    <dgm:cxn modelId="{BD5D188F-A902-4A78-8EE1-A55FFAE3E3AA}" type="presOf" srcId="{3355841B-0603-436E-9673-CB583671E534}" destId="{6FDB6BC2-95C6-4F22-94B1-8A4A034F7847}" srcOrd="0" destOrd="0" presId="urn:microsoft.com/office/officeart/2005/8/layout/pList1#1"/>
    <dgm:cxn modelId="{5521A9A6-4798-4A97-B08A-4251EABCBA8C}" type="presOf" srcId="{C9460B25-FF4C-4D3C-B08D-DD874E82FBC4}" destId="{13C825D3-0D11-487F-938D-BD266E5BB29C}" srcOrd="0" destOrd="0" presId="urn:microsoft.com/office/officeart/2005/8/layout/pList1#1"/>
    <dgm:cxn modelId="{8CCC4245-FA54-4D1D-A1B7-C32D8CA7B3CC}" type="presParOf" srcId="{B03F0A8E-EEAB-45E4-BDCC-958EB1FAC34F}" destId="{A59696BC-A796-4E1E-8122-32B8896BC5E3}" srcOrd="0" destOrd="0" presId="urn:microsoft.com/office/officeart/2005/8/layout/pList1#1"/>
    <dgm:cxn modelId="{47290F6F-9834-416E-9DD8-6CE789995538}" type="presParOf" srcId="{A59696BC-A796-4E1E-8122-32B8896BC5E3}" destId="{F9070FF6-6787-41E4-86E5-1173A5014DD2}" srcOrd="0" destOrd="0" presId="urn:microsoft.com/office/officeart/2005/8/layout/pList1#1"/>
    <dgm:cxn modelId="{30CEEDF2-5D78-4CC6-9FF5-FBF5929AF88A}" type="presParOf" srcId="{A59696BC-A796-4E1E-8122-32B8896BC5E3}" destId="{6FDB6BC2-95C6-4F22-94B1-8A4A034F7847}" srcOrd="1" destOrd="0" presId="urn:microsoft.com/office/officeart/2005/8/layout/pList1#1"/>
    <dgm:cxn modelId="{B792BEBD-FD01-40F7-99EC-E4E5BA172977}" type="presParOf" srcId="{B03F0A8E-EEAB-45E4-BDCC-958EB1FAC34F}" destId="{AAECEA29-02F2-4368-AAF0-DBB7581824A5}" srcOrd="1" destOrd="0" presId="urn:microsoft.com/office/officeart/2005/8/layout/pList1#1"/>
    <dgm:cxn modelId="{9B2500EF-F648-420D-B0A7-3954CFDA7EC1}" type="presParOf" srcId="{B03F0A8E-EEAB-45E4-BDCC-958EB1FAC34F}" destId="{1E9B6EEE-2C4E-444B-8CDC-59EB856D7C57}" srcOrd="2" destOrd="0" presId="urn:microsoft.com/office/officeart/2005/8/layout/pList1#1"/>
    <dgm:cxn modelId="{11F6F003-9EC7-4BE6-B585-77B0AF9EF945}" type="presParOf" srcId="{1E9B6EEE-2C4E-444B-8CDC-59EB856D7C57}" destId="{AE7E7320-DF88-4DB1-8C4C-937D49109F5C}" srcOrd="0" destOrd="0" presId="urn:microsoft.com/office/officeart/2005/8/layout/pList1#1"/>
    <dgm:cxn modelId="{382CA862-3CD2-42AD-BB37-D41730C5B060}" type="presParOf" srcId="{1E9B6EEE-2C4E-444B-8CDC-59EB856D7C57}" destId="{CF1F5366-D946-408D-A5C8-4D576BB2581D}" srcOrd="1" destOrd="0" presId="urn:microsoft.com/office/officeart/2005/8/layout/pList1#1"/>
    <dgm:cxn modelId="{525AAAAA-2DDC-4E17-AAA4-293C43294D2F}" type="presParOf" srcId="{B03F0A8E-EEAB-45E4-BDCC-958EB1FAC34F}" destId="{13C825D3-0D11-487F-938D-BD266E5BB29C}" srcOrd="3" destOrd="0" presId="urn:microsoft.com/office/officeart/2005/8/layout/pList1#1"/>
    <dgm:cxn modelId="{B067E162-547B-4246-8FB6-EA73D1BF4E53}" type="presParOf" srcId="{B03F0A8E-EEAB-45E4-BDCC-958EB1FAC34F}" destId="{A0A2509E-94E1-49C6-AB78-43925B830591}" srcOrd="4" destOrd="0" presId="urn:microsoft.com/office/officeart/2005/8/layout/pList1#1"/>
    <dgm:cxn modelId="{8A9273CE-C421-4F28-8A3E-5F0CE0E2684F}" type="presParOf" srcId="{A0A2509E-94E1-49C6-AB78-43925B830591}" destId="{3BE527A9-C5F6-430C-8B30-BEFB838F2FB6}" srcOrd="0" destOrd="0" presId="urn:microsoft.com/office/officeart/2005/8/layout/pList1#1"/>
    <dgm:cxn modelId="{05235682-4AE7-4DFE-A79A-693E0EFC8F25}" type="presParOf" srcId="{A0A2509E-94E1-49C6-AB78-43925B830591}" destId="{207811A3-FD76-4CDB-9B1D-192E102ACA35}" srcOrd="1" destOrd="0" presId="urn:microsoft.com/office/officeart/2005/8/layout/pList1#1"/>
    <dgm:cxn modelId="{753A6456-33C0-4FB1-9B5F-E28F940EF4E8}" type="presParOf" srcId="{B03F0A8E-EEAB-45E4-BDCC-958EB1FAC34F}" destId="{7B7F14D0-5D60-4186-9C27-8E414BEFB3A4}" srcOrd="5" destOrd="0" presId="urn:microsoft.com/office/officeart/2005/8/layout/pList1#1"/>
    <dgm:cxn modelId="{5FF3B4BC-E1D0-40E7-ADAB-9A70DB0774A7}" type="presParOf" srcId="{B03F0A8E-EEAB-45E4-BDCC-958EB1FAC34F}" destId="{81188E51-F594-4421-B513-2CC08BA73749}" srcOrd="6" destOrd="0" presId="urn:microsoft.com/office/officeart/2005/8/layout/pList1#1"/>
    <dgm:cxn modelId="{4E6978AD-C9C2-4D32-9727-40F17997DC49}" type="presParOf" srcId="{81188E51-F594-4421-B513-2CC08BA73749}" destId="{FFA0264D-7EC0-4FC5-94A1-DA8E6FC94917}" srcOrd="0" destOrd="0" presId="urn:microsoft.com/office/officeart/2005/8/layout/pList1#1"/>
    <dgm:cxn modelId="{B6B1103E-DFB8-4920-B350-3154502BD0F9}" type="presParOf" srcId="{81188E51-F594-4421-B513-2CC08BA73749}" destId="{42B4B336-48E3-4B27-BCC9-802AFBFA1D3F}" srcOrd="1" destOrd="0" presId="urn:microsoft.com/office/officeart/2005/8/layout/pList1#1"/>
    <dgm:cxn modelId="{2D0ED375-8D76-486A-9CB9-0290EA9E1F30}" type="presParOf" srcId="{B03F0A8E-EEAB-45E4-BDCC-958EB1FAC34F}" destId="{5DC2AEDC-A46C-4CD5-A6D1-A501FE09981B}" srcOrd="7" destOrd="0" presId="urn:microsoft.com/office/officeart/2005/8/layout/pList1#1"/>
    <dgm:cxn modelId="{1C0400A6-3A35-4EC7-BA7F-21FF49021170}" type="presParOf" srcId="{B03F0A8E-EEAB-45E4-BDCC-958EB1FAC34F}" destId="{DF23E44E-84CE-4036-AD72-7E2BCB66A32C}" srcOrd="8" destOrd="0" presId="urn:microsoft.com/office/officeart/2005/8/layout/pList1#1"/>
    <dgm:cxn modelId="{CCF1E50F-F69B-456A-9AB9-9620265CBBDA}" type="presParOf" srcId="{DF23E44E-84CE-4036-AD72-7E2BCB66A32C}" destId="{CCA4FB94-F71D-446B-A0D5-D32C4ECF923E}" srcOrd="0" destOrd="0" presId="urn:microsoft.com/office/officeart/2005/8/layout/pList1#1"/>
    <dgm:cxn modelId="{62910534-2CA2-49C9-898A-D93164C888A5}" type="presParOf" srcId="{DF23E44E-84CE-4036-AD72-7E2BCB66A32C}" destId="{3BC388F0-2EA3-4F87-847B-CBB7AAAADF16}" srcOrd="1" destOrd="0" presId="urn:microsoft.com/office/officeart/2005/8/layout/pList1#1"/>
  </dgm:cxnLst>
  <dgm:bg/>
  <dgm:whole/>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0FF6-6787-41E4-86E5-1173A5014DD2}">
      <dsp:nvSpPr>
        <dsp:cNvPr id="0" name=""/>
        <dsp:cNvSpPr/>
      </dsp:nvSpPr>
      <dsp:spPr>
        <a:xfrm>
          <a:off x="4735" y="40125"/>
          <a:ext cx="1633857" cy="1125727"/>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DB6BC2-95C6-4F22-94B1-8A4A034F7847}">
      <dsp:nvSpPr>
        <dsp:cNvPr id="0" name=""/>
        <dsp:cNvSpPr/>
      </dsp:nvSpPr>
      <dsp:spPr>
        <a:xfrm>
          <a:off x="4735" y="1165853"/>
          <a:ext cx="1633857" cy="60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ro-RO" sz="1800" b="1" kern="1200" dirty="0">
              <a:solidFill>
                <a:srgbClr val="9E394F"/>
              </a:solidFill>
            </a:rPr>
            <a:t>Cele 10 plăgi</a:t>
          </a:r>
          <a:endParaRPr lang="es-ES" sz="1800" kern="1200" dirty="0">
            <a:solidFill>
              <a:srgbClr val="9E394F"/>
            </a:solidFill>
          </a:endParaRPr>
        </a:p>
      </dsp:txBody>
      <dsp:txXfrm>
        <a:off x="4735" y="1165853"/>
        <a:ext cx="1633857" cy="606161"/>
      </dsp:txXfrm>
    </dsp:sp>
    <dsp:sp modelId="{AE7E7320-DF88-4DB1-8C4C-937D49109F5C}">
      <dsp:nvSpPr>
        <dsp:cNvPr id="0" name=""/>
        <dsp:cNvSpPr/>
      </dsp:nvSpPr>
      <dsp:spPr>
        <a:xfrm>
          <a:off x="1802047" y="40125"/>
          <a:ext cx="1633857" cy="1125727"/>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1F5366-D946-408D-A5C8-4D576BB2581D}">
      <dsp:nvSpPr>
        <dsp:cNvPr id="0" name=""/>
        <dsp:cNvSpPr/>
      </dsp:nvSpPr>
      <dsp:spPr>
        <a:xfrm>
          <a:off x="1802047" y="1165853"/>
          <a:ext cx="1633857" cy="60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ro-RO" sz="1800" b="1" kern="1200" dirty="0">
              <a:solidFill>
                <a:srgbClr val="4D5E8D"/>
              </a:solidFill>
            </a:rPr>
            <a:t>Trecerea Mării Roșii</a:t>
          </a:r>
          <a:endParaRPr lang="es-ES" sz="1800" kern="1200" dirty="0">
            <a:solidFill>
              <a:srgbClr val="4D5E8D"/>
            </a:solidFill>
          </a:endParaRPr>
        </a:p>
      </dsp:txBody>
      <dsp:txXfrm>
        <a:off x="1802047" y="1165853"/>
        <a:ext cx="1633857" cy="606161"/>
      </dsp:txXfrm>
    </dsp:sp>
    <dsp:sp modelId="{3BE527A9-C5F6-430C-8B30-BEFB838F2FB6}">
      <dsp:nvSpPr>
        <dsp:cNvPr id="0" name=""/>
        <dsp:cNvSpPr/>
      </dsp:nvSpPr>
      <dsp:spPr>
        <a:xfrm>
          <a:off x="3599359" y="40125"/>
          <a:ext cx="1633857" cy="1125727"/>
        </a:xfrm>
        <a:prstGeom prst="round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7811A3-FD76-4CDB-9B1D-192E102ACA35}">
      <dsp:nvSpPr>
        <dsp:cNvPr id="0" name=""/>
        <dsp:cNvSpPr/>
      </dsp:nvSpPr>
      <dsp:spPr>
        <a:xfrm>
          <a:off x="3599359" y="1165853"/>
          <a:ext cx="1633857" cy="60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ro-RO" sz="1800" b="1" kern="1200" dirty="0">
              <a:solidFill>
                <a:srgbClr val="7A623B"/>
              </a:solidFill>
            </a:rPr>
            <a:t>Miracolul zilnic al manei</a:t>
          </a:r>
          <a:endParaRPr lang="es-ES" sz="1800" kern="1200" dirty="0">
            <a:solidFill>
              <a:srgbClr val="7A623B"/>
            </a:solidFill>
          </a:endParaRPr>
        </a:p>
      </dsp:txBody>
      <dsp:txXfrm>
        <a:off x="3599359" y="1165853"/>
        <a:ext cx="1633857" cy="606161"/>
      </dsp:txXfrm>
    </dsp:sp>
    <dsp:sp modelId="{FFA0264D-7EC0-4FC5-94A1-DA8E6FC94917}">
      <dsp:nvSpPr>
        <dsp:cNvPr id="0" name=""/>
        <dsp:cNvSpPr/>
      </dsp:nvSpPr>
      <dsp:spPr>
        <a:xfrm>
          <a:off x="5396671" y="40125"/>
          <a:ext cx="1633857" cy="1125727"/>
        </a:xfrm>
        <a:prstGeom prst="round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B4B336-48E3-4B27-BCC9-802AFBFA1D3F}">
      <dsp:nvSpPr>
        <dsp:cNvPr id="0" name=""/>
        <dsp:cNvSpPr/>
      </dsp:nvSpPr>
      <dsp:spPr>
        <a:xfrm>
          <a:off x="5396671" y="1165853"/>
          <a:ext cx="1633857" cy="60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ro-RO" sz="1800" b="1" kern="1200" dirty="0">
              <a:solidFill>
                <a:srgbClr val="2C6F5A"/>
              </a:solidFill>
            </a:rPr>
            <a:t>Apa din stâncă</a:t>
          </a:r>
          <a:endParaRPr lang="es-ES" sz="1800" kern="1200" dirty="0">
            <a:solidFill>
              <a:srgbClr val="2C6F5A"/>
            </a:solidFill>
          </a:endParaRPr>
        </a:p>
      </dsp:txBody>
      <dsp:txXfrm>
        <a:off x="5396671" y="1165853"/>
        <a:ext cx="1633857" cy="606161"/>
      </dsp:txXfrm>
    </dsp:sp>
    <dsp:sp modelId="{CCA4FB94-F71D-446B-A0D5-D32C4ECF923E}">
      <dsp:nvSpPr>
        <dsp:cNvPr id="0" name=""/>
        <dsp:cNvSpPr/>
      </dsp:nvSpPr>
      <dsp:spPr>
        <a:xfrm>
          <a:off x="7193983" y="40125"/>
          <a:ext cx="1633857" cy="1125727"/>
        </a:xfrm>
        <a:prstGeom prst="round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C388F0-2EA3-4F87-847B-CBB7AAAADF16}">
      <dsp:nvSpPr>
        <dsp:cNvPr id="0" name=""/>
        <dsp:cNvSpPr/>
      </dsp:nvSpPr>
      <dsp:spPr>
        <a:xfrm>
          <a:off x="7193983" y="1165853"/>
          <a:ext cx="1633857" cy="606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ro-RO" sz="1800" b="1" kern="1200" dirty="0">
              <a:solidFill>
                <a:srgbClr val="777A78"/>
              </a:solidFill>
            </a:rPr>
            <a:t>Prezența lui Dumnezeu în stâlpul de foc și nor</a:t>
          </a:r>
          <a:endParaRPr lang="es-ES" sz="1800" kern="1200" dirty="0">
            <a:solidFill>
              <a:srgbClr val="777A78"/>
            </a:solidFill>
          </a:endParaRPr>
        </a:p>
      </dsp:txBody>
      <dsp:txXfrm>
        <a:off x="7193983" y="1165853"/>
        <a:ext cx="1633857" cy="606161"/>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1359907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1353946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626996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CB3FEBD-2D23-4488-A605-6A3544129A8D}"/>
              </a:ext>
            </a:extLst>
          </p:cNvPr>
          <p:cNvSpPr>
            <a:spLocks noGrp="1"/>
          </p:cNvSpPr>
          <p:nvPr>
            <p:ph type="dt" sz="half" idx="10"/>
          </p:nvPr>
        </p:nvSpPr>
        <p:spPr/>
        <p:txBody>
          <a:bodyPr/>
          <a:lstStyle/>
          <a:p>
            <a:fld id="{B8A852CA-60C7-4509-B0CB-4D8131BEEF30}" type="datetimeFigureOut">
              <a:rPr lang="es-ES" smtClean="0">
                <a:solidFill>
                  <a:prstClr val="black">
                    <a:tint val="75000"/>
                  </a:prstClr>
                </a:solidFill>
              </a:rPr>
              <a:pPr/>
              <a:t>28/01/2022</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ADC2A1D3-0059-478D-AFB6-572E76AF4D24}"/>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9A60E895-D56E-4782-899B-09C56E84ECF7}"/>
              </a:ext>
            </a:extLst>
          </p:cNvPr>
          <p:cNvSpPr>
            <a:spLocks noGrp="1"/>
          </p:cNvSpPr>
          <p:nvPr>
            <p:ph type="sldNum" sz="quarter" idx="12"/>
          </p:nvPr>
        </p:nvSpPr>
        <p:spPr/>
        <p:txBody>
          <a:bodyPr/>
          <a:lstStyle/>
          <a:p>
            <a:fld id="{32CCD77E-0445-4CD5-BE7E-40CE394AAE9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49232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416087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5534250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1007332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1939697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4001238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11413855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4179021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63733E-251F-4795-9A1C-55368159E52E}" type="datetimeFigureOut">
              <a:rPr lang="es-ES" smtClean="0"/>
              <a:pPr/>
              <a:t>28/01/2022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30285366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63733E-251F-4795-9A1C-55368159E52E}" type="datetimeFigureOut">
              <a:rPr lang="es-ES" smtClean="0"/>
              <a:pPr/>
              <a:t>28/01/2022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BF556F-DB57-4457-86E6-9A5ADB0E8636}" type="slidenum">
              <a:rPr lang="es-ES" smtClean="0"/>
              <a:pPr/>
              <a:t>‹#›</a:t>
            </a:fld>
            <a:endParaRPr lang="es-ES"/>
          </a:p>
        </p:txBody>
      </p:sp>
    </p:spTree>
    <p:extLst>
      <p:ext uri="{BB962C8B-B14F-4D97-AF65-F5344CB8AC3E}">
        <p14:creationId xmlns="" xmlns:p14="http://schemas.microsoft.com/office/powerpoint/2010/main" val="283839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DE0C319-5F0A-476F-AF1A-B33C63E8E61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B1DDEFA-7E29-493B-82DD-76A1F54C7AD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83B1ECE-AA86-47A6-BD80-7E613B900526}"/>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B8A852CA-60C7-4509-B0CB-4D8131BEEF30}" type="datetimeFigureOut">
              <a:rPr lang="es-ES" smtClean="0">
                <a:solidFill>
                  <a:prstClr val="black">
                    <a:tint val="75000"/>
                  </a:prstClr>
                </a:solidFill>
              </a:rPr>
              <a:pPr defTabSz="685800"/>
              <a:t>28/01/2022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4B8689A6-24FB-4E18-A8AB-C3356E633A3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83482AC-5819-475F-89ED-F22AB50C96F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CCD77E-0445-4CD5-BE7E-40CE394AAE95}" type="slidenum">
              <a:rPr lang="es-ES" smtClean="0">
                <a:solidFill>
                  <a:prstClr val="black">
                    <a:tint val="75000"/>
                  </a:prstClr>
                </a:solidFill>
              </a:rPr>
              <a:pPr defTabSz="685800"/>
              <a:t>‹#›</a:t>
            </a:fld>
            <a:endParaRPr lang="es-ES">
              <a:solidFill>
                <a:prstClr val="black">
                  <a:tint val="75000"/>
                </a:prstClr>
              </a:solidFill>
            </a:endParaRPr>
          </a:p>
        </p:txBody>
      </p:sp>
    </p:spTree>
    <p:extLst>
      <p:ext uri="{BB962C8B-B14F-4D97-AF65-F5344CB8AC3E}">
        <p14:creationId xmlns:p14="http://schemas.microsoft.com/office/powerpoint/2010/main" xmlns="" val="42910281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9C6777B5-64F4-4200-B099-34168B69FE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Imagen 2" descr="Imagen que contiene hombre, persona, edificio, parado&#10;&#10;Descripción generada automáticamente">
            <a:extLst>
              <a:ext uri="{FF2B5EF4-FFF2-40B4-BE49-F238E27FC236}">
                <a16:creationId xmlns="" xmlns:a16="http://schemas.microsoft.com/office/drawing/2014/main" id="{0E72C89D-DC3A-4121-96C6-41002F7CE2D4}"/>
              </a:ext>
            </a:extLst>
          </p:cNvPr>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20" y="10"/>
            <a:ext cx="9143980" cy="4571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38" name="Group 33">
            <a:extLst>
              <a:ext uri="{FF2B5EF4-FFF2-40B4-BE49-F238E27FC236}">
                <a16:creationId xmlns=""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 y="2472007"/>
            <a:ext cx="9143592" cy="2137482"/>
            <a:chOff x="476" y="-3923157"/>
            <a:chExt cx="10667524" cy="2493729"/>
          </a:xfrm>
        </p:grpSpPr>
        <p:sp>
          <p:nvSpPr>
            <p:cNvPr id="39" name="Freeform: Shape 34">
              <a:extLst>
                <a:ext uri="{FF2B5EF4-FFF2-40B4-BE49-F238E27FC236}">
                  <a16:creationId xmlns=""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sp>
          <p:nvSpPr>
            <p:cNvPr id="40" name="Freeform: Shape 35">
              <a:extLst>
                <a:ext uri="{FF2B5EF4-FFF2-40B4-BE49-F238E27FC236}">
                  <a16:creationId xmlns=""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cstate="print">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grpSp>
      <p:sp>
        <p:nvSpPr>
          <p:cNvPr id="14" name="CuadroTexto 13">
            <a:extLst>
              <a:ext uri="{FF2B5EF4-FFF2-40B4-BE49-F238E27FC236}">
                <a16:creationId xmlns="" xmlns:a16="http://schemas.microsoft.com/office/drawing/2014/main" id="{C36D92EC-9BB2-4D7B-A548-1D1A3D6E85C8}"/>
              </a:ext>
            </a:extLst>
          </p:cNvPr>
          <p:cNvSpPr txBox="1"/>
          <p:nvPr/>
        </p:nvSpPr>
        <p:spPr>
          <a:xfrm>
            <a:off x="1" y="4471577"/>
            <a:ext cx="9143592" cy="769441"/>
          </a:xfrm>
          <a:prstGeom prst="rect">
            <a:avLst/>
          </a:prstGeom>
          <a:noFill/>
        </p:spPr>
        <p:txBody>
          <a:bodyPr wrap="square" rtlCol="0">
            <a:spAutoFit/>
          </a:bodyPr>
          <a:lstStyle/>
          <a:p>
            <a:pPr algn="ctr"/>
            <a:r>
              <a:rPr lang="ro-RO" sz="4400" b="1" spc="50" dirty="0">
                <a:ln w="0"/>
                <a:solidFill>
                  <a:schemeClr val="bg2"/>
                </a:solidFill>
                <a:effectLst>
                  <a:innerShdw blurRad="63500" dist="50800" dir="13500000">
                    <a:srgbClr val="000000">
                      <a:alpha val="50000"/>
                    </a:srgbClr>
                  </a:innerShdw>
                </a:effectLst>
              </a:rPr>
              <a:t>ISUS, DĂTĂTORUL </a:t>
            </a:r>
            <a:r>
              <a:rPr lang="ro-RO" sz="4400" b="1" spc="50" dirty="0" smtClean="0">
                <a:ln w="0"/>
                <a:solidFill>
                  <a:schemeClr val="bg2"/>
                </a:solidFill>
                <a:effectLst>
                  <a:innerShdw blurRad="63500" dist="50800" dir="13500000">
                    <a:srgbClr val="000000">
                      <a:alpha val="50000"/>
                    </a:srgbClr>
                  </a:innerShdw>
                </a:effectLst>
              </a:rPr>
              <a:t>ODIHNEI</a:t>
            </a:r>
            <a:endParaRPr lang="ro-RO" sz="4400" b="1" spc="50" dirty="0">
              <a:ln w="0"/>
              <a:solidFill>
                <a:schemeClr val="bg2"/>
              </a:solidFill>
              <a:effectLst>
                <a:innerShdw blurRad="63500" dist="50800" dir="13500000">
                  <a:srgbClr val="000000">
                    <a:alpha val="50000"/>
                  </a:srgbClr>
                </a:innerShdw>
              </a:effectLst>
            </a:endParaRPr>
          </a:p>
        </p:txBody>
      </p:sp>
      <p:sp>
        <p:nvSpPr>
          <p:cNvPr id="15" name="CuadroTexto 14">
            <a:extLst>
              <a:ext uri="{FF2B5EF4-FFF2-40B4-BE49-F238E27FC236}">
                <a16:creationId xmlns="" xmlns:a16="http://schemas.microsoft.com/office/drawing/2014/main" id="{4DF4D78D-FFA4-4E5F-A37C-ED5B4D9BEA16}"/>
              </a:ext>
            </a:extLst>
          </p:cNvPr>
          <p:cNvSpPr txBox="1"/>
          <p:nvPr/>
        </p:nvSpPr>
        <p:spPr>
          <a:xfrm>
            <a:off x="6121932" y="46920"/>
            <a:ext cx="3021661" cy="338554"/>
          </a:xfrm>
          <a:prstGeom prst="rect">
            <a:avLst/>
          </a:prstGeom>
          <a:noFill/>
        </p:spPr>
        <p:txBody>
          <a:bodyPr wrap="none" rtlCol="0">
            <a:spAutoFit/>
          </a:bodyPr>
          <a:lstStyle/>
          <a:p>
            <a:pPr algn="r"/>
            <a:r>
              <a:rPr lang="ro-RO" sz="1600" b="1" dirty="0" smtClean="0">
                <a:solidFill>
                  <a:srgbClr val="D7B989"/>
                </a:solidFill>
              </a:rPr>
              <a:t>Studiul 5 pentru 29 ianuarie 2022</a:t>
            </a:r>
            <a:endParaRPr lang="ro-RO" sz="1600" b="1" dirty="0">
              <a:solidFill>
                <a:srgbClr val="D7B989"/>
              </a:solidFill>
            </a:endParaRPr>
          </a:p>
        </p:txBody>
      </p:sp>
    </p:spTree>
    <p:extLst>
      <p:ext uri="{BB962C8B-B14F-4D97-AF65-F5344CB8AC3E}">
        <p14:creationId xmlns="" xmlns:p14="http://schemas.microsoft.com/office/powerpoint/2010/main" val="37210425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522CFDA-5AFC-4E5B-ADD5-C26C8C2DDF16}"/>
              </a:ext>
            </a:extLst>
          </p:cNvPr>
          <p:cNvSpPr txBox="1"/>
          <p:nvPr/>
        </p:nvSpPr>
        <p:spPr>
          <a:xfrm>
            <a:off x="286898" y="928842"/>
            <a:ext cx="8545042" cy="3139321"/>
          </a:xfrm>
          <a:prstGeom prst="rect">
            <a:avLst/>
          </a:prstGeom>
          <a:noFill/>
        </p:spPr>
        <p:txBody>
          <a:bodyPr wrap="square">
            <a:spAutoFit/>
          </a:bodyPr>
          <a:lstStyle/>
          <a:p>
            <a:pPr>
              <a:spcBef>
                <a:spcPts val="600"/>
              </a:spcBef>
            </a:pPr>
            <a:r>
              <a:rPr lang="ro-RO" sz="2200" b="1" smtClean="0">
                <a:latin typeface="Constantia" panose="02030602050306030303" pitchFamily="18" charset="0"/>
              </a:rPr>
              <a:t>„</a:t>
            </a:r>
            <a:r>
              <a:rPr lang="ro-RO" sz="2200" b="1" smtClean="0">
                <a:latin typeface="Constantia" panose="02030602050306030303" pitchFamily="18" charset="0"/>
              </a:rPr>
              <a:t>O </a:t>
            </a:r>
            <a:r>
              <a:rPr lang="ro-RO" sz="2200" b="1" smtClean="0">
                <a:latin typeface="Constantia" panose="02030602050306030303" pitchFamily="18" charset="0"/>
              </a:rPr>
              <a:t>viaţă în Hristos este o viaţă de odihnă […] Speranţa ta nu este în </a:t>
            </a:r>
            <a:r>
              <a:rPr lang="ro-RO" sz="2200" b="1" smtClean="0">
                <a:latin typeface="Constantia" panose="02030602050306030303" pitchFamily="18" charset="0"/>
              </a:rPr>
              <a:t>tine</a:t>
            </a:r>
            <a:r>
              <a:rPr lang="ro-RO" sz="2200" b="1" smtClean="0">
                <a:latin typeface="Constantia" panose="02030602050306030303" pitchFamily="18" charset="0"/>
              </a:rPr>
              <a:t>; este în </a:t>
            </a:r>
            <a:r>
              <a:rPr lang="ro-RO" sz="2200" b="1" smtClean="0">
                <a:latin typeface="Constantia" panose="02030602050306030303" pitchFamily="18" charset="0"/>
              </a:rPr>
              <a:t>Hristos</a:t>
            </a:r>
            <a:r>
              <a:rPr lang="ro-RO" sz="2200" b="1" smtClean="0">
                <a:latin typeface="Constantia" panose="02030602050306030303" pitchFamily="18" charset="0"/>
              </a:rPr>
              <a:t>. Slăbiciunea ta este legată de puterea </a:t>
            </a:r>
            <a:r>
              <a:rPr lang="ro-RO" sz="2200" b="1" smtClean="0">
                <a:latin typeface="Constantia" panose="02030602050306030303" pitchFamily="18" charset="0"/>
              </a:rPr>
              <a:t>L</a:t>
            </a:r>
            <a:r>
              <a:rPr lang="ro-RO" sz="2200" b="1" smtClean="0">
                <a:latin typeface="Constantia" panose="02030602050306030303" pitchFamily="18" charset="0"/>
              </a:rPr>
              <a:t>ui</a:t>
            </a:r>
            <a:r>
              <a:rPr lang="ro-RO" sz="2200" b="1" smtClean="0">
                <a:latin typeface="Constantia" panose="02030602050306030303" pitchFamily="18" charset="0"/>
              </a:rPr>
              <a:t>, ignoranţa ta de înţelepciunea </a:t>
            </a:r>
            <a:r>
              <a:rPr lang="ro-RO" sz="2200" b="1" smtClean="0">
                <a:latin typeface="Constantia" panose="02030602050306030303" pitchFamily="18" charset="0"/>
              </a:rPr>
              <a:t>Lui</a:t>
            </a:r>
            <a:r>
              <a:rPr lang="ro-RO" sz="2200" b="1" smtClean="0">
                <a:latin typeface="Constantia" panose="02030602050306030303" pitchFamily="18" charset="0"/>
              </a:rPr>
              <a:t>, fragilitatea ta de puterea </a:t>
            </a:r>
            <a:r>
              <a:rPr lang="ro-RO" sz="2200" b="1" smtClean="0">
                <a:latin typeface="Constantia" panose="02030602050306030303" pitchFamily="18" charset="0"/>
              </a:rPr>
              <a:t>L</a:t>
            </a:r>
            <a:r>
              <a:rPr lang="ro-RO" sz="2200" b="1" smtClean="0">
                <a:latin typeface="Constantia" panose="02030602050306030303" pitchFamily="18" charset="0"/>
              </a:rPr>
              <a:t>ui veşnică […] Lasă-ţi mintea să se oprească asupra dragostei </a:t>
            </a:r>
            <a:r>
              <a:rPr lang="ro-RO" sz="2200" b="1" smtClean="0">
                <a:latin typeface="Constantia" panose="02030602050306030303" pitchFamily="18" charset="0"/>
              </a:rPr>
              <a:t>L</a:t>
            </a:r>
            <a:r>
              <a:rPr lang="ro-RO" sz="2200" b="1" smtClean="0">
                <a:latin typeface="Constantia" panose="02030602050306030303" pitchFamily="18" charset="0"/>
              </a:rPr>
              <a:t>ui, </a:t>
            </a:r>
            <a:r>
              <a:rPr lang="ro-RO" sz="2200" b="1" smtClean="0">
                <a:latin typeface="Constantia" panose="02030602050306030303" pitchFamily="18" charset="0"/>
              </a:rPr>
              <a:t>asupra frumuseţii şi perfecţiunii caracterului </a:t>
            </a:r>
            <a:r>
              <a:rPr lang="ro-RO" sz="2200" b="1" smtClean="0">
                <a:latin typeface="Constantia" panose="02030602050306030303" pitchFamily="18" charset="0"/>
              </a:rPr>
              <a:t>Său</a:t>
            </a:r>
            <a:r>
              <a:rPr lang="ro-RO" sz="2200" b="1" smtClean="0">
                <a:latin typeface="Constantia" panose="02030602050306030303" pitchFamily="18" charset="0"/>
              </a:rPr>
              <a:t>. Hristos în jertfa </a:t>
            </a:r>
            <a:r>
              <a:rPr lang="ro-RO" sz="2200" b="1" smtClean="0">
                <a:latin typeface="Constantia" panose="02030602050306030303" pitchFamily="18" charset="0"/>
              </a:rPr>
              <a:t>S</a:t>
            </a:r>
            <a:r>
              <a:rPr lang="ro-RO" sz="2200" b="1" smtClean="0">
                <a:latin typeface="Constantia" panose="02030602050306030303" pitchFamily="18" charset="0"/>
              </a:rPr>
              <a:t>a de sine</a:t>
            </a:r>
            <a:r>
              <a:rPr lang="ro-RO" sz="2200" b="1" smtClean="0">
                <a:latin typeface="Constantia" panose="02030602050306030303" pitchFamily="18" charset="0"/>
              </a:rPr>
              <a:t>, Hristos în umilirea </a:t>
            </a:r>
            <a:r>
              <a:rPr lang="ro-RO" sz="2200" b="1" smtClean="0">
                <a:latin typeface="Constantia" panose="02030602050306030303" pitchFamily="18" charset="0"/>
              </a:rPr>
              <a:t>S</a:t>
            </a:r>
            <a:r>
              <a:rPr lang="ro-RO" sz="2200" b="1" smtClean="0">
                <a:latin typeface="Constantia" panose="02030602050306030303" pitchFamily="18" charset="0"/>
              </a:rPr>
              <a:t>a, Hristos </a:t>
            </a:r>
            <a:r>
              <a:rPr lang="ro-RO" sz="2200" b="1" smtClean="0">
                <a:latin typeface="Constantia" panose="02030602050306030303" pitchFamily="18" charset="0"/>
              </a:rPr>
              <a:t>în curăţia şi sfinţenia </a:t>
            </a:r>
            <a:r>
              <a:rPr lang="ro-RO" sz="2200" b="1" smtClean="0">
                <a:latin typeface="Constantia" panose="02030602050306030303" pitchFamily="18" charset="0"/>
              </a:rPr>
              <a:t>S</a:t>
            </a:r>
            <a:r>
              <a:rPr lang="ro-RO" sz="2200" b="1" smtClean="0">
                <a:latin typeface="Constantia" panose="02030602050306030303" pitchFamily="18" charset="0"/>
              </a:rPr>
              <a:t>a</a:t>
            </a:r>
            <a:r>
              <a:rPr lang="ro-RO" sz="2200" b="1" smtClean="0">
                <a:latin typeface="Constantia" panose="02030602050306030303" pitchFamily="18" charset="0"/>
              </a:rPr>
              <a:t>, Hristos în iubirea </a:t>
            </a:r>
            <a:r>
              <a:rPr lang="ro-RO" sz="2200" b="1" smtClean="0">
                <a:latin typeface="Constantia" panose="02030602050306030303" pitchFamily="18" charset="0"/>
              </a:rPr>
              <a:t>S</a:t>
            </a:r>
            <a:r>
              <a:rPr lang="ro-RO" sz="2200" b="1" smtClean="0">
                <a:latin typeface="Constantia" panose="02030602050306030303" pitchFamily="18" charset="0"/>
              </a:rPr>
              <a:t>a neasemuită; aceasta este ceea </a:t>
            </a:r>
            <a:r>
              <a:rPr lang="ro-RO" sz="2200" b="1" smtClean="0">
                <a:latin typeface="Constantia" panose="02030602050306030303" pitchFamily="18" charset="0"/>
              </a:rPr>
              <a:t>ce fiinţa umană trebuie să </a:t>
            </a:r>
            <a:r>
              <a:rPr lang="ro-RO" sz="2200" b="1" smtClean="0">
                <a:latin typeface="Constantia" panose="02030602050306030303" pitchFamily="18" charset="0"/>
              </a:rPr>
              <a:t>contemple</a:t>
            </a:r>
            <a:r>
              <a:rPr lang="ro-RO" sz="2200" b="1" smtClean="0">
                <a:latin typeface="Constantia" panose="02030602050306030303" pitchFamily="18" charset="0"/>
              </a:rPr>
              <a:t>. </a:t>
            </a:r>
            <a:r>
              <a:rPr lang="ro-RO" sz="2200" b="1" smtClean="0">
                <a:latin typeface="Constantia" panose="02030602050306030303" pitchFamily="18" charset="0"/>
              </a:rPr>
              <a:t>Iubindu-L</a:t>
            </a:r>
            <a:r>
              <a:rPr lang="ro-RO" sz="2200" b="1" smtClean="0">
                <a:latin typeface="Constantia" panose="02030602050306030303" pitchFamily="18" charset="0"/>
              </a:rPr>
              <a:t>, </a:t>
            </a:r>
            <a:r>
              <a:rPr lang="ro-RO" sz="2200" b="1" smtClean="0">
                <a:latin typeface="Constantia" panose="02030602050306030303" pitchFamily="18" charset="0"/>
              </a:rPr>
              <a:t>imitându-L</a:t>
            </a:r>
            <a:r>
              <a:rPr lang="ro-RO" sz="2200" b="1" smtClean="0">
                <a:latin typeface="Constantia" panose="02030602050306030303" pitchFamily="18" charset="0"/>
              </a:rPr>
              <a:t> şi </a:t>
            </a:r>
            <a:r>
              <a:rPr lang="ro-RO" sz="2200" b="1" smtClean="0">
                <a:latin typeface="Constantia" panose="02030602050306030303" pitchFamily="18" charset="0"/>
              </a:rPr>
              <a:t>depinzân</a:t>
            </a:r>
            <a:r>
              <a:rPr lang="ro-RO" sz="2200" b="1" smtClean="0">
                <a:latin typeface="Constantia" panose="02030602050306030303" pitchFamily="18" charset="0"/>
              </a:rPr>
              <a:t>d în totalitate de </a:t>
            </a:r>
            <a:r>
              <a:rPr lang="ro-RO" sz="2200" b="1" smtClean="0">
                <a:latin typeface="Constantia" panose="02030602050306030303" pitchFamily="18" charset="0"/>
              </a:rPr>
              <a:t>E</a:t>
            </a:r>
            <a:r>
              <a:rPr lang="ro-RO" sz="2200" b="1" smtClean="0">
                <a:latin typeface="Constantia" panose="02030602050306030303" pitchFamily="18" charset="0"/>
              </a:rPr>
              <a:t>l, vei </a:t>
            </a:r>
            <a:r>
              <a:rPr lang="ro-RO" sz="2200" b="1">
                <a:latin typeface="Constantia" panose="02030602050306030303" pitchFamily="18" charset="0"/>
              </a:rPr>
              <a:t>deveni </a:t>
            </a:r>
            <a:r>
              <a:rPr lang="ro-RO" sz="2200" b="1" smtClean="0">
                <a:latin typeface="Constantia" panose="02030602050306030303" pitchFamily="18" charset="0"/>
              </a:rPr>
              <a:t>asemănător</a:t>
            </a:r>
            <a:r>
              <a:rPr lang="ro-RO" sz="2200" b="1" smtClean="0">
                <a:latin typeface="Constantia" panose="02030602050306030303" pitchFamily="18" charset="0"/>
              </a:rPr>
              <a:t> </a:t>
            </a:r>
            <a:r>
              <a:rPr lang="ro-RO" sz="2200" b="1" smtClean="0">
                <a:latin typeface="Constantia" panose="02030602050306030303" pitchFamily="18" charset="0"/>
              </a:rPr>
              <a:t>Lui.”</a:t>
            </a:r>
            <a:endParaRPr lang="ro-RO" sz="2200" b="1">
              <a:latin typeface="Constantia" panose="02030602050306030303" pitchFamily="18" charset="0"/>
            </a:endParaRPr>
          </a:p>
        </p:txBody>
      </p:sp>
      <p:sp>
        <p:nvSpPr>
          <p:cNvPr id="4" name="CuadroTexto 3">
            <a:extLst>
              <a:ext uri="{FF2B5EF4-FFF2-40B4-BE49-F238E27FC236}">
                <a16:creationId xmlns="" xmlns:a16="http://schemas.microsoft.com/office/drawing/2014/main" id="{92C5CC5E-721A-4AE3-8DF2-4AFAB6E07BCA}"/>
              </a:ext>
            </a:extLst>
          </p:cNvPr>
          <p:cNvSpPr txBox="1"/>
          <p:nvPr/>
        </p:nvSpPr>
        <p:spPr>
          <a:xfrm>
            <a:off x="5650646" y="4237270"/>
            <a:ext cx="3311997" cy="338554"/>
          </a:xfrm>
          <a:prstGeom prst="rect">
            <a:avLst/>
          </a:prstGeom>
          <a:noFill/>
        </p:spPr>
        <p:txBody>
          <a:bodyPr wrap="none" rtlCol="0">
            <a:spAutoFit/>
          </a:bodyPr>
          <a:lstStyle/>
          <a:p>
            <a:pPr algn="r"/>
            <a:r>
              <a:rPr lang="ro-RO" sz="1600" b="1" smtClean="0"/>
              <a:t>E. G. W. (Calea </a:t>
            </a:r>
            <a:r>
              <a:rPr lang="ro-RO" sz="1600" b="1"/>
              <a:t>către </a:t>
            </a:r>
            <a:r>
              <a:rPr lang="ro-RO" sz="1600" b="1" smtClean="0"/>
              <a:t>Hristos</a:t>
            </a:r>
            <a:r>
              <a:rPr lang="ro-RO" sz="1600" b="1" smtClean="0"/>
              <a:t>, </a:t>
            </a:r>
            <a:r>
              <a:rPr lang="ro-RO" sz="1600" b="1" smtClean="0"/>
              <a:t>pag</a:t>
            </a:r>
            <a:r>
              <a:rPr lang="ro-RO" sz="1600" b="1" smtClean="0"/>
              <a:t>. </a:t>
            </a:r>
            <a:r>
              <a:rPr lang="ro-RO" sz="1600" b="1" smtClean="0"/>
              <a:t>70)</a:t>
            </a:r>
            <a:endParaRPr lang="ro-RO" sz="1600" b="1"/>
          </a:p>
        </p:txBody>
      </p:sp>
    </p:spTree>
    <p:extLst>
      <p:ext uri="{BB962C8B-B14F-4D97-AF65-F5344CB8AC3E}">
        <p14:creationId xmlns="" xmlns:p14="http://schemas.microsoft.com/office/powerpoint/2010/main" val="2710016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ro-RO" sz="1400" dirty="0">
              <a:solidFill>
                <a:prstClr val="white"/>
              </a:solidFill>
            </a:endParaRPr>
          </a:p>
        </p:txBody>
      </p:sp>
      <p:sp>
        <p:nvSpPr>
          <p:cNvPr id="21" name="Rectangle 18">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360045"/>
            <a:ext cx="8428482" cy="4423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ro-RO" sz="1400" dirty="0">
              <a:solidFill>
                <a:prstClr val="white"/>
              </a:solidFill>
            </a:endParaRPr>
          </a:p>
        </p:txBody>
      </p:sp>
      <p:pic>
        <p:nvPicPr>
          <p:cNvPr id="3" name="Imagen 2" descr="Un grupo de personas de pie sobre pasto&#10;&#10;Descripción generada automáticamente con confianza media">
            <a:extLst>
              <a:ext uri="{FF2B5EF4-FFF2-40B4-BE49-F238E27FC236}">
                <a16:creationId xmlns:a16="http://schemas.microsoft.com/office/drawing/2014/main" xmlns="" id="{A4DC47EF-53B3-406E-9600-E59508398B7A}"/>
              </a:ext>
            </a:extLst>
          </p:cNvPr>
          <p:cNvPicPr>
            <a:picLocks noChangeAspect="1"/>
          </p:cNvPicPr>
          <p:nvPr/>
        </p:nvPicPr>
        <p:blipFill rotWithShape="1">
          <a:blip r:embed="rId2" cstate="print"/>
          <a:srcRect l="4649" r="19623" b="1"/>
          <a:stretch/>
        </p:blipFill>
        <p:spPr>
          <a:xfrm>
            <a:off x="480958" y="482601"/>
            <a:ext cx="3009765" cy="2026919"/>
          </a:xfrm>
          <a:prstGeom prst="rect">
            <a:avLst/>
          </a:prstGeom>
          <a:effectLst>
            <a:innerShdw blurRad="114300">
              <a:prstClr val="black"/>
            </a:innerShdw>
          </a:effectLst>
        </p:spPr>
      </p:pic>
      <p:pic>
        <p:nvPicPr>
          <p:cNvPr id="5" name="Imagen 4" descr="Un grupo de personas en una montaña de pasto&#10;&#10;Descripción generada automáticamente con confianza media">
            <a:extLst>
              <a:ext uri="{FF2B5EF4-FFF2-40B4-BE49-F238E27FC236}">
                <a16:creationId xmlns:a16="http://schemas.microsoft.com/office/drawing/2014/main" xmlns="" id="{9D2520BF-CF87-47CC-AD55-2177160D21C0}"/>
              </a:ext>
            </a:extLst>
          </p:cNvPr>
          <p:cNvPicPr>
            <a:picLocks noChangeAspect="1"/>
          </p:cNvPicPr>
          <p:nvPr/>
        </p:nvPicPr>
        <p:blipFill rotWithShape="1">
          <a:blip r:embed="rId3" cstate="print"/>
          <a:srcRect l="6373" r="10228" b="3"/>
          <a:stretch/>
        </p:blipFill>
        <p:spPr>
          <a:xfrm>
            <a:off x="482601" y="2632075"/>
            <a:ext cx="3008123" cy="202882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xmlns="" id="{8AA192F4-DCF8-4311-9B8B-7AC2749DA0F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4444" r="1822"/>
          <a:stretch/>
        </p:blipFill>
        <p:spPr>
          <a:xfrm>
            <a:off x="3609476" y="482601"/>
            <a:ext cx="5051925" cy="4178300"/>
          </a:xfrm>
          <a:prstGeom prst="rect">
            <a:avLst/>
          </a:prstGeom>
          <a:effectLst>
            <a:innerShdw blurRad="114300">
              <a:prstClr val="black"/>
            </a:innerShdw>
          </a:effectLst>
        </p:spPr>
      </p:pic>
      <p:sp>
        <p:nvSpPr>
          <p:cNvPr id="15" name="CuadroTexto 14">
            <a:extLst>
              <a:ext uri="{FF2B5EF4-FFF2-40B4-BE49-F238E27FC236}">
                <a16:creationId xmlns:a16="http://schemas.microsoft.com/office/drawing/2014/main" xmlns="" id="{A2BEAE0B-90BE-47E8-BBE0-ADDC258CBAC6}"/>
              </a:ext>
            </a:extLst>
          </p:cNvPr>
          <p:cNvSpPr txBox="1"/>
          <p:nvPr/>
        </p:nvSpPr>
        <p:spPr>
          <a:xfrm>
            <a:off x="3675706" y="629104"/>
            <a:ext cx="4979036" cy="1731243"/>
          </a:xfrm>
          <a:prstGeom prst="rect">
            <a:avLst/>
          </a:prstGeom>
          <a:noFill/>
        </p:spPr>
        <p:txBody>
          <a:bodyPr wrap="square" lIns="68579" tIns="34289" rIns="68579" bIns="34289" rtlCol="0">
            <a:spAutoFit/>
          </a:bodyPr>
          <a:lstStyle/>
          <a:p>
            <a:pPr defTabSz="685783">
              <a:spcBef>
                <a:spcPts val="900"/>
              </a:spcBef>
            </a:pPr>
            <a:r>
              <a:rPr lang="ro-RO" sz="2700" b="1" spc="38" dirty="0" smtClean="0">
                <a:ln w="0"/>
                <a:solidFill>
                  <a:prstClr val="white"/>
                </a:solidFill>
                <a:effectLst>
                  <a:innerShdw blurRad="63500" dist="50800" dir="13500000">
                    <a:srgbClr val="000000">
                      <a:alpha val="50000"/>
                    </a:srgbClr>
                  </a:innerShdw>
                </a:effectLst>
                <a:latin typeface="Comic Sans MS" panose="030F0702030302020204" pitchFamily="66" charset="0"/>
              </a:rPr>
              <a:t>„Rămâne dar o odihnă ca cea de Sabat pentru poporul lui Dumnezeu.” (Evrei 4:9)</a:t>
            </a:r>
            <a:endParaRPr lang="ro-RO" sz="2400" b="1" spc="38" dirty="0">
              <a:ln w="0"/>
              <a:solidFill>
                <a:prstClr val="white"/>
              </a:solidFill>
              <a:effectLst>
                <a:innerShdw blurRad="63500" dist="50800" dir="13500000">
                  <a:srgbClr val="000000">
                    <a:alpha val="50000"/>
                  </a:srgbClr>
                </a:innerShdw>
              </a:effectLst>
              <a:latin typeface="Comic Sans MS" panose="030F0702030302020204" pitchFamily="66" charset="0"/>
            </a:endParaRPr>
          </a:p>
        </p:txBody>
      </p:sp>
    </p:spTree>
    <p:extLst>
      <p:ext uri="{BB962C8B-B14F-4D97-AF65-F5344CB8AC3E}">
        <p14:creationId xmlns:p14="http://schemas.microsoft.com/office/powerpoint/2010/main" xmlns="" val="35829537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044A1E3E-317A-417A-921B-FA02C56DDF30}"/>
              </a:ext>
            </a:extLst>
          </p:cNvPr>
          <p:cNvSpPr txBox="1"/>
          <p:nvPr/>
        </p:nvSpPr>
        <p:spPr>
          <a:xfrm>
            <a:off x="193559" y="78760"/>
            <a:ext cx="5586517" cy="2108269"/>
          </a:xfrm>
          <a:prstGeom prst="rect">
            <a:avLst/>
          </a:prstGeom>
          <a:noFill/>
        </p:spPr>
        <p:txBody>
          <a:bodyPr wrap="square" rtlCol="0">
            <a:spAutoFit/>
          </a:bodyPr>
          <a:lstStyle/>
          <a:p>
            <a:pPr>
              <a:spcBef>
                <a:spcPts val="600"/>
              </a:spcBef>
            </a:pPr>
            <a:r>
              <a:rPr lang="ro-RO" b="1" dirty="0" smtClean="0"/>
              <a:t>Capitolele 3 şi 4 </a:t>
            </a:r>
            <a:r>
              <a:rPr lang="ro-RO" b="1" dirty="0"/>
              <a:t>din </a:t>
            </a:r>
            <a:r>
              <a:rPr lang="ro-RO" b="1" dirty="0" smtClean="0"/>
              <a:t>Evrei ne vorbesc despre odihnă.</a:t>
            </a:r>
          </a:p>
          <a:p>
            <a:pPr>
              <a:spcBef>
                <a:spcPts val="600"/>
              </a:spcBef>
            </a:pPr>
            <a:r>
              <a:rPr lang="ro-RO" b="1" dirty="0" smtClean="0"/>
              <a:t>O odihnă oferită, dar nerealizată. O odihnă de care unii se bucură deja, dar la care alţii încă nu au ajuns. O odihnă desăvârşită, primită chiar de la începutul Creaţiei, dar care nu va fi din nou desăvârşită până nu ajungem în „cetatea care are temelii tari, al cărei meşter şi ziditor este Dumnezeu” (</a:t>
            </a:r>
            <a:r>
              <a:rPr lang="ro-RO" b="1" dirty="0" err="1" smtClean="0"/>
              <a:t>Evr</a:t>
            </a:r>
            <a:r>
              <a:rPr lang="ro-RO" b="1" dirty="0" smtClean="0"/>
              <a:t>. 11:10). </a:t>
            </a:r>
            <a:endParaRPr lang="ro-RO" b="1" dirty="0"/>
          </a:p>
        </p:txBody>
      </p:sp>
      <p:sp>
        <p:nvSpPr>
          <p:cNvPr id="3" name="CuadroTexto 2">
            <a:extLst>
              <a:ext uri="{FF2B5EF4-FFF2-40B4-BE49-F238E27FC236}">
                <a16:creationId xmlns="" xmlns:a16="http://schemas.microsoft.com/office/drawing/2014/main" id="{1C05808D-4E57-4528-89FE-BF349F62F81B}"/>
              </a:ext>
            </a:extLst>
          </p:cNvPr>
          <p:cNvSpPr txBox="1"/>
          <p:nvPr/>
        </p:nvSpPr>
        <p:spPr>
          <a:xfrm>
            <a:off x="4652094" y="2536042"/>
            <a:ext cx="4491905" cy="24929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b="1">
                <a:solidFill>
                  <a:srgbClr val="8C4C4C"/>
                </a:solidFill>
              </a:rPr>
              <a:t>Odihna </a:t>
            </a:r>
            <a:r>
              <a:rPr lang="ro-RO" b="1">
                <a:solidFill>
                  <a:srgbClr val="8C4C4C"/>
                </a:solidFill>
              </a:rPr>
              <a:t>pentru </a:t>
            </a:r>
            <a:r>
              <a:rPr lang="ro-RO" b="1" smtClean="0">
                <a:solidFill>
                  <a:srgbClr val="8C4C4C"/>
                </a:solidFill>
              </a:rPr>
              <a:t>Israel:</a:t>
            </a:r>
          </a:p>
          <a:p>
            <a:pPr lvl="1">
              <a:spcBef>
                <a:spcPts val="600"/>
              </a:spcBef>
            </a:pPr>
            <a:r>
              <a:rPr lang="ro-RO" b="1" smtClean="0"/>
              <a:t>Ce </a:t>
            </a:r>
            <a:r>
              <a:rPr lang="ro-RO" b="1"/>
              <a:t>odihnă i </a:t>
            </a:r>
            <a:r>
              <a:rPr lang="ro-RO" b="1"/>
              <a:t>se </a:t>
            </a:r>
            <a:r>
              <a:rPr lang="ro-RO" b="1" smtClean="0"/>
              <a:t>oferă</a:t>
            </a:r>
            <a:r>
              <a:rPr lang="ro-RO" b="1" smtClean="0"/>
              <a:t>?</a:t>
            </a:r>
          </a:p>
          <a:p>
            <a:pPr lvl="1">
              <a:spcBef>
                <a:spcPts val="600"/>
              </a:spcBef>
            </a:pPr>
            <a:r>
              <a:rPr lang="ro-RO" b="1" smtClean="0"/>
              <a:t>De </a:t>
            </a:r>
            <a:r>
              <a:rPr lang="ro-RO" b="1"/>
              <a:t>ce nu au </a:t>
            </a:r>
            <a:r>
              <a:rPr lang="ro-RO" b="1"/>
              <a:t>găsit </a:t>
            </a:r>
            <a:r>
              <a:rPr lang="ro-RO" b="1" smtClean="0"/>
              <a:t>odihna</a:t>
            </a:r>
            <a:r>
              <a:rPr lang="ro-RO" b="1" smtClean="0"/>
              <a:t>?</a:t>
            </a:r>
          </a:p>
          <a:p>
            <a:pPr>
              <a:spcBef>
                <a:spcPts val="600"/>
              </a:spcBef>
            </a:pPr>
            <a:r>
              <a:rPr lang="ro-RO" b="1" smtClean="0">
                <a:solidFill>
                  <a:srgbClr val="3D6270"/>
                </a:solidFill>
              </a:rPr>
              <a:t>Odihna </a:t>
            </a:r>
            <a:r>
              <a:rPr lang="ro-RO" b="1" smtClean="0">
                <a:solidFill>
                  <a:srgbClr val="3D6270"/>
                </a:solidFill>
              </a:rPr>
              <a:t>noastră</a:t>
            </a:r>
            <a:r>
              <a:rPr lang="ro-RO" b="1" smtClean="0">
                <a:solidFill>
                  <a:srgbClr val="3D6270"/>
                </a:solidFill>
              </a:rPr>
              <a:t>:</a:t>
            </a:r>
          </a:p>
          <a:p>
            <a:pPr lvl="1">
              <a:spcBef>
                <a:spcPts val="600"/>
              </a:spcBef>
            </a:pPr>
            <a:r>
              <a:rPr lang="ro-RO" b="1" smtClean="0"/>
              <a:t>Când </a:t>
            </a:r>
            <a:r>
              <a:rPr lang="ro-RO" b="1"/>
              <a:t>intrăm </a:t>
            </a:r>
            <a:r>
              <a:rPr lang="ro-RO" b="1"/>
              <a:t>în </a:t>
            </a:r>
            <a:r>
              <a:rPr lang="ro-RO" b="1" smtClean="0"/>
              <a:t>odihnă</a:t>
            </a:r>
            <a:r>
              <a:rPr lang="ro-RO" b="1" smtClean="0"/>
              <a:t>?</a:t>
            </a:r>
          </a:p>
          <a:p>
            <a:pPr lvl="1">
              <a:spcBef>
                <a:spcPts val="600"/>
              </a:spcBef>
            </a:pPr>
            <a:r>
              <a:rPr lang="ro-RO" b="1" smtClean="0"/>
              <a:t>Care </a:t>
            </a:r>
            <a:r>
              <a:rPr lang="ro-RO" b="1"/>
              <a:t>este odihna </a:t>
            </a:r>
            <a:r>
              <a:rPr lang="ro-RO" b="1"/>
              <a:t>lui </a:t>
            </a:r>
            <a:r>
              <a:rPr lang="ro-RO" b="1" smtClean="0"/>
              <a:t>Dumnezeu</a:t>
            </a:r>
            <a:r>
              <a:rPr lang="ro-RO" b="1" smtClean="0"/>
              <a:t>?</a:t>
            </a:r>
          </a:p>
          <a:p>
            <a:pPr lvl="1">
              <a:spcBef>
                <a:spcPts val="600"/>
              </a:spcBef>
            </a:pPr>
            <a:r>
              <a:rPr lang="ro-RO" b="1" smtClean="0"/>
              <a:t>Când </a:t>
            </a:r>
            <a:r>
              <a:rPr lang="ro-RO" b="1"/>
              <a:t>ne vom bucura </a:t>
            </a:r>
            <a:r>
              <a:rPr lang="ro-RO" b="1"/>
              <a:t>de </a:t>
            </a:r>
            <a:r>
              <a:rPr lang="ro-RO" b="1" smtClean="0"/>
              <a:t>odihnă</a:t>
            </a:r>
            <a:r>
              <a:rPr lang="ro-RO" b="1" smtClean="0"/>
              <a:t>?</a:t>
            </a:r>
            <a:endParaRPr lang="ro-RO" b="1"/>
          </a:p>
        </p:txBody>
      </p:sp>
      <p:pic>
        <p:nvPicPr>
          <p:cNvPr id="5" name="Imagen 4" descr="Dibujo de una persona&#10;&#10;Descripción generada automáticamente con confianza baja">
            <a:extLst>
              <a:ext uri="{FF2B5EF4-FFF2-40B4-BE49-F238E27FC236}">
                <a16:creationId xmlns="" xmlns:a16="http://schemas.microsoft.com/office/drawing/2014/main" id="{20A0C02A-043C-4FAA-A546-A464542CC4CE}"/>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906748" y="168428"/>
            <a:ext cx="3043693" cy="2187654"/>
          </a:xfrm>
          <a:prstGeom prst="roundRect">
            <a:avLst>
              <a:gd name="adj" fmla="val 11111"/>
            </a:avLst>
          </a:prstGeom>
          <a:ln w="190500" cap="rnd">
            <a:solidFill>
              <a:srgbClr val="B9B18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a:extLst>
              <a:ext uri="{FF2B5EF4-FFF2-40B4-BE49-F238E27FC236}">
                <a16:creationId xmlns="" xmlns:a16="http://schemas.microsoft.com/office/drawing/2014/main" id="{EEA9C2DD-29AE-4F18-BBF6-8CDB913AD168}"/>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a:ext>
            </a:extLst>
          </a:blip>
          <a:stretch>
            <a:fillRect/>
          </a:stretch>
        </p:blipFill>
        <p:spPr>
          <a:xfrm>
            <a:off x="248624" y="2571750"/>
            <a:ext cx="3228766" cy="2421574"/>
          </a:xfrm>
          <a:prstGeom prst="roundRect">
            <a:avLst>
              <a:gd name="adj" fmla="val 11111"/>
            </a:avLst>
          </a:prstGeom>
          <a:ln w="190500" cap="rnd">
            <a:solidFill>
              <a:srgbClr val="B9B18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Imagen 12" descr="Logotipo&#10;&#10;Descripción generada automáticamente">
            <a:extLst>
              <a:ext uri="{FF2B5EF4-FFF2-40B4-BE49-F238E27FC236}">
                <a16:creationId xmlns="" xmlns:a16="http://schemas.microsoft.com/office/drawing/2014/main" id="{91E06A85-4D49-4DF1-8B66-152D63E0D435}"/>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4836410" y="4716065"/>
            <a:ext cx="262928" cy="208643"/>
          </a:xfrm>
          <a:prstGeom prst="rect">
            <a:avLst/>
          </a:prstGeom>
          <a:effectLst>
            <a:outerShdw blurRad="50800" dist="38100" dir="8100000" algn="tr" rotWithShape="0">
              <a:prstClr val="black">
                <a:alpha val="40000"/>
              </a:prstClr>
            </a:outerShdw>
          </a:effectLst>
        </p:spPr>
      </p:pic>
      <p:pic>
        <p:nvPicPr>
          <p:cNvPr id="18" name="Imagen 17" descr="Forma&#10;&#10;Descripción generada automáticamente con confianza media">
            <a:extLst>
              <a:ext uri="{FF2B5EF4-FFF2-40B4-BE49-F238E27FC236}">
                <a16:creationId xmlns="" xmlns:a16="http://schemas.microsoft.com/office/drawing/2014/main" id="{99339282-96F5-4145-97DE-271626579781}"/>
              </a:ext>
            </a:extLst>
          </p:cNvPr>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4848674" y="2995458"/>
            <a:ext cx="262928" cy="208643"/>
          </a:xfrm>
          <a:prstGeom prst="rect">
            <a:avLst/>
          </a:prstGeom>
          <a:effectLst>
            <a:outerShdw blurRad="50800" dist="38100" dir="8100000" algn="tr" rotWithShape="0">
              <a:prstClr val="black">
                <a:alpha val="40000"/>
              </a:prstClr>
            </a:outerShdw>
          </a:effectLst>
        </p:spPr>
      </p:pic>
      <p:pic>
        <p:nvPicPr>
          <p:cNvPr id="20" name="Imagen 19" descr="Imagen que contiene Icono&#10;&#10;Descripción generada automáticamente">
            <a:extLst>
              <a:ext uri="{FF2B5EF4-FFF2-40B4-BE49-F238E27FC236}">
                <a16:creationId xmlns="" xmlns:a16="http://schemas.microsoft.com/office/drawing/2014/main" id="{2F41BD50-C545-4D34-A911-D8A120484391}"/>
              </a:ext>
            </a:extLst>
          </p:cNvPr>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4836410" y="4057234"/>
            <a:ext cx="262928" cy="208643"/>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 xmlns:a16="http://schemas.microsoft.com/office/drawing/2014/main" id="{F2DE5BDF-75E9-4F6C-86CC-BC05DF21FD62}"/>
              </a:ext>
            </a:extLst>
          </p:cNvPr>
          <p:cNvPicPr>
            <a:picLocks noChangeAspect="1"/>
          </p:cNvPicPr>
          <p:nvPr/>
        </p:nvPicPr>
        <p:blipFill>
          <a:blip r:embed="rId9" cstate="print">
            <a:extLst>
              <a:ext uri="{28A0092B-C50C-407E-A947-70E740481C1C}">
                <a14:useLocalDpi xmlns="" xmlns:a14="http://schemas.microsoft.com/office/drawing/2010/main"/>
              </a:ext>
            </a:extLst>
          </a:blip>
          <a:stretch>
            <a:fillRect/>
          </a:stretch>
        </p:blipFill>
        <p:spPr>
          <a:xfrm>
            <a:off x="4848674" y="3336308"/>
            <a:ext cx="262928" cy="208643"/>
          </a:xfrm>
          <a:prstGeom prst="rect">
            <a:avLst/>
          </a:prstGeom>
          <a:effectLst>
            <a:outerShdw blurRad="50800" dist="38100" dir="8100000" algn="tr" rotWithShape="0">
              <a:prstClr val="black">
                <a:alpha val="40000"/>
              </a:prstClr>
            </a:outerShdw>
          </a:effectLst>
        </p:spPr>
      </p:pic>
      <p:pic>
        <p:nvPicPr>
          <p:cNvPr id="22" name="Imagen 21" descr="Logotipo&#10;&#10;Descripción generada automáticamente">
            <a:extLst>
              <a:ext uri="{FF2B5EF4-FFF2-40B4-BE49-F238E27FC236}">
                <a16:creationId xmlns="" xmlns:a16="http://schemas.microsoft.com/office/drawing/2014/main" id="{7A80DFE6-E5E1-45D4-9F53-8C986ABA3974}"/>
              </a:ext>
            </a:extLst>
          </p:cNvPr>
          <p:cNvPicPr>
            <a:picLocks noChangeAspect="1"/>
          </p:cNvPicPr>
          <p:nvPr/>
        </p:nvPicPr>
        <p:blipFill>
          <a:blip r:embed="rId10" cstate="print">
            <a:extLst>
              <a:ext uri="{28A0092B-C50C-407E-A947-70E740481C1C}">
                <a14:useLocalDpi xmlns="" xmlns:a14="http://schemas.microsoft.com/office/drawing/2010/main"/>
              </a:ext>
            </a:extLst>
          </a:blip>
          <a:stretch>
            <a:fillRect/>
          </a:stretch>
        </p:blipFill>
        <p:spPr>
          <a:xfrm>
            <a:off x="4833988" y="4375215"/>
            <a:ext cx="262928" cy="208643"/>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con confianza media">
            <a:extLst>
              <a:ext uri="{FF2B5EF4-FFF2-40B4-BE49-F238E27FC236}">
                <a16:creationId xmlns="" xmlns:a16="http://schemas.microsoft.com/office/drawing/2014/main" id="{C2E566A8-F91D-4F6B-B6B7-5A7D1836DE0F}"/>
              </a:ext>
            </a:extLst>
          </p:cNvPr>
          <p:cNvPicPr>
            <a:picLocks noChangeAspect="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a:ext>
            </a:extLst>
          </a:blip>
          <a:stretch>
            <a:fillRect/>
          </a:stretch>
        </p:blipFill>
        <p:spPr>
          <a:xfrm>
            <a:off x="4384229" y="2647722"/>
            <a:ext cx="317486" cy="310243"/>
          </a:xfrm>
          <a:prstGeom prst="rect">
            <a:avLst/>
          </a:prstGeom>
        </p:spPr>
      </p:pic>
      <p:pic>
        <p:nvPicPr>
          <p:cNvPr id="25" name="Imagen 24" descr="Forma&#10;&#10;Descripción generada automáticamente">
            <a:extLst>
              <a:ext uri="{FF2B5EF4-FFF2-40B4-BE49-F238E27FC236}">
                <a16:creationId xmlns="" xmlns:a16="http://schemas.microsoft.com/office/drawing/2014/main" id="{5AAE91BB-56E7-4BB0-804B-624773A72ECB}"/>
              </a:ext>
            </a:extLst>
          </p:cNvPr>
          <p:cNvPicPr>
            <a:picLocks noChangeAspect="1"/>
          </p:cNvPicPr>
          <p:nvPr/>
        </p:nvPicPr>
        <p:blipFill>
          <a:blip r:embed="rId1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a:xfrm>
            <a:off x="4413257" y="3641929"/>
            <a:ext cx="317486" cy="310243"/>
          </a:xfrm>
          <a:prstGeom prst="rect">
            <a:avLst/>
          </a:prstGeom>
        </p:spPr>
      </p:pic>
    </p:spTree>
    <p:extLst>
      <p:ext uri="{BB962C8B-B14F-4D97-AF65-F5344CB8AC3E}">
        <p14:creationId xmlns="" xmlns:p14="http://schemas.microsoft.com/office/powerpoint/2010/main" val="261605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left)">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left)">
                                      <p:cBhvr>
                                        <p:cTn id="60" dur="500"/>
                                        <p:tgtEl>
                                          <p:spTgt spid="3">
                                            <p:txEl>
                                              <p:pRg st="3" end="3"/>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wipe(left)">
                                      <p:cBhvr>
                                        <p:cTn id="70" dur="500"/>
                                        <p:tgtEl>
                                          <p:spTgt spid="3">
                                            <p:txEl>
                                              <p:pRg st="4" end="4"/>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wipe(left)">
                                      <p:cBhvr>
                                        <p:cTn id="80" dur="500"/>
                                        <p:tgtEl>
                                          <p:spTgt spid="3">
                                            <p:txEl>
                                              <p:pRg st="5" end="5"/>
                                            </p:txEl>
                                          </p:spTgt>
                                        </p:tgtEl>
                                      </p:cBhvr>
                                    </p:animEffect>
                                  </p:childTnLst>
                                </p:cTn>
                              </p:par>
                            </p:childTnLst>
                          </p:cTn>
                        </p:par>
                        <p:par>
                          <p:cTn id="81" fill="hold">
                            <p:stCondLst>
                              <p:cond delay="3000"/>
                            </p:stCondLst>
                            <p:childTnLst>
                              <p:par>
                                <p:cTn id="82" presetID="53" presetClass="entr" presetSubtype="16"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childTnLst>
                          </p:cTn>
                        </p:par>
                        <p:par>
                          <p:cTn id="87" fill="hold">
                            <p:stCondLst>
                              <p:cond delay="3500"/>
                            </p:stCondLst>
                            <p:childTnLst>
                              <p:par>
                                <p:cTn id="88" presetID="22" presetClass="entr" presetSubtype="8" fill="hold" grpId="0" nodeType="after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animEffect transition="in" filter="wipe(left)">
                                      <p:cBhvr>
                                        <p:cTn id="9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0C33B4CF-8ACD-42F4-9551-51C1A69B59BB}"/>
              </a:ext>
            </a:extLst>
          </p:cNvPr>
          <p:cNvSpPr txBox="1"/>
          <p:nvPr/>
        </p:nvSpPr>
        <p:spPr>
          <a:xfrm>
            <a:off x="1" y="0"/>
            <a:ext cx="7228116" cy="584775"/>
          </a:xfrm>
          <a:prstGeom prst="rect">
            <a:avLst/>
          </a:prstGeom>
          <a:noFill/>
        </p:spPr>
        <p:txBody>
          <a:bodyPr wrap="square">
            <a:spAutoFit/>
            <a:scene3d>
              <a:camera prst="orthographicFront"/>
              <a:lightRig rig="freezing" dir="t"/>
            </a:scene3d>
            <a:sp3d extrusionH="57150">
              <a:bevelT w="57150" h="38100" prst="hardEdge"/>
            </a:sp3d>
          </a:bodyPr>
          <a:lstStyle/>
          <a:p>
            <a:pPr algn="ctr"/>
            <a:r>
              <a:rPr lang="ro-RO" sz="3200" b="1">
                <a:ln w="9525">
                  <a:noFill/>
                  <a:prstDash val="solid"/>
                </a:ln>
                <a:solidFill>
                  <a:schemeClr val="accent5"/>
                </a:solidFill>
                <a:effectLst>
                  <a:outerShdw blurRad="12700" dist="38100" dir="2700000" algn="tl" rotWithShape="0">
                    <a:schemeClr val="accent5">
                      <a:lumMod val="60000"/>
                      <a:lumOff val="40000"/>
                    </a:schemeClr>
                  </a:outerShdw>
                </a:effectLst>
              </a:rPr>
              <a:t>CE ODIHNĂ I SE OFERĂ </a:t>
            </a:r>
            <a:r>
              <a:rPr lang="ro-RO" sz="3200" b="1">
                <a:ln w="9525">
                  <a:noFill/>
                  <a:prstDash val="solid"/>
                </a:ln>
                <a:solidFill>
                  <a:schemeClr val="accent5"/>
                </a:solidFill>
                <a:effectLst>
                  <a:outerShdw blurRad="12700" dist="38100" dir="2700000" algn="tl" rotWithShape="0">
                    <a:schemeClr val="accent5">
                      <a:lumMod val="60000"/>
                      <a:lumOff val="40000"/>
                    </a:schemeClr>
                  </a:outerShdw>
                </a:effectLst>
              </a:rPr>
              <a:t>LUI </a:t>
            </a:r>
            <a:r>
              <a:rPr lang="ro-RO" sz="3200" b="1" smtClean="0">
                <a:ln w="9525">
                  <a:noFill/>
                  <a:prstDash val="solid"/>
                </a:ln>
                <a:solidFill>
                  <a:schemeClr val="accent5"/>
                </a:solidFill>
                <a:effectLst>
                  <a:outerShdw blurRad="12700" dist="38100" dir="2700000" algn="tl" rotWithShape="0">
                    <a:schemeClr val="accent5">
                      <a:lumMod val="60000"/>
                      <a:lumOff val="40000"/>
                    </a:schemeClr>
                  </a:outerShdw>
                </a:effectLst>
              </a:rPr>
              <a:t>ISRAEL</a:t>
            </a:r>
            <a:r>
              <a:rPr lang="ro-RO" sz="3200" b="1" smtClean="0">
                <a:ln w="9525">
                  <a:noFill/>
                  <a:prstDash val="solid"/>
                </a:ln>
                <a:solidFill>
                  <a:schemeClr val="accent5"/>
                </a:solidFill>
                <a:effectLst>
                  <a:outerShdw blurRad="12700" dist="38100" dir="2700000" algn="tl" rotWithShape="0">
                    <a:schemeClr val="accent5">
                      <a:lumMod val="60000"/>
                      <a:lumOff val="40000"/>
                    </a:schemeClr>
                  </a:outerShdw>
                </a:effectLst>
              </a:rPr>
              <a:t>?</a:t>
            </a:r>
            <a:endParaRPr lang="ro-RO" sz="3200" b="1">
              <a:ln w="9525">
                <a:no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CuadroTexto 3">
            <a:extLst>
              <a:ext uri="{FF2B5EF4-FFF2-40B4-BE49-F238E27FC236}">
                <a16:creationId xmlns="" xmlns:a16="http://schemas.microsoft.com/office/drawing/2014/main" id="{FAD5DDB2-109A-450C-8118-045907B682A1}"/>
              </a:ext>
            </a:extLst>
          </p:cNvPr>
          <p:cNvSpPr txBox="1"/>
          <p:nvPr/>
        </p:nvSpPr>
        <p:spPr>
          <a:xfrm>
            <a:off x="43543" y="515525"/>
            <a:ext cx="7228115" cy="1077218"/>
          </a:xfrm>
          <a:prstGeom prst="rect">
            <a:avLst/>
          </a:prstGeom>
          <a:noFill/>
        </p:spPr>
        <p:txBody>
          <a:bodyPr wrap="square">
            <a:spAutoFit/>
          </a:bodyPr>
          <a:lstStyle/>
          <a:p>
            <a:r>
              <a:rPr lang="ro-RO" sz="1600" b="1" dirty="0" smtClean="0">
                <a:solidFill>
                  <a:srgbClr val="822E2E"/>
                </a:solidFill>
                <a:latin typeface="Comic Sans MS" panose="030F0702030302020204" pitchFamily="66" charset="0"/>
              </a:rPr>
              <a:t>„Dar </a:t>
            </a:r>
            <a:r>
              <a:rPr lang="ro-RO" sz="1600" b="1" dirty="0" smtClean="0">
                <a:solidFill>
                  <a:srgbClr val="822E2E"/>
                </a:solidFill>
                <a:latin typeface="Comic Sans MS" panose="030F0702030302020204" pitchFamily="66" charset="0"/>
              </a:rPr>
              <a:t>veţi trece Iordanul şi veţi locui în ţara pe care v-o va da în stăpânire Domnul Dumnezeul vostru. El vă va da odihnă, după ce vă va izbăvi de toţi vrăjmaşii voştri care vă înconjoară, şi veţi locui fără frică.” </a:t>
            </a:r>
            <a:r>
              <a:rPr lang="ro-RO" sz="1400" b="1" dirty="0" smtClean="0">
                <a:solidFill>
                  <a:srgbClr val="822E2E"/>
                </a:solidFill>
                <a:latin typeface="Comic Sans MS" panose="030F0702030302020204" pitchFamily="66" charset="0"/>
              </a:rPr>
              <a:t>(Deuteronomul 12:10)</a:t>
            </a:r>
            <a:endParaRPr lang="ro-RO" sz="1200" b="1" dirty="0">
              <a:solidFill>
                <a:srgbClr val="822E2E"/>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633AC880-30F3-41B4-8A88-B4A3F7ADCD84}"/>
              </a:ext>
            </a:extLst>
          </p:cNvPr>
          <p:cNvSpPr txBox="1"/>
          <p:nvPr/>
        </p:nvSpPr>
        <p:spPr>
          <a:xfrm>
            <a:off x="3614059" y="1493844"/>
            <a:ext cx="5591102" cy="1554272"/>
          </a:xfrm>
          <a:prstGeom prst="rect">
            <a:avLst/>
          </a:prstGeom>
          <a:noFill/>
        </p:spPr>
        <p:txBody>
          <a:bodyPr wrap="square" rtlCol="0">
            <a:spAutoFit/>
          </a:bodyPr>
          <a:lstStyle/>
          <a:p>
            <a:pPr>
              <a:spcBef>
                <a:spcPts val="600"/>
              </a:spcBef>
            </a:pPr>
            <a:r>
              <a:rPr lang="ro-RO" b="1" smtClean="0"/>
              <a:t>Dumnezeu ia oferit lui Israel două feluri de odihnă: una în ceea </a:t>
            </a:r>
            <a:r>
              <a:rPr lang="ro-RO" b="1" smtClean="0"/>
              <a:t>ce priveşte locul şi alta în ceea ce priveşte </a:t>
            </a:r>
            <a:r>
              <a:rPr lang="ro-RO" b="1" smtClean="0"/>
              <a:t>timpul.</a:t>
            </a:r>
            <a:endParaRPr lang="ro-RO" b="1" smtClean="0"/>
          </a:p>
          <a:p>
            <a:pPr>
              <a:spcBef>
                <a:spcPts val="600"/>
              </a:spcBef>
            </a:pPr>
            <a:r>
              <a:rPr lang="ro-RO" b="1" smtClean="0"/>
              <a:t>Lui </a:t>
            </a:r>
            <a:r>
              <a:rPr lang="ro-RO" b="1" smtClean="0"/>
              <a:t>Avraam i s-a promis </a:t>
            </a:r>
            <a:r>
              <a:rPr lang="ro-RO" b="1" smtClean="0"/>
              <a:t>că urmaşii săi vor stăpâni ţara </a:t>
            </a:r>
            <a:r>
              <a:rPr lang="ro-RO" b="1" smtClean="0"/>
              <a:t>Canaanului</a:t>
            </a:r>
            <a:r>
              <a:rPr lang="ro-RO" b="1" smtClean="0"/>
              <a:t>, de la râul Egiptului până la râul Eufrat </a:t>
            </a:r>
            <a:r>
              <a:rPr lang="ro-RO" b="1" smtClean="0"/>
              <a:t>(</a:t>
            </a:r>
            <a:r>
              <a:rPr lang="ro-RO" b="1" smtClean="0"/>
              <a:t>Geneza </a:t>
            </a:r>
            <a:r>
              <a:rPr lang="ro-RO" b="1" smtClean="0"/>
              <a:t>15:18).</a:t>
            </a:r>
            <a:endParaRPr lang="ro-RO" b="1"/>
          </a:p>
        </p:txBody>
      </p:sp>
      <p:pic>
        <p:nvPicPr>
          <p:cNvPr id="6" name="Imagen 5" descr="Un dibujo de un grupo de personas en una montaña&#10;&#10;Descripción generada automáticamente con confianza baja">
            <a:extLst>
              <a:ext uri="{FF2B5EF4-FFF2-40B4-BE49-F238E27FC236}">
                <a16:creationId xmlns="" xmlns:a16="http://schemas.microsoft.com/office/drawing/2014/main" id="{833E6A79-8502-41F1-92D3-7E33AB3343D6}"/>
              </a:ext>
            </a:extLst>
          </p:cNvPr>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135117" y="1601043"/>
            <a:ext cx="3522483" cy="1447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 xmlns:a16="http://schemas.microsoft.com/office/drawing/2014/main" id="{4311E6BF-E120-41AB-B17C-063CA82317D8}"/>
              </a:ext>
            </a:extLst>
          </p:cNvPr>
          <p:cNvSpPr txBox="1"/>
          <p:nvPr/>
        </p:nvSpPr>
        <p:spPr>
          <a:xfrm>
            <a:off x="65314" y="3011831"/>
            <a:ext cx="6763657" cy="2108269"/>
          </a:xfrm>
          <a:prstGeom prst="rect">
            <a:avLst/>
          </a:prstGeom>
          <a:noFill/>
        </p:spPr>
        <p:txBody>
          <a:bodyPr wrap="square">
            <a:spAutoFit/>
          </a:bodyPr>
          <a:lstStyle/>
          <a:p>
            <a:pPr>
              <a:spcBef>
                <a:spcPts val="600"/>
              </a:spcBef>
            </a:pPr>
            <a:r>
              <a:rPr lang="ro-RO" b="1" smtClean="0"/>
              <a:t>Odată ce i-au alungat pe cei care </a:t>
            </a:r>
            <a:r>
              <a:rPr lang="ro-RO" b="1" smtClean="0"/>
              <a:t>au depăşit limita răutăţii </a:t>
            </a:r>
            <a:r>
              <a:rPr lang="ro-RO" b="1" smtClean="0"/>
              <a:t>(</a:t>
            </a:r>
            <a:r>
              <a:rPr lang="ro-RO" b="1" smtClean="0"/>
              <a:t>Geneza </a:t>
            </a:r>
            <a:r>
              <a:rPr lang="ro-RO" b="1" smtClean="0"/>
              <a:t>15:16</a:t>
            </a:r>
            <a:r>
              <a:rPr lang="ro-RO" b="1" smtClean="0"/>
              <a:t>) şi au eliminat orice urme </a:t>
            </a:r>
            <a:r>
              <a:rPr lang="ro-RO" b="1" smtClean="0"/>
              <a:t>ale</a:t>
            </a:r>
            <a:r>
              <a:rPr lang="ro-RO" b="1" smtClean="0"/>
              <a:t> </a:t>
            </a:r>
            <a:r>
              <a:rPr lang="ro-RO" b="1" smtClean="0"/>
              <a:t>idolatriei</a:t>
            </a:r>
            <a:r>
              <a:rPr lang="ro-RO" b="1" smtClean="0"/>
              <a:t> </a:t>
            </a:r>
            <a:r>
              <a:rPr lang="ro-RO" b="1" smtClean="0"/>
              <a:t>(Deu</a:t>
            </a:r>
            <a:r>
              <a:rPr lang="ro-RO" b="1" smtClean="0"/>
              <a:t>t. 12:2-3</a:t>
            </a:r>
            <a:r>
              <a:rPr lang="ro-RO" b="1" smtClean="0"/>
              <a:t>), Canaan va fi un al doilea </a:t>
            </a:r>
            <a:r>
              <a:rPr lang="ro-RO" b="1" smtClean="0"/>
              <a:t>Eden, </a:t>
            </a:r>
            <a:r>
              <a:rPr lang="ro-RO" b="1"/>
              <a:t>în </a:t>
            </a:r>
            <a:r>
              <a:rPr lang="ro-RO" b="1" smtClean="0"/>
              <a:t>care</a:t>
            </a:r>
            <a:r>
              <a:rPr lang="ro-RO" b="1" smtClean="0"/>
              <a:t> </a:t>
            </a:r>
            <a:r>
              <a:rPr lang="ro-RO" b="1" smtClean="0"/>
              <a:t>Dumnezeu şi Israel se vor </a:t>
            </a:r>
            <a:r>
              <a:rPr lang="ro-RO" b="1" smtClean="0"/>
              <a:t>bucura </a:t>
            </a:r>
            <a:r>
              <a:rPr lang="ro-RO" b="1" smtClean="0"/>
              <a:t>de odihnă şi </a:t>
            </a:r>
            <a:r>
              <a:rPr lang="ro-RO" b="1" smtClean="0"/>
              <a:t>tovărăşie</a:t>
            </a:r>
            <a:r>
              <a:rPr lang="ro-RO" b="1" smtClean="0"/>
              <a:t> reciprocă </a:t>
            </a:r>
            <a:r>
              <a:rPr lang="ro-RO" b="1" smtClean="0"/>
              <a:t>(Deut</a:t>
            </a:r>
            <a:r>
              <a:rPr lang="ro-RO" b="1" smtClean="0"/>
              <a:t>. </a:t>
            </a:r>
            <a:r>
              <a:rPr lang="ro-RO" b="1" smtClean="0"/>
              <a:t>12:9).</a:t>
            </a:r>
            <a:endParaRPr lang="ro-RO" b="1" smtClean="0"/>
          </a:p>
          <a:p>
            <a:pPr>
              <a:spcBef>
                <a:spcPts val="600"/>
              </a:spcBef>
            </a:pPr>
            <a:r>
              <a:rPr lang="ro-RO" b="1" smtClean="0"/>
              <a:t>Pe de altă </a:t>
            </a:r>
            <a:r>
              <a:rPr lang="ro-RO" b="1" smtClean="0"/>
              <a:t>parte</a:t>
            </a:r>
            <a:r>
              <a:rPr lang="ro-RO" b="1" smtClean="0"/>
              <a:t>, le-a oferit în fiecare sâmbătă un moment special pentru a-şi </a:t>
            </a:r>
            <a:r>
              <a:rPr lang="ro-RO" b="1" smtClean="0"/>
              <a:t>aminti </a:t>
            </a:r>
            <a:r>
              <a:rPr lang="ro-RO" b="1" smtClean="0"/>
              <a:t>de </a:t>
            </a:r>
            <a:r>
              <a:rPr lang="ro-RO" b="1" smtClean="0"/>
              <a:t>Creaţie</a:t>
            </a:r>
            <a:r>
              <a:rPr lang="ro-RO" b="1" smtClean="0"/>
              <a:t> şi </a:t>
            </a:r>
            <a:r>
              <a:rPr lang="ro-RO" b="1" smtClean="0"/>
              <a:t>Răscumpărare</a:t>
            </a:r>
            <a:r>
              <a:rPr lang="ro-RO" b="1" smtClean="0"/>
              <a:t>, bucurându-se astfel de odihna divină </a:t>
            </a:r>
            <a:r>
              <a:rPr lang="ro-RO" b="1" smtClean="0"/>
              <a:t>(Ex</a:t>
            </a:r>
            <a:r>
              <a:rPr lang="ro-RO" b="1" smtClean="0"/>
              <a:t>. </a:t>
            </a:r>
            <a:r>
              <a:rPr lang="ro-RO" b="1" smtClean="0"/>
              <a:t>20:8-11</a:t>
            </a:r>
            <a:r>
              <a:rPr lang="ro-RO" b="1" smtClean="0"/>
              <a:t>; </a:t>
            </a:r>
            <a:r>
              <a:rPr lang="ro-RO" b="1" smtClean="0"/>
              <a:t>Deut</a:t>
            </a:r>
            <a:r>
              <a:rPr lang="ro-RO" b="1" smtClean="0"/>
              <a:t>. </a:t>
            </a:r>
            <a:r>
              <a:rPr lang="ro-RO" b="1" smtClean="0"/>
              <a:t>5:12-15</a:t>
            </a:r>
            <a:r>
              <a:rPr lang="ro-RO" b="1" smtClean="0"/>
              <a:t>). </a:t>
            </a:r>
            <a:endParaRPr lang="ro-RO" b="1"/>
          </a:p>
        </p:txBody>
      </p:sp>
      <p:pic>
        <p:nvPicPr>
          <p:cNvPr id="10" name="Imagen 9" descr="Mapa&#10;&#10;Descripción generada automáticamente">
            <a:extLst>
              <a:ext uri="{FF2B5EF4-FFF2-40B4-BE49-F238E27FC236}">
                <a16:creationId xmlns="" xmlns:a16="http://schemas.microsoft.com/office/drawing/2014/main" id="{A1CFDE55-A9EE-46D4-BB25-474A0F638FC5}"/>
              </a:ext>
            </a:extLst>
          </p:cNvPr>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7315200" y="104896"/>
            <a:ext cx="1706881" cy="1316999"/>
          </a:xfrm>
          <a:prstGeom prst="rect">
            <a:avLst/>
          </a:prstGeom>
          <a:ln w="12700" cap="sq" cmpd="thickThin">
            <a:solidFill>
              <a:schemeClr val="tx1"/>
            </a:solidFill>
            <a:prstDash val="solid"/>
            <a:miter lim="800000"/>
          </a:ln>
          <a:effectLst>
            <a:innerShdw blurRad="76200">
              <a:srgbClr val="000000"/>
            </a:innerShdw>
          </a:effectLst>
        </p:spPr>
      </p:pic>
      <p:pic>
        <p:nvPicPr>
          <p:cNvPr id="12" name="Imagen 11" descr="Imagen que contiene interior, tabla, cortina, decorado&#10;&#10;Descripción generada automáticamente">
            <a:extLst>
              <a:ext uri="{FF2B5EF4-FFF2-40B4-BE49-F238E27FC236}">
                <a16:creationId xmlns="" xmlns:a16="http://schemas.microsoft.com/office/drawing/2014/main" id="{6A410579-102E-46C6-BA9F-8706BEF6DD9E}"/>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126514" y="3048116"/>
            <a:ext cx="1895567" cy="189952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77D176"/>
            </a:contourClr>
          </a:sp3d>
        </p:spPr>
      </p:pic>
    </p:spTree>
    <p:extLst>
      <p:ext uri="{BB962C8B-B14F-4D97-AF65-F5344CB8AC3E}">
        <p14:creationId xmlns="" xmlns:p14="http://schemas.microsoft.com/office/powerpoint/2010/main" val="1025466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wipe(left)">
                                      <p:cBhvr>
                                        <p:cTn id="49" dur="500"/>
                                        <p:tgtEl>
                                          <p:spTgt spid="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heel(8)">
                                      <p:cBhvr>
                                        <p:cTn id="54" dur="10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wipe(left)">
                                      <p:cBhvr>
                                        <p:cTn id="5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31B59FD1-5055-4182-98E2-3474B0C2B874}"/>
              </a:ext>
            </a:extLst>
          </p:cNvPr>
          <p:cNvSpPr txBox="1"/>
          <p:nvPr/>
        </p:nvSpPr>
        <p:spPr>
          <a:xfrm>
            <a:off x="0" y="0"/>
            <a:ext cx="9144000" cy="64633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ro-RO" sz="3600" b="1" dirty="0">
                <a:ln/>
                <a:solidFill>
                  <a:schemeClr val="accent4"/>
                </a:solidFill>
              </a:rPr>
              <a:t>	DE CE NU A INTRAT ISRAEL ÎN ODIHNĂ</a:t>
            </a:r>
            <a:r>
              <a:rPr lang="es-ES" sz="3600" b="1" dirty="0">
                <a:ln/>
                <a:solidFill>
                  <a:schemeClr val="accent4"/>
                </a:solidFill>
              </a:rPr>
              <a:t>?</a:t>
            </a:r>
          </a:p>
        </p:txBody>
      </p:sp>
      <p:sp>
        <p:nvSpPr>
          <p:cNvPr id="4" name="CuadroTexto 3">
            <a:extLst>
              <a:ext uri="{FF2B5EF4-FFF2-40B4-BE49-F238E27FC236}">
                <a16:creationId xmlns="" xmlns:a16="http://schemas.microsoft.com/office/drawing/2014/main" id="{5C244E4A-60C0-42E3-A223-9B85087EE112}"/>
              </a:ext>
            </a:extLst>
          </p:cNvPr>
          <p:cNvSpPr txBox="1"/>
          <p:nvPr/>
        </p:nvSpPr>
        <p:spPr>
          <a:xfrm>
            <a:off x="594026" y="547851"/>
            <a:ext cx="7955948" cy="338554"/>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smtClean="0">
                <a:solidFill>
                  <a:srgbClr val="6F4F79"/>
                </a:solidFill>
                <a:latin typeface="Comic Sans MS" panose="030F0702030302020204" pitchFamily="66" charset="0"/>
              </a:rPr>
              <a:t>„</a:t>
            </a:r>
            <a:r>
              <a:rPr lang="pt-BR" sz="1600" b="1" dirty="0" smtClean="0">
                <a:solidFill>
                  <a:srgbClr val="6F4F79"/>
                </a:solidFill>
                <a:latin typeface="Comic Sans MS" panose="030F0702030302020204" pitchFamily="66" charset="0"/>
              </a:rPr>
              <a:t>Vedem </a:t>
            </a:r>
            <a:r>
              <a:rPr lang="pt-BR" sz="1600" b="1" dirty="0">
                <a:solidFill>
                  <a:srgbClr val="6F4F79"/>
                </a:solidFill>
                <a:latin typeface="Comic Sans MS" panose="030F0702030302020204" pitchFamily="66" charset="0"/>
              </a:rPr>
              <a:t>dar că n-au putut să intre din pricina necredinţei lor.</a:t>
            </a:r>
            <a:r>
              <a:rPr lang="es-ES" sz="1600" b="1" dirty="0">
                <a:solidFill>
                  <a:srgbClr val="6F4F79"/>
                </a:solidFill>
                <a:latin typeface="Comic Sans MS" panose="030F0702030302020204" pitchFamily="66" charset="0"/>
              </a:rPr>
              <a:t>” </a:t>
            </a:r>
            <a:r>
              <a:rPr lang="es-ES" sz="1400" b="1" dirty="0">
                <a:solidFill>
                  <a:srgbClr val="6F4F79"/>
                </a:solidFill>
                <a:latin typeface="Comic Sans MS" panose="030F0702030302020204" pitchFamily="66" charset="0"/>
              </a:rPr>
              <a:t>(</a:t>
            </a:r>
            <a:r>
              <a:rPr lang="ro-RO" sz="1400" b="1" dirty="0">
                <a:solidFill>
                  <a:srgbClr val="6F4F79"/>
                </a:solidFill>
                <a:latin typeface="Comic Sans MS" panose="030F0702030302020204" pitchFamily="66" charset="0"/>
              </a:rPr>
              <a:t>Evrei</a:t>
            </a:r>
            <a:r>
              <a:rPr lang="es-ES" sz="1400" b="1" dirty="0">
                <a:solidFill>
                  <a:srgbClr val="6F4F79"/>
                </a:solidFill>
                <a:latin typeface="Comic Sans MS" panose="030F0702030302020204" pitchFamily="66" charset="0"/>
              </a:rPr>
              <a:t> 3:19)</a:t>
            </a:r>
          </a:p>
        </p:txBody>
      </p:sp>
      <p:sp>
        <p:nvSpPr>
          <p:cNvPr id="5" name="CuadroTexto 4">
            <a:extLst>
              <a:ext uri="{FF2B5EF4-FFF2-40B4-BE49-F238E27FC236}">
                <a16:creationId xmlns="" xmlns:a16="http://schemas.microsoft.com/office/drawing/2014/main" id="{583BF52C-CF31-4BB2-8B43-B2913D788B1C}"/>
              </a:ext>
            </a:extLst>
          </p:cNvPr>
          <p:cNvSpPr txBox="1"/>
          <p:nvPr/>
        </p:nvSpPr>
        <p:spPr>
          <a:xfrm>
            <a:off x="173538" y="800941"/>
            <a:ext cx="8905148" cy="646331"/>
          </a:xfrm>
          <a:prstGeom prst="rect">
            <a:avLst/>
          </a:prstGeom>
          <a:noFill/>
        </p:spPr>
        <p:txBody>
          <a:bodyPr wrap="square" rtlCol="0">
            <a:spAutoFit/>
          </a:bodyPr>
          <a:lstStyle/>
          <a:p>
            <a:pPr>
              <a:spcBef>
                <a:spcPts val="600"/>
              </a:spcBef>
            </a:pPr>
            <a:r>
              <a:rPr lang="es-ES" b="1" dirty="0"/>
              <a:t>Poate că nicio altă </a:t>
            </a:r>
            <a:r>
              <a:rPr lang="es-ES" b="1" dirty="0" smtClean="0"/>
              <a:t>generaţie </a:t>
            </a:r>
            <a:r>
              <a:rPr lang="es-ES" b="1" dirty="0"/>
              <a:t>din istorie nu a fost martoră la atâtea lucrări </a:t>
            </a:r>
            <a:r>
              <a:rPr lang="es-ES" b="1" dirty="0" smtClean="0"/>
              <a:t>măreţe </a:t>
            </a:r>
            <a:r>
              <a:rPr lang="es-ES" b="1" dirty="0"/>
              <a:t>din partea lui Dumnezeu. </a:t>
            </a:r>
            <a:r>
              <a:rPr lang="es-ES" b="1" dirty="0" smtClean="0"/>
              <a:t>Toţi </a:t>
            </a:r>
            <a:r>
              <a:rPr lang="es-ES" b="1" dirty="0"/>
              <a:t>cei care au </a:t>
            </a:r>
            <a:r>
              <a:rPr lang="es-ES" b="1" dirty="0" smtClean="0"/>
              <a:t>ieşit </a:t>
            </a:r>
            <a:r>
              <a:rPr lang="es-ES" b="1" dirty="0"/>
              <a:t>din Egipt au văzut: </a:t>
            </a:r>
          </a:p>
        </p:txBody>
      </p:sp>
      <p:graphicFrame>
        <p:nvGraphicFramePr>
          <p:cNvPr id="2" name="Diagrama 1">
            <a:extLst>
              <a:ext uri="{FF2B5EF4-FFF2-40B4-BE49-F238E27FC236}">
                <a16:creationId xmlns="" xmlns:a16="http://schemas.microsoft.com/office/drawing/2014/main" id="{AAF05A2D-4D00-42F7-859E-33D5213ACCD4}"/>
              </a:ext>
            </a:extLst>
          </p:cNvPr>
          <p:cNvGraphicFramePr/>
          <p:nvPr>
            <p:extLst>
              <p:ext uri="{D42A27DB-BD31-4B8C-83A1-F6EECF244321}">
                <p14:modId xmlns="" xmlns:p14="http://schemas.microsoft.com/office/powerpoint/2010/main" val="2762660154"/>
              </p:ext>
            </p:extLst>
          </p:nvPr>
        </p:nvGraphicFramePr>
        <p:xfrm>
          <a:off x="173538" y="1447272"/>
          <a:ext cx="8832576" cy="1812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 xmlns:a16="http://schemas.microsoft.com/office/drawing/2014/main" id="{307588F0-D238-4F4D-8239-4AE78BCE6A17}"/>
              </a:ext>
            </a:extLst>
          </p:cNvPr>
          <p:cNvSpPr txBox="1"/>
          <p:nvPr/>
        </p:nvSpPr>
        <p:spPr>
          <a:xfrm>
            <a:off x="57423" y="3546641"/>
            <a:ext cx="6931205" cy="1554272"/>
          </a:xfrm>
          <a:prstGeom prst="rect">
            <a:avLst/>
          </a:prstGeom>
          <a:noFill/>
        </p:spPr>
        <p:txBody>
          <a:bodyPr wrap="square" rtlCol="0">
            <a:spAutoFit/>
          </a:bodyPr>
          <a:lstStyle/>
          <a:p>
            <a:pPr>
              <a:spcBef>
                <a:spcPts val="600"/>
              </a:spcBef>
            </a:pPr>
            <a:r>
              <a:rPr lang="es-ES" b="1" dirty="0"/>
              <a:t>Cu toate acestea, la </a:t>
            </a:r>
            <a:r>
              <a:rPr lang="es-ES" b="1" dirty="0" smtClean="0"/>
              <a:t>porţile </a:t>
            </a:r>
            <a:r>
              <a:rPr lang="es-ES" b="1" dirty="0"/>
              <a:t>Canaanului, numai Caleb </a:t>
            </a:r>
            <a:r>
              <a:rPr lang="es-ES" b="1" dirty="0" smtClean="0"/>
              <a:t>şi </a:t>
            </a:r>
            <a:r>
              <a:rPr lang="es-ES" b="1" dirty="0"/>
              <a:t>Iosua aveau </a:t>
            </a:r>
            <a:r>
              <a:rPr lang="es-ES" b="1" dirty="0" smtClean="0"/>
              <a:t>credinţă </a:t>
            </a:r>
            <a:r>
              <a:rPr lang="es-ES" b="1" dirty="0"/>
              <a:t>că Dumnezeu </a:t>
            </a:r>
            <a:r>
              <a:rPr lang="es-ES" b="1" dirty="0" smtClean="0"/>
              <a:t>îşi </a:t>
            </a:r>
            <a:r>
              <a:rPr lang="es-ES" b="1" dirty="0"/>
              <a:t>va </a:t>
            </a:r>
            <a:r>
              <a:rPr lang="es-ES" b="1" dirty="0" smtClean="0"/>
              <a:t>ţine </a:t>
            </a:r>
            <a:r>
              <a:rPr lang="es-ES" b="1" dirty="0"/>
              <a:t>promisiunea.</a:t>
            </a:r>
          </a:p>
          <a:p>
            <a:pPr>
              <a:spcBef>
                <a:spcPts val="600"/>
              </a:spcBef>
            </a:pPr>
            <a:r>
              <a:rPr lang="es-ES" b="1" dirty="0"/>
              <a:t>Neîncrederea </a:t>
            </a:r>
            <a:r>
              <a:rPr lang="es-ES" b="1" dirty="0" smtClean="0"/>
              <a:t>celorlalţi </a:t>
            </a:r>
            <a:r>
              <a:rPr lang="es-ES" b="1" dirty="0"/>
              <a:t>10 spioni s-a răspândit în întreaga </a:t>
            </a:r>
            <a:r>
              <a:rPr lang="es-ES" b="1" dirty="0" smtClean="0"/>
              <a:t>congregaţie</a:t>
            </a:r>
            <a:r>
              <a:rPr lang="es-ES" b="1" dirty="0"/>
              <a:t>. Să nu le urmăm exemplul, ci să întărim în schimb </a:t>
            </a:r>
            <a:r>
              <a:rPr lang="es-ES" b="1" dirty="0" smtClean="0"/>
              <a:t>credinţa </a:t>
            </a:r>
            <a:r>
              <a:rPr lang="es-ES" b="1" dirty="0"/>
              <a:t>slăbită a </a:t>
            </a:r>
            <a:r>
              <a:rPr lang="es-ES" b="1" dirty="0" smtClean="0"/>
              <a:t>fraţilor şi </a:t>
            </a:r>
            <a:r>
              <a:rPr lang="es-ES" b="1" dirty="0"/>
              <a:t>surorilor </a:t>
            </a:r>
            <a:r>
              <a:rPr lang="es-ES" b="1" dirty="0" smtClean="0"/>
              <a:t>noştri </a:t>
            </a:r>
            <a:r>
              <a:rPr lang="es-ES" b="1" dirty="0"/>
              <a:t>(Evr. 12:12). </a:t>
            </a:r>
          </a:p>
        </p:txBody>
      </p:sp>
      <p:pic>
        <p:nvPicPr>
          <p:cNvPr id="9" name="Imagen 8" descr="Un grupo de personas disfrazadas&#10;&#10;Descripción generada automáticamente con confianza baja">
            <a:extLst>
              <a:ext uri="{FF2B5EF4-FFF2-40B4-BE49-F238E27FC236}">
                <a16:creationId xmlns="" xmlns:a16="http://schemas.microsoft.com/office/drawing/2014/main" id="{5E8A732D-0EA7-4EDF-95DA-CF4F2B7A021E}"/>
              </a:ext>
            </a:extLst>
          </p:cNvPr>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7329714" y="3815811"/>
            <a:ext cx="1571852" cy="1161276"/>
          </a:xfrm>
          <a:prstGeom prst="rect">
            <a:avLst/>
          </a:prstGeom>
          <a:solidFill>
            <a:srgbClr val="FFFFFF">
              <a:shade val="85000"/>
            </a:srgbClr>
          </a:solidFill>
          <a:ln w="57150" cap="sq">
            <a:solidFill>
              <a:srgbClr val="6F4F79"/>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9661324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F9070FF6-6787-41E4-86E5-1173A5014DD2}"/>
                                            </p:graphicEl>
                                          </p:spTgt>
                                        </p:tgtEl>
                                        <p:attrNameLst>
                                          <p:attrName>style.visibility</p:attrName>
                                        </p:attrNameLst>
                                      </p:cBhvr>
                                      <p:to>
                                        <p:strVal val="visible"/>
                                      </p:to>
                                    </p:set>
                                    <p:anim calcmode="lin" valueType="num">
                                      <p:cBhvr>
                                        <p:cTn id="33" dur="500" fill="hold"/>
                                        <p:tgtEl>
                                          <p:spTgt spid="2">
                                            <p:graphicEl>
                                              <a:dgm id="{F9070FF6-6787-41E4-86E5-1173A5014DD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9070FF6-6787-41E4-86E5-1173A5014DD2}"/>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9070FF6-6787-41E4-86E5-1173A5014DD2}"/>
                                            </p:graphicEl>
                                          </p:spTgt>
                                        </p:tgtEl>
                                      </p:cBhvr>
                                    </p:animEffect>
                                    <p:anim calcmode="lin" valueType="num">
                                      <p:cBhvr>
                                        <p:cTn id="36" dur="500" fill="hold"/>
                                        <p:tgtEl>
                                          <p:spTgt spid="2">
                                            <p:graphicEl>
                                              <a:dgm id="{F9070FF6-6787-41E4-86E5-1173A5014DD2}"/>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F9070FF6-6787-41E4-86E5-1173A5014DD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6FDB6BC2-95C6-4F22-94B1-8A4A034F7847}"/>
                                            </p:graphicEl>
                                          </p:spTgt>
                                        </p:tgtEl>
                                        <p:attrNameLst>
                                          <p:attrName>style.visibility</p:attrName>
                                        </p:attrNameLst>
                                      </p:cBhvr>
                                      <p:to>
                                        <p:strVal val="visible"/>
                                      </p:to>
                                    </p:set>
                                    <p:anim calcmode="lin" valueType="num">
                                      <p:cBhvr>
                                        <p:cTn id="40" dur="500" fill="hold"/>
                                        <p:tgtEl>
                                          <p:spTgt spid="2">
                                            <p:graphicEl>
                                              <a:dgm id="{6FDB6BC2-95C6-4F22-94B1-8A4A034F784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6FDB6BC2-95C6-4F22-94B1-8A4A034F784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6FDB6BC2-95C6-4F22-94B1-8A4A034F7847}"/>
                                            </p:graphicEl>
                                          </p:spTgt>
                                        </p:tgtEl>
                                      </p:cBhvr>
                                    </p:animEffect>
                                    <p:anim calcmode="lin" valueType="num">
                                      <p:cBhvr>
                                        <p:cTn id="43" dur="500" fill="hold"/>
                                        <p:tgtEl>
                                          <p:spTgt spid="2">
                                            <p:graphicEl>
                                              <a:dgm id="{6FDB6BC2-95C6-4F22-94B1-8A4A034F7847}"/>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6FDB6BC2-95C6-4F22-94B1-8A4A034F7847}"/>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AE7E7320-DF88-4DB1-8C4C-937D49109F5C}"/>
                                            </p:graphicEl>
                                          </p:spTgt>
                                        </p:tgtEl>
                                        <p:attrNameLst>
                                          <p:attrName>style.visibility</p:attrName>
                                        </p:attrNameLst>
                                      </p:cBhvr>
                                      <p:to>
                                        <p:strVal val="visible"/>
                                      </p:to>
                                    </p:set>
                                    <p:anim calcmode="lin" valueType="num">
                                      <p:cBhvr>
                                        <p:cTn id="49" dur="500" fill="hold"/>
                                        <p:tgtEl>
                                          <p:spTgt spid="2">
                                            <p:graphicEl>
                                              <a:dgm id="{AE7E7320-DF88-4DB1-8C4C-937D49109F5C}"/>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E7E7320-DF88-4DB1-8C4C-937D49109F5C}"/>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AE7E7320-DF88-4DB1-8C4C-937D49109F5C}"/>
                                            </p:graphicEl>
                                          </p:spTgt>
                                        </p:tgtEl>
                                      </p:cBhvr>
                                    </p:animEffect>
                                    <p:anim calcmode="lin" valueType="num">
                                      <p:cBhvr>
                                        <p:cTn id="52" dur="500" fill="hold"/>
                                        <p:tgtEl>
                                          <p:spTgt spid="2">
                                            <p:graphicEl>
                                              <a:dgm id="{AE7E7320-DF88-4DB1-8C4C-937D49109F5C}"/>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AE7E7320-DF88-4DB1-8C4C-937D49109F5C}"/>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CF1F5366-D946-408D-A5C8-4D576BB2581D}"/>
                                            </p:graphicEl>
                                          </p:spTgt>
                                        </p:tgtEl>
                                        <p:attrNameLst>
                                          <p:attrName>style.visibility</p:attrName>
                                        </p:attrNameLst>
                                      </p:cBhvr>
                                      <p:to>
                                        <p:strVal val="visible"/>
                                      </p:to>
                                    </p:set>
                                    <p:anim calcmode="lin" valueType="num">
                                      <p:cBhvr>
                                        <p:cTn id="56" dur="500" fill="hold"/>
                                        <p:tgtEl>
                                          <p:spTgt spid="2">
                                            <p:graphicEl>
                                              <a:dgm id="{CF1F5366-D946-408D-A5C8-4D576BB2581D}"/>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CF1F5366-D946-408D-A5C8-4D576BB2581D}"/>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CF1F5366-D946-408D-A5C8-4D576BB2581D}"/>
                                            </p:graphicEl>
                                          </p:spTgt>
                                        </p:tgtEl>
                                      </p:cBhvr>
                                    </p:animEffect>
                                    <p:anim calcmode="lin" valueType="num">
                                      <p:cBhvr>
                                        <p:cTn id="59" dur="500" fill="hold"/>
                                        <p:tgtEl>
                                          <p:spTgt spid="2">
                                            <p:graphicEl>
                                              <a:dgm id="{CF1F5366-D946-408D-A5C8-4D576BB2581D}"/>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CF1F5366-D946-408D-A5C8-4D576BB2581D}"/>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3BE527A9-C5F6-430C-8B30-BEFB838F2FB6}"/>
                                            </p:graphicEl>
                                          </p:spTgt>
                                        </p:tgtEl>
                                        <p:attrNameLst>
                                          <p:attrName>style.visibility</p:attrName>
                                        </p:attrNameLst>
                                      </p:cBhvr>
                                      <p:to>
                                        <p:strVal val="visible"/>
                                      </p:to>
                                    </p:set>
                                    <p:anim calcmode="lin" valueType="num">
                                      <p:cBhvr>
                                        <p:cTn id="65" dur="500" fill="hold"/>
                                        <p:tgtEl>
                                          <p:spTgt spid="2">
                                            <p:graphicEl>
                                              <a:dgm id="{3BE527A9-C5F6-430C-8B30-BEFB838F2FB6}"/>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BE527A9-C5F6-430C-8B30-BEFB838F2FB6}"/>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BE527A9-C5F6-430C-8B30-BEFB838F2FB6}"/>
                                            </p:graphicEl>
                                          </p:spTgt>
                                        </p:tgtEl>
                                      </p:cBhvr>
                                    </p:animEffect>
                                    <p:anim calcmode="lin" valueType="num">
                                      <p:cBhvr>
                                        <p:cTn id="68" dur="500" fill="hold"/>
                                        <p:tgtEl>
                                          <p:spTgt spid="2">
                                            <p:graphicEl>
                                              <a:dgm id="{3BE527A9-C5F6-430C-8B30-BEFB838F2FB6}"/>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3BE527A9-C5F6-430C-8B30-BEFB838F2FB6}"/>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207811A3-FD76-4CDB-9B1D-192E102ACA35}"/>
                                            </p:graphicEl>
                                          </p:spTgt>
                                        </p:tgtEl>
                                        <p:attrNameLst>
                                          <p:attrName>style.visibility</p:attrName>
                                        </p:attrNameLst>
                                      </p:cBhvr>
                                      <p:to>
                                        <p:strVal val="visible"/>
                                      </p:to>
                                    </p:set>
                                    <p:anim calcmode="lin" valueType="num">
                                      <p:cBhvr>
                                        <p:cTn id="72" dur="500" fill="hold"/>
                                        <p:tgtEl>
                                          <p:spTgt spid="2">
                                            <p:graphicEl>
                                              <a:dgm id="{207811A3-FD76-4CDB-9B1D-192E102ACA35}"/>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207811A3-FD76-4CDB-9B1D-192E102ACA35}"/>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207811A3-FD76-4CDB-9B1D-192E102ACA35}"/>
                                            </p:graphicEl>
                                          </p:spTgt>
                                        </p:tgtEl>
                                      </p:cBhvr>
                                    </p:animEffect>
                                    <p:anim calcmode="lin" valueType="num">
                                      <p:cBhvr>
                                        <p:cTn id="75" dur="500" fill="hold"/>
                                        <p:tgtEl>
                                          <p:spTgt spid="2">
                                            <p:graphicEl>
                                              <a:dgm id="{207811A3-FD76-4CDB-9B1D-192E102ACA35}"/>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207811A3-FD76-4CDB-9B1D-192E102ACA35}"/>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2">
                                            <p:graphicEl>
                                              <a:dgm id="{FFA0264D-7EC0-4FC5-94A1-DA8E6FC94917}"/>
                                            </p:graphicEl>
                                          </p:spTgt>
                                        </p:tgtEl>
                                        <p:attrNameLst>
                                          <p:attrName>style.visibility</p:attrName>
                                        </p:attrNameLst>
                                      </p:cBhvr>
                                      <p:to>
                                        <p:strVal val="visible"/>
                                      </p:to>
                                    </p:set>
                                    <p:anim calcmode="lin" valueType="num">
                                      <p:cBhvr>
                                        <p:cTn id="81" dur="500" fill="hold"/>
                                        <p:tgtEl>
                                          <p:spTgt spid="2">
                                            <p:graphicEl>
                                              <a:dgm id="{FFA0264D-7EC0-4FC5-94A1-DA8E6FC94917}"/>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FFA0264D-7EC0-4FC5-94A1-DA8E6FC94917}"/>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FFA0264D-7EC0-4FC5-94A1-DA8E6FC94917}"/>
                                            </p:graphicEl>
                                          </p:spTgt>
                                        </p:tgtEl>
                                      </p:cBhvr>
                                    </p:animEffect>
                                    <p:anim calcmode="lin" valueType="num">
                                      <p:cBhvr>
                                        <p:cTn id="84" dur="500" fill="hold"/>
                                        <p:tgtEl>
                                          <p:spTgt spid="2">
                                            <p:graphicEl>
                                              <a:dgm id="{FFA0264D-7EC0-4FC5-94A1-DA8E6FC94917}"/>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FFA0264D-7EC0-4FC5-94A1-DA8E6FC94917}"/>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
                                            <p:graphicEl>
                                              <a:dgm id="{42B4B336-48E3-4B27-BCC9-802AFBFA1D3F}"/>
                                            </p:graphicEl>
                                          </p:spTgt>
                                        </p:tgtEl>
                                        <p:attrNameLst>
                                          <p:attrName>style.visibility</p:attrName>
                                        </p:attrNameLst>
                                      </p:cBhvr>
                                      <p:to>
                                        <p:strVal val="visible"/>
                                      </p:to>
                                    </p:set>
                                    <p:anim calcmode="lin" valueType="num">
                                      <p:cBhvr>
                                        <p:cTn id="88" dur="500" fill="hold"/>
                                        <p:tgtEl>
                                          <p:spTgt spid="2">
                                            <p:graphicEl>
                                              <a:dgm id="{42B4B336-48E3-4B27-BCC9-802AFBFA1D3F}"/>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2B4B336-48E3-4B27-BCC9-802AFBFA1D3F}"/>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2B4B336-48E3-4B27-BCC9-802AFBFA1D3F}"/>
                                            </p:graphicEl>
                                          </p:spTgt>
                                        </p:tgtEl>
                                      </p:cBhvr>
                                    </p:animEffect>
                                    <p:anim calcmode="lin" valueType="num">
                                      <p:cBhvr>
                                        <p:cTn id="91" dur="500" fill="hold"/>
                                        <p:tgtEl>
                                          <p:spTgt spid="2">
                                            <p:graphicEl>
                                              <a:dgm id="{42B4B336-48E3-4B27-BCC9-802AFBFA1D3F}"/>
                                            </p:graphicEl>
                                          </p:spTgt>
                                        </p:tgtEl>
                                        <p:attrNameLst>
                                          <p:attrName>ppt_x</p:attrName>
                                        </p:attrNameLst>
                                      </p:cBhvr>
                                      <p:tavLst>
                                        <p:tav tm="0">
                                          <p:val>
                                            <p:fltVal val="0.5"/>
                                          </p:val>
                                        </p:tav>
                                        <p:tav tm="100000">
                                          <p:val>
                                            <p:strVal val="#ppt_x"/>
                                          </p:val>
                                        </p:tav>
                                      </p:tavLst>
                                    </p:anim>
                                    <p:anim calcmode="lin" valueType="num">
                                      <p:cBhvr>
                                        <p:cTn id="92" dur="500" fill="hold"/>
                                        <p:tgtEl>
                                          <p:spTgt spid="2">
                                            <p:graphicEl>
                                              <a:dgm id="{42B4B336-48E3-4B27-BCC9-802AFBFA1D3F}"/>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CCA4FB94-F71D-446B-A0D5-D32C4ECF923E}"/>
                                            </p:graphicEl>
                                          </p:spTgt>
                                        </p:tgtEl>
                                        <p:attrNameLst>
                                          <p:attrName>style.visibility</p:attrName>
                                        </p:attrNameLst>
                                      </p:cBhvr>
                                      <p:to>
                                        <p:strVal val="visible"/>
                                      </p:to>
                                    </p:set>
                                    <p:anim calcmode="lin" valueType="num">
                                      <p:cBhvr>
                                        <p:cTn id="97" dur="500" fill="hold"/>
                                        <p:tgtEl>
                                          <p:spTgt spid="2">
                                            <p:graphicEl>
                                              <a:dgm id="{CCA4FB94-F71D-446B-A0D5-D32C4ECF923E}"/>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CCA4FB94-F71D-446B-A0D5-D32C4ECF923E}"/>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CCA4FB94-F71D-446B-A0D5-D32C4ECF923E}"/>
                                            </p:graphicEl>
                                          </p:spTgt>
                                        </p:tgtEl>
                                      </p:cBhvr>
                                    </p:animEffect>
                                    <p:anim calcmode="lin" valueType="num">
                                      <p:cBhvr>
                                        <p:cTn id="100" dur="500" fill="hold"/>
                                        <p:tgtEl>
                                          <p:spTgt spid="2">
                                            <p:graphicEl>
                                              <a:dgm id="{CCA4FB94-F71D-446B-A0D5-D32C4ECF923E}"/>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CCA4FB94-F71D-446B-A0D5-D32C4ECF923E}"/>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3BC388F0-2EA3-4F87-847B-CBB7AAAADF16}"/>
                                            </p:graphicEl>
                                          </p:spTgt>
                                        </p:tgtEl>
                                        <p:attrNameLst>
                                          <p:attrName>style.visibility</p:attrName>
                                        </p:attrNameLst>
                                      </p:cBhvr>
                                      <p:to>
                                        <p:strVal val="visible"/>
                                      </p:to>
                                    </p:set>
                                    <p:anim calcmode="lin" valueType="num">
                                      <p:cBhvr>
                                        <p:cTn id="104" dur="500" fill="hold"/>
                                        <p:tgtEl>
                                          <p:spTgt spid="2">
                                            <p:graphicEl>
                                              <a:dgm id="{3BC388F0-2EA3-4F87-847B-CBB7AAAADF16}"/>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3BC388F0-2EA3-4F87-847B-CBB7AAAADF16}"/>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3BC388F0-2EA3-4F87-847B-CBB7AAAADF16}"/>
                                            </p:graphicEl>
                                          </p:spTgt>
                                        </p:tgtEl>
                                      </p:cBhvr>
                                    </p:animEffect>
                                    <p:anim calcmode="lin" valueType="num">
                                      <p:cBhvr>
                                        <p:cTn id="107" dur="500" fill="hold"/>
                                        <p:tgtEl>
                                          <p:spTgt spid="2">
                                            <p:graphicEl>
                                              <a:dgm id="{3BC388F0-2EA3-4F87-847B-CBB7AAAADF16}"/>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3BC388F0-2EA3-4F87-847B-CBB7AAAADF16}"/>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down)">
                                      <p:cBhvr>
                                        <p:cTn id="113" dur="290">
                                          <p:stCondLst>
                                            <p:cond delay="0"/>
                                          </p:stCondLst>
                                        </p:cTn>
                                        <p:tgtEl>
                                          <p:spTgt spid="9"/>
                                        </p:tgtEl>
                                      </p:cBhvr>
                                    </p:animEffect>
                                    <p:anim calcmode="lin" valueType="num">
                                      <p:cBhvr>
                                        <p:cTn id="11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19" dur="13">
                                          <p:stCondLst>
                                            <p:cond delay="325"/>
                                          </p:stCondLst>
                                        </p:cTn>
                                        <p:tgtEl>
                                          <p:spTgt spid="9"/>
                                        </p:tgtEl>
                                      </p:cBhvr>
                                      <p:to x="100000" y="60000"/>
                                    </p:animScale>
                                    <p:animScale>
                                      <p:cBhvr>
                                        <p:cTn id="120" dur="83" decel="50000">
                                          <p:stCondLst>
                                            <p:cond delay="338"/>
                                          </p:stCondLst>
                                        </p:cTn>
                                        <p:tgtEl>
                                          <p:spTgt spid="9"/>
                                        </p:tgtEl>
                                      </p:cBhvr>
                                      <p:to x="100000" y="100000"/>
                                    </p:animScale>
                                    <p:animScale>
                                      <p:cBhvr>
                                        <p:cTn id="121" dur="13">
                                          <p:stCondLst>
                                            <p:cond delay="656"/>
                                          </p:stCondLst>
                                        </p:cTn>
                                        <p:tgtEl>
                                          <p:spTgt spid="9"/>
                                        </p:tgtEl>
                                      </p:cBhvr>
                                      <p:to x="100000" y="80000"/>
                                    </p:animScale>
                                    <p:animScale>
                                      <p:cBhvr>
                                        <p:cTn id="122" dur="83" decel="50000">
                                          <p:stCondLst>
                                            <p:cond delay="669"/>
                                          </p:stCondLst>
                                        </p:cTn>
                                        <p:tgtEl>
                                          <p:spTgt spid="9"/>
                                        </p:tgtEl>
                                      </p:cBhvr>
                                      <p:to x="100000" y="100000"/>
                                    </p:animScale>
                                    <p:animScale>
                                      <p:cBhvr>
                                        <p:cTn id="123" dur="13">
                                          <p:stCondLst>
                                            <p:cond delay="821"/>
                                          </p:stCondLst>
                                        </p:cTn>
                                        <p:tgtEl>
                                          <p:spTgt spid="9"/>
                                        </p:tgtEl>
                                      </p:cBhvr>
                                      <p:to x="100000" y="90000"/>
                                    </p:animScale>
                                    <p:animScale>
                                      <p:cBhvr>
                                        <p:cTn id="124" dur="83" decel="50000">
                                          <p:stCondLst>
                                            <p:cond delay="834"/>
                                          </p:stCondLst>
                                        </p:cTn>
                                        <p:tgtEl>
                                          <p:spTgt spid="9"/>
                                        </p:tgtEl>
                                      </p:cBhvr>
                                      <p:to x="100000" y="100000"/>
                                    </p:animScale>
                                    <p:animScale>
                                      <p:cBhvr>
                                        <p:cTn id="125" dur="13">
                                          <p:stCondLst>
                                            <p:cond delay="904"/>
                                          </p:stCondLst>
                                        </p:cTn>
                                        <p:tgtEl>
                                          <p:spTgt spid="9"/>
                                        </p:tgtEl>
                                      </p:cBhvr>
                                      <p:to x="100000" y="95000"/>
                                    </p:animScale>
                                    <p:animScale>
                                      <p:cBhvr>
                                        <p:cTn id="126" dur="83" decel="50000">
                                          <p:stCondLst>
                                            <p:cond delay="917"/>
                                          </p:stCondLst>
                                        </p:cTn>
                                        <p:tgtEl>
                                          <p:spTgt spid="9"/>
                                        </p:tgtEl>
                                      </p:cBhvr>
                                      <p:to x="100000" y="100000"/>
                                    </p:animScale>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7">
                                            <p:txEl>
                                              <p:pRg st="0" end="0"/>
                                            </p:txEl>
                                          </p:spTgt>
                                        </p:tgtEl>
                                        <p:attrNameLst>
                                          <p:attrName>style.visibility</p:attrName>
                                        </p:attrNameLst>
                                      </p:cBhvr>
                                      <p:to>
                                        <p:strVal val="visible"/>
                                      </p:to>
                                    </p:set>
                                    <p:animEffect transition="in" filter="wipe(left)">
                                      <p:cBhvr>
                                        <p:cTn id="130" dur="500"/>
                                        <p:tgtEl>
                                          <p:spTgt spid="7">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7">
                                            <p:txEl>
                                              <p:pRg st="1" end="1"/>
                                            </p:txEl>
                                          </p:spTgt>
                                        </p:tgtEl>
                                        <p:attrNameLst>
                                          <p:attrName>style.visibility</p:attrName>
                                        </p:attrNameLst>
                                      </p:cBhvr>
                                      <p:to>
                                        <p:strVal val="visible"/>
                                      </p:to>
                                    </p:set>
                                    <p:animEffect transition="in" filter="wipe(left)">
                                      <p:cBhvr>
                                        <p:cTn id="1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522CFDA-5AFC-4E5B-ADD5-C26C8C2DDF16}"/>
              </a:ext>
            </a:extLst>
          </p:cNvPr>
          <p:cNvSpPr txBox="1"/>
          <p:nvPr/>
        </p:nvSpPr>
        <p:spPr>
          <a:xfrm>
            <a:off x="884073" y="765047"/>
            <a:ext cx="7650398" cy="3477875"/>
          </a:xfrm>
          <a:prstGeom prst="rect">
            <a:avLst/>
          </a:prstGeom>
          <a:noFill/>
        </p:spPr>
        <p:txBody>
          <a:bodyPr wrap="square">
            <a:spAutoFit/>
            <a:scene3d>
              <a:camera prst="orthographicFront"/>
              <a:lightRig rig="threePt" dir="t"/>
            </a:scene3d>
            <a:sp3d extrusionH="57150">
              <a:bevelT w="38100" h="38100"/>
            </a:sp3d>
          </a:bodyPr>
          <a:lstStyle/>
          <a:p>
            <a:pPr>
              <a:spcBef>
                <a:spcPts val="600"/>
              </a:spcBef>
            </a:pPr>
            <a:r>
              <a:rPr lang="ro-RO" sz="2200" b="1" smtClean="0">
                <a:solidFill>
                  <a:srgbClr val="71497B"/>
                </a:solidFill>
                <a:latin typeface="Constantia" panose="02030602050306030303" pitchFamily="18" charset="0"/>
              </a:rPr>
              <a:t>„</a:t>
            </a:r>
            <a:r>
              <a:rPr lang="ro-RO" sz="2200" b="1" smtClean="0">
                <a:solidFill>
                  <a:srgbClr val="71497B"/>
                </a:solidFill>
                <a:latin typeface="Constantia" panose="02030602050306030303" pitchFamily="18" charset="0"/>
              </a:rPr>
              <a:t>Ţara </a:t>
            </a:r>
            <a:r>
              <a:rPr lang="ro-RO" sz="2200" b="1" smtClean="0">
                <a:solidFill>
                  <a:srgbClr val="71497B"/>
                </a:solidFill>
                <a:latin typeface="Constantia" panose="02030602050306030303" pitchFamily="18" charset="0"/>
              </a:rPr>
              <a:t>în care călătorim este din toate punctele de vedere mult mai atractivă decât a fost vreodată ţara Canaan pentru copiii lui </a:t>
            </a:r>
            <a:r>
              <a:rPr lang="ro-RO" sz="2200" b="1" smtClean="0">
                <a:solidFill>
                  <a:srgbClr val="71497B"/>
                </a:solidFill>
                <a:latin typeface="Constantia" panose="02030602050306030303" pitchFamily="18" charset="0"/>
              </a:rPr>
              <a:t>Israel</a:t>
            </a:r>
            <a:r>
              <a:rPr lang="ro-RO" sz="2200" b="1" smtClean="0">
                <a:solidFill>
                  <a:srgbClr val="71497B"/>
                </a:solidFill>
                <a:latin typeface="Constantia" panose="02030602050306030303" pitchFamily="18" charset="0"/>
              </a:rPr>
              <a:t>... Ce le-a oprit progresul tocmai la vederea ţării </a:t>
            </a:r>
            <a:r>
              <a:rPr lang="ro-RO" sz="2200" b="1" smtClean="0">
                <a:solidFill>
                  <a:srgbClr val="71497B"/>
                </a:solidFill>
                <a:latin typeface="Constantia" panose="02030602050306030303" pitchFamily="18" charset="0"/>
              </a:rPr>
              <a:t>bune</a:t>
            </a:r>
            <a:r>
              <a:rPr lang="ro-RO" sz="2200" b="1" smtClean="0">
                <a:solidFill>
                  <a:srgbClr val="71497B"/>
                </a:solidFill>
                <a:latin typeface="Constantia" panose="02030602050306030303" pitchFamily="18" charset="0"/>
              </a:rPr>
              <a:t>? […] A fost propria lor neîncredere hotărâtă care i-a făcut să se </a:t>
            </a:r>
            <a:r>
              <a:rPr lang="ro-RO" sz="2200" b="1" smtClean="0">
                <a:solidFill>
                  <a:srgbClr val="71497B"/>
                </a:solidFill>
                <a:latin typeface="Constantia" panose="02030602050306030303" pitchFamily="18" charset="0"/>
              </a:rPr>
              <a:t>întoarcă</a:t>
            </a:r>
            <a:r>
              <a:rPr lang="ro-RO" sz="2200" b="1" smtClean="0">
                <a:solidFill>
                  <a:srgbClr val="71497B"/>
                </a:solidFill>
                <a:latin typeface="Constantia" panose="02030602050306030303" pitchFamily="18" charset="0"/>
              </a:rPr>
              <a:t>. Ei nu au fost dispuşi să rişte nimic pentru promisiunile lui </a:t>
            </a:r>
            <a:r>
              <a:rPr lang="ro-RO" sz="2200" b="1" smtClean="0">
                <a:solidFill>
                  <a:srgbClr val="71497B"/>
                </a:solidFill>
                <a:latin typeface="Constantia" panose="02030602050306030303" pitchFamily="18" charset="0"/>
              </a:rPr>
              <a:t>Dumnezeu</a:t>
            </a:r>
            <a:r>
              <a:rPr lang="ro-RO" sz="2200" b="1" smtClean="0">
                <a:solidFill>
                  <a:srgbClr val="71497B"/>
                </a:solidFill>
                <a:latin typeface="Constantia" panose="02030602050306030303" pitchFamily="18" charset="0"/>
              </a:rPr>
              <a:t>... Suntem chiar la graniţele Canaanului </a:t>
            </a:r>
            <a:r>
              <a:rPr lang="ro-RO" sz="2200" b="1" smtClean="0">
                <a:solidFill>
                  <a:srgbClr val="71497B"/>
                </a:solidFill>
                <a:latin typeface="Constantia" panose="02030602050306030303" pitchFamily="18" charset="0"/>
              </a:rPr>
              <a:t>ceresc</a:t>
            </a:r>
            <a:r>
              <a:rPr lang="ro-RO" sz="2200" b="1" smtClean="0">
                <a:solidFill>
                  <a:srgbClr val="71497B"/>
                </a:solidFill>
                <a:latin typeface="Constantia" panose="02030602050306030303" pitchFamily="18" charset="0"/>
              </a:rPr>
              <a:t>... Dacă avem credinţă în promisiunile lui </a:t>
            </a:r>
            <a:r>
              <a:rPr lang="ro-RO" sz="2200" b="1" smtClean="0">
                <a:solidFill>
                  <a:srgbClr val="71497B"/>
                </a:solidFill>
                <a:latin typeface="Constantia" panose="02030602050306030303" pitchFamily="18" charset="0"/>
              </a:rPr>
              <a:t>Dumnezeu</a:t>
            </a:r>
            <a:r>
              <a:rPr lang="ro-RO" sz="2200" b="1" smtClean="0">
                <a:solidFill>
                  <a:srgbClr val="71497B"/>
                </a:solidFill>
                <a:latin typeface="Constantia" panose="02030602050306030303" pitchFamily="18" charset="0"/>
              </a:rPr>
              <a:t>, vom </a:t>
            </a:r>
            <a:r>
              <a:rPr lang="ro-RO" sz="2200" b="1" smtClean="0">
                <a:solidFill>
                  <a:srgbClr val="71497B"/>
                </a:solidFill>
                <a:latin typeface="Constantia" panose="02030602050306030303" pitchFamily="18" charset="0"/>
              </a:rPr>
              <a:t>arăta</a:t>
            </a:r>
            <a:r>
              <a:rPr lang="ro-RO" sz="2200" b="1" smtClean="0">
                <a:solidFill>
                  <a:srgbClr val="71497B"/>
                </a:solidFill>
                <a:latin typeface="Constantia" panose="02030602050306030303" pitchFamily="18" charset="0"/>
              </a:rPr>
              <a:t>... că nu trăim pentru această </a:t>
            </a:r>
            <a:r>
              <a:rPr lang="ro-RO" sz="2200" b="1" smtClean="0">
                <a:solidFill>
                  <a:srgbClr val="71497B"/>
                </a:solidFill>
                <a:latin typeface="Constantia" panose="02030602050306030303" pitchFamily="18" charset="0"/>
              </a:rPr>
              <a:t>lume</a:t>
            </a:r>
            <a:r>
              <a:rPr lang="ro-RO" sz="2200" b="1" smtClean="0">
                <a:solidFill>
                  <a:srgbClr val="71497B"/>
                </a:solidFill>
                <a:latin typeface="Constantia" panose="02030602050306030303" pitchFamily="18" charset="0"/>
              </a:rPr>
              <a:t>, ci că prima ocupaţie este să </a:t>
            </a:r>
            <a:r>
              <a:rPr lang="ro-RO" sz="2200" b="1" smtClean="0">
                <a:solidFill>
                  <a:srgbClr val="71497B"/>
                </a:solidFill>
                <a:latin typeface="Constantia" panose="02030602050306030303" pitchFamily="18" charset="0"/>
              </a:rPr>
              <a:t>n</a:t>
            </a:r>
            <a:r>
              <a:rPr lang="ro-RO" sz="2200" b="1" smtClean="0">
                <a:solidFill>
                  <a:srgbClr val="71497B"/>
                </a:solidFill>
                <a:latin typeface="Constantia" panose="02030602050306030303" pitchFamily="18" charset="0"/>
              </a:rPr>
              <a:t>e </a:t>
            </a:r>
            <a:r>
              <a:rPr lang="ro-RO" sz="2200" b="1" smtClean="0">
                <a:solidFill>
                  <a:srgbClr val="71497B"/>
                </a:solidFill>
                <a:latin typeface="Constantia" panose="02030602050306030303" pitchFamily="18" charset="0"/>
              </a:rPr>
              <a:t>pregătim</a:t>
            </a:r>
            <a:r>
              <a:rPr lang="ro-RO" sz="2200" b="1" smtClean="0">
                <a:solidFill>
                  <a:srgbClr val="71497B"/>
                </a:solidFill>
                <a:latin typeface="Constantia" panose="02030602050306030303" pitchFamily="18" charset="0"/>
              </a:rPr>
              <a:t> pentru acel pământ sfânt</a:t>
            </a:r>
            <a:r>
              <a:rPr lang="ro-RO" sz="2200" b="1" smtClean="0">
                <a:solidFill>
                  <a:srgbClr val="71497B"/>
                </a:solidFill>
                <a:latin typeface="Constantia" panose="02030602050306030303" pitchFamily="18" charset="0"/>
              </a:rPr>
              <a:t>.</a:t>
            </a:r>
            <a:r>
              <a:rPr lang="ro-RO" sz="2200" b="1" smtClean="0">
                <a:solidFill>
                  <a:srgbClr val="71497B"/>
                </a:solidFill>
                <a:latin typeface="Constantia" panose="02030602050306030303" pitchFamily="18" charset="0"/>
              </a:rPr>
              <a:t>”</a:t>
            </a:r>
            <a:endParaRPr lang="ro-RO" sz="2200" b="1">
              <a:solidFill>
                <a:srgbClr val="71497B"/>
              </a:solidFill>
              <a:latin typeface="Constantia" panose="02030602050306030303" pitchFamily="18" charset="0"/>
            </a:endParaRPr>
          </a:p>
        </p:txBody>
      </p:sp>
      <p:sp>
        <p:nvSpPr>
          <p:cNvPr id="4" name="CuadroTexto 3">
            <a:extLst>
              <a:ext uri="{FF2B5EF4-FFF2-40B4-BE49-F238E27FC236}">
                <a16:creationId xmlns="" xmlns:a16="http://schemas.microsoft.com/office/drawing/2014/main" id="{92C5CC5E-721A-4AE3-8DF2-4AFAB6E07BCA}"/>
              </a:ext>
            </a:extLst>
          </p:cNvPr>
          <p:cNvSpPr txBox="1"/>
          <p:nvPr/>
        </p:nvSpPr>
        <p:spPr>
          <a:xfrm>
            <a:off x="5190227" y="4730756"/>
            <a:ext cx="3467616" cy="338554"/>
          </a:xfrm>
          <a:prstGeom prst="rect">
            <a:avLst/>
          </a:prstGeom>
          <a:noFill/>
        </p:spPr>
        <p:txBody>
          <a:bodyPr wrap="none" rtlCol="0">
            <a:spAutoFit/>
          </a:bodyPr>
          <a:lstStyle/>
          <a:p>
            <a:pPr algn="r"/>
            <a:r>
              <a:rPr lang="ro-RO" sz="1600" b="1" dirty="0" smtClean="0">
                <a:solidFill>
                  <a:srgbClr val="71497B"/>
                </a:solidFill>
              </a:rPr>
              <a:t>E. G. W. (</a:t>
            </a:r>
            <a:r>
              <a:rPr lang="ro-RO" sz="1600" b="1" i="1" dirty="0" smtClean="0">
                <a:solidFill>
                  <a:srgbClr val="71497B"/>
                </a:solidFill>
              </a:rPr>
              <a:t>Ca </a:t>
            </a:r>
            <a:r>
              <a:rPr lang="ro-RO" sz="1600" b="1" i="1" dirty="0">
                <a:solidFill>
                  <a:srgbClr val="71497B"/>
                </a:solidFill>
              </a:rPr>
              <a:t>să-L cunosc pe </a:t>
            </a:r>
            <a:r>
              <a:rPr lang="ro-RO" sz="1600" b="1" i="1" dirty="0" smtClean="0">
                <a:solidFill>
                  <a:srgbClr val="71497B"/>
                </a:solidFill>
              </a:rPr>
              <a:t>El</a:t>
            </a:r>
            <a:r>
              <a:rPr lang="ro-RO" sz="1600" b="1" dirty="0" smtClean="0">
                <a:solidFill>
                  <a:srgbClr val="71497B"/>
                </a:solidFill>
              </a:rPr>
              <a:t>, 12 iunie)</a:t>
            </a:r>
            <a:endParaRPr lang="ro-RO" sz="1600" b="1" dirty="0">
              <a:solidFill>
                <a:srgbClr val="71497B"/>
              </a:solidFill>
            </a:endParaRPr>
          </a:p>
        </p:txBody>
      </p:sp>
    </p:spTree>
    <p:extLst>
      <p:ext uri="{BB962C8B-B14F-4D97-AF65-F5344CB8AC3E}">
        <p14:creationId xmlns="" xmlns:p14="http://schemas.microsoft.com/office/powerpoint/2010/main" val="1937335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EA2E9608-8E34-42B9-938E-BE5702E2DF0E}"/>
              </a:ext>
            </a:extLst>
          </p:cNvPr>
          <p:cNvSpPr txBox="1"/>
          <p:nvPr/>
        </p:nvSpPr>
        <p:spPr>
          <a:xfrm>
            <a:off x="0" y="0"/>
            <a:ext cx="9144000" cy="769441"/>
          </a:xfrm>
          <a:prstGeom prst="rect">
            <a:avLst/>
          </a:prstGeom>
          <a:noFill/>
        </p:spPr>
        <p:txBody>
          <a:bodyPr wrap="square">
            <a:spAutoFit/>
          </a:bodyPr>
          <a:lstStyle/>
          <a:p>
            <a:pPr algn="ctr"/>
            <a:r>
              <a:rPr lang="ro-RO" sz="4400">
                <a:ln w="0"/>
                <a:solidFill>
                  <a:schemeClr val="accent1"/>
                </a:solidFill>
                <a:effectLst>
                  <a:outerShdw blurRad="38100" dist="25400" dir="5400000" algn="ctr" rotWithShape="0">
                    <a:srgbClr val="6E747A">
                      <a:alpha val="43000"/>
                    </a:srgbClr>
                  </a:outerShdw>
                </a:effectLst>
              </a:rPr>
              <a:t>CÂND VOR INTRA </a:t>
            </a:r>
            <a:r>
              <a:rPr lang="ro-RO" sz="4400">
                <a:ln w="0"/>
                <a:solidFill>
                  <a:schemeClr val="accent1"/>
                </a:solidFill>
                <a:effectLst>
                  <a:outerShdw blurRad="38100" dist="25400" dir="5400000" algn="ctr" rotWithShape="0">
                    <a:srgbClr val="6E747A">
                      <a:alpha val="43000"/>
                    </a:srgbClr>
                  </a:outerShdw>
                </a:effectLst>
              </a:rPr>
              <a:t>ÎN </a:t>
            </a:r>
            <a:r>
              <a:rPr lang="ro-RO" sz="4400" smtClean="0">
                <a:ln w="0"/>
                <a:solidFill>
                  <a:schemeClr val="accent1"/>
                </a:solidFill>
                <a:effectLst>
                  <a:outerShdw blurRad="38100" dist="25400" dir="5400000" algn="ctr" rotWithShape="0">
                    <a:srgbClr val="6E747A">
                      <a:alpha val="43000"/>
                    </a:srgbClr>
                  </a:outerShdw>
                </a:effectLst>
              </a:rPr>
              <a:t>ODIHNĂ</a:t>
            </a:r>
            <a:endParaRPr lang="ro-RO" sz="4400">
              <a:ln w="0"/>
              <a:solidFill>
                <a:schemeClr val="accent1"/>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 xmlns:a16="http://schemas.microsoft.com/office/drawing/2014/main" id="{FECD2822-8B8D-4759-8579-A6A836669370}"/>
              </a:ext>
            </a:extLst>
          </p:cNvPr>
          <p:cNvSpPr txBox="1"/>
          <p:nvPr/>
        </p:nvSpPr>
        <p:spPr>
          <a:xfrm>
            <a:off x="0" y="661308"/>
            <a:ext cx="5324001" cy="338554"/>
          </a:xfrm>
          <a:prstGeom prst="rect">
            <a:avLst/>
          </a:prstGeom>
          <a:noFill/>
        </p:spPr>
        <p:txBody>
          <a:bodyPr wrap="square">
            <a:spAutoFit/>
          </a:bodyPr>
          <a:lstStyle/>
          <a:p>
            <a:pPr algn="ctr"/>
            <a:r>
              <a:rPr lang="ro-RO" sz="1600" b="1" smtClean="0">
                <a:solidFill>
                  <a:schemeClr val="accent2">
                    <a:lumMod val="75000"/>
                  </a:schemeClr>
                </a:solidFill>
                <a:latin typeface="Comic Sans MS" panose="030F0702030302020204" pitchFamily="66" charset="0"/>
              </a:rPr>
              <a:t>„</a:t>
            </a:r>
            <a:r>
              <a:rPr lang="ro-RO" sz="1600" b="1" smtClean="0">
                <a:solidFill>
                  <a:schemeClr val="accent2">
                    <a:lumMod val="75000"/>
                  </a:schemeClr>
                </a:solidFill>
                <a:latin typeface="Comic Sans MS" panose="030F0702030302020204" pitchFamily="66" charset="0"/>
              </a:rPr>
              <a:t>El </a:t>
            </a:r>
            <a:r>
              <a:rPr lang="ro-RO" sz="1600" b="1" smtClean="0">
                <a:solidFill>
                  <a:schemeClr val="accent2">
                    <a:lumMod val="75000"/>
                  </a:schemeClr>
                </a:solidFill>
                <a:latin typeface="Comic Sans MS" panose="030F0702030302020204" pitchFamily="66" charset="0"/>
              </a:rPr>
              <a:t>hotărăşte din nou o </a:t>
            </a:r>
            <a:r>
              <a:rPr lang="ro-RO" sz="1600" b="1" smtClean="0">
                <a:solidFill>
                  <a:schemeClr val="accent2">
                    <a:lumMod val="75000"/>
                  </a:schemeClr>
                </a:solidFill>
                <a:latin typeface="Comic Sans MS" panose="030F0702030302020204" pitchFamily="66" charset="0"/>
              </a:rPr>
              <a:t>zi</a:t>
            </a:r>
            <a:r>
              <a:rPr lang="ro-RO" sz="1600" b="1" smtClean="0">
                <a:solidFill>
                  <a:schemeClr val="accent2">
                    <a:lumMod val="75000"/>
                  </a:schemeClr>
                </a:solidFill>
                <a:latin typeface="Comic Sans MS" panose="030F0702030302020204" pitchFamily="66" charset="0"/>
              </a:rPr>
              <a:t>: </a:t>
            </a:r>
            <a:r>
              <a:rPr lang="ro-RO" sz="1600" b="1" smtClean="0">
                <a:solidFill>
                  <a:schemeClr val="accent2">
                    <a:lumMod val="75000"/>
                  </a:schemeClr>
                </a:solidFill>
                <a:latin typeface="Comic Sans MS" panose="030F0702030302020204" pitchFamily="66" charset="0"/>
              </a:rPr>
              <a:t>„Astăzi</a:t>
            </a:r>
            <a:r>
              <a:rPr lang="ro-RO" sz="1600" b="1" smtClean="0">
                <a:solidFill>
                  <a:schemeClr val="accent2">
                    <a:lumMod val="75000"/>
                  </a:schemeClr>
                </a:solidFill>
                <a:latin typeface="Comic Sans MS" panose="030F0702030302020204" pitchFamily="66" charset="0"/>
              </a:rPr>
              <a:t>”…” </a:t>
            </a:r>
            <a:r>
              <a:rPr lang="ro-RO" sz="1400" b="1" smtClean="0">
                <a:solidFill>
                  <a:schemeClr val="accent2">
                    <a:lumMod val="75000"/>
                  </a:schemeClr>
                </a:solidFill>
                <a:latin typeface="Comic Sans MS" panose="030F0702030302020204" pitchFamily="66" charset="0"/>
              </a:rPr>
              <a:t>(</a:t>
            </a:r>
            <a:r>
              <a:rPr lang="ro-RO" sz="1400" b="1" smtClean="0">
                <a:solidFill>
                  <a:schemeClr val="accent2">
                    <a:lumMod val="75000"/>
                  </a:schemeClr>
                </a:solidFill>
                <a:latin typeface="Comic Sans MS" panose="030F0702030302020204" pitchFamily="66" charset="0"/>
              </a:rPr>
              <a:t>Evrei</a:t>
            </a:r>
            <a:r>
              <a:rPr lang="ro-RO" sz="1400" b="1" smtClean="0">
                <a:solidFill>
                  <a:schemeClr val="accent2">
                    <a:lumMod val="75000"/>
                  </a:schemeClr>
                </a:solidFill>
                <a:latin typeface="Comic Sans MS" panose="030F0702030302020204" pitchFamily="66" charset="0"/>
              </a:rPr>
              <a:t> </a:t>
            </a:r>
            <a:r>
              <a:rPr lang="ro-RO" sz="1400" b="1" smtClean="0">
                <a:solidFill>
                  <a:schemeClr val="accent2">
                    <a:lumMod val="75000"/>
                  </a:schemeClr>
                </a:solidFill>
                <a:latin typeface="Comic Sans MS" panose="030F0702030302020204" pitchFamily="66" charset="0"/>
              </a:rPr>
              <a:t>4:7)</a:t>
            </a:r>
            <a:endParaRPr lang="ro-RO" sz="1400" b="1">
              <a:solidFill>
                <a:schemeClr val="accent2">
                  <a:lumMod val="75000"/>
                </a:schemeClr>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A853FD7B-26A8-42A3-9065-296CC07F47A5}"/>
              </a:ext>
            </a:extLst>
          </p:cNvPr>
          <p:cNvSpPr txBox="1"/>
          <p:nvPr/>
        </p:nvSpPr>
        <p:spPr>
          <a:xfrm>
            <a:off x="-6602" y="999862"/>
            <a:ext cx="5319539" cy="1754326"/>
          </a:xfrm>
          <a:prstGeom prst="rect">
            <a:avLst/>
          </a:prstGeom>
          <a:noFill/>
        </p:spPr>
        <p:txBody>
          <a:bodyPr wrap="square" rIns="0" rtlCol="0">
            <a:spAutoFit/>
          </a:bodyPr>
          <a:lstStyle/>
          <a:p>
            <a:pPr>
              <a:spcBef>
                <a:spcPts val="600"/>
              </a:spcBef>
            </a:pPr>
            <a:r>
              <a:rPr lang="ro-RO" b="1" dirty="0" smtClean="0"/>
              <a:t>Odihna promisă lui Israel (într-adevăr, întregii omeniri), nu s-a împlinit pe deplin odată cu cucerirea Canaanului (</a:t>
            </a:r>
            <a:r>
              <a:rPr lang="ro-RO" b="1" dirty="0" err="1" smtClean="0"/>
              <a:t>Evr</a:t>
            </a:r>
            <a:r>
              <a:rPr lang="ro-RO" b="1" dirty="0" smtClean="0"/>
              <a:t>. 4:8). Nici măcar atunci când, pe vremea lui David şi a lui Solomon, Israel a stăpânit peste toată ţara făgăduinţei (2 </a:t>
            </a:r>
            <a:r>
              <a:rPr lang="ro-RO" b="1" dirty="0" err="1" smtClean="0"/>
              <a:t>Cron</a:t>
            </a:r>
            <a:r>
              <a:rPr lang="ro-RO" b="1" dirty="0" smtClean="0"/>
              <a:t>. 9:26), din moment ce mai exista idolatrie printre poporul lui Dumnezeu. </a:t>
            </a:r>
            <a:endParaRPr lang="ro-RO" b="1" dirty="0"/>
          </a:p>
        </p:txBody>
      </p:sp>
      <p:pic>
        <p:nvPicPr>
          <p:cNvPr id="6" name="Imagen 5" descr="Un grupo de personas en un escenario&#10;&#10;Descripción generada automáticamente con confianza media">
            <a:extLst>
              <a:ext uri="{FF2B5EF4-FFF2-40B4-BE49-F238E27FC236}">
                <a16:creationId xmlns="" xmlns:a16="http://schemas.microsoft.com/office/drawing/2014/main" id="{ABC1FA1E-7B98-47F3-AD08-0554ADFE320B}"/>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324000" y="744502"/>
            <a:ext cx="3666672" cy="1833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 xmlns:a16="http://schemas.microsoft.com/office/drawing/2014/main" id="{3102ACF3-48BE-4FD2-8915-DCC3AB6DAAD8}"/>
              </a:ext>
            </a:extLst>
          </p:cNvPr>
          <p:cNvSpPr txBox="1"/>
          <p:nvPr/>
        </p:nvSpPr>
        <p:spPr>
          <a:xfrm>
            <a:off x="3074197" y="2661032"/>
            <a:ext cx="6069803" cy="2385268"/>
          </a:xfrm>
          <a:prstGeom prst="rect">
            <a:avLst/>
          </a:prstGeom>
          <a:noFill/>
        </p:spPr>
        <p:txBody>
          <a:bodyPr wrap="square">
            <a:spAutoFit/>
          </a:bodyPr>
          <a:lstStyle/>
          <a:p>
            <a:pPr>
              <a:spcBef>
                <a:spcPts val="600"/>
              </a:spcBef>
            </a:pPr>
            <a:r>
              <a:rPr lang="ro-RO" b="1" smtClean="0"/>
              <a:t>Acea </a:t>
            </a:r>
            <a:r>
              <a:rPr lang="ro-RO" b="1" smtClean="0"/>
              <a:t>odihnă </a:t>
            </a:r>
            <a:r>
              <a:rPr lang="ro-RO" b="1" smtClean="0"/>
              <a:t>[</a:t>
            </a:r>
            <a:r>
              <a:rPr lang="ro-RO" b="1" smtClean="0"/>
              <a:t>părtăşie intimă cu </a:t>
            </a:r>
            <a:r>
              <a:rPr lang="ro-RO" b="1" smtClean="0"/>
              <a:t>Dumnezeu</a:t>
            </a:r>
            <a:r>
              <a:rPr lang="ro-RO" b="1" smtClean="0"/>
              <a:t>] a fost disponibilă pentru fiecare persoană încă de la Creaţie </a:t>
            </a:r>
            <a:r>
              <a:rPr lang="ro-RO" b="1" smtClean="0"/>
              <a:t>(Evr</a:t>
            </a:r>
            <a:r>
              <a:rPr lang="ro-RO" b="1" smtClean="0"/>
              <a:t>. </a:t>
            </a:r>
            <a:r>
              <a:rPr lang="ro-RO" b="1" smtClean="0"/>
              <a:t>4:3b-4</a:t>
            </a:r>
            <a:r>
              <a:rPr lang="ro-RO" b="1" smtClean="0"/>
              <a:t>) şi este încă disponibilă pentru fiecare dintre noi AZI </a:t>
            </a:r>
            <a:r>
              <a:rPr lang="ro-RO" b="1" smtClean="0"/>
              <a:t>(Evr</a:t>
            </a:r>
            <a:r>
              <a:rPr lang="ro-RO" b="1" smtClean="0"/>
              <a:t>. </a:t>
            </a:r>
            <a:r>
              <a:rPr lang="ro-RO" b="1" smtClean="0"/>
              <a:t>4:7</a:t>
            </a:r>
            <a:r>
              <a:rPr lang="ro-RO" b="1" smtClean="0"/>
              <a:t>). Mai mult decât </a:t>
            </a:r>
            <a:r>
              <a:rPr lang="ro-RO" b="1" smtClean="0"/>
              <a:t>atât</a:t>
            </a:r>
            <a:r>
              <a:rPr lang="ro-RO" b="1" smtClean="0"/>
              <a:t>, unii au intrat deja în </a:t>
            </a:r>
            <a:r>
              <a:rPr lang="ro-RO" b="1" smtClean="0"/>
              <a:t>ea</a:t>
            </a:r>
            <a:r>
              <a:rPr lang="ro-RO" b="1" smtClean="0"/>
              <a:t>, </a:t>
            </a:r>
            <a:r>
              <a:rPr lang="ro-RO" b="1" smtClean="0"/>
              <a:t>iar alţii încă nu au intrat în </a:t>
            </a:r>
            <a:r>
              <a:rPr lang="ro-RO" b="1" smtClean="0"/>
              <a:t>ea</a:t>
            </a:r>
            <a:r>
              <a:rPr lang="ro-RO" b="1" smtClean="0"/>
              <a:t> </a:t>
            </a:r>
            <a:r>
              <a:rPr lang="ro-RO" b="1" smtClean="0"/>
              <a:t>(Evr</a:t>
            </a:r>
            <a:r>
              <a:rPr lang="ro-RO" b="1" smtClean="0"/>
              <a:t>. </a:t>
            </a:r>
            <a:r>
              <a:rPr lang="ro-RO" b="1" smtClean="0"/>
              <a:t>4:1</a:t>
            </a:r>
            <a:r>
              <a:rPr lang="ro-RO" b="1" smtClean="0"/>
              <a:t>, </a:t>
            </a:r>
            <a:r>
              <a:rPr lang="ro-RO" b="1" smtClean="0"/>
              <a:t>6a</a:t>
            </a:r>
            <a:r>
              <a:rPr lang="ro-RO" b="1" smtClean="0"/>
              <a:t>, </a:t>
            </a:r>
            <a:r>
              <a:rPr lang="ro-RO" b="1" smtClean="0"/>
              <a:t>9-10).</a:t>
            </a:r>
            <a:endParaRPr lang="ro-RO" b="1" smtClean="0"/>
          </a:p>
          <a:p>
            <a:pPr>
              <a:spcBef>
                <a:spcPts val="600"/>
              </a:spcBef>
            </a:pPr>
            <a:r>
              <a:rPr lang="ro-RO" b="1" smtClean="0"/>
              <a:t>Chemarea adresată nouă </a:t>
            </a:r>
            <a:r>
              <a:rPr lang="ro-RO" b="1" smtClean="0"/>
              <a:t>„azi</a:t>
            </a:r>
            <a:r>
              <a:rPr lang="ro-RO" b="1" smtClean="0"/>
              <a:t>” ne invită să recunoaştem că Dumnezeu ne-a fost credincios şi ne-a dat toate motivele să acceptăm invitaţia Sa imediat şi fără </a:t>
            </a:r>
            <a:r>
              <a:rPr lang="ro-RO" b="1" smtClean="0"/>
              <a:t>întârziere</a:t>
            </a:r>
            <a:r>
              <a:rPr lang="ro-RO" b="1" smtClean="0"/>
              <a:t>. </a:t>
            </a:r>
            <a:endParaRPr lang="ro-RO" b="1"/>
          </a:p>
        </p:txBody>
      </p:sp>
      <p:pic>
        <p:nvPicPr>
          <p:cNvPr id="10" name="Imagen 9" descr="Un dibujo de una persona&#10;&#10;Descripción generada automáticamente con confianza baja">
            <a:extLst>
              <a:ext uri="{FF2B5EF4-FFF2-40B4-BE49-F238E27FC236}">
                <a16:creationId xmlns="" xmlns:a16="http://schemas.microsoft.com/office/drawing/2014/main" id="{DE6C15F5-C9F5-429A-B0A5-149DDD535268}"/>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120140" y="2861861"/>
            <a:ext cx="2869803" cy="2028653"/>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5312178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left)">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left)">
                                      <p:cBhvr>
                                        <p:cTn id="4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C5BB136B-702C-4C16-A808-4D8352A6113C}"/>
              </a:ext>
            </a:extLst>
          </p:cNvPr>
          <p:cNvSpPr txBox="1"/>
          <p:nvPr/>
        </p:nvSpPr>
        <p:spPr>
          <a:xfrm>
            <a:off x="0" y="-43542"/>
            <a:ext cx="9144000"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ro-RO" sz="4400" b="1">
                <a:ln w="22225">
                  <a:solidFill>
                    <a:schemeClr val="accent2"/>
                  </a:solidFill>
                  <a:prstDash val="solid"/>
                </a:ln>
                <a:solidFill>
                  <a:schemeClr val="accent2">
                    <a:lumMod val="40000"/>
                    <a:lumOff val="60000"/>
                  </a:schemeClr>
                </a:solidFill>
              </a:rPr>
              <a:t>CARE ESTE ODIHNA </a:t>
            </a:r>
            <a:r>
              <a:rPr lang="ro-RO" sz="4400" b="1">
                <a:ln w="22225">
                  <a:solidFill>
                    <a:schemeClr val="accent2"/>
                  </a:solidFill>
                  <a:prstDash val="solid"/>
                </a:ln>
                <a:solidFill>
                  <a:schemeClr val="accent2">
                    <a:lumMod val="40000"/>
                    <a:lumOff val="60000"/>
                  </a:schemeClr>
                </a:solidFill>
              </a:rPr>
              <a:t>LUI </a:t>
            </a:r>
            <a:r>
              <a:rPr lang="ro-RO" sz="4400" b="1" smtClean="0">
                <a:ln w="22225">
                  <a:solidFill>
                    <a:schemeClr val="accent2"/>
                  </a:solidFill>
                  <a:prstDash val="solid"/>
                </a:ln>
                <a:solidFill>
                  <a:schemeClr val="accent2">
                    <a:lumMod val="40000"/>
                    <a:lumOff val="60000"/>
                  </a:schemeClr>
                </a:solidFill>
              </a:rPr>
              <a:t>DUMNEZEU</a:t>
            </a:r>
            <a:r>
              <a:rPr lang="ro-RO" sz="4400" b="1" smtClean="0">
                <a:ln w="22225">
                  <a:solidFill>
                    <a:schemeClr val="accent2"/>
                  </a:solidFill>
                  <a:prstDash val="solid"/>
                </a:ln>
                <a:solidFill>
                  <a:schemeClr val="accent2">
                    <a:lumMod val="40000"/>
                    <a:lumOff val="60000"/>
                  </a:schemeClr>
                </a:solidFill>
              </a:rPr>
              <a:t>?</a:t>
            </a:r>
            <a:endParaRPr lang="ro-RO" sz="4400" b="1">
              <a:ln w="22225">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 xmlns:a16="http://schemas.microsoft.com/office/drawing/2014/main" id="{B2CC6271-6399-41F8-A959-55E9A612508E}"/>
              </a:ext>
            </a:extLst>
          </p:cNvPr>
          <p:cNvSpPr txBox="1"/>
          <p:nvPr/>
        </p:nvSpPr>
        <p:spPr>
          <a:xfrm>
            <a:off x="1868153" y="598289"/>
            <a:ext cx="7275848" cy="584775"/>
          </a:xfrm>
          <a:prstGeom prst="rect">
            <a:avLst/>
          </a:prstGeom>
          <a:noFill/>
        </p:spPr>
        <p:txBody>
          <a:bodyPr wrap="square">
            <a:spAutoFit/>
          </a:bodyPr>
          <a:lstStyle/>
          <a:p>
            <a:pPr algn="ctr"/>
            <a:r>
              <a:rPr lang="ro-RO" sz="1600" b="1" smtClean="0">
                <a:solidFill>
                  <a:schemeClr val="accent3">
                    <a:lumMod val="75000"/>
                  </a:schemeClr>
                </a:solidFill>
                <a:latin typeface="Comic Sans MS" panose="030F0702030302020204" pitchFamily="66" charset="0"/>
              </a:rPr>
              <a:t>„</a:t>
            </a:r>
            <a:r>
              <a:rPr lang="ro-RO" sz="1600" b="1" smtClean="0">
                <a:solidFill>
                  <a:schemeClr val="accent3">
                    <a:lumMod val="75000"/>
                  </a:schemeClr>
                </a:solidFill>
                <a:latin typeface="Comic Sans MS" panose="030F0702030302020204" pitchFamily="66" charset="0"/>
              </a:rPr>
              <a:t>Fiindcă </a:t>
            </a:r>
            <a:r>
              <a:rPr lang="ro-RO" sz="1600" b="1" smtClean="0">
                <a:solidFill>
                  <a:schemeClr val="accent3">
                    <a:lumMod val="75000"/>
                  </a:schemeClr>
                </a:solidFill>
                <a:latin typeface="Comic Sans MS" panose="030F0702030302020204" pitchFamily="66" charset="0"/>
              </a:rPr>
              <a:t>cine intră în odihna Lui se odihneşte şi el de lucrările </a:t>
            </a:r>
            <a:r>
              <a:rPr lang="ro-RO" sz="1600" b="1" smtClean="0">
                <a:solidFill>
                  <a:schemeClr val="accent3">
                    <a:lumMod val="75000"/>
                  </a:schemeClr>
                </a:solidFill>
                <a:latin typeface="Comic Sans MS" panose="030F0702030302020204" pitchFamily="66" charset="0"/>
              </a:rPr>
              <a:t>lui</a:t>
            </a:r>
            <a:r>
              <a:rPr lang="ro-RO" sz="1600" b="1" smtClean="0">
                <a:solidFill>
                  <a:schemeClr val="accent3">
                    <a:lumMod val="75000"/>
                  </a:schemeClr>
                </a:solidFill>
                <a:latin typeface="Comic Sans MS" panose="030F0702030302020204" pitchFamily="66" charset="0"/>
              </a:rPr>
              <a:t>, cum S-a odihnit Dumnezeu de lucrările </a:t>
            </a:r>
            <a:r>
              <a:rPr lang="ro-RO" sz="1600" b="1" smtClean="0">
                <a:solidFill>
                  <a:schemeClr val="accent3">
                    <a:lumMod val="75000"/>
                  </a:schemeClr>
                </a:solidFill>
                <a:latin typeface="Comic Sans MS" panose="030F0702030302020204" pitchFamily="66" charset="0"/>
              </a:rPr>
              <a:t>Sale</a:t>
            </a:r>
            <a:r>
              <a:rPr lang="ro-RO" sz="1600" b="1" smtClean="0">
                <a:solidFill>
                  <a:schemeClr val="accent3">
                    <a:lumMod val="75000"/>
                  </a:schemeClr>
                </a:solidFill>
                <a:latin typeface="Comic Sans MS" panose="030F0702030302020204" pitchFamily="66" charset="0"/>
              </a:rPr>
              <a:t>.” </a:t>
            </a:r>
            <a:r>
              <a:rPr lang="ro-RO" sz="1400" b="1" smtClean="0">
                <a:solidFill>
                  <a:schemeClr val="accent3">
                    <a:lumMod val="75000"/>
                  </a:schemeClr>
                </a:solidFill>
                <a:latin typeface="Comic Sans MS" panose="030F0702030302020204" pitchFamily="66" charset="0"/>
              </a:rPr>
              <a:t>(</a:t>
            </a:r>
            <a:r>
              <a:rPr lang="ro-RO" sz="1400" b="1" smtClean="0">
                <a:solidFill>
                  <a:schemeClr val="accent3">
                    <a:lumMod val="75000"/>
                  </a:schemeClr>
                </a:solidFill>
                <a:latin typeface="Comic Sans MS" panose="030F0702030302020204" pitchFamily="66" charset="0"/>
              </a:rPr>
              <a:t>Evrei</a:t>
            </a:r>
            <a:r>
              <a:rPr lang="ro-RO" sz="1400" b="1" smtClean="0">
                <a:solidFill>
                  <a:schemeClr val="accent3">
                    <a:lumMod val="75000"/>
                  </a:schemeClr>
                </a:solidFill>
                <a:latin typeface="Comic Sans MS" panose="030F0702030302020204" pitchFamily="66" charset="0"/>
              </a:rPr>
              <a:t> </a:t>
            </a:r>
            <a:r>
              <a:rPr lang="ro-RO" sz="1400" b="1" smtClean="0">
                <a:solidFill>
                  <a:schemeClr val="accent3">
                    <a:lumMod val="75000"/>
                  </a:schemeClr>
                </a:solidFill>
                <a:latin typeface="Comic Sans MS" panose="030F0702030302020204" pitchFamily="66" charset="0"/>
              </a:rPr>
              <a:t>4:10)</a:t>
            </a:r>
            <a:endParaRPr lang="ro-RO" sz="1200" b="1">
              <a:solidFill>
                <a:schemeClr val="accent3">
                  <a:lumMod val="75000"/>
                </a:schemeClr>
              </a:solidFill>
              <a:latin typeface="Comic Sans MS" panose="030F0702030302020204" pitchFamily="66" charset="0"/>
            </a:endParaRPr>
          </a:p>
        </p:txBody>
      </p:sp>
      <p:sp>
        <p:nvSpPr>
          <p:cNvPr id="2" name="CuadroTexto 1">
            <a:extLst>
              <a:ext uri="{FF2B5EF4-FFF2-40B4-BE49-F238E27FC236}">
                <a16:creationId xmlns="" xmlns:a16="http://schemas.microsoft.com/office/drawing/2014/main" id="{43F74BD6-247A-4E43-9488-39C38DF3C701}"/>
              </a:ext>
            </a:extLst>
          </p:cNvPr>
          <p:cNvSpPr txBox="1"/>
          <p:nvPr/>
        </p:nvSpPr>
        <p:spPr>
          <a:xfrm>
            <a:off x="1868151" y="1118157"/>
            <a:ext cx="7201805" cy="1277273"/>
          </a:xfrm>
          <a:prstGeom prst="rect">
            <a:avLst/>
          </a:prstGeom>
          <a:noFill/>
        </p:spPr>
        <p:txBody>
          <a:bodyPr wrap="square" rtlCol="0">
            <a:spAutoFit/>
          </a:bodyPr>
          <a:lstStyle/>
          <a:p>
            <a:pPr>
              <a:spcBef>
                <a:spcPts val="600"/>
              </a:spcBef>
            </a:pPr>
            <a:r>
              <a:rPr lang="ro-RO" b="1" dirty="0" smtClean="0"/>
              <a:t>Nu suntem invitaţi să intrăm în odihna noastră, ci în odihna lui Dumnezeu (odihna Lui).</a:t>
            </a:r>
          </a:p>
          <a:p>
            <a:pPr>
              <a:spcBef>
                <a:spcPts val="600"/>
              </a:spcBef>
            </a:pPr>
            <a:r>
              <a:rPr lang="ro-RO" b="1" dirty="0" smtClean="0"/>
              <a:t>Există două momente speciale când Dumnezeu este indicat că s-a odihnit: Sabatul (Geneza 2:2-3); şi după construirea Templului (2 </a:t>
            </a:r>
            <a:r>
              <a:rPr lang="ro-RO" b="1" dirty="0" err="1" smtClean="0"/>
              <a:t>Cron</a:t>
            </a:r>
            <a:r>
              <a:rPr lang="ro-RO" b="1" dirty="0" smtClean="0"/>
              <a:t>. 6:41). </a:t>
            </a:r>
            <a:endParaRPr lang="ro-RO" b="1" dirty="0"/>
          </a:p>
        </p:txBody>
      </p:sp>
      <p:pic>
        <p:nvPicPr>
          <p:cNvPr id="6" name="Imagen 5" descr="Dibujo de una persona&#10;&#10;Descripción generada automáticamente con confianza media">
            <a:extLst>
              <a:ext uri="{FF2B5EF4-FFF2-40B4-BE49-F238E27FC236}">
                <a16:creationId xmlns="" xmlns:a16="http://schemas.microsoft.com/office/drawing/2014/main" id="{03875B67-1426-4C8F-9198-8116A609C329}"/>
              </a:ext>
            </a:extLst>
          </p:cNvPr>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80093" y="696686"/>
            <a:ext cx="1720063" cy="1126631"/>
          </a:xfrm>
          <a:prstGeom prst="snip2DiagRect">
            <a:avLst/>
          </a:prstGeom>
          <a:solidFill>
            <a:srgbClr val="FFFFFF">
              <a:shade val="85000"/>
            </a:srgbClr>
          </a:solidFill>
          <a:ln w="5715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Estatua de una persona&#10;&#10;Descripción generada automáticamente con confianza baja">
            <a:extLst>
              <a:ext uri="{FF2B5EF4-FFF2-40B4-BE49-F238E27FC236}">
                <a16:creationId xmlns="" xmlns:a16="http://schemas.microsoft.com/office/drawing/2014/main" id="{9F7961E0-C8AF-4985-B5E4-46DA829AA2BC}"/>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flipH="1">
            <a:off x="74044" y="1934955"/>
            <a:ext cx="1714015" cy="2020191"/>
          </a:xfrm>
          <a:prstGeom prst="snip2DiagRect">
            <a:avLst/>
          </a:prstGeom>
          <a:solidFill>
            <a:srgbClr val="FFFFFF">
              <a:shade val="85000"/>
            </a:srgbClr>
          </a:solidFill>
          <a:ln w="5715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junto a un florero con flores&#10;&#10;Descripción generada automáticamente">
            <a:extLst>
              <a:ext uri="{FF2B5EF4-FFF2-40B4-BE49-F238E27FC236}">
                <a16:creationId xmlns="" xmlns:a16="http://schemas.microsoft.com/office/drawing/2014/main" id="{4E7AC8B2-2BEA-4754-9C56-138A621EE6BE}"/>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5698451" y="2809356"/>
            <a:ext cx="3371505" cy="2212551"/>
          </a:xfrm>
          <a:prstGeom prst="rect">
            <a:avLst/>
          </a:prstGeom>
          <a:solidFill>
            <a:srgbClr val="FFFFFF">
              <a:shade val="85000"/>
            </a:srgbClr>
          </a:solidFill>
          <a:ln w="5715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 xmlns:a16="http://schemas.microsoft.com/office/drawing/2014/main" id="{70B2CBC8-ADFB-4FAB-B22C-FC01181FD885}"/>
              </a:ext>
            </a:extLst>
          </p:cNvPr>
          <p:cNvSpPr txBox="1"/>
          <p:nvPr/>
        </p:nvSpPr>
        <p:spPr>
          <a:xfrm>
            <a:off x="1868152" y="2332303"/>
            <a:ext cx="3830299" cy="1477328"/>
          </a:xfrm>
          <a:prstGeom prst="rect">
            <a:avLst/>
          </a:prstGeom>
          <a:noFill/>
        </p:spPr>
        <p:txBody>
          <a:bodyPr wrap="square">
            <a:spAutoFit/>
          </a:bodyPr>
          <a:lstStyle/>
          <a:p>
            <a:pPr>
              <a:spcBef>
                <a:spcPts val="600"/>
              </a:spcBef>
            </a:pPr>
            <a:r>
              <a:rPr lang="ro-RO" b="1" smtClean="0"/>
              <a:t>În</a:t>
            </a:r>
            <a:r>
              <a:rPr lang="ro-RO" b="1" smtClean="0"/>
              <a:t> </a:t>
            </a:r>
            <a:r>
              <a:rPr lang="ro-RO" b="1" smtClean="0"/>
              <a:t>prima</a:t>
            </a:r>
            <a:r>
              <a:rPr lang="ro-RO" b="1" smtClean="0"/>
              <a:t>, lucrările sale erau </a:t>
            </a:r>
            <a:r>
              <a:rPr lang="ro-RO" b="1" smtClean="0"/>
              <a:t>complete</a:t>
            </a:r>
            <a:r>
              <a:rPr lang="ro-RO" b="1" smtClean="0"/>
              <a:t>; în al </a:t>
            </a:r>
            <a:r>
              <a:rPr lang="ro-RO" b="1" smtClean="0"/>
              <a:t>doilea</a:t>
            </a:r>
            <a:r>
              <a:rPr lang="ro-RO" b="1" smtClean="0"/>
              <a:t>, promisiunile lui fuseseră </a:t>
            </a:r>
            <a:r>
              <a:rPr lang="ro-RO" b="1" smtClean="0"/>
              <a:t>îndeplinite</a:t>
            </a:r>
            <a:r>
              <a:rPr lang="ro-RO" b="1" smtClean="0"/>
              <a:t>. Prima odihnă a fost ruptă de intrarea </a:t>
            </a:r>
            <a:r>
              <a:rPr lang="ro-RO" b="1" smtClean="0"/>
              <a:t>păcatului</a:t>
            </a:r>
            <a:r>
              <a:rPr lang="ro-RO" b="1" smtClean="0"/>
              <a:t>; al doilea era odihna </a:t>
            </a:r>
            <a:r>
              <a:rPr lang="ro-RO" b="1" smtClean="0"/>
              <a:t>incompletă</a:t>
            </a:r>
            <a:r>
              <a:rPr lang="ro-RO" b="1" smtClean="0"/>
              <a:t>. </a:t>
            </a:r>
            <a:endParaRPr lang="ro-RO" b="1"/>
          </a:p>
        </p:txBody>
      </p:sp>
      <p:sp>
        <p:nvSpPr>
          <p:cNvPr id="14" name="CuadroTexto 13">
            <a:extLst>
              <a:ext uri="{FF2B5EF4-FFF2-40B4-BE49-F238E27FC236}">
                <a16:creationId xmlns="" xmlns:a16="http://schemas.microsoft.com/office/drawing/2014/main" id="{068F401A-86DF-4D3F-9BD2-63D2E3EC5A8C}"/>
              </a:ext>
            </a:extLst>
          </p:cNvPr>
          <p:cNvSpPr txBox="1"/>
          <p:nvPr/>
        </p:nvSpPr>
        <p:spPr>
          <a:xfrm>
            <a:off x="40946" y="3726154"/>
            <a:ext cx="5657505" cy="1384995"/>
          </a:xfrm>
          <a:prstGeom prst="rect">
            <a:avLst/>
          </a:prstGeom>
          <a:noFill/>
        </p:spPr>
        <p:txBody>
          <a:bodyPr wrap="square" tIns="0" bIns="0">
            <a:spAutoFit/>
          </a:bodyPr>
          <a:lstStyle/>
          <a:p>
            <a:pPr>
              <a:spcBef>
                <a:spcPts val="600"/>
              </a:spcBef>
            </a:pPr>
            <a:r>
              <a:rPr lang="ro-RO" b="1" dirty="0"/>
              <a:t>				</a:t>
            </a:r>
            <a:r>
              <a:rPr lang="ro-RO" b="1" dirty="0" smtClean="0"/>
              <a:t>Dumnezeu încă tânjeşte să ne dea odihnă completă, perfectă, precum cea pe care i-a oferit-o lui Adam şi Evei în primul Sabat al Creaţiei. El o va face când tronul său va fi stabilit în Noul Ierusalim (</a:t>
            </a:r>
            <a:r>
              <a:rPr lang="ro-RO" b="1" dirty="0" err="1" smtClean="0"/>
              <a:t>Apoc</a:t>
            </a:r>
            <a:r>
              <a:rPr lang="ro-RO" b="1" dirty="0" smtClean="0"/>
              <a:t>. 22:3). Vei intra în odihna lui? </a:t>
            </a:r>
            <a:endParaRPr lang="ro-RO" b="1" dirty="0"/>
          </a:p>
        </p:txBody>
      </p:sp>
    </p:spTree>
    <p:extLst>
      <p:ext uri="{BB962C8B-B14F-4D97-AF65-F5344CB8AC3E}">
        <p14:creationId xmlns="" xmlns:p14="http://schemas.microsoft.com/office/powerpoint/2010/main" val="375609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900" decel="100000" fill="hold"/>
                                        <p:tgtEl>
                                          <p:spTgt spid="1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900" decel="100000" fill="hold"/>
                                        <p:tgtEl>
                                          <p:spTgt spid="1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descr="Imagen que contiene hombre, oscuro, mujer, saltar&#10;&#10;Descripción generada automáticamente">
            <a:extLst>
              <a:ext uri="{FF2B5EF4-FFF2-40B4-BE49-F238E27FC236}">
                <a16:creationId xmlns="" xmlns:a16="http://schemas.microsoft.com/office/drawing/2014/main" id="{254E738E-DD02-4724-9322-79AB4B9C0DD1}"/>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2796721"/>
            <a:ext cx="2421062" cy="2571750"/>
          </a:xfrm>
          <a:prstGeom prst="rect">
            <a:avLst/>
          </a:prstGeom>
        </p:spPr>
      </p:pic>
      <p:sp>
        <p:nvSpPr>
          <p:cNvPr id="3" name="CuadroTexto 2">
            <a:extLst>
              <a:ext uri="{FF2B5EF4-FFF2-40B4-BE49-F238E27FC236}">
                <a16:creationId xmlns="" xmlns:a16="http://schemas.microsoft.com/office/drawing/2014/main" id="{82F4D502-721C-45A0-821E-B81A42D18299}"/>
              </a:ext>
            </a:extLst>
          </p:cNvPr>
          <p:cNvSpPr txBox="1"/>
          <p:nvPr/>
        </p:nvSpPr>
        <p:spPr>
          <a:xfrm>
            <a:off x="0" y="0"/>
            <a:ext cx="9143999" cy="707886"/>
          </a:xfrm>
          <a:prstGeom prst="rect">
            <a:avLst/>
          </a:prstGeom>
          <a:noFill/>
        </p:spPr>
        <p:txBody>
          <a:bodyPr wrap="square">
            <a:spAutoFit/>
            <a:scene3d>
              <a:camera prst="orthographicFront"/>
              <a:lightRig rig="sunrise" dir="t"/>
            </a:scene3d>
            <a:sp3d extrusionH="57150" contourW="25400">
              <a:bevelT w="69850" h="69850" prst="divot"/>
              <a:contourClr>
                <a:schemeClr val="accent6">
                  <a:lumMod val="50000"/>
                </a:schemeClr>
              </a:contourClr>
            </a:sp3d>
          </a:bodyPr>
          <a:lstStyle/>
          <a:p>
            <a:pPr algn="ctr"/>
            <a:r>
              <a:rPr lang="ro-RO" sz="4000" b="1">
                <a:ln w="12700" cmpd="sng">
                  <a:noFill/>
                  <a:prstDash val="solid"/>
                </a:ln>
                <a:solidFill>
                  <a:schemeClr val="accent4">
                    <a:lumMod val="60000"/>
                    <a:lumOff val="40000"/>
                  </a:schemeClr>
                </a:solidFill>
                <a:effectLst>
                  <a:glow rad="76200">
                    <a:schemeClr val="tx1"/>
                  </a:glow>
                </a:effectLst>
              </a:rPr>
              <a:t>CÂND NE VOM BUCURA </a:t>
            </a:r>
            <a:r>
              <a:rPr lang="ro-RO" sz="4000" b="1">
                <a:ln w="12700" cmpd="sng">
                  <a:noFill/>
                  <a:prstDash val="solid"/>
                </a:ln>
                <a:solidFill>
                  <a:schemeClr val="accent4">
                    <a:lumMod val="60000"/>
                    <a:lumOff val="40000"/>
                  </a:schemeClr>
                </a:solidFill>
                <a:effectLst>
                  <a:glow rad="76200">
                    <a:schemeClr val="tx1"/>
                  </a:glow>
                </a:effectLst>
              </a:rPr>
              <a:t>DE </a:t>
            </a:r>
            <a:r>
              <a:rPr lang="ro-RO" sz="4000" b="1" smtClean="0">
                <a:ln w="12700" cmpd="sng">
                  <a:noFill/>
                  <a:prstDash val="solid"/>
                </a:ln>
                <a:solidFill>
                  <a:schemeClr val="accent4">
                    <a:lumMod val="60000"/>
                    <a:lumOff val="40000"/>
                  </a:schemeClr>
                </a:solidFill>
                <a:effectLst>
                  <a:glow rad="76200">
                    <a:schemeClr val="tx1"/>
                  </a:glow>
                </a:effectLst>
              </a:rPr>
              <a:t>ODIHNĂ</a:t>
            </a:r>
            <a:r>
              <a:rPr lang="ro-RO" sz="4000" b="1" smtClean="0">
                <a:ln w="12700" cmpd="sng">
                  <a:noFill/>
                  <a:prstDash val="solid"/>
                </a:ln>
                <a:solidFill>
                  <a:schemeClr val="accent4">
                    <a:lumMod val="60000"/>
                    <a:lumOff val="40000"/>
                  </a:schemeClr>
                </a:solidFill>
                <a:effectLst>
                  <a:glow rad="76200">
                    <a:schemeClr val="tx1"/>
                  </a:glow>
                </a:effectLst>
              </a:rPr>
              <a:t>?</a:t>
            </a:r>
            <a:endParaRPr lang="ro-RO" sz="4000" b="1">
              <a:ln w="12700" cmpd="sng">
                <a:noFill/>
                <a:prstDash val="solid"/>
              </a:ln>
              <a:solidFill>
                <a:schemeClr val="accent4">
                  <a:lumMod val="60000"/>
                  <a:lumOff val="40000"/>
                </a:schemeClr>
              </a:solidFill>
              <a:effectLst>
                <a:glow rad="76200">
                  <a:schemeClr val="tx1"/>
                </a:glow>
              </a:effectLst>
            </a:endParaRPr>
          </a:p>
        </p:txBody>
      </p:sp>
      <p:sp>
        <p:nvSpPr>
          <p:cNvPr id="4" name="CuadroTexto 3">
            <a:extLst>
              <a:ext uri="{FF2B5EF4-FFF2-40B4-BE49-F238E27FC236}">
                <a16:creationId xmlns="" xmlns:a16="http://schemas.microsoft.com/office/drawing/2014/main" id="{02A4801D-8C6F-436C-93DF-9C5136E73870}"/>
              </a:ext>
            </a:extLst>
          </p:cNvPr>
          <p:cNvSpPr txBox="1"/>
          <p:nvPr/>
        </p:nvSpPr>
        <p:spPr>
          <a:xfrm>
            <a:off x="0" y="582887"/>
            <a:ext cx="9143999" cy="646331"/>
          </a:xfrm>
          <a:prstGeom prst="rect">
            <a:avLst/>
          </a:prstGeom>
          <a:noFill/>
        </p:spPr>
        <p:txBody>
          <a:bodyPr wrap="square">
            <a:spAutoFit/>
          </a:bodyPr>
          <a:lstStyle/>
          <a:p>
            <a:pPr algn="ct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Fiindcă </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cine intră în odihna Lui se odihneşte şi el de lucrările </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lui</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cum S-a odihnit Dumnezeu de lucrările </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Sale</a:t>
            </a:r>
            <a:r>
              <a:rPr lang="ro-RO"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Evrei</a:t>
            </a:r>
            <a:r>
              <a:rPr lang="ro-RO" sz="1600"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4:10)</a:t>
            </a:r>
            <a:endParaRPr lang="ro-RO" sz="16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 xmlns:a16="http://schemas.microsoft.com/office/drawing/2014/main" id="{188E473F-7BA7-4AF7-B396-209D585B156A}"/>
              </a:ext>
            </a:extLst>
          </p:cNvPr>
          <p:cNvSpPr txBox="1"/>
          <p:nvPr/>
        </p:nvSpPr>
        <p:spPr>
          <a:xfrm>
            <a:off x="146838" y="1167662"/>
            <a:ext cx="5439679" cy="1831271"/>
          </a:xfrm>
          <a:prstGeom prst="rect">
            <a:avLst/>
          </a:prstGeom>
          <a:noFill/>
        </p:spPr>
        <p:txBody>
          <a:bodyPr wrap="square" rtlCol="0">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De </a:t>
            </a:r>
            <a:r>
              <a:rPr lang="ro-RO" b="1" smtClean="0">
                <a:solidFill>
                  <a:schemeClr val="bg1"/>
                </a:solidFill>
                <a:effectLst>
                  <a:outerShdw blurRad="38100" dist="38100" dir="2700000" algn="tl">
                    <a:srgbClr val="000000">
                      <a:alpha val="43137"/>
                    </a:srgbClr>
                  </a:outerShdw>
                </a:effectLst>
              </a:rPr>
              <a:t>ce lucrări ne odihnim când intrăm în odihna </a:t>
            </a:r>
            <a:r>
              <a:rPr lang="ro-RO" b="1" smtClean="0">
                <a:solidFill>
                  <a:schemeClr val="bg1"/>
                </a:solidFill>
                <a:effectLst>
                  <a:outerShdw blurRad="38100" dist="38100" dir="2700000" algn="tl">
                    <a:srgbClr val="000000">
                      <a:alpha val="43137"/>
                    </a:srgbClr>
                  </a:outerShdw>
                </a:effectLst>
              </a:rPr>
              <a:t>divină?</a:t>
            </a:r>
            <a:endParaRPr lang="ro-RO" b="1" smtClean="0">
              <a:solidFill>
                <a:schemeClr val="bg1"/>
              </a:solidFill>
              <a:effectLst>
                <a:outerShdw blurRad="38100" dist="38100" dir="2700000" algn="tl">
                  <a:srgbClr val="000000">
                    <a:alpha val="43137"/>
                  </a:srgbClr>
                </a:outerShdw>
              </a:effectLst>
            </a:endParaRPr>
          </a:p>
          <a:p>
            <a:pPr>
              <a:spcBef>
                <a:spcPts val="600"/>
              </a:spcBef>
            </a:pPr>
            <a:r>
              <a:rPr lang="ro-RO" b="1" smtClean="0">
                <a:solidFill>
                  <a:schemeClr val="bg1"/>
                </a:solidFill>
                <a:effectLst>
                  <a:outerShdw blurRad="38100" dist="38100" dir="2700000" algn="tl">
                    <a:srgbClr val="000000">
                      <a:alpha val="43137"/>
                    </a:srgbClr>
                  </a:outerShdw>
                </a:effectLst>
              </a:rPr>
              <a:t>Acceptarea lui Dumnezeu </a:t>
            </a:r>
            <a:r>
              <a:rPr lang="ro-RO" b="1" smtClean="0">
                <a:solidFill>
                  <a:schemeClr val="bg1"/>
                </a:solidFill>
                <a:effectLst>
                  <a:outerShdw blurRad="38100" dist="38100" dir="2700000" algn="tl">
                    <a:srgbClr val="000000">
                      <a:alpha val="43137"/>
                    </a:srgbClr>
                  </a:outerShdw>
                </a:effectLst>
              </a:rPr>
              <a:t>drept</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Creator şi Răscumpărător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aşa cum ne invită porunca </a:t>
            </a:r>
            <a:r>
              <a:rPr lang="ro-RO" b="1" smtClean="0">
                <a:solidFill>
                  <a:schemeClr val="bg1"/>
                </a:solidFill>
                <a:effectLst>
                  <a:outerShdw blurRad="38100" dist="38100" dir="2700000" algn="tl">
                    <a:srgbClr val="000000">
                      <a:alpha val="43137"/>
                    </a:srgbClr>
                  </a:outerShdw>
                </a:effectLst>
              </a:rPr>
              <a:t>Sabatului</a:t>
            </a:r>
            <a:r>
              <a:rPr lang="ro-RO" b="1" smtClean="0">
                <a:solidFill>
                  <a:schemeClr val="bg1"/>
                </a:solidFill>
                <a:effectLst>
                  <a:outerShdw blurRad="38100" dist="38100" dir="2700000" algn="tl">
                    <a:srgbClr val="000000">
                      <a:alpha val="43137"/>
                    </a:srgbClr>
                  </a:outerShdw>
                </a:effectLst>
              </a:rPr>
              <a:t>) ne eliberează de propriile noastre </a:t>
            </a:r>
            <a:r>
              <a:rPr lang="ro-RO" b="1" smtClean="0">
                <a:solidFill>
                  <a:schemeClr val="bg1"/>
                </a:solidFill>
                <a:effectLst>
                  <a:outerShdw blurRad="38100" dist="38100" dir="2700000" algn="tl">
                    <a:srgbClr val="000000">
                      <a:alpha val="43137"/>
                    </a:srgbClr>
                  </a:outerShdw>
                </a:effectLst>
              </a:rPr>
              <a:t>lucrări</a:t>
            </a:r>
            <a:r>
              <a:rPr lang="ro-RO" b="1" smtClean="0">
                <a:solidFill>
                  <a:schemeClr val="bg1"/>
                </a:solidFill>
                <a:effectLst>
                  <a:outerShdw blurRad="38100" dist="38100" dir="2700000" algn="tl">
                    <a:srgbClr val="000000">
                      <a:alpha val="43137"/>
                    </a:srgbClr>
                  </a:outerShdw>
                </a:effectLst>
              </a:rPr>
              <a:t>, adică de încercarea noastră de a obţine mântuirea prin propriile noastre </a:t>
            </a:r>
            <a:r>
              <a:rPr lang="ro-RO" b="1" smtClean="0">
                <a:solidFill>
                  <a:schemeClr val="bg1"/>
                </a:solidFill>
                <a:effectLst>
                  <a:outerShdw blurRad="38100" dist="38100" dir="2700000" algn="tl">
                    <a:srgbClr val="000000">
                      <a:alpha val="43137"/>
                    </a:srgbClr>
                  </a:outerShdw>
                </a:effectLst>
              </a:rPr>
              <a:t>eforturi</a:t>
            </a:r>
            <a:r>
              <a:rPr lang="ro-RO" b="1" smtClean="0">
                <a:solidFill>
                  <a:schemeClr val="bg1"/>
                </a:solidFill>
                <a:effectLst>
                  <a:outerShdw blurRad="38100" dist="38100" dir="2700000" algn="tl">
                    <a:srgbClr val="000000">
                      <a:alpha val="43137"/>
                    </a:srgbClr>
                  </a:outerShdw>
                </a:effectLst>
              </a:rPr>
              <a:t>. </a:t>
            </a:r>
            <a:endParaRPr lang="ro-RO" b="1">
              <a:solidFill>
                <a:schemeClr val="bg1"/>
              </a:solidFill>
              <a:effectLst>
                <a:outerShdw blurRad="38100" dist="38100" dir="2700000" algn="tl">
                  <a:srgbClr val="000000">
                    <a:alpha val="43137"/>
                  </a:srgbClr>
                </a:outerShdw>
              </a:effectLst>
            </a:endParaRPr>
          </a:p>
        </p:txBody>
      </p:sp>
      <p:pic>
        <p:nvPicPr>
          <p:cNvPr id="6" name="Imagen 5" descr="Diagrama&#10;&#10;Descripción generada automáticamente con confianza media">
            <a:extLst>
              <a:ext uri="{FF2B5EF4-FFF2-40B4-BE49-F238E27FC236}">
                <a16:creationId xmlns="" xmlns:a16="http://schemas.microsoft.com/office/drawing/2014/main" id="{4807BA4B-538D-4DD0-9B61-EF3AC2249DDD}"/>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557273" y="1276517"/>
            <a:ext cx="3439886" cy="192551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 xmlns:a16="http://schemas.microsoft.com/office/drawing/2014/main" id="{7DC83158-4646-4F30-ABBE-0577949034D3}"/>
              </a:ext>
            </a:extLst>
          </p:cNvPr>
          <p:cNvSpPr txBox="1"/>
          <p:nvPr/>
        </p:nvSpPr>
        <p:spPr>
          <a:xfrm>
            <a:off x="2452914" y="3229479"/>
            <a:ext cx="6691086" cy="1831271"/>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Acceptând</a:t>
            </a:r>
            <a:r>
              <a:rPr lang="ro-RO" b="1" smtClean="0">
                <a:solidFill>
                  <a:schemeClr val="bg1"/>
                </a:solidFill>
                <a:effectLst>
                  <a:outerShdw blurRad="38100" dist="38100" dir="2700000" algn="tl">
                    <a:srgbClr val="000000">
                      <a:alpha val="43137"/>
                    </a:srgbClr>
                  </a:outerShdw>
                </a:effectLst>
              </a:rPr>
              <a:t> mântuirea pe care ne-o oferă </a:t>
            </a:r>
            <a:r>
              <a:rPr lang="ro-RO" b="1" smtClean="0">
                <a:solidFill>
                  <a:schemeClr val="bg1"/>
                </a:solidFill>
                <a:effectLst>
                  <a:outerShdw blurRad="38100" dist="38100" dir="2700000" algn="tl">
                    <a:srgbClr val="000000">
                      <a:alpha val="43137"/>
                    </a:srgbClr>
                  </a:outerShdw>
                </a:effectLst>
              </a:rPr>
              <a:t>Isus</a:t>
            </a:r>
            <a:r>
              <a:rPr lang="ro-RO" b="1" smtClean="0">
                <a:solidFill>
                  <a:schemeClr val="bg1"/>
                </a:solidFill>
                <a:effectLst>
                  <a:outerShdw blurRad="38100" dist="38100" dir="2700000" algn="tl">
                    <a:srgbClr val="000000">
                      <a:alpha val="43137"/>
                    </a:srgbClr>
                  </a:outerShdw>
                </a:effectLst>
              </a:rPr>
              <a:t>, găsim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odihnă pentru sufletele </a:t>
            </a:r>
            <a:r>
              <a:rPr lang="ro-RO" b="1" smtClean="0">
                <a:solidFill>
                  <a:schemeClr val="bg1"/>
                </a:solidFill>
                <a:effectLst>
                  <a:outerShdw blurRad="38100" dist="38100" dir="2700000" algn="tl">
                    <a:srgbClr val="000000">
                      <a:alpha val="43137"/>
                    </a:srgbClr>
                  </a:outerShdw>
                </a:effectLst>
              </a:rPr>
              <a:t>[noastre</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(Ma</a:t>
            </a:r>
            <a:r>
              <a:rPr lang="ro-RO" b="1" smtClean="0">
                <a:solidFill>
                  <a:schemeClr val="bg1"/>
                </a:solidFill>
                <a:effectLst>
                  <a:outerShdw blurRad="38100" dist="38100" dir="2700000" algn="tl">
                    <a:srgbClr val="000000">
                      <a:alpha val="43137"/>
                    </a:srgbClr>
                  </a:outerShdw>
                </a:effectLst>
              </a:rPr>
              <a:t>t. 11:29</a:t>
            </a:r>
            <a:r>
              <a:rPr lang="ro-RO" b="1" smtClean="0">
                <a:solidFill>
                  <a:schemeClr val="bg1"/>
                </a:solidFill>
                <a:effectLst>
                  <a:outerShdw blurRad="38100" dist="38100" dir="2700000" algn="tl">
                    <a:srgbClr val="000000">
                      <a:alpha val="43137"/>
                    </a:srgbClr>
                  </a:outerShdw>
                </a:effectLst>
              </a:rPr>
              <a:t>). În felul </a:t>
            </a:r>
            <a:r>
              <a:rPr lang="ro-RO" b="1" smtClean="0">
                <a:solidFill>
                  <a:schemeClr val="bg1"/>
                </a:solidFill>
                <a:effectLst>
                  <a:outerShdw blurRad="38100" dist="38100" dir="2700000" algn="tl">
                    <a:srgbClr val="000000">
                      <a:alpha val="43137"/>
                    </a:srgbClr>
                  </a:outerShdw>
                </a:effectLst>
              </a:rPr>
              <a:t>acesta</a:t>
            </a:r>
            <a:r>
              <a:rPr lang="ro-RO" b="1" smtClean="0">
                <a:solidFill>
                  <a:schemeClr val="bg1"/>
                </a:solidFill>
                <a:effectLst>
                  <a:outerShdw blurRad="38100" dist="38100" dir="2700000" algn="tl">
                    <a:srgbClr val="000000">
                      <a:alpha val="43137"/>
                    </a:srgbClr>
                  </a:outerShdw>
                </a:effectLst>
              </a:rPr>
              <a:t>, intrăm în odihna </a:t>
            </a:r>
            <a:r>
              <a:rPr lang="ro-RO" b="1" smtClean="0">
                <a:solidFill>
                  <a:schemeClr val="bg1"/>
                </a:solidFill>
                <a:effectLst>
                  <a:outerShdw blurRad="38100" dist="38100" dir="2700000" algn="tl">
                    <a:srgbClr val="000000">
                      <a:alpha val="43137"/>
                    </a:srgbClr>
                  </a:outerShdw>
                </a:effectLst>
              </a:rPr>
              <a:t>lui.</a:t>
            </a:r>
            <a:endParaRPr lang="ro-RO" b="1" smtClean="0">
              <a:solidFill>
                <a:schemeClr val="bg1"/>
              </a:solidFill>
              <a:effectLst>
                <a:outerShdw blurRad="38100" dist="38100" dir="2700000" algn="tl">
                  <a:srgbClr val="000000">
                    <a:alpha val="43137"/>
                  </a:srgbClr>
                </a:outerShdw>
              </a:effectLst>
            </a:endParaRPr>
          </a:p>
          <a:p>
            <a:pPr>
              <a:spcBef>
                <a:spcPts val="600"/>
              </a:spcBef>
            </a:pPr>
            <a:r>
              <a:rPr lang="ro-RO" b="1" smtClean="0">
                <a:solidFill>
                  <a:schemeClr val="bg1"/>
                </a:solidFill>
                <a:effectLst>
                  <a:outerShdw blurRad="38100" dist="38100" dir="2700000" algn="tl">
                    <a:srgbClr val="000000">
                      <a:alpha val="43137"/>
                    </a:srgbClr>
                  </a:outerShdw>
                </a:effectLst>
              </a:rPr>
              <a:t>Pe de altă </a:t>
            </a:r>
            <a:r>
              <a:rPr lang="ro-RO" b="1" smtClean="0">
                <a:solidFill>
                  <a:schemeClr val="bg1"/>
                </a:solidFill>
                <a:effectLst>
                  <a:outerShdw blurRad="38100" dist="38100" dir="2700000" algn="tl">
                    <a:srgbClr val="000000">
                      <a:alpha val="43137"/>
                    </a:srgbClr>
                  </a:outerShdw>
                </a:effectLst>
              </a:rPr>
              <a:t>parte</a:t>
            </a:r>
            <a:r>
              <a:rPr lang="ro-RO" b="1" smtClean="0">
                <a:solidFill>
                  <a:schemeClr val="bg1"/>
                </a:solidFill>
                <a:effectLst>
                  <a:outerShdw blurRad="38100" dist="38100" dir="2700000" algn="tl">
                    <a:srgbClr val="000000">
                      <a:alpha val="43137"/>
                    </a:srgbClr>
                  </a:outerShdw>
                </a:effectLst>
              </a:rPr>
              <a:t>, încă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rămîne o </a:t>
            </a:r>
            <a:r>
              <a:rPr lang="ro-RO" b="1" smtClean="0">
                <a:solidFill>
                  <a:schemeClr val="bg1"/>
                </a:solidFill>
                <a:effectLst>
                  <a:outerShdw blurRad="38100" dist="38100" dir="2700000" algn="tl">
                    <a:srgbClr val="000000">
                      <a:alpha val="43137"/>
                    </a:srgbClr>
                  </a:outerShdw>
                </a:effectLst>
              </a:rPr>
              <a:t>odihnăca </a:t>
            </a:r>
            <a:r>
              <a:rPr lang="ro-RO" b="1">
                <a:solidFill>
                  <a:schemeClr val="bg1"/>
                </a:solidFill>
                <a:effectLst>
                  <a:outerShdw blurRad="38100" dist="38100" dir="2700000" algn="tl">
                    <a:srgbClr val="000000">
                      <a:alpha val="43137"/>
                    </a:srgbClr>
                  </a:outerShdw>
                </a:effectLst>
              </a:rPr>
              <a:t>cea </a:t>
            </a:r>
            <a:r>
              <a:rPr lang="ro-RO" b="1">
                <a:solidFill>
                  <a:schemeClr val="bg1"/>
                </a:solidFill>
                <a:effectLst>
                  <a:outerShdw blurRad="38100" dist="38100" dir="2700000" algn="tl">
                    <a:srgbClr val="000000">
                      <a:alpha val="43137"/>
                    </a:srgbClr>
                  </a:outerShdw>
                </a:effectLst>
              </a:rPr>
              <a:t>de </a:t>
            </a:r>
            <a:r>
              <a:rPr lang="ro-RO" b="1" smtClean="0">
                <a:solidFill>
                  <a:schemeClr val="bg1"/>
                </a:solidFill>
                <a:effectLst>
                  <a:outerShdw blurRad="38100" dist="38100" dir="2700000" algn="tl">
                    <a:srgbClr val="000000">
                      <a:alpha val="43137"/>
                    </a:srgbClr>
                  </a:outerShdw>
                </a:effectLst>
              </a:rPr>
              <a:t>Sabat</a:t>
            </a:r>
            <a:r>
              <a:rPr lang="ro-RO" b="1" smtClean="0">
                <a:solidFill>
                  <a:schemeClr val="bg1"/>
                </a:solidFill>
                <a:effectLst>
                  <a:outerShdw blurRad="38100" dist="38100" dir="2700000" algn="tl">
                    <a:srgbClr val="000000">
                      <a:alpha val="43137"/>
                    </a:srgbClr>
                  </a:outerShdw>
                </a:effectLst>
              </a:rPr>
              <a:t> pentru poporul lui </a:t>
            </a:r>
            <a:r>
              <a:rPr lang="ro-RO" b="1" smtClean="0">
                <a:solidFill>
                  <a:schemeClr val="bg1"/>
                </a:solidFill>
                <a:effectLst>
                  <a:outerShdw blurRad="38100" dist="38100" dir="2700000" algn="tl">
                    <a:srgbClr val="000000">
                      <a:alpha val="43137"/>
                    </a:srgbClr>
                  </a:outerShdw>
                </a:effectLst>
              </a:rPr>
              <a:t>Dumnezeu</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Evrei </a:t>
            </a:r>
            <a:r>
              <a:rPr lang="ro-RO" b="1" smtClean="0">
                <a:solidFill>
                  <a:schemeClr val="bg1"/>
                </a:solidFill>
                <a:effectLst>
                  <a:outerShdw blurRad="38100" dist="38100" dir="2700000" algn="tl">
                    <a:srgbClr val="000000">
                      <a:alpha val="43137"/>
                    </a:srgbClr>
                  </a:outerShdw>
                </a:effectLst>
              </a:rPr>
              <a:t>4:9</a:t>
            </a:r>
            <a:r>
              <a:rPr lang="ro-RO" b="1" smtClean="0">
                <a:solidFill>
                  <a:schemeClr val="bg1"/>
                </a:solidFill>
                <a:effectLst>
                  <a:outerShdw blurRad="38100" dist="38100" dir="2700000" algn="tl">
                    <a:srgbClr val="000000">
                      <a:alpha val="43137"/>
                    </a:srgbClr>
                  </a:outerShdw>
                </a:effectLst>
              </a:rPr>
              <a:t>). O odihnă </a:t>
            </a:r>
            <a:r>
              <a:rPr lang="ro-RO" b="1" smtClean="0">
                <a:solidFill>
                  <a:schemeClr val="bg1"/>
                </a:solidFill>
                <a:effectLst>
                  <a:outerShdw blurRad="38100" dist="38100" dir="2700000" algn="tl">
                    <a:srgbClr val="000000">
                      <a:alpha val="43137"/>
                    </a:srgbClr>
                  </a:outerShdw>
                </a:effectLst>
              </a:rPr>
              <a:t>viitoare</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plină</a:t>
            </a:r>
            <a:r>
              <a:rPr lang="ro-RO" b="1" smtClean="0">
                <a:solidFill>
                  <a:schemeClr val="bg1"/>
                </a:solidFill>
                <a:effectLst>
                  <a:outerShdw blurRad="38100" dist="38100" dir="2700000" algn="tl">
                    <a:srgbClr val="000000">
                      <a:alpha val="43137"/>
                    </a:srgbClr>
                  </a:outerShdw>
                </a:effectLst>
              </a:rPr>
              <a:t>, liberă de lucrările </a:t>
            </a:r>
            <a:r>
              <a:rPr lang="ro-RO" b="1" smtClean="0">
                <a:solidFill>
                  <a:schemeClr val="bg1"/>
                </a:solidFill>
                <a:effectLst>
                  <a:outerShdw blurRad="38100" dist="38100" dir="2700000" algn="tl">
                    <a:srgbClr val="000000">
                      <a:alpha val="43137"/>
                    </a:srgbClr>
                  </a:outerShdw>
                </a:effectLst>
              </a:rPr>
              <a:t>păcatului</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Să ne grăbim dar să intrăm în odihna </a:t>
            </a:r>
            <a:r>
              <a:rPr lang="ro-RO" b="1" smtClean="0">
                <a:solidFill>
                  <a:schemeClr val="bg1"/>
                </a:solidFill>
                <a:effectLst>
                  <a:outerShdw blurRad="38100" dist="38100" dir="2700000" algn="tl">
                    <a:srgbClr val="000000">
                      <a:alpha val="43137"/>
                    </a:srgbClr>
                  </a:outerShdw>
                </a:effectLst>
              </a:rPr>
              <a:t>aceasta</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Evrei </a:t>
            </a:r>
            <a:r>
              <a:rPr lang="ro-RO" b="1" smtClean="0">
                <a:solidFill>
                  <a:schemeClr val="bg1"/>
                </a:solidFill>
                <a:effectLst>
                  <a:outerShdw blurRad="38100" dist="38100" dir="2700000" algn="tl">
                    <a:srgbClr val="000000">
                      <a:alpha val="43137"/>
                    </a:srgbClr>
                  </a:outerShdw>
                </a:effectLst>
              </a:rPr>
              <a:t>4:11</a:t>
            </a:r>
            <a:r>
              <a:rPr lang="ro-RO" b="1" smtClean="0">
                <a:solidFill>
                  <a:schemeClr val="bg1"/>
                </a:solidFill>
                <a:effectLst>
                  <a:outerShdw blurRad="38100" dist="38100" dir="2700000" algn="tl">
                    <a:srgbClr val="000000">
                      <a:alpha val="43137"/>
                    </a:srgbClr>
                  </a:outerShdw>
                </a:effectLst>
              </a:rPr>
              <a:t>). </a:t>
            </a:r>
            <a:endParaRPr lang="ro-RO" b="1">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485539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wipe(left)">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wipe(left)">
                                      <p:cBhvr>
                                        <p:cTn id="4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8" grpId="0" uiExpand="1" build="p"/>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1149</Words>
  <Application>Microsoft Office PowerPoint</Application>
  <PresentationFormat>Expunere pe ecran (16:9)</PresentationFormat>
  <Paragraphs>49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Isus, Datatorul odihnei</dc:title>
  <dc:subject>Studiu Biblic, Trim. I, 2022 – La sfarsitul acestor zile, Mesajul cartii Evrei</dc:subject>
  <dc:creator>Sergio Fustero Carreras</dc:creator>
  <cp:keywords>https://www.fustero.es/index_ro.php</cp:keywords>
  <cp:lastModifiedBy>Admin</cp:lastModifiedBy>
  <cp:revision>64</cp:revision>
  <dcterms:created xsi:type="dcterms:W3CDTF">2022-01-02T10:51:01Z</dcterms:created>
  <dcterms:modified xsi:type="dcterms:W3CDTF">2022-01-28T13:17:00Z</dcterms:modified>
</cp:coreProperties>
</file>