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4" r:id="rId3"/>
    <p:sldId id="266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B4D2"/>
    <a:srgbClr val="6E8F2D"/>
    <a:srgbClr val="91BB3A"/>
    <a:srgbClr val="595959"/>
    <a:srgbClr val="453790"/>
    <a:srgbClr val="271197"/>
    <a:srgbClr val="A394F3"/>
    <a:srgbClr val="87B24F"/>
    <a:srgbClr val="42631D"/>
    <a:srgbClr val="465F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761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034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752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BD04320-18F1-4341-9B52-AD59D47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4E67-DFC2-4C6B-BCCD-8B5C99481CF9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C3EA3A7-46AC-4AF6-A301-53A16D0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AD8FAA-0683-4318-8440-CF352675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5C5B-A87B-4DD1-9C0D-F9FD4123F6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29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741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574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648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2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490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4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500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550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1EC3-88E4-4FB0-99D0-6C75E456C7D6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1B41-B29F-41E1-AB9C-DE05DEC3ED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07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47AA05D-36C0-4388-AFD6-124DEF9D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4CA94A-0A69-478B-B9C5-811137F0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559771-76FE-4B22-9A81-7FF588696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4E67-DFC2-4C6B-BCCD-8B5C99481CF9}" type="datetimeFigureOut">
              <a:rPr lang="es-ES" smtClean="0"/>
              <a:pPr/>
              <a:t>22/09/2021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F51D4-29EB-4631-B2CC-A5F7BCFE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3EF133-7466-45EC-8DA0-6355A365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C5B-A87B-4DD1-9C0D-F9FD4123F6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09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701746-0657-4467-BBD3-24051A71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" name="Imagen 2" descr="Persona con humo saliendo&#10;&#10;Descripción generada automáticamente con confianza media">
            <a:extLst>
              <a:ext uri="{FF2B5EF4-FFF2-40B4-BE49-F238E27FC236}">
                <a16:creationId xmlns:a16="http://schemas.microsoft.com/office/drawing/2014/main" xmlns="" id="{9C0BF3C3-CC11-4815-8E04-0FDF7201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"/>
          <a:stretch/>
        </p:blipFill>
        <p:spPr>
          <a:xfrm>
            <a:off x="3419976" y="10"/>
            <a:ext cx="5724024" cy="514349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117BEB00-3E3D-4F08-AF56-DB0D22FB5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rot="10800000">
            <a:off x="0" y="0"/>
            <a:ext cx="3601641" cy="51435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ro-R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32B05C3-F340-424E-A478-0FB174EBB7DD}"/>
              </a:ext>
            </a:extLst>
          </p:cNvPr>
          <p:cNvSpPr txBox="1"/>
          <p:nvPr/>
        </p:nvSpPr>
        <p:spPr>
          <a:xfrm>
            <a:off x="78580" y="1030193"/>
            <a:ext cx="3341396" cy="24565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</a:pPr>
            <a:r>
              <a:rPr lang="ro-RO" sz="5400" b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2">
                      <a:lumMod val="75000"/>
                    </a:schemeClr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ODIHNA </a:t>
            </a:r>
            <a:r>
              <a:rPr lang="ro-RO" sz="54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2">
                      <a:lumMod val="75000"/>
                    </a:schemeClr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SUPREMĂ</a:t>
            </a:r>
            <a:endParaRPr lang="ro-RO" sz="5400" b="1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2">
                    <a:lumMod val="75000"/>
                  </a:schemeClr>
                </a:fgClr>
                <a:bgClr>
                  <a:srgbClr val="FFFF00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D0691E5-76FD-43B3-8F3F-54F23C9C713E}"/>
              </a:ext>
            </a:extLst>
          </p:cNvPr>
          <p:cNvSpPr txBox="1"/>
          <p:nvPr/>
        </p:nvSpPr>
        <p:spPr>
          <a:xfrm>
            <a:off x="224088" y="4516891"/>
            <a:ext cx="305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smtClean="0">
                <a:solidFill>
                  <a:srgbClr val="305985"/>
                </a:solidFill>
              </a:rPr>
              <a:t>Studiul</a:t>
            </a:r>
            <a:r>
              <a:rPr lang="ro-RO" sz="1600" b="1" smtClean="0">
                <a:solidFill>
                  <a:srgbClr val="305985"/>
                </a:solidFill>
              </a:rPr>
              <a:t> 13 pentru </a:t>
            </a:r>
            <a:endParaRPr lang="ro-RO" sz="1600" b="1">
              <a:solidFill>
                <a:srgbClr val="305985"/>
              </a:solidFill>
            </a:endParaRPr>
          </a:p>
          <a:p>
            <a:pPr algn="ctr"/>
            <a:r>
              <a:rPr lang="ro-RO" sz="1600" b="1" smtClean="0">
                <a:solidFill>
                  <a:srgbClr val="305985"/>
                </a:solidFill>
              </a:rPr>
              <a:t>25 </a:t>
            </a:r>
            <a:r>
              <a:rPr lang="ro-RO" sz="1600" b="1" smtClean="0">
                <a:solidFill>
                  <a:srgbClr val="305985"/>
                </a:solidFill>
              </a:rPr>
              <a:t>septembri</a:t>
            </a:r>
            <a:r>
              <a:rPr lang="ro-RO" sz="1600" b="1" smtClean="0">
                <a:solidFill>
                  <a:srgbClr val="305985"/>
                </a:solidFill>
              </a:rPr>
              <a:t>e 2021</a:t>
            </a:r>
            <a:endParaRPr lang="ro-RO" sz="1600" b="1">
              <a:solidFill>
                <a:srgbClr val="305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5BF9EF0-1950-4362-8C64-3F1B31D79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" t="3536" r="25" b="21446"/>
          <a:stretch/>
        </p:blipFill>
        <p:spPr>
          <a:xfrm>
            <a:off x="16" y="8"/>
            <a:ext cx="9141699" cy="514349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017858"/>
            <a:ext cx="8262707" cy="1696781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/>
            <a:endParaRPr lang="ro-R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2154D7F-9F6A-428D-B76B-59F254D1540F}"/>
              </a:ext>
            </a:extLst>
          </p:cNvPr>
          <p:cNvSpPr txBox="1"/>
          <p:nvPr/>
        </p:nvSpPr>
        <p:spPr>
          <a:xfrm>
            <a:off x="0" y="3017858"/>
            <a:ext cx="7943850" cy="1736371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ts val="2625"/>
              </a:lnSpc>
            </a:pP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„Dar, după cum este scris: «Lucruri pe care ochiul nu le-a văzut, urechea nu le-a auzit, </a:t>
            </a: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inima omului nu s-au suit, </a:t>
            </a: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aşa </a:t>
            </a:r>
            <a:r>
              <a:rPr lang="ro-R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sunt lucrurile pe care le-a pregătit Dumnezeu pentru cei ce-L iubesc.»”</a:t>
            </a:r>
            <a:endParaRPr lang="ro-RO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>
              <a:lnSpc>
                <a:spcPts val="2625"/>
              </a:lnSpc>
            </a:pPr>
            <a:r>
              <a:rPr lang="ro-RO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Corinteni 2:9)</a:t>
            </a:r>
            <a:endParaRPr lang="ro-RO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85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9A76521-F1C7-4C06-89ED-E83F83D45334}"/>
              </a:ext>
            </a:extLst>
          </p:cNvPr>
          <p:cNvSpPr txBox="1"/>
          <p:nvPr/>
        </p:nvSpPr>
        <p:spPr>
          <a:xfrm>
            <a:off x="5045891" y="1804127"/>
            <a:ext cx="400376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o-RO" b="1" dirty="0">
                <a:solidFill>
                  <a:srgbClr val="A000C8"/>
                </a:solidFill>
              </a:rPr>
              <a:t>Odihna într-un viitor </a:t>
            </a:r>
            <a:r>
              <a:rPr lang="ro-RO" b="1" dirty="0" smtClean="0">
                <a:solidFill>
                  <a:srgbClr val="A000C8"/>
                </a:solidFill>
              </a:rPr>
              <a:t>glorios.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00A271"/>
                </a:solidFill>
              </a:rPr>
              <a:t>Odihna </a:t>
            </a:r>
            <a:r>
              <a:rPr lang="ro-RO" b="1" dirty="0">
                <a:solidFill>
                  <a:srgbClr val="00A271"/>
                </a:solidFill>
              </a:rPr>
              <a:t>în mijlocul </a:t>
            </a:r>
            <a:r>
              <a:rPr lang="ro-RO" b="1" dirty="0" smtClean="0">
                <a:solidFill>
                  <a:srgbClr val="00A271"/>
                </a:solidFill>
              </a:rPr>
              <a:t>problemelor.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C23E4A"/>
                </a:solidFill>
              </a:rPr>
              <a:t>Odihna </a:t>
            </a:r>
            <a:r>
              <a:rPr lang="ro-RO" b="1" dirty="0">
                <a:solidFill>
                  <a:srgbClr val="C23E4A"/>
                </a:solidFill>
              </a:rPr>
              <a:t>în lucrarea pentru </a:t>
            </a:r>
            <a:r>
              <a:rPr lang="ro-RO" b="1" dirty="0" smtClean="0">
                <a:solidFill>
                  <a:srgbClr val="C23E4A"/>
                </a:solidFill>
              </a:rPr>
              <a:t>Dumnezeu.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3941B6"/>
                </a:solidFill>
              </a:rPr>
              <a:t>Odihna </a:t>
            </a:r>
            <a:r>
              <a:rPr lang="ro-RO" b="1" dirty="0">
                <a:solidFill>
                  <a:srgbClr val="3941B6"/>
                </a:solidFill>
              </a:rPr>
              <a:t>în </a:t>
            </a:r>
            <a:r>
              <a:rPr lang="ro-RO" b="1" dirty="0" smtClean="0">
                <a:solidFill>
                  <a:srgbClr val="3941B6"/>
                </a:solidFill>
              </a:rPr>
              <a:t>speranţă.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CF73CD"/>
                </a:solidFill>
              </a:rPr>
              <a:t>Odihna supremă.</a:t>
            </a:r>
            <a:endParaRPr lang="ro-RO" b="1" dirty="0">
              <a:solidFill>
                <a:srgbClr val="CF73CD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3B0BB7B-320F-4419-8B26-FF34E750847C}"/>
              </a:ext>
            </a:extLst>
          </p:cNvPr>
          <p:cNvSpPr txBox="1"/>
          <p:nvPr/>
        </p:nvSpPr>
        <p:spPr>
          <a:xfrm>
            <a:off x="94344" y="1770462"/>
            <a:ext cx="416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Aruncând o privire asupra lumii din jurul nostru, nu putem să nu observăm că suntem cufundaţi într-o lume care moare.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Evenimentele prezise pentru sfârşit se împlinesc rapid. Ne confruntăm cu probleme grave, atât individual, cât şi colectiv.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Până să ajungem la odihna supremă în Hristos, putem avea odihnă aici şi acum? </a:t>
            </a:r>
            <a:endParaRPr lang="ro-RO" b="1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F733654E-56C4-4C44-B4C1-291A5A67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902" y="3915778"/>
            <a:ext cx="314779" cy="314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xmlns="" id="{8506630A-EA1B-405B-8291-129A25B06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902" y="4542410"/>
            <a:ext cx="314779" cy="314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xmlns="" id="{861DE92B-24F3-4952-B553-6D39A3A90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902" y="2662514"/>
            <a:ext cx="314779" cy="314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xmlns="" id="{D74803BF-9310-46F0-8CE5-9E450E3606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902" y="3289146"/>
            <a:ext cx="314779" cy="314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xmlns="" id="{2FBDDCBC-2F3F-44D0-B851-3787F849A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902" y="2037461"/>
            <a:ext cx="313200" cy="31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324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0E9DB02-2A07-4BA5-BB65-8C1973C6AAAA}"/>
              </a:ext>
            </a:extLst>
          </p:cNvPr>
          <p:cNvSpPr txBox="1"/>
          <p:nvPr/>
        </p:nvSpPr>
        <p:spPr>
          <a:xfrm>
            <a:off x="0" y="-5805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57150" h="38100" prst="hardEdge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r>
              <a:rPr lang="ro-RO" sz="4000" b="1" spc="5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ODIHNA ÎNTR-UN VIITOR GLORIOS</a:t>
            </a:r>
            <a:endParaRPr lang="ro-RO" sz="4000" b="1" spc="5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701C8C9-AAF3-4FA2-8439-6E94A09FF36A}"/>
              </a:ext>
            </a:extLst>
          </p:cNvPr>
          <p:cNvSpPr txBox="1"/>
          <p:nvPr/>
        </p:nvSpPr>
        <p:spPr>
          <a:xfrm>
            <a:off x="1958598" y="549863"/>
            <a:ext cx="7122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„Descoperirea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lui Isus Cristos, pe care I‑a dat‑o Dumnezeu, ca să le arate robilor Lui ce trebuie să se întâmple în curând.” 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(Apoc. 1:</a:t>
            </a:r>
            <a:r>
              <a:rPr lang="ro-RO" sz="14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3E1A20-F89E-4F3D-A272-AFBD98F326B4}"/>
              </a:ext>
            </a:extLst>
          </p:cNvPr>
          <p:cNvSpPr txBox="1"/>
          <p:nvPr/>
        </p:nvSpPr>
        <p:spPr>
          <a:xfrm>
            <a:off x="1981737" y="1217908"/>
            <a:ext cx="368246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Izolat</a:t>
            </a:r>
            <a:r>
              <a:rPr lang="ro-RO" b="1" smtClean="0"/>
              <a:t> pe mica insulă </a:t>
            </a:r>
            <a:r>
              <a:rPr lang="ro-RO" b="1" smtClean="0"/>
              <a:t>Patmos</a:t>
            </a:r>
            <a:r>
              <a:rPr lang="ro-RO" b="1" smtClean="0"/>
              <a:t>, Ioan a avut o revelaţie impresionantă a lui Iisus </a:t>
            </a:r>
            <a:r>
              <a:rPr lang="ro-RO" b="1" smtClean="0"/>
              <a:t>Hristos.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I s-a ordonat să scrie şapte </a:t>
            </a:r>
            <a:r>
              <a:rPr lang="ro-RO" b="1" smtClean="0"/>
              <a:t>scrisori</a:t>
            </a:r>
            <a:r>
              <a:rPr lang="ro-RO" b="1" smtClean="0"/>
              <a:t>, câte una pentru fiecare biserică din </a:t>
            </a:r>
            <a:r>
              <a:rPr lang="ro-RO" b="1" smtClean="0"/>
              <a:t>Asia</a:t>
            </a:r>
            <a:r>
              <a:rPr lang="ro-RO" b="1" smtClean="0"/>
              <a:t>. Prin aceste mesaje i s-a dezvăluit viitorul </a:t>
            </a:r>
            <a:r>
              <a:rPr lang="ro-RO" b="1" smtClean="0"/>
              <a:t>Bisericii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 descr="Imagen que contiene niño, joven, pequeño, pastel&#10;&#10;Descripción generada automáticamente">
            <a:extLst>
              <a:ext uri="{FF2B5EF4-FFF2-40B4-BE49-F238E27FC236}">
                <a16:creationId xmlns:a16="http://schemas.microsoft.com/office/drawing/2014/main" xmlns="" id="{BD10F331-222C-4E3D-8BD3-D59782D5D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16" y="615187"/>
            <a:ext cx="1827965" cy="265778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EEECDDB2-12E6-414C-829C-B7B3BCAF8FDB}"/>
              </a:ext>
            </a:extLst>
          </p:cNvPr>
          <p:cNvGrpSpPr/>
          <p:nvPr/>
        </p:nvGrpSpPr>
        <p:grpSpPr>
          <a:xfrm>
            <a:off x="5733142" y="1175807"/>
            <a:ext cx="3299050" cy="2207543"/>
            <a:chOff x="5675086" y="1219349"/>
            <a:chExt cx="3299050" cy="220754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7F5F69D0-50BB-4202-A70A-A432278AA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75086" y="1219349"/>
              <a:ext cx="3299050" cy="22075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6EF4B228-6A6C-42E6-80D6-87484ED87EE4}"/>
                </a:ext>
              </a:extLst>
            </p:cNvPr>
            <p:cNvSpPr/>
            <p:nvPr/>
          </p:nvSpPr>
          <p:spPr>
            <a:xfrm>
              <a:off x="5812972" y="1444171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0D95AC85-EBCC-40B0-84CD-E990E1E54A51}"/>
                </a:ext>
              </a:extLst>
            </p:cNvPr>
            <p:cNvSpPr/>
            <p:nvPr/>
          </p:nvSpPr>
          <p:spPr>
            <a:xfrm>
              <a:off x="5812972" y="1715479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FA33D5D4-31C1-4E73-A09A-896187DE27E3}"/>
                </a:ext>
              </a:extLst>
            </p:cNvPr>
            <p:cNvSpPr/>
            <p:nvPr/>
          </p:nvSpPr>
          <p:spPr>
            <a:xfrm>
              <a:off x="5812972" y="1986787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2680B3C8-36EF-4FB6-99FC-65CD1E849A31}"/>
                </a:ext>
              </a:extLst>
            </p:cNvPr>
            <p:cNvSpPr/>
            <p:nvPr/>
          </p:nvSpPr>
          <p:spPr>
            <a:xfrm>
              <a:off x="5812972" y="2258095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F3A48794-7162-4C6D-B961-8F8CA34AE6C8}"/>
                </a:ext>
              </a:extLst>
            </p:cNvPr>
            <p:cNvSpPr/>
            <p:nvPr/>
          </p:nvSpPr>
          <p:spPr>
            <a:xfrm>
              <a:off x="5812972" y="2529403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D077E28A-23F7-4CDE-A5B8-3BF8216BBE96}"/>
                </a:ext>
              </a:extLst>
            </p:cNvPr>
            <p:cNvSpPr/>
            <p:nvPr/>
          </p:nvSpPr>
          <p:spPr>
            <a:xfrm>
              <a:off x="5812972" y="2800711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D874BB73-866E-4BD5-857F-C6042EF3C5AF}"/>
                </a:ext>
              </a:extLst>
            </p:cNvPr>
            <p:cNvSpPr/>
            <p:nvPr/>
          </p:nvSpPr>
          <p:spPr>
            <a:xfrm>
              <a:off x="5812972" y="3072016"/>
              <a:ext cx="129281" cy="12928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1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o-RO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567C1D55-5A79-4F3E-8E87-02ABAA3BDCAC}"/>
                </a:ext>
              </a:extLst>
            </p:cNvPr>
            <p:cNvSpPr txBox="1"/>
            <p:nvPr/>
          </p:nvSpPr>
          <p:spPr>
            <a:xfrm>
              <a:off x="5892799" y="137548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E</a:t>
              </a:r>
              <a:r>
                <a:rPr lang="ro-RO" sz="1000" b="1" smtClean="0"/>
                <a:t>fes (31-100)</a:t>
              </a:r>
              <a:endParaRPr lang="ro-RO" sz="1000" b="1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12CDAB6A-7E1E-450C-9ED5-BC4CA076EC46}"/>
                </a:ext>
              </a:extLst>
            </p:cNvPr>
            <p:cNvSpPr txBox="1"/>
            <p:nvPr/>
          </p:nvSpPr>
          <p:spPr>
            <a:xfrm>
              <a:off x="5892799" y="164781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Smirna</a:t>
              </a:r>
              <a:r>
                <a:rPr lang="ro-RO" sz="1000" b="1" smtClean="0"/>
                <a:t> </a:t>
              </a:r>
              <a:r>
                <a:rPr lang="ro-RO" sz="1000" b="1" smtClean="0"/>
                <a:t>(100-313)</a:t>
              </a:r>
              <a:endParaRPr lang="ro-RO" sz="1000" b="1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DEE2209B-DF90-4CD4-9E8E-3FCBDCC099E9}"/>
                </a:ext>
              </a:extLst>
            </p:cNvPr>
            <p:cNvSpPr txBox="1"/>
            <p:nvPr/>
          </p:nvSpPr>
          <p:spPr>
            <a:xfrm>
              <a:off x="5892799" y="192014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Pergam</a:t>
              </a:r>
              <a:r>
                <a:rPr lang="ro-RO" sz="1000" b="1" smtClean="0"/>
                <a:t> </a:t>
              </a:r>
              <a:r>
                <a:rPr lang="ro-RO" sz="1000" b="1" smtClean="0"/>
                <a:t>(313-538)</a:t>
              </a:r>
              <a:endParaRPr lang="ro-RO" sz="1000" b="1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F433C3A3-E767-4702-8AFC-F62064B19316}"/>
                </a:ext>
              </a:extLst>
            </p:cNvPr>
            <p:cNvSpPr txBox="1"/>
            <p:nvPr/>
          </p:nvSpPr>
          <p:spPr>
            <a:xfrm>
              <a:off x="5892799" y="219247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Tiatira</a:t>
              </a:r>
              <a:r>
                <a:rPr lang="ro-RO" sz="1000" b="1" smtClean="0"/>
                <a:t> </a:t>
              </a:r>
              <a:r>
                <a:rPr lang="ro-RO" sz="1000" b="1" smtClean="0"/>
                <a:t>(538-1517)</a:t>
              </a:r>
              <a:endParaRPr lang="ro-RO" sz="1000" b="1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F31ACE7C-CCC0-4B32-9999-C90C8C82EE1A}"/>
                </a:ext>
              </a:extLst>
            </p:cNvPr>
            <p:cNvSpPr txBox="1"/>
            <p:nvPr/>
          </p:nvSpPr>
          <p:spPr>
            <a:xfrm>
              <a:off x="5892799" y="246480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Sardis</a:t>
              </a:r>
              <a:r>
                <a:rPr lang="ro-RO" sz="1000" b="1" smtClean="0"/>
                <a:t> </a:t>
              </a:r>
              <a:r>
                <a:rPr lang="ro-RO" sz="1000" b="1" smtClean="0"/>
                <a:t>(1517-1798)</a:t>
              </a:r>
              <a:endParaRPr lang="ro-RO" sz="1000" b="1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F594902C-8D3E-4005-A0DB-AA32EDD4AECD}"/>
                </a:ext>
              </a:extLst>
            </p:cNvPr>
            <p:cNvSpPr txBox="1"/>
            <p:nvPr/>
          </p:nvSpPr>
          <p:spPr>
            <a:xfrm>
              <a:off x="5892799" y="2737135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Filadelfia (1798-1844)</a:t>
              </a:r>
              <a:endParaRPr lang="ro-RO" sz="1000" b="1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xmlns="" id="{E441D517-9BC8-4B19-9118-A94117176C9B}"/>
                </a:ext>
              </a:extLst>
            </p:cNvPr>
            <p:cNvSpPr txBox="1"/>
            <p:nvPr/>
          </p:nvSpPr>
          <p:spPr>
            <a:xfrm>
              <a:off x="5892799" y="3009463"/>
              <a:ext cx="13498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smtClean="0"/>
                <a:t>Laodicea</a:t>
              </a:r>
              <a:r>
                <a:rPr lang="ro-RO" sz="1000" b="1" smtClean="0"/>
                <a:t> </a:t>
              </a:r>
              <a:r>
                <a:rPr lang="ro-RO" sz="1000" b="1" smtClean="0"/>
                <a:t>(1844-?)</a:t>
              </a:r>
              <a:endParaRPr lang="ro-RO" sz="1000" b="1"/>
            </a:p>
          </p:txBody>
        </p:sp>
      </p:grpSp>
      <p:pic>
        <p:nvPicPr>
          <p:cNvPr id="39" name="Imagen 3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xmlns="" id="{FE523947-1494-47C3-83FB-D259F3087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16" y="3420339"/>
            <a:ext cx="1216376" cy="162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D8A46EDB-6C70-46BB-A625-5C1465779E33}"/>
              </a:ext>
            </a:extLst>
          </p:cNvPr>
          <p:cNvSpPr txBox="1"/>
          <p:nvPr/>
        </p:nvSpPr>
        <p:spPr>
          <a:xfrm>
            <a:off x="1392026" y="3344903"/>
            <a:ext cx="553128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Mai târziu, i s-au arătat evenimentele finale care vor duce la un viitor glorios: odihna veşnică pe un Pământ Nou, împreună cu Dumnezeu (Apoc. 22:1-5).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Astăzi ne putem odihni ştiind că Dumnezeu cunoaşte viitorul, controlează istoria şi ne-a pregătit un viitor de pace şi prosperitate veşnice. </a:t>
            </a:r>
            <a:endParaRPr lang="ro-RO" b="1" dirty="0"/>
          </a:p>
        </p:txBody>
      </p:sp>
      <p:pic>
        <p:nvPicPr>
          <p:cNvPr id="43" name="Imagen 42" descr="Un grupo de personas jugando un videojueg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28913096-6256-4CA2-9A4C-8CE53ECE4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1419" y="3535172"/>
            <a:ext cx="1957231" cy="1467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4410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4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721BAA9-CE28-48EE-B292-BD4754AD95D3}"/>
              </a:ext>
            </a:extLst>
          </p:cNvPr>
          <p:cNvSpPr txBox="1"/>
          <p:nvPr/>
        </p:nvSpPr>
        <p:spPr>
          <a:xfrm>
            <a:off x="0" y="-36285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ODIHNA ÎN MIJLOCUL PROBLEMELOR</a:t>
            </a:r>
            <a:endParaRPr lang="ro-RO" sz="36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D742BDD-9E4F-4FEA-9D6B-D772E40AC53F}"/>
              </a:ext>
            </a:extLst>
          </p:cNvPr>
          <p:cNvSpPr txBox="1"/>
          <p:nvPr/>
        </p:nvSpPr>
        <p:spPr>
          <a:xfrm>
            <a:off x="117563" y="440769"/>
            <a:ext cx="8817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Dar</a:t>
            </a:r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toate acestea vor fi doar începutul durerilor </a:t>
            </a:r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naşterii</a:t>
            </a:r>
            <a:r>
              <a:rPr lang="ro-RO" sz="1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(Matei</a:t>
            </a:r>
            <a:r>
              <a:rPr lang="ro-RO" sz="14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24:8)</a:t>
            </a:r>
            <a:endParaRPr lang="ro-RO" sz="1400" b="1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D1938B8-AAA3-4233-8206-7DD1C58413D5}"/>
              </a:ext>
            </a:extLst>
          </p:cNvPr>
          <p:cNvSpPr txBox="1"/>
          <p:nvPr/>
        </p:nvSpPr>
        <p:spPr>
          <a:xfrm>
            <a:off x="117563" y="815608"/>
            <a:ext cx="576797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În Matei 24, Isus trasează schematic o imagine a evenimentelor care vor avea loc până la a doua Sa venire. Este o pictură realistă, plină de probleme şi necazuri, dar indică un final magnific.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Pe de o parte, lumea este lovită de diferite dezastre. Pe de altă parte, cei care vor să fie credincioşi lui Dumnezeu suferă dispreţ şi persecuţie din partea celor care nu-L iubesc pe Dumnezeu (Mat. 24:9; 2 Tim. 3:12). </a:t>
            </a:r>
            <a:endParaRPr lang="ro-RO" b="1" dirty="0"/>
          </a:p>
        </p:txBody>
      </p:sp>
      <p:pic>
        <p:nvPicPr>
          <p:cNvPr id="4" name="Imagen 3" descr="Imagen que contiene computadora, alimentos&#10;&#10;Descripción generada automáticamente">
            <a:extLst>
              <a:ext uri="{FF2B5EF4-FFF2-40B4-BE49-F238E27FC236}">
                <a16:creationId xmlns:a16="http://schemas.microsoft.com/office/drawing/2014/main" xmlns="" id="{D63A9262-A258-4530-86D6-990132343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872" y="801865"/>
            <a:ext cx="2990848" cy="2243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31F4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2B0B8D8-12EB-4022-90DD-5BAB5209F4CF}"/>
              </a:ext>
            </a:extLst>
          </p:cNvPr>
          <p:cNvSpPr txBox="1"/>
          <p:nvPr/>
        </p:nvSpPr>
        <p:spPr>
          <a:xfrm>
            <a:off x="4064000" y="3035231"/>
            <a:ext cx="501468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Isus</a:t>
            </a:r>
            <a:r>
              <a:rPr lang="ro-RO" b="1" smtClean="0"/>
              <a:t> vrea să ne odihnim cu încredere în dragostea </a:t>
            </a:r>
            <a:r>
              <a:rPr lang="ro-RO" b="1" smtClean="0"/>
              <a:t>Lui</a:t>
            </a:r>
            <a:r>
              <a:rPr lang="ro-RO" b="1" smtClean="0"/>
              <a:t>, chiar şi atunci când </a:t>
            </a:r>
            <a:r>
              <a:rPr lang="ro-RO" b="1" smtClean="0"/>
              <a:t>tot </a:t>
            </a:r>
            <a:r>
              <a:rPr lang="ro-RO" b="1"/>
              <a:t>ce </a:t>
            </a:r>
            <a:r>
              <a:rPr lang="ro-RO" b="1"/>
              <a:t>e </a:t>
            </a:r>
            <a:r>
              <a:rPr lang="ro-RO" b="1" smtClean="0"/>
              <a:t>î</a:t>
            </a:r>
            <a:r>
              <a:rPr lang="ro-RO" b="1" smtClean="0"/>
              <a:t>n jurul nostru se </a:t>
            </a:r>
            <a:r>
              <a:rPr lang="ro-RO" b="1" smtClean="0"/>
              <a:t>destramă.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El va veni după </a:t>
            </a:r>
            <a:r>
              <a:rPr lang="ro-RO" b="1" smtClean="0"/>
              <a:t>noi</a:t>
            </a:r>
            <a:r>
              <a:rPr lang="ro-RO" b="1" smtClean="0"/>
              <a:t>. În mod </a:t>
            </a:r>
            <a:r>
              <a:rPr lang="ro-RO" b="1" smtClean="0"/>
              <a:t>neaşteptat</a:t>
            </a:r>
            <a:r>
              <a:rPr lang="ro-RO" b="1" smtClean="0"/>
              <a:t>, dar </a:t>
            </a:r>
            <a:r>
              <a:rPr lang="ro-RO" b="1" smtClean="0"/>
              <a:t>sigur</a:t>
            </a:r>
            <a:r>
              <a:rPr lang="ro-RO" b="1" smtClean="0"/>
              <a:t>, real </a:t>
            </a:r>
            <a:r>
              <a:rPr lang="ro-RO" b="1" smtClean="0"/>
              <a:t>(Ma</a:t>
            </a:r>
            <a:r>
              <a:rPr lang="ro-RO" b="1" smtClean="0"/>
              <a:t>t. 24:27, 30-31, 36-39</a:t>
            </a:r>
            <a:r>
              <a:rPr lang="ro-RO" b="1" smtClean="0"/>
              <a:t>). Odihneşte-te în făgăduinţa Lui şi </a:t>
            </a:r>
            <a:r>
              <a:rPr lang="ro-RO" b="1" smtClean="0"/>
              <a:t>rămâi</a:t>
            </a:r>
            <a:r>
              <a:rPr lang="ro-RO" b="1" smtClean="0"/>
              <a:t> în ea până la capăt </a:t>
            </a:r>
            <a:r>
              <a:rPr lang="ro-RO" b="1" smtClean="0"/>
              <a:t>(Ma</a:t>
            </a:r>
            <a:r>
              <a:rPr lang="ro-RO" b="1" smtClean="0"/>
              <a:t>t. 24:13). </a:t>
            </a:r>
            <a:endParaRPr lang="ro-RO" b="1"/>
          </a:p>
        </p:txBody>
      </p:sp>
      <p:pic>
        <p:nvPicPr>
          <p:cNvPr id="10" name="Imagen 9" descr="Calendario&#10;&#10;Descripción generada automáticamente">
            <a:extLst>
              <a:ext uri="{FF2B5EF4-FFF2-40B4-BE49-F238E27FC236}">
                <a16:creationId xmlns:a16="http://schemas.microsoft.com/office/drawing/2014/main" xmlns="" id="{E5FB40D6-B75E-4CDA-B8E9-3FA253232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876" y="3237558"/>
            <a:ext cx="2369504" cy="177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xmlns="" id="{D4A471A7-3F5B-4076-BD11-2E9FE1B6C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5137" y="3237558"/>
            <a:ext cx="1260882" cy="177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867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C664A4C-1A9D-40D2-A5F9-B5CFAACA1D0F}"/>
              </a:ext>
            </a:extLst>
          </p:cNvPr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ODIHNA ÎN LUCRAREA PENTRU DUMNEZEU</a:t>
            </a:r>
            <a:endParaRPr lang="ro-RO" sz="3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78147E-FCCC-42B1-8E89-4A7663F1DD91}"/>
              </a:ext>
            </a:extLst>
          </p:cNvPr>
          <p:cNvSpPr txBox="1"/>
          <p:nvPr/>
        </p:nvSpPr>
        <p:spPr>
          <a:xfrm>
            <a:off x="130627" y="570887"/>
            <a:ext cx="6368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465F6A"/>
                </a:solidFill>
                <a:latin typeface="Comic Sans MS" panose="030F0702030302020204" pitchFamily="66" charset="0"/>
              </a:rPr>
              <a:t>„Temeţi-vă </a:t>
            </a:r>
            <a:r>
              <a:rPr lang="ro-RO" sz="1600" b="1" dirty="0" smtClean="0">
                <a:solidFill>
                  <a:srgbClr val="465F6A"/>
                </a:solidFill>
                <a:latin typeface="Comic Sans MS" panose="030F0702030302020204" pitchFamily="66" charset="0"/>
              </a:rPr>
              <a:t>de Dumnezeu şi daţi-I slavă, căci a venit ceasul judecăţii Lui, şi închinaţi-vă Celui ce a făcut cerul şi pământul, marea şi izvoarele apelor!” </a:t>
            </a:r>
            <a:r>
              <a:rPr lang="ro-RO" sz="1400" b="1" dirty="0" smtClean="0">
                <a:solidFill>
                  <a:srgbClr val="465F6A"/>
                </a:solidFill>
                <a:latin typeface="Comic Sans MS" panose="030F0702030302020204" pitchFamily="66" charset="0"/>
              </a:rPr>
              <a:t>(Apocalipsa 14:7)</a:t>
            </a:r>
            <a:endParaRPr lang="ro-RO" sz="1400" b="1" dirty="0">
              <a:solidFill>
                <a:srgbClr val="465F6A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A21823F-C428-47A7-87E6-386DC2F6C945}"/>
              </a:ext>
            </a:extLst>
          </p:cNvPr>
          <p:cNvSpPr txBox="1"/>
          <p:nvPr/>
        </p:nvSpPr>
        <p:spPr>
          <a:xfrm>
            <a:off x="127704" y="1333647"/>
            <a:ext cx="619249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Odihna</a:t>
            </a:r>
            <a:r>
              <a:rPr lang="ro-RO" b="1" smtClean="0"/>
              <a:t> în Hristos nu este o aşteptare </a:t>
            </a:r>
            <a:r>
              <a:rPr lang="ro-RO" b="1" smtClean="0"/>
              <a:t>inactivă</a:t>
            </a:r>
            <a:r>
              <a:rPr lang="ro-RO" b="1" smtClean="0"/>
              <a:t>. Suntem chemaţi să vestim Evanghelia </a:t>
            </a:r>
            <a:r>
              <a:rPr lang="ro-RO" b="1" smtClean="0"/>
              <a:t>lumii</a:t>
            </a:r>
            <a:r>
              <a:rPr lang="ro-RO" b="1" smtClean="0"/>
              <a:t>, să anunţăm judecata şi să îi invităm pe toţi să se închine </a:t>
            </a:r>
            <a:r>
              <a:rPr lang="ro-RO" b="1" smtClean="0"/>
              <a:t>Creatorului.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În timp ce aceia dintre noi care lucrează cu credincioşie pentru Dumnezeu ne odihnim în </a:t>
            </a:r>
            <a:r>
              <a:rPr lang="ro-RO" b="1" smtClean="0"/>
              <a:t>El</a:t>
            </a:r>
            <a:r>
              <a:rPr lang="ro-RO" b="1" smtClean="0"/>
              <a:t>, cei care lucrează pentru duşman nu au </a:t>
            </a:r>
            <a:r>
              <a:rPr lang="ro-RO" b="1" smtClean="0"/>
              <a:t>„</a:t>
            </a:r>
            <a:r>
              <a:rPr lang="ro-RO" b="1" smtClean="0"/>
              <a:t>odihnă nici </a:t>
            </a:r>
            <a:r>
              <a:rPr lang="ro-RO" b="1" smtClean="0"/>
              <a:t>ziua</a:t>
            </a:r>
            <a:r>
              <a:rPr lang="ro-RO" b="1" smtClean="0"/>
              <a:t>, nici </a:t>
            </a:r>
            <a:r>
              <a:rPr lang="ro-RO" b="1" smtClean="0"/>
              <a:t>noaptea</a:t>
            </a:r>
            <a:r>
              <a:rPr lang="ro-RO" b="1" smtClean="0"/>
              <a:t>” </a:t>
            </a:r>
            <a:r>
              <a:rPr lang="ro-RO" b="1" smtClean="0"/>
              <a:t>(Apoc</a:t>
            </a:r>
            <a:r>
              <a:rPr lang="ro-RO" b="1" smtClean="0"/>
              <a:t>. 14:11 </a:t>
            </a:r>
            <a:r>
              <a:rPr lang="ro-RO" b="1" smtClean="0"/>
              <a:t>NVI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7F5D5CA5-8CC7-41D1-90BD-051FDBF3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99462" y="215077"/>
            <a:ext cx="2377439" cy="29498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gradFill>
              <a:gsLst>
                <a:gs pos="61000">
                  <a:schemeClr val="bg1"/>
                </a:gs>
                <a:gs pos="0">
                  <a:srgbClr val="CC642A"/>
                </a:gs>
              </a:gsLst>
              <a:lin ang="5400000" scaled="1"/>
            </a:gra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Imagen 7" descr="Imagen que contiene hombre, tabla, sostener, mujer&#10;&#10;Descripción generada automáticamente">
            <a:extLst>
              <a:ext uri="{FF2B5EF4-FFF2-40B4-BE49-F238E27FC236}">
                <a16:creationId xmlns:a16="http://schemas.microsoft.com/office/drawing/2014/main" xmlns="" id="{786853B3-0D07-4C17-ADDC-C47BB3187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3744" y="3099749"/>
            <a:ext cx="2556706" cy="190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70CAA15-1610-4945-A000-9B462C5EEFC7}"/>
              </a:ext>
            </a:extLst>
          </p:cNvPr>
          <p:cNvSpPr txBox="1"/>
          <p:nvPr/>
        </p:nvSpPr>
        <p:spPr>
          <a:xfrm>
            <a:off x="1888266" y="3112175"/>
            <a:ext cx="45494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După</a:t>
            </a:r>
            <a:r>
              <a:rPr lang="ro-RO" b="1" smtClean="0"/>
              <a:t> cum a spus </a:t>
            </a:r>
            <a:r>
              <a:rPr lang="ro-RO" b="1" smtClean="0"/>
              <a:t>Isus</a:t>
            </a:r>
            <a:r>
              <a:rPr lang="ro-RO" b="1" smtClean="0"/>
              <a:t>, proclamarea Evangheliei veşnice nu este lipsită de </a:t>
            </a:r>
            <a:r>
              <a:rPr lang="ro-RO" b="1" smtClean="0"/>
              <a:t>probleme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ne putem bucura că nu va exista niciodată o situaţie în care Hristos să nu ne ofere ajutor imediat </a:t>
            </a:r>
            <a:r>
              <a:rPr lang="ro-RO" b="1" smtClean="0"/>
              <a:t>astăzi</a:t>
            </a:r>
            <a:r>
              <a:rPr lang="ro-RO" b="1" smtClean="0"/>
              <a:t>, </a:t>
            </a:r>
            <a:r>
              <a:rPr lang="ro-RO" b="1" smtClean="0"/>
              <a:t>speranţă</a:t>
            </a:r>
            <a:r>
              <a:rPr lang="ro-RO" b="1" smtClean="0"/>
              <a:t> pentru mâine şi promisiunea de odihnă supremă în Hristos pentru </a:t>
            </a:r>
            <a:r>
              <a:rPr lang="ro-RO" b="1" smtClean="0"/>
              <a:t>veşnicie</a:t>
            </a:r>
            <a:r>
              <a:rPr lang="ro-RO" b="1" smtClean="0"/>
              <a:t>.</a:t>
            </a:r>
            <a:endParaRPr lang="ro-RO" b="1"/>
          </a:p>
        </p:txBody>
      </p:sp>
      <p:pic>
        <p:nvPicPr>
          <p:cNvPr id="12" name="Imagen 11" descr="Un grupo de personas jugando un videojueg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6A958D03-3F25-4074-98C9-F22C59F11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704" y="3296933"/>
            <a:ext cx="1727052" cy="1661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65F6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980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 joven acostado en una cama&#10;&#10;Descripción generada automáticamente">
            <a:extLst>
              <a:ext uri="{FF2B5EF4-FFF2-40B4-BE49-F238E27FC236}">
                <a16:creationId xmlns:a16="http://schemas.microsoft.com/office/drawing/2014/main" xmlns="" id="{DB23D67B-0351-4946-818F-A4771EC6F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6272" y="1429598"/>
            <a:ext cx="2477728" cy="1403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155F6F0-507C-4FB4-A542-4118261EB263}"/>
              </a:ext>
            </a:extLst>
          </p:cNvPr>
          <p:cNvSpPr txBox="1"/>
          <p:nvPr/>
        </p:nvSpPr>
        <p:spPr>
          <a:xfrm>
            <a:off x="0" y="-7374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>
              <a:bevelT w="57150" h="38100" prst="hardEdg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o-RO" sz="4400" b="1" spc="30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ODIHNA ÎN </a:t>
            </a:r>
            <a:r>
              <a:rPr lang="ro-RO" sz="4400" b="1" spc="30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SPERANŢĂ</a:t>
            </a:r>
            <a:endParaRPr lang="ro-RO" sz="4400" b="1" spc="30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3DBDE5C-CA57-40BF-AD13-904E0AEBF783}"/>
              </a:ext>
            </a:extLst>
          </p:cNvPr>
          <p:cNvSpPr txBox="1"/>
          <p:nvPr/>
        </p:nvSpPr>
        <p:spPr>
          <a:xfrm>
            <a:off x="1645614" y="579044"/>
            <a:ext cx="7403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vrem să nu 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ştiţi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fraţilor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despre cei ce au 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adormit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ca să nu vă întristaţi precum ceilalţi care nu au 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speranţă</a:t>
            </a:r>
            <a:r>
              <a:rPr lang="ro-RO" sz="16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ro-RO" sz="14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Tesaloniceni</a:t>
            </a:r>
            <a:r>
              <a:rPr lang="ro-RO" sz="14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4:13)</a:t>
            </a:r>
            <a:endParaRPr lang="ro-RO" sz="1400" b="1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A842CDC-E267-4F7A-ADB8-413961FE3F46}"/>
              </a:ext>
            </a:extLst>
          </p:cNvPr>
          <p:cNvSpPr txBox="1"/>
          <p:nvPr/>
        </p:nvSpPr>
        <p:spPr>
          <a:xfrm>
            <a:off x="1681548" y="1386637"/>
            <a:ext cx="498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întâmplă cu cei care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„dorm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adică sunt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morţi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]? Se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bucură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odihna finală promisă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a captura de un videojuego&#10;&#10;Descripción generada automáticamente con confianza baja">
            <a:extLst>
              <a:ext uri="{FF2B5EF4-FFF2-40B4-BE49-F238E27FC236}">
                <a16:creationId xmlns:a16="http://schemas.microsoft.com/office/drawing/2014/main" xmlns="" id="{2D7DDF77-D378-4CDE-9905-373185285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962" y="679951"/>
            <a:ext cx="1528089" cy="1499495"/>
          </a:xfrm>
          <a:prstGeom prst="rect">
            <a:avLst/>
          </a:prstGeom>
          <a:effectLst>
            <a:glow rad="25400">
              <a:schemeClr val="bg1">
                <a:alpha val="88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niña, joven, hombre, parado&#10;&#10;Descripción generada automáticamente">
            <a:extLst>
              <a:ext uri="{FF2B5EF4-FFF2-40B4-BE49-F238E27FC236}">
                <a16:creationId xmlns:a16="http://schemas.microsoft.com/office/drawing/2014/main" xmlns="" id="{65E8AD4A-A491-4239-A642-7144E6158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6245" y="3017869"/>
            <a:ext cx="2813059" cy="1989209"/>
          </a:xfrm>
          <a:prstGeom prst="roundRect">
            <a:avLst>
              <a:gd name="adj" fmla="val 851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9FD0135-F7D8-4D4E-8F4A-9B63B80A0E89}"/>
              </a:ext>
            </a:extLst>
          </p:cNvPr>
          <p:cNvSpPr txBox="1"/>
          <p:nvPr/>
        </p:nvSpPr>
        <p:spPr>
          <a:xfrm>
            <a:off x="58763" y="2781894"/>
            <a:ext cx="614155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 îndoială, moartea este o odihnă: „Ferice de acum încolo de morţii care mor în Domnul!” ... ei se vor odihni de ostenelile lor” (Apocalipsa 14:13). Cu toate acestea, nu este odihnă veşnică (</a:t>
            </a:r>
            <a:r>
              <a:rPr lang="ro-R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6:5; 115:17; 146:4; </a:t>
            </a:r>
            <a:r>
              <a:rPr lang="ro-R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9:5-6, 10; Isaia 38:18).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multe morminte, vedem literele </a:t>
            </a:r>
            <a:r>
              <a:rPr lang="ro-R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R.I.P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(„Odihnească-se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pace"). Credincioşii care dorm acum se odihnesc în speranţa de a fi treziţi într-o zi de Domnul lor.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5C65521-71BE-4690-BBEB-3C0F2103A139}"/>
              </a:ext>
            </a:extLst>
          </p:cNvPr>
          <p:cNvSpPr txBox="1"/>
          <p:nvPr/>
        </p:nvSpPr>
        <p:spPr>
          <a:xfrm>
            <a:off x="58763" y="2210933"/>
            <a:ext cx="6607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 vorbeşte despre moarte ca despre un vis (Ioan 11:11-14; Dan. 12:2; 1 Cor. 11:30; 15:6).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10" grpId="0" uiExpand="1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8ECD68-BF9C-4523-829D-E32F3D50B922}"/>
              </a:ext>
            </a:extLst>
          </p:cNvPr>
          <p:cNvSpPr txBox="1"/>
          <p:nvPr/>
        </p:nvSpPr>
        <p:spPr>
          <a:xfrm>
            <a:off x="0" y="-66367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 spc="600">
                <a:ln w="0"/>
                <a:solidFill>
                  <a:srgbClr val="6E8F2D"/>
                </a:solidFill>
                <a:effectLst>
                  <a:reflection blurRad="6350" stA="53000" endA="300" endPos="35500" dir="5400000" sy="-90000" algn="bl" rotWithShape="0"/>
                </a:effectLst>
              </a:rPr>
              <a:t>ODIHNA </a:t>
            </a:r>
            <a:r>
              <a:rPr lang="ro-RO" sz="4400" b="1" spc="600" smtClean="0">
                <a:ln w="0"/>
                <a:solidFill>
                  <a:srgbClr val="6E8F2D"/>
                </a:solidFill>
                <a:effectLst>
                  <a:reflection blurRad="6350" stA="53000" endA="300" endPos="35500" dir="5400000" sy="-90000" algn="bl" rotWithShape="0"/>
                </a:effectLst>
              </a:rPr>
              <a:t>SUPREMĂ</a:t>
            </a:r>
            <a:endParaRPr lang="ro-RO" sz="4400" b="1" spc="600">
              <a:ln w="0"/>
              <a:solidFill>
                <a:srgbClr val="6E8F2D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CA14BE-3C0F-4403-91DE-2D9A58BF8E71}"/>
              </a:ext>
            </a:extLst>
          </p:cNvPr>
          <p:cNvSpPr txBox="1"/>
          <p:nvPr/>
        </p:nvSpPr>
        <p:spPr>
          <a:xfrm>
            <a:off x="516195" y="600164"/>
            <a:ext cx="8133734" cy="338554"/>
          </a:xfrm>
          <a:prstGeom prst="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1600" b="1" smtClean="0"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latin typeface="Comic Sans MS" panose="030F0702030302020204" pitchFamily="66" charset="0"/>
              </a:rPr>
              <a:t>Bucuraţi</a:t>
            </a:r>
            <a:r>
              <a:rPr lang="ro-RO" sz="1600" b="1" smtClean="0">
                <a:latin typeface="Comic Sans MS" panose="030F0702030302020204" pitchFamily="66" charset="0"/>
              </a:rPr>
              <a:t>-vă </a:t>
            </a:r>
            <a:r>
              <a:rPr lang="ro-RO" sz="1600" b="1" smtClean="0">
                <a:latin typeface="Comic Sans MS" panose="030F0702030302020204" pitchFamily="66" charset="0"/>
              </a:rPr>
              <a:t>totdeauna în </a:t>
            </a:r>
            <a:r>
              <a:rPr lang="ro-RO" sz="1600" b="1" smtClean="0">
                <a:latin typeface="Comic Sans MS" panose="030F0702030302020204" pitchFamily="66" charset="0"/>
              </a:rPr>
              <a:t>Domnul</a:t>
            </a:r>
            <a:r>
              <a:rPr lang="ro-RO" sz="1600" b="1" smtClean="0">
                <a:latin typeface="Comic Sans MS" panose="030F0702030302020204" pitchFamily="66" charset="0"/>
              </a:rPr>
              <a:t>! Iarăşi </a:t>
            </a:r>
            <a:r>
              <a:rPr lang="ro-RO" sz="1600" b="1" smtClean="0">
                <a:latin typeface="Comic Sans MS" panose="030F0702030302020204" pitchFamily="66" charset="0"/>
              </a:rPr>
              <a:t>zic</a:t>
            </a:r>
            <a:r>
              <a:rPr lang="ro-RO" sz="1600" b="1" smtClean="0">
                <a:latin typeface="Comic Sans MS" panose="030F0702030302020204" pitchFamily="66" charset="0"/>
              </a:rPr>
              <a:t>: </a:t>
            </a:r>
            <a:r>
              <a:rPr lang="ro-RO" sz="1600" b="1" smtClean="0">
                <a:latin typeface="Comic Sans MS" panose="030F0702030302020204" pitchFamily="66" charset="0"/>
              </a:rPr>
              <a:t>Bucuraţi-vă</a:t>
            </a:r>
            <a:r>
              <a:rPr lang="ro-RO" sz="1600" b="1" smtClean="0">
                <a:latin typeface="Comic Sans MS" panose="030F0702030302020204" pitchFamily="66" charset="0"/>
              </a:rPr>
              <a:t>!” </a:t>
            </a:r>
            <a:r>
              <a:rPr lang="ro-RO" sz="1400" b="1" smtClean="0">
                <a:latin typeface="Comic Sans MS" panose="030F0702030302020204" pitchFamily="66" charset="0"/>
              </a:rPr>
              <a:t>(Filipeni</a:t>
            </a:r>
            <a:r>
              <a:rPr lang="ro-RO" sz="1400" b="1" smtClean="0"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latin typeface="Comic Sans MS" panose="030F0702030302020204" pitchFamily="66" charset="0"/>
              </a:rPr>
              <a:t>4:4)</a:t>
            </a:r>
            <a:endParaRPr lang="ro-RO" sz="1400" b="1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494A464-C546-4989-815F-ED8FA3719603}"/>
              </a:ext>
            </a:extLst>
          </p:cNvPr>
          <p:cNvSpPr txBox="1"/>
          <p:nvPr/>
        </p:nvSpPr>
        <p:spPr>
          <a:xfrm>
            <a:off x="2906489" y="961546"/>
            <a:ext cx="6216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Să</a:t>
            </a:r>
            <a:r>
              <a:rPr lang="ro-RO" b="1" smtClean="0"/>
              <a:t> presupunem că pleci într-o călătorie într-un loc în care nu ai mai fost </a:t>
            </a:r>
            <a:r>
              <a:rPr lang="ro-RO" b="1" smtClean="0"/>
              <a:t>niciodată</a:t>
            </a:r>
            <a:r>
              <a:rPr lang="ro-RO" b="1" smtClean="0"/>
              <a:t>. Nu ai </a:t>
            </a:r>
            <a:r>
              <a:rPr lang="ro-RO" b="1" smtClean="0"/>
              <a:t>instrucţiuni</a:t>
            </a:r>
            <a:r>
              <a:rPr lang="ro-RO" b="1" smtClean="0"/>
              <a:t>, hartă </a:t>
            </a:r>
            <a:r>
              <a:rPr lang="ro-RO" b="1" smtClean="0"/>
              <a:t>fizică</a:t>
            </a:r>
            <a:r>
              <a:rPr lang="ro-RO" b="1" smtClean="0"/>
              <a:t>, GPS sau mobil pentru a consulta o hartă </a:t>
            </a:r>
            <a:r>
              <a:rPr lang="ro-RO" b="1" smtClean="0"/>
              <a:t>electronică</a:t>
            </a:r>
            <a:r>
              <a:rPr lang="ro-RO" b="1" smtClean="0"/>
              <a:t>. Ar fi o călătorie relaxantă sau stresul </a:t>
            </a:r>
            <a:r>
              <a:rPr lang="ro-RO" b="1" smtClean="0"/>
              <a:t>te</a:t>
            </a:r>
            <a:r>
              <a:rPr lang="ro-RO" b="1" smtClean="0"/>
              <a:t> va împiedica să </a:t>
            </a:r>
            <a:r>
              <a:rPr lang="ro-RO" b="1" smtClean="0"/>
              <a:t>găseşti</a:t>
            </a:r>
            <a:r>
              <a:rPr lang="ro-RO" b="1" smtClean="0"/>
              <a:t> odihnă în timpul </a:t>
            </a:r>
            <a:r>
              <a:rPr lang="ro-RO" b="1" smtClean="0"/>
              <a:t>călătoriei</a:t>
            </a:r>
            <a:r>
              <a:rPr lang="ro-RO" b="1" smtClean="0"/>
              <a:t>? </a:t>
            </a:r>
            <a:endParaRPr lang="ro-RO" b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F21CF5C-CA12-490D-90B6-E245D6868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15" y="995856"/>
            <a:ext cx="1157749" cy="1157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 descr="Imagen que contiene tabla, pieza, hecho de madera, alimentos&#10;&#10;Descripción generada automáticamente">
            <a:extLst>
              <a:ext uri="{FF2B5EF4-FFF2-40B4-BE49-F238E27FC236}">
                <a16:creationId xmlns:a16="http://schemas.microsoft.com/office/drawing/2014/main" xmlns="" id="{502FE0FE-B3E2-4BAF-8F10-290B3D6B3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8324" y="2164649"/>
            <a:ext cx="2267844" cy="1700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002BB4-E49A-4834-9B56-A73AC2BD4D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34731" y="995856"/>
            <a:ext cx="1460090" cy="1157749"/>
          </a:xfrm>
          <a:prstGeom prst="roundRect">
            <a:avLst>
              <a:gd name="adj" fmla="val 141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persona con un vestido largo&#10;&#10;Descripción generada automáticamente con confianza baja">
            <a:extLst>
              <a:ext uri="{FF2B5EF4-FFF2-40B4-BE49-F238E27FC236}">
                <a16:creationId xmlns:a16="http://schemas.microsoft.com/office/drawing/2014/main" xmlns="" id="{DCB87246-9B12-40C6-AD1A-27A4CA32C7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608" y="3260296"/>
            <a:ext cx="2420548" cy="1815411"/>
          </a:xfrm>
          <a:prstGeom prst="rect">
            <a:avLst/>
          </a:prstGeom>
          <a:ln w="38100" cap="sq">
            <a:solidFill>
              <a:srgbClr val="5959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279BC75-C6C1-4477-A142-21277B85A113}"/>
              </a:ext>
            </a:extLst>
          </p:cNvPr>
          <p:cNvSpPr txBox="1"/>
          <p:nvPr/>
        </p:nvSpPr>
        <p:spPr>
          <a:xfrm>
            <a:off x="1" y="2336966"/>
            <a:ext cx="7047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Din</a:t>
            </a:r>
            <a:r>
              <a:rPr lang="ro-RO" b="1" smtClean="0"/>
              <a:t> </a:t>
            </a:r>
            <a:r>
              <a:rPr lang="ro-RO" b="1" smtClean="0"/>
              <a:t>fericire</a:t>
            </a:r>
            <a:r>
              <a:rPr lang="ro-RO" b="1" smtClean="0"/>
              <a:t>, Dumnezeu ne-a dat o hartă clară şi instrucţiuni precise pentru a atinge scopul propus de </a:t>
            </a:r>
            <a:r>
              <a:rPr lang="ro-RO" b="1" smtClean="0"/>
              <a:t>El</a:t>
            </a:r>
            <a:r>
              <a:rPr lang="ro-RO" b="1" smtClean="0"/>
              <a:t>: odihna supremă cu El pentru </a:t>
            </a:r>
            <a:r>
              <a:rPr lang="ro-RO" b="1" smtClean="0"/>
              <a:t>veşnicie</a:t>
            </a:r>
            <a:r>
              <a:rPr lang="ro-RO" b="1" smtClean="0"/>
              <a:t>. </a:t>
            </a:r>
            <a:endParaRPr lang="ro-RO" b="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E2E5B79-E75E-486F-B8D8-083ECE211E0B}"/>
              </a:ext>
            </a:extLst>
          </p:cNvPr>
          <p:cNvSpPr txBox="1"/>
          <p:nvPr/>
        </p:nvSpPr>
        <p:spPr>
          <a:xfrm>
            <a:off x="2780070" y="3812991"/>
            <a:ext cx="6298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Indiferent</a:t>
            </a:r>
            <a:r>
              <a:rPr lang="ro-RO" b="1" smtClean="0"/>
              <a:t> de situaţia noastră </a:t>
            </a:r>
            <a:r>
              <a:rPr lang="ro-RO" b="1" smtClean="0"/>
              <a:t>actuală</a:t>
            </a:r>
            <a:r>
              <a:rPr lang="ro-RO" b="1" smtClean="0"/>
              <a:t>, încercările cu care ne </a:t>
            </a:r>
            <a:r>
              <a:rPr lang="ro-RO" b="1" smtClean="0"/>
              <a:t>confruntăm</a:t>
            </a:r>
            <a:r>
              <a:rPr lang="ro-RO" b="1" smtClean="0"/>
              <a:t>, dacă rămânem în </a:t>
            </a:r>
            <a:r>
              <a:rPr lang="ro-RO" b="1" smtClean="0"/>
              <a:t>Dumnezeu</a:t>
            </a:r>
            <a:r>
              <a:rPr lang="ro-RO" b="1" smtClean="0"/>
              <a:t>, în bunătatea </a:t>
            </a:r>
            <a:r>
              <a:rPr lang="ro-RO" b="1" smtClean="0"/>
              <a:t>Lui</a:t>
            </a:r>
            <a:r>
              <a:rPr lang="ro-RO" b="1" smtClean="0"/>
              <a:t>, în dragostea Lui şi în jertfa </a:t>
            </a:r>
            <a:r>
              <a:rPr lang="ro-RO" b="1" smtClean="0"/>
              <a:t>Lu</a:t>
            </a:r>
            <a:r>
              <a:rPr lang="ro-RO" b="1" smtClean="0"/>
              <a:t>i pe </a:t>
            </a:r>
            <a:r>
              <a:rPr lang="ro-RO" b="1" smtClean="0"/>
              <a:t>Cruce pentru </a:t>
            </a:r>
            <a:r>
              <a:rPr lang="ro-RO" b="1" smtClean="0"/>
              <a:t>noi</a:t>
            </a:r>
            <a:r>
              <a:rPr lang="ro-RO" b="1" smtClean="0"/>
              <a:t>, ne putem bucura în El şi putem avea pace pentru sufletele noastre </a:t>
            </a:r>
            <a:r>
              <a:rPr lang="ro-RO" b="1" smtClean="0"/>
              <a:t>obosite</a:t>
            </a:r>
            <a:r>
              <a:rPr lang="ro-RO" b="1" smtClean="0"/>
              <a:t>. </a:t>
            </a:r>
            <a:endParaRPr lang="ro-RO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A3A91B6-25A9-4B96-8038-DE6C3A659246}"/>
              </a:ext>
            </a:extLst>
          </p:cNvPr>
          <p:cNvSpPr txBox="1"/>
          <p:nvPr/>
        </p:nvSpPr>
        <p:spPr>
          <a:xfrm>
            <a:off x="2780070" y="2942838"/>
            <a:ext cx="3969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Din</a:t>
            </a:r>
            <a:r>
              <a:rPr lang="ro-RO" b="1" smtClean="0"/>
              <a:t> acest </a:t>
            </a:r>
            <a:r>
              <a:rPr lang="ro-RO" b="1" smtClean="0"/>
              <a:t>motiv</a:t>
            </a:r>
            <a:r>
              <a:rPr lang="ro-RO" b="1" smtClean="0"/>
              <a:t>, apostolul Pavel ne invită să ne bucurăm deja de această </a:t>
            </a:r>
            <a:r>
              <a:rPr lang="ro-RO" b="1" smtClean="0"/>
              <a:t>speranţă</a:t>
            </a:r>
            <a:r>
              <a:rPr lang="ro-RO" b="1" smtClean="0"/>
              <a:t>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49733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build="p"/>
      <p:bldP spid="1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9796F96-25FC-4F0D-B007-F9882D24B5E0}"/>
              </a:ext>
            </a:extLst>
          </p:cNvPr>
          <p:cNvSpPr txBox="1"/>
          <p:nvPr/>
        </p:nvSpPr>
        <p:spPr>
          <a:xfrm>
            <a:off x="435077" y="516380"/>
            <a:ext cx="84409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smtClean="0">
                <a:latin typeface="Constantia" panose="02030602050306030303" pitchFamily="18" charset="0"/>
              </a:rPr>
              <a:t>„</a:t>
            </a:r>
            <a:r>
              <a:rPr lang="ro-RO" sz="2200" b="1" smtClean="0">
                <a:latin typeface="Constantia" panose="02030602050306030303" pitchFamily="18" charset="0"/>
              </a:rPr>
              <a:t>Hristos</a:t>
            </a:r>
            <a:r>
              <a:rPr lang="ro-RO" sz="2200" b="1" smtClean="0">
                <a:latin typeface="Constantia" panose="02030602050306030303" pitchFamily="18" charset="0"/>
              </a:rPr>
              <a:t> </a:t>
            </a:r>
            <a:r>
              <a:rPr lang="ro-RO" sz="2200" b="1" smtClean="0">
                <a:latin typeface="Constantia" panose="02030602050306030303" pitchFamily="18" charset="0"/>
              </a:rPr>
              <a:t>vine pe nori cu mare </a:t>
            </a:r>
            <a:r>
              <a:rPr lang="ro-RO" sz="2200" b="1" smtClean="0">
                <a:latin typeface="Constantia" panose="02030602050306030303" pitchFamily="18" charset="0"/>
              </a:rPr>
              <a:t>slavă</a:t>
            </a:r>
            <a:r>
              <a:rPr lang="ro-RO" sz="2200" b="1" smtClean="0">
                <a:latin typeface="Constantia" panose="02030602050306030303" pitchFamily="18" charset="0"/>
              </a:rPr>
              <a:t>. Va fi însoţit de o mulţime de îngeri </a:t>
            </a:r>
            <a:r>
              <a:rPr lang="ro-RO" sz="2200" b="1" smtClean="0">
                <a:latin typeface="Constantia" panose="02030602050306030303" pitchFamily="18" charset="0"/>
              </a:rPr>
              <a:t>strălucitori</a:t>
            </a:r>
            <a:r>
              <a:rPr lang="ro-RO" sz="2200" b="1" smtClean="0">
                <a:latin typeface="Constantia" panose="02030602050306030303" pitchFamily="18" charset="0"/>
              </a:rPr>
              <a:t>. El va veni să trezească pe cei morţi şi să glorifice pe sfinţii cei vii din mărire în </a:t>
            </a:r>
            <a:r>
              <a:rPr lang="ro-RO" sz="2200" b="1" smtClean="0">
                <a:latin typeface="Constantia" panose="02030602050306030303" pitchFamily="18" charset="0"/>
              </a:rPr>
              <a:t>mărire</a:t>
            </a:r>
            <a:r>
              <a:rPr lang="ro-RO" sz="2200" b="1" smtClean="0">
                <a:latin typeface="Constantia" panose="02030602050306030303" pitchFamily="18" charset="0"/>
              </a:rPr>
              <a:t>. El va veni să onoreze pe aceia care L-au iubit şi au păzit poruncile </a:t>
            </a:r>
            <a:r>
              <a:rPr lang="ro-RO" sz="2200" b="1" smtClean="0">
                <a:latin typeface="Constantia" panose="02030602050306030303" pitchFamily="18" charset="0"/>
              </a:rPr>
              <a:t>Sale</a:t>
            </a:r>
            <a:r>
              <a:rPr lang="ro-RO" sz="2200" b="1" smtClean="0">
                <a:latin typeface="Constantia" panose="02030602050306030303" pitchFamily="18" charset="0"/>
              </a:rPr>
              <a:t>, pentru a-i lua la </a:t>
            </a:r>
            <a:r>
              <a:rPr lang="ro-RO" sz="2200" b="1" smtClean="0">
                <a:latin typeface="Constantia" panose="02030602050306030303" pitchFamily="18" charset="0"/>
              </a:rPr>
              <a:t>Sine</a:t>
            </a:r>
            <a:r>
              <a:rPr lang="ro-RO" sz="2200" b="1" smtClean="0">
                <a:latin typeface="Constantia" panose="02030602050306030303" pitchFamily="18" charset="0"/>
              </a:rPr>
              <a:t>. El nu i-a uitat nici pe </a:t>
            </a:r>
            <a:r>
              <a:rPr lang="ro-RO" sz="2200" b="1" smtClean="0">
                <a:latin typeface="Constantia" panose="02030602050306030303" pitchFamily="18" charset="0"/>
              </a:rPr>
              <a:t>ei</a:t>
            </a:r>
            <a:r>
              <a:rPr lang="ro-RO" sz="2200" b="1" smtClean="0">
                <a:latin typeface="Constantia" panose="02030602050306030303" pitchFamily="18" charset="0"/>
              </a:rPr>
              <a:t>, nici făgăduinţele </a:t>
            </a:r>
            <a:r>
              <a:rPr lang="ro-RO" sz="2200" b="1" smtClean="0">
                <a:latin typeface="Constantia" panose="02030602050306030303" pitchFamily="18" charset="0"/>
              </a:rPr>
              <a:t>Lui</a:t>
            </a:r>
            <a:r>
              <a:rPr lang="ro-RO" sz="2200" b="1" smtClean="0">
                <a:latin typeface="Constantia" panose="02030602050306030303" pitchFamily="18" charset="0"/>
              </a:rPr>
              <a:t>. Legătura familiei se va </a:t>
            </a:r>
            <a:r>
              <a:rPr lang="ro-RO" sz="2200" b="1" smtClean="0">
                <a:latin typeface="Constantia" panose="02030602050306030303" pitchFamily="18" charset="0"/>
              </a:rPr>
              <a:t>reface</a:t>
            </a:r>
            <a:r>
              <a:rPr lang="ro-RO" sz="2200" b="1" smtClean="0">
                <a:latin typeface="Constantia" panose="02030602050306030303" pitchFamily="18" charset="0"/>
              </a:rPr>
              <a:t>. Când privim în urmă la morţii </a:t>
            </a:r>
            <a:r>
              <a:rPr lang="ro-RO" sz="2200" b="1" smtClean="0">
                <a:latin typeface="Constantia" panose="02030602050306030303" pitchFamily="18" charset="0"/>
              </a:rPr>
              <a:t>noştri</a:t>
            </a:r>
            <a:r>
              <a:rPr lang="ro-RO" sz="2200" b="1" smtClean="0">
                <a:latin typeface="Constantia" panose="02030602050306030303" pitchFamily="18" charset="0"/>
              </a:rPr>
              <a:t>, ne putem gândi la dimineaţa în care trâmbiţa lui Dumnezeu va </a:t>
            </a:r>
            <a:r>
              <a:rPr lang="ro-RO" sz="2200" b="1" smtClean="0">
                <a:latin typeface="Constantia" panose="02030602050306030303" pitchFamily="18" charset="0"/>
              </a:rPr>
              <a:t>suna</a:t>
            </a:r>
            <a:r>
              <a:rPr lang="ro-RO" sz="2200" b="1" smtClean="0">
                <a:latin typeface="Constantia" panose="02030602050306030303" pitchFamily="18" charset="0"/>
              </a:rPr>
              <a:t>,[…] Încă </a:t>
            </a:r>
            <a:r>
              <a:rPr lang="ro-RO" sz="2200" b="1" smtClean="0">
                <a:latin typeface="Constantia" panose="02030602050306030303" pitchFamily="18" charset="0"/>
              </a:rPr>
              <a:t>puţin</a:t>
            </a:r>
            <a:r>
              <a:rPr lang="ro-RO" sz="2200" b="1" smtClean="0">
                <a:latin typeface="Constantia" panose="02030602050306030303" pitchFamily="18" charset="0"/>
              </a:rPr>
              <a:t>, şi vom vedea pe Împărat în frumuseţea </a:t>
            </a:r>
            <a:r>
              <a:rPr lang="ro-RO" sz="2200" b="1" smtClean="0">
                <a:latin typeface="Constantia" panose="02030602050306030303" pitchFamily="18" charset="0"/>
              </a:rPr>
              <a:t>Lui</a:t>
            </a:r>
            <a:r>
              <a:rPr lang="ro-RO" sz="2200" b="1" smtClean="0">
                <a:latin typeface="Constantia" panose="02030602050306030303" pitchFamily="18" charset="0"/>
              </a:rPr>
              <a:t>. Încă </a:t>
            </a:r>
            <a:r>
              <a:rPr lang="ro-RO" sz="2200" b="1" smtClean="0">
                <a:latin typeface="Constantia" panose="02030602050306030303" pitchFamily="18" charset="0"/>
              </a:rPr>
              <a:t>puţin</a:t>
            </a:r>
            <a:r>
              <a:rPr lang="ro-RO" sz="2200" b="1" smtClean="0">
                <a:latin typeface="Constantia" panose="02030602050306030303" pitchFamily="18" charset="0"/>
              </a:rPr>
              <a:t>, şi El şterge orice lacrimă din ochii </a:t>
            </a:r>
            <a:r>
              <a:rPr lang="ro-RO" sz="2200" b="1" smtClean="0">
                <a:latin typeface="Constantia" panose="02030602050306030303" pitchFamily="18" charset="0"/>
              </a:rPr>
              <a:t>noştri</a:t>
            </a:r>
            <a:r>
              <a:rPr lang="ro-RO" sz="2200" b="1" smtClean="0">
                <a:latin typeface="Constantia" panose="02030602050306030303" pitchFamily="18" charset="0"/>
              </a:rPr>
              <a:t>. Încă </a:t>
            </a:r>
            <a:r>
              <a:rPr lang="ro-RO" sz="2200" b="1" smtClean="0">
                <a:latin typeface="Constantia" panose="02030602050306030303" pitchFamily="18" charset="0"/>
              </a:rPr>
              <a:t>puţin</a:t>
            </a:r>
            <a:r>
              <a:rPr lang="ro-RO" sz="2200" b="1" smtClean="0">
                <a:latin typeface="Constantia" panose="02030602050306030303" pitchFamily="18" charset="0"/>
              </a:rPr>
              <a:t>, şi El ne va înfăţişa </a:t>
            </a:r>
            <a:r>
              <a:rPr lang="ro-RO" sz="2200" b="1" smtClean="0">
                <a:latin typeface="Constantia" panose="02030602050306030303" pitchFamily="18" charset="0"/>
              </a:rPr>
              <a:t>„</a:t>
            </a:r>
            <a:r>
              <a:rPr lang="ro-RO" sz="2200" b="1" smtClean="0">
                <a:latin typeface="Constantia" panose="02030602050306030303" pitchFamily="18" charset="0"/>
              </a:rPr>
              <a:t>fără prihană şi plini de bucurie înainte slavei </a:t>
            </a:r>
            <a:r>
              <a:rPr lang="ro-RO" sz="2200" b="1" smtClean="0">
                <a:latin typeface="Constantia" panose="02030602050306030303" pitchFamily="18" charset="0"/>
              </a:rPr>
              <a:t>Sale</a:t>
            </a:r>
            <a:r>
              <a:rPr lang="ro-RO" sz="2200" b="1" smtClean="0">
                <a:latin typeface="Constantia" panose="02030602050306030303" pitchFamily="18" charset="0"/>
              </a:rPr>
              <a:t>.” </a:t>
            </a:r>
            <a:r>
              <a:rPr lang="ro-RO" sz="2200" b="1" smtClean="0">
                <a:latin typeface="Constantia" panose="02030602050306030303" pitchFamily="18" charset="0"/>
              </a:rPr>
              <a:t>(</a:t>
            </a:r>
            <a:r>
              <a:rPr lang="ro-RO" sz="2200" b="1" smtClean="0">
                <a:latin typeface="Constantia" panose="02030602050306030303" pitchFamily="18" charset="0"/>
              </a:rPr>
              <a:t>Iuda </a:t>
            </a:r>
            <a:r>
              <a:rPr lang="ro-RO" sz="2200" b="1" smtClean="0">
                <a:latin typeface="Constantia" panose="02030602050306030303" pitchFamily="18" charset="0"/>
              </a:rPr>
              <a:t>24.)”</a:t>
            </a:r>
            <a:endParaRPr lang="ro-RO" sz="2200" b="1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D0D232D-6847-47BB-AF9B-7E0E5556BAE2}"/>
              </a:ext>
            </a:extLst>
          </p:cNvPr>
          <p:cNvSpPr txBox="1"/>
          <p:nvPr/>
        </p:nvSpPr>
        <p:spPr>
          <a:xfrm>
            <a:off x="5447934" y="4841816"/>
            <a:ext cx="361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G. W. (Hristos </a:t>
            </a:r>
            <a:r>
              <a:rPr lang="ro-RO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Lumina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Lumii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632)</a:t>
            </a:r>
            <a:endParaRPr lang="ro-RO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20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1123</Words>
  <Application>Microsoft Office PowerPoint</Application>
  <PresentationFormat>Expunere pe ecran (16:9)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Odihna suprema</dc:title>
  <dc:subject>Studiu Biblic, Trim. III, 2021 – Odihna in Hristos</dc:subject>
  <dc:creator>Sergio Fustero Carreras</dc:creator>
  <cp:keywords>https://www.fustero.es/index_ro.php</cp:keywords>
  <cp:lastModifiedBy>Administrator</cp:lastModifiedBy>
  <cp:revision>53</cp:revision>
  <dcterms:created xsi:type="dcterms:W3CDTF">2021-08-14T07:39:34Z</dcterms:created>
  <dcterms:modified xsi:type="dcterms:W3CDTF">2021-09-22T14:29:38Z</dcterms:modified>
</cp:coreProperties>
</file>