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8" r:id="rId3"/>
    <p:sldId id="270" r:id="rId4"/>
    <p:sldId id="257" r:id="rId5"/>
    <p:sldId id="258" r:id="rId6"/>
    <p:sldId id="269" r:id="rId7"/>
    <p:sldId id="260" r:id="rId8"/>
    <p:sldId id="261" r:id="rId9"/>
    <p:sldId id="262" r:id="rId10"/>
    <p:sldId id="265" r:id="rId11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8A8"/>
    <a:srgbClr val="6DC0F3"/>
    <a:srgbClr val="DB4229"/>
    <a:srgbClr val="CE570F"/>
    <a:srgbClr val="CE960F"/>
    <a:srgbClr val="0E68CD"/>
    <a:srgbClr val="CE0FBB"/>
    <a:srgbClr val="6C11D1"/>
    <a:srgbClr val="168B8E"/>
    <a:srgbClr val="1674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-468" y="-8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406F0-47AF-4E20-B1EA-DBBB38B69A6E}" type="doc">
      <dgm:prSet loTypeId="urn:microsoft.com/office/officeart/2008/layout/PictureStrips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07097E7-5DD9-4CEE-B370-6CC5C7261A70}">
      <dgm:prSet custT="1"/>
      <dgm:spPr>
        <a:solidFill>
          <a:schemeClr val="accent2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o-RO" sz="1800" b="1" dirty="0" smtClean="0"/>
            <a:t>Îi </a:t>
          </a:r>
          <a:r>
            <a:rPr lang="ro-RO" sz="1800" b="1" dirty="0" smtClean="0"/>
            <a:t>mulţumeşte </a:t>
          </a:r>
          <a:r>
            <a:rPr lang="ro-RO" sz="1800" b="1" dirty="0" smtClean="0"/>
            <a:t>lui Dumnezeu pentru că l-a ascultat în angoasa lui </a:t>
          </a:r>
          <a:r>
            <a:rPr lang="es-ES" sz="1800" b="1" dirty="0" smtClean="0"/>
            <a:t>(v</a:t>
          </a:r>
          <a:r>
            <a:rPr lang="es-ES" sz="1800" b="1" dirty="0"/>
            <a:t>. 2).</a:t>
          </a:r>
        </a:p>
      </dgm:t>
    </dgm:pt>
    <dgm:pt modelId="{E79326E4-8C29-4AB0-8701-14DA42C5B50B}" type="parTrans" cxnId="{6E5F8CD1-47FC-450B-9A48-31B509BCE5D0}">
      <dgm:prSet/>
      <dgm:spPr/>
      <dgm:t>
        <a:bodyPr/>
        <a:lstStyle/>
        <a:p>
          <a:endParaRPr lang="es-ES" sz="1800"/>
        </a:p>
      </dgm:t>
    </dgm:pt>
    <dgm:pt modelId="{5E23EA15-ED36-4D28-81E8-271B7AD0DC1F}" type="sibTrans" cxnId="{6E5F8CD1-47FC-450B-9A48-31B509BCE5D0}">
      <dgm:prSet/>
      <dgm:spPr/>
      <dgm:t>
        <a:bodyPr/>
        <a:lstStyle/>
        <a:p>
          <a:endParaRPr lang="es-ES" sz="1800"/>
        </a:p>
      </dgm:t>
    </dgm:pt>
    <dgm:pt modelId="{70DCB744-7538-41FC-834A-01D2CE926ECE}">
      <dgm:prSet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 lIns="648000" rIns="36000"/>
        <a:lstStyle/>
        <a:p>
          <a:pPr>
            <a:lnSpc>
              <a:spcPts val="1600"/>
            </a:lnSpc>
          </a:pPr>
          <a:r>
            <a:rPr lang="ro-RO" sz="1800" b="1" dirty="0" smtClean="0"/>
            <a:t>Când se </a:t>
          </a:r>
          <a:r>
            <a:rPr lang="ro-RO" sz="1800" b="1" dirty="0" smtClean="0"/>
            <a:t>aştepta </a:t>
          </a:r>
          <a:r>
            <a:rPr lang="ro-RO" sz="1800" b="1" dirty="0" smtClean="0"/>
            <a:t>să moară, Dumnezeu i-a salvat </a:t>
          </a:r>
          <a:r>
            <a:rPr lang="ro-RO" sz="1800" b="1" dirty="0" smtClean="0"/>
            <a:t>viaţa</a:t>
          </a:r>
          <a:r>
            <a:rPr lang="ro-RO" sz="1800" b="1" dirty="0" smtClean="0"/>
            <a:t>. Asta îi dă </a:t>
          </a:r>
          <a:r>
            <a:rPr lang="ro-RO" sz="1800" b="1" dirty="0" smtClean="0"/>
            <a:t>speranţa </a:t>
          </a:r>
          <a:r>
            <a:rPr lang="ro-RO" sz="1800" b="1" dirty="0" smtClean="0"/>
            <a:t>de a vedea din nou </a:t>
          </a:r>
          <a:r>
            <a:rPr lang="ro-RO" sz="1800" b="1" dirty="0" smtClean="0"/>
            <a:t>Templul </a:t>
          </a:r>
          <a:r>
            <a:rPr lang="es-ES" sz="1800" b="1" dirty="0" smtClean="0"/>
            <a:t>(</a:t>
          </a:r>
          <a:r>
            <a:rPr lang="es-ES" sz="1800" b="1" dirty="0" smtClean="0"/>
            <a:t>v</a:t>
          </a:r>
          <a:r>
            <a:rPr lang="es-ES" sz="1800" b="1" dirty="0"/>
            <a:t>. 3-6).</a:t>
          </a:r>
        </a:p>
      </dgm:t>
    </dgm:pt>
    <dgm:pt modelId="{06120BD5-65B7-4E3B-97C1-3934115BD5D8}" type="parTrans" cxnId="{4F51B190-0FA2-4837-B7A1-47B847D6B6BD}">
      <dgm:prSet/>
      <dgm:spPr/>
      <dgm:t>
        <a:bodyPr/>
        <a:lstStyle/>
        <a:p>
          <a:endParaRPr lang="es-ES" sz="1800"/>
        </a:p>
      </dgm:t>
    </dgm:pt>
    <dgm:pt modelId="{C0968509-76BF-43DA-B880-2074CEBCBFDB}" type="sibTrans" cxnId="{4F51B190-0FA2-4837-B7A1-47B847D6B6BD}">
      <dgm:prSet/>
      <dgm:spPr/>
      <dgm:t>
        <a:bodyPr/>
        <a:lstStyle/>
        <a:p>
          <a:endParaRPr lang="es-ES" sz="1800"/>
        </a:p>
      </dgm:t>
    </dgm:pt>
    <dgm:pt modelId="{2788E1A4-995E-4144-B276-A0AD5E78E9B9}">
      <dgm:prSet custT="1"/>
      <dgm:spPr>
        <a:solidFill>
          <a:srgbClr val="FFFF00">
            <a:alpha val="40000"/>
          </a:srgbClr>
        </a:solidFill>
      </dgm:spPr>
      <dgm:t>
        <a:bodyPr/>
        <a:lstStyle/>
        <a:p>
          <a:r>
            <a:rPr lang="ro-RO" sz="1800" b="1" dirty="0" smtClean="0"/>
            <a:t>El este sigur că rugăciunea sa este auzită de Dumnezeu, în Templul Său </a:t>
          </a:r>
          <a:r>
            <a:rPr lang="ro-RO" sz="1800" b="1" dirty="0" smtClean="0"/>
            <a:t>ceresc </a:t>
          </a:r>
          <a:r>
            <a:rPr lang="es-ES" sz="1800" b="1" dirty="0" smtClean="0"/>
            <a:t>(</a:t>
          </a:r>
          <a:r>
            <a:rPr lang="es-ES" sz="1800" b="1" dirty="0" smtClean="0"/>
            <a:t>v</a:t>
          </a:r>
          <a:r>
            <a:rPr lang="es-ES" sz="1800" b="1" dirty="0"/>
            <a:t>. 7).</a:t>
          </a:r>
        </a:p>
      </dgm:t>
    </dgm:pt>
    <dgm:pt modelId="{95F8C3D8-D5EB-42AC-9282-E1EA0C3D06B8}" type="parTrans" cxnId="{B51E5D33-2EB5-40F2-9236-086DFBE5D1D0}">
      <dgm:prSet/>
      <dgm:spPr/>
      <dgm:t>
        <a:bodyPr/>
        <a:lstStyle/>
        <a:p>
          <a:endParaRPr lang="es-ES" sz="1800"/>
        </a:p>
      </dgm:t>
    </dgm:pt>
    <dgm:pt modelId="{10B66E30-5627-47E2-943E-24392BCA34B8}" type="sibTrans" cxnId="{B51E5D33-2EB5-40F2-9236-086DFBE5D1D0}">
      <dgm:prSet/>
      <dgm:spPr/>
      <dgm:t>
        <a:bodyPr/>
        <a:lstStyle/>
        <a:p>
          <a:endParaRPr lang="es-ES" sz="1800"/>
        </a:p>
      </dgm:t>
    </dgm:pt>
    <dgm:pt modelId="{B89F603D-86F9-41B6-9535-02892914B8FE}">
      <dgm:prSet custT="1"/>
      <dgm:spPr>
        <a:solidFill>
          <a:schemeClr val="accent1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o-RO" sz="1800" b="1" dirty="0" smtClean="0"/>
            <a:t>Recunoaşte </a:t>
          </a:r>
          <a:r>
            <a:rPr lang="ro-RO" sz="1800" b="1" dirty="0" smtClean="0"/>
            <a:t>că singura cale sigură este să încerce să facă voia lui </a:t>
          </a:r>
          <a:r>
            <a:rPr lang="ro-RO" sz="1800" b="1" dirty="0" smtClean="0"/>
            <a:t>Dumnezeu </a:t>
          </a:r>
          <a:r>
            <a:rPr lang="es-ES" sz="1800" b="1" dirty="0" smtClean="0"/>
            <a:t>(</a:t>
          </a:r>
          <a:r>
            <a:rPr lang="es-ES" sz="1800" b="1" dirty="0" smtClean="0"/>
            <a:t>v</a:t>
          </a:r>
          <a:r>
            <a:rPr lang="es-ES" sz="1800" b="1" dirty="0"/>
            <a:t>. 8-9).</a:t>
          </a:r>
        </a:p>
      </dgm:t>
    </dgm:pt>
    <dgm:pt modelId="{221F7287-4F02-40DB-BE83-0B0F340925F6}" type="parTrans" cxnId="{B4216E28-6AE1-46D1-A6E8-59B3C5D41B74}">
      <dgm:prSet/>
      <dgm:spPr/>
      <dgm:t>
        <a:bodyPr/>
        <a:lstStyle/>
        <a:p>
          <a:endParaRPr lang="es-ES" sz="1800"/>
        </a:p>
      </dgm:t>
    </dgm:pt>
    <dgm:pt modelId="{B714DCF8-C1B8-41D3-A0BF-A756A19362D0}" type="sibTrans" cxnId="{B4216E28-6AE1-46D1-A6E8-59B3C5D41B74}">
      <dgm:prSet/>
      <dgm:spPr/>
      <dgm:t>
        <a:bodyPr/>
        <a:lstStyle/>
        <a:p>
          <a:endParaRPr lang="es-ES" sz="1800"/>
        </a:p>
      </dgm:t>
    </dgm:pt>
    <dgm:pt modelId="{D30D8F2C-798F-4F30-AF02-75A2D0CE6F41}" type="pres">
      <dgm:prSet presAssocID="{817406F0-47AF-4E20-B1EA-DBBB38B69A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0A9922-01DA-4DC9-844E-94686749BF0B}" type="pres">
      <dgm:prSet presAssocID="{807097E7-5DD9-4CEE-B370-6CC5C7261A70}" presName="composite" presStyleCnt="0"/>
      <dgm:spPr/>
    </dgm:pt>
    <dgm:pt modelId="{C5FAC9E2-293D-4C4B-A51B-DAD9119B2254}" type="pres">
      <dgm:prSet presAssocID="{807097E7-5DD9-4CEE-B370-6CC5C7261A70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4680D-8910-4C75-ACCE-194387A0FEE0}" type="pres">
      <dgm:prSet presAssocID="{807097E7-5DD9-4CEE-B370-6CC5C7261A70}" presName="rect2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2364A112-BE58-4028-B98A-99DA13FA8C70}" type="pres">
      <dgm:prSet presAssocID="{5E23EA15-ED36-4D28-81E8-271B7AD0DC1F}" presName="sibTrans" presStyleCnt="0"/>
      <dgm:spPr/>
    </dgm:pt>
    <dgm:pt modelId="{03B7485D-A707-4796-9C3D-C5BB0B5DF722}" type="pres">
      <dgm:prSet presAssocID="{70DCB744-7538-41FC-834A-01D2CE926ECE}" presName="composite" presStyleCnt="0"/>
      <dgm:spPr/>
    </dgm:pt>
    <dgm:pt modelId="{0B5EA8FB-30E9-4CF6-AB82-A6889A6B58FB}" type="pres">
      <dgm:prSet presAssocID="{70DCB744-7538-41FC-834A-01D2CE926ECE}" presName="rect1" presStyleLbl="trAlignAcc1" presStyleIdx="1" presStyleCnt="4" custScaleX="102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C4F73-74C7-4767-9F27-96EC301DE12A}" type="pres">
      <dgm:prSet presAssocID="{70DCB744-7538-41FC-834A-01D2CE926ECE}" presName="rect2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44677D30-AA27-4D6C-B3FE-CA9D68B913C2}" type="pres">
      <dgm:prSet presAssocID="{C0968509-76BF-43DA-B880-2074CEBCBFDB}" presName="sibTrans" presStyleCnt="0"/>
      <dgm:spPr/>
    </dgm:pt>
    <dgm:pt modelId="{3B0423DC-72BE-406E-9A9F-3576C01AB57F}" type="pres">
      <dgm:prSet presAssocID="{2788E1A4-995E-4144-B276-A0AD5E78E9B9}" presName="composite" presStyleCnt="0"/>
      <dgm:spPr/>
    </dgm:pt>
    <dgm:pt modelId="{0B6CC953-F62A-4F7A-B495-41CD20BA9A52}" type="pres">
      <dgm:prSet presAssocID="{2788E1A4-995E-4144-B276-A0AD5E78E9B9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299CF-44FA-4416-B402-2E9C8A918BDF}" type="pres">
      <dgm:prSet presAssocID="{2788E1A4-995E-4144-B276-A0AD5E78E9B9}" presName="rect2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53F42796-D67F-45EB-8024-D38173FEA6BD}" type="pres">
      <dgm:prSet presAssocID="{10B66E30-5627-47E2-943E-24392BCA34B8}" presName="sibTrans" presStyleCnt="0"/>
      <dgm:spPr/>
    </dgm:pt>
    <dgm:pt modelId="{3580354B-0745-4BFB-9E70-FF27C83C3FBC}" type="pres">
      <dgm:prSet presAssocID="{B89F603D-86F9-41B6-9535-02892914B8FE}" presName="composite" presStyleCnt="0"/>
      <dgm:spPr/>
    </dgm:pt>
    <dgm:pt modelId="{47DF9E74-30DF-4868-A45E-60E56C129B90}" type="pres">
      <dgm:prSet presAssocID="{B89F603D-86F9-41B6-9535-02892914B8FE}" presName="rect1" presStyleLbl="trAlignAcc1" presStyleIdx="3" presStyleCnt="4" custScaleX="102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650D5-83C0-47CD-8CDC-7A77AAC27453}" type="pres">
      <dgm:prSet presAssocID="{B89F603D-86F9-41B6-9535-02892914B8FE}" presName="rect2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</dgm:ptLst>
  <dgm:cxnLst>
    <dgm:cxn modelId="{465E9B1A-0C85-43D9-8D99-D258A6FF2FAD}" type="presOf" srcId="{B89F603D-86F9-41B6-9535-02892914B8FE}" destId="{47DF9E74-30DF-4868-A45E-60E56C129B90}" srcOrd="0" destOrd="0" presId="urn:microsoft.com/office/officeart/2008/layout/PictureStrips"/>
    <dgm:cxn modelId="{B4216E28-6AE1-46D1-A6E8-59B3C5D41B74}" srcId="{817406F0-47AF-4E20-B1EA-DBBB38B69A6E}" destId="{B89F603D-86F9-41B6-9535-02892914B8FE}" srcOrd="3" destOrd="0" parTransId="{221F7287-4F02-40DB-BE83-0B0F340925F6}" sibTransId="{B714DCF8-C1B8-41D3-A0BF-A756A19362D0}"/>
    <dgm:cxn modelId="{08235BD9-3770-445D-8765-5D7819A160E5}" type="presOf" srcId="{807097E7-5DD9-4CEE-B370-6CC5C7261A70}" destId="{C5FAC9E2-293D-4C4B-A51B-DAD9119B2254}" srcOrd="0" destOrd="0" presId="urn:microsoft.com/office/officeart/2008/layout/PictureStrips"/>
    <dgm:cxn modelId="{2C539D9D-F861-4DEB-877D-5AC021ED4B52}" type="presOf" srcId="{70DCB744-7538-41FC-834A-01D2CE926ECE}" destId="{0B5EA8FB-30E9-4CF6-AB82-A6889A6B58FB}" srcOrd="0" destOrd="0" presId="urn:microsoft.com/office/officeart/2008/layout/PictureStrips"/>
    <dgm:cxn modelId="{B51E5D33-2EB5-40F2-9236-086DFBE5D1D0}" srcId="{817406F0-47AF-4E20-B1EA-DBBB38B69A6E}" destId="{2788E1A4-995E-4144-B276-A0AD5E78E9B9}" srcOrd="2" destOrd="0" parTransId="{95F8C3D8-D5EB-42AC-9282-E1EA0C3D06B8}" sibTransId="{10B66E30-5627-47E2-943E-24392BCA34B8}"/>
    <dgm:cxn modelId="{6E5F8CD1-47FC-450B-9A48-31B509BCE5D0}" srcId="{817406F0-47AF-4E20-B1EA-DBBB38B69A6E}" destId="{807097E7-5DD9-4CEE-B370-6CC5C7261A70}" srcOrd="0" destOrd="0" parTransId="{E79326E4-8C29-4AB0-8701-14DA42C5B50B}" sibTransId="{5E23EA15-ED36-4D28-81E8-271B7AD0DC1F}"/>
    <dgm:cxn modelId="{CB8770B7-5F4D-4159-9DC3-BADA883D8903}" type="presOf" srcId="{2788E1A4-995E-4144-B276-A0AD5E78E9B9}" destId="{0B6CC953-F62A-4F7A-B495-41CD20BA9A52}" srcOrd="0" destOrd="0" presId="urn:microsoft.com/office/officeart/2008/layout/PictureStrips"/>
    <dgm:cxn modelId="{3E25844B-AB33-46BE-A8F2-0645D768BA91}" type="presOf" srcId="{817406F0-47AF-4E20-B1EA-DBBB38B69A6E}" destId="{D30D8F2C-798F-4F30-AF02-75A2D0CE6F41}" srcOrd="0" destOrd="0" presId="urn:microsoft.com/office/officeart/2008/layout/PictureStrips"/>
    <dgm:cxn modelId="{4F51B190-0FA2-4837-B7A1-47B847D6B6BD}" srcId="{817406F0-47AF-4E20-B1EA-DBBB38B69A6E}" destId="{70DCB744-7538-41FC-834A-01D2CE926ECE}" srcOrd="1" destOrd="0" parTransId="{06120BD5-65B7-4E3B-97C1-3934115BD5D8}" sibTransId="{C0968509-76BF-43DA-B880-2074CEBCBFDB}"/>
    <dgm:cxn modelId="{9D8975F9-E581-49F6-80DC-CE448E5A7377}" type="presParOf" srcId="{D30D8F2C-798F-4F30-AF02-75A2D0CE6F41}" destId="{CF0A9922-01DA-4DC9-844E-94686749BF0B}" srcOrd="0" destOrd="0" presId="urn:microsoft.com/office/officeart/2008/layout/PictureStrips"/>
    <dgm:cxn modelId="{FFD2CE87-9F4E-4939-9574-FAD9949570CA}" type="presParOf" srcId="{CF0A9922-01DA-4DC9-844E-94686749BF0B}" destId="{C5FAC9E2-293D-4C4B-A51B-DAD9119B2254}" srcOrd="0" destOrd="0" presId="urn:microsoft.com/office/officeart/2008/layout/PictureStrips"/>
    <dgm:cxn modelId="{B6E02611-1FF3-45B3-8618-C4E3318B6C52}" type="presParOf" srcId="{CF0A9922-01DA-4DC9-844E-94686749BF0B}" destId="{1B14680D-8910-4C75-ACCE-194387A0FEE0}" srcOrd="1" destOrd="0" presId="urn:microsoft.com/office/officeart/2008/layout/PictureStrips"/>
    <dgm:cxn modelId="{205569BB-7E33-4F38-AD1B-2556E2D2A089}" type="presParOf" srcId="{D30D8F2C-798F-4F30-AF02-75A2D0CE6F41}" destId="{2364A112-BE58-4028-B98A-99DA13FA8C70}" srcOrd="1" destOrd="0" presId="urn:microsoft.com/office/officeart/2008/layout/PictureStrips"/>
    <dgm:cxn modelId="{D5514ED3-4B2B-4C04-AB5B-A67535896780}" type="presParOf" srcId="{D30D8F2C-798F-4F30-AF02-75A2D0CE6F41}" destId="{03B7485D-A707-4796-9C3D-C5BB0B5DF722}" srcOrd="2" destOrd="0" presId="urn:microsoft.com/office/officeart/2008/layout/PictureStrips"/>
    <dgm:cxn modelId="{6734224D-C8B2-46BB-BCA7-394FC1DAB485}" type="presParOf" srcId="{03B7485D-A707-4796-9C3D-C5BB0B5DF722}" destId="{0B5EA8FB-30E9-4CF6-AB82-A6889A6B58FB}" srcOrd="0" destOrd="0" presId="urn:microsoft.com/office/officeart/2008/layout/PictureStrips"/>
    <dgm:cxn modelId="{575A2A01-D0F3-476E-B9F6-D86191BC28C7}" type="presParOf" srcId="{03B7485D-A707-4796-9C3D-C5BB0B5DF722}" destId="{284C4F73-74C7-4767-9F27-96EC301DE12A}" srcOrd="1" destOrd="0" presId="urn:microsoft.com/office/officeart/2008/layout/PictureStrips"/>
    <dgm:cxn modelId="{94D54B53-804A-42A6-837C-099E40F01859}" type="presParOf" srcId="{D30D8F2C-798F-4F30-AF02-75A2D0CE6F41}" destId="{44677D30-AA27-4D6C-B3FE-CA9D68B913C2}" srcOrd="3" destOrd="0" presId="urn:microsoft.com/office/officeart/2008/layout/PictureStrips"/>
    <dgm:cxn modelId="{4C32BF3A-6C1B-45C5-904E-07A8ED501F70}" type="presParOf" srcId="{D30D8F2C-798F-4F30-AF02-75A2D0CE6F41}" destId="{3B0423DC-72BE-406E-9A9F-3576C01AB57F}" srcOrd="4" destOrd="0" presId="urn:microsoft.com/office/officeart/2008/layout/PictureStrips"/>
    <dgm:cxn modelId="{77D34B01-8572-42E2-819E-7C574908C1C7}" type="presParOf" srcId="{3B0423DC-72BE-406E-9A9F-3576C01AB57F}" destId="{0B6CC953-F62A-4F7A-B495-41CD20BA9A52}" srcOrd="0" destOrd="0" presId="urn:microsoft.com/office/officeart/2008/layout/PictureStrips"/>
    <dgm:cxn modelId="{BD9B5D7C-1A62-4ECF-9330-78292FBF9F2A}" type="presParOf" srcId="{3B0423DC-72BE-406E-9A9F-3576C01AB57F}" destId="{1B7299CF-44FA-4416-B402-2E9C8A918BDF}" srcOrd="1" destOrd="0" presId="urn:microsoft.com/office/officeart/2008/layout/PictureStrips"/>
    <dgm:cxn modelId="{63FAD113-E63B-48CB-BE27-FB448197531A}" type="presParOf" srcId="{D30D8F2C-798F-4F30-AF02-75A2D0CE6F41}" destId="{53F42796-D67F-45EB-8024-D38173FEA6BD}" srcOrd="5" destOrd="0" presId="urn:microsoft.com/office/officeart/2008/layout/PictureStrips"/>
    <dgm:cxn modelId="{1DF5435C-88C0-494F-995D-6911E755FA57}" type="presParOf" srcId="{D30D8F2C-798F-4F30-AF02-75A2D0CE6F41}" destId="{3580354B-0745-4BFB-9E70-FF27C83C3FBC}" srcOrd="6" destOrd="0" presId="urn:microsoft.com/office/officeart/2008/layout/PictureStrips"/>
    <dgm:cxn modelId="{9B2E73DF-9499-47EA-BF5B-AC0CB3FB91E6}" type="presParOf" srcId="{3580354B-0745-4BFB-9E70-FF27C83C3FBC}" destId="{47DF9E74-30DF-4868-A45E-60E56C129B90}" srcOrd="0" destOrd="0" presId="urn:microsoft.com/office/officeart/2008/layout/PictureStrips"/>
    <dgm:cxn modelId="{4A591CEE-A9DD-46C0-B163-A3DB3B4F01E4}" type="presParOf" srcId="{3580354B-0745-4BFB-9E70-FF27C83C3FBC}" destId="{F95650D5-83C0-47CD-8CDC-7A77AAC2745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808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1141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791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BD04320-18F1-4341-9B52-AD59D47B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4E67-DFC2-4C6B-BCCD-8B5C99481CF9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C3EA3A7-46AC-4AF6-A301-53A16D0C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1AD8FAA-0683-4318-8440-CF352675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5C5B-A87B-4DD1-9C0D-F9FD4123F60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4290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96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618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763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987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345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4300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226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748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09D3-E6B6-45C0-8B7A-385D4D306714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89FE8-36CE-4C50-B49C-FC5C0257EA0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737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47AA05D-36C0-4388-AFD6-124DEF9D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B4CA94A-0A69-478B-B9C5-811137F0B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559771-76FE-4B22-9A81-7FF588696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4E67-DFC2-4C6B-BCCD-8B5C99481CF9}" type="datetimeFigureOut">
              <a:rPr lang="es-ES" smtClean="0"/>
              <a:pPr/>
              <a:t>17/09/2021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3F51D4-29EB-4631-B2CC-A5F7BCFE5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3EF133-7466-45EC-8DA0-6355A365D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5C5B-A87B-4DD1-9C0D-F9FD4123F60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09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image" Target="../media/image14.svg"/><Relationship Id="rId10" Type="http://schemas.openxmlformats.org/officeDocument/2006/relationships/image" Target="../media/image18.gif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7B66BF0-B41F-49EB-BB2D-49D938F02A68}"/>
              </a:ext>
            </a:extLst>
          </p:cNvPr>
          <p:cNvSpPr txBox="1"/>
          <p:nvPr/>
        </p:nvSpPr>
        <p:spPr>
          <a:xfrm>
            <a:off x="7374" y="-29496"/>
            <a:ext cx="3982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dirty="0" smtClean="0">
                <a:ln w="0"/>
                <a:gradFill>
                  <a:gsLst>
                    <a:gs pos="0">
                      <a:srgbClr val="926F00"/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PROFETUL </a:t>
            </a:r>
            <a:r>
              <a:rPr lang="ro-RO" sz="4800" dirty="0" smtClean="0">
                <a:ln w="0"/>
                <a:gradFill>
                  <a:gsLst>
                    <a:gs pos="0">
                      <a:srgbClr val="926F00"/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NELINIŞTIT</a:t>
            </a:r>
            <a:endParaRPr lang="ro-RO" sz="4800" dirty="0">
              <a:ln w="0"/>
              <a:gradFill>
                <a:gsLst>
                  <a:gs pos="0">
                    <a:srgbClr val="926F00"/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F6732D1-0F19-4255-AEFB-DE879AEBFDE3}"/>
              </a:ext>
            </a:extLst>
          </p:cNvPr>
          <p:cNvSpPr txBox="1"/>
          <p:nvPr/>
        </p:nvSpPr>
        <p:spPr>
          <a:xfrm>
            <a:off x="5591039" y="4750088"/>
            <a:ext cx="3497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smtClean="0">
                <a:solidFill>
                  <a:srgbClr val="168B8E"/>
                </a:solidFill>
              </a:rPr>
              <a:t>Studiul 12 pentru 18 septembrie 2021</a:t>
            </a:r>
            <a:endParaRPr lang="ro-RO" sz="1600" b="1" dirty="0">
              <a:solidFill>
                <a:srgbClr val="168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27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86541C6-61B1-4DAA-B57A-EAF3F24F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699983" y="2"/>
            <a:ext cx="4866342" cy="2277533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/>
            <a:endParaRPr lang="ro-R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2651575-B66B-4290-A079-7E143D060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17"/>
          <a:stretch/>
        </p:blipFill>
        <p:spPr>
          <a:xfrm>
            <a:off x="3857208" y="4"/>
            <a:ext cx="4551888" cy="2129837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1750011-2006-46BB-AFDE-C6E461752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245492" y="2175568"/>
            <a:ext cx="3898508" cy="296793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/>
            <a:endParaRPr lang="ro-RO"/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A7BBF5EF-F81F-40F1-97B8-11256CE3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6" r="4" b="4"/>
          <a:stretch/>
        </p:blipFill>
        <p:spPr>
          <a:xfrm>
            <a:off x="5392942" y="2343589"/>
            <a:ext cx="3751061" cy="2799911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5EDCB2C-D0D8-4F27-9D4A-21F7BC856C6F}"/>
              </a:ext>
            </a:extLst>
          </p:cNvPr>
          <p:cNvSpPr txBox="1"/>
          <p:nvPr/>
        </p:nvSpPr>
        <p:spPr>
          <a:xfrm>
            <a:off x="182410" y="226561"/>
            <a:ext cx="3898508" cy="5121913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ts val="3075"/>
              </a:lnSpc>
              <a:spcBef>
                <a:spcPts val="900"/>
              </a:spcBef>
            </a:pPr>
            <a:r>
              <a:rPr lang="ro-RO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Mie să </a:t>
            </a:r>
            <a:r>
              <a:rPr lang="ro-RO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nu-Mi</a:t>
            </a:r>
            <a:r>
              <a:rPr lang="ro-RO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fie milă de Ninive, cetatea cea mare, în care se află mai mult de o sută douăzeci de mii de oameni, care nu </a:t>
            </a:r>
            <a:r>
              <a:rPr lang="ro-RO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ştiu </a:t>
            </a:r>
            <a:r>
              <a:rPr lang="ro-RO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să deosebească dreapta de stânga lor, afară de o </a:t>
            </a:r>
            <a:r>
              <a:rPr lang="ro-RO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mulţime </a:t>
            </a:r>
            <a:r>
              <a:rPr lang="ro-RO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vite?”</a:t>
            </a:r>
          </a:p>
          <a:p>
            <a:pPr>
              <a:lnSpc>
                <a:spcPts val="3075"/>
              </a:lnSpc>
              <a:spcBef>
                <a:spcPts val="900"/>
              </a:spcBef>
            </a:pP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(Iona 4:11)</a:t>
            </a:r>
            <a:endParaRPr lang="ro-R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275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00262B5-13B0-4962-AD08-67482892F506}"/>
              </a:ext>
            </a:extLst>
          </p:cNvPr>
          <p:cNvSpPr txBox="1"/>
          <p:nvPr/>
        </p:nvSpPr>
        <p:spPr>
          <a:xfrm>
            <a:off x="135897" y="144326"/>
            <a:ext cx="54276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Nu te poţi odihni pe deplin în Hristos când ştii că faci ceva contrar voinţei Sale.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Iona este un exemplu de persoană care a alternat odihna şi anxietatea. S-a odihnit în Dumnezeu, până în ziua în care L-a rugat să le predice duşmanilor.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Nu a găsit odihnă în alergarea sa, ci abisul adânc. Şi-a </a:t>
            </a:r>
            <a:r>
              <a:rPr lang="ro-RO" b="1" dirty="0" smtClean="0"/>
              <a:t>împlinit misiunea, dar </a:t>
            </a:r>
            <a:r>
              <a:rPr lang="ro-RO" b="1" dirty="0" smtClean="0"/>
              <a:t>nu s-a odihnit, ci s-a enervat pe ceva atât de banal ca un dovleac. A găsit Iona în cele din urmă odihnă? </a:t>
            </a:r>
            <a:endParaRPr lang="ro-RO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EA783E3-1030-47BF-B16F-91D9944D6988}"/>
              </a:ext>
            </a:extLst>
          </p:cNvPr>
          <p:cNvSpPr txBox="1"/>
          <p:nvPr/>
        </p:nvSpPr>
        <p:spPr>
          <a:xfrm>
            <a:off x="3329608" y="3162452"/>
            <a:ext cx="3801292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6C11D1"/>
                </a:solidFill>
                <a:effectLst>
                  <a:glow rad="127000">
                    <a:schemeClr val="bg1"/>
                  </a:glow>
                </a:effectLst>
              </a:rPr>
              <a:t>Alergând fără </a:t>
            </a:r>
            <a:r>
              <a:rPr lang="ro-RO" b="1" dirty="0" smtClean="0">
                <a:solidFill>
                  <a:srgbClr val="6C11D1"/>
                </a:solidFill>
                <a:effectLst>
                  <a:glow rad="127000">
                    <a:schemeClr val="bg1"/>
                  </a:glow>
                </a:effectLst>
              </a:rPr>
              <a:t>odihnă.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CE0FBB"/>
                </a:solidFill>
                <a:effectLst>
                  <a:glow rad="127000">
                    <a:schemeClr val="bg1"/>
                  </a:glow>
                </a:effectLst>
              </a:rPr>
              <a:t>Odihna </a:t>
            </a:r>
            <a:r>
              <a:rPr lang="ro-RO" b="1" dirty="0" smtClean="0">
                <a:solidFill>
                  <a:srgbClr val="CE0FBB"/>
                </a:solidFill>
                <a:effectLst>
                  <a:glow rad="127000">
                    <a:schemeClr val="bg1"/>
                  </a:glow>
                </a:effectLst>
              </a:rPr>
              <a:t>din </a:t>
            </a:r>
            <a:r>
              <a:rPr lang="ro-RO" b="1" dirty="0" smtClean="0">
                <a:solidFill>
                  <a:srgbClr val="CE0FBB"/>
                </a:solidFill>
                <a:effectLst>
                  <a:glow rad="127000">
                    <a:schemeClr val="bg1"/>
                  </a:glow>
                </a:effectLst>
              </a:rPr>
              <a:t>adâncuri.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0E68CD"/>
                </a:solidFill>
                <a:effectLst>
                  <a:glow rad="127000">
                    <a:schemeClr val="bg1"/>
                  </a:glow>
                </a:effectLst>
              </a:rPr>
              <a:t>Purtând odihna.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CE960F"/>
                </a:solidFill>
                <a:effectLst>
                  <a:glow rad="127000">
                    <a:schemeClr val="bg1"/>
                  </a:glow>
                </a:effectLst>
              </a:rPr>
              <a:t>Când </a:t>
            </a:r>
            <a:r>
              <a:rPr lang="ro-RO" b="1" dirty="0" smtClean="0">
                <a:solidFill>
                  <a:srgbClr val="CE960F"/>
                </a:solidFill>
                <a:effectLst>
                  <a:glow rad="127000">
                    <a:schemeClr val="bg1"/>
                  </a:glow>
                </a:effectLst>
              </a:rPr>
              <a:t>nu </a:t>
            </a:r>
            <a:r>
              <a:rPr lang="ro-RO" b="1" dirty="0" smtClean="0">
                <a:solidFill>
                  <a:srgbClr val="CE960F"/>
                </a:solidFill>
                <a:effectLst>
                  <a:glow rad="127000">
                    <a:schemeClr val="bg1"/>
                  </a:glow>
                </a:effectLst>
              </a:rPr>
              <a:t>găseşti odihna.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CE570F"/>
                </a:solidFill>
                <a:effectLst>
                  <a:glow rad="127000">
                    <a:schemeClr val="bg1"/>
                  </a:glow>
                </a:effectLst>
              </a:rPr>
              <a:t>Când găseşti odihna.</a:t>
            </a:r>
            <a:endParaRPr lang="ro-RO" b="1" dirty="0">
              <a:solidFill>
                <a:srgbClr val="CE570F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" name="Imagen 4" descr="Un hombre sentado en un caballo&#10;&#10;Descripción generada automáticamente con confianza baja">
            <a:extLst>
              <a:ext uri="{FF2B5EF4-FFF2-40B4-BE49-F238E27FC236}">
                <a16:creationId xmlns:a16="http://schemas.microsoft.com/office/drawing/2014/main" xmlns="" id="{F8F7FBD0-C312-42F0-9353-D1AD9134F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4640" y="3064480"/>
            <a:ext cx="1782198" cy="1981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 descr="Imagen que contiene balsa, moto acuática, paraguas, silla&#10;&#10;Descripción generada automáticamente">
            <a:extLst>
              <a:ext uri="{FF2B5EF4-FFF2-40B4-BE49-F238E27FC236}">
                <a16:creationId xmlns:a16="http://schemas.microsoft.com/office/drawing/2014/main" xmlns="" id="{5B0FDA2B-C010-46D2-A439-60B734FA8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88873" y="242237"/>
            <a:ext cx="3340599" cy="2505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xmlns="" id="{198D49FD-B16F-4DA7-9B46-77028A0B3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7162" y="3064480"/>
            <a:ext cx="2219515" cy="1981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Imagen 13" descr="Forma, Flecha&#10;&#10;Descripción generada automáticamente">
            <a:extLst>
              <a:ext uri="{FF2B5EF4-FFF2-40B4-BE49-F238E27FC236}">
                <a16:creationId xmlns:a16="http://schemas.microsoft.com/office/drawing/2014/main" xmlns="" id="{DAE87EA6-C8BE-4B8C-9814-85DE464E1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30583" y="4608931"/>
            <a:ext cx="488176" cy="269082"/>
          </a:xfrm>
          <a:prstGeom prst="rect">
            <a:avLst/>
          </a:prstGeom>
        </p:spPr>
      </p:pic>
      <p:pic>
        <p:nvPicPr>
          <p:cNvPr id="15" name="Imagen 14" descr="Forma, Flecha&#10;&#10;Descripción generada automáticamente">
            <a:extLst>
              <a:ext uri="{FF2B5EF4-FFF2-40B4-BE49-F238E27FC236}">
                <a16:creationId xmlns:a16="http://schemas.microsoft.com/office/drawing/2014/main" xmlns="" id="{C7E7DA70-11CD-4B4A-9E8A-618F3DB424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30583" y="4258915"/>
            <a:ext cx="488176" cy="269082"/>
          </a:xfrm>
          <a:prstGeom prst="rect">
            <a:avLst/>
          </a:prstGeom>
        </p:spPr>
      </p:pic>
      <p:pic>
        <p:nvPicPr>
          <p:cNvPr id="18" name="Imagen 17" descr="Forma, Flecha&#10;&#10;Descripción generada automáticamente">
            <a:extLst>
              <a:ext uri="{FF2B5EF4-FFF2-40B4-BE49-F238E27FC236}">
                <a16:creationId xmlns:a16="http://schemas.microsoft.com/office/drawing/2014/main" xmlns="" id="{1E8A154A-AE2D-427E-8163-6DA52FDD02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30583" y="3908898"/>
            <a:ext cx="488176" cy="269082"/>
          </a:xfrm>
          <a:prstGeom prst="rect">
            <a:avLst/>
          </a:prstGeom>
        </p:spPr>
      </p:pic>
      <p:pic>
        <p:nvPicPr>
          <p:cNvPr id="19" name="Imagen 18" descr="Forma, Flecha&#10;&#10;Descripción generada automáticamente">
            <a:extLst>
              <a:ext uri="{FF2B5EF4-FFF2-40B4-BE49-F238E27FC236}">
                <a16:creationId xmlns:a16="http://schemas.microsoft.com/office/drawing/2014/main" xmlns="" id="{06D0C3B9-4884-4EAE-9DEC-D28268D549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30583" y="3208864"/>
            <a:ext cx="488176" cy="26908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xmlns="" id="{15F3EB3A-A092-48F8-8A82-A911748226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30583" y="3558881"/>
            <a:ext cx="488176" cy="2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17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39BDE50-F142-4248-B17E-922089483F8F}"/>
              </a:ext>
            </a:extLst>
          </p:cNvPr>
          <p:cNvSpPr txBox="1"/>
          <p:nvPr/>
        </p:nvSpPr>
        <p:spPr>
          <a:xfrm>
            <a:off x="0" y="-51618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6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ALERGÂND FĂRĂ ODIHNĂ</a:t>
            </a:r>
            <a:endParaRPr lang="ro-RO" sz="4400" b="1" spc="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7349F8B-B640-4AEA-856B-889843A349BF}"/>
              </a:ext>
            </a:extLst>
          </p:cNvPr>
          <p:cNvSpPr txBox="1"/>
          <p:nvPr/>
        </p:nvSpPr>
        <p:spPr>
          <a:xfrm>
            <a:off x="212976" y="589857"/>
            <a:ext cx="8931024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4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„Dar </a:t>
            </a:r>
            <a:r>
              <a:rPr lang="ro-RO" sz="14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Iona s‑a ridicat ca să fugă la Tarşiş, departe de faţa Domnului. El a coborât la Iafo şi a găsit acolo o corabie care mergea spre Tarşiş. După ce a plătit preţul călătoriei, s‑a urcat în corabie ca să meargă împreună cu marinarii la Tarşiş, departe de faţa Domnului.” </a:t>
            </a:r>
            <a:r>
              <a:rPr lang="ro-RO" sz="12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(Iona 1:3)</a:t>
            </a:r>
            <a:endParaRPr lang="ro-RO" sz="1200" b="1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580EA44-5917-4824-A793-612213C20860}"/>
              </a:ext>
            </a:extLst>
          </p:cNvPr>
          <p:cNvSpPr txBox="1"/>
          <p:nvPr/>
        </p:nvSpPr>
        <p:spPr>
          <a:xfrm>
            <a:off x="71438" y="2987318"/>
            <a:ext cx="430763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Când Dumnezeu l-a însărcinat să ducă un mesaj la Ninive, Iona a decis să fugă în direcţia opusă şi să caute odihnă în calea unei nave care se scufunda.</a:t>
            </a:r>
          </a:p>
          <a:p>
            <a:pPr>
              <a:spcBef>
                <a:spcPts val="600"/>
              </a:spcBef>
            </a:pPr>
            <a:r>
              <a:rPr lang="ro-RO" b="1" smtClean="0"/>
              <a:t>Iona era familiarizat cu cruzimea ninivenilor (asirienilor), care făcuseră deja mai multe incursiuni pe teritoriul israelit. </a:t>
            </a:r>
            <a:endParaRPr lang="ro-RO" b="1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685F7714-24E7-4BF6-9801-FDBC637854C5}"/>
              </a:ext>
            </a:extLst>
          </p:cNvPr>
          <p:cNvGrpSpPr/>
          <p:nvPr/>
        </p:nvGrpSpPr>
        <p:grpSpPr>
          <a:xfrm>
            <a:off x="4454168" y="1363929"/>
            <a:ext cx="4596427" cy="1401424"/>
            <a:chOff x="4264818" y="1435454"/>
            <a:chExt cx="4807744" cy="1465853"/>
          </a:xfrm>
        </p:grpSpPr>
        <p:pic>
          <p:nvPicPr>
            <p:cNvPr id="10" name="Imagen 9" descr="Mapa&#10;&#10;Descripción generada automáticamente">
              <a:extLst>
                <a:ext uri="{FF2B5EF4-FFF2-40B4-BE49-F238E27FC236}">
                  <a16:creationId xmlns:a16="http://schemas.microsoft.com/office/drawing/2014/main" xmlns="" id="{017B240F-B33E-4EE3-9337-82BCC0F9D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264818" y="1435454"/>
              <a:ext cx="4807744" cy="14658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Gráfico 11" descr="Signo con relleno sólido">
              <a:extLst>
                <a:ext uri="{FF2B5EF4-FFF2-40B4-BE49-F238E27FC236}">
                  <a16:creationId xmlns:a16="http://schemas.microsoft.com/office/drawing/2014/main" xmlns="" id="{5C297BBB-FC49-40B7-BA1A-FF1E3EE71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06686" y="1938147"/>
              <a:ext cx="230233" cy="230233"/>
            </a:xfrm>
            <a:prstGeom prst="rect">
              <a:avLst/>
            </a:prstGeom>
          </p:spPr>
        </p:pic>
        <p:pic>
          <p:nvPicPr>
            <p:cNvPr id="13" name="Gráfico 12" descr="Signo con relleno sólido">
              <a:extLst>
                <a:ext uri="{FF2B5EF4-FFF2-40B4-BE49-F238E27FC236}">
                  <a16:creationId xmlns:a16="http://schemas.microsoft.com/office/drawing/2014/main" xmlns="" id="{171CFEC1-E13A-4ABA-842D-270623481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43258" y="2092396"/>
              <a:ext cx="230233" cy="230233"/>
            </a:xfrm>
            <a:prstGeom prst="rect">
              <a:avLst/>
            </a:prstGeom>
          </p:spPr>
        </p:pic>
        <p:pic>
          <p:nvPicPr>
            <p:cNvPr id="14" name="Gráfico 13" descr="Signo con relleno sólido">
              <a:extLst>
                <a:ext uri="{FF2B5EF4-FFF2-40B4-BE49-F238E27FC236}">
                  <a16:creationId xmlns:a16="http://schemas.microsoft.com/office/drawing/2014/main" xmlns="" id="{D532E560-7BFA-4D3E-BA27-5D4D0EDF7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3861" y="2355805"/>
              <a:ext cx="230233" cy="230233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FB0FE3FF-8018-4178-AF6D-DB2ABD59DEEA}"/>
                </a:ext>
              </a:extLst>
            </p:cNvPr>
            <p:cNvSpPr txBox="1"/>
            <p:nvPr/>
          </p:nvSpPr>
          <p:spPr>
            <a:xfrm>
              <a:off x="4307870" y="1682054"/>
              <a:ext cx="685703" cy="354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600" b="1" smtClean="0">
                  <a:solidFill>
                    <a:srgbClr val="FF0000"/>
                  </a:solidFill>
                </a:rPr>
                <a:t>Tarsis</a:t>
              </a:r>
              <a:endParaRPr lang="ro-RO" sz="1600" b="1">
                <a:solidFill>
                  <a:srgbClr val="FF0000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286D83A3-04DB-46D5-B1AA-33927D4DBD1D}"/>
                </a:ext>
              </a:extLst>
            </p:cNvPr>
            <p:cNvSpPr txBox="1"/>
            <p:nvPr/>
          </p:nvSpPr>
          <p:spPr>
            <a:xfrm>
              <a:off x="7445772" y="2107137"/>
              <a:ext cx="1044316" cy="354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600" b="1" smtClean="0">
                  <a:solidFill>
                    <a:srgbClr val="002060"/>
                  </a:solidFill>
                </a:rPr>
                <a:t>Gat-hefer</a:t>
              </a:r>
              <a:endParaRPr lang="ro-RO" sz="1600" b="1">
                <a:solidFill>
                  <a:srgbClr val="002060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C0960A57-2CAB-43DD-9810-159867A1E722}"/>
                </a:ext>
              </a:extLst>
            </p:cNvPr>
            <p:cNvSpPr txBox="1"/>
            <p:nvPr/>
          </p:nvSpPr>
          <p:spPr>
            <a:xfrm>
              <a:off x="8217192" y="1829826"/>
              <a:ext cx="761221" cy="354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600" b="1" smtClean="0">
                  <a:solidFill>
                    <a:schemeClr val="accent6">
                      <a:lumMod val="75000"/>
                    </a:schemeClr>
                  </a:solidFill>
                </a:rPr>
                <a:t>Ninive</a:t>
              </a:r>
              <a:endParaRPr lang="ro-RO" sz="16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AAA440C3-C071-4701-8352-E89AC2E6C8E9}"/>
                </a:ext>
              </a:extLst>
            </p:cNvPr>
            <p:cNvSpPr txBox="1"/>
            <p:nvPr/>
          </p:nvSpPr>
          <p:spPr>
            <a:xfrm>
              <a:off x="6215895" y="2389810"/>
              <a:ext cx="823631" cy="354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800" b="1" smtClean="0"/>
                <a:t>Marea Mediterană</a:t>
              </a:r>
              <a:endParaRPr lang="ro-RO" sz="800" b="1"/>
            </a:p>
          </p:txBody>
        </p:sp>
      </p:grp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86D37F10-869B-4BE7-A09C-3DC39C5E5A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976" y="1328520"/>
            <a:ext cx="1406419" cy="16824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4AD38483-3B3F-41E8-9E0E-E9C742E377DC}"/>
              </a:ext>
            </a:extLst>
          </p:cNvPr>
          <p:cNvSpPr txBox="1"/>
          <p:nvPr/>
        </p:nvSpPr>
        <p:spPr>
          <a:xfrm>
            <a:off x="1587127" y="1359298"/>
            <a:ext cx="29204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Iona locuia în Gat-hefer. El a fost un profet de succes în timpul domniei lui Ieroboam al II-lea (2R. 14:25). El l-a cunoscut pe Dumnezeu şi s-a odihnit în El. </a:t>
            </a:r>
            <a:endParaRPr lang="ro-RO" b="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23C55C4-7D4F-444D-B9C8-8153C0B842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0615" y="2915324"/>
            <a:ext cx="1631327" cy="197426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E3741C4-D03C-445D-9E58-3A05F60E92C8}"/>
              </a:ext>
            </a:extLst>
          </p:cNvPr>
          <p:cNvSpPr txBox="1"/>
          <p:nvPr/>
        </p:nvSpPr>
        <p:spPr>
          <a:xfrm>
            <a:off x="6294974" y="2858266"/>
            <a:ext cx="2852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El a intrat în panică la </a:t>
            </a:r>
            <a:r>
              <a:rPr lang="ro-RO" b="1" smtClean="0"/>
              <a:t>auzirea poruncii </a:t>
            </a:r>
            <a:r>
              <a:rPr lang="ro-RO" b="1" smtClean="0"/>
              <a:t>divine. Să predici la duşmani? Vor fi violenţi cu el? Îi </a:t>
            </a:r>
            <a:r>
              <a:rPr lang="ro-RO" b="1" smtClean="0"/>
              <a:t>va </a:t>
            </a:r>
            <a:r>
              <a:rPr lang="ro-RO" b="1" smtClean="0"/>
              <a:t>ierta Dumnezeu pe niniveni şi el ar fi </a:t>
            </a:r>
            <a:r>
              <a:rPr lang="ro-RO" b="1" smtClean="0"/>
              <a:t>privit </a:t>
            </a:r>
            <a:r>
              <a:rPr lang="ro-RO" b="1" smtClean="0"/>
              <a:t>drept un profet mincinos? 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40299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 uiExpand="1" build="p"/>
      <p:bldP spid="1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450C6B78-B729-440C-90DE-AA4F6B247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4384" y="591767"/>
            <a:ext cx="2454424" cy="1861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7E7ED89-ABEF-458D-9593-D05FB2EE5335}"/>
              </a:ext>
            </a:extLst>
          </p:cNvPr>
          <p:cNvSpPr txBox="1"/>
          <p:nvPr/>
        </p:nvSpPr>
        <p:spPr>
          <a:xfrm>
            <a:off x="0" y="-51618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0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rgbClr val="FF000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ODIHNA </a:t>
            </a:r>
            <a:r>
              <a:rPr lang="ro-RO" sz="40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rgbClr val="FF000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DIN </a:t>
            </a:r>
            <a:r>
              <a:rPr lang="ro-RO" sz="40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rgbClr val="FF000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ADÂNCURI</a:t>
            </a:r>
            <a:endParaRPr lang="ro-RO" sz="40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rgbClr val="FF000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C2A8823-640E-491F-B99A-ED96CE3E45BF}"/>
              </a:ext>
            </a:extLst>
          </p:cNvPr>
          <p:cNvSpPr txBox="1"/>
          <p:nvPr/>
        </p:nvSpPr>
        <p:spPr>
          <a:xfrm>
            <a:off x="0" y="544578"/>
            <a:ext cx="651975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În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strâmtorarea mea L‑am chemat pe 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Domnul</a:t>
            </a:r>
            <a:endParaRPr lang="ro-RO" sz="1600" b="1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şi El mi‑a 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răspuns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Din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 pântecul Locuinţei 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Morţilor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, am strigat după ajutor 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şi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 Tu mi‑ai auzit 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glasul</a:t>
            </a:r>
            <a:r>
              <a:rPr lang="ro-RO" sz="16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Iona</a:t>
            </a:r>
            <a:r>
              <a:rPr lang="ro-RO" sz="14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2:2)</a:t>
            </a:r>
            <a:endParaRPr lang="ro-RO" sz="1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B35A6CA-4131-46D5-9F23-645D4CA54E44}"/>
              </a:ext>
            </a:extLst>
          </p:cNvPr>
          <p:cNvSpPr txBox="1"/>
          <p:nvPr/>
        </p:nvSpPr>
        <p:spPr>
          <a:xfrm>
            <a:off x="2098889" y="1324697"/>
            <a:ext cx="437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Salvat de </a:t>
            </a:r>
            <a:r>
              <a:rPr lang="ro-RO" b="1" smtClean="0"/>
              <a:t>la moarte de un peşte uriaş trimis de </a:t>
            </a:r>
            <a:r>
              <a:rPr lang="ro-RO" b="1" smtClean="0"/>
              <a:t>Dumnezeu</a:t>
            </a:r>
            <a:r>
              <a:rPr lang="ro-RO" b="1" smtClean="0"/>
              <a:t>, Iona poate </a:t>
            </a:r>
            <a:r>
              <a:rPr lang="ro-RO" b="1" smtClean="0"/>
              <a:t>găsi </a:t>
            </a:r>
            <a:r>
              <a:rPr lang="ro-RO" b="1" smtClean="0"/>
              <a:t>odihna pe </a:t>
            </a:r>
            <a:r>
              <a:rPr lang="ro-RO" b="1" smtClean="0"/>
              <a:t>care </a:t>
            </a:r>
            <a:r>
              <a:rPr lang="ro-RO" b="1" smtClean="0"/>
              <a:t>o </a:t>
            </a:r>
            <a:r>
              <a:rPr lang="ro-RO" b="1" smtClean="0"/>
              <a:t>căuta</a:t>
            </a:r>
            <a:r>
              <a:rPr lang="ro-RO" b="1" smtClean="0"/>
              <a:t>. Rugăciunea lui arată sentimentele sale în acel moment </a:t>
            </a:r>
            <a:r>
              <a:rPr lang="ro-RO" b="1" smtClean="0"/>
              <a:t>(</a:t>
            </a:r>
            <a:r>
              <a:rPr lang="ro-RO" b="1" smtClean="0"/>
              <a:t>Iona </a:t>
            </a:r>
            <a:r>
              <a:rPr lang="ro-RO" b="1" smtClean="0"/>
              <a:t>2</a:t>
            </a:r>
            <a:r>
              <a:rPr lang="ro-RO" b="1" smtClean="0"/>
              <a:t>). </a:t>
            </a:r>
            <a:endParaRPr lang="ro-RO" b="1"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xmlns="" id="{0BDBD15F-E857-4C8F-A60B-5543A3CAE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50001312"/>
              </p:ext>
            </p:extLst>
          </p:nvPr>
        </p:nvGraphicFramePr>
        <p:xfrm>
          <a:off x="30088" y="2677907"/>
          <a:ext cx="7083610" cy="243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n 14" descr="Un pájaro parado en un cuerpo de agua&#10;&#10;Descripción generada automáticamente con confianza media">
            <a:extLst>
              <a:ext uri="{FF2B5EF4-FFF2-40B4-BE49-F238E27FC236}">
                <a16:creationId xmlns:a16="http://schemas.microsoft.com/office/drawing/2014/main" xmlns="" id="{CBC6FFAB-EBAC-488D-863F-D9AC6947B3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58323" y="2615994"/>
            <a:ext cx="1860485" cy="2424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tabla, azul, tablero, puesto&#10;&#10;Descripción generada automáticamente">
            <a:extLst>
              <a:ext uri="{FF2B5EF4-FFF2-40B4-BE49-F238E27FC236}">
                <a16:creationId xmlns:a16="http://schemas.microsoft.com/office/drawing/2014/main" xmlns="" id="{C6A60165-2686-4F24-B352-3869868337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74819"/>
            <a:ext cx="2098889" cy="13447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9080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B14680D-8910-4C75-ACCE-194387A0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graphicEl>
                                              <a:dgm id="{1B14680D-8910-4C75-ACCE-194387A0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graphicEl>
                                              <a:dgm id="{1B14680D-8910-4C75-ACCE-194387A0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graphicEl>
                                              <a:dgm id="{1B14680D-8910-4C75-ACCE-194387A0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5FAC9E2-293D-4C4B-A51B-DAD9119B2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graphicEl>
                                              <a:dgm id="{C5FAC9E2-293D-4C4B-A51B-DAD9119B2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graphicEl>
                                              <a:dgm id="{C5FAC9E2-293D-4C4B-A51B-DAD9119B2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graphicEl>
                                              <a:dgm id="{C5FAC9E2-293D-4C4B-A51B-DAD9119B2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84C4F73-74C7-4767-9F27-96EC301D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graphicEl>
                                              <a:dgm id="{284C4F73-74C7-4767-9F27-96EC301D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graphicEl>
                                              <a:dgm id="{284C4F73-74C7-4767-9F27-96EC301D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graphicEl>
                                              <a:dgm id="{284C4F73-74C7-4767-9F27-96EC301DE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B5EA8FB-30E9-4CF6-AB82-A6889A6B5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graphicEl>
                                              <a:dgm id="{0B5EA8FB-30E9-4CF6-AB82-A6889A6B5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graphicEl>
                                              <a:dgm id="{0B5EA8FB-30E9-4CF6-AB82-A6889A6B5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graphicEl>
                                              <a:dgm id="{0B5EA8FB-30E9-4CF6-AB82-A6889A6B5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B7299CF-44FA-4416-B402-2E9C8A918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graphicEl>
                                              <a:dgm id="{1B7299CF-44FA-4416-B402-2E9C8A918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graphicEl>
                                              <a:dgm id="{1B7299CF-44FA-4416-B402-2E9C8A918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graphicEl>
                                              <a:dgm id="{1B7299CF-44FA-4416-B402-2E9C8A918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B6CC953-F62A-4F7A-B495-41CD20BA9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>
                                            <p:graphicEl>
                                              <a:dgm id="{0B6CC953-F62A-4F7A-B495-41CD20BA9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graphicEl>
                                              <a:dgm id="{0B6CC953-F62A-4F7A-B495-41CD20BA9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graphicEl>
                                              <a:dgm id="{0B6CC953-F62A-4F7A-B495-41CD20BA9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95650D5-83C0-47CD-8CDC-7A77AAC27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graphicEl>
                                              <a:dgm id="{F95650D5-83C0-47CD-8CDC-7A77AAC27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graphicEl>
                                              <a:dgm id="{F95650D5-83C0-47CD-8CDC-7A77AAC27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>
                                            <p:graphicEl>
                                              <a:dgm id="{F95650D5-83C0-47CD-8CDC-7A77AAC27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7DF9E74-30DF-4868-A45E-60E56C129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>
                                            <p:graphicEl>
                                              <a:dgm id="{47DF9E74-30DF-4868-A45E-60E56C129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>
                                            <p:graphicEl>
                                              <a:dgm id="{47DF9E74-30DF-4868-A45E-60E56C129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>
                                            <p:graphicEl>
                                              <a:dgm id="{47DF9E74-30DF-4868-A45E-60E56C129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D3D826B-2FF0-4F84-9EB0-84272E43B247}"/>
              </a:ext>
            </a:extLst>
          </p:cNvPr>
          <p:cNvSpPr txBox="1"/>
          <p:nvPr/>
        </p:nvSpPr>
        <p:spPr>
          <a:xfrm>
            <a:off x="0" y="-29028"/>
            <a:ext cx="714538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o-RO" sz="4400" b="1" spc="30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12700" dir="5400000" algn="t" rotWithShape="0">
                    <a:prstClr val="black"/>
                  </a:outerShdw>
                </a:effectLst>
              </a:rPr>
              <a:t>PURTÂND </a:t>
            </a:r>
            <a:r>
              <a:rPr lang="ro-RO" sz="4400" b="1" spc="30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12700" dir="5400000" algn="t" rotWithShape="0">
                    <a:prstClr val="black"/>
                  </a:outerShdw>
                </a:effectLst>
              </a:rPr>
              <a:t>ODIHNA</a:t>
            </a:r>
            <a:endParaRPr lang="ro-RO" sz="4400" b="1" spc="30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12700" dist="12700" dir="5400000" algn="t" rotWithShape="0">
                  <a:prstClr val="black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F643C83-7680-4370-B79D-AACF106CCEB4}"/>
              </a:ext>
            </a:extLst>
          </p:cNvPr>
          <p:cNvSpPr txBox="1"/>
          <p:nvPr/>
        </p:nvSpPr>
        <p:spPr>
          <a:xfrm>
            <a:off x="7257" y="590520"/>
            <a:ext cx="751734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Atunci</a:t>
            </a:r>
            <a:r>
              <a:rPr lang="ro-RO" sz="16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oamenii din Ninive au crezut în </a:t>
            </a:r>
            <a:r>
              <a:rPr lang="ro-RO" sz="16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Dumnezeu</a:t>
            </a:r>
            <a:r>
              <a:rPr lang="ro-RO" sz="16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, au vestit un post şi s‑au îmbrăcat cu </a:t>
            </a:r>
            <a:r>
              <a:rPr lang="ro-RO" sz="16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saci</a:t>
            </a:r>
            <a:r>
              <a:rPr lang="ro-RO" sz="16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, de la cel mai mare până la cel mai </a:t>
            </a:r>
            <a:r>
              <a:rPr lang="ro-RO" sz="16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mic.”</a:t>
            </a:r>
            <a:r>
              <a:rPr lang="ro-RO" sz="11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(</a:t>
            </a:r>
            <a:r>
              <a:rPr lang="ro-RO" sz="11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Iona</a:t>
            </a:r>
            <a:r>
              <a:rPr lang="ro-RO" sz="11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 </a:t>
            </a:r>
            <a:r>
              <a:rPr lang="ro-RO" sz="1100" b="1" smtClean="0">
                <a:solidFill>
                  <a:srgbClr val="DB4229"/>
                </a:solidFill>
                <a:latin typeface="Comic Sans MS" panose="030F0702030302020204" pitchFamily="66" charset="0"/>
              </a:rPr>
              <a:t>3:5)</a:t>
            </a:r>
            <a:endParaRPr lang="ro-RO" sz="1100" b="1">
              <a:solidFill>
                <a:srgbClr val="DB422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E4DD34F-240F-4E0E-A2EA-C106B7084F2C}"/>
              </a:ext>
            </a:extLst>
          </p:cNvPr>
          <p:cNvSpPr txBox="1"/>
          <p:nvPr/>
        </p:nvSpPr>
        <p:spPr>
          <a:xfrm>
            <a:off x="2924763" y="116078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Pentru</a:t>
            </a:r>
            <a:r>
              <a:rPr lang="ro-RO" b="1" smtClean="0"/>
              <a:t> un </a:t>
            </a:r>
            <a:r>
              <a:rPr lang="ro-RO" b="1" smtClean="0"/>
              <a:t>israelit</a:t>
            </a:r>
            <a:r>
              <a:rPr lang="ro-RO" b="1" smtClean="0"/>
              <a:t>, Ninive </a:t>
            </a:r>
            <a:r>
              <a:rPr lang="ro-RO" b="1" smtClean="0"/>
              <a:t>(</a:t>
            </a:r>
            <a:r>
              <a:rPr lang="ro-RO" b="1" smtClean="0"/>
              <a:t>663 </a:t>
            </a:r>
            <a:r>
              <a:rPr lang="ro-RO" b="1" smtClean="0"/>
              <a:t>hectare</a:t>
            </a:r>
            <a:r>
              <a:rPr lang="ro-RO" b="1" smtClean="0"/>
              <a:t>) era fără îndoială un oraş </a:t>
            </a:r>
            <a:r>
              <a:rPr lang="ro-RO" b="1" smtClean="0"/>
              <a:t>„</a:t>
            </a:r>
            <a:r>
              <a:rPr lang="ro-RO" b="1" smtClean="0"/>
              <a:t>extrem de </a:t>
            </a:r>
            <a:r>
              <a:rPr lang="ro-RO" b="1" smtClean="0"/>
              <a:t>mare</a:t>
            </a:r>
            <a:r>
              <a:rPr lang="ro-RO" b="1" smtClean="0"/>
              <a:t>” </a:t>
            </a:r>
            <a:r>
              <a:rPr lang="ro-RO" b="1" smtClean="0"/>
              <a:t>(</a:t>
            </a:r>
            <a:r>
              <a:rPr lang="ro-RO" b="1" smtClean="0"/>
              <a:t>Iona </a:t>
            </a:r>
            <a:r>
              <a:rPr lang="ro-RO" b="1" smtClean="0"/>
              <a:t>3</a:t>
            </a:r>
            <a:r>
              <a:rPr lang="ro-RO" b="1" smtClean="0"/>
              <a:t>: </a:t>
            </a:r>
            <a:r>
              <a:rPr lang="ro-RO" b="1" smtClean="0"/>
              <a:t>3</a:t>
            </a:r>
            <a:r>
              <a:rPr lang="ro-RO" b="1" smtClean="0"/>
              <a:t>) în comparaţie cu Samaria </a:t>
            </a:r>
            <a:r>
              <a:rPr lang="ro-RO" b="1" smtClean="0"/>
              <a:t>(</a:t>
            </a:r>
            <a:r>
              <a:rPr lang="ro-RO" b="1" smtClean="0"/>
              <a:t>8 </a:t>
            </a:r>
            <a:r>
              <a:rPr lang="ro-RO" b="1" smtClean="0"/>
              <a:t>hectare</a:t>
            </a:r>
            <a:r>
              <a:rPr lang="ro-RO" b="1" smtClean="0"/>
              <a:t>). </a:t>
            </a:r>
            <a:endParaRPr lang="ro-RO" b="1"/>
          </a:p>
        </p:txBody>
      </p:sp>
      <p:pic>
        <p:nvPicPr>
          <p:cNvPr id="9" name="Imagen 8" descr="Imagen que contiene edificio, exterior, grupo, hombre&#10;&#10;Descripción generada automáticamente">
            <a:extLst>
              <a:ext uri="{FF2B5EF4-FFF2-40B4-BE49-F238E27FC236}">
                <a16:creationId xmlns:a16="http://schemas.microsoft.com/office/drawing/2014/main" xmlns="" id="{7B8FC963-F627-4D10-BE5F-AE9959016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31969" y="76520"/>
            <a:ext cx="1900994" cy="1070260"/>
          </a:xfrm>
          <a:prstGeom prst="roundRect">
            <a:avLst>
              <a:gd name="adj" fmla="val 785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Una captura de un videojuego&#10;&#10;Descripción generada automáticamente con confianza baja">
            <a:extLst>
              <a:ext uri="{FF2B5EF4-FFF2-40B4-BE49-F238E27FC236}">
                <a16:creationId xmlns:a16="http://schemas.microsoft.com/office/drawing/2014/main" xmlns="" id="{0C7001D5-DC98-41C7-A586-A8AE3880A1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07210" y="1339716"/>
            <a:ext cx="2203982" cy="7941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agen 12" descr="Imagen que contiene interior, vivo, cuarto, tabla&#10;&#10;Descripción generada automáticamente">
            <a:extLst>
              <a:ext uri="{FF2B5EF4-FFF2-40B4-BE49-F238E27FC236}">
                <a16:creationId xmlns:a16="http://schemas.microsoft.com/office/drawing/2014/main" xmlns="" id="{03203234-A68F-41AA-9FE4-62489B41CC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6078" y="3463574"/>
            <a:ext cx="2828109" cy="1584300"/>
          </a:xfrm>
          <a:prstGeom prst="roundRect">
            <a:avLst>
              <a:gd name="adj" fmla="val 123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4A58E3D-0E73-48A4-A0FC-AAD791299D03}"/>
              </a:ext>
            </a:extLst>
          </p:cNvPr>
          <p:cNvSpPr txBox="1"/>
          <p:nvPr/>
        </p:nvSpPr>
        <p:spPr>
          <a:xfrm>
            <a:off x="2924762" y="2268350"/>
            <a:ext cx="6219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A durat trei zile să se plimbe pe toate străzile </a:t>
            </a:r>
            <a:r>
              <a:rPr lang="ro-RO" b="1" smtClean="0"/>
              <a:t>sale</a:t>
            </a:r>
            <a:r>
              <a:rPr lang="ro-RO" b="1" smtClean="0"/>
              <a:t>. Cu toate </a:t>
            </a:r>
            <a:r>
              <a:rPr lang="ro-RO" b="1" smtClean="0"/>
              <a:t>acestea</a:t>
            </a:r>
            <a:r>
              <a:rPr lang="ro-RO" b="1" smtClean="0"/>
              <a:t>, lui </a:t>
            </a:r>
            <a:r>
              <a:rPr lang="ro-RO" b="1" smtClean="0"/>
              <a:t>Iona i-a fost suficientă o singură zi de predicare cu </a:t>
            </a:r>
            <a:r>
              <a:rPr lang="ro-RO" b="1" smtClean="0"/>
              <a:t>privire </a:t>
            </a:r>
            <a:r>
              <a:rPr lang="ro-RO" b="1" smtClean="0"/>
              <a:t>la</a:t>
            </a:r>
            <a:r>
              <a:rPr lang="ro-RO" b="1" smtClean="0"/>
              <a:t> distrugerea viitoare pentru a </a:t>
            </a:r>
            <a:r>
              <a:rPr lang="ro-RO" b="1" smtClean="0"/>
              <a:t>declanşa</a:t>
            </a:r>
            <a:r>
              <a:rPr lang="ro-RO" b="1" smtClean="0"/>
              <a:t> o reacţie colectivă de </a:t>
            </a:r>
            <a:r>
              <a:rPr lang="ro-RO" b="1" smtClean="0"/>
              <a:t>pocăinţă</a:t>
            </a:r>
            <a:r>
              <a:rPr lang="ro-RO" b="1" smtClean="0"/>
              <a:t>. </a:t>
            </a:r>
            <a:endParaRPr lang="ro-RO" b="1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989057E-32FB-4A42-B125-153DB5FDA63B}"/>
              </a:ext>
            </a:extLst>
          </p:cNvPr>
          <p:cNvSpPr txBox="1"/>
          <p:nvPr/>
        </p:nvSpPr>
        <p:spPr>
          <a:xfrm>
            <a:off x="0" y="3377185"/>
            <a:ext cx="6096265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Duhul Sfânt a lucrat din greu la inimile </a:t>
            </a:r>
            <a:r>
              <a:rPr lang="ro-RO" b="1" dirty="0" err="1" smtClean="0"/>
              <a:t>ninivenilor</a:t>
            </a:r>
            <a:r>
              <a:rPr lang="ro-RO" b="1" dirty="0" smtClean="0"/>
              <a:t>. Regele însuşi s-a îmbrăcat în sac şi s-a aşezat pe cenuşă pentru a-şi arăta pocăinţa: „Cine ştie? </a:t>
            </a:r>
            <a:r>
              <a:rPr lang="ro-RO" b="1" dirty="0" err="1" smtClean="0"/>
              <a:t>PoateDumnezeu</a:t>
            </a:r>
            <a:r>
              <a:rPr lang="ro-RO" b="1" dirty="0" smtClean="0"/>
              <a:t> Se va răzgândi, Îi va părea rău, Îşi va opri apriga Sa mânie şi astfel nu vom pieri!”. (Iona 3: 9).</a:t>
            </a:r>
          </a:p>
          <a:p>
            <a:pPr>
              <a:spcBef>
                <a:spcPts val="600"/>
              </a:spcBef>
            </a:pPr>
            <a:r>
              <a:rPr lang="ro-RO" b="1" dirty="0" err="1" smtClean="0"/>
              <a:t>Ninivenii</a:t>
            </a:r>
            <a:r>
              <a:rPr lang="ro-RO" b="1" dirty="0" smtClean="0"/>
              <a:t> au găsit odihnă în mila divină. </a:t>
            </a:r>
            <a:endParaRPr lang="ro-RO" b="1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C965040C-BE9F-432E-AB8D-569D00C8CF28}"/>
              </a:ext>
            </a:extLst>
          </p:cNvPr>
          <p:cNvGrpSpPr/>
          <p:nvPr/>
        </p:nvGrpSpPr>
        <p:grpSpPr>
          <a:xfrm>
            <a:off x="132365" y="1187320"/>
            <a:ext cx="2683409" cy="2168638"/>
            <a:chOff x="270248" y="1187320"/>
            <a:chExt cx="2683409" cy="2168638"/>
          </a:xfrm>
        </p:grpSpPr>
        <p:pic>
          <p:nvPicPr>
            <p:cNvPr id="19" name="Imagen 18" descr="Imagen que contiene niño, edificio, pequeño, joven&#10;&#10;Descripción generada automáticamente">
              <a:extLst>
                <a:ext uri="{FF2B5EF4-FFF2-40B4-BE49-F238E27FC236}">
                  <a16:creationId xmlns:a16="http://schemas.microsoft.com/office/drawing/2014/main" xmlns="" id="{5B7D6611-4DE6-4C41-8AB4-26629CCE7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0249" y="2205884"/>
              <a:ext cx="2683408" cy="1150074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Imagen 20" descr="Un par de personas de pie sobre pasto&#10;&#10;Descripción generada automáticamente con confianza baja">
              <a:extLst>
                <a:ext uri="{FF2B5EF4-FFF2-40B4-BE49-F238E27FC236}">
                  <a16:creationId xmlns:a16="http://schemas.microsoft.com/office/drawing/2014/main" xmlns="" id="{917DE7F2-CC62-4C46-921D-979F87F3D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270248" y="1187320"/>
              <a:ext cx="2683409" cy="975408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91705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AB456FD-4D78-4E6A-B299-A43B7032A11C}"/>
              </a:ext>
            </a:extLst>
          </p:cNvPr>
          <p:cNvSpPr txBox="1"/>
          <p:nvPr/>
        </p:nvSpPr>
        <p:spPr>
          <a:xfrm>
            <a:off x="1173600" y="-43542"/>
            <a:ext cx="79704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o-RO" sz="4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CÂND </a:t>
            </a:r>
            <a:r>
              <a:rPr lang="ro-RO" sz="4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NU GĂSEŞTI </a:t>
            </a:r>
            <a:r>
              <a:rPr lang="ro-RO" sz="4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ODIHNA</a:t>
            </a:r>
            <a:endParaRPr lang="ro-RO" sz="44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385AEC4-22B3-4601-8894-CF3AF7546A84}"/>
              </a:ext>
            </a:extLst>
          </p:cNvPr>
          <p:cNvSpPr txBox="1"/>
          <p:nvPr/>
        </p:nvSpPr>
        <p:spPr>
          <a:xfrm>
            <a:off x="1677549" y="594562"/>
            <a:ext cx="696250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600" b="1" dirty="0" smtClean="0">
                <a:solidFill>
                  <a:srgbClr val="0038A8"/>
                </a:solidFill>
                <a:latin typeface="Comic Sans MS" panose="030F0702030302020204" pitchFamily="66" charset="0"/>
              </a:rPr>
              <a:t>„Iona </a:t>
            </a:r>
            <a:r>
              <a:rPr lang="ro-RO" sz="1600" b="1" dirty="0" smtClean="0">
                <a:solidFill>
                  <a:srgbClr val="0038A8"/>
                </a:solidFill>
                <a:latin typeface="Comic Sans MS" panose="030F0702030302020204" pitchFamily="66" charset="0"/>
              </a:rPr>
              <a:t>s‑a supărat însă foarte tare din cauza aceasta şi s‑a aprins de mânie.” </a:t>
            </a:r>
            <a:r>
              <a:rPr lang="ro-RO" sz="1400" b="1" dirty="0" smtClean="0">
                <a:solidFill>
                  <a:srgbClr val="0038A8"/>
                </a:solidFill>
                <a:latin typeface="Comic Sans MS" panose="030F0702030302020204" pitchFamily="66" charset="0"/>
              </a:rPr>
              <a:t>(Iona 4:1)</a:t>
            </a:r>
            <a:endParaRPr lang="ro-RO" sz="1400" b="1" dirty="0">
              <a:solidFill>
                <a:srgbClr val="0038A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38BF7E7-BD12-442E-9488-A3250DA033C4}"/>
              </a:ext>
            </a:extLst>
          </p:cNvPr>
          <p:cNvSpPr txBox="1"/>
          <p:nvPr/>
        </p:nvSpPr>
        <p:spPr>
          <a:xfrm>
            <a:off x="137159" y="1050350"/>
            <a:ext cx="6431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Iona Îl cunoştea pe Dumnezeu şi a ştiut că este milostiv. Cu mult înainte de sfârşitul celor 40 de zile, îi era clar că Dumnezeu iertase Ninive (Iona 4:2,5). Şi acum el </a:t>
            </a:r>
            <a:r>
              <a:rPr lang="ro-RO" b="1" dirty="0" smtClean="0"/>
              <a:t>va </a:t>
            </a:r>
            <a:r>
              <a:rPr lang="ro-RO" b="1" dirty="0" smtClean="0"/>
              <a:t>arăta ca un profet fals! </a:t>
            </a:r>
            <a:endParaRPr lang="ro-RO" b="1" dirty="0"/>
          </a:p>
        </p:txBody>
      </p:sp>
      <p:pic>
        <p:nvPicPr>
          <p:cNvPr id="6" name="Imagen 5" descr="Imagen que contiene agua, hombre, foto, tablero&#10;&#10;Descripción generada automáticamente">
            <a:extLst>
              <a:ext uri="{FF2B5EF4-FFF2-40B4-BE49-F238E27FC236}">
                <a16:creationId xmlns:a16="http://schemas.microsoft.com/office/drawing/2014/main" xmlns="" id="{69FE6F81-22A1-4FE3-B6F6-DE027FA3C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68439" y="942350"/>
            <a:ext cx="2438400" cy="10313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n 7" descr="Mujer sentada en una silla de playa&#10;&#10;Descripción generada automáticamente con confianza baja">
            <a:extLst>
              <a:ext uri="{FF2B5EF4-FFF2-40B4-BE49-F238E27FC236}">
                <a16:creationId xmlns:a16="http://schemas.microsoft.com/office/drawing/2014/main" xmlns="" id="{780044B2-1D08-410F-A175-4C7EA04396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359" y="3226724"/>
            <a:ext cx="1655705" cy="1875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BED272AA-14EA-4ED6-9AB8-26BD4AEC16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14116" y="3228623"/>
            <a:ext cx="1793929" cy="1873321"/>
          </a:xfrm>
          <a:prstGeom prst="snip2DiagRect">
            <a:avLst>
              <a:gd name="adj1" fmla="val 14968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grupo de 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xmlns="" id="{49EFF200-F2ED-4376-886D-D303E33DF7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33600" y="3249979"/>
            <a:ext cx="2124000" cy="1754326"/>
          </a:xfrm>
          <a:prstGeom prst="rect">
            <a:avLst/>
          </a:prstGeom>
          <a:ln w="76200" cap="sq">
            <a:solidFill>
              <a:srgbClr val="6DC0F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215900" h="69850" prst="hardEdge"/>
            <a:extrusionClr>
              <a:srgbClr val="000000"/>
            </a:extrusionClr>
          </a:sp3d>
        </p:spPr>
      </p:pic>
      <p:pic>
        <p:nvPicPr>
          <p:cNvPr id="18" name="Imagen 17" descr="Un hombre con los brazos cruzados&#10;&#10;Descripción generada automáticamente con confianza baja">
            <a:extLst>
              <a:ext uri="{FF2B5EF4-FFF2-40B4-BE49-F238E27FC236}">
                <a16:creationId xmlns:a16="http://schemas.microsoft.com/office/drawing/2014/main" xmlns="" id="{41CF4073-0282-40DB-B9E2-D7745D0CE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53397" y="64505"/>
            <a:ext cx="848202" cy="977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4F35B0BB-60AB-4484-AEFA-1557063F9B0C}"/>
              </a:ext>
            </a:extLst>
          </p:cNvPr>
          <p:cNvSpPr txBox="1"/>
          <p:nvPr/>
        </p:nvSpPr>
        <p:spPr>
          <a:xfrm>
            <a:off x="137158" y="1947553"/>
            <a:ext cx="886968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Cu răbdare, Dumnezeu se întinde spre el pentru a-l avertiza că a fost greşit să se enerveze (Iona 4:</a:t>
            </a:r>
            <a:r>
              <a:rPr lang="ro-RO" b="1" dirty="0" err="1" smtClean="0"/>
              <a:t>4</a:t>
            </a:r>
            <a:r>
              <a:rPr lang="ro-RO" b="1" dirty="0" smtClean="0"/>
              <a:t>). Apoi, îi dă o lecţie practică pentru a-l învăţa milă.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Dumnezeu îi dă lui Iona un </a:t>
            </a:r>
            <a:r>
              <a:rPr lang="ro-RO" b="1" dirty="0" smtClean="0"/>
              <a:t>dovleac </a:t>
            </a:r>
            <a:r>
              <a:rPr lang="ro-RO" b="1" dirty="0" smtClean="0"/>
              <a:t>frumos pentru a-i ţine umbră, apoi îl face să se usuce peste noapte. Acest lucru îl înfurie pe Iona până la a-şi dori moartea. </a:t>
            </a:r>
            <a:endParaRPr lang="ro-RO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C0C1BB97-4783-40FF-A3A7-54E4791EDFAB}"/>
              </a:ext>
            </a:extLst>
          </p:cNvPr>
          <p:cNvSpPr txBox="1"/>
          <p:nvPr/>
        </p:nvSpPr>
        <p:spPr>
          <a:xfrm>
            <a:off x="3637073" y="3249979"/>
            <a:ext cx="32389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“</a:t>
            </a:r>
            <a:r>
              <a:rPr lang="ro-RO" b="1" smtClean="0"/>
              <a:t>Ție ţi s‑a făcut milă de acest </a:t>
            </a:r>
            <a:r>
              <a:rPr lang="ro-RO" b="1" smtClean="0"/>
              <a:t>ricin</a:t>
            </a:r>
            <a:r>
              <a:rPr lang="ro-RO" b="1" smtClean="0"/>
              <a:t>[…] Şi Mie să nu‑Mi fie milă de </a:t>
            </a:r>
            <a:r>
              <a:rPr lang="ro-RO" b="1" smtClean="0"/>
              <a:t>Ninive</a:t>
            </a:r>
            <a:r>
              <a:rPr lang="ro-RO" b="1" smtClean="0"/>
              <a:t>, cetatea cea </a:t>
            </a:r>
            <a:r>
              <a:rPr lang="ro-RO" b="1" smtClean="0"/>
              <a:t>mare</a:t>
            </a:r>
            <a:r>
              <a:rPr lang="ro-RO" b="1" smtClean="0"/>
              <a:t>, în care sunt mai mult de o sută douăzeci de mii de oameni </a:t>
            </a:r>
            <a:r>
              <a:rPr lang="ro-RO" b="1" smtClean="0"/>
              <a:t>...</a:t>
            </a:r>
            <a:r>
              <a:rPr lang="ro-RO" b="1" smtClean="0"/>
              <a:t>?” </a:t>
            </a:r>
            <a:r>
              <a:rPr lang="ro-RO" b="1" smtClean="0"/>
              <a:t>(</a:t>
            </a:r>
            <a:r>
              <a:rPr lang="ro-RO" b="1" smtClean="0"/>
              <a:t>Iona</a:t>
            </a:r>
            <a:r>
              <a:rPr lang="ro-RO" b="1" smtClean="0"/>
              <a:t> </a:t>
            </a:r>
            <a:r>
              <a:rPr lang="ro-RO" b="1" smtClean="0"/>
              <a:t>4:10-11)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254936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0" grpId="0" uiExpand="1" build="p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8AA45CE-BD64-4DEF-AF6A-296E22F766ED}"/>
              </a:ext>
            </a:extLst>
          </p:cNvPr>
          <p:cNvSpPr txBox="1"/>
          <p:nvPr/>
        </p:nvSpPr>
        <p:spPr>
          <a:xfrm>
            <a:off x="1875972" y="0"/>
            <a:ext cx="726802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o-RO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CÂND </a:t>
            </a:r>
            <a:r>
              <a:rPr lang="ro-RO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GĂSEŞTI </a:t>
            </a:r>
            <a:r>
              <a:rPr lang="ro-RO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ODIHNA</a:t>
            </a:r>
            <a:endParaRPr lang="ro-RO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D4F9C68-DFCC-4FE6-A76D-196D4B73E16B}"/>
              </a:ext>
            </a:extLst>
          </p:cNvPr>
          <p:cNvSpPr txBox="1"/>
          <p:nvPr/>
        </p:nvSpPr>
        <p:spPr>
          <a:xfrm>
            <a:off x="2521857" y="613326"/>
            <a:ext cx="662214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„ţineţi-vă </a:t>
            </a:r>
            <a:r>
              <a:rPr lang="ro-RO" sz="1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în dragostea lui Dumnezeu şi aşteptaţi îndurarea Domnului nostru Isus Hristos pentru viaţa veşnică” </a:t>
            </a:r>
            <a:r>
              <a:rPr lang="ro-RO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(Iuda 21)</a:t>
            </a:r>
            <a:endParaRPr lang="ro-RO" sz="1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820D478-5C2B-4DB5-806F-EEDD074440DF}"/>
              </a:ext>
            </a:extLst>
          </p:cNvPr>
          <p:cNvSpPr txBox="1"/>
          <p:nvPr/>
        </p:nvSpPr>
        <p:spPr>
          <a:xfrm>
            <a:off x="21773" y="1254860"/>
            <a:ext cx="3708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Ninivenii</a:t>
            </a:r>
            <a:r>
              <a:rPr lang="ro-RO" b="1" smtClean="0"/>
              <a:t> aveau nevoie de cineva care să-i avertizeze asupra faptelor lor </a:t>
            </a:r>
            <a:r>
              <a:rPr lang="ro-RO" b="1" smtClean="0"/>
              <a:t>greşite</a:t>
            </a:r>
            <a:r>
              <a:rPr lang="ro-RO" b="1" smtClean="0"/>
              <a:t>. Şi Dumnezeu a trimis un profet care </a:t>
            </a:r>
            <a:r>
              <a:rPr lang="ro-RO" b="1" smtClean="0"/>
              <a:t>AVEA</a:t>
            </a:r>
            <a:r>
              <a:rPr lang="ro-RO" b="1" smtClean="0"/>
              <a:t> </a:t>
            </a:r>
            <a:r>
              <a:rPr lang="ro-RO" b="1" smtClean="0"/>
              <a:t>NEVOIA de </a:t>
            </a:r>
            <a:r>
              <a:rPr lang="ro-RO" b="1" smtClean="0"/>
              <a:t>a-i </a:t>
            </a:r>
            <a:r>
              <a:rPr lang="ro-RO" b="1" smtClean="0"/>
              <a:t>iubi </a:t>
            </a:r>
            <a:r>
              <a:rPr lang="ro-RO" b="1" smtClean="0"/>
              <a:t>pe</a:t>
            </a:r>
            <a:r>
              <a:rPr lang="ro-RO" b="1" smtClean="0"/>
              <a:t> </a:t>
            </a:r>
            <a:r>
              <a:rPr lang="ro-RO" b="1" smtClean="0"/>
              <a:t>niniveni!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Poate că Iona nu </a:t>
            </a:r>
            <a:r>
              <a:rPr lang="ro-RO" b="1" smtClean="0"/>
              <a:t>ştia</a:t>
            </a:r>
            <a:r>
              <a:rPr lang="ro-RO" b="1" smtClean="0"/>
              <a:t>, dar nu era pregătit să aibă un </a:t>
            </a:r>
            <a:r>
              <a:rPr lang="ro-RO" b="1" smtClean="0"/>
              <a:t>ninivean</a:t>
            </a:r>
            <a:r>
              <a:rPr lang="ro-RO" b="1" smtClean="0"/>
              <a:t> ca vecin în </a:t>
            </a:r>
            <a:r>
              <a:rPr lang="ro-RO" b="1" smtClean="0"/>
              <a:t>Rai</a:t>
            </a:r>
            <a:r>
              <a:rPr lang="ro-RO" b="1" smtClean="0"/>
              <a:t>. Avea nevoie să înveţe să iubească aşa cum iubeşte </a:t>
            </a:r>
            <a:r>
              <a:rPr lang="ro-RO" b="1" smtClean="0"/>
              <a:t>Dumnezeu.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Dacă tradiţia este </a:t>
            </a:r>
            <a:r>
              <a:rPr lang="ro-RO" b="1" smtClean="0"/>
              <a:t>corectă</a:t>
            </a:r>
            <a:r>
              <a:rPr lang="ro-RO" b="1" smtClean="0"/>
              <a:t>, Iona şi-a învăţat lecţia şi şi-a petrecut restul vieţii lucrând pentru </a:t>
            </a:r>
            <a:r>
              <a:rPr lang="ro-RO" b="1" smtClean="0"/>
              <a:t>niniveni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6" name="Imagen 5" descr="Imagen que contiene interior, tabla, cama, cuarto&#10;&#10;Descripción generada automáticamente">
            <a:extLst>
              <a:ext uri="{FF2B5EF4-FFF2-40B4-BE49-F238E27FC236}">
                <a16:creationId xmlns:a16="http://schemas.microsoft.com/office/drawing/2014/main" xmlns="" id="{16522038-DEE3-45FD-8DDE-BA2B43F17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34252" y="1287128"/>
            <a:ext cx="5113805" cy="2630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51540A9-F249-4B8F-97DD-DB4EF624560E}"/>
              </a:ext>
            </a:extLst>
          </p:cNvPr>
          <p:cNvSpPr txBox="1"/>
          <p:nvPr/>
        </p:nvSpPr>
        <p:spPr>
          <a:xfrm>
            <a:off x="3834252" y="3974427"/>
            <a:ext cx="5191152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o-RO" b="1" dirty="0" smtClean="0"/>
              <a:t>În dreptul </a:t>
            </a:r>
            <a:r>
              <a:rPr lang="ro-RO" b="1" dirty="0" smtClean="0"/>
              <a:t>său, regele </a:t>
            </a:r>
            <a:r>
              <a:rPr lang="ro-RO" b="1" dirty="0" err="1" smtClean="0"/>
              <a:t>Ninivei</a:t>
            </a:r>
            <a:r>
              <a:rPr lang="ro-RO" b="1" dirty="0" smtClean="0"/>
              <a:t> [</a:t>
            </a:r>
            <a:r>
              <a:rPr lang="ro-RO" b="1" dirty="0" err="1" smtClean="0"/>
              <a:t>Adad-nirari</a:t>
            </a:r>
            <a:r>
              <a:rPr lang="ro-RO" b="1" dirty="0" smtClean="0"/>
              <a:t> </a:t>
            </a:r>
            <a:r>
              <a:rPr lang="ro-RO" b="1" dirty="0" err="1" smtClean="0"/>
              <a:t>III</a:t>
            </a:r>
            <a:r>
              <a:rPr lang="ro-RO" b="1" dirty="0" smtClean="0"/>
              <a:t> (810-782 î.Hr.)] a proclamat monoteismul. Dragostea lui Dumnezeu triumfase atât în ​​favoarea lui Iona cât şi în favoarea </a:t>
            </a:r>
            <a:r>
              <a:rPr lang="ro-RO" b="1" dirty="0" err="1" smtClean="0"/>
              <a:t>Ninivei</a:t>
            </a:r>
            <a:r>
              <a:rPr lang="ro-RO" b="1" dirty="0" smtClean="0"/>
              <a:t>! </a:t>
            </a:r>
            <a:endParaRPr lang="ro-RO" b="1" dirty="0"/>
          </a:p>
        </p:txBody>
      </p:sp>
      <p:pic>
        <p:nvPicPr>
          <p:cNvPr id="10" name="Imagen 9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xmlns="" id="{91D19FAD-3FC5-46D1-980A-1003C68C16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6792" y="119068"/>
            <a:ext cx="1679181" cy="108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6272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14DED21-9B93-4723-9346-A61EE62312F7}"/>
              </a:ext>
            </a:extLst>
          </p:cNvPr>
          <p:cNvSpPr txBox="1"/>
          <p:nvPr/>
        </p:nvSpPr>
        <p:spPr>
          <a:xfrm>
            <a:off x="2099491" y="1096949"/>
            <a:ext cx="716062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smtClean="0">
                <a:latin typeface="Constantia" panose="02030602050306030303" pitchFamily="18" charset="0"/>
              </a:rPr>
              <a:t>„</a:t>
            </a:r>
            <a:r>
              <a:rPr lang="ro-RO" sz="2200" b="1" smtClean="0">
                <a:latin typeface="Constantia" panose="02030602050306030303" pitchFamily="18" charset="0"/>
              </a:rPr>
              <a:t>Prin</a:t>
            </a:r>
            <a:r>
              <a:rPr lang="ro-RO" sz="2200" b="1" smtClean="0">
                <a:latin typeface="Constantia" panose="02030602050306030303" pitchFamily="18" charset="0"/>
              </a:rPr>
              <a:t> </a:t>
            </a:r>
            <a:r>
              <a:rPr lang="ro-RO" sz="2200" b="1" smtClean="0">
                <a:latin typeface="Constantia" panose="02030602050306030303" pitchFamily="18" charset="0"/>
              </a:rPr>
              <a:t>însărcinarea </a:t>
            </a:r>
            <a:r>
              <a:rPr lang="ro-RO" sz="2200" b="1" smtClean="0">
                <a:latin typeface="Constantia" panose="02030602050306030303" pitchFamily="18" charset="0"/>
              </a:rPr>
              <a:t>dată</a:t>
            </a:r>
            <a:r>
              <a:rPr lang="ro-RO" sz="2200" b="1" smtClean="0">
                <a:latin typeface="Constantia" panose="02030602050306030303" pitchFamily="18" charset="0"/>
              </a:rPr>
              <a:t>, lui Iona i se încredinţase o grea </a:t>
            </a:r>
            <a:r>
              <a:rPr lang="ro-RO" sz="2200" b="1" smtClean="0">
                <a:latin typeface="Constantia" panose="02030602050306030303" pitchFamily="18" charset="0"/>
              </a:rPr>
              <a:t>răspundere</a:t>
            </a:r>
            <a:r>
              <a:rPr lang="ro-RO" sz="2200" b="1" smtClean="0">
                <a:latin typeface="Constantia" panose="02030602050306030303" pitchFamily="18" charset="0"/>
              </a:rPr>
              <a:t>; cu toate </a:t>
            </a:r>
            <a:r>
              <a:rPr lang="ro-RO" sz="2200" b="1" smtClean="0">
                <a:latin typeface="Constantia" panose="02030602050306030303" pitchFamily="18" charset="0"/>
              </a:rPr>
              <a:t>acestea</a:t>
            </a:r>
            <a:r>
              <a:rPr lang="ro-RO" sz="2200" b="1" smtClean="0">
                <a:latin typeface="Constantia" panose="02030602050306030303" pitchFamily="18" charset="0"/>
              </a:rPr>
              <a:t>, Acela care-i poruncise să meargă era în stare să-l susţină pe slujitorul Lui şi să-i dea </a:t>
            </a:r>
            <a:r>
              <a:rPr lang="ro-RO" sz="2200" b="1" smtClean="0">
                <a:latin typeface="Constantia" panose="02030602050306030303" pitchFamily="18" charset="0"/>
              </a:rPr>
              <a:t>reuşită</a:t>
            </a:r>
            <a:r>
              <a:rPr lang="ro-RO" sz="2200" b="1" smtClean="0">
                <a:latin typeface="Constantia" panose="02030602050306030303" pitchFamily="18" charset="0"/>
              </a:rPr>
              <a:t>. Dacă proorocul ar fi ascultat fără </a:t>
            </a:r>
            <a:r>
              <a:rPr lang="ro-RO" sz="2200" b="1" smtClean="0">
                <a:latin typeface="Constantia" panose="02030602050306030303" pitchFamily="18" charset="0"/>
              </a:rPr>
              <a:t>îndoieli</a:t>
            </a:r>
            <a:r>
              <a:rPr lang="ro-RO" sz="2200" b="1" smtClean="0">
                <a:latin typeface="Constantia" panose="02030602050306030303" pitchFamily="18" charset="0"/>
              </a:rPr>
              <a:t>, ar fi fost scutit de unele experienţe amare şi ar fi fost binecuvântat din </a:t>
            </a:r>
            <a:r>
              <a:rPr lang="ro-RO" sz="2200" b="1" smtClean="0">
                <a:latin typeface="Constantia" panose="02030602050306030303" pitchFamily="18" charset="0"/>
              </a:rPr>
              <a:t>belşug</a:t>
            </a:r>
            <a:r>
              <a:rPr lang="ro-RO" sz="2200" b="1" smtClean="0">
                <a:latin typeface="Constantia" panose="02030602050306030303" pitchFamily="18" charset="0"/>
              </a:rPr>
              <a:t>. Şi </a:t>
            </a:r>
            <a:r>
              <a:rPr lang="ro-RO" sz="2200" b="1" smtClean="0">
                <a:latin typeface="Constantia" panose="02030602050306030303" pitchFamily="18" charset="0"/>
              </a:rPr>
              <a:t>totuşi</a:t>
            </a:r>
            <a:r>
              <a:rPr lang="ro-RO" sz="2200" b="1" smtClean="0">
                <a:latin typeface="Constantia" panose="02030602050306030303" pitchFamily="18" charset="0"/>
              </a:rPr>
              <a:t>, în ceasul încercării lui </a:t>
            </a:r>
            <a:r>
              <a:rPr lang="ro-RO" sz="2200" b="1" smtClean="0">
                <a:latin typeface="Constantia" panose="02030602050306030303" pitchFamily="18" charset="0"/>
              </a:rPr>
              <a:t>Iona</a:t>
            </a:r>
            <a:r>
              <a:rPr lang="ro-RO" sz="2200" b="1" smtClean="0">
                <a:latin typeface="Constantia" panose="02030602050306030303" pitchFamily="18" charset="0"/>
              </a:rPr>
              <a:t>, Dumnezeu nu l-a </a:t>
            </a:r>
            <a:r>
              <a:rPr lang="ro-RO" sz="2200" b="1" smtClean="0">
                <a:latin typeface="Constantia" panose="02030602050306030303" pitchFamily="18" charset="0"/>
              </a:rPr>
              <a:t>părăsit</a:t>
            </a:r>
            <a:r>
              <a:rPr lang="ro-RO" sz="2200" b="1" smtClean="0">
                <a:latin typeface="Constantia" panose="02030602050306030303" pitchFamily="18" charset="0"/>
              </a:rPr>
              <a:t>. Printr-o serie de încercări şi de providenţe </a:t>
            </a:r>
            <a:r>
              <a:rPr lang="ro-RO" sz="2200" b="1" smtClean="0">
                <a:latin typeface="Constantia" panose="02030602050306030303" pitchFamily="18" charset="0"/>
              </a:rPr>
              <a:t>uimitoare</a:t>
            </a:r>
            <a:r>
              <a:rPr lang="ro-RO" sz="2200" b="1" smtClean="0">
                <a:latin typeface="Constantia" panose="02030602050306030303" pitchFamily="18" charset="0"/>
              </a:rPr>
              <a:t>, încrederea proorocului în Dumnezeu şi în puterea Sa infinită de a mântui avea să fie </a:t>
            </a:r>
            <a:r>
              <a:rPr lang="ro-RO" sz="2200" b="1" smtClean="0">
                <a:latin typeface="Constantia" panose="02030602050306030303" pitchFamily="18" charset="0"/>
              </a:rPr>
              <a:t>înviorată.”</a:t>
            </a:r>
            <a:endParaRPr lang="ro-RO" sz="2200" b="1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A3F7820-B47B-41FF-AF14-E2D7B57FA529}"/>
              </a:ext>
            </a:extLst>
          </p:cNvPr>
          <p:cNvSpPr txBox="1"/>
          <p:nvPr/>
        </p:nvSpPr>
        <p:spPr>
          <a:xfrm>
            <a:off x="6135205" y="4804946"/>
            <a:ext cx="295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/>
              <a:t>E. G. W</a:t>
            </a:r>
            <a:r>
              <a:rPr lang="ro-RO" sz="1600" b="1" smtClean="0"/>
              <a:t>. </a:t>
            </a:r>
            <a:r>
              <a:rPr lang="ro-RO" sz="1600" b="1" smtClean="0"/>
              <a:t>(</a:t>
            </a:r>
            <a:r>
              <a:rPr lang="ro-RO" sz="1600" b="1" smtClean="0"/>
              <a:t>Profeţi </a:t>
            </a:r>
            <a:r>
              <a:rPr lang="ro-RO" sz="1600" b="1" smtClean="0"/>
              <a:t>şi </a:t>
            </a:r>
            <a:r>
              <a:rPr lang="ro-RO" sz="1600" b="1" smtClean="0"/>
              <a:t>regi</a:t>
            </a:r>
            <a:r>
              <a:rPr lang="ro-RO" sz="1600" b="1" smtClean="0"/>
              <a:t>, </a:t>
            </a:r>
            <a:r>
              <a:rPr lang="ro-RO" sz="1600" b="1" smtClean="0"/>
              <a:t>pag</a:t>
            </a:r>
            <a:r>
              <a:rPr lang="ro-RO" sz="1600" b="1" smtClean="0"/>
              <a:t>. </a:t>
            </a:r>
            <a:r>
              <a:rPr lang="ro-RO" sz="1600" b="1" smtClean="0"/>
              <a:t>266)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193509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1105</Words>
  <Application>Microsoft Office PowerPoint</Application>
  <PresentationFormat>Expunere pe ecran (16:9)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Constantia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12 - Profetul nelinistit</dc:title>
  <dc:subject>Studiu Biblic, Trim. III, 2021 – Odihna in Hristos</dc:subject>
  <dc:creator>Sergio Fustero Carreras</dc:creator>
  <cp:keywords>https://www.fustero.es/index_ro.php</cp:keywords>
  <cp:lastModifiedBy>Administrator</cp:lastModifiedBy>
  <cp:revision>69</cp:revision>
  <dcterms:created xsi:type="dcterms:W3CDTF">2021-08-07T16:48:57Z</dcterms:created>
  <dcterms:modified xsi:type="dcterms:W3CDTF">2021-09-17T13:47:13Z</dcterms:modified>
</cp:coreProperties>
</file>