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70" r:id="rId3"/>
    <p:sldId id="271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5" r:id="rId12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nstantia" pitchFamily="18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9933FF"/>
    <a:srgbClr val="5C471E"/>
    <a:srgbClr val="DFC89C"/>
    <a:srgbClr val="55EF55"/>
    <a:srgbClr val="00B800"/>
    <a:srgbClr val="545030"/>
    <a:srgbClr val="00C400"/>
    <a:srgbClr val="008200"/>
    <a:srgbClr val="9F00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1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795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6461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2118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BD04320-18F1-4341-9B52-AD59D47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4E67-DFC2-4C6B-BCCD-8B5C99481C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C3EA3A7-46AC-4AF6-A301-53A16D0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AD8FAA-0683-4318-8440-CF352675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5C5B-A87B-4DD1-9C0D-F9FD4123F6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90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1664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3467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785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866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7071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699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809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676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2A03-0E86-4FAF-965E-198B35757636}" type="datetimeFigureOut">
              <a:rPr lang="es-ES" smtClean="0"/>
              <a:pPr/>
              <a:t>11/08/2021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78C5-7BA9-40D4-A4BF-A24F19FC072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3407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47AA05D-36C0-4388-AFD6-124DEF9D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4CA94A-0A69-478B-B9C5-811137F0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559771-76FE-4B22-9A81-7FF588696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824E67-DFC2-4C6B-BCCD-8B5C99481C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11/08/2021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F51D4-29EB-4631-B2CC-A5F7BCFE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3EF133-7466-45EC-8DA0-6355A365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BD85C5B-A87B-4DD1-9C0D-F9FD4123F6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5BB43E1-B3E6-43E6-9971-378C024A5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71500"/>
            <a:ext cx="9144000" cy="457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1028E8D-19E8-4E62-9DCC-732E23EA4FDE}"/>
              </a:ext>
            </a:extLst>
          </p:cNvPr>
          <p:cNvSpPr txBox="1"/>
          <p:nvPr/>
        </p:nvSpPr>
        <p:spPr>
          <a:xfrm>
            <a:off x="0" y="-4389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719138" algn="l"/>
              </a:tabLst>
            </a:pPr>
            <a:r>
              <a:rPr lang="ro-RO" sz="3600" b="1" dirty="0" smtClean="0">
                <a:ln w="12700" cmpd="sng">
                  <a:gradFill>
                    <a:gsLst>
                      <a:gs pos="50000">
                        <a:srgbClr val="C3EA00"/>
                      </a:gs>
                      <a:gs pos="0">
                        <a:srgbClr val="FFFF00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000">
                      <a:schemeClr val="accent3">
                        <a:lumMod val="75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ODIHNĂ, </a:t>
            </a:r>
            <a:r>
              <a:rPr lang="ro-RO" sz="3600" b="1" dirty="0" smtClean="0">
                <a:ln w="12700" cmpd="sng">
                  <a:gradFill>
                    <a:gsLst>
                      <a:gs pos="50000">
                        <a:srgbClr val="C3EA00"/>
                      </a:gs>
                      <a:gs pos="0">
                        <a:srgbClr val="FFFF00"/>
                      </a:gs>
                      <a:gs pos="100000">
                        <a:schemeClr val="accent3">
                          <a:lumMod val="5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4000">
                      <a:schemeClr val="accent3">
                        <a:lumMod val="75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RELAŢII ŞI VINDECARE</a:t>
            </a:r>
            <a:endParaRPr lang="ro-RO" sz="3600" b="1" dirty="0">
              <a:ln w="12700" cmpd="sng">
                <a:gradFill>
                  <a:gsLst>
                    <a:gs pos="50000">
                      <a:srgbClr val="C3EA00"/>
                    </a:gs>
                    <a:gs pos="0">
                      <a:srgbClr val="FFFF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 scaled="1"/>
                </a:gradFill>
                <a:prstDash val="solid"/>
              </a:ln>
              <a:gradFill>
                <a:gsLst>
                  <a:gs pos="0">
                    <a:schemeClr val="accent3">
                      <a:lumMod val="50000"/>
                    </a:schemeClr>
                  </a:gs>
                  <a:gs pos="4000">
                    <a:schemeClr val="accent3">
                      <a:lumMod val="75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A945D542-AB7D-4EFA-9007-2751976BAE29}"/>
              </a:ext>
            </a:extLst>
          </p:cNvPr>
          <p:cNvSpPr txBox="1"/>
          <p:nvPr/>
        </p:nvSpPr>
        <p:spPr>
          <a:xfrm>
            <a:off x="7754112" y="667558"/>
            <a:ext cx="1236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7 pentru 14 august 2021</a:t>
            </a:r>
            <a:endParaRPr lang="ro-RO" sz="16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64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F921FAF-8660-49F3-827A-6D3ADFA2DEAD}"/>
              </a:ext>
            </a:extLst>
          </p:cNvPr>
          <p:cNvSpPr txBox="1"/>
          <p:nvPr/>
        </p:nvSpPr>
        <p:spPr>
          <a:xfrm>
            <a:off x="2198748" y="563535"/>
            <a:ext cx="68867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ro-RO" sz="2400" b="1" smtClean="0">
                <a:latin typeface="Constantia" panose="02030602050306030303" pitchFamily="18" charset="0"/>
              </a:rPr>
              <a:t>„</a:t>
            </a:r>
            <a:r>
              <a:rPr lang="ro-RO" sz="2400" b="1" smtClean="0">
                <a:latin typeface="Constantia" panose="02030602050306030303" pitchFamily="18" charset="0"/>
              </a:rPr>
              <a:t>Dumnezeu </a:t>
            </a:r>
            <a:r>
              <a:rPr lang="ro-RO" sz="2400" b="1" smtClean="0">
                <a:latin typeface="Constantia" panose="02030602050306030303" pitchFamily="18" charset="0"/>
              </a:rPr>
              <a:t>ne îndeamnă să arătăm şi noi altora compasiunea pe care o manifestă El faţă </a:t>
            </a:r>
            <a:r>
              <a:rPr lang="ro-RO" sz="2400" b="1" smtClean="0">
                <a:latin typeface="Constantia" panose="02030602050306030303" pitchFamily="18" charset="0"/>
              </a:rPr>
              <a:t>noi</a:t>
            </a:r>
            <a:r>
              <a:rPr lang="ro-RO" sz="2400" b="1" smtClean="0">
                <a:latin typeface="Constantia" panose="02030602050306030303" pitchFamily="18" charset="0"/>
              </a:rPr>
              <a:t>. Cei </a:t>
            </a:r>
            <a:r>
              <a:rPr lang="ro-RO" sz="2400" b="1" smtClean="0">
                <a:latin typeface="Constantia" panose="02030602050306030303" pitchFamily="18" charset="0"/>
              </a:rPr>
              <a:t>impulsivi</a:t>
            </a:r>
            <a:r>
              <a:rPr lang="ro-RO" sz="2400" b="1" smtClean="0">
                <a:latin typeface="Constantia" panose="02030602050306030303" pitchFamily="18" charset="0"/>
              </a:rPr>
              <a:t>, cei </a:t>
            </a:r>
            <a:r>
              <a:rPr lang="ro-RO" sz="2400" b="1" smtClean="0">
                <a:latin typeface="Constantia" panose="02030602050306030303" pitchFamily="18" charset="0"/>
              </a:rPr>
              <a:t>mândri</a:t>
            </a:r>
            <a:r>
              <a:rPr lang="ro-RO" sz="2400" b="1" smtClean="0">
                <a:latin typeface="Constantia" panose="02030602050306030303" pitchFamily="18" charset="0"/>
              </a:rPr>
              <a:t>, cei răzbunători să privească la Cel care este blând şi smerit cu </a:t>
            </a:r>
            <a:r>
              <a:rPr lang="ro-RO" sz="2400" b="1" smtClean="0">
                <a:latin typeface="Constantia" panose="02030602050306030303" pitchFamily="18" charset="0"/>
              </a:rPr>
              <a:t>inima</a:t>
            </a:r>
            <a:r>
              <a:rPr lang="ro-RO" sz="2400" b="1" smtClean="0">
                <a:latin typeface="Constantia" panose="02030602050306030303" pitchFamily="18" charset="0"/>
              </a:rPr>
              <a:t>, dus asemenea unui miel la </a:t>
            </a:r>
            <a:r>
              <a:rPr lang="ro-RO" sz="2400" b="1" smtClean="0">
                <a:latin typeface="Constantia" panose="02030602050306030303" pitchFamily="18" charset="0"/>
              </a:rPr>
              <a:t>tăiere</a:t>
            </a:r>
            <a:r>
              <a:rPr lang="ro-RO" sz="2400" b="1" smtClean="0">
                <a:latin typeface="Constantia" panose="02030602050306030303" pitchFamily="18" charset="0"/>
              </a:rPr>
              <a:t>, lipsit de gândul </a:t>
            </a:r>
            <a:r>
              <a:rPr lang="ro-RO" sz="2400" b="1" smtClean="0">
                <a:latin typeface="Constantia" panose="02030602050306030303" pitchFamily="18" charset="0"/>
              </a:rPr>
              <a:t>răzbunării</a:t>
            </a:r>
            <a:r>
              <a:rPr lang="ro-RO" sz="2400" b="1" smtClean="0">
                <a:latin typeface="Constantia" panose="02030602050306030303" pitchFamily="18" charset="0"/>
              </a:rPr>
              <a:t>, precum o oaie care nu scoate nici un sunet înaintea celor ce o </a:t>
            </a:r>
            <a:r>
              <a:rPr lang="ro-RO" sz="2400" b="1" smtClean="0">
                <a:latin typeface="Constantia" panose="02030602050306030303" pitchFamily="18" charset="0"/>
              </a:rPr>
              <a:t>tund</a:t>
            </a:r>
            <a:r>
              <a:rPr lang="ro-RO" sz="2400" b="1" smtClean="0">
                <a:latin typeface="Constantia" panose="02030602050306030303" pitchFamily="18" charset="0"/>
              </a:rPr>
              <a:t>. Să privească la Acela care a fost străpuns de păcatele noastre şi împovărat de întristările </a:t>
            </a:r>
            <a:r>
              <a:rPr lang="ro-RO" sz="2400" b="1" smtClean="0">
                <a:latin typeface="Constantia" panose="02030602050306030303" pitchFamily="18" charset="0"/>
              </a:rPr>
              <a:t>noastre</a:t>
            </a:r>
            <a:r>
              <a:rPr lang="ro-RO" sz="2400" b="1" smtClean="0">
                <a:latin typeface="Constantia" panose="02030602050306030303" pitchFamily="18" charset="0"/>
              </a:rPr>
              <a:t>, şi vor învăţa să </a:t>
            </a:r>
            <a:r>
              <a:rPr lang="ro-RO" sz="2400" b="1" smtClean="0">
                <a:latin typeface="Constantia" panose="02030602050306030303" pitchFamily="18" charset="0"/>
              </a:rPr>
              <a:t>rabde</a:t>
            </a:r>
            <a:r>
              <a:rPr lang="ro-RO" sz="2400" b="1" smtClean="0">
                <a:latin typeface="Constantia" panose="02030602050306030303" pitchFamily="18" charset="0"/>
              </a:rPr>
              <a:t>, să suporte îndelung şi să </a:t>
            </a:r>
            <a:r>
              <a:rPr lang="ro-RO" sz="2400" b="1" smtClean="0">
                <a:latin typeface="Constantia" panose="02030602050306030303" pitchFamily="18" charset="0"/>
              </a:rPr>
              <a:t>ierte.”</a:t>
            </a:r>
            <a:endParaRPr lang="ro-RO" sz="2400" b="1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9BCF68E-DB3E-4582-AF9E-E8288C92E93D}"/>
              </a:ext>
            </a:extLst>
          </p:cNvPr>
          <p:cNvSpPr txBox="1"/>
          <p:nvPr/>
        </p:nvSpPr>
        <p:spPr>
          <a:xfrm>
            <a:off x="1035922" y="0"/>
            <a:ext cx="2562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smtClean="0"/>
              <a:t>E. G. W</a:t>
            </a:r>
            <a:r>
              <a:rPr lang="ro-RO" sz="1600" b="1" smtClean="0"/>
              <a:t>. (</a:t>
            </a:r>
            <a:r>
              <a:rPr lang="ro-RO" sz="1600" b="1" smtClean="0"/>
              <a:t>Educaţie</a:t>
            </a:r>
            <a:r>
              <a:rPr lang="ro-RO" sz="1600" b="1" smtClean="0"/>
              <a:t>, </a:t>
            </a:r>
            <a:r>
              <a:rPr lang="ro-RO" sz="1600" b="1" smtClean="0"/>
              <a:t>pag</a:t>
            </a:r>
            <a:r>
              <a:rPr lang="ro-RO" sz="1600" b="1" smtClean="0"/>
              <a:t>. </a:t>
            </a:r>
            <a:r>
              <a:rPr lang="ro-RO" sz="1600" b="1" smtClean="0"/>
              <a:t>257)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65673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xmlns="" id="{3F0B8CEB-8279-4E5E-A0CE-1FC9F7173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8088" y="2"/>
            <a:ext cx="5565913" cy="51434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092DB83-DBF3-4DA9-8B17-54399D186C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16" r="2" b="6519"/>
          <a:stretch/>
        </p:blipFill>
        <p:spPr>
          <a:xfrm>
            <a:off x="17" y="8"/>
            <a:ext cx="5176283" cy="5143493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035B8FD-FE47-4A77-8E9B-DDB9FD236DDB}"/>
              </a:ext>
            </a:extLst>
          </p:cNvPr>
          <p:cNvSpPr txBox="1"/>
          <p:nvPr/>
        </p:nvSpPr>
        <p:spPr>
          <a:xfrm>
            <a:off x="5176299" y="39190"/>
            <a:ext cx="3836194" cy="528606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defTabSz="685783">
              <a:spcBef>
                <a:spcPts val="900"/>
              </a:spcBef>
            </a:pPr>
            <a:r>
              <a:rPr lang="ro-RO" sz="3300" b="1" dirty="0" smtClean="0">
                <a:solidFill>
                  <a:srgbClr val="FFE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„Acum, nu vă întristaţi şi nu fiţi mâhniţi că m-aţi vândut ca să fiu adus aici, căci ca să vă scap viaţa m-a trimis Dumnezeu înaintea voastră.”</a:t>
            </a:r>
          </a:p>
          <a:p>
            <a:pPr algn="r" defTabSz="685783">
              <a:spcBef>
                <a:spcPts val="900"/>
              </a:spcBef>
            </a:pPr>
            <a:r>
              <a:rPr lang="ro-RO" sz="2400" b="1" dirty="0" smtClean="0">
                <a:solidFill>
                  <a:srgbClr val="FFEA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 45:5)</a:t>
            </a:r>
            <a:endParaRPr lang="ro-RO" sz="2400" b="1" dirty="0">
              <a:solidFill>
                <a:srgbClr val="FFEA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4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13C883-34C6-4339-BA14-2FC72010C932}"/>
              </a:ext>
            </a:extLst>
          </p:cNvPr>
          <p:cNvSpPr txBox="1"/>
          <p:nvPr/>
        </p:nvSpPr>
        <p:spPr>
          <a:xfrm>
            <a:off x="2070200" y="97182"/>
            <a:ext cx="51001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După eliberarea paharnicului, Iosif a mai petrecut doi ani în închisoare.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Faraon a avut nişte vise ciudate, paharnicul şi-a amintit de tânărul Iosif şi i-a spus lui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 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a interpretat corect visul său şi pe cel al brutarului.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Iosif nu a pretins capacitatea de a interpreta visele, dar i-a dat toată gloria lui Dumnezeu: „Nu eu! Dumnezeu este Acela care va da un răspuns prielnic lui Faraon!” (Geneza 41:16).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nu s-a limitat la interpretarea visului drept 7 ani de belşug urmaţi de 7 ani de foamete, ci a propus acţiunile care ar trebui urmate pentru a evita anii foametei.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Faraonul l-a promovat în funcţia de prim-ministru şi l-a căsătorit cu </a:t>
            </a:r>
            <a:r>
              <a:rPr lang="ro-RO" b="1" dirty="0" err="1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Asnat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b="1" dirty="0" err="1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a avut doi fii: Manase şi </a:t>
            </a:r>
            <a:r>
              <a:rPr lang="ro-RO" b="1" dirty="0" err="1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Efraim</a:t>
            </a:r>
            <a:r>
              <a:rPr lang="ro-RO" b="1" dirty="0" smtClean="0">
                <a:solidFill>
                  <a:schemeClr val="bg1"/>
                </a:solidFill>
                <a:effectLst>
                  <a:glow rad="127000">
                    <a:srgbClr val="0040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o-RO" b="1" dirty="0">
              <a:solidFill>
                <a:schemeClr val="bg1"/>
              </a:solidFill>
              <a:effectLst>
                <a:glow rad="127000">
                  <a:srgbClr val="00408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9D2260F-38F8-440A-A006-F77B63B38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958" y="148389"/>
            <a:ext cx="1920663" cy="2521659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C0E76DF-456B-4598-874C-064528EF46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71056" y="148389"/>
            <a:ext cx="1860350" cy="2292706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5105305-4C08-4BF5-8B5E-673FD6669B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958" y="2799638"/>
            <a:ext cx="1920663" cy="2232050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C250442-F06F-4964-A5F1-451D369FB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1056" y="2564435"/>
            <a:ext cx="1860350" cy="2425431"/>
          </a:xfrm>
          <a:prstGeom prst="rect">
            <a:avLst/>
          </a:prstGeom>
          <a:ln w="889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8894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350">
              <a:srgbClr val="BB5768"/>
            </a:gs>
            <a:gs pos="45000">
              <a:srgbClr val="CA6070"/>
            </a:gs>
            <a:gs pos="0">
              <a:srgbClr val="642537"/>
            </a:gs>
            <a:gs pos="100000">
              <a:srgbClr val="64253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5D92F2B-505C-4AC3-89E1-247906CA99E0}"/>
              </a:ext>
            </a:extLst>
          </p:cNvPr>
          <p:cNvSpPr txBox="1"/>
          <p:nvPr/>
        </p:nvSpPr>
        <p:spPr>
          <a:xfrm>
            <a:off x="2030903" y="3013078"/>
            <a:ext cx="32890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effectLst>
                  <a:glow rad="63500">
                    <a:srgbClr val="E40000"/>
                  </a:glow>
                </a:effectLst>
              </a:rPr>
              <a:t>A avut loc </a:t>
            </a:r>
            <a:r>
              <a:rPr lang="ro-RO" b="1" smtClean="0">
                <a:effectLst>
                  <a:glow rad="63500">
                    <a:srgbClr val="E40000"/>
                  </a:glow>
                </a:effectLst>
              </a:rPr>
              <a:t>o </a:t>
            </a:r>
            <a:r>
              <a:rPr lang="ro-RO" b="1" smtClean="0">
                <a:effectLst>
                  <a:glow rad="63500">
                    <a:srgbClr val="E40000"/>
                  </a:glow>
                </a:effectLst>
              </a:rPr>
              <a:t>schimbare?</a:t>
            </a:r>
            <a:endParaRPr lang="ro-RO" b="1" smtClean="0">
              <a:effectLst>
                <a:glow rad="63500">
                  <a:srgbClr val="E40000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effectLst>
                  <a:glow rad="63500">
                    <a:srgbClr val="E56C00"/>
                  </a:glow>
                </a:effectLst>
              </a:rPr>
              <a:t>Există </a:t>
            </a:r>
            <a:r>
              <a:rPr lang="ro-RO" b="1" smtClean="0">
                <a:effectLst>
                  <a:glow rad="63500">
                    <a:srgbClr val="E56C00"/>
                  </a:glow>
                </a:effectLst>
              </a:rPr>
              <a:t>pocăinţă?</a:t>
            </a:r>
            <a:endParaRPr lang="ro-RO" b="1" smtClean="0">
              <a:effectLst>
                <a:glow rad="63500">
                  <a:srgbClr val="E56C00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effectLst>
                  <a:glow rad="63500">
                    <a:srgbClr val="FFFF00"/>
                  </a:glow>
                </a:effectLst>
              </a:rPr>
              <a:t>Trebuie </a:t>
            </a:r>
            <a:r>
              <a:rPr lang="ro-RO" b="1" smtClean="0">
                <a:effectLst>
                  <a:glow rad="63500">
                    <a:srgbClr val="FFFF00"/>
                  </a:glow>
                </a:effectLst>
              </a:rPr>
              <a:t>să </a:t>
            </a:r>
            <a:r>
              <a:rPr lang="ro-RO" b="1" smtClean="0">
                <a:effectLst>
                  <a:glow rad="63500">
                    <a:srgbClr val="FFFF00"/>
                  </a:glow>
                </a:effectLst>
              </a:rPr>
              <a:t>iert?</a:t>
            </a:r>
            <a:endParaRPr lang="ro-RO" b="1" smtClean="0">
              <a:effectLst>
                <a:glow rad="63500">
                  <a:srgbClr val="FFFF00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effectLst>
                  <a:glow rad="63500">
                    <a:srgbClr val="00A2FA"/>
                  </a:glow>
                </a:effectLst>
              </a:rPr>
              <a:t>De </a:t>
            </a:r>
            <a:r>
              <a:rPr lang="ro-RO" b="1" smtClean="0">
                <a:effectLst>
                  <a:glow rad="63500">
                    <a:srgbClr val="00A2FA"/>
                  </a:glow>
                </a:effectLst>
              </a:rPr>
              <a:t>cine </a:t>
            </a:r>
            <a:r>
              <a:rPr lang="ro-RO" b="1" smtClean="0">
                <a:effectLst>
                  <a:glow rad="63500">
                    <a:srgbClr val="00A2FA"/>
                  </a:glow>
                </a:effectLst>
              </a:rPr>
              <a:t>depinde </a:t>
            </a:r>
            <a:r>
              <a:rPr lang="ro-RO" b="1" smtClean="0">
                <a:effectLst>
                  <a:glow rad="63500">
                    <a:srgbClr val="00A2FA"/>
                  </a:glow>
                </a:effectLst>
              </a:rPr>
              <a:t>iertarea?</a:t>
            </a:r>
            <a:endParaRPr lang="ro-RO" b="1" smtClean="0">
              <a:effectLst>
                <a:glow rad="63500">
                  <a:srgbClr val="00A2FA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effectLst>
                  <a:glow rad="63500">
                    <a:srgbClr val="3FBE00"/>
                  </a:glow>
                </a:effectLst>
              </a:rPr>
              <a:t>Şi </a:t>
            </a:r>
            <a:r>
              <a:rPr lang="ro-RO" b="1" smtClean="0">
                <a:effectLst>
                  <a:glow rad="63500">
                    <a:srgbClr val="3FBE00"/>
                  </a:glow>
                </a:effectLst>
              </a:rPr>
              <a:t>după?</a:t>
            </a:r>
            <a:endParaRPr lang="ro-RO" b="1">
              <a:effectLst>
                <a:glow rad="63500">
                  <a:srgbClr val="3FBE00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E8C5B27-4239-497D-A12E-6155F83334A3}"/>
              </a:ext>
            </a:extLst>
          </p:cNvPr>
          <p:cNvSpPr txBox="1"/>
          <p:nvPr/>
        </p:nvSpPr>
        <p:spPr>
          <a:xfrm>
            <a:off x="105416" y="184383"/>
            <a:ext cx="50392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Povestea lui Iosif nu s-a încheiat când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obţinut o viaţă de succes ca prim-ministru al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Egiptului.</a:t>
            </a:r>
            <a:endParaRPr lang="ro-RO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a început primul an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foame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Iosif şi-a confruntat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trecutul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Fraţii săi erau în faţa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dar în circumstanţe total diferite de ultima dată când s-au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întâlnit.</a:t>
            </a:r>
            <a:endParaRPr lang="ro-RO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mâinile lui erau pedeapsa şi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iertarea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Pe care ai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alege-o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Ce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baza deciziei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o-RO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8A4DCDD-C48E-4EEF-BF71-BBE91EE4A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19966" y="102412"/>
            <a:ext cx="3718618" cy="4959705"/>
          </a:xfrm>
          <a:prstGeom prst="snip2DiagRect">
            <a:avLst>
              <a:gd name="adj1" fmla="val 9246"/>
              <a:gd name="adj2" fmla="val 270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CE88718-91EC-460D-A7D7-B3BFD7AF4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05416" y="2860445"/>
            <a:ext cx="1384641" cy="2098672"/>
          </a:xfrm>
          <a:prstGeom prst="snip2DiagRect">
            <a:avLst>
              <a:gd name="adj1" fmla="val 11359"/>
              <a:gd name="adj2" fmla="val 5342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6A77AEA-AD38-46BA-8B8C-DA62BFBC9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6138" y="3081375"/>
            <a:ext cx="243453" cy="25694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6807996-D39B-46E5-A453-7AAB7CAE4F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6138" y="4477022"/>
            <a:ext cx="243453" cy="2569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733CB7A-C138-4561-BE9F-D5138488E6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6138" y="4128111"/>
            <a:ext cx="243453" cy="2569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83C39CE-B482-45EB-B982-6955BDD629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6138" y="3779199"/>
            <a:ext cx="243270" cy="2569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7F5A7C4-D61F-4D87-9F71-6A4357ED49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6138" y="3430287"/>
            <a:ext cx="243270" cy="2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44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5923660-C968-4CDA-BE1A-65713A45ED42}"/>
              </a:ext>
            </a:extLst>
          </p:cNvPr>
          <p:cNvSpPr txBox="1"/>
          <p:nvPr/>
        </p:nvSpPr>
        <p:spPr>
          <a:xfrm>
            <a:off x="0" y="0"/>
            <a:ext cx="73371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dirty="0" smtClean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 AVUT LOC O </a:t>
            </a:r>
            <a:r>
              <a:rPr lang="ro-RO" sz="4400" b="1" dirty="0" smtClean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SCHIMBARE?</a:t>
            </a:r>
            <a:endParaRPr lang="ro-RO" sz="44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99"/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DE6A8A2-E1D8-4FD6-9FB4-96456E2D00EE}"/>
              </a:ext>
            </a:extLst>
          </p:cNvPr>
          <p:cNvSpPr txBox="1"/>
          <p:nvPr/>
        </p:nvSpPr>
        <p:spPr>
          <a:xfrm>
            <a:off x="223244" y="622038"/>
            <a:ext cx="689065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rgbClr val="9F0004"/>
                </a:solidFill>
                <a:latin typeface="Comic Sans MS" panose="030F0702030302020204" pitchFamily="66" charset="0"/>
              </a:rPr>
              <a:t>„Noi </a:t>
            </a:r>
            <a:r>
              <a:rPr lang="ro-RO" sz="1600" b="1" dirty="0" smtClean="0">
                <a:solidFill>
                  <a:srgbClr val="9F0004"/>
                </a:solidFill>
                <a:latin typeface="Comic Sans MS" panose="030F0702030302020204" pitchFamily="66" charset="0"/>
              </a:rPr>
              <a:t>toţi suntem fiii aceluiaşi om; suntem oameni de treabă, robii tăi nu sunt iscoade.” </a:t>
            </a:r>
            <a:r>
              <a:rPr lang="ro-RO" sz="1400" b="1" dirty="0" smtClean="0">
                <a:solidFill>
                  <a:srgbClr val="9F0004"/>
                </a:solidFill>
                <a:latin typeface="Comic Sans MS" panose="030F0702030302020204" pitchFamily="66" charset="0"/>
              </a:rPr>
              <a:t>(Geneza 42:11)</a:t>
            </a:r>
            <a:endParaRPr lang="ro-RO" sz="1200" b="1" dirty="0">
              <a:solidFill>
                <a:srgbClr val="9F000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5ED5B15-ADFD-4833-AC62-59D4B71FBCBA}"/>
              </a:ext>
            </a:extLst>
          </p:cNvPr>
          <p:cNvSpPr txBox="1"/>
          <p:nvPr/>
        </p:nvSpPr>
        <p:spPr>
          <a:xfrm>
            <a:off x="3327435" y="1174871"/>
            <a:ext cx="581656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Nu, </a:t>
            </a:r>
            <a:r>
              <a:rPr lang="ro-RO" b="1" dirty="0" err="1" smtClean="0"/>
              <a:t>nu</a:t>
            </a:r>
            <a:r>
              <a:rPr lang="ro-RO" b="1" dirty="0" smtClean="0"/>
              <a:t> erau spioni. Dar Iosif şi-i amintea ca fiind plini de gelozie, invidioase, cu </a:t>
            </a:r>
            <a:r>
              <a:rPr lang="ro-RO" b="1" dirty="0" smtClean="0"/>
              <a:t>gânduri </a:t>
            </a:r>
            <a:r>
              <a:rPr lang="ro-RO" b="1" dirty="0" smtClean="0"/>
              <a:t>ucigaşe şi fratricide.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L-au </a:t>
            </a:r>
            <a:r>
              <a:rPr lang="ro-RO" b="1" dirty="0" smtClean="0"/>
              <a:t>tratat pe </a:t>
            </a:r>
            <a:r>
              <a:rPr lang="ro-RO" b="1" dirty="0" smtClean="0"/>
              <a:t>fratele lor Beniamin aşa cum l-au </a:t>
            </a:r>
            <a:r>
              <a:rPr lang="ro-RO" b="1" dirty="0" smtClean="0"/>
              <a:t>tratat pe </a:t>
            </a:r>
            <a:r>
              <a:rPr lang="ro-RO" b="1" dirty="0" smtClean="0"/>
              <a:t>el? Cum îl tratau pe bătrânul lor tată?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Printre principiile biblice care guvernează viaţa lui Iosif se numără preocuparea pentru cei slabi sau neajutoraţi (Ex. 22:21-23; Lev. 19:14,32).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Abuzul în familie este mai grav, deoarece tinde să fie redus la tăcere. În niciun caz nu trebuie tolerat vreun tip de abuz fizic, sexual sau emoţional.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Din fericire, tatăl şi fratele lui erau bine (Gen. 42:13). Situaţia se schimbase. </a:t>
            </a:r>
            <a:endParaRPr lang="ro-RO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870FDFF-26D5-4B37-BA66-AC76AE277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45" y="1153964"/>
            <a:ext cx="3234047" cy="398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9B8CD44-0D02-46D8-B177-1B54974A68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37145" y="184666"/>
            <a:ext cx="1733704" cy="844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asetăText 6"/>
          <p:cNvSpPr txBox="1"/>
          <p:nvPr/>
        </p:nvSpPr>
        <p:spPr>
          <a:xfrm>
            <a:off x="7336800" y="800104"/>
            <a:ext cx="1738800" cy="410369"/>
          </a:xfrm>
          <a:prstGeom prst="rect">
            <a:avLst/>
          </a:prstGeom>
          <a:solidFill>
            <a:schemeClr val="bg1">
              <a:alpha val="6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o-RO" b="1" dirty="0" smtClean="0"/>
              <a:t>Termină acum!</a:t>
            </a:r>
          </a:p>
          <a:p>
            <a:pPr algn="ctr">
              <a:lnSpc>
                <a:spcPts val="1400"/>
              </a:lnSpc>
            </a:pPr>
            <a:r>
              <a:rPr lang="ro-RO" sz="1050" dirty="0" smtClean="0"/>
              <a:t>Adventiştii Spun NU violenţei</a:t>
            </a:r>
            <a:endParaRPr lang="ro-RO" sz="1050" dirty="0"/>
          </a:p>
        </p:txBody>
      </p:sp>
    </p:spTree>
    <p:extLst>
      <p:ext uri="{BB962C8B-B14F-4D97-AF65-F5344CB8AC3E}">
        <p14:creationId xmlns:p14="http://schemas.microsoft.com/office/powerpoint/2010/main" xmlns="" val="287519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75B8F73-59DE-4BBC-BF25-5380C44B5611}"/>
              </a:ext>
            </a:extLst>
          </p:cNvPr>
          <p:cNvSpPr txBox="1"/>
          <p:nvPr/>
        </p:nvSpPr>
        <p:spPr>
          <a:xfrm>
            <a:off x="1188718" y="-4964"/>
            <a:ext cx="7955281" cy="677108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o-RO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EXISTĂ </a:t>
            </a:r>
            <a:r>
              <a:rPr lang="ro-RO" sz="4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POCĂINŢĂ?</a:t>
            </a:r>
            <a:endParaRPr lang="ro-RO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54A4C2D-E9B0-47A7-BD95-362A5B93657D}"/>
              </a:ext>
            </a:extLst>
          </p:cNvPr>
          <p:cNvSpPr txBox="1"/>
          <p:nvPr/>
        </p:nvSpPr>
        <p:spPr>
          <a:xfrm>
            <a:off x="1267544" y="629140"/>
            <a:ext cx="7831184" cy="669414"/>
          </a:xfrm>
          <a:prstGeom prst="rec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o-RO" sz="1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„Ei </a:t>
            </a:r>
            <a:r>
              <a:rPr lang="ro-RO" sz="14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au zis atunci unul către altul: „Da, am fost vinovaţi faţă de fratele nostru, căci am văzut neliniştea sufletului lui când ne ruga, şi nu l-am ascultat! Pentru aceea vine peste noi necazul acesta.” </a:t>
            </a:r>
            <a:r>
              <a:rPr lang="ro-RO" sz="12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(Geneza 42:21)</a:t>
            </a:r>
            <a:endParaRPr lang="ro-RO" sz="12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F6F9C9A-7C9A-4F04-AFD0-1542A851A544}"/>
              </a:ext>
            </a:extLst>
          </p:cNvPr>
          <p:cNvSpPr txBox="1"/>
          <p:nvPr/>
        </p:nvSpPr>
        <p:spPr>
          <a:xfrm>
            <a:off x="124098" y="1487927"/>
            <a:ext cx="760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Iosif îşi iertase deja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fraţii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Povestea lui ar fi fost diferită dacă ar fi fost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 de ură şi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resentimente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o-RO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1B58AD-2FED-46F2-BBBE-8919C5D647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30195" y="1190561"/>
            <a:ext cx="1322495" cy="2025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58A7BD1-FC2D-4541-ADE4-F7EFEA2F1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30195" y="3313784"/>
            <a:ext cx="1322495" cy="1763878"/>
          </a:xfrm>
          <a:custGeom>
            <a:avLst/>
            <a:gdLst>
              <a:gd name="connsiteX0" fmla="*/ 220420 w 1322495"/>
              <a:gd name="connsiteY0" fmla="*/ 0 h 1763878"/>
              <a:gd name="connsiteX1" fmla="*/ 793499 w 1322495"/>
              <a:gd name="connsiteY1" fmla="*/ 0 h 1763878"/>
              <a:gd name="connsiteX2" fmla="*/ 1322495 w 1322495"/>
              <a:gd name="connsiteY2" fmla="*/ 0 h 1763878"/>
              <a:gd name="connsiteX3" fmla="*/ 1322495 w 1322495"/>
              <a:gd name="connsiteY3" fmla="*/ 0 h 1763878"/>
              <a:gd name="connsiteX4" fmla="*/ 1322495 w 1322495"/>
              <a:gd name="connsiteY4" fmla="*/ 499051 h 1763878"/>
              <a:gd name="connsiteX5" fmla="*/ 1322495 w 1322495"/>
              <a:gd name="connsiteY5" fmla="*/ 967234 h 1763878"/>
              <a:gd name="connsiteX6" fmla="*/ 1322495 w 1322495"/>
              <a:gd name="connsiteY6" fmla="*/ 1543458 h 1763878"/>
              <a:gd name="connsiteX7" fmla="*/ 1102075 w 1322495"/>
              <a:gd name="connsiteY7" fmla="*/ 1763878 h 1763878"/>
              <a:gd name="connsiteX8" fmla="*/ 573079 w 1322495"/>
              <a:gd name="connsiteY8" fmla="*/ 1763878 h 1763878"/>
              <a:gd name="connsiteX9" fmla="*/ 0 w 1322495"/>
              <a:gd name="connsiteY9" fmla="*/ 1763878 h 1763878"/>
              <a:gd name="connsiteX10" fmla="*/ 0 w 1322495"/>
              <a:gd name="connsiteY10" fmla="*/ 1763878 h 1763878"/>
              <a:gd name="connsiteX11" fmla="*/ 0 w 1322495"/>
              <a:gd name="connsiteY11" fmla="*/ 1218523 h 1763878"/>
              <a:gd name="connsiteX12" fmla="*/ 0 w 1322495"/>
              <a:gd name="connsiteY12" fmla="*/ 688602 h 1763878"/>
              <a:gd name="connsiteX13" fmla="*/ 0 w 1322495"/>
              <a:gd name="connsiteY13" fmla="*/ 220420 h 1763878"/>
              <a:gd name="connsiteX14" fmla="*/ 220420 w 1322495"/>
              <a:gd name="connsiteY14" fmla="*/ 0 h 17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2495" h="1763878" fill="none" extrusionOk="0">
                <a:moveTo>
                  <a:pt x="220420" y="0"/>
                </a:moveTo>
                <a:cubicBezTo>
                  <a:pt x="344190" y="-50907"/>
                  <a:pt x="533063" y="66597"/>
                  <a:pt x="793499" y="0"/>
                </a:cubicBezTo>
                <a:cubicBezTo>
                  <a:pt x="1053935" y="-66597"/>
                  <a:pt x="1151255" y="40424"/>
                  <a:pt x="1322495" y="0"/>
                </a:cubicBezTo>
                <a:lnTo>
                  <a:pt x="1322495" y="0"/>
                </a:lnTo>
                <a:cubicBezTo>
                  <a:pt x="1330476" y="228020"/>
                  <a:pt x="1262762" y="370452"/>
                  <a:pt x="1322495" y="499051"/>
                </a:cubicBezTo>
                <a:cubicBezTo>
                  <a:pt x="1382228" y="627650"/>
                  <a:pt x="1297198" y="771503"/>
                  <a:pt x="1322495" y="967234"/>
                </a:cubicBezTo>
                <a:cubicBezTo>
                  <a:pt x="1347792" y="1162965"/>
                  <a:pt x="1255679" y="1335264"/>
                  <a:pt x="1322495" y="1543458"/>
                </a:cubicBezTo>
                <a:cubicBezTo>
                  <a:pt x="1309382" y="1657385"/>
                  <a:pt x="1220788" y="1746684"/>
                  <a:pt x="1102075" y="1763878"/>
                </a:cubicBezTo>
                <a:cubicBezTo>
                  <a:pt x="873546" y="1785775"/>
                  <a:pt x="704871" y="1723323"/>
                  <a:pt x="573079" y="1763878"/>
                </a:cubicBezTo>
                <a:cubicBezTo>
                  <a:pt x="441287" y="1804433"/>
                  <a:pt x="275514" y="1730612"/>
                  <a:pt x="0" y="1763878"/>
                </a:cubicBezTo>
                <a:lnTo>
                  <a:pt x="0" y="1763878"/>
                </a:lnTo>
                <a:cubicBezTo>
                  <a:pt x="-6429" y="1615897"/>
                  <a:pt x="734" y="1366187"/>
                  <a:pt x="0" y="1218523"/>
                </a:cubicBezTo>
                <a:cubicBezTo>
                  <a:pt x="-734" y="1070860"/>
                  <a:pt x="63113" y="938156"/>
                  <a:pt x="0" y="688602"/>
                </a:cubicBezTo>
                <a:cubicBezTo>
                  <a:pt x="-63113" y="439048"/>
                  <a:pt x="41198" y="415348"/>
                  <a:pt x="0" y="220420"/>
                </a:cubicBezTo>
                <a:cubicBezTo>
                  <a:pt x="15789" y="87736"/>
                  <a:pt x="112655" y="20672"/>
                  <a:pt x="220420" y="0"/>
                </a:cubicBezTo>
                <a:close/>
              </a:path>
              <a:path w="1322495" h="1763878" stroke="0" extrusionOk="0">
                <a:moveTo>
                  <a:pt x="220420" y="0"/>
                </a:moveTo>
                <a:cubicBezTo>
                  <a:pt x="345289" y="-20829"/>
                  <a:pt x="569234" y="19359"/>
                  <a:pt x="738395" y="0"/>
                </a:cubicBezTo>
                <a:cubicBezTo>
                  <a:pt x="907556" y="-19359"/>
                  <a:pt x="1150217" y="44549"/>
                  <a:pt x="1322495" y="0"/>
                </a:cubicBezTo>
                <a:lnTo>
                  <a:pt x="1322495" y="0"/>
                </a:lnTo>
                <a:cubicBezTo>
                  <a:pt x="1348973" y="228475"/>
                  <a:pt x="1290480" y="276099"/>
                  <a:pt x="1322495" y="468182"/>
                </a:cubicBezTo>
                <a:cubicBezTo>
                  <a:pt x="1354510" y="660265"/>
                  <a:pt x="1306357" y="810312"/>
                  <a:pt x="1322495" y="967234"/>
                </a:cubicBezTo>
                <a:cubicBezTo>
                  <a:pt x="1338633" y="1124156"/>
                  <a:pt x="1266997" y="1398656"/>
                  <a:pt x="1322495" y="1543458"/>
                </a:cubicBezTo>
                <a:cubicBezTo>
                  <a:pt x="1301993" y="1670912"/>
                  <a:pt x="1248633" y="1740898"/>
                  <a:pt x="1102075" y="1763878"/>
                </a:cubicBezTo>
                <a:cubicBezTo>
                  <a:pt x="895658" y="1792205"/>
                  <a:pt x="802008" y="1701194"/>
                  <a:pt x="573079" y="1763878"/>
                </a:cubicBezTo>
                <a:cubicBezTo>
                  <a:pt x="344150" y="1826562"/>
                  <a:pt x="150767" y="1733229"/>
                  <a:pt x="0" y="1763878"/>
                </a:cubicBezTo>
                <a:lnTo>
                  <a:pt x="0" y="1763878"/>
                </a:lnTo>
                <a:cubicBezTo>
                  <a:pt x="-12686" y="1636842"/>
                  <a:pt x="27168" y="1484654"/>
                  <a:pt x="0" y="1264827"/>
                </a:cubicBezTo>
                <a:cubicBezTo>
                  <a:pt x="-27168" y="1045000"/>
                  <a:pt x="14533" y="986743"/>
                  <a:pt x="0" y="750341"/>
                </a:cubicBezTo>
                <a:cubicBezTo>
                  <a:pt x="-14533" y="513939"/>
                  <a:pt x="2657" y="412385"/>
                  <a:pt x="0" y="220420"/>
                </a:cubicBezTo>
                <a:cubicBezTo>
                  <a:pt x="23304" y="103654"/>
                  <a:pt x="96731" y="14309"/>
                  <a:pt x="220420" y="0"/>
                </a:cubicBezTo>
                <a:close/>
              </a:path>
            </a:pathLst>
          </a:custGeom>
          <a:ln w="28575" cap="sq">
            <a:solidFill>
              <a:srgbClr val="55EF55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 sd="3671808183"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239B3E8-6304-4B3D-8AB0-A6FA9A601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2050" y="87785"/>
            <a:ext cx="1126668" cy="1322966"/>
          </a:xfrm>
          <a:prstGeom prst="ellipse">
            <a:avLst/>
          </a:prstGeom>
          <a:ln w="63500" cap="rnd">
            <a:solidFill>
              <a:srgbClr val="54503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1D7202A-4614-425D-9037-04DC3F1B6E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6101399" y="3606393"/>
            <a:ext cx="1492907" cy="1471268"/>
          </a:xfrm>
          <a:custGeom>
            <a:avLst/>
            <a:gdLst>
              <a:gd name="connsiteX0" fmla="*/ 245216 w 1492907"/>
              <a:gd name="connsiteY0" fmla="*/ 0 h 1471268"/>
              <a:gd name="connsiteX1" fmla="*/ 636159 w 1492907"/>
              <a:gd name="connsiteY1" fmla="*/ 0 h 1471268"/>
              <a:gd name="connsiteX2" fmla="*/ 1014625 w 1492907"/>
              <a:gd name="connsiteY2" fmla="*/ 0 h 1471268"/>
              <a:gd name="connsiteX3" fmla="*/ 1492907 w 1492907"/>
              <a:gd name="connsiteY3" fmla="*/ 0 h 1471268"/>
              <a:gd name="connsiteX4" fmla="*/ 1492907 w 1492907"/>
              <a:gd name="connsiteY4" fmla="*/ 0 h 1471268"/>
              <a:gd name="connsiteX5" fmla="*/ 1492907 w 1492907"/>
              <a:gd name="connsiteY5" fmla="*/ 433205 h 1471268"/>
              <a:gd name="connsiteX6" fmla="*/ 1492907 w 1492907"/>
              <a:gd name="connsiteY6" fmla="*/ 854150 h 1471268"/>
              <a:gd name="connsiteX7" fmla="*/ 1492907 w 1492907"/>
              <a:gd name="connsiteY7" fmla="*/ 1226052 h 1471268"/>
              <a:gd name="connsiteX8" fmla="*/ 1247691 w 1492907"/>
              <a:gd name="connsiteY8" fmla="*/ 1471268 h 1471268"/>
              <a:gd name="connsiteX9" fmla="*/ 856748 w 1492907"/>
              <a:gd name="connsiteY9" fmla="*/ 1471268 h 1471268"/>
              <a:gd name="connsiteX10" fmla="*/ 465805 w 1492907"/>
              <a:gd name="connsiteY10" fmla="*/ 1471268 h 1471268"/>
              <a:gd name="connsiteX11" fmla="*/ 0 w 1492907"/>
              <a:gd name="connsiteY11" fmla="*/ 1471268 h 1471268"/>
              <a:gd name="connsiteX12" fmla="*/ 0 w 1492907"/>
              <a:gd name="connsiteY12" fmla="*/ 1471268 h 1471268"/>
              <a:gd name="connsiteX13" fmla="*/ 0 w 1492907"/>
              <a:gd name="connsiteY13" fmla="*/ 1074845 h 1471268"/>
              <a:gd name="connsiteX14" fmla="*/ 0 w 1492907"/>
              <a:gd name="connsiteY14" fmla="*/ 653900 h 1471268"/>
              <a:gd name="connsiteX15" fmla="*/ 0 w 1492907"/>
              <a:gd name="connsiteY15" fmla="*/ 245216 h 1471268"/>
              <a:gd name="connsiteX16" fmla="*/ 245216 w 1492907"/>
              <a:gd name="connsiteY16" fmla="*/ 0 h 147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92907" h="1471268" fill="none" extrusionOk="0">
                <a:moveTo>
                  <a:pt x="245216" y="0"/>
                </a:moveTo>
                <a:cubicBezTo>
                  <a:pt x="365735" y="-23827"/>
                  <a:pt x="462181" y="46224"/>
                  <a:pt x="636159" y="0"/>
                </a:cubicBezTo>
                <a:cubicBezTo>
                  <a:pt x="810137" y="-46224"/>
                  <a:pt x="932206" y="24851"/>
                  <a:pt x="1014625" y="0"/>
                </a:cubicBezTo>
                <a:cubicBezTo>
                  <a:pt x="1097044" y="-24851"/>
                  <a:pt x="1327469" y="3630"/>
                  <a:pt x="1492907" y="0"/>
                </a:cubicBezTo>
                <a:lnTo>
                  <a:pt x="1492907" y="0"/>
                </a:lnTo>
                <a:cubicBezTo>
                  <a:pt x="1540405" y="118056"/>
                  <a:pt x="1463742" y="248088"/>
                  <a:pt x="1492907" y="433205"/>
                </a:cubicBezTo>
                <a:cubicBezTo>
                  <a:pt x="1522072" y="618322"/>
                  <a:pt x="1447474" y="689706"/>
                  <a:pt x="1492907" y="854150"/>
                </a:cubicBezTo>
                <a:cubicBezTo>
                  <a:pt x="1538340" y="1018595"/>
                  <a:pt x="1455183" y="1122102"/>
                  <a:pt x="1492907" y="1226052"/>
                </a:cubicBezTo>
                <a:cubicBezTo>
                  <a:pt x="1478175" y="1369270"/>
                  <a:pt x="1402790" y="1501679"/>
                  <a:pt x="1247691" y="1471268"/>
                </a:cubicBezTo>
                <a:cubicBezTo>
                  <a:pt x="1147779" y="1490888"/>
                  <a:pt x="1001719" y="1467490"/>
                  <a:pt x="856748" y="1471268"/>
                </a:cubicBezTo>
                <a:cubicBezTo>
                  <a:pt x="711777" y="1475046"/>
                  <a:pt x="621610" y="1429156"/>
                  <a:pt x="465805" y="1471268"/>
                </a:cubicBezTo>
                <a:cubicBezTo>
                  <a:pt x="310000" y="1513380"/>
                  <a:pt x="205270" y="1426904"/>
                  <a:pt x="0" y="1471268"/>
                </a:cubicBezTo>
                <a:lnTo>
                  <a:pt x="0" y="1471268"/>
                </a:lnTo>
                <a:cubicBezTo>
                  <a:pt x="-2834" y="1297286"/>
                  <a:pt x="1255" y="1250468"/>
                  <a:pt x="0" y="1074845"/>
                </a:cubicBezTo>
                <a:cubicBezTo>
                  <a:pt x="-1255" y="899222"/>
                  <a:pt x="24561" y="749679"/>
                  <a:pt x="0" y="653900"/>
                </a:cubicBezTo>
                <a:cubicBezTo>
                  <a:pt x="-24561" y="558121"/>
                  <a:pt x="45049" y="363730"/>
                  <a:pt x="0" y="245216"/>
                </a:cubicBezTo>
                <a:cubicBezTo>
                  <a:pt x="-7303" y="118670"/>
                  <a:pt x="109135" y="-17835"/>
                  <a:pt x="245216" y="0"/>
                </a:cubicBezTo>
                <a:close/>
              </a:path>
              <a:path w="1492907" h="1471268" stroke="0" extrusionOk="0">
                <a:moveTo>
                  <a:pt x="245216" y="0"/>
                </a:moveTo>
                <a:cubicBezTo>
                  <a:pt x="372815" y="-1322"/>
                  <a:pt x="487891" y="24690"/>
                  <a:pt x="686067" y="0"/>
                </a:cubicBezTo>
                <a:cubicBezTo>
                  <a:pt x="884243" y="-24690"/>
                  <a:pt x="974859" y="42758"/>
                  <a:pt x="1114441" y="0"/>
                </a:cubicBezTo>
                <a:cubicBezTo>
                  <a:pt x="1254023" y="-42758"/>
                  <a:pt x="1379497" y="15003"/>
                  <a:pt x="1492907" y="0"/>
                </a:cubicBezTo>
                <a:lnTo>
                  <a:pt x="1492907" y="0"/>
                </a:lnTo>
                <a:cubicBezTo>
                  <a:pt x="1500862" y="191598"/>
                  <a:pt x="1454950" y="297088"/>
                  <a:pt x="1492907" y="396423"/>
                </a:cubicBezTo>
                <a:cubicBezTo>
                  <a:pt x="1530864" y="495758"/>
                  <a:pt x="1486615" y="716829"/>
                  <a:pt x="1492907" y="817368"/>
                </a:cubicBezTo>
                <a:cubicBezTo>
                  <a:pt x="1499199" y="917907"/>
                  <a:pt x="1477167" y="1078393"/>
                  <a:pt x="1492907" y="1226052"/>
                </a:cubicBezTo>
                <a:cubicBezTo>
                  <a:pt x="1480331" y="1345549"/>
                  <a:pt x="1380480" y="1473100"/>
                  <a:pt x="1247691" y="1471268"/>
                </a:cubicBezTo>
                <a:cubicBezTo>
                  <a:pt x="1140664" y="1487785"/>
                  <a:pt x="993865" y="1452870"/>
                  <a:pt x="869225" y="1471268"/>
                </a:cubicBezTo>
                <a:cubicBezTo>
                  <a:pt x="744585" y="1489666"/>
                  <a:pt x="610618" y="1456866"/>
                  <a:pt x="440851" y="1471268"/>
                </a:cubicBezTo>
                <a:cubicBezTo>
                  <a:pt x="271084" y="1485670"/>
                  <a:pt x="146225" y="1454821"/>
                  <a:pt x="0" y="1471268"/>
                </a:cubicBezTo>
                <a:lnTo>
                  <a:pt x="0" y="1471268"/>
                </a:lnTo>
                <a:cubicBezTo>
                  <a:pt x="-8509" y="1311409"/>
                  <a:pt x="1570" y="1259803"/>
                  <a:pt x="0" y="1050323"/>
                </a:cubicBezTo>
                <a:cubicBezTo>
                  <a:pt x="-1570" y="840844"/>
                  <a:pt x="29388" y="762747"/>
                  <a:pt x="0" y="617118"/>
                </a:cubicBezTo>
                <a:cubicBezTo>
                  <a:pt x="-29388" y="471490"/>
                  <a:pt x="40219" y="404756"/>
                  <a:pt x="0" y="245216"/>
                </a:cubicBezTo>
                <a:cubicBezTo>
                  <a:pt x="12965" y="114695"/>
                  <a:pt x="103525" y="-1343"/>
                  <a:pt x="245216" y="0"/>
                </a:cubicBezTo>
                <a:close/>
              </a:path>
            </a:pathLst>
          </a:custGeom>
          <a:ln w="28575" cap="sq">
            <a:solidFill>
              <a:srgbClr val="55EF55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 sd="764912449"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EC8F3C8-F20A-4774-8A3D-CC8E8723CD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310" y="2198589"/>
            <a:ext cx="2057466" cy="1592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9E8BDDCF-8EA0-47F1-AB0E-63F5DBDD910A}"/>
              </a:ext>
            </a:extLst>
          </p:cNvPr>
          <p:cNvSpPr txBox="1"/>
          <p:nvPr/>
        </p:nvSpPr>
        <p:spPr>
          <a:xfrm>
            <a:off x="2177958" y="2071836"/>
            <a:ext cx="555223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toate acestea, el nu a fost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dispus să-şi reia relaţiile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riscând abuzuri suplimentare din partea fraţilor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săi.</a:t>
            </a:r>
            <a:endParaRPr lang="ro-RO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Fără să ştie că Iosif îi putea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înţelege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fraţii şi-au deschis inimile şi şi-au arătat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remuşcările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21 de ani de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regrete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o-RO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18E93414-6BCA-477A-96D1-041A2EA90ECF}"/>
              </a:ext>
            </a:extLst>
          </p:cNvPr>
          <p:cNvSpPr txBox="1"/>
          <p:nvPr/>
        </p:nvSpPr>
        <p:spPr>
          <a:xfrm>
            <a:off x="168249" y="3855386"/>
            <a:ext cx="5933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multe teste au pus capăt îndoielilor lui Iosif. În ciuda favoritismului clar arătat faţă de Beniamin, niciunul dintre fraţii săi nu a manifestat gelozie sau invidie pentru el, ci mai degrabă l-au protejat (Gen. 43:34; 44:33-34).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3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 uiExpand="1" build="p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2D18DD7-3828-4CAA-A161-75CE2E2A5C3B}"/>
              </a:ext>
            </a:extLst>
          </p:cNvPr>
          <p:cNvSpPr txBox="1"/>
          <p:nvPr/>
        </p:nvSpPr>
        <p:spPr>
          <a:xfrm>
            <a:off x="0" y="-3919"/>
            <a:ext cx="7852793" cy="677108"/>
          </a:xfrm>
          <a:prstGeom prst="rect">
            <a:avLst/>
          </a:prstGeom>
          <a:noFill/>
        </p:spPr>
        <p:txBody>
          <a:bodyPr wrap="square" tIns="0" bIns="0">
            <a:spAutoFit/>
            <a:scene3d>
              <a:camera prst="orthographicFront"/>
              <a:lightRig rig="sunset" dir="t">
                <a:rot lat="0" lon="0" rev="3000000"/>
              </a:lightRig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o-RO" sz="4400" b="1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TREBUIE SĂ IERT</a:t>
            </a:r>
            <a:r>
              <a:rPr lang="ro-RO" sz="4400" b="1" spc="3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ro-RO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99CA067-F9E4-4B36-B9BC-DD62C4281DC8}"/>
              </a:ext>
            </a:extLst>
          </p:cNvPr>
          <p:cNvSpPr txBox="1"/>
          <p:nvPr/>
        </p:nvSpPr>
        <p:spPr>
          <a:xfrm>
            <a:off x="0" y="577490"/>
            <a:ext cx="79251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„Atunci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Petru s-a apropiat de El şi I-a zis: „Doamne, de câte ori să iert pe fratele Meu când va păcătui împotriva mea? Până la şapte ori?” </a:t>
            </a:r>
            <a:r>
              <a:rPr lang="ro-RO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(Matei 18:21)</a:t>
            </a:r>
            <a:endParaRPr lang="ro-RO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F5402C4-BBED-48D2-9BFC-AE50CD8A0FF9}"/>
              </a:ext>
            </a:extLst>
          </p:cNvPr>
          <p:cNvSpPr txBox="1"/>
          <p:nvPr/>
        </p:nvSpPr>
        <p:spPr>
          <a:xfrm>
            <a:off x="2481000" y="1285532"/>
            <a:ext cx="66629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Dar </a:t>
            </a:r>
            <a:r>
              <a:rPr lang="ro-RO" b="1" smtClean="0"/>
              <a:t>dacă fraţii săi nu s-ar fi schimbat sau nu s-ar fi </a:t>
            </a:r>
            <a:r>
              <a:rPr lang="ro-RO" b="1" smtClean="0"/>
              <a:t>pocăit</a:t>
            </a:r>
            <a:r>
              <a:rPr lang="ro-RO" b="1" smtClean="0"/>
              <a:t>? Ar trebui să-i iert </a:t>
            </a:r>
            <a:r>
              <a:rPr lang="ro-RO" b="1" smtClean="0"/>
              <a:t>oricum?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Iertarea autentică alege să ierte pe </a:t>
            </a:r>
            <a:r>
              <a:rPr lang="ro-RO" b="1" smtClean="0"/>
              <a:t>ceilalţi</a:t>
            </a:r>
            <a:r>
              <a:rPr lang="ro-RO" b="1" smtClean="0"/>
              <a:t>, chiar dacă nu </a:t>
            </a:r>
            <a:r>
              <a:rPr lang="ro-RO" b="1" smtClean="0"/>
              <a:t>merită</a:t>
            </a:r>
            <a:r>
              <a:rPr lang="ro-RO" b="1" smtClean="0"/>
              <a:t>, pentru că dragostea iertătoare a lui Dumnezeu vine la noi când nu o </a:t>
            </a:r>
            <a:r>
              <a:rPr lang="ro-RO" b="1" smtClean="0"/>
              <a:t>merităm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AB82A5E-53D0-440C-94C4-BED1164CA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6662" y="-21945"/>
            <a:ext cx="1454652" cy="1454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3DC29BA-8A9A-49CA-AEDF-FC1E5D231A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806" y="1419820"/>
            <a:ext cx="2446194" cy="2609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21E0E44-0EDB-4A3A-BF60-6C4583858A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60350" y="2761388"/>
            <a:ext cx="2998548" cy="2084776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extrusionH="31750">
            <a:bevelT w="63500" h="50800"/>
            <a:bevelB w="25400" h="165100"/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DAEF7EA6-2ECD-4300-86D7-D3D44E81E282}"/>
              </a:ext>
            </a:extLst>
          </p:cNvPr>
          <p:cNvSpPr txBox="1"/>
          <p:nvPr/>
        </p:nvSpPr>
        <p:spPr>
          <a:xfrm>
            <a:off x="0" y="4029806"/>
            <a:ext cx="6474001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Iertăm pentru că Dumnezeu ne-a iertat (Romani 4:7).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Iertarea ne eliberează de amărăciune, lasă trecutul în urmă şi ne ajută să mergem mai departe cu dragoste şi acceptare. </a:t>
            </a:r>
            <a:endParaRPr lang="ro-RO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08FB4A80-0BC1-4D6E-BB4B-1246D315E8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95899" y="2883694"/>
            <a:ext cx="3429000" cy="1146112"/>
          </a:xfrm>
          <a:prstGeom prst="roundRect">
            <a:avLst>
              <a:gd name="adj" fmla="val 198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56356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25AB9F6-59E3-48EF-916D-A2DCCA9C01ED}"/>
              </a:ext>
            </a:extLst>
          </p:cNvPr>
          <p:cNvSpPr txBox="1"/>
          <p:nvPr/>
        </p:nvSpPr>
        <p:spPr>
          <a:xfrm>
            <a:off x="0" y="5852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400" b="1" smtClean="0">
                <a:ln/>
                <a:solidFill>
                  <a:srgbClr val="FFFF00"/>
                </a:solidFill>
              </a:rPr>
              <a:t>DE CINE DEPINDE </a:t>
            </a:r>
            <a:r>
              <a:rPr lang="ro-RO" sz="4400" b="1" smtClean="0">
                <a:ln/>
                <a:solidFill>
                  <a:srgbClr val="FFFF00"/>
                </a:solidFill>
              </a:rPr>
              <a:t>IERTAREA</a:t>
            </a:r>
            <a:r>
              <a:rPr lang="ro-RO" sz="4400" b="1" smtClean="0">
                <a:ln/>
                <a:solidFill>
                  <a:srgbClr val="FFFF00"/>
                </a:solidFill>
              </a:rPr>
              <a:t>?</a:t>
            </a:r>
            <a:endParaRPr lang="ro-RO" sz="4400" b="1">
              <a:ln/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991F565-C0CC-4DE9-9658-0770D62FA0E2}"/>
              </a:ext>
            </a:extLst>
          </p:cNvPr>
          <p:cNvSpPr txBox="1"/>
          <p:nvPr/>
        </p:nvSpPr>
        <p:spPr>
          <a:xfrm>
            <a:off x="168249" y="697023"/>
            <a:ext cx="7431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„Dar </a:t>
            </a:r>
            <a:r>
              <a:rPr lang="ro-RO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Eu vă spun vouă, care Mă ascultaţi: Iubiţi pe vrăjmaşii voştri, faceţi bine celor ce vă urăsc, binecuvântaţi pe cei ce vă blestemă, rugaţi-vă pentru cei ce se poartă rău cu voi.” </a:t>
            </a:r>
            <a:r>
              <a:rPr lang="ro-RO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(Luca 6:27-28)</a:t>
            </a:r>
            <a:endParaRPr lang="ro-RO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4DEE25B-C1C9-4532-A2DC-C7258556DEA5}"/>
              </a:ext>
            </a:extLst>
          </p:cNvPr>
          <p:cNvSpPr txBox="1"/>
          <p:nvPr/>
        </p:nvSpPr>
        <p:spPr>
          <a:xfrm>
            <a:off x="81925" y="1507727"/>
            <a:ext cx="76356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Când cineva ne doare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simţim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durere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Uneori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rănile pot fi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devastatoare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Putem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avea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inima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frântă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amară şi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furioasă.</a:t>
            </a:r>
            <a:endParaRPr lang="ro-RO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 trebui să păstrez toată acea ură şi amărăciune până când infractorul îmi cere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scuze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Iertarea este decizia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nu a 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celuilalt</a:t>
            </a:r>
            <a:r>
              <a:rPr lang="ro-RO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o-RO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E91D10ED-617A-47A2-8B3F-F0060FE9C0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99968" y="1996472"/>
            <a:ext cx="1342362" cy="17007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D8DC5E8-B6D4-482E-8860-1811650A47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052" y="2784999"/>
            <a:ext cx="1698922" cy="127419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0AFE7C1-2AB7-4935-A45C-EE5144B392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17535" y="708539"/>
            <a:ext cx="1308899" cy="128793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9588DC75-EC1C-4BBE-8EA7-D65130D3B3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02350" y="3805061"/>
            <a:ext cx="2224084" cy="127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00841A47-000D-487D-B24B-CAF8E4841BF1}"/>
              </a:ext>
            </a:extLst>
          </p:cNvPr>
          <p:cNvSpPr txBox="1"/>
          <p:nvPr/>
        </p:nvSpPr>
        <p:spPr>
          <a:xfrm>
            <a:off x="1841101" y="2784999"/>
            <a:ext cx="5584694" cy="1200329"/>
          </a:xfrm>
          <a:prstGeom prst="rect">
            <a:avLst/>
          </a:prstGeom>
          <a:noFill/>
        </p:spPr>
        <p:txBody>
          <a:bodyPr wrap="square" lIns="36000" rIns="3600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putem întoarce la Dumnezeu în mânia noastră, chiar rugându-L să ne răzbune pentru ofensa noastră (</a:t>
            </a:r>
            <a:r>
              <a:rPr lang="ro-R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59:12-13; 69:23-24). Când ne-am lăsat resentimentele înaintea lui Dumnezeu, există o singură cale: iertarea.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0D292D0-5BAA-48B3-9AD6-CDBAB16FD050}"/>
              </a:ext>
            </a:extLst>
          </p:cNvPr>
          <p:cNvSpPr txBox="1"/>
          <p:nvPr/>
        </p:nvSpPr>
        <p:spPr>
          <a:xfrm>
            <a:off x="368113" y="4037910"/>
            <a:ext cx="632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Cruce, Isus ne-a dat cel mai bun exemplu, rugându-se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pentru călăii săi: „Tată, iartă-i, căci nu ştiu ce fac!” (Luca 23:34).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60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73A481E-C811-41EA-8BF7-749CA05C953E}"/>
              </a:ext>
            </a:extLst>
          </p:cNvPr>
          <p:cNvSpPr txBox="1"/>
          <p:nvPr/>
        </p:nvSpPr>
        <p:spPr>
          <a:xfrm>
            <a:off x="2567031" y="181942"/>
            <a:ext cx="200496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000" b="1" dirty="0" smtClean="0">
                <a:ln/>
                <a:solidFill>
                  <a:schemeClr val="accent3"/>
                </a:solidFill>
              </a:rPr>
              <a:t>ŞI </a:t>
            </a:r>
            <a:r>
              <a:rPr lang="ro-RO" sz="4000" b="1" dirty="0" smtClean="0">
                <a:ln/>
                <a:solidFill>
                  <a:schemeClr val="accent3"/>
                </a:solidFill>
              </a:rPr>
              <a:t>APOI</a:t>
            </a:r>
            <a:r>
              <a:rPr lang="ro-RO" sz="4000" b="1" dirty="0" smtClean="0">
                <a:ln/>
                <a:solidFill>
                  <a:schemeClr val="accent3"/>
                </a:solidFill>
              </a:rPr>
              <a:t>?</a:t>
            </a:r>
            <a:endParaRPr lang="ro-RO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197C2C7-A05B-4565-BA2B-0C02CA1A52A0}"/>
              </a:ext>
            </a:extLst>
          </p:cNvPr>
          <p:cNvSpPr txBox="1"/>
          <p:nvPr/>
        </p:nvSpPr>
        <p:spPr>
          <a:xfrm>
            <a:off x="4613945" y="1748"/>
            <a:ext cx="453005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o-RO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„Voi</a:t>
            </a:r>
            <a:r>
              <a:rPr lang="ro-RO" sz="16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negreşit, v-aţi gândit să-mi faceţi rău, dar Dumnezeu a schimbat răul în bine, ca să împlinească ceea ce se vede azi, şi anume să scape viaţa unui popor în mare număr.” </a:t>
            </a:r>
            <a:r>
              <a:rPr lang="ro-RO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(Geneza 50:20)</a:t>
            </a:r>
            <a:endParaRPr lang="ro-RO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1AAD8B0-D200-49FD-ACB8-A474FEF26697}"/>
              </a:ext>
            </a:extLst>
          </p:cNvPr>
          <p:cNvSpPr txBox="1"/>
          <p:nvPr/>
        </p:nvSpPr>
        <p:spPr>
          <a:xfrm>
            <a:off x="1618416" y="1181622"/>
            <a:ext cx="560980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</a:t>
            </a:r>
            <a:r>
              <a:rPr lang="ro-RO" b="1" smtClean="0"/>
              <a:t> cele din </a:t>
            </a:r>
            <a:r>
              <a:rPr lang="ro-RO" b="1" smtClean="0"/>
              <a:t>urmă</a:t>
            </a:r>
            <a:r>
              <a:rPr lang="ro-RO" b="1" smtClean="0"/>
              <a:t>, a venit </a:t>
            </a:r>
            <a:r>
              <a:rPr lang="ro-RO" b="1" smtClean="0"/>
              <a:t>împăcarea</a:t>
            </a:r>
            <a:r>
              <a:rPr lang="ro-RO" b="1" smtClean="0"/>
              <a:t> familiei </a:t>
            </a:r>
            <a:r>
              <a:rPr lang="ro-RO" b="1" smtClean="0"/>
              <a:t>(Gen</a:t>
            </a:r>
            <a:r>
              <a:rPr lang="ro-RO" b="1" smtClean="0"/>
              <a:t>. </a:t>
            </a:r>
            <a:r>
              <a:rPr lang="ro-RO" b="1" smtClean="0"/>
              <a:t>46:29</a:t>
            </a:r>
            <a:r>
              <a:rPr lang="ro-RO" b="1" smtClean="0"/>
              <a:t>). Totul părea </a:t>
            </a:r>
            <a:r>
              <a:rPr lang="ro-RO" b="1" smtClean="0"/>
              <a:t>perfect</a:t>
            </a:r>
            <a:r>
              <a:rPr lang="ro-RO" b="1" smtClean="0"/>
              <a:t>, dar timpul a arătat că mai sunt încă câteva răni de </a:t>
            </a:r>
            <a:r>
              <a:rPr lang="ro-RO" b="1" smtClean="0"/>
              <a:t>vindecat.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La moartea lui </a:t>
            </a:r>
            <a:r>
              <a:rPr lang="ro-RO" b="1" smtClean="0"/>
              <a:t>Iacov</a:t>
            </a:r>
            <a:r>
              <a:rPr lang="ro-RO" b="1" smtClean="0"/>
              <a:t>, remuşcările şi frica s-au întors în inimile fraţilor lui </a:t>
            </a:r>
            <a:r>
              <a:rPr lang="ro-RO" b="1" smtClean="0"/>
              <a:t>Iosif</a:t>
            </a:r>
            <a:r>
              <a:rPr lang="ro-RO" b="1" smtClean="0"/>
              <a:t>. Să </a:t>
            </a:r>
            <a:r>
              <a:rPr lang="ro-RO" b="1" smtClean="0"/>
              <a:t>fi </a:t>
            </a:r>
            <a:r>
              <a:rPr lang="ro-RO" b="1" smtClean="0"/>
              <a:t>fost </a:t>
            </a:r>
            <a:r>
              <a:rPr lang="ro-RO" b="1" smtClean="0"/>
              <a:t>iertarea</a:t>
            </a:r>
            <a:r>
              <a:rPr lang="ro-RO" b="1" smtClean="0"/>
              <a:t> </a:t>
            </a:r>
            <a:r>
              <a:rPr lang="ro-RO" b="1" smtClean="0"/>
              <a:t>fratelui </a:t>
            </a:r>
            <a:r>
              <a:rPr lang="ro-RO" b="1" smtClean="0"/>
              <a:t>lor </a:t>
            </a:r>
            <a:r>
              <a:rPr lang="ro-RO" b="1" smtClean="0"/>
              <a:t>sinceră</a:t>
            </a:r>
            <a:r>
              <a:rPr lang="ro-RO" b="1" smtClean="0"/>
              <a:t> </a:t>
            </a:r>
            <a:r>
              <a:rPr lang="ro-RO" b="1" smtClean="0"/>
              <a:t>(Gen</a:t>
            </a:r>
            <a:r>
              <a:rPr lang="ro-RO" b="1" smtClean="0"/>
              <a:t>. </a:t>
            </a:r>
            <a:r>
              <a:rPr lang="ro-RO" b="1" smtClean="0"/>
              <a:t>50:15)?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De câte ori trebuie să iert aceeaşi </a:t>
            </a:r>
            <a:r>
              <a:rPr lang="ro-RO" b="1" smtClean="0"/>
              <a:t>greşeală</a:t>
            </a:r>
            <a:r>
              <a:rPr lang="ro-RO" b="1" smtClean="0"/>
              <a:t>? De </a:t>
            </a:r>
            <a:r>
              <a:rPr lang="ro-RO" b="1" smtClean="0"/>
              <a:t>câte ori </a:t>
            </a:r>
            <a:r>
              <a:rPr lang="ro-RO" b="1" smtClean="0"/>
              <a:t>este </a:t>
            </a:r>
            <a:r>
              <a:rPr lang="ro-RO" b="1" smtClean="0"/>
              <a:t>nevoie</a:t>
            </a:r>
            <a:r>
              <a:rPr lang="ro-RO" b="1" smtClean="0"/>
              <a:t>, până când rana se </a:t>
            </a:r>
            <a:r>
              <a:rPr lang="ro-RO" b="1" smtClean="0"/>
              <a:t>vindecă.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Iertarea lui Iosif nu s-a bazat pe propriile sale </a:t>
            </a:r>
            <a:r>
              <a:rPr lang="ro-RO" b="1" smtClean="0"/>
              <a:t>sentimen-te</a:t>
            </a:r>
            <a:r>
              <a:rPr lang="ro-RO" b="1" smtClean="0"/>
              <a:t>, ci pe principiile </a:t>
            </a:r>
            <a:r>
              <a:rPr lang="ro-RO" b="1" smtClean="0"/>
              <a:t>sale</a:t>
            </a:r>
            <a:r>
              <a:rPr lang="ro-RO" b="1" smtClean="0"/>
              <a:t>. El a iertat aşa cum îl iertase </a:t>
            </a:r>
            <a:r>
              <a:rPr lang="ro-RO" b="1" smtClean="0"/>
              <a:t>Dumnezeu</a:t>
            </a:r>
            <a:r>
              <a:rPr lang="ro-RO" b="1" smtClean="0"/>
              <a:t>. El era conştient de planul lui Dumnezeu pentru viaţa sa </a:t>
            </a:r>
            <a:r>
              <a:rPr lang="ro-RO" b="1" smtClean="0"/>
              <a:t>(Gen</a:t>
            </a:r>
            <a:r>
              <a:rPr lang="ro-RO" b="1" smtClean="0"/>
              <a:t>. </a:t>
            </a:r>
            <a:r>
              <a:rPr lang="ro-RO" b="1" smtClean="0"/>
              <a:t>50:50</a:t>
            </a:r>
            <a:r>
              <a:rPr lang="ro-RO" b="1" smtClean="0"/>
              <a:t>). Nu există loc pentru </a:t>
            </a:r>
            <a:r>
              <a:rPr lang="ro-RO" b="1" smtClean="0"/>
              <a:t>resenti-</a:t>
            </a:r>
            <a:r>
              <a:rPr lang="ro-RO" b="1" smtClean="0"/>
              <a:t>mente în planul lui Dumnezeu pentru viaţa </a:t>
            </a:r>
            <a:r>
              <a:rPr lang="ro-RO" b="1" smtClean="0"/>
              <a:t>noastră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A452EC4-1A72-4C40-86EB-A33B2E2F32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22" y="2560324"/>
            <a:ext cx="1843586" cy="2420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808E728E-DFDC-46A5-A65E-8A25F192E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256" y="889828"/>
            <a:ext cx="1337469" cy="25822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3D7F9746-C6F9-4DBB-8952-44E99407A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28221" y="1299275"/>
            <a:ext cx="1843587" cy="1056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855F7E7-03E9-474C-B4C1-C5F622337B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9944" y="3472093"/>
            <a:ext cx="1402879" cy="1491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1F2D275-998F-4D42-B064-ED685607FD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192" y="59554"/>
            <a:ext cx="2447579" cy="1059672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183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Nuevos colore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0033CC"/>
      </a:accent2>
      <a:accent3>
        <a:srgbClr val="006600"/>
      </a:accent3>
      <a:accent4>
        <a:srgbClr val="0099CC"/>
      </a:accent4>
      <a:accent5>
        <a:srgbClr val="FF9900"/>
      </a:accent5>
      <a:accent6>
        <a:srgbClr val="FF00FF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1174</Words>
  <Application>Microsoft Office PowerPoint</Application>
  <PresentationFormat>Expunere pe ecran (16:9)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Odihna, relatii si vindecare</dc:title>
  <dc:subject>Studiu Biblic, Trim. III, 2021 – Odihna in Hristos</dc:subject>
  <dc:creator>Sergio Fustero Carreras</dc:creator>
  <cp:keywords>https://www.fustero.es/index_ro.php</cp:keywords>
  <cp:lastModifiedBy>Tronaru Viorel</cp:lastModifiedBy>
  <cp:revision>115</cp:revision>
  <dcterms:created xsi:type="dcterms:W3CDTF">2021-07-10T06:56:58Z</dcterms:created>
  <dcterms:modified xsi:type="dcterms:W3CDTF">2021-08-11T13:59:06Z</dcterms:modified>
</cp:coreProperties>
</file>