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5" r:id="rId3"/>
    <p:sldId id="272" r:id="rId4"/>
    <p:sldId id="257" r:id="rId5"/>
    <p:sldId id="268" r:id="rId6"/>
    <p:sldId id="271" r:id="rId7"/>
    <p:sldId id="259" r:id="rId8"/>
    <p:sldId id="260" r:id="rId9"/>
    <p:sldId id="261" r:id="rId10"/>
    <p:sldId id="262" r:id="rId11"/>
    <p:sldId id="264" r:id="rId12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onstantia" pitchFamily="18" charset="0"/>
      <p:regular r:id="rId19"/>
      <p:bold r:id="rId20"/>
      <p:italic r:id="rId21"/>
      <p:boldItalic r:id="rId22"/>
    </p:embeddedFont>
    <p:embeddedFont>
      <p:font typeface="Calibri Light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77129"/>
    <a:srgbClr val="A48932"/>
    <a:srgbClr val="EBE0BD"/>
    <a:srgbClr val="4667BA"/>
    <a:srgbClr val="748CCB"/>
    <a:srgbClr val="173487"/>
    <a:srgbClr val="DBE3F9"/>
    <a:srgbClr val="42E953"/>
    <a:srgbClr val="D19CB0"/>
    <a:srgbClr val="58EB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FAE46-2F32-4067-80F1-54A4DD8AA382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B84A7A2-B86E-42EC-8EBE-0B5009AACBB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o-RO" sz="1800" b="1" dirty="0">
              <a:solidFill>
                <a:schemeClr val="tx1"/>
              </a:solidFill>
            </a:rPr>
            <a:t>Nu </a:t>
          </a:r>
          <a:r>
            <a:rPr lang="ro-RO" sz="1800" b="1" dirty="0" smtClean="0">
              <a:solidFill>
                <a:schemeClr val="tx1"/>
              </a:solidFill>
            </a:rPr>
            <a:t>şi-a </a:t>
          </a:r>
          <a:r>
            <a:rPr lang="ro-RO" sz="1800" b="1" dirty="0">
              <a:solidFill>
                <a:schemeClr val="tx1"/>
              </a:solidFill>
            </a:rPr>
            <a:t>împlinit datoria ca </a:t>
          </a:r>
          <a:r>
            <a:rPr lang="ro-RO" sz="1800" b="1" dirty="0" smtClean="0">
              <a:solidFill>
                <a:schemeClr val="tx1"/>
              </a:solidFill>
            </a:rPr>
            <a:t>şi </a:t>
          </a:r>
          <a:r>
            <a:rPr lang="ro-RO" sz="1800" b="1" dirty="0">
              <a:solidFill>
                <a:schemeClr val="tx1"/>
              </a:solidFill>
            </a:rPr>
            <a:t>rege </a:t>
          </a:r>
          <a:r>
            <a:rPr lang="es-ES" sz="1800" b="1" dirty="0">
              <a:solidFill>
                <a:schemeClr val="tx1"/>
              </a:solidFill>
            </a:rPr>
            <a:t>(v. 1)</a:t>
          </a:r>
          <a:endParaRPr lang="es-ES" sz="1800" dirty="0">
            <a:solidFill>
              <a:schemeClr val="tx1"/>
            </a:solidFill>
          </a:endParaRPr>
        </a:p>
      </dgm:t>
    </dgm:pt>
    <dgm:pt modelId="{F61B50BC-8A7D-43D7-A852-C9A9D55B69A8}" type="parTrans" cxnId="{959D9D13-82CE-4E74-B318-33EA4857BF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F6FB76-FA32-4E64-B657-9963BB91DF31}" type="sibTrans" cxnId="{959D9D13-82CE-4E74-B318-33EA4857BF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171623-7BB9-4630-9772-A6F7F30E6452}">
      <dgm:prSet custT="1"/>
      <dgm:spPr/>
      <dgm:t>
        <a:bodyPr/>
        <a:lstStyle/>
        <a:p>
          <a:r>
            <a:rPr lang="ro-RO" sz="1800" b="1" dirty="0">
              <a:solidFill>
                <a:schemeClr val="tx1"/>
              </a:solidFill>
            </a:rPr>
            <a:t>Nu </a:t>
          </a:r>
          <a:r>
            <a:rPr lang="ro-RO" sz="1800" b="1" dirty="0" smtClean="0">
              <a:solidFill>
                <a:schemeClr val="tx1"/>
              </a:solidFill>
            </a:rPr>
            <a:t>şi-a </a:t>
          </a:r>
          <a:r>
            <a:rPr lang="ro-RO" sz="1800" b="1" dirty="0">
              <a:solidFill>
                <a:schemeClr val="tx1"/>
              </a:solidFill>
            </a:rPr>
            <a:t>întors privirea, ci s-a complăcut în ispită </a:t>
          </a:r>
          <a:r>
            <a:rPr lang="es-ES" sz="1800" b="1" dirty="0">
              <a:solidFill>
                <a:schemeClr val="tx1"/>
              </a:solidFill>
            </a:rPr>
            <a:t>(v. 2; cf.</a:t>
          </a:r>
          <a:r>
            <a:rPr lang="ro-RO" sz="1800" b="1" dirty="0">
              <a:solidFill>
                <a:schemeClr val="tx1"/>
              </a:solidFill>
            </a:rPr>
            <a:t> Iov</a:t>
          </a:r>
          <a:r>
            <a:rPr lang="es-ES" sz="1800" b="1" dirty="0">
              <a:solidFill>
                <a:schemeClr val="tx1"/>
              </a:solidFill>
            </a:rPr>
            <a:t> 31:1)</a:t>
          </a:r>
          <a:endParaRPr lang="es-ES" sz="1800" dirty="0">
            <a:solidFill>
              <a:schemeClr val="tx1"/>
            </a:solidFill>
          </a:endParaRPr>
        </a:p>
      </dgm:t>
    </dgm:pt>
    <dgm:pt modelId="{F1C288B0-2986-4ADD-BD76-77549F2CFE45}" type="parTrans" cxnId="{A759F5B2-F2E3-4E5A-9560-5767341E31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4CDCF6-858F-4F20-B599-6F730F75DCF5}" type="sibTrans" cxnId="{A759F5B2-F2E3-4E5A-9560-5767341E31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ABAD9B-0664-48AC-B346-E63C1B9B215A}">
      <dgm:prSet custT="1"/>
      <dgm:spPr/>
      <dgm:t>
        <a:bodyPr/>
        <a:lstStyle/>
        <a:p>
          <a:r>
            <a:rPr lang="ro-RO" sz="1800" b="1" dirty="0">
              <a:solidFill>
                <a:schemeClr val="tx1"/>
              </a:solidFill>
            </a:rPr>
            <a:t>A căutat modalitatea de a transforma </a:t>
          </a:r>
          <a:r>
            <a:rPr lang="ro-RO" sz="1800" b="1" dirty="0" smtClean="0">
              <a:solidFill>
                <a:schemeClr val="tx1"/>
              </a:solidFill>
            </a:rPr>
            <a:t>dorinţa </a:t>
          </a:r>
          <a:r>
            <a:rPr lang="ro-RO" sz="1800" b="1" dirty="0">
              <a:solidFill>
                <a:schemeClr val="tx1"/>
              </a:solidFill>
            </a:rPr>
            <a:t>în realitate </a:t>
          </a:r>
          <a:r>
            <a:rPr lang="es-ES" sz="1800" b="1" dirty="0">
              <a:solidFill>
                <a:schemeClr val="tx1"/>
              </a:solidFill>
            </a:rPr>
            <a:t>(v. 3)</a:t>
          </a:r>
          <a:endParaRPr lang="es-ES" sz="1800" dirty="0">
            <a:solidFill>
              <a:schemeClr val="tx1"/>
            </a:solidFill>
          </a:endParaRPr>
        </a:p>
      </dgm:t>
    </dgm:pt>
    <dgm:pt modelId="{47F07399-D942-47E1-B14D-F75E855DE00A}" type="parTrans" cxnId="{2419EA56-8BC4-48CF-8512-DD93AF34479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25C826-11FE-4FAF-A860-8757A99E51FF}" type="sibTrans" cxnId="{2419EA56-8BC4-48CF-8512-DD93AF34479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8B2B34-A7A8-463D-BA93-C2D6CAB2AA15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o-RO" sz="1800" b="1" dirty="0">
              <a:solidFill>
                <a:schemeClr val="tx1"/>
              </a:solidFill>
            </a:rPr>
            <a:t>A consumat păcatul </a:t>
          </a:r>
          <a:r>
            <a:rPr lang="es-ES" sz="1800" b="1" dirty="0">
              <a:solidFill>
                <a:schemeClr val="tx1"/>
              </a:solidFill>
            </a:rPr>
            <a:t>(v. 4)</a:t>
          </a:r>
          <a:endParaRPr lang="es-ES" sz="1800" dirty="0">
            <a:solidFill>
              <a:schemeClr val="tx1"/>
            </a:solidFill>
          </a:endParaRPr>
        </a:p>
      </dgm:t>
    </dgm:pt>
    <dgm:pt modelId="{EF9D11EA-8E8C-48F9-8809-77593AE6E7B5}" type="parTrans" cxnId="{33AAB497-F384-4F44-8BC5-B88B0CA844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FD5BF2B-15CE-4AA4-87BF-76A997E779A7}" type="sibTrans" cxnId="{33AAB497-F384-4F44-8BC5-B88B0CA844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BF8639A-5A89-4754-8178-B7A11F6CB10D}" type="pres">
      <dgm:prSet presAssocID="{145FAE46-2F32-4067-80F1-54A4DD8AA3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085F6489-E9FB-418B-B013-9193FE676829}" type="pres">
      <dgm:prSet presAssocID="{2B84A7A2-B86E-42EC-8EBE-0B5009AACBBC}" presName="composite" presStyleCnt="0"/>
      <dgm:spPr/>
    </dgm:pt>
    <dgm:pt modelId="{F6ACEFB1-2850-4B35-8551-1BEFC450A8A6}" type="pres">
      <dgm:prSet presAssocID="{2B84A7A2-B86E-42EC-8EBE-0B5009AACBBC}" presName="bentUpArrow1" presStyleLbl="alignImgPlace1" presStyleIdx="0" presStyleCnt="3" custLinFactNeighborX="-53701"/>
      <dgm:spPr>
        <a:solidFill>
          <a:schemeClr val="accent3">
            <a:lumMod val="20000"/>
            <a:lumOff val="80000"/>
          </a:schemeClr>
        </a:solidFill>
      </dgm:spPr>
    </dgm:pt>
    <dgm:pt modelId="{6BBE463B-47C6-47BE-92DB-3D7C968747F3}" type="pres">
      <dgm:prSet presAssocID="{2B84A7A2-B86E-42EC-8EBE-0B5009AACBBC}" presName="ParentText" presStyleLbl="node1" presStyleIdx="0" presStyleCnt="4" custScaleX="263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02A68B7-1097-488E-89AA-3D943AF35267}" type="pres">
      <dgm:prSet presAssocID="{2B84A7A2-B86E-42EC-8EBE-0B5009AACBB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186F4A6-4682-46F3-B81C-F5F8EFDABAEC}" type="pres">
      <dgm:prSet presAssocID="{44F6FB76-FA32-4E64-B657-9963BB91DF31}" presName="sibTrans" presStyleCnt="0"/>
      <dgm:spPr/>
    </dgm:pt>
    <dgm:pt modelId="{ECC377A3-DAC5-4D8C-9CEE-312443CED316}" type="pres">
      <dgm:prSet presAssocID="{C4171623-7BB9-4630-9772-A6F7F30E6452}" presName="composite" presStyleCnt="0"/>
      <dgm:spPr/>
    </dgm:pt>
    <dgm:pt modelId="{9D1D0D1F-9F95-41AD-BCE6-FFB2A5C143AF}" type="pres">
      <dgm:prSet presAssocID="{C4171623-7BB9-4630-9772-A6F7F30E6452}" presName="bentUpArrow1" presStyleLbl="alignImgPlace1" presStyleIdx="1" presStyleCnt="3" custLinFactNeighborX="-53701"/>
      <dgm:spPr/>
    </dgm:pt>
    <dgm:pt modelId="{16892F42-1F20-48B2-981B-0E6AF9FD0032}" type="pres">
      <dgm:prSet presAssocID="{C4171623-7BB9-4630-9772-A6F7F30E6452}" presName="ParentText" presStyleLbl="node1" presStyleIdx="1" presStyleCnt="4" custScaleX="263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DA9ED2A-4F91-4C23-957D-23F470BB9CB2}" type="pres">
      <dgm:prSet presAssocID="{C4171623-7BB9-4630-9772-A6F7F30E645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8568F54-2CD0-45F1-BFC6-907A1AA31F29}" type="pres">
      <dgm:prSet presAssocID="{654CDCF6-858F-4F20-B599-6F730F75DCF5}" presName="sibTrans" presStyleCnt="0"/>
      <dgm:spPr/>
    </dgm:pt>
    <dgm:pt modelId="{429C8506-E31C-4AEC-A427-7D61733EB4EB}" type="pres">
      <dgm:prSet presAssocID="{69ABAD9B-0664-48AC-B346-E63C1B9B215A}" presName="composite" presStyleCnt="0"/>
      <dgm:spPr/>
    </dgm:pt>
    <dgm:pt modelId="{CC50EE48-C43E-41B0-9321-906F928154F2}" type="pres">
      <dgm:prSet presAssocID="{69ABAD9B-0664-48AC-B346-E63C1B9B215A}" presName="bentUpArrow1" presStyleLbl="alignImgPlace1" presStyleIdx="2" presStyleCnt="3" custLinFactNeighborX="-53701"/>
      <dgm:spPr/>
    </dgm:pt>
    <dgm:pt modelId="{2E0F1B28-C201-48E0-83B7-FFF6308F534F}" type="pres">
      <dgm:prSet presAssocID="{69ABAD9B-0664-48AC-B346-E63C1B9B215A}" presName="ParentText" presStyleLbl="node1" presStyleIdx="2" presStyleCnt="4" custScaleX="263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C342842-3B45-4DEE-BCF1-5CC8F65DBA0D}" type="pres">
      <dgm:prSet presAssocID="{69ABAD9B-0664-48AC-B346-E63C1B9B215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5446E63-1758-49DD-B93B-B0D643A9F36D}" type="pres">
      <dgm:prSet presAssocID="{EC25C826-11FE-4FAF-A860-8757A99E51FF}" presName="sibTrans" presStyleCnt="0"/>
      <dgm:spPr/>
    </dgm:pt>
    <dgm:pt modelId="{51EAAE78-4900-40CD-9C41-534687180851}" type="pres">
      <dgm:prSet presAssocID="{D08B2B34-A7A8-463D-BA93-C2D6CAB2AA15}" presName="composite" presStyleCnt="0"/>
      <dgm:spPr/>
    </dgm:pt>
    <dgm:pt modelId="{5702A1F8-49A3-47B1-95BB-42B4186FD86D}" type="pres">
      <dgm:prSet presAssocID="{D08B2B34-A7A8-463D-BA93-C2D6CAB2AA15}" presName="ParentText" presStyleLbl="node1" presStyleIdx="3" presStyleCnt="4" custScaleX="263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64C6B38-28B2-4DB5-BC63-EF12ACD9B659}" type="presOf" srcId="{D08B2B34-A7A8-463D-BA93-C2D6CAB2AA15}" destId="{5702A1F8-49A3-47B1-95BB-42B4186FD86D}" srcOrd="0" destOrd="0" presId="urn:microsoft.com/office/officeart/2005/8/layout/StepDownProcess"/>
    <dgm:cxn modelId="{2419EA56-8BC4-48CF-8512-DD93AF344795}" srcId="{145FAE46-2F32-4067-80F1-54A4DD8AA382}" destId="{69ABAD9B-0664-48AC-B346-E63C1B9B215A}" srcOrd="2" destOrd="0" parTransId="{47F07399-D942-47E1-B14D-F75E855DE00A}" sibTransId="{EC25C826-11FE-4FAF-A860-8757A99E51FF}"/>
    <dgm:cxn modelId="{21DA4ADD-E5C2-485A-BA87-A20587307124}" type="presOf" srcId="{145FAE46-2F32-4067-80F1-54A4DD8AA382}" destId="{DBF8639A-5A89-4754-8178-B7A11F6CB10D}" srcOrd="0" destOrd="0" presId="urn:microsoft.com/office/officeart/2005/8/layout/StepDownProcess"/>
    <dgm:cxn modelId="{33AAB497-F384-4F44-8BC5-B88B0CA844DF}" srcId="{145FAE46-2F32-4067-80F1-54A4DD8AA382}" destId="{D08B2B34-A7A8-463D-BA93-C2D6CAB2AA15}" srcOrd="3" destOrd="0" parTransId="{EF9D11EA-8E8C-48F9-8809-77593AE6E7B5}" sibTransId="{EFD5BF2B-15CE-4AA4-87BF-76A997E779A7}"/>
    <dgm:cxn modelId="{989AFFDB-265F-4FB3-9B86-0B5C1B023CD5}" type="presOf" srcId="{69ABAD9B-0664-48AC-B346-E63C1B9B215A}" destId="{2E0F1B28-C201-48E0-83B7-FFF6308F534F}" srcOrd="0" destOrd="0" presId="urn:microsoft.com/office/officeart/2005/8/layout/StepDownProcess"/>
    <dgm:cxn modelId="{A759F5B2-F2E3-4E5A-9560-5767341E31DC}" srcId="{145FAE46-2F32-4067-80F1-54A4DD8AA382}" destId="{C4171623-7BB9-4630-9772-A6F7F30E6452}" srcOrd="1" destOrd="0" parTransId="{F1C288B0-2986-4ADD-BD76-77549F2CFE45}" sibTransId="{654CDCF6-858F-4F20-B599-6F730F75DCF5}"/>
    <dgm:cxn modelId="{959D9D13-82CE-4E74-B318-33EA4857BF12}" srcId="{145FAE46-2F32-4067-80F1-54A4DD8AA382}" destId="{2B84A7A2-B86E-42EC-8EBE-0B5009AACBBC}" srcOrd="0" destOrd="0" parTransId="{F61B50BC-8A7D-43D7-A852-C9A9D55B69A8}" sibTransId="{44F6FB76-FA32-4E64-B657-9963BB91DF31}"/>
    <dgm:cxn modelId="{3366F69F-19B0-4CA6-B2BD-71DC874E7C30}" type="presOf" srcId="{C4171623-7BB9-4630-9772-A6F7F30E6452}" destId="{16892F42-1F20-48B2-981B-0E6AF9FD0032}" srcOrd="0" destOrd="0" presId="urn:microsoft.com/office/officeart/2005/8/layout/StepDownProcess"/>
    <dgm:cxn modelId="{525CB952-7B4C-4607-9B71-7F6C8334D844}" type="presOf" srcId="{2B84A7A2-B86E-42EC-8EBE-0B5009AACBBC}" destId="{6BBE463B-47C6-47BE-92DB-3D7C968747F3}" srcOrd="0" destOrd="0" presId="urn:microsoft.com/office/officeart/2005/8/layout/StepDownProcess"/>
    <dgm:cxn modelId="{5639B7A4-1819-4C0F-9FDF-614246E86435}" type="presParOf" srcId="{DBF8639A-5A89-4754-8178-B7A11F6CB10D}" destId="{085F6489-E9FB-418B-B013-9193FE676829}" srcOrd="0" destOrd="0" presId="urn:microsoft.com/office/officeart/2005/8/layout/StepDownProcess"/>
    <dgm:cxn modelId="{74073198-08A6-4704-BBBF-D6EDE98535E9}" type="presParOf" srcId="{085F6489-E9FB-418B-B013-9193FE676829}" destId="{F6ACEFB1-2850-4B35-8551-1BEFC450A8A6}" srcOrd="0" destOrd="0" presId="urn:microsoft.com/office/officeart/2005/8/layout/StepDownProcess"/>
    <dgm:cxn modelId="{A5E34A92-3DFE-4F6E-BEAF-80C14D6FB266}" type="presParOf" srcId="{085F6489-E9FB-418B-B013-9193FE676829}" destId="{6BBE463B-47C6-47BE-92DB-3D7C968747F3}" srcOrd="1" destOrd="0" presId="urn:microsoft.com/office/officeart/2005/8/layout/StepDownProcess"/>
    <dgm:cxn modelId="{C5CC1A35-73E2-42AD-9456-AA4466EF8361}" type="presParOf" srcId="{085F6489-E9FB-418B-B013-9193FE676829}" destId="{102A68B7-1097-488E-89AA-3D943AF35267}" srcOrd="2" destOrd="0" presId="urn:microsoft.com/office/officeart/2005/8/layout/StepDownProcess"/>
    <dgm:cxn modelId="{5AB9B1B8-6F50-4456-9CC0-818DC728EFD4}" type="presParOf" srcId="{DBF8639A-5A89-4754-8178-B7A11F6CB10D}" destId="{1186F4A6-4682-46F3-B81C-F5F8EFDABAEC}" srcOrd="1" destOrd="0" presId="urn:microsoft.com/office/officeart/2005/8/layout/StepDownProcess"/>
    <dgm:cxn modelId="{5A577238-B346-4C99-8383-640DEE958A03}" type="presParOf" srcId="{DBF8639A-5A89-4754-8178-B7A11F6CB10D}" destId="{ECC377A3-DAC5-4D8C-9CEE-312443CED316}" srcOrd="2" destOrd="0" presId="urn:microsoft.com/office/officeart/2005/8/layout/StepDownProcess"/>
    <dgm:cxn modelId="{C45230DB-A0C4-433E-B2DA-995641787816}" type="presParOf" srcId="{ECC377A3-DAC5-4D8C-9CEE-312443CED316}" destId="{9D1D0D1F-9F95-41AD-BCE6-FFB2A5C143AF}" srcOrd="0" destOrd="0" presId="urn:microsoft.com/office/officeart/2005/8/layout/StepDownProcess"/>
    <dgm:cxn modelId="{294CD40C-63D2-4C5E-B943-72B8B9E17449}" type="presParOf" srcId="{ECC377A3-DAC5-4D8C-9CEE-312443CED316}" destId="{16892F42-1F20-48B2-981B-0E6AF9FD0032}" srcOrd="1" destOrd="0" presId="urn:microsoft.com/office/officeart/2005/8/layout/StepDownProcess"/>
    <dgm:cxn modelId="{8F2EF2EC-966E-4DDA-86F5-8D624DE5FCF6}" type="presParOf" srcId="{ECC377A3-DAC5-4D8C-9CEE-312443CED316}" destId="{3DA9ED2A-4F91-4C23-957D-23F470BB9CB2}" srcOrd="2" destOrd="0" presId="urn:microsoft.com/office/officeart/2005/8/layout/StepDownProcess"/>
    <dgm:cxn modelId="{57D8F375-01E3-4455-AE58-E8E888BD97FA}" type="presParOf" srcId="{DBF8639A-5A89-4754-8178-B7A11F6CB10D}" destId="{18568F54-2CD0-45F1-BFC6-907A1AA31F29}" srcOrd="3" destOrd="0" presId="urn:microsoft.com/office/officeart/2005/8/layout/StepDownProcess"/>
    <dgm:cxn modelId="{5FD6A3F5-5B91-4AF2-A689-F9E5CCB1E5EE}" type="presParOf" srcId="{DBF8639A-5A89-4754-8178-B7A11F6CB10D}" destId="{429C8506-E31C-4AEC-A427-7D61733EB4EB}" srcOrd="4" destOrd="0" presId="urn:microsoft.com/office/officeart/2005/8/layout/StepDownProcess"/>
    <dgm:cxn modelId="{0C37AA7B-CD31-4CF9-95D7-9948397E7DCA}" type="presParOf" srcId="{429C8506-E31C-4AEC-A427-7D61733EB4EB}" destId="{CC50EE48-C43E-41B0-9321-906F928154F2}" srcOrd="0" destOrd="0" presId="urn:microsoft.com/office/officeart/2005/8/layout/StepDownProcess"/>
    <dgm:cxn modelId="{292D26DA-66FF-4668-BA9C-7CB4D7D3B191}" type="presParOf" srcId="{429C8506-E31C-4AEC-A427-7D61733EB4EB}" destId="{2E0F1B28-C201-48E0-83B7-FFF6308F534F}" srcOrd="1" destOrd="0" presId="urn:microsoft.com/office/officeart/2005/8/layout/StepDownProcess"/>
    <dgm:cxn modelId="{5C7A8B67-E16D-4A4E-90F3-6FAA0AB717CE}" type="presParOf" srcId="{429C8506-E31C-4AEC-A427-7D61733EB4EB}" destId="{0C342842-3B45-4DEE-BCF1-5CC8F65DBA0D}" srcOrd="2" destOrd="0" presId="urn:microsoft.com/office/officeart/2005/8/layout/StepDownProcess"/>
    <dgm:cxn modelId="{F5D509CB-3FDF-474E-A24F-059ADB45A560}" type="presParOf" srcId="{DBF8639A-5A89-4754-8178-B7A11F6CB10D}" destId="{25446E63-1758-49DD-B93B-B0D643A9F36D}" srcOrd="5" destOrd="0" presId="urn:microsoft.com/office/officeart/2005/8/layout/StepDownProcess"/>
    <dgm:cxn modelId="{41DAE059-99BE-4550-ABD2-57260D9B9AC8}" type="presParOf" srcId="{DBF8639A-5A89-4754-8178-B7A11F6CB10D}" destId="{51EAAE78-4900-40CD-9C41-534687180851}" srcOrd="6" destOrd="0" presId="urn:microsoft.com/office/officeart/2005/8/layout/StepDownProcess"/>
    <dgm:cxn modelId="{D697DAAA-4006-44A7-BF67-CCB397A895BB}" type="presParOf" srcId="{51EAAE78-4900-40CD-9C41-534687180851}" destId="{5702A1F8-49A3-47B1-95BB-42B4186FD86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FAE46-2F32-4067-80F1-54A4DD8AA382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84A7A2-B86E-42EC-8EBE-0B5009AACBBC}">
      <dgm:prSet custT="1"/>
      <dgm:spPr>
        <a:solidFill>
          <a:srgbClr val="FF99FF"/>
        </a:solidFill>
      </dgm:spPr>
      <dgm:t>
        <a:bodyPr/>
        <a:lstStyle/>
        <a:p>
          <a:r>
            <a:rPr lang="ro-RO" sz="1800" b="1" dirty="0" smtClean="0">
              <a:solidFill>
                <a:schemeClr val="tx1"/>
              </a:solidFill>
            </a:rPr>
            <a:t>A încercat </a:t>
          </a:r>
          <a:r>
            <a:rPr lang="ro-RO" sz="1800" b="1" dirty="0">
              <a:solidFill>
                <a:schemeClr val="tx1"/>
              </a:solidFill>
            </a:rPr>
            <a:t>să </a:t>
          </a:r>
          <a:r>
            <a:rPr lang="ro-RO" sz="1800" b="1" dirty="0" smtClean="0">
              <a:solidFill>
                <a:schemeClr val="tx1"/>
              </a:solidFill>
            </a:rPr>
            <a:t>îţi </a:t>
          </a:r>
          <a:r>
            <a:rPr lang="ro-RO" sz="1800" b="1" dirty="0">
              <a:solidFill>
                <a:schemeClr val="tx1"/>
              </a:solidFill>
            </a:rPr>
            <a:t>ascundă păcatul </a:t>
          </a:r>
          <a:r>
            <a:rPr lang="ro-RO" sz="1800" b="1" dirty="0" smtClean="0">
              <a:solidFill>
                <a:schemeClr val="tx1"/>
              </a:solidFill>
            </a:rPr>
            <a:t>înşelând un </a:t>
          </a:r>
          <a:r>
            <a:rPr lang="ro-RO" sz="1800" b="1" dirty="0">
              <a:solidFill>
                <a:schemeClr val="tx1"/>
              </a:solidFill>
            </a:rPr>
            <a:t>om bun </a:t>
          </a:r>
          <a:r>
            <a:rPr lang="es-ES" sz="1800" b="1" dirty="0">
              <a:solidFill>
                <a:schemeClr val="tx1"/>
              </a:solidFill>
            </a:rPr>
            <a:t>(v. 5-12)</a:t>
          </a:r>
          <a:endParaRPr lang="es-ES" sz="1800" dirty="0">
            <a:solidFill>
              <a:schemeClr val="tx1"/>
            </a:solidFill>
          </a:endParaRPr>
        </a:p>
      </dgm:t>
    </dgm:pt>
    <dgm:pt modelId="{F61B50BC-8A7D-43D7-A852-C9A9D55B69A8}" type="parTrans" cxnId="{959D9D13-82CE-4E74-B318-33EA4857BF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4F6FB76-FA32-4E64-B657-9963BB91DF31}" type="sibTrans" cxnId="{959D9D13-82CE-4E74-B318-33EA4857BF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171623-7BB9-4630-9772-A6F7F30E6452}">
      <dgm:prSet custT="1"/>
      <dgm:spPr/>
      <dgm:t>
        <a:bodyPr/>
        <a:lstStyle/>
        <a:p>
          <a:r>
            <a:rPr lang="ro-RO" sz="1800" b="1" dirty="0">
              <a:solidFill>
                <a:schemeClr val="tx1"/>
              </a:solidFill>
            </a:rPr>
            <a:t>L-a suspus </a:t>
          </a:r>
          <a:r>
            <a:rPr lang="ro-RO" sz="1800" b="1" dirty="0" smtClean="0">
              <a:solidFill>
                <a:schemeClr val="tx1"/>
              </a:solidFill>
            </a:rPr>
            <a:t>pe </a:t>
          </a:r>
          <a:r>
            <a:rPr lang="ro-RO" sz="1800" b="1" dirty="0">
              <a:solidFill>
                <a:schemeClr val="tx1"/>
              </a:solidFill>
            </a:rPr>
            <a:t>Urie riscului de a păcătui, îmbătându-l </a:t>
          </a:r>
          <a:r>
            <a:rPr lang="es-ES" sz="1800" b="1" dirty="0">
              <a:solidFill>
                <a:schemeClr val="tx1"/>
              </a:solidFill>
            </a:rPr>
            <a:t>(v. 13)</a:t>
          </a:r>
          <a:endParaRPr lang="es-ES" sz="1800" dirty="0">
            <a:solidFill>
              <a:schemeClr val="tx1"/>
            </a:solidFill>
          </a:endParaRPr>
        </a:p>
      </dgm:t>
    </dgm:pt>
    <dgm:pt modelId="{F1C288B0-2986-4ADD-BD76-77549F2CFE45}" type="parTrans" cxnId="{A759F5B2-F2E3-4E5A-9560-5767341E31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4CDCF6-858F-4F20-B599-6F730F75DCF5}" type="sibTrans" cxnId="{A759F5B2-F2E3-4E5A-9560-5767341E31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ABAD9B-0664-48AC-B346-E63C1B9B215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o-RO" sz="1800" b="1" dirty="0">
              <a:solidFill>
                <a:schemeClr val="tx1"/>
              </a:solidFill>
            </a:rPr>
            <a:t>A poruncit o </a:t>
          </a:r>
          <a:r>
            <a:rPr lang="ro-RO" sz="1800" b="1" dirty="0" smtClean="0">
              <a:solidFill>
                <a:schemeClr val="tx1"/>
              </a:solidFill>
            </a:rPr>
            <a:t>crimă </a:t>
          </a:r>
          <a:r>
            <a:rPr lang="es-ES" sz="1800" b="1" dirty="0" smtClean="0">
              <a:solidFill>
                <a:schemeClr val="tx1"/>
              </a:solidFill>
            </a:rPr>
            <a:t>(</a:t>
          </a:r>
          <a:r>
            <a:rPr lang="es-ES" sz="1800" b="1" dirty="0">
              <a:solidFill>
                <a:schemeClr val="tx1"/>
              </a:solidFill>
            </a:rPr>
            <a:t>v. 14-25)</a:t>
          </a:r>
          <a:endParaRPr lang="es-ES" sz="1800" dirty="0">
            <a:solidFill>
              <a:schemeClr val="tx1"/>
            </a:solidFill>
          </a:endParaRPr>
        </a:p>
      </dgm:t>
    </dgm:pt>
    <dgm:pt modelId="{47F07399-D942-47E1-B14D-F75E855DE00A}" type="parTrans" cxnId="{2419EA56-8BC4-48CF-8512-DD93AF34479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25C826-11FE-4FAF-A860-8757A99E51FF}" type="sibTrans" cxnId="{2419EA56-8BC4-48CF-8512-DD93AF34479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8B2B34-A7A8-463D-BA93-C2D6CAB2AA15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o-RO" sz="1800" b="1" dirty="0">
              <a:solidFill>
                <a:schemeClr val="tx1"/>
              </a:solidFill>
            </a:rPr>
            <a:t>Căsătorindu-se cu </a:t>
          </a:r>
          <a:r>
            <a:rPr lang="ro-RO" sz="1800" b="1" dirty="0" smtClean="0">
              <a:solidFill>
                <a:schemeClr val="tx1"/>
              </a:solidFill>
            </a:rPr>
            <a:t>Bat-Şeba </a:t>
          </a:r>
          <a:r>
            <a:rPr lang="ro-RO" sz="1800" b="1" dirty="0">
              <a:solidFill>
                <a:schemeClr val="tx1"/>
              </a:solidFill>
            </a:rPr>
            <a:t>a dorit să acopere păcatul </a:t>
          </a:r>
          <a:r>
            <a:rPr lang="es-ES" sz="1800" b="1" dirty="0">
              <a:solidFill>
                <a:schemeClr val="tx1"/>
              </a:solidFill>
            </a:rPr>
            <a:t>(v. 26-27)</a:t>
          </a:r>
          <a:endParaRPr lang="es-ES" sz="1800" dirty="0">
            <a:solidFill>
              <a:schemeClr val="tx1"/>
            </a:solidFill>
          </a:endParaRPr>
        </a:p>
      </dgm:t>
    </dgm:pt>
    <dgm:pt modelId="{EF9D11EA-8E8C-48F9-8809-77593AE6E7B5}" type="parTrans" cxnId="{33AAB497-F384-4F44-8BC5-B88B0CA844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FD5BF2B-15CE-4AA4-87BF-76A997E779A7}" type="sibTrans" cxnId="{33AAB497-F384-4F44-8BC5-B88B0CA844D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BF8639A-5A89-4754-8178-B7A11F6CB10D}" type="pres">
      <dgm:prSet presAssocID="{145FAE46-2F32-4067-80F1-54A4DD8AA38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085F6489-E9FB-418B-B013-9193FE676829}" type="pres">
      <dgm:prSet presAssocID="{2B84A7A2-B86E-42EC-8EBE-0B5009AACBBC}" presName="composite" presStyleCnt="0"/>
      <dgm:spPr/>
    </dgm:pt>
    <dgm:pt modelId="{F6ACEFB1-2850-4B35-8551-1BEFC450A8A6}" type="pres">
      <dgm:prSet presAssocID="{2B84A7A2-B86E-42EC-8EBE-0B5009AACBBC}" presName="bentUpArrow1" presStyleLbl="alignImgPlace1" presStyleIdx="0" presStyleCnt="3" custLinFactNeighborX="-53701"/>
      <dgm:spPr>
        <a:solidFill>
          <a:srgbClr val="FFDDFF"/>
        </a:solidFill>
      </dgm:spPr>
    </dgm:pt>
    <dgm:pt modelId="{6BBE463B-47C6-47BE-92DB-3D7C968747F3}" type="pres">
      <dgm:prSet presAssocID="{2B84A7A2-B86E-42EC-8EBE-0B5009AACBBC}" presName="ParentText" presStyleLbl="node1" presStyleIdx="0" presStyleCnt="4" custScaleX="263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02A68B7-1097-488E-89AA-3D943AF35267}" type="pres">
      <dgm:prSet presAssocID="{2B84A7A2-B86E-42EC-8EBE-0B5009AACBB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186F4A6-4682-46F3-B81C-F5F8EFDABAEC}" type="pres">
      <dgm:prSet presAssocID="{44F6FB76-FA32-4E64-B657-9963BB91DF31}" presName="sibTrans" presStyleCnt="0"/>
      <dgm:spPr/>
    </dgm:pt>
    <dgm:pt modelId="{ECC377A3-DAC5-4D8C-9CEE-312443CED316}" type="pres">
      <dgm:prSet presAssocID="{C4171623-7BB9-4630-9772-A6F7F30E6452}" presName="composite" presStyleCnt="0"/>
      <dgm:spPr/>
    </dgm:pt>
    <dgm:pt modelId="{9D1D0D1F-9F95-41AD-BCE6-FFB2A5C143AF}" type="pres">
      <dgm:prSet presAssocID="{C4171623-7BB9-4630-9772-A6F7F30E6452}" presName="bentUpArrow1" presStyleLbl="alignImgPlace1" presStyleIdx="1" presStyleCnt="3" custLinFactNeighborX="-53701"/>
      <dgm:spPr>
        <a:solidFill>
          <a:srgbClr val="FBF0C9"/>
        </a:solidFill>
      </dgm:spPr>
    </dgm:pt>
    <dgm:pt modelId="{16892F42-1F20-48B2-981B-0E6AF9FD0032}" type="pres">
      <dgm:prSet presAssocID="{C4171623-7BB9-4630-9772-A6F7F30E6452}" presName="ParentText" presStyleLbl="node1" presStyleIdx="1" presStyleCnt="4" custScaleX="263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3DA9ED2A-4F91-4C23-957D-23F470BB9CB2}" type="pres">
      <dgm:prSet presAssocID="{C4171623-7BB9-4630-9772-A6F7F30E645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8568F54-2CD0-45F1-BFC6-907A1AA31F29}" type="pres">
      <dgm:prSet presAssocID="{654CDCF6-858F-4F20-B599-6F730F75DCF5}" presName="sibTrans" presStyleCnt="0"/>
      <dgm:spPr/>
    </dgm:pt>
    <dgm:pt modelId="{429C8506-E31C-4AEC-A427-7D61733EB4EB}" type="pres">
      <dgm:prSet presAssocID="{69ABAD9B-0664-48AC-B346-E63C1B9B215A}" presName="composite" presStyleCnt="0"/>
      <dgm:spPr/>
    </dgm:pt>
    <dgm:pt modelId="{CC50EE48-C43E-41B0-9321-906F928154F2}" type="pres">
      <dgm:prSet presAssocID="{69ABAD9B-0664-48AC-B346-E63C1B9B215A}" presName="bentUpArrow1" presStyleLbl="alignImgPlace1" presStyleIdx="2" presStyleCnt="3" custLinFactNeighborX="-53701"/>
      <dgm:spPr>
        <a:solidFill>
          <a:schemeClr val="accent1">
            <a:lumMod val="20000"/>
            <a:lumOff val="80000"/>
          </a:schemeClr>
        </a:solidFill>
      </dgm:spPr>
    </dgm:pt>
    <dgm:pt modelId="{2E0F1B28-C201-48E0-83B7-FFF6308F534F}" type="pres">
      <dgm:prSet presAssocID="{69ABAD9B-0664-48AC-B346-E63C1B9B215A}" presName="ParentText" presStyleLbl="node1" presStyleIdx="2" presStyleCnt="4" custScaleX="263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0C342842-3B45-4DEE-BCF1-5CC8F65DBA0D}" type="pres">
      <dgm:prSet presAssocID="{69ABAD9B-0664-48AC-B346-E63C1B9B215A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5446E63-1758-49DD-B93B-B0D643A9F36D}" type="pres">
      <dgm:prSet presAssocID="{EC25C826-11FE-4FAF-A860-8757A99E51FF}" presName="sibTrans" presStyleCnt="0"/>
      <dgm:spPr/>
    </dgm:pt>
    <dgm:pt modelId="{51EAAE78-4900-40CD-9C41-534687180851}" type="pres">
      <dgm:prSet presAssocID="{D08B2B34-A7A8-463D-BA93-C2D6CAB2AA15}" presName="composite" presStyleCnt="0"/>
      <dgm:spPr/>
    </dgm:pt>
    <dgm:pt modelId="{5702A1F8-49A3-47B1-95BB-42B4186FD86D}" type="pres">
      <dgm:prSet presAssocID="{D08B2B34-A7A8-463D-BA93-C2D6CAB2AA15}" presName="ParentText" presStyleLbl="node1" presStyleIdx="3" presStyleCnt="4" custScaleX="2635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564C6B38-28B2-4DB5-BC63-EF12ACD9B659}" type="presOf" srcId="{D08B2B34-A7A8-463D-BA93-C2D6CAB2AA15}" destId="{5702A1F8-49A3-47B1-95BB-42B4186FD86D}" srcOrd="0" destOrd="0" presId="urn:microsoft.com/office/officeart/2005/8/layout/StepDownProcess"/>
    <dgm:cxn modelId="{2419EA56-8BC4-48CF-8512-DD93AF344795}" srcId="{145FAE46-2F32-4067-80F1-54A4DD8AA382}" destId="{69ABAD9B-0664-48AC-B346-E63C1B9B215A}" srcOrd="2" destOrd="0" parTransId="{47F07399-D942-47E1-B14D-F75E855DE00A}" sibTransId="{EC25C826-11FE-4FAF-A860-8757A99E51FF}"/>
    <dgm:cxn modelId="{21DA4ADD-E5C2-485A-BA87-A20587307124}" type="presOf" srcId="{145FAE46-2F32-4067-80F1-54A4DD8AA382}" destId="{DBF8639A-5A89-4754-8178-B7A11F6CB10D}" srcOrd="0" destOrd="0" presId="urn:microsoft.com/office/officeart/2005/8/layout/StepDownProcess"/>
    <dgm:cxn modelId="{33AAB497-F384-4F44-8BC5-B88B0CA844DF}" srcId="{145FAE46-2F32-4067-80F1-54A4DD8AA382}" destId="{D08B2B34-A7A8-463D-BA93-C2D6CAB2AA15}" srcOrd="3" destOrd="0" parTransId="{EF9D11EA-8E8C-48F9-8809-77593AE6E7B5}" sibTransId="{EFD5BF2B-15CE-4AA4-87BF-76A997E779A7}"/>
    <dgm:cxn modelId="{989AFFDB-265F-4FB3-9B86-0B5C1B023CD5}" type="presOf" srcId="{69ABAD9B-0664-48AC-B346-E63C1B9B215A}" destId="{2E0F1B28-C201-48E0-83B7-FFF6308F534F}" srcOrd="0" destOrd="0" presId="urn:microsoft.com/office/officeart/2005/8/layout/StepDownProcess"/>
    <dgm:cxn modelId="{A759F5B2-F2E3-4E5A-9560-5767341E31DC}" srcId="{145FAE46-2F32-4067-80F1-54A4DD8AA382}" destId="{C4171623-7BB9-4630-9772-A6F7F30E6452}" srcOrd="1" destOrd="0" parTransId="{F1C288B0-2986-4ADD-BD76-77549F2CFE45}" sibTransId="{654CDCF6-858F-4F20-B599-6F730F75DCF5}"/>
    <dgm:cxn modelId="{959D9D13-82CE-4E74-B318-33EA4857BF12}" srcId="{145FAE46-2F32-4067-80F1-54A4DD8AA382}" destId="{2B84A7A2-B86E-42EC-8EBE-0B5009AACBBC}" srcOrd="0" destOrd="0" parTransId="{F61B50BC-8A7D-43D7-A852-C9A9D55B69A8}" sibTransId="{44F6FB76-FA32-4E64-B657-9963BB91DF31}"/>
    <dgm:cxn modelId="{3366F69F-19B0-4CA6-B2BD-71DC874E7C30}" type="presOf" srcId="{C4171623-7BB9-4630-9772-A6F7F30E6452}" destId="{16892F42-1F20-48B2-981B-0E6AF9FD0032}" srcOrd="0" destOrd="0" presId="urn:microsoft.com/office/officeart/2005/8/layout/StepDownProcess"/>
    <dgm:cxn modelId="{525CB952-7B4C-4607-9B71-7F6C8334D844}" type="presOf" srcId="{2B84A7A2-B86E-42EC-8EBE-0B5009AACBBC}" destId="{6BBE463B-47C6-47BE-92DB-3D7C968747F3}" srcOrd="0" destOrd="0" presId="urn:microsoft.com/office/officeart/2005/8/layout/StepDownProcess"/>
    <dgm:cxn modelId="{5639B7A4-1819-4C0F-9FDF-614246E86435}" type="presParOf" srcId="{DBF8639A-5A89-4754-8178-B7A11F6CB10D}" destId="{085F6489-E9FB-418B-B013-9193FE676829}" srcOrd="0" destOrd="0" presId="urn:microsoft.com/office/officeart/2005/8/layout/StepDownProcess"/>
    <dgm:cxn modelId="{74073198-08A6-4704-BBBF-D6EDE98535E9}" type="presParOf" srcId="{085F6489-E9FB-418B-B013-9193FE676829}" destId="{F6ACEFB1-2850-4B35-8551-1BEFC450A8A6}" srcOrd="0" destOrd="0" presId="urn:microsoft.com/office/officeart/2005/8/layout/StepDownProcess"/>
    <dgm:cxn modelId="{A5E34A92-3DFE-4F6E-BEAF-80C14D6FB266}" type="presParOf" srcId="{085F6489-E9FB-418B-B013-9193FE676829}" destId="{6BBE463B-47C6-47BE-92DB-3D7C968747F3}" srcOrd="1" destOrd="0" presId="urn:microsoft.com/office/officeart/2005/8/layout/StepDownProcess"/>
    <dgm:cxn modelId="{C5CC1A35-73E2-42AD-9456-AA4466EF8361}" type="presParOf" srcId="{085F6489-E9FB-418B-B013-9193FE676829}" destId="{102A68B7-1097-488E-89AA-3D943AF35267}" srcOrd="2" destOrd="0" presId="urn:microsoft.com/office/officeart/2005/8/layout/StepDownProcess"/>
    <dgm:cxn modelId="{5AB9B1B8-6F50-4456-9CC0-818DC728EFD4}" type="presParOf" srcId="{DBF8639A-5A89-4754-8178-B7A11F6CB10D}" destId="{1186F4A6-4682-46F3-B81C-F5F8EFDABAEC}" srcOrd="1" destOrd="0" presId="urn:microsoft.com/office/officeart/2005/8/layout/StepDownProcess"/>
    <dgm:cxn modelId="{5A577238-B346-4C99-8383-640DEE958A03}" type="presParOf" srcId="{DBF8639A-5A89-4754-8178-B7A11F6CB10D}" destId="{ECC377A3-DAC5-4D8C-9CEE-312443CED316}" srcOrd="2" destOrd="0" presId="urn:microsoft.com/office/officeart/2005/8/layout/StepDownProcess"/>
    <dgm:cxn modelId="{C45230DB-A0C4-433E-B2DA-995641787816}" type="presParOf" srcId="{ECC377A3-DAC5-4D8C-9CEE-312443CED316}" destId="{9D1D0D1F-9F95-41AD-BCE6-FFB2A5C143AF}" srcOrd="0" destOrd="0" presId="urn:microsoft.com/office/officeart/2005/8/layout/StepDownProcess"/>
    <dgm:cxn modelId="{294CD40C-63D2-4C5E-B943-72B8B9E17449}" type="presParOf" srcId="{ECC377A3-DAC5-4D8C-9CEE-312443CED316}" destId="{16892F42-1F20-48B2-981B-0E6AF9FD0032}" srcOrd="1" destOrd="0" presId="urn:microsoft.com/office/officeart/2005/8/layout/StepDownProcess"/>
    <dgm:cxn modelId="{8F2EF2EC-966E-4DDA-86F5-8D624DE5FCF6}" type="presParOf" srcId="{ECC377A3-DAC5-4D8C-9CEE-312443CED316}" destId="{3DA9ED2A-4F91-4C23-957D-23F470BB9CB2}" srcOrd="2" destOrd="0" presId="urn:microsoft.com/office/officeart/2005/8/layout/StepDownProcess"/>
    <dgm:cxn modelId="{57D8F375-01E3-4455-AE58-E8E888BD97FA}" type="presParOf" srcId="{DBF8639A-5A89-4754-8178-B7A11F6CB10D}" destId="{18568F54-2CD0-45F1-BFC6-907A1AA31F29}" srcOrd="3" destOrd="0" presId="urn:microsoft.com/office/officeart/2005/8/layout/StepDownProcess"/>
    <dgm:cxn modelId="{5FD6A3F5-5B91-4AF2-A689-F9E5CCB1E5EE}" type="presParOf" srcId="{DBF8639A-5A89-4754-8178-B7A11F6CB10D}" destId="{429C8506-E31C-4AEC-A427-7D61733EB4EB}" srcOrd="4" destOrd="0" presId="urn:microsoft.com/office/officeart/2005/8/layout/StepDownProcess"/>
    <dgm:cxn modelId="{0C37AA7B-CD31-4CF9-95D7-9948397E7DCA}" type="presParOf" srcId="{429C8506-E31C-4AEC-A427-7D61733EB4EB}" destId="{CC50EE48-C43E-41B0-9321-906F928154F2}" srcOrd="0" destOrd="0" presId="urn:microsoft.com/office/officeart/2005/8/layout/StepDownProcess"/>
    <dgm:cxn modelId="{292D26DA-66FF-4668-BA9C-7CB4D7D3B191}" type="presParOf" srcId="{429C8506-E31C-4AEC-A427-7D61733EB4EB}" destId="{2E0F1B28-C201-48E0-83B7-FFF6308F534F}" srcOrd="1" destOrd="0" presId="urn:microsoft.com/office/officeart/2005/8/layout/StepDownProcess"/>
    <dgm:cxn modelId="{5C7A8B67-E16D-4A4E-90F3-6FAA0AB717CE}" type="presParOf" srcId="{429C8506-E31C-4AEC-A427-7D61733EB4EB}" destId="{0C342842-3B45-4DEE-BCF1-5CC8F65DBA0D}" srcOrd="2" destOrd="0" presId="urn:microsoft.com/office/officeart/2005/8/layout/StepDownProcess"/>
    <dgm:cxn modelId="{F5D509CB-3FDF-474E-A24F-059ADB45A560}" type="presParOf" srcId="{DBF8639A-5A89-4754-8178-B7A11F6CB10D}" destId="{25446E63-1758-49DD-B93B-B0D643A9F36D}" srcOrd="5" destOrd="0" presId="urn:microsoft.com/office/officeart/2005/8/layout/StepDownProcess"/>
    <dgm:cxn modelId="{41DAE059-99BE-4550-ABD2-57260D9B9AC8}" type="presParOf" srcId="{DBF8639A-5A89-4754-8178-B7A11F6CB10D}" destId="{51EAAE78-4900-40CD-9C41-534687180851}" srcOrd="6" destOrd="0" presId="urn:microsoft.com/office/officeart/2005/8/layout/StepDownProcess"/>
    <dgm:cxn modelId="{D697DAAA-4006-44A7-BF67-CCB397A895BB}" type="presParOf" srcId="{51EAAE78-4900-40CD-9C41-534687180851}" destId="{5702A1F8-49A3-47B1-95BB-42B4186FD86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CEFB1-2850-4B35-8551-1BEFC450A8A6}">
      <dsp:nvSpPr>
        <dsp:cNvPr id="0" name=""/>
        <dsp:cNvSpPr/>
      </dsp:nvSpPr>
      <dsp:spPr>
        <a:xfrm rot="5400000">
          <a:off x="766813" y="803890"/>
          <a:ext cx="705990" cy="803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BE463B-47C6-47BE-92DB-3D7C968747F3}">
      <dsp:nvSpPr>
        <dsp:cNvPr id="0" name=""/>
        <dsp:cNvSpPr/>
      </dsp:nvSpPr>
      <dsp:spPr>
        <a:xfrm>
          <a:off x="39490" y="21285"/>
          <a:ext cx="3132268" cy="831892"/>
        </a:xfrm>
        <a:prstGeom prst="roundRect">
          <a:avLst>
            <a:gd name="adj" fmla="val 1667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chemeClr val="tx1"/>
              </a:solidFill>
            </a:rPr>
            <a:t>Nu </a:t>
          </a:r>
          <a:r>
            <a:rPr lang="ro-RO" sz="1800" b="1" kern="1200" dirty="0" smtClean="0">
              <a:solidFill>
                <a:schemeClr val="tx1"/>
              </a:solidFill>
            </a:rPr>
            <a:t>şi-a </a:t>
          </a:r>
          <a:r>
            <a:rPr lang="ro-RO" sz="1800" b="1" kern="1200" dirty="0">
              <a:solidFill>
                <a:schemeClr val="tx1"/>
              </a:solidFill>
            </a:rPr>
            <a:t>împlinit datoria ca </a:t>
          </a:r>
          <a:r>
            <a:rPr lang="ro-RO" sz="1800" b="1" kern="1200" dirty="0" smtClean="0">
              <a:solidFill>
                <a:schemeClr val="tx1"/>
              </a:solidFill>
            </a:rPr>
            <a:t>şi </a:t>
          </a:r>
          <a:r>
            <a:rPr lang="ro-RO" sz="1800" b="1" kern="1200" dirty="0">
              <a:solidFill>
                <a:schemeClr val="tx1"/>
              </a:solidFill>
            </a:rPr>
            <a:t>rege </a:t>
          </a:r>
          <a:r>
            <a:rPr lang="es-ES" sz="1800" b="1" kern="1200" dirty="0">
              <a:solidFill>
                <a:schemeClr val="tx1"/>
              </a:solidFill>
            </a:rPr>
            <a:t>(v. 1)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9490" y="21285"/>
        <a:ext cx="3132268" cy="831892"/>
      </dsp:txXfrm>
    </dsp:sp>
    <dsp:sp modelId="{102A68B7-1097-488E-89AA-3D943AF35267}">
      <dsp:nvSpPr>
        <dsp:cNvPr id="0" name=""/>
        <dsp:cNvSpPr/>
      </dsp:nvSpPr>
      <dsp:spPr>
        <a:xfrm>
          <a:off x="2199861" y="100625"/>
          <a:ext cx="864382" cy="67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D0D1F-9F95-41AD-BCE6-FFB2A5C143AF}">
      <dsp:nvSpPr>
        <dsp:cNvPr id="0" name=""/>
        <dsp:cNvSpPr/>
      </dsp:nvSpPr>
      <dsp:spPr>
        <a:xfrm rot="5400000">
          <a:off x="2270302" y="1738380"/>
          <a:ext cx="705990" cy="803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9000000"/>
            <a:satOff val="0"/>
            <a:lumOff val="186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892F42-1F20-48B2-981B-0E6AF9FD0032}">
      <dsp:nvSpPr>
        <dsp:cNvPr id="0" name=""/>
        <dsp:cNvSpPr/>
      </dsp:nvSpPr>
      <dsp:spPr>
        <a:xfrm>
          <a:off x="1542979" y="955775"/>
          <a:ext cx="3132268" cy="8318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6000000"/>
                <a:satOff val="0"/>
                <a:lumOff val="-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000"/>
                <a:satOff val="0"/>
                <a:lumOff val="-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000"/>
                <a:satOff val="0"/>
                <a:lumOff val="-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chemeClr val="tx1"/>
              </a:solidFill>
            </a:rPr>
            <a:t>Nu </a:t>
          </a:r>
          <a:r>
            <a:rPr lang="ro-RO" sz="1800" b="1" kern="1200" dirty="0" smtClean="0">
              <a:solidFill>
                <a:schemeClr val="tx1"/>
              </a:solidFill>
            </a:rPr>
            <a:t>şi-a </a:t>
          </a:r>
          <a:r>
            <a:rPr lang="ro-RO" sz="1800" b="1" kern="1200" dirty="0">
              <a:solidFill>
                <a:schemeClr val="tx1"/>
              </a:solidFill>
            </a:rPr>
            <a:t>întors privirea, ci s-a complăcut în ispită </a:t>
          </a:r>
          <a:r>
            <a:rPr lang="es-ES" sz="1800" b="1" kern="1200" dirty="0">
              <a:solidFill>
                <a:schemeClr val="tx1"/>
              </a:solidFill>
            </a:rPr>
            <a:t>(v. 2; cf.</a:t>
          </a:r>
          <a:r>
            <a:rPr lang="ro-RO" sz="1800" b="1" kern="1200" dirty="0">
              <a:solidFill>
                <a:schemeClr val="tx1"/>
              </a:solidFill>
            </a:rPr>
            <a:t> Iov</a:t>
          </a:r>
          <a:r>
            <a:rPr lang="es-ES" sz="1800" b="1" kern="1200" dirty="0">
              <a:solidFill>
                <a:schemeClr val="tx1"/>
              </a:solidFill>
            </a:rPr>
            <a:t> 31:1)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542979" y="955775"/>
        <a:ext cx="3132268" cy="831892"/>
      </dsp:txXfrm>
    </dsp:sp>
    <dsp:sp modelId="{3DA9ED2A-4F91-4C23-957D-23F470BB9CB2}">
      <dsp:nvSpPr>
        <dsp:cNvPr id="0" name=""/>
        <dsp:cNvSpPr/>
      </dsp:nvSpPr>
      <dsp:spPr>
        <a:xfrm>
          <a:off x="3703350" y="1035115"/>
          <a:ext cx="864382" cy="67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0EE48-C43E-41B0-9321-906F928154F2}">
      <dsp:nvSpPr>
        <dsp:cNvPr id="0" name=""/>
        <dsp:cNvSpPr/>
      </dsp:nvSpPr>
      <dsp:spPr>
        <a:xfrm rot="5400000">
          <a:off x="3773791" y="2672870"/>
          <a:ext cx="705990" cy="803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8000000"/>
            <a:satOff val="0"/>
            <a:lumOff val="372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0F1B28-C201-48E0-83B7-FFF6308F534F}">
      <dsp:nvSpPr>
        <dsp:cNvPr id="0" name=""/>
        <dsp:cNvSpPr/>
      </dsp:nvSpPr>
      <dsp:spPr>
        <a:xfrm>
          <a:off x="3046468" y="1890265"/>
          <a:ext cx="3132268" cy="8318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12000000"/>
                <a:satOff val="0"/>
                <a:lumOff val="-2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000"/>
                <a:satOff val="0"/>
                <a:lumOff val="-2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000"/>
                <a:satOff val="0"/>
                <a:lumOff val="-2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chemeClr val="tx1"/>
              </a:solidFill>
            </a:rPr>
            <a:t>A căutat modalitatea de a transforma </a:t>
          </a:r>
          <a:r>
            <a:rPr lang="ro-RO" sz="1800" b="1" kern="1200" dirty="0" smtClean="0">
              <a:solidFill>
                <a:schemeClr val="tx1"/>
              </a:solidFill>
            </a:rPr>
            <a:t>dorinţa </a:t>
          </a:r>
          <a:r>
            <a:rPr lang="ro-RO" sz="1800" b="1" kern="1200" dirty="0">
              <a:solidFill>
                <a:schemeClr val="tx1"/>
              </a:solidFill>
            </a:rPr>
            <a:t>în realitate </a:t>
          </a:r>
          <a:r>
            <a:rPr lang="es-ES" sz="1800" b="1" kern="1200" dirty="0">
              <a:solidFill>
                <a:schemeClr val="tx1"/>
              </a:solidFill>
            </a:rPr>
            <a:t>(v. 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046468" y="1890265"/>
        <a:ext cx="3132268" cy="831892"/>
      </dsp:txXfrm>
    </dsp:sp>
    <dsp:sp modelId="{0C342842-3B45-4DEE-BCF1-5CC8F65DBA0D}">
      <dsp:nvSpPr>
        <dsp:cNvPr id="0" name=""/>
        <dsp:cNvSpPr/>
      </dsp:nvSpPr>
      <dsp:spPr>
        <a:xfrm>
          <a:off x="5206838" y="1969605"/>
          <a:ext cx="864382" cy="67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2A1F8-49A3-47B1-95BB-42B4186FD86D}">
      <dsp:nvSpPr>
        <dsp:cNvPr id="0" name=""/>
        <dsp:cNvSpPr/>
      </dsp:nvSpPr>
      <dsp:spPr>
        <a:xfrm>
          <a:off x="4549957" y="2824755"/>
          <a:ext cx="3132268" cy="831892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chemeClr val="tx1"/>
              </a:solidFill>
            </a:rPr>
            <a:t>A consumat păcatul </a:t>
          </a:r>
          <a:r>
            <a:rPr lang="es-ES" sz="1800" b="1" kern="1200" dirty="0">
              <a:solidFill>
                <a:schemeClr val="tx1"/>
              </a:solidFill>
            </a:rPr>
            <a:t>(v. 4)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549957" y="2824755"/>
        <a:ext cx="3132268" cy="8318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ACEFB1-2850-4B35-8551-1BEFC450A8A6}">
      <dsp:nvSpPr>
        <dsp:cNvPr id="0" name=""/>
        <dsp:cNvSpPr/>
      </dsp:nvSpPr>
      <dsp:spPr>
        <a:xfrm rot="5400000">
          <a:off x="766813" y="803890"/>
          <a:ext cx="705990" cy="803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DD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BE463B-47C6-47BE-92DB-3D7C968747F3}">
      <dsp:nvSpPr>
        <dsp:cNvPr id="0" name=""/>
        <dsp:cNvSpPr/>
      </dsp:nvSpPr>
      <dsp:spPr>
        <a:xfrm>
          <a:off x="39490" y="21285"/>
          <a:ext cx="3132268" cy="831892"/>
        </a:xfrm>
        <a:prstGeom prst="roundRect">
          <a:avLst>
            <a:gd name="adj" fmla="val 16670"/>
          </a:avLst>
        </a:prstGeom>
        <a:solidFill>
          <a:srgbClr val="FF99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solidFill>
                <a:schemeClr val="tx1"/>
              </a:solidFill>
            </a:rPr>
            <a:t>A încercat </a:t>
          </a:r>
          <a:r>
            <a:rPr lang="ro-RO" sz="1800" b="1" kern="1200" dirty="0">
              <a:solidFill>
                <a:schemeClr val="tx1"/>
              </a:solidFill>
            </a:rPr>
            <a:t>să </a:t>
          </a:r>
          <a:r>
            <a:rPr lang="ro-RO" sz="1800" b="1" kern="1200" dirty="0" smtClean="0">
              <a:solidFill>
                <a:schemeClr val="tx1"/>
              </a:solidFill>
            </a:rPr>
            <a:t>îţi </a:t>
          </a:r>
          <a:r>
            <a:rPr lang="ro-RO" sz="1800" b="1" kern="1200" dirty="0">
              <a:solidFill>
                <a:schemeClr val="tx1"/>
              </a:solidFill>
            </a:rPr>
            <a:t>ascundă păcatul </a:t>
          </a:r>
          <a:r>
            <a:rPr lang="ro-RO" sz="1800" b="1" kern="1200" dirty="0" smtClean="0">
              <a:solidFill>
                <a:schemeClr val="tx1"/>
              </a:solidFill>
            </a:rPr>
            <a:t>înşelând un </a:t>
          </a:r>
          <a:r>
            <a:rPr lang="ro-RO" sz="1800" b="1" kern="1200" dirty="0">
              <a:solidFill>
                <a:schemeClr val="tx1"/>
              </a:solidFill>
            </a:rPr>
            <a:t>om bun </a:t>
          </a:r>
          <a:r>
            <a:rPr lang="es-ES" sz="1800" b="1" kern="1200" dirty="0">
              <a:solidFill>
                <a:schemeClr val="tx1"/>
              </a:solidFill>
            </a:rPr>
            <a:t>(v. 5-12)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9490" y="21285"/>
        <a:ext cx="3132268" cy="831892"/>
      </dsp:txXfrm>
    </dsp:sp>
    <dsp:sp modelId="{102A68B7-1097-488E-89AA-3D943AF35267}">
      <dsp:nvSpPr>
        <dsp:cNvPr id="0" name=""/>
        <dsp:cNvSpPr/>
      </dsp:nvSpPr>
      <dsp:spPr>
        <a:xfrm>
          <a:off x="2199861" y="100625"/>
          <a:ext cx="864382" cy="67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D0D1F-9F95-41AD-BCE6-FFB2A5C143AF}">
      <dsp:nvSpPr>
        <dsp:cNvPr id="0" name=""/>
        <dsp:cNvSpPr/>
      </dsp:nvSpPr>
      <dsp:spPr>
        <a:xfrm rot="5400000">
          <a:off x="2270302" y="1738380"/>
          <a:ext cx="705990" cy="803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BF0C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892F42-1F20-48B2-981B-0E6AF9FD0032}">
      <dsp:nvSpPr>
        <dsp:cNvPr id="0" name=""/>
        <dsp:cNvSpPr/>
      </dsp:nvSpPr>
      <dsp:spPr>
        <a:xfrm>
          <a:off x="1542979" y="955775"/>
          <a:ext cx="3132268" cy="83189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2945457"/>
                <a:satOff val="0"/>
                <a:lumOff val="-5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2945457"/>
                <a:satOff val="0"/>
                <a:lumOff val="-5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2945457"/>
                <a:satOff val="0"/>
                <a:lumOff val="-5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chemeClr val="tx1"/>
              </a:solidFill>
            </a:rPr>
            <a:t>L-a suspus </a:t>
          </a:r>
          <a:r>
            <a:rPr lang="ro-RO" sz="1800" b="1" kern="1200" dirty="0" smtClean="0">
              <a:solidFill>
                <a:schemeClr val="tx1"/>
              </a:solidFill>
            </a:rPr>
            <a:t>pe </a:t>
          </a:r>
          <a:r>
            <a:rPr lang="ro-RO" sz="1800" b="1" kern="1200" dirty="0">
              <a:solidFill>
                <a:schemeClr val="tx1"/>
              </a:solidFill>
            </a:rPr>
            <a:t>Urie riscului de a păcătui, îmbătându-l </a:t>
          </a:r>
          <a:r>
            <a:rPr lang="es-ES" sz="1800" b="1" kern="1200" dirty="0">
              <a:solidFill>
                <a:schemeClr val="tx1"/>
              </a:solidFill>
            </a:rPr>
            <a:t>(v. 13)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542979" y="955775"/>
        <a:ext cx="3132268" cy="831892"/>
      </dsp:txXfrm>
    </dsp:sp>
    <dsp:sp modelId="{3DA9ED2A-4F91-4C23-957D-23F470BB9CB2}">
      <dsp:nvSpPr>
        <dsp:cNvPr id="0" name=""/>
        <dsp:cNvSpPr/>
      </dsp:nvSpPr>
      <dsp:spPr>
        <a:xfrm>
          <a:off x="3703350" y="1035115"/>
          <a:ext cx="864382" cy="67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0EE48-C43E-41B0-9321-906F928154F2}">
      <dsp:nvSpPr>
        <dsp:cNvPr id="0" name=""/>
        <dsp:cNvSpPr/>
      </dsp:nvSpPr>
      <dsp:spPr>
        <a:xfrm rot="5400000">
          <a:off x="3773791" y="2672870"/>
          <a:ext cx="705990" cy="803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E0F1B28-C201-48E0-83B7-FFF6308F534F}">
      <dsp:nvSpPr>
        <dsp:cNvPr id="0" name=""/>
        <dsp:cNvSpPr/>
      </dsp:nvSpPr>
      <dsp:spPr>
        <a:xfrm>
          <a:off x="3046468" y="1890265"/>
          <a:ext cx="3132268" cy="831892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chemeClr val="tx1"/>
              </a:solidFill>
            </a:rPr>
            <a:t>A poruncit o </a:t>
          </a:r>
          <a:r>
            <a:rPr lang="ro-RO" sz="1800" b="1" kern="1200" dirty="0" smtClean="0">
              <a:solidFill>
                <a:schemeClr val="tx1"/>
              </a:solidFill>
            </a:rPr>
            <a:t>crimă </a:t>
          </a:r>
          <a:r>
            <a:rPr lang="es-ES" sz="1800" b="1" kern="1200" dirty="0" smtClean="0">
              <a:solidFill>
                <a:schemeClr val="tx1"/>
              </a:solidFill>
            </a:rPr>
            <a:t>(</a:t>
          </a:r>
          <a:r>
            <a:rPr lang="es-ES" sz="1800" b="1" kern="1200" dirty="0">
              <a:solidFill>
                <a:schemeClr val="tx1"/>
              </a:solidFill>
            </a:rPr>
            <a:t>v. 14-25)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046468" y="1890265"/>
        <a:ext cx="3132268" cy="831892"/>
      </dsp:txXfrm>
    </dsp:sp>
    <dsp:sp modelId="{0C342842-3B45-4DEE-BCF1-5CC8F65DBA0D}">
      <dsp:nvSpPr>
        <dsp:cNvPr id="0" name=""/>
        <dsp:cNvSpPr/>
      </dsp:nvSpPr>
      <dsp:spPr>
        <a:xfrm>
          <a:off x="5206838" y="1969605"/>
          <a:ext cx="864382" cy="672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02A1F8-49A3-47B1-95BB-42B4186FD86D}">
      <dsp:nvSpPr>
        <dsp:cNvPr id="0" name=""/>
        <dsp:cNvSpPr/>
      </dsp:nvSpPr>
      <dsp:spPr>
        <a:xfrm>
          <a:off x="4549957" y="2824755"/>
          <a:ext cx="3132268" cy="831892"/>
        </a:xfrm>
        <a:prstGeom prst="roundRect">
          <a:avLst>
            <a:gd name="adj" fmla="val 1667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>
              <a:solidFill>
                <a:schemeClr val="tx1"/>
              </a:solidFill>
            </a:rPr>
            <a:t>Căsătorindu-se cu </a:t>
          </a:r>
          <a:r>
            <a:rPr lang="ro-RO" sz="1800" b="1" kern="1200" dirty="0" smtClean="0">
              <a:solidFill>
                <a:schemeClr val="tx1"/>
              </a:solidFill>
            </a:rPr>
            <a:t>Bat-Şeba </a:t>
          </a:r>
          <a:r>
            <a:rPr lang="ro-RO" sz="1800" b="1" kern="1200" dirty="0">
              <a:solidFill>
                <a:schemeClr val="tx1"/>
              </a:solidFill>
            </a:rPr>
            <a:t>a dorit să acopere păcatul </a:t>
          </a:r>
          <a:r>
            <a:rPr lang="es-ES" sz="1800" b="1" kern="1200" dirty="0">
              <a:solidFill>
                <a:schemeClr val="tx1"/>
              </a:solidFill>
            </a:rPr>
            <a:t>(v. 26-27)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549957" y="2824755"/>
        <a:ext cx="3132268" cy="831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0843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9517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6149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BD04320-18F1-4341-9B52-AD59D47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4E67-DFC2-4C6B-BCCD-8B5C99481C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C3EA3A7-46AC-4AF6-A301-53A16D0C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1AD8FAA-0683-4318-8440-CF352675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85C5B-A87B-4DD1-9C0D-F9FD4123F6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90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1758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3592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757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5672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4164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925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172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842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B9554-9AD1-4729-AD38-C0313C282CA6}" type="datetimeFigureOut">
              <a:rPr lang="es-ES" smtClean="0"/>
              <a:pPr/>
              <a:t>27/07/2021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87101-18AF-4951-B1CB-45D2A52468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067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47AA05D-36C0-4388-AFD6-124DEF9D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B4CA94A-0A69-478B-B9C5-811137F0B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559771-76FE-4B22-9A81-7FF588696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9824E67-DFC2-4C6B-BCCD-8B5C99481C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27/07/2021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3F51D4-29EB-4631-B2CC-A5F7BCFE5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3EF133-7466-45EC-8DA0-6355A365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BD85C5B-A87B-4DD1-9C0D-F9FD4123F6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1762529-79DA-4E2D-B7BF-53607254F324}"/>
              </a:ext>
            </a:extLst>
          </p:cNvPr>
          <p:cNvSpPr txBox="1"/>
          <p:nvPr/>
        </p:nvSpPr>
        <p:spPr>
          <a:xfrm>
            <a:off x="80467" y="4292769"/>
            <a:ext cx="8983066" cy="769441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o-RO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D5854"/>
                </a:solidFill>
                <a:effectLst>
                  <a:outerShdw dist="38100" dir="2700000" algn="bl" rotWithShape="0">
                    <a:srgbClr val="C7AE53"/>
                  </a:outerShdw>
                </a:effectLst>
              </a:rPr>
              <a:t>COSTUL </a:t>
            </a:r>
            <a:r>
              <a:rPr lang="ro-RO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D5854"/>
                </a:solidFill>
                <a:effectLst>
                  <a:outerShdw dist="38100" dir="2700000" algn="bl" rotWithShape="0">
                    <a:srgbClr val="C7AE53"/>
                  </a:outerShdw>
                </a:effectLst>
              </a:rPr>
              <a:t>ODIHNEI</a:t>
            </a:r>
            <a:endParaRPr lang="ro-RO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D5854"/>
              </a:solidFill>
              <a:effectLst>
                <a:outerShdw dist="38100" dir="2700000" algn="bl" rotWithShape="0">
                  <a:srgbClr val="C7AE53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F9C4303-BB52-498A-B2A8-40A0C2BBF971}"/>
              </a:ext>
            </a:extLst>
          </p:cNvPr>
          <p:cNvSpPr txBox="1"/>
          <p:nvPr/>
        </p:nvSpPr>
        <p:spPr>
          <a:xfrm>
            <a:off x="-1" y="20806"/>
            <a:ext cx="149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 smtClean="0">
                <a:solidFill>
                  <a:srgbClr val="E5B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4 pentru </a:t>
            </a:r>
            <a:r>
              <a:rPr lang="ro-RO" sz="1600" b="1" dirty="0">
                <a:solidFill>
                  <a:srgbClr val="E5B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iulie </a:t>
            </a:r>
            <a:r>
              <a:rPr lang="ro-RO" sz="1600" b="1" dirty="0" smtClean="0">
                <a:solidFill>
                  <a:srgbClr val="E5BB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ro-RO" sz="1600" b="1" dirty="0">
              <a:solidFill>
                <a:srgbClr val="E5BB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8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A58C120-B665-4981-AE02-8BABC6AD3B64}"/>
              </a:ext>
            </a:extLst>
          </p:cNvPr>
          <p:cNvSpPr txBox="1"/>
          <p:nvPr/>
        </p:nvSpPr>
        <p:spPr>
          <a:xfrm>
            <a:off x="170993" y="1730405"/>
            <a:ext cx="55387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smtClean="0">
                <a:latin typeface="Constantia" panose="02030602050306030303" pitchFamily="18" charset="0"/>
              </a:rPr>
              <a:t>„</a:t>
            </a:r>
            <a:r>
              <a:rPr lang="ro-RO" sz="2400" b="1" smtClean="0">
                <a:latin typeface="Constantia" panose="02030602050306030303" pitchFamily="18" charset="0"/>
              </a:rPr>
              <a:t>Iertarea </a:t>
            </a:r>
            <a:r>
              <a:rPr lang="ro-RO" sz="2400" b="1" smtClean="0">
                <a:latin typeface="Constantia" panose="02030602050306030303" pitchFamily="18" charset="0"/>
              </a:rPr>
              <a:t>lui Dumnezeu nu este un simplu act </a:t>
            </a:r>
            <a:r>
              <a:rPr lang="ro-RO" sz="2400" b="1" smtClean="0">
                <a:latin typeface="Constantia" panose="02030602050306030303" pitchFamily="18" charset="0"/>
              </a:rPr>
              <a:t>juridic</a:t>
            </a:r>
            <a:r>
              <a:rPr lang="ro-RO" sz="2400" b="1" smtClean="0">
                <a:latin typeface="Constantia" panose="02030602050306030303" pitchFamily="18" charset="0"/>
              </a:rPr>
              <a:t>, prin care ne scapă de </a:t>
            </a:r>
            <a:r>
              <a:rPr lang="ro-RO" sz="2400" b="1" smtClean="0">
                <a:latin typeface="Constantia" panose="02030602050306030303" pitchFamily="18" charset="0"/>
              </a:rPr>
              <a:t>osândă</a:t>
            </a:r>
            <a:r>
              <a:rPr lang="ro-RO" sz="2400" b="1" smtClean="0">
                <a:latin typeface="Constantia" panose="02030602050306030303" pitchFamily="18" charset="0"/>
              </a:rPr>
              <a:t>. Nu este numai iertare de </a:t>
            </a:r>
            <a:r>
              <a:rPr lang="ro-RO" sz="2400" b="1" smtClean="0">
                <a:latin typeface="Constantia" panose="02030602050306030303" pitchFamily="18" charset="0"/>
              </a:rPr>
              <a:t>păcat</a:t>
            </a:r>
            <a:r>
              <a:rPr lang="ro-RO" sz="2400" b="1" smtClean="0">
                <a:latin typeface="Constantia" panose="02030602050306030303" pitchFamily="18" charset="0"/>
              </a:rPr>
              <a:t>, ci smulgere din </a:t>
            </a:r>
            <a:r>
              <a:rPr lang="ro-RO" sz="2400" b="1" smtClean="0">
                <a:latin typeface="Constantia" panose="02030602050306030303" pitchFamily="18" charset="0"/>
              </a:rPr>
              <a:t>păcat</a:t>
            </a:r>
            <a:r>
              <a:rPr lang="ro-RO" sz="2400" b="1" smtClean="0">
                <a:latin typeface="Constantia" panose="02030602050306030303" pitchFamily="18" charset="0"/>
              </a:rPr>
              <a:t>. Este revărsarea iubirii </a:t>
            </a:r>
            <a:r>
              <a:rPr lang="ro-RO" sz="2400" b="1" smtClean="0">
                <a:latin typeface="Constantia" panose="02030602050306030303" pitchFamily="18" charset="0"/>
              </a:rPr>
              <a:t>răscumpărătoare</a:t>
            </a:r>
            <a:r>
              <a:rPr lang="ro-RO" sz="2400" b="1" smtClean="0">
                <a:latin typeface="Constantia" panose="02030602050306030303" pitchFamily="18" charset="0"/>
              </a:rPr>
              <a:t>, care transformă </a:t>
            </a:r>
            <a:r>
              <a:rPr lang="ro-RO" sz="2400" b="1" smtClean="0">
                <a:latin typeface="Constantia" panose="02030602050306030303" pitchFamily="18" charset="0"/>
              </a:rPr>
              <a:t>inima</a:t>
            </a:r>
            <a:r>
              <a:rPr lang="ro-RO" sz="2400" b="1" smtClean="0">
                <a:latin typeface="Constantia" panose="02030602050306030303" pitchFamily="18" charset="0"/>
              </a:rPr>
              <a:t>. </a:t>
            </a:r>
            <a:r>
              <a:rPr lang="ro-RO" sz="2400" b="1" smtClean="0">
                <a:latin typeface="Constantia" panose="02030602050306030303" pitchFamily="18" charset="0"/>
              </a:rPr>
              <a:t>”</a:t>
            </a:r>
            <a:endParaRPr lang="ro-RO" sz="2400" b="1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A38B38B-DB35-4DC5-95CB-A4DEA61DA370}"/>
              </a:ext>
            </a:extLst>
          </p:cNvPr>
          <p:cNvSpPr txBox="1"/>
          <p:nvPr/>
        </p:nvSpPr>
        <p:spPr>
          <a:xfrm>
            <a:off x="170994" y="4735548"/>
            <a:ext cx="4664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600" b="1" smtClean="0"/>
              <a:t>E. G. W. (Cugetări </a:t>
            </a:r>
            <a:r>
              <a:rPr lang="ro-RO" sz="1600" b="1"/>
              <a:t>de pe </a:t>
            </a:r>
            <a:r>
              <a:rPr lang="ro-RO" sz="1600" b="1"/>
              <a:t>muntele </a:t>
            </a:r>
            <a:r>
              <a:rPr lang="ro-RO" sz="1600" b="1" smtClean="0"/>
              <a:t>Fericirilor</a:t>
            </a:r>
            <a:r>
              <a:rPr lang="ro-RO" sz="1600" b="1" smtClean="0"/>
              <a:t>, </a:t>
            </a:r>
            <a:r>
              <a:rPr lang="ro-RO" sz="1600" b="1" smtClean="0"/>
              <a:t>pa</a:t>
            </a:r>
            <a:r>
              <a:rPr lang="ro-RO" sz="1600" b="1" smtClean="0"/>
              <a:t>g</a:t>
            </a:r>
            <a:r>
              <a:rPr lang="ro-RO" sz="1600" b="1" smtClean="0"/>
              <a:t>. </a:t>
            </a:r>
            <a:r>
              <a:rPr lang="ro-RO" sz="1600" b="1" smtClean="0"/>
              <a:t>114</a:t>
            </a:r>
            <a:r>
              <a:rPr lang="ro-RO" sz="1600" b="1" smtClean="0"/>
              <a:t>)</a:t>
            </a:r>
            <a:endParaRPr lang="ro-RO" sz="1600" b="1"/>
          </a:p>
        </p:txBody>
      </p:sp>
    </p:spTree>
    <p:extLst>
      <p:ext uri="{BB962C8B-B14F-4D97-AF65-F5344CB8AC3E}">
        <p14:creationId xmlns:p14="http://schemas.microsoft.com/office/powerpoint/2010/main" xmlns="" val="255985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edificio, niño, joven&#10;&#10;Descripción generada automáticamente">
            <a:extLst>
              <a:ext uri="{FF2B5EF4-FFF2-40B4-BE49-F238E27FC236}">
                <a16:creationId xmlns:a16="http://schemas.microsoft.com/office/drawing/2014/main" xmlns="" id="{7113504D-8745-4473-8D1E-F908C2467B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88" b="6963"/>
          <a:stretch/>
        </p:blipFill>
        <p:spPr>
          <a:xfrm>
            <a:off x="16" y="8"/>
            <a:ext cx="9143985" cy="5143493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5616466" y="1708210"/>
            <a:ext cx="3527534" cy="343529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79" tIns="34289" rIns="68579" bIns="34289" rtlCol="0" anchor="t">
            <a:normAutofit/>
          </a:bodyPr>
          <a:lstStyle/>
          <a:p>
            <a:pPr algn="ctr" defTabSz="685783">
              <a:spcAft>
                <a:spcPts val="750"/>
              </a:spcAft>
              <a:buClr>
                <a:prstClr val="black"/>
              </a:buClr>
              <a:buSzPct val="100000"/>
            </a:pPr>
            <a:endParaRPr lang="ro-RO" sz="1200" cap="all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110248" y="384284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xmlns="" id="{8A1DAFC7-445A-4817-A358-4D33015B0FCF}"/>
              </a:ext>
            </a:extLst>
          </p:cNvPr>
          <p:cNvSpPr/>
          <p:nvPr/>
        </p:nvSpPr>
        <p:spPr>
          <a:xfrm>
            <a:off x="5616467" y="1703674"/>
            <a:ext cx="3734362" cy="3748375"/>
          </a:xfrm>
          <a:prstGeom prst="ellipse">
            <a:avLst/>
          </a:prstGeom>
          <a:solidFill>
            <a:srgbClr val="E6C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ro-RO" sz="1400" dirty="0">
              <a:solidFill>
                <a:prstClr val="white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830016E-1F22-4B35-9FD3-E1F01224DB21}"/>
              </a:ext>
            </a:extLst>
          </p:cNvPr>
          <p:cNvSpPr txBox="1"/>
          <p:nvPr/>
        </p:nvSpPr>
        <p:spPr>
          <a:xfrm>
            <a:off x="5907881" y="2289185"/>
            <a:ext cx="3236105" cy="2669960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85783">
              <a:spcBef>
                <a:spcPts val="900"/>
              </a:spcBef>
            </a:pPr>
            <a:r>
              <a:rPr lang="ro-RO" sz="2700" b="1" dirty="0" smtClean="0">
                <a:solidFill>
                  <a:srgbClr val="664618"/>
                </a:solidFill>
                <a:latin typeface="Comic Sans MS" panose="030F0702030302020204" pitchFamily="66" charset="0"/>
              </a:rPr>
              <a:t>„</a:t>
            </a:r>
            <a:r>
              <a:rPr lang="ro-RO" sz="2700" b="1" dirty="0" smtClean="0">
                <a:solidFill>
                  <a:srgbClr val="664618"/>
                </a:solidFill>
                <a:latin typeface="Comic Sans MS" panose="030F0702030302020204" pitchFamily="66" charset="0"/>
              </a:rPr>
              <a:t>Zideşte </a:t>
            </a:r>
            <a:r>
              <a:rPr lang="ro-RO" sz="2700" b="1" dirty="0" smtClean="0">
                <a:solidFill>
                  <a:srgbClr val="664618"/>
                </a:solidFill>
                <a:latin typeface="Comic Sans MS" panose="030F0702030302020204" pitchFamily="66" charset="0"/>
              </a:rPr>
              <a:t>în mine o inimă curată, Dumnezeule, pune în mine un duh nou </a:t>
            </a:r>
            <a:r>
              <a:rPr lang="ro-RO" sz="2700" b="1" dirty="0" smtClean="0">
                <a:solidFill>
                  <a:srgbClr val="664618"/>
                </a:solidFill>
                <a:latin typeface="Comic Sans MS" panose="030F0702030302020204" pitchFamily="66" charset="0"/>
              </a:rPr>
              <a:t>şi </a:t>
            </a:r>
            <a:r>
              <a:rPr lang="ro-RO" sz="2700" b="1" dirty="0" smtClean="0">
                <a:solidFill>
                  <a:srgbClr val="664618"/>
                </a:solidFill>
                <a:latin typeface="Comic Sans MS" panose="030F0702030302020204" pitchFamily="66" charset="0"/>
              </a:rPr>
              <a:t>statornic!”</a:t>
            </a:r>
          </a:p>
          <a:p>
            <a:pPr algn="ctr" defTabSz="685783">
              <a:spcBef>
                <a:spcPts val="900"/>
              </a:spcBef>
            </a:pPr>
            <a:r>
              <a:rPr lang="ro-RO" sz="2400" b="1" dirty="0" smtClean="0">
                <a:solidFill>
                  <a:srgbClr val="664618"/>
                </a:solidFill>
                <a:latin typeface="Comic Sans MS" panose="030F0702030302020204" pitchFamily="66" charset="0"/>
              </a:rPr>
              <a:t>(Psalmii 51:10)</a:t>
            </a:r>
            <a:endParaRPr lang="ro-RO" sz="2400" b="1" dirty="0">
              <a:solidFill>
                <a:srgbClr val="664618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61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4C44FE9-6D9A-4F0F-A7FA-86C0DC12FBAB}"/>
              </a:ext>
            </a:extLst>
          </p:cNvPr>
          <p:cNvSpPr txBox="1"/>
          <p:nvPr/>
        </p:nvSpPr>
        <p:spPr>
          <a:xfrm>
            <a:off x="162801" y="481185"/>
            <a:ext cx="5769396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„Când tăceam, mi se uscau oasele pentru că toată ziua gemeam. Zi şi noapte mâna Ta apăsa asupra mea; vlaga îmi ajunsese ca o uscăciune văratică. ” (Psalmii 32:3-4 </a:t>
            </a:r>
            <a:r>
              <a:rPr lang="ro-RO" b="1" dirty="0" err="1" smtClean="0"/>
              <a:t>NTR</a:t>
            </a:r>
            <a:r>
              <a:rPr lang="ro-RO" b="1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Păcatul ne fură odihna. Recuperarea acestuia are un cost: pocăinţa (Psalmii 32:5). Povestea păcatului şi pocăinţei lui David ne ajută să înţelegem acest proces. </a:t>
            </a:r>
            <a:endParaRPr lang="ro-RO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0548A85-31EB-4300-B813-C95CA045DE2A}"/>
              </a:ext>
            </a:extLst>
          </p:cNvPr>
          <p:cNvSpPr txBox="1"/>
          <p:nvPr/>
        </p:nvSpPr>
        <p:spPr>
          <a:xfrm>
            <a:off x="3233057" y="2571750"/>
            <a:ext cx="5721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accent4">
                    <a:lumMod val="25000"/>
                  </a:schemeClr>
                </a:solidFill>
              </a:rPr>
              <a:t>Am păcătuit! Ce fac</a:t>
            </a:r>
            <a:r>
              <a:rPr lang="ro-RO" sz="2000" b="1" dirty="0" smtClean="0">
                <a:solidFill>
                  <a:schemeClr val="accent4">
                    <a:lumMod val="25000"/>
                  </a:schemeClr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Acopăr? 2 Samuel 11.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Mărturisesc? 2 Samuel 12:1-13.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accent4">
                    <a:lumMod val="25000"/>
                  </a:schemeClr>
                </a:solidFill>
              </a:rPr>
              <a:t>Şi apoi?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Consecinţele păcatului. 2 </a:t>
            </a:r>
            <a:r>
              <a:rPr lang="ro-RO" b="1" dirty="0"/>
              <a:t>Samuel </a:t>
            </a:r>
            <a:r>
              <a:rPr lang="ro-RO" b="1" dirty="0" smtClean="0"/>
              <a:t>12:14-23.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O </a:t>
            </a:r>
            <a:r>
              <a:rPr lang="ro-RO" b="1" dirty="0"/>
              <a:t>inimă </a:t>
            </a:r>
            <a:r>
              <a:rPr lang="ro-RO" b="1" dirty="0" smtClean="0"/>
              <a:t>nouă. Psalmii 51:1-12.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Cuvinte noi. Psalmii 51:13-19.</a:t>
            </a:r>
            <a:endParaRPr lang="ro-RO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6FB172E-2DAE-4C58-B4C1-353DF7B4A5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2197" y="263347"/>
            <a:ext cx="3055049" cy="212872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4E34FD3-45BC-40D4-ACE1-7627A8EAE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9412" y="2615153"/>
            <a:ext cx="2387921" cy="2385267"/>
          </a:xfrm>
          <a:prstGeom prst="rect">
            <a:avLst/>
          </a:prstGeom>
          <a:ln w="38100" cap="sq">
            <a:solidFill>
              <a:srgbClr val="87712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97DD7E8-9B26-4BB6-BD62-1B488D0AA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6624" y="3390243"/>
            <a:ext cx="212072" cy="20574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B2F6CEE-ED2A-40C9-9488-2EADE99D17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6624" y="3037835"/>
            <a:ext cx="212072" cy="20574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C2F29AA-FECF-4B79-9092-D5648BA676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6624" y="4814835"/>
            <a:ext cx="212072" cy="20574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110D84CB-A93D-4C82-A252-16D1B39686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6624" y="4114571"/>
            <a:ext cx="212072" cy="20574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44E44BA6-8BF2-4E00-B7E4-3CB06AF27F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6624" y="4464703"/>
            <a:ext cx="212072" cy="20574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A11C4846-0531-4892-AA06-52569B7D25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877901" y="3743605"/>
            <a:ext cx="385134" cy="293931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D53DE16C-8B03-4B03-B2EC-C6E7635628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77901" y="2669477"/>
            <a:ext cx="385135" cy="2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9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566B04E-DBF7-4665-8BD8-C091BE3B06B1}"/>
              </a:ext>
            </a:extLst>
          </p:cNvPr>
          <p:cNvSpPr txBox="1"/>
          <p:nvPr/>
        </p:nvSpPr>
        <p:spPr>
          <a:xfrm>
            <a:off x="0" y="-43890"/>
            <a:ext cx="382480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o-RO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ACOPERIREA PĂCATULUI</a:t>
            </a:r>
            <a:endParaRPr lang="es-E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0CDFE7E-6266-4515-B8AB-FCC9EB4028F7}"/>
              </a:ext>
            </a:extLst>
          </p:cNvPr>
          <p:cNvSpPr txBox="1"/>
          <p:nvPr/>
        </p:nvSpPr>
        <p:spPr>
          <a:xfrm>
            <a:off x="3783721" y="184574"/>
            <a:ext cx="5381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„Fapta </a:t>
            </a:r>
            <a:r>
              <a:rPr lang="es-ES" sz="1600" b="1" dirty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 care a </a:t>
            </a:r>
            <a:r>
              <a:rPr lang="es-ES" sz="1600" b="1" dirty="0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săvârşit‑o </a:t>
            </a:r>
            <a:r>
              <a:rPr lang="es-ES" sz="1600" b="1" dirty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David a fost rea în ochii Domnului.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(2 Samuel 11:27</a:t>
            </a:r>
            <a:r>
              <a:rPr lang="ro-RO" sz="1400" b="1" dirty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NTR</a:t>
            </a:r>
            <a:r>
              <a:rPr lang="es-ES" sz="1400" b="1" dirty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bg1"/>
              </a:solidFill>
              <a:effectLst>
                <a:glow rad="127000">
                  <a:srgbClr val="6F72B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C8BC2E1-62E9-4FEB-8BBC-2836BF3E1D13}"/>
              </a:ext>
            </a:extLst>
          </p:cNvPr>
          <p:cNvSpPr txBox="1"/>
          <p:nvPr/>
        </p:nvSpPr>
        <p:spPr>
          <a:xfrm>
            <a:off x="6072663" y="1038568"/>
            <a:ext cx="2889503" cy="923330"/>
          </a:xfrm>
          <a:custGeom>
            <a:avLst/>
            <a:gdLst>
              <a:gd name="connsiteX0" fmla="*/ 0 w 2889503"/>
              <a:gd name="connsiteY0" fmla="*/ 0 h 923330"/>
              <a:gd name="connsiteX1" fmla="*/ 577901 w 2889503"/>
              <a:gd name="connsiteY1" fmla="*/ 0 h 923330"/>
              <a:gd name="connsiteX2" fmla="*/ 1155801 w 2889503"/>
              <a:gd name="connsiteY2" fmla="*/ 0 h 923330"/>
              <a:gd name="connsiteX3" fmla="*/ 1647017 w 2889503"/>
              <a:gd name="connsiteY3" fmla="*/ 0 h 923330"/>
              <a:gd name="connsiteX4" fmla="*/ 2282707 w 2889503"/>
              <a:gd name="connsiteY4" fmla="*/ 0 h 923330"/>
              <a:gd name="connsiteX5" fmla="*/ 2889503 w 2889503"/>
              <a:gd name="connsiteY5" fmla="*/ 0 h 923330"/>
              <a:gd name="connsiteX6" fmla="*/ 2889503 w 2889503"/>
              <a:gd name="connsiteY6" fmla="*/ 461665 h 923330"/>
              <a:gd name="connsiteX7" fmla="*/ 2889503 w 2889503"/>
              <a:gd name="connsiteY7" fmla="*/ 923330 h 923330"/>
              <a:gd name="connsiteX8" fmla="*/ 2253812 w 2889503"/>
              <a:gd name="connsiteY8" fmla="*/ 923330 h 923330"/>
              <a:gd name="connsiteX9" fmla="*/ 1733702 w 2889503"/>
              <a:gd name="connsiteY9" fmla="*/ 923330 h 923330"/>
              <a:gd name="connsiteX10" fmla="*/ 1126906 w 2889503"/>
              <a:gd name="connsiteY10" fmla="*/ 923330 h 923330"/>
              <a:gd name="connsiteX11" fmla="*/ 549006 w 2889503"/>
              <a:gd name="connsiteY11" fmla="*/ 923330 h 923330"/>
              <a:gd name="connsiteX12" fmla="*/ 0 w 2889503"/>
              <a:gd name="connsiteY12" fmla="*/ 923330 h 923330"/>
              <a:gd name="connsiteX13" fmla="*/ 0 w 2889503"/>
              <a:gd name="connsiteY13" fmla="*/ 470898 h 923330"/>
              <a:gd name="connsiteX14" fmla="*/ 0 w 2889503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9503" h="923330" fill="none" extrusionOk="0">
                <a:moveTo>
                  <a:pt x="0" y="0"/>
                </a:moveTo>
                <a:cubicBezTo>
                  <a:pt x="237787" y="14550"/>
                  <a:pt x="389993" y="4749"/>
                  <a:pt x="577901" y="0"/>
                </a:cubicBezTo>
                <a:cubicBezTo>
                  <a:pt x="765809" y="-4749"/>
                  <a:pt x="957441" y="-15971"/>
                  <a:pt x="1155801" y="0"/>
                </a:cubicBezTo>
                <a:cubicBezTo>
                  <a:pt x="1354161" y="15971"/>
                  <a:pt x="1437585" y="-8794"/>
                  <a:pt x="1647017" y="0"/>
                </a:cubicBezTo>
                <a:cubicBezTo>
                  <a:pt x="1856449" y="8794"/>
                  <a:pt x="2056629" y="21433"/>
                  <a:pt x="2282707" y="0"/>
                </a:cubicBezTo>
                <a:cubicBezTo>
                  <a:pt x="2508785" y="-21433"/>
                  <a:pt x="2617482" y="4867"/>
                  <a:pt x="2889503" y="0"/>
                </a:cubicBezTo>
                <a:cubicBezTo>
                  <a:pt x="2871861" y="218340"/>
                  <a:pt x="2906655" y="305100"/>
                  <a:pt x="2889503" y="461665"/>
                </a:cubicBezTo>
                <a:cubicBezTo>
                  <a:pt x="2872351" y="618231"/>
                  <a:pt x="2879983" y="742509"/>
                  <a:pt x="2889503" y="923330"/>
                </a:cubicBezTo>
                <a:cubicBezTo>
                  <a:pt x="2620249" y="946557"/>
                  <a:pt x="2486979" y="928589"/>
                  <a:pt x="2253812" y="923330"/>
                </a:cubicBezTo>
                <a:cubicBezTo>
                  <a:pt x="2020645" y="918071"/>
                  <a:pt x="1921760" y="937524"/>
                  <a:pt x="1733702" y="923330"/>
                </a:cubicBezTo>
                <a:cubicBezTo>
                  <a:pt x="1545644" y="909137"/>
                  <a:pt x="1353674" y="947111"/>
                  <a:pt x="1126906" y="923330"/>
                </a:cubicBezTo>
                <a:cubicBezTo>
                  <a:pt x="900138" y="899549"/>
                  <a:pt x="753329" y="921872"/>
                  <a:pt x="549006" y="923330"/>
                </a:cubicBezTo>
                <a:cubicBezTo>
                  <a:pt x="344683" y="924788"/>
                  <a:pt x="228646" y="927094"/>
                  <a:pt x="0" y="923330"/>
                </a:cubicBezTo>
                <a:cubicBezTo>
                  <a:pt x="-17090" y="814326"/>
                  <a:pt x="1700" y="604470"/>
                  <a:pt x="0" y="470898"/>
                </a:cubicBezTo>
                <a:cubicBezTo>
                  <a:pt x="-1700" y="337326"/>
                  <a:pt x="-21290" y="97985"/>
                  <a:pt x="0" y="0"/>
                </a:cubicBezTo>
                <a:close/>
              </a:path>
              <a:path w="2889503" h="923330" stroke="0" extrusionOk="0">
                <a:moveTo>
                  <a:pt x="0" y="0"/>
                </a:moveTo>
                <a:cubicBezTo>
                  <a:pt x="223375" y="26974"/>
                  <a:pt x="415012" y="-4762"/>
                  <a:pt x="549006" y="0"/>
                </a:cubicBezTo>
                <a:cubicBezTo>
                  <a:pt x="683000" y="4762"/>
                  <a:pt x="853019" y="-8537"/>
                  <a:pt x="1098011" y="0"/>
                </a:cubicBezTo>
                <a:cubicBezTo>
                  <a:pt x="1343003" y="8537"/>
                  <a:pt x="1572006" y="-2124"/>
                  <a:pt x="1704807" y="0"/>
                </a:cubicBezTo>
                <a:cubicBezTo>
                  <a:pt x="1837608" y="2124"/>
                  <a:pt x="2011395" y="26184"/>
                  <a:pt x="2253812" y="0"/>
                </a:cubicBezTo>
                <a:cubicBezTo>
                  <a:pt x="2496230" y="-26184"/>
                  <a:pt x="2745454" y="13763"/>
                  <a:pt x="2889503" y="0"/>
                </a:cubicBezTo>
                <a:cubicBezTo>
                  <a:pt x="2889429" y="99961"/>
                  <a:pt x="2866954" y="312603"/>
                  <a:pt x="2889503" y="470898"/>
                </a:cubicBezTo>
                <a:cubicBezTo>
                  <a:pt x="2912052" y="629193"/>
                  <a:pt x="2902160" y="700419"/>
                  <a:pt x="2889503" y="923330"/>
                </a:cubicBezTo>
                <a:cubicBezTo>
                  <a:pt x="2688035" y="954971"/>
                  <a:pt x="2418265" y="897914"/>
                  <a:pt x="2253812" y="923330"/>
                </a:cubicBezTo>
                <a:cubicBezTo>
                  <a:pt x="2089359" y="948746"/>
                  <a:pt x="1937359" y="915325"/>
                  <a:pt x="1647017" y="923330"/>
                </a:cubicBezTo>
                <a:cubicBezTo>
                  <a:pt x="1356676" y="931335"/>
                  <a:pt x="1228222" y="922061"/>
                  <a:pt x="1011326" y="923330"/>
                </a:cubicBezTo>
                <a:cubicBezTo>
                  <a:pt x="794430" y="924599"/>
                  <a:pt x="733260" y="916914"/>
                  <a:pt x="520111" y="923330"/>
                </a:cubicBezTo>
                <a:cubicBezTo>
                  <a:pt x="306962" y="929746"/>
                  <a:pt x="255715" y="927272"/>
                  <a:pt x="0" y="923330"/>
                </a:cubicBezTo>
                <a:cubicBezTo>
                  <a:pt x="-4568" y="748859"/>
                  <a:pt x="-7900" y="629671"/>
                  <a:pt x="0" y="443198"/>
                </a:cubicBezTo>
                <a:cubicBezTo>
                  <a:pt x="7900" y="256725"/>
                  <a:pt x="-7084" y="212330"/>
                  <a:pt x="0" y="0"/>
                </a:cubicBezTo>
                <a:close/>
              </a:path>
            </a:pathLst>
          </a:custGeom>
          <a:ln w="28575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b="1" dirty="0"/>
              <a:t>Căderea lui </a:t>
            </a:r>
            <a:r>
              <a:rPr lang="es-ES" b="1" dirty="0"/>
              <a:t>David </a:t>
            </a:r>
            <a:r>
              <a:rPr lang="ro-RO" b="1" dirty="0"/>
              <a:t>a fost </a:t>
            </a:r>
            <a:r>
              <a:rPr lang="ro-RO" b="1" dirty="0" smtClean="0"/>
              <a:t>consecinţa </a:t>
            </a:r>
            <a:r>
              <a:rPr lang="ro-RO" b="1" dirty="0"/>
              <a:t>unui </a:t>
            </a:r>
            <a:r>
              <a:rPr lang="ro-RO" b="1" dirty="0" smtClean="0"/>
              <a:t>cumul </a:t>
            </a:r>
            <a:r>
              <a:rPr lang="ro-RO" b="1" dirty="0"/>
              <a:t>de </a:t>
            </a:r>
            <a:r>
              <a:rPr lang="ro-RO" b="1" dirty="0" smtClean="0"/>
              <a:t>greşeli </a:t>
            </a:r>
            <a:r>
              <a:rPr lang="ro-RO" b="1" dirty="0"/>
              <a:t>făcute în </a:t>
            </a:r>
            <a:r>
              <a:rPr lang="ro-RO" b="1" dirty="0" smtClean="0"/>
              <a:t>lanţ</a:t>
            </a:r>
            <a:r>
              <a:rPr lang="es-ES" b="1" dirty="0" smtClean="0"/>
              <a:t>.</a:t>
            </a:r>
            <a:endParaRPr lang="es-ES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7E9AE590-D52A-4221-86BC-3594BD7DA5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28530847"/>
              </p:ext>
            </p:extLst>
          </p:nvPr>
        </p:nvGraphicFramePr>
        <p:xfrm>
          <a:off x="76288" y="1320655"/>
          <a:ext cx="7721716" cy="367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F0A22C1-4472-4686-A74B-38D51F8E0F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92160" y="898412"/>
            <a:ext cx="2409379" cy="1177919"/>
          </a:xfrm>
          <a:prstGeom prst="snip2DiagRect">
            <a:avLst>
              <a:gd name="adj1" fmla="val 1366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DDF95B1-6562-48DE-9AC2-70EFF279F2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67017" y="2171426"/>
            <a:ext cx="1945519" cy="972760"/>
          </a:xfrm>
          <a:prstGeom prst="snip2DiagRect">
            <a:avLst>
              <a:gd name="adj1" fmla="val 2030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8301D95-CA62-41D5-9A54-053E4C26D4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86265" y="2452215"/>
            <a:ext cx="1539774" cy="1243849"/>
          </a:xfrm>
          <a:prstGeom prst="snip2DiagRect">
            <a:avLst>
              <a:gd name="adj1" fmla="val 1489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D88CC4AF-8852-4B28-9DFC-A02B90BD6B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4436" y="3296369"/>
            <a:ext cx="1781393" cy="170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317A9149-2BF2-43C8-B979-9FA5E7C8DD5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90373" y="3904077"/>
            <a:ext cx="1119191" cy="1138402"/>
          </a:xfrm>
          <a:prstGeom prst="snip2DiagRect">
            <a:avLst>
              <a:gd name="adj1" fmla="val 1489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0938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ACEFB1-2850-4B35-8551-1BEFC450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F6ACEFB1-2850-4B35-8551-1BEFC450A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BE463B-47C6-47BE-92DB-3D7C96874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BBE463B-47C6-47BE-92DB-3D7C96874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1D0D1F-9F95-41AD-BCE6-FFB2A5C14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9D1D0D1F-9F95-41AD-BCE6-FFB2A5C14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892F42-1F20-48B2-981B-0E6AF9FD0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16892F42-1F20-48B2-981B-0E6AF9FD0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C50EE48-C43E-41B0-9321-906F9281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CC50EE48-C43E-41B0-9321-906F92815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0F1B28-C201-48E0-83B7-FFF6308F5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2E0F1B28-C201-48E0-83B7-FFF6308F5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02A1F8-49A3-47B1-95BB-42B4186FD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5702A1F8-49A3-47B1-95BB-42B4186FD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xmlns="" id="{92F1E3D0-35F9-4C6A-9E58-B3B6AE968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52740032"/>
              </p:ext>
            </p:extLst>
          </p:nvPr>
        </p:nvGraphicFramePr>
        <p:xfrm>
          <a:off x="76288" y="1320655"/>
          <a:ext cx="7721716" cy="3677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CD07AC4-93EF-4D2F-B836-24B9B89DEE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16613" y="1844790"/>
            <a:ext cx="1550824" cy="1278257"/>
          </a:xfrm>
          <a:prstGeom prst="snip2DiagRect">
            <a:avLst>
              <a:gd name="adj1" fmla="val 1366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EFC52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77E5D524-AEDB-4BB2-AEBC-16FF819A986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68352" y="4225529"/>
            <a:ext cx="1141212" cy="773060"/>
          </a:xfrm>
          <a:prstGeom prst="snip2DiagRect">
            <a:avLst>
              <a:gd name="adj1" fmla="val 1366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C4825011-08DC-4982-B2E6-5F84A538C8C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41510" y="755184"/>
            <a:ext cx="1865912" cy="1399434"/>
          </a:xfrm>
          <a:prstGeom prst="snip2DiagRect">
            <a:avLst>
              <a:gd name="adj1" fmla="val 1366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99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BBDAFE0E-0C51-4734-8AC8-731EC12F70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71386" y="2399344"/>
            <a:ext cx="2038178" cy="1528634"/>
          </a:xfrm>
          <a:prstGeom prst="snip2DiagRect">
            <a:avLst>
              <a:gd name="adj1" fmla="val 1366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F4A1A47C-C3DA-4078-978A-CC2B9C4EE1D9}"/>
              </a:ext>
            </a:extLst>
          </p:cNvPr>
          <p:cNvSpPr txBox="1"/>
          <p:nvPr/>
        </p:nvSpPr>
        <p:spPr>
          <a:xfrm>
            <a:off x="0" y="-43890"/>
            <a:ext cx="382480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4800000"/>
              </a:lightRig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o-RO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ACOPERIREA </a:t>
            </a:r>
            <a:r>
              <a:rPr lang="ro-RO" sz="4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PĂCATULUI</a:t>
            </a:r>
            <a:endParaRPr lang="ro-RO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B866E68A-DCF4-4D8A-86FB-5AA79544A1E5}"/>
              </a:ext>
            </a:extLst>
          </p:cNvPr>
          <p:cNvSpPr txBox="1"/>
          <p:nvPr/>
        </p:nvSpPr>
        <p:spPr>
          <a:xfrm>
            <a:off x="3783721" y="60217"/>
            <a:ext cx="5381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“Fapta pe care </a:t>
            </a:r>
            <a:r>
              <a:rPr lang="ro-RO" sz="1600" b="1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săvârşit‑o David a fost rea în ochii </a:t>
            </a:r>
            <a:r>
              <a:rPr lang="ro-RO" sz="1600" b="1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Domnului.</a:t>
            </a:r>
            <a:r>
              <a:rPr lang="ro-RO" sz="1400" b="1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o-RO" sz="1400" b="1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 Samuel 11:27 </a:t>
            </a:r>
            <a:r>
              <a:rPr lang="ro-RO" sz="1400" b="1" smtClean="0">
                <a:solidFill>
                  <a:schemeClr val="bg1"/>
                </a:solidFill>
                <a:effectLst>
                  <a:glow rad="127000">
                    <a:srgbClr val="6F72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NTR)</a:t>
            </a:r>
            <a:endParaRPr lang="ro-RO" sz="1600" b="1">
              <a:solidFill>
                <a:schemeClr val="bg1"/>
              </a:solidFill>
              <a:effectLst>
                <a:glow rad="127000">
                  <a:srgbClr val="6F72B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09C4E24A-AC5B-4966-8F44-09D039624BA8}"/>
              </a:ext>
            </a:extLst>
          </p:cNvPr>
          <p:cNvSpPr txBox="1"/>
          <p:nvPr/>
        </p:nvSpPr>
        <p:spPr>
          <a:xfrm>
            <a:off x="6062765" y="755209"/>
            <a:ext cx="2889503" cy="923330"/>
          </a:xfrm>
          <a:custGeom>
            <a:avLst/>
            <a:gdLst>
              <a:gd name="connsiteX0" fmla="*/ 0 w 2889503"/>
              <a:gd name="connsiteY0" fmla="*/ 0 h 923330"/>
              <a:gd name="connsiteX1" fmla="*/ 577901 w 2889503"/>
              <a:gd name="connsiteY1" fmla="*/ 0 h 923330"/>
              <a:gd name="connsiteX2" fmla="*/ 1155801 w 2889503"/>
              <a:gd name="connsiteY2" fmla="*/ 0 h 923330"/>
              <a:gd name="connsiteX3" fmla="*/ 1647017 w 2889503"/>
              <a:gd name="connsiteY3" fmla="*/ 0 h 923330"/>
              <a:gd name="connsiteX4" fmla="*/ 2282707 w 2889503"/>
              <a:gd name="connsiteY4" fmla="*/ 0 h 923330"/>
              <a:gd name="connsiteX5" fmla="*/ 2889503 w 2889503"/>
              <a:gd name="connsiteY5" fmla="*/ 0 h 923330"/>
              <a:gd name="connsiteX6" fmla="*/ 2889503 w 2889503"/>
              <a:gd name="connsiteY6" fmla="*/ 461665 h 923330"/>
              <a:gd name="connsiteX7" fmla="*/ 2889503 w 2889503"/>
              <a:gd name="connsiteY7" fmla="*/ 923330 h 923330"/>
              <a:gd name="connsiteX8" fmla="*/ 2253812 w 2889503"/>
              <a:gd name="connsiteY8" fmla="*/ 923330 h 923330"/>
              <a:gd name="connsiteX9" fmla="*/ 1733702 w 2889503"/>
              <a:gd name="connsiteY9" fmla="*/ 923330 h 923330"/>
              <a:gd name="connsiteX10" fmla="*/ 1126906 w 2889503"/>
              <a:gd name="connsiteY10" fmla="*/ 923330 h 923330"/>
              <a:gd name="connsiteX11" fmla="*/ 549006 w 2889503"/>
              <a:gd name="connsiteY11" fmla="*/ 923330 h 923330"/>
              <a:gd name="connsiteX12" fmla="*/ 0 w 2889503"/>
              <a:gd name="connsiteY12" fmla="*/ 923330 h 923330"/>
              <a:gd name="connsiteX13" fmla="*/ 0 w 2889503"/>
              <a:gd name="connsiteY13" fmla="*/ 470898 h 923330"/>
              <a:gd name="connsiteX14" fmla="*/ 0 w 2889503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89503" h="923330" fill="none" extrusionOk="0">
                <a:moveTo>
                  <a:pt x="0" y="0"/>
                </a:moveTo>
                <a:cubicBezTo>
                  <a:pt x="237787" y="14550"/>
                  <a:pt x="389993" y="4749"/>
                  <a:pt x="577901" y="0"/>
                </a:cubicBezTo>
                <a:cubicBezTo>
                  <a:pt x="765809" y="-4749"/>
                  <a:pt x="957441" y="-15971"/>
                  <a:pt x="1155801" y="0"/>
                </a:cubicBezTo>
                <a:cubicBezTo>
                  <a:pt x="1354161" y="15971"/>
                  <a:pt x="1437585" y="-8794"/>
                  <a:pt x="1647017" y="0"/>
                </a:cubicBezTo>
                <a:cubicBezTo>
                  <a:pt x="1856449" y="8794"/>
                  <a:pt x="2056629" y="21433"/>
                  <a:pt x="2282707" y="0"/>
                </a:cubicBezTo>
                <a:cubicBezTo>
                  <a:pt x="2508785" y="-21433"/>
                  <a:pt x="2617482" y="4867"/>
                  <a:pt x="2889503" y="0"/>
                </a:cubicBezTo>
                <a:cubicBezTo>
                  <a:pt x="2871861" y="218340"/>
                  <a:pt x="2906655" y="305100"/>
                  <a:pt x="2889503" y="461665"/>
                </a:cubicBezTo>
                <a:cubicBezTo>
                  <a:pt x="2872351" y="618231"/>
                  <a:pt x="2879983" y="742509"/>
                  <a:pt x="2889503" y="923330"/>
                </a:cubicBezTo>
                <a:cubicBezTo>
                  <a:pt x="2620249" y="946557"/>
                  <a:pt x="2486979" y="928589"/>
                  <a:pt x="2253812" y="923330"/>
                </a:cubicBezTo>
                <a:cubicBezTo>
                  <a:pt x="2020645" y="918071"/>
                  <a:pt x="1921760" y="937524"/>
                  <a:pt x="1733702" y="923330"/>
                </a:cubicBezTo>
                <a:cubicBezTo>
                  <a:pt x="1545644" y="909137"/>
                  <a:pt x="1353674" y="947111"/>
                  <a:pt x="1126906" y="923330"/>
                </a:cubicBezTo>
                <a:cubicBezTo>
                  <a:pt x="900138" y="899549"/>
                  <a:pt x="753329" y="921872"/>
                  <a:pt x="549006" y="923330"/>
                </a:cubicBezTo>
                <a:cubicBezTo>
                  <a:pt x="344683" y="924788"/>
                  <a:pt x="228646" y="927094"/>
                  <a:pt x="0" y="923330"/>
                </a:cubicBezTo>
                <a:cubicBezTo>
                  <a:pt x="-17090" y="814326"/>
                  <a:pt x="1700" y="604470"/>
                  <a:pt x="0" y="470898"/>
                </a:cubicBezTo>
                <a:cubicBezTo>
                  <a:pt x="-1700" y="337326"/>
                  <a:pt x="-21290" y="97985"/>
                  <a:pt x="0" y="0"/>
                </a:cubicBezTo>
                <a:close/>
              </a:path>
              <a:path w="2889503" h="923330" stroke="0" extrusionOk="0">
                <a:moveTo>
                  <a:pt x="0" y="0"/>
                </a:moveTo>
                <a:cubicBezTo>
                  <a:pt x="223375" y="26974"/>
                  <a:pt x="415012" y="-4762"/>
                  <a:pt x="549006" y="0"/>
                </a:cubicBezTo>
                <a:cubicBezTo>
                  <a:pt x="683000" y="4762"/>
                  <a:pt x="853019" y="-8537"/>
                  <a:pt x="1098011" y="0"/>
                </a:cubicBezTo>
                <a:cubicBezTo>
                  <a:pt x="1343003" y="8537"/>
                  <a:pt x="1572006" y="-2124"/>
                  <a:pt x="1704807" y="0"/>
                </a:cubicBezTo>
                <a:cubicBezTo>
                  <a:pt x="1837608" y="2124"/>
                  <a:pt x="2011395" y="26184"/>
                  <a:pt x="2253812" y="0"/>
                </a:cubicBezTo>
                <a:cubicBezTo>
                  <a:pt x="2496230" y="-26184"/>
                  <a:pt x="2745454" y="13763"/>
                  <a:pt x="2889503" y="0"/>
                </a:cubicBezTo>
                <a:cubicBezTo>
                  <a:pt x="2889429" y="99961"/>
                  <a:pt x="2866954" y="312603"/>
                  <a:pt x="2889503" y="470898"/>
                </a:cubicBezTo>
                <a:cubicBezTo>
                  <a:pt x="2912052" y="629193"/>
                  <a:pt x="2902160" y="700419"/>
                  <a:pt x="2889503" y="923330"/>
                </a:cubicBezTo>
                <a:cubicBezTo>
                  <a:pt x="2688035" y="954971"/>
                  <a:pt x="2418265" y="897914"/>
                  <a:pt x="2253812" y="923330"/>
                </a:cubicBezTo>
                <a:cubicBezTo>
                  <a:pt x="2089359" y="948746"/>
                  <a:pt x="1937359" y="915325"/>
                  <a:pt x="1647017" y="923330"/>
                </a:cubicBezTo>
                <a:cubicBezTo>
                  <a:pt x="1356676" y="931335"/>
                  <a:pt x="1228222" y="922061"/>
                  <a:pt x="1011326" y="923330"/>
                </a:cubicBezTo>
                <a:cubicBezTo>
                  <a:pt x="794430" y="924599"/>
                  <a:pt x="733260" y="916914"/>
                  <a:pt x="520111" y="923330"/>
                </a:cubicBezTo>
                <a:cubicBezTo>
                  <a:pt x="306962" y="929746"/>
                  <a:pt x="255715" y="927272"/>
                  <a:pt x="0" y="923330"/>
                </a:cubicBezTo>
                <a:cubicBezTo>
                  <a:pt x="-4568" y="748859"/>
                  <a:pt x="-7900" y="629671"/>
                  <a:pt x="0" y="443198"/>
                </a:cubicBezTo>
                <a:cubicBezTo>
                  <a:pt x="7900" y="256725"/>
                  <a:pt x="-7084" y="212330"/>
                  <a:pt x="0" y="0"/>
                </a:cubicBezTo>
                <a:close/>
              </a:path>
            </a:pathLst>
          </a:custGeom>
          <a:ln w="28575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22753262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b="1"/>
              <a:t>Căderea </a:t>
            </a:r>
            <a:r>
              <a:rPr lang="ro-RO" b="1"/>
              <a:t>lui </a:t>
            </a:r>
            <a:r>
              <a:rPr lang="ro-RO" b="1" smtClean="0"/>
              <a:t>David a </a:t>
            </a:r>
            <a:r>
              <a:rPr lang="ro-RO" b="1"/>
              <a:t>fost </a:t>
            </a:r>
            <a:r>
              <a:rPr lang="ro-RO" b="1" smtClean="0"/>
              <a:t>consecinţa </a:t>
            </a:r>
            <a:r>
              <a:rPr lang="ro-RO" b="1"/>
              <a:t>unui </a:t>
            </a:r>
            <a:r>
              <a:rPr lang="ro-RO" b="1" smtClean="0"/>
              <a:t>cumul </a:t>
            </a:r>
            <a:r>
              <a:rPr lang="ro-RO" b="1"/>
              <a:t>de </a:t>
            </a:r>
            <a:r>
              <a:rPr lang="ro-RO" b="1" smtClean="0"/>
              <a:t>greşeli </a:t>
            </a:r>
            <a:r>
              <a:rPr lang="ro-RO" b="1"/>
              <a:t>făcute </a:t>
            </a:r>
            <a:r>
              <a:rPr lang="ro-RO" b="1"/>
              <a:t>în </a:t>
            </a:r>
            <a:r>
              <a:rPr lang="ro-RO" b="1" smtClean="0"/>
              <a:t>lanţ.</a:t>
            </a:r>
            <a:endParaRPr lang="ro-RO" b="1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8A135454-F7AC-4043-93FB-9BC2250D72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4436" y="3296369"/>
            <a:ext cx="1781393" cy="1702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1555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ACEFB1-2850-4B35-8551-1BEFC450A8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F6ACEFB1-2850-4B35-8551-1BEFC450A8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BE463B-47C6-47BE-92DB-3D7C96874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6BBE463B-47C6-47BE-92DB-3D7C96874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1D0D1F-9F95-41AD-BCE6-FFB2A5C14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9D1D0D1F-9F95-41AD-BCE6-FFB2A5C14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6892F42-1F20-48B2-981B-0E6AF9FD0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16892F42-1F20-48B2-981B-0E6AF9FD0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50EE48-C43E-41B0-9321-906F9281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C50EE48-C43E-41B0-9321-906F92815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0F1B28-C201-48E0-83B7-FFF6308F5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graphicEl>
                                              <a:dgm id="{2E0F1B28-C201-48E0-83B7-FFF6308F5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02A1F8-49A3-47B1-95BB-42B4186FD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5702A1F8-49A3-47B1-95BB-42B4186FD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1D2328F-4C69-47B8-85E8-D9376A56C24B}"/>
              </a:ext>
            </a:extLst>
          </p:cNvPr>
          <p:cNvSpPr txBox="1"/>
          <p:nvPr/>
        </p:nvSpPr>
        <p:spPr>
          <a:xfrm>
            <a:off x="1563511" y="-80465"/>
            <a:ext cx="7580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MĂRTURISIREA </a:t>
            </a:r>
            <a:r>
              <a:rPr lang="ro-RO" sz="4400" b="1" spc="3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PĂCATULUI</a:t>
            </a:r>
            <a:endParaRPr lang="ro-RO" sz="4400" b="1" spc="3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C2BFE6D-4AEA-4DBC-91B0-DB81E877A51D}"/>
              </a:ext>
            </a:extLst>
          </p:cNvPr>
          <p:cNvSpPr txBox="1"/>
          <p:nvPr/>
        </p:nvSpPr>
        <p:spPr>
          <a:xfrm>
            <a:off x="1519621" y="617947"/>
            <a:ext cx="766136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„David </a:t>
            </a:r>
            <a:r>
              <a:rPr lang="ro-RO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 zis lui Natan: „Am păcătuit împotriva Domnului!” Şi Natan a zis lui David: „Domnul îţi iartă păcatul, nu vei muri. ” </a:t>
            </a:r>
            <a:r>
              <a:rPr lang="ro-RO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(2 Samuel 12:13)</a:t>
            </a:r>
            <a:endParaRPr lang="ro-RO" sz="1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25AD568-FD9D-4925-8085-5475363E36A6}"/>
              </a:ext>
            </a:extLst>
          </p:cNvPr>
          <p:cNvSpPr txBox="1"/>
          <p:nvPr/>
        </p:nvSpPr>
        <p:spPr>
          <a:xfrm>
            <a:off x="84909" y="1202722"/>
            <a:ext cx="650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Dumnezeu</a:t>
            </a:r>
            <a:r>
              <a:rPr lang="ro-RO" b="1" smtClean="0"/>
              <a:t> nu </a:t>
            </a:r>
            <a:r>
              <a:rPr lang="ro-RO" b="1" smtClean="0"/>
              <a:t>a </a:t>
            </a:r>
            <a:r>
              <a:rPr lang="ro-RO" b="1"/>
              <a:t>stat </a:t>
            </a:r>
            <a:r>
              <a:rPr lang="ro-RO" b="1"/>
              <a:t>cu </a:t>
            </a:r>
            <a:r>
              <a:rPr lang="ro-RO" b="1" smtClean="0"/>
              <a:t>braţele </a:t>
            </a:r>
            <a:r>
              <a:rPr lang="ro-RO" b="1" smtClean="0"/>
              <a:t>încrucişate</a:t>
            </a:r>
            <a:r>
              <a:rPr lang="ro-RO" b="1" smtClean="0"/>
              <a:t> la păcatul flagrant al lui </a:t>
            </a:r>
            <a:r>
              <a:rPr lang="ro-RO" b="1" smtClean="0"/>
              <a:t>David</a:t>
            </a:r>
            <a:r>
              <a:rPr lang="ro-RO" b="1" smtClean="0"/>
              <a:t>. Profitând de experienţa lui David ca păstor şi de simţul său de </a:t>
            </a:r>
            <a:r>
              <a:rPr lang="ro-RO" b="1" smtClean="0"/>
              <a:t>dreptate</a:t>
            </a:r>
            <a:r>
              <a:rPr lang="ro-RO" b="1" smtClean="0"/>
              <a:t>, profetul Natan a prezentat o parabolă care a stârnit în cele din urmă conştiinţa lui David </a:t>
            </a:r>
            <a:r>
              <a:rPr lang="ro-RO" b="1" smtClean="0"/>
              <a:t>(v</a:t>
            </a:r>
            <a:r>
              <a:rPr lang="ro-RO" b="1" smtClean="0"/>
              <a:t>. </a:t>
            </a:r>
            <a:r>
              <a:rPr lang="ro-RO" b="1" smtClean="0"/>
              <a:t>1-6</a:t>
            </a:r>
            <a:r>
              <a:rPr lang="ro-RO" b="1" smtClean="0"/>
              <a:t>). </a:t>
            </a:r>
            <a:endParaRPr lang="ro-RO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8A709D-C777-4F52-AED7-770886926C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24958" y="1387388"/>
            <a:ext cx="2434133" cy="182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006C08B-2041-41FF-A8FE-DE07A8DA0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909" y="2402701"/>
            <a:ext cx="2204749" cy="2633940"/>
          </a:xfrm>
          <a:prstGeom prst="roundRect">
            <a:avLst>
              <a:gd name="adj" fmla="val 130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2521355-6FD0-4A16-A715-7B834D4CAC4C}"/>
              </a:ext>
            </a:extLst>
          </p:cNvPr>
          <p:cNvSpPr txBox="1"/>
          <p:nvPr/>
        </p:nvSpPr>
        <p:spPr>
          <a:xfrm>
            <a:off x="2369732" y="2402701"/>
            <a:ext cx="42212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Pocăinţa sa a depăşit durerea de a face rău grav lui Urie şi Bat-Şeba. David era conştient că a păcătuit împotriva lui Dumnezeu (Psalmii 51:4). </a:t>
            </a:r>
            <a:endParaRPr lang="ro-R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31EA6F45-3C0A-411F-8073-50C41F2A9460}"/>
              </a:ext>
            </a:extLst>
          </p:cNvPr>
          <p:cNvSpPr txBox="1"/>
          <p:nvPr/>
        </p:nvSpPr>
        <p:spPr>
          <a:xfrm>
            <a:off x="2369733" y="3589228"/>
            <a:ext cx="54969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Păcatul nostru </a:t>
            </a:r>
            <a:r>
              <a:rPr lang="ro-RO" b="1" smtClean="0"/>
              <a:t>îl răneşte în cele din urmă pe </a:t>
            </a:r>
            <a:r>
              <a:rPr lang="ro-RO" b="1" smtClean="0"/>
              <a:t>Dumnezeu</a:t>
            </a:r>
            <a:r>
              <a:rPr lang="ro-RO" b="1" smtClean="0"/>
              <a:t>. Cu </a:t>
            </a:r>
            <a:r>
              <a:rPr lang="ro-RO" b="1" smtClean="0"/>
              <a:t>el</a:t>
            </a:r>
            <a:r>
              <a:rPr lang="ro-RO" b="1" smtClean="0"/>
              <a:t>, mai punem un cui în lemnul aspru care </a:t>
            </a:r>
            <a:r>
              <a:rPr lang="ro-RO" b="1" smtClean="0"/>
              <a:t>se</a:t>
            </a:r>
            <a:r>
              <a:rPr lang="ro-RO" b="1" smtClean="0"/>
              <a:t> </a:t>
            </a:r>
            <a:r>
              <a:rPr lang="ro-RO" b="1" smtClean="0"/>
              <a:t>îndreaptă de </a:t>
            </a:r>
            <a:r>
              <a:rPr lang="ro-RO" b="1"/>
              <a:t>la </a:t>
            </a:r>
            <a:r>
              <a:rPr lang="ro-RO" b="1" smtClean="0"/>
              <a:t>Golgota </a:t>
            </a:r>
            <a:r>
              <a:rPr lang="ro-RO" b="1"/>
              <a:t>spre </a:t>
            </a:r>
            <a:r>
              <a:rPr lang="ro-RO" b="1" smtClean="0"/>
              <a:t>cer</a:t>
            </a:r>
            <a:r>
              <a:rPr lang="ro-RO" b="1" smtClean="0"/>
              <a:t>.</a:t>
            </a:r>
          </a:p>
          <a:p>
            <a:pPr>
              <a:spcBef>
                <a:spcPts val="600"/>
              </a:spcBef>
            </a:pPr>
            <a:r>
              <a:rPr lang="ro-RO" b="1" smtClean="0"/>
              <a:t>Prin crucea lui </a:t>
            </a:r>
            <a:r>
              <a:rPr lang="ro-RO" b="1" smtClean="0"/>
              <a:t>Isus</a:t>
            </a:r>
            <a:r>
              <a:rPr lang="ro-RO" b="1" smtClean="0"/>
              <a:t>, pocăinţa sinceră are un răspuns </a:t>
            </a:r>
            <a:r>
              <a:rPr lang="ro-RO" b="1" smtClean="0"/>
              <a:t>imediat</a:t>
            </a:r>
            <a:r>
              <a:rPr lang="ro-RO" b="1" smtClean="0"/>
              <a:t>: </a:t>
            </a:r>
            <a:r>
              <a:rPr lang="ro-RO" b="1" smtClean="0"/>
              <a:t>„</a:t>
            </a:r>
            <a:r>
              <a:rPr lang="ro-RO" b="1" smtClean="0"/>
              <a:t>Iehova ţi-a iertat </a:t>
            </a:r>
            <a:r>
              <a:rPr lang="ro-RO" b="1" smtClean="0"/>
              <a:t>păcatul</a:t>
            </a:r>
            <a:r>
              <a:rPr lang="ro-RO" b="1" smtClean="0"/>
              <a:t>”. </a:t>
            </a:r>
            <a:endParaRPr lang="ro-RO" b="1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A5C29C12-B58A-4C36-85B7-223436251B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784" y="86455"/>
            <a:ext cx="1380632" cy="1108952"/>
          </a:xfrm>
          <a:prstGeom prst="rect">
            <a:avLst/>
          </a:prstGeom>
          <a:ln w="38100" cap="sq">
            <a:solidFill>
              <a:srgbClr val="58EB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63C63BF-F614-4E96-8659-3A1C154066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96915" y="3415819"/>
            <a:ext cx="1062176" cy="155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D0ACA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2836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0" grpId="0"/>
      <p:bldP spid="1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4C35F5F-8366-4946-9FE8-4B08897F97D4}"/>
              </a:ext>
            </a:extLst>
          </p:cNvPr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pc="6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CONSECINŢELE PĂCATULUI</a:t>
            </a:r>
            <a:endParaRPr lang="ro-RO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F7B888E-B06E-4839-AF2F-7FDFCA8C41EB}"/>
              </a:ext>
            </a:extLst>
          </p:cNvPr>
          <p:cNvSpPr txBox="1"/>
          <p:nvPr/>
        </p:nvSpPr>
        <p:spPr>
          <a:xfrm>
            <a:off x="474650" y="632349"/>
            <a:ext cx="69417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Să dea înapoi patru mieluşele, pentru că a săvârşit fapta aceasta şi pentru că nu a arătat milă.” </a:t>
            </a:r>
            <a:r>
              <a:rPr lang="ro-RO" sz="1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(2 Samuel 12:6 </a:t>
            </a:r>
            <a:r>
              <a:rPr lang="ro-RO" sz="1200" b="1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NTR</a:t>
            </a:r>
            <a:r>
              <a:rPr lang="ro-RO" sz="14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)</a:t>
            </a:r>
            <a:endParaRPr lang="ro-RO" sz="14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A72B991-6A78-4C45-B82D-6BD613A39260}"/>
              </a:ext>
            </a:extLst>
          </p:cNvPr>
          <p:cNvSpPr txBox="1"/>
          <p:nvPr/>
        </p:nvSpPr>
        <p:spPr>
          <a:xfrm>
            <a:off x="130629" y="1217124"/>
            <a:ext cx="542761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Deşi David a fost iertat imediat, Dumnezeu nu a evitat consecinţele păcatului său.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David însuşi îşi pronunţase propria sentinţă: Pentru viaţa unui singur om, avea să piardă viaţa a patru dintre fiii săi: primul fiu al </a:t>
            </a:r>
            <a:r>
              <a:rPr lang="ro-RO" b="1" dirty="0" smtClean="0"/>
              <a:t>lui Bat-Şeba, </a:t>
            </a:r>
            <a:r>
              <a:rPr lang="ro-RO" b="1" dirty="0" smtClean="0"/>
              <a:t>Amnon, Absalom şi Adonia. </a:t>
            </a:r>
            <a:endParaRPr lang="ro-RO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7257A4F-58A6-4AB3-86BB-1E130463BE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4650" y="1296405"/>
            <a:ext cx="1132988" cy="1732087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2154EB9-56AB-4F75-921E-55FD0086E6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42262" y="845901"/>
            <a:ext cx="1068121" cy="901007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1C2628B-03FF-4056-AC60-26919B39F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4072" y="1527936"/>
            <a:ext cx="861817" cy="1511960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D4A3B423-B911-4BAA-A83D-0CBBDE866D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53087" y="1868306"/>
            <a:ext cx="846472" cy="1160186"/>
          </a:xfrm>
          <a:prstGeom prst="ellipse">
            <a:avLst/>
          </a:prstGeom>
          <a:ln w="28575" cap="rnd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4CC405C-D67F-4378-A498-696C82D44F06}"/>
              </a:ext>
            </a:extLst>
          </p:cNvPr>
          <p:cNvSpPr txBox="1"/>
          <p:nvPr/>
        </p:nvSpPr>
        <p:spPr>
          <a:xfrm>
            <a:off x="3343494" y="3039896"/>
            <a:ext cx="580050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Dar păcatul nu numai </a:t>
            </a:r>
            <a:r>
              <a:rPr lang="ro-RO" b="1" smtClean="0"/>
              <a:t>că şi-a adus </a:t>
            </a:r>
            <a:r>
              <a:rPr lang="ro-RO" b="1" smtClean="0"/>
              <a:t>consecinţele</a:t>
            </a:r>
            <a:r>
              <a:rPr lang="ro-RO" b="1" smtClean="0"/>
              <a:t>, ci şi pocăinţa </a:t>
            </a:r>
            <a:r>
              <a:rPr lang="ro-RO" b="1" smtClean="0"/>
              <a:t>ş</a:t>
            </a:r>
            <a:r>
              <a:rPr lang="ro-RO" b="1" smtClean="0"/>
              <a:t>i-a adus </a:t>
            </a:r>
            <a:r>
              <a:rPr lang="ro-RO" b="1" smtClean="0"/>
              <a:t>consecinţele</a:t>
            </a:r>
            <a:r>
              <a:rPr lang="ro-RO" b="1" smtClean="0"/>
              <a:t>. David a recâştigat </a:t>
            </a:r>
            <a:r>
              <a:rPr lang="ro-RO" b="1" smtClean="0"/>
              <a:t>„</a:t>
            </a:r>
            <a:r>
              <a:rPr lang="ro-RO" b="1" smtClean="0"/>
              <a:t>bucuria mântuirii </a:t>
            </a:r>
            <a:r>
              <a:rPr lang="ro-RO" b="1" smtClean="0"/>
              <a:t>tale</a:t>
            </a:r>
            <a:r>
              <a:rPr lang="ro-RO" b="1" smtClean="0"/>
              <a:t>” </a:t>
            </a:r>
            <a:r>
              <a:rPr lang="ro-RO" b="1" smtClean="0"/>
              <a:t>(</a:t>
            </a:r>
            <a:r>
              <a:rPr lang="ro-RO" b="1" smtClean="0"/>
              <a:t>Psalmii </a:t>
            </a:r>
            <a:r>
              <a:rPr lang="ro-RO" b="1" smtClean="0"/>
              <a:t>51:12).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Dacă Dumnezeu a iertat un </a:t>
            </a:r>
            <a:r>
              <a:rPr lang="ro-RO" b="1" smtClean="0"/>
              <a:t>adulter</a:t>
            </a:r>
            <a:r>
              <a:rPr lang="ro-RO" b="1" smtClean="0"/>
              <a:t>, un manipulator şi un </a:t>
            </a:r>
            <a:r>
              <a:rPr lang="ro-RO" b="1" smtClean="0"/>
              <a:t>criminal</a:t>
            </a:r>
            <a:r>
              <a:rPr lang="ro-RO" b="1" smtClean="0"/>
              <a:t>, nu mă va ierta </a:t>
            </a:r>
            <a:r>
              <a:rPr lang="ro-RO" b="1" smtClean="0"/>
              <a:t>El</a:t>
            </a:r>
            <a:r>
              <a:rPr lang="ro-RO" b="1" smtClean="0"/>
              <a:t>? Gravitatea păcatelor mele nu </a:t>
            </a:r>
            <a:r>
              <a:rPr lang="ro-RO" b="1" smtClean="0"/>
              <a:t>contează</a:t>
            </a:r>
            <a:r>
              <a:rPr lang="ro-RO" b="1" smtClean="0"/>
              <a:t>, ci mai degrabă măreţia harului lui Dumnezeu care este întotdeauna gata să-l ierte pe </a:t>
            </a:r>
            <a:r>
              <a:rPr lang="ro-RO" b="1" smtClean="0"/>
              <a:t>păcătos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AB738DC-AF07-4C52-84F4-954AB62415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629" y="3102664"/>
            <a:ext cx="1691192" cy="188630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EE8CDA1-B05B-4160-A15D-F60E82EDE6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86104" y="3102664"/>
            <a:ext cx="1302106" cy="1886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53202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642907C-95D1-4309-9B84-B9613EEC540E}"/>
              </a:ext>
            </a:extLst>
          </p:cNvPr>
          <p:cNvSpPr txBox="1"/>
          <p:nvPr/>
        </p:nvSpPr>
        <p:spPr>
          <a:xfrm>
            <a:off x="0" y="-36575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o-RO" sz="4400" b="1" spc="300">
                <a:ln w="0"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 </a:t>
            </a:r>
            <a:r>
              <a:rPr lang="ro-RO" sz="4400" b="1" spc="300">
                <a:ln w="0"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INIMĂ </a:t>
            </a:r>
            <a:r>
              <a:rPr lang="ro-RO" sz="4400" b="1" spc="300" smtClean="0">
                <a:ln w="0"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NOUĂ</a:t>
            </a:r>
            <a:endParaRPr lang="ro-RO" sz="4400" b="1" spc="300">
              <a:ln w="0">
                <a:solidFill>
                  <a:schemeClr val="tx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F777797-EF37-4859-AE8F-91338F9226B3}"/>
              </a:ext>
            </a:extLst>
          </p:cNvPr>
          <p:cNvSpPr txBox="1"/>
          <p:nvPr/>
        </p:nvSpPr>
        <p:spPr>
          <a:xfrm>
            <a:off x="1546954" y="655861"/>
            <a:ext cx="606141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600" b="1" dirty="0" smtClean="0">
                <a:solidFill>
                  <a:srgbClr val="173487"/>
                </a:solidFill>
                <a:latin typeface="Comic Sans MS" panose="030F0702030302020204" pitchFamily="66" charset="0"/>
              </a:rPr>
              <a:t>„Zideşte </a:t>
            </a:r>
            <a:r>
              <a:rPr lang="ro-RO" sz="1600" b="1" dirty="0" smtClean="0">
                <a:solidFill>
                  <a:srgbClr val="173487"/>
                </a:solidFill>
                <a:latin typeface="Comic Sans MS" panose="030F0702030302020204" pitchFamily="66" charset="0"/>
              </a:rPr>
              <a:t>în mine o inimă curată, Dumnezeule,</a:t>
            </a:r>
          </a:p>
          <a:p>
            <a:pPr algn="ctr"/>
            <a:r>
              <a:rPr lang="ro-RO" sz="1600" b="1" dirty="0" smtClean="0">
                <a:solidFill>
                  <a:srgbClr val="173487"/>
                </a:solidFill>
                <a:latin typeface="Comic Sans MS" panose="030F0702030302020204" pitchFamily="66" charset="0"/>
              </a:rPr>
              <a:t>şi pune un duh nou şi statornic înăuntrul meu!” </a:t>
            </a:r>
            <a:r>
              <a:rPr lang="ro-RO" sz="1400" b="1" dirty="0" smtClean="0">
                <a:solidFill>
                  <a:srgbClr val="173487"/>
                </a:solidFill>
                <a:latin typeface="Comic Sans MS" panose="030F0702030302020204" pitchFamily="66" charset="0"/>
              </a:rPr>
              <a:t>(Psalmii 51:10)</a:t>
            </a:r>
            <a:endParaRPr lang="ro-RO" sz="1600" b="1" dirty="0">
              <a:solidFill>
                <a:srgbClr val="173487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45E4D1E-0134-4EFD-A9F8-DE867B635DF6}"/>
              </a:ext>
            </a:extLst>
          </p:cNvPr>
          <p:cNvSpPr txBox="1"/>
          <p:nvPr/>
        </p:nvSpPr>
        <p:spPr>
          <a:xfrm>
            <a:off x="55516" y="3650738"/>
            <a:ext cx="457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Duhul</a:t>
            </a:r>
            <a:r>
              <a:rPr lang="ro-RO" b="1" smtClean="0"/>
              <a:t> Sfânt este singurul care poate face această schimbare în inimile noastre </a:t>
            </a:r>
            <a:r>
              <a:rPr lang="ro-RO" b="1" smtClean="0"/>
              <a:t>(v</a:t>
            </a:r>
            <a:r>
              <a:rPr lang="ro-RO" b="1" smtClean="0"/>
              <a:t>. </a:t>
            </a:r>
            <a:r>
              <a:rPr lang="ro-RO" b="1" smtClean="0"/>
              <a:t>11</a:t>
            </a:r>
            <a:r>
              <a:rPr lang="ro-RO" b="1" smtClean="0"/>
              <a:t>). El ne conduce în procesul </a:t>
            </a:r>
            <a:r>
              <a:rPr lang="ro-RO" b="1" smtClean="0"/>
              <a:t>sfinţirii</a:t>
            </a:r>
            <a:r>
              <a:rPr lang="ro-RO" b="1" smtClean="0"/>
              <a:t>, ne creează din </a:t>
            </a:r>
            <a:r>
              <a:rPr lang="ro-RO" b="1" smtClean="0"/>
              <a:t>nou</a:t>
            </a:r>
            <a:r>
              <a:rPr lang="ro-RO" b="1" smtClean="0"/>
              <a:t>, ne ajută în lupta noastră cu ispita şi ne dă </a:t>
            </a:r>
            <a:r>
              <a:rPr lang="ro-RO" b="1" smtClean="0"/>
              <a:t>odihnă</a:t>
            </a:r>
            <a:r>
              <a:rPr lang="ro-RO" b="1" smtClean="0"/>
              <a:t>. </a:t>
            </a:r>
            <a:endParaRPr lang="ro-R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D23D174-BCAD-4B6A-B211-90EF8CB2D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7515" y="2999360"/>
            <a:ext cx="4461269" cy="21442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2807C42F-04A9-4CE7-8C69-D7487AD59072}"/>
              </a:ext>
            </a:extLst>
          </p:cNvPr>
          <p:cNvSpPr txBox="1"/>
          <p:nvPr/>
        </p:nvSpPr>
        <p:spPr>
          <a:xfrm>
            <a:off x="3921903" y="1499010"/>
            <a:ext cx="536867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David îl roagă pe Dumnezeu să-i şteargă păcatele, să-l purifice şi să-i schimbe gândurile şi sentimentele.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Nu mai vrea să continue să depindă de el însuşi. Numai depinzând de Dumnezeu puteţi găsi siguranţă, bucurie şi fericire. </a:t>
            </a:r>
            <a:endParaRPr lang="ro-RO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7EB67AD2-B0DC-48FA-8A59-004CC0CDB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317" y="1446476"/>
            <a:ext cx="3444906" cy="19394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1E97D34-5255-4BFD-B46D-41ACC182A7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3488" y="147666"/>
            <a:ext cx="1183466" cy="11544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91C1B6A-15A1-485B-B516-81827B2E2A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00782" y="147666"/>
            <a:ext cx="1239225" cy="12435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5092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2A3E9C7-FEA6-48B4-B011-3D85DDE7408E}"/>
              </a:ext>
            </a:extLst>
          </p:cNvPr>
          <p:cNvSpPr txBox="1"/>
          <p:nvPr/>
        </p:nvSpPr>
        <p:spPr>
          <a:xfrm>
            <a:off x="0" y="0"/>
            <a:ext cx="5626958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800" b="1">
                <a:ln/>
                <a:solidFill>
                  <a:schemeClr val="accent3"/>
                </a:solidFill>
              </a:rPr>
              <a:t>CUVINTE </a:t>
            </a:r>
            <a:r>
              <a:rPr lang="ro-RO" sz="4800" b="1" smtClean="0">
                <a:ln/>
                <a:solidFill>
                  <a:schemeClr val="accent3"/>
                </a:solidFill>
              </a:rPr>
              <a:t>NOI</a:t>
            </a:r>
            <a:endParaRPr lang="ro-RO" sz="4800" b="1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BB9E242-DCD7-4300-9409-AA4C897E50F7}"/>
              </a:ext>
            </a:extLst>
          </p:cNvPr>
          <p:cNvSpPr txBox="1"/>
          <p:nvPr/>
        </p:nvSpPr>
        <p:spPr>
          <a:xfrm>
            <a:off x="115999" y="752136"/>
            <a:ext cx="5501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 smtClean="0">
                <a:solidFill>
                  <a:schemeClr val="bg1"/>
                </a:solidFill>
                <a:effectLst>
                  <a:glow rad="127000">
                    <a:srgbClr val="4667B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„Atunci </a:t>
            </a:r>
            <a:r>
              <a:rPr lang="ro-RO" sz="1600" b="1" dirty="0" smtClean="0">
                <a:solidFill>
                  <a:schemeClr val="bg1"/>
                </a:solidFill>
                <a:effectLst>
                  <a:glow rad="127000">
                    <a:srgbClr val="4667B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îi voi învăţa căile Tale pe cei ce calcă legea,</a:t>
            </a:r>
          </a:p>
          <a:p>
            <a:r>
              <a:rPr lang="ro-RO" sz="1600" b="1" dirty="0" smtClean="0">
                <a:solidFill>
                  <a:schemeClr val="bg1"/>
                </a:solidFill>
                <a:effectLst>
                  <a:glow rad="127000">
                    <a:srgbClr val="4667B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şi păcătoşii se vor întoarce la Tine.” </a:t>
            </a:r>
            <a:r>
              <a:rPr lang="ro-RO" sz="1400" b="1" dirty="0" smtClean="0">
                <a:solidFill>
                  <a:schemeClr val="bg1"/>
                </a:solidFill>
                <a:effectLst>
                  <a:glow rad="127000">
                    <a:srgbClr val="4667B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(Psalmii 51:13)</a:t>
            </a:r>
            <a:endParaRPr lang="ro-RO" sz="1400" b="1" dirty="0">
              <a:solidFill>
                <a:schemeClr val="bg1"/>
              </a:solidFill>
              <a:effectLst>
                <a:glow rad="127000">
                  <a:srgbClr val="4667B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918F90C-E1C0-48DA-90E6-8F2503B95E8D}"/>
              </a:ext>
            </a:extLst>
          </p:cNvPr>
          <p:cNvSpPr txBox="1"/>
          <p:nvPr/>
        </p:nvSpPr>
        <p:spPr>
          <a:xfrm>
            <a:off x="115999" y="1417296"/>
            <a:ext cx="541359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ro-RO" dirty="0"/>
              <a:t>David era </a:t>
            </a:r>
            <a:r>
              <a:rPr lang="ro-RO" dirty="0" smtClean="0"/>
              <a:t>ruşinat </a:t>
            </a:r>
            <a:r>
              <a:rPr lang="ro-RO" dirty="0"/>
              <a:t>de păcatul său. Toată </a:t>
            </a:r>
            <a:r>
              <a:rPr lang="ro-RO" dirty="0" smtClean="0"/>
              <a:t>viaţa şi-a </a:t>
            </a:r>
            <a:r>
              <a:rPr lang="ro-RO" dirty="0"/>
              <a:t>amintit de acea pată din palmaresul său. Cu toate acestea, a fost ceva mai mare decât </a:t>
            </a:r>
            <a:r>
              <a:rPr lang="ro-RO" dirty="0" smtClean="0"/>
              <a:t>ruşinea </a:t>
            </a:r>
            <a:r>
              <a:rPr lang="ro-RO" dirty="0"/>
              <a:t>lui: iertarea pe care a primit-o. </a:t>
            </a:r>
            <a:endParaRPr lang="ro-RO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BC30B46-0DD3-4298-9F5D-FF52C50121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26958" y="152570"/>
            <a:ext cx="3714552" cy="2292252"/>
          </a:xfrm>
          <a:prstGeom prst="rect">
            <a:avLst/>
          </a:prstGeom>
          <a:ln w="38100">
            <a:solidFill>
              <a:srgbClr val="FFC000"/>
            </a:solidFill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65D37DB-89A3-41D8-BB45-3B0D054A94B8}"/>
              </a:ext>
            </a:extLst>
          </p:cNvPr>
          <p:cNvSpPr txBox="1"/>
          <p:nvPr/>
        </p:nvSpPr>
        <p:spPr>
          <a:xfrm>
            <a:off x="3891686" y="2605620"/>
            <a:ext cx="51307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Nu a putut să tacă, a trebuit să povestească despre asta (v. 15). </a:t>
            </a:r>
            <a:r>
              <a:rPr lang="ro-RO" dirty="0" smtClean="0"/>
              <a:t>Alţii </a:t>
            </a:r>
            <a:r>
              <a:rPr lang="ro-RO" dirty="0"/>
              <a:t>trebuiau </a:t>
            </a:r>
            <a:r>
              <a:rPr lang="ro-RO" dirty="0" smtClean="0"/>
              <a:t>avertizaţi </a:t>
            </a:r>
            <a:r>
              <a:rPr lang="ro-RO" dirty="0"/>
              <a:t>să nu facă </a:t>
            </a:r>
            <a:r>
              <a:rPr lang="ro-RO" dirty="0" smtClean="0"/>
              <a:t>aceleaşi greşeli</a:t>
            </a:r>
            <a:r>
              <a:rPr lang="ro-RO" dirty="0"/>
              <a:t>. Trebuiau să </a:t>
            </a:r>
            <a:r>
              <a:rPr lang="ro-RO" dirty="0" smtClean="0"/>
              <a:t>ştie </a:t>
            </a:r>
            <a:r>
              <a:rPr lang="ro-RO" dirty="0"/>
              <a:t>că, dacă au păcătuit deja, aveau iertare în Dumnezeu. Vestea este prea importantă pentru ca noi să tăcem: „Dacă ne mărturisim păcatele, El este credincios </a:t>
            </a:r>
            <a:r>
              <a:rPr lang="ro-RO" dirty="0" smtClean="0"/>
              <a:t>şi </a:t>
            </a:r>
            <a:r>
              <a:rPr lang="ro-RO" dirty="0"/>
              <a:t>drept să ne ierte păcatele </a:t>
            </a:r>
            <a:r>
              <a:rPr lang="ro-RO" dirty="0" smtClean="0"/>
              <a:t>şi </a:t>
            </a:r>
            <a:r>
              <a:rPr lang="ro-RO" dirty="0"/>
              <a:t>să ne </a:t>
            </a:r>
            <a:r>
              <a:rPr lang="ro-RO" dirty="0" smtClean="0"/>
              <a:t>curăţească </a:t>
            </a:r>
            <a:r>
              <a:rPr lang="ro-RO" dirty="0"/>
              <a:t>de orice nedreptate” (1 Ioan </a:t>
            </a:r>
            <a:r>
              <a:rPr lang="ro-RO" dirty="0" smtClean="0"/>
              <a:t>1:9</a:t>
            </a:r>
            <a:r>
              <a:rPr lang="ro-RO" dirty="0"/>
              <a:t>).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70C1294-4BB2-451E-A212-814D407518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573" y="2571750"/>
            <a:ext cx="3637802" cy="241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49761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Pruebas de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FF"/>
      </a:accent1>
      <a:accent2>
        <a:srgbClr val="7030A0"/>
      </a:accent2>
      <a:accent3>
        <a:srgbClr val="FFFF00"/>
      </a:accent3>
      <a:accent4>
        <a:srgbClr val="FF99FF"/>
      </a:accent4>
      <a:accent5>
        <a:srgbClr val="FF0000"/>
      </a:accent5>
      <a:accent6>
        <a:srgbClr val="00B05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936</Words>
  <Application>Microsoft Office PowerPoint</Application>
  <PresentationFormat>Expunere pe ecran (16:9)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Comic Sans MS</vt:lpstr>
      <vt:lpstr>Constantia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5 - Veniti la Mine</dc:title>
  <dc:subject>Studiu Biblic, Trim. III, 2021 – Odihna in Hristos</dc:subject>
  <dc:creator>Sergio Fustero Carreras</dc:creator>
  <cp:keywords>https://www.fustero.es/index_ro.php</cp:keywords>
  <cp:lastModifiedBy>Tronaru Viorel</cp:lastModifiedBy>
  <cp:revision>96</cp:revision>
  <dcterms:created xsi:type="dcterms:W3CDTF">2021-07-06T09:25:40Z</dcterms:created>
  <dcterms:modified xsi:type="dcterms:W3CDTF">2021-07-27T06:48:37Z</dcterms:modified>
</cp:coreProperties>
</file>