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0" r:id="rId3"/>
    <p:sldId id="273" r:id="rId4"/>
    <p:sldId id="257" r:id="rId5"/>
    <p:sldId id="258" r:id="rId6"/>
    <p:sldId id="259" r:id="rId7"/>
    <p:sldId id="265" r:id="rId8"/>
    <p:sldId id="260" r:id="rId9"/>
    <p:sldId id="271" r:id="rId10"/>
    <p:sldId id="272" r:id="rId11"/>
    <p:sldId id="266"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nstantia" pitchFamily="18" charset="0"/>
      <p:regular r:id="rId19"/>
      <p:bold r:id="rId20"/>
      <p:italic r:id="rId21"/>
      <p:boldItalic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D3540"/>
    <a:srgbClr val="754251"/>
    <a:srgbClr val="82495A"/>
    <a:srgbClr val="000C39"/>
    <a:srgbClr val="97D8EE"/>
    <a:srgbClr val="54250B"/>
    <a:srgbClr val="909ED8"/>
    <a:srgbClr val="D1D7EF"/>
    <a:srgbClr val="2D3C7D"/>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6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CA42C-42DD-412D-A66B-9DAB6BCB2846}" type="doc">
      <dgm:prSet loTypeId="urn:microsoft.com/office/officeart/2005/8/layout/vList5" loCatId="list" qsTypeId="urn:microsoft.com/office/officeart/2005/8/quickstyle/simple3" qsCatId="simple" csTypeId="urn:microsoft.com/office/officeart/2005/8/colors/colorful1#1" csCatId="colorful" phldr="1"/>
      <dgm:spPr/>
      <dgm:t>
        <a:bodyPr/>
        <a:lstStyle/>
        <a:p>
          <a:endParaRPr lang="es-ES"/>
        </a:p>
      </dgm:t>
    </dgm:pt>
    <dgm:pt modelId="{78BA63DF-47A3-4339-AE7D-A52C7F977033}">
      <dgm:prSet custT="1"/>
      <dgm:spPr>
        <a:effectLst>
          <a:outerShdw blurRad="50800" dist="38100" dir="2700000" algn="tl" rotWithShape="0">
            <a:prstClr val="black">
              <a:alpha val="40000"/>
            </a:prstClr>
          </a:outerShdw>
        </a:effectLst>
      </dgm:spPr>
      <dgm:t>
        <a:bodyPr/>
        <a:lstStyle/>
        <a:p>
          <a:r>
            <a:rPr lang="ro-RO" sz="1800" b="1" dirty="0"/>
            <a:t>Să nu poftim </a:t>
          </a:r>
          <a:r>
            <a:rPr lang="es-ES" sz="1800" b="1" dirty="0"/>
            <a:t>(v. 6)</a:t>
          </a:r>
          <a:endParaRPr lang="es-ES" sz="1800" dirty="0"/>
        </a:p>
      </dgm:t>
    </dgm:pt>
    <dgm:pt modelId="{6ED4AB33-6C20-4EEF-8DC8-8BCFC07B206D}" type="parTrans" cxnId="{49E4866A-B0F5-4506-90A5-76A8F29CA62C}">
      <dgm:prSet/>
      <dgm:spPr/>
      <dgm:t>
        <a:bodyPr/>
        <a:lstStyle/>
        <a:p>
          <a:endParaRPr lang="es-ES"/>
        </a:p>
      </dgm:t>
    </dgm:pt>
    <dgm:pt modelId="{D8E52047-D3DE-4C4A-8CF3-7617A544C228}" type="sibTrans" cxnId="{49E4866A-B0F5-4506-90A5-76A8F29CA62C}">
      <dgm:prSet/>
      <dgm:spPr/>
      <dgm:t>
        <a:bodyPr/>
        <a:lstStyle/>
        <a:p>
          <a:endParaRPr lang="es-ES"/>
        </a:p>
      </dgm:t>
    </dgm:pt>
    <dgm:pt modelId="{CF8B2A16-F2CF-4278-A19E-31E444E25799}">
      <dgm:prSet custT="1"/>
      <dgm:spPr>
        <a:effectLst>
          <a:outerShdw blurRad="50800" dist="38100" dir="2700000" algn="tl" rotWithShape="0">
            <a:prstClr val="black">
              <a:alpha val="40000"/>
            </a:prstClr>
          </a:outerShdw>
        </a:effectLst>
      </dgm:spPr>
      <dgm:t>
        <a:bodyPr/>
        <a:lstStyle/>
        <a:p>
          <a:r>
            <a:rPr lang="ro-RO" sz="1800" b="1" dirty="0"/>
            <a:t>Să nu fim idolatri </a:t>
          </a:r>
          <a:r>
            <a:rPr lang="es-ES" sz="1800" b="1" dirty="0"/>
            <a:t>(v. 7)</a:t>
          </a:r>
          <a:endParaRPr lang="es-ES" sz="1800" dirty="0"/>
        </a:p>
      </dgm:t>
    </dgm:pt>
    <dgm:pt modelId="{FE54C4C1-03AB-45CC-8370-B2801F765550}" type="parTrans" cxnId="{2E623CD0-3D3B-4ACB-A356-2C630C64FFD7}">
      <dgm:prSet/>
      <dgm:spPr/>
      <dgm:t>
        <a:bodyPr/>
        <a:lstStyle/>
        <a:p>
          <a:endParaRPr lang="es-ES"/>
        </a:p>
      </dgm:t>
    </dgm:pt>
    <dgm:pt modelId="{E4229912-145E-4407-ACEA-38A07E654FAE}" type="sibTrans" cxnId="{2E623CD0-3D3B-4ACB-A356-2C630C64FFD7}">
      <dgm:prSet/>
      <dgm:spPr/>
      <dgm:t>
        <a:bodyPr/>
        <a:lstStyle/>
        <a:p>
          <a:endParaRPr lang="es-ES"/>
        </a:p>
      </dgm:t>
    </dgm:pt>
    <dgm:pt modelId="{10FBEE63-7E46-4FA5-9DC8-ADAC828EF361}">
      <dgm:prSet custT="1"/>
      <dgm:spPr>
        <a:effectLst>
          <a:outerShdw blurRad="50800" dist="38100" dir="2700000" algn="tl" rotWithShape="0">
            <a:prstClr val="black">
              <a:alpha val="40000"/>
            </a:prstClr>
          </a:outerShdw>
        </a:effectLst>
      </dgm:spPr>
      <dgm:t>
        <a:bodyPr/>
        <a:lstStyle/>
        <a:p>
          <a:r>
            <a:rPr lang="ro-RO" sz="1800" b="1" dirty="0"/>
            <a:t>Să nu curvim </a:t>
          </a:r>
          <a:r>
            <a:rPr lang="es-ES" sz="1800" b="1" dirty="0"/>
            <a:t>(v. 8)</a:t>
          </a:r>
          <a:endParaRPr lang="es-ES" sz="1800" dirty="0"/>
        </a:p>
      </dgm:t>
    </dgm:pt>
    <dgm:pt modelId="{409E9F34-7DEE-40AD-ADC8-598059549B85}" type="parTrans" cxnId="{ADB0D6AA-EE19-4E7F-806C-A10813F65D5F}">
      <dgm:prSet/>
      <dgm:spPr/>
      <dgm:t>
        <a:bodyPr/>
        <a:lstStyle/>
        <a:p>
          <a:endParaRPr lang="es-ES"/>
        </a:p>
      </dgm:t>
    </dgm:pt>
    <dgm:pt modelId="{E70686EB-892E-4EF8-AE54-905BA65B8265}" type="sibTrans" cxnId="{ADB0D6AA-EE19-4E7F-806C-A10813F65D5F}">
      <dgm:prSet/>
      <dgm:spPr/>
      <dgm:t>
        <a:bodyPr/>
        <a:lstStyle/>
        <a:p>
          <a:endParaRPr lang="es-ES"/>
        </a:p>
      </dgm:t>
    </dgm:pt>
    <dgm:pt modelId="{A9C84379-FEB3-4BFD-AEDA-9A2CDC09C264}">
      <dgm:prSet custT="1"/>
      <dgm:spPr>
        <a:effectLst>
          <a:outerShdw blurRad="50800" dist="38100" dir="2700000" algn="tl" rotWithShape="0">
            <a:prstClr val="black">
              <a:alpha val="40000"/>
            </a:prstClr>
          </a:outerShdw>
        </a:effectLst>
      </dgm:spPr>
      <dgm:t>
        <a:bodyPr/>
        <a:lstStyle/>
        <a:p>
          <a:r>
            <a:rPr lang="ro-RO" sz="1800" b="1" dirty="0"/>
            <a:t>Să nu ispitim pe Domnul </a:t>
          </a:r>
          <a:r>
            <a:rPr lang="es-ES" sz="1800" b="1" dirty="0"/>
            <a:t>(v. 9)</a:t>
          </a:r>
          <a:endParaRPr lang="es-ES" sz="1800" dirty="0"/>
        </a:p>
      </dgm:t>
    </dgm:pt>
    <dgm:pt modelId="{8103B366-8268-4413-9876-70E06C9BAA14}" type="parTrans" cxnId="{4BD52FDE-B2D3-4591-8D1A-B037F10B71CE}">
      <dgm:prSet/>
      <dgm:spPr/>
      <dgm:t>
        <a:bodyPr/>
        <a:lstStyle/>
        <a:p>
          <a:endParaRPr lang="es-ES"/>
        </a:p>
      </dgm:t>
    </dgm:pt>
    <dgm:pt modelId="{F2BCFEBA-98BC-4670-8D47-8C352E06CABC}" type="sibTrans" cxnId="{4BD52FDE-B2D3-4591-8D1A-B037F10B71CE}">
      <dgm:prSet/>
      <dgm:spPr/>
      <dgm:t>
        <a:bodyPr/>
        <a:lstStyle/>
        <a:p>
          <a:endParaRPr lang="es-ES"/>
        </a:p>
      </dgm:t>
    </dgm:pt>
    <dgm:pt modelId="{82439D75-36CD-4197-BED6-54458AA99C98}">
      <dgm:prSet custT="1"/>
      <dgm:spPr>
        <a:effectLst>
          <a:outerShdw blurRad="50800" dist="38100" dir="2700000" algn="tl" rotWithShape="0">
            <a:prstClr val="black">
              <a:alpha val="40000"/>
            </a:prstClr>
          </a:outerShdw>
        </a:effectLst>
      </dgm:spPr>
      <dgm:t>
        <a:bodyPr/>
        <a:lstStyle/>
        <a:p>
          <a:r>
            <a:rPr lang="ro-RO" sz="1800" b="1" dirty="0"/>
            <a:t>Să nu cârtim </a:t>
          </a:r>
          <a:r>
            <a:rPr lang="es-ES" sz="1800" b="1" dirty="0"/>
            <a:t>(v. 10)</a:t>
          </a:r>
          <a:endParaRPr lang="es-ES" sz="1800" dirty="0"/>
        </a:p>
      </dgm:t>
    </dgm:pt>
    <dgm:pt modelId="{EB688B7B-B8C2-460A-B65B-E437381C8A84}" type="parTrans" cxnId="{29F5BC7E-F6DB-49AE-94DD-C50A38C01DC2}">
      <dgm:prSet/>
      <dgm:spPr/>
      <dgm:t>
        <a:bodyPr/>
        <a:lstStyle/>
        <a:p>
          <a:endParaRPr lang="es-ES"/>
        </a:p>
      </dgm:t>
    </dgm:pt>
    <dgm:pt modelId="{C24EA77A-7747-4EF5-B41C-11282321186D}" type="sibTrans" cxnId="{29F5BC7E-F6DB-49AE-94DD-C50A38C01DC2}">
      <dgm:prSet/>
      <dgm:spPr/>
      <dgm:t>
        <a:bodyPr/>
        <a:lstStyle/>
        <a:p>
          <a:endParaRPr lang="es-ES"/>
        </a:p>
      </dgm:t>
    </dgm:pt>
    <dgm:pt modelId="{A9508ED6-4185-4B3E-A0DB-4555A7C207FC}" type="pres">
      <dgm:prSet presAssocID="{B3FCA42C-42DD-412D-A66B-9DAB6BCB2846}" presName="Name0" presStyleCnt="0">
        <dgm:presLayoutVars>
          <dgm:dir/>
          <dgm:animLvl val="lvl"/>
          <dgm:resizeHandles val="exact"/>
        </dgm:presLayoutVars>
      </dgm:prSet>
      <dgm:spPr/>
      <dgm:t>
        <a:bodyPr/>
        <a:lstStyle/>
        <a:p>
          <a:endParaRPr lang="ro-RO"/>
        </a:p>
      </dgm:t>
    </dgm:pt>
    <dgm:pt modelId="{A49085A0-9C5F-4C92-800B-B27375A36670}" type="pres">
      <dgm:prSet presAssocID="{78BA63DF-47A3-4339-AE7D-A52C7F977033}" presName="linNode" presStyleCnt="0"/>
      <dgm:spPr/>
    </dgm:pt>
    <dgm:pt modelId="{A5089F90-3131-4D19-B7F1-E0F8FD090EDA}" type="pres">
      <dgm:prSet presAssocID="{78BA63DF-47A3-4339-AE7D-A52C7F977033}" presName="parentText" presStyleLbl="node1" presStyleIdx="0" presStyleCnt="5" custScaleX="237244">
        <dgm:presLayoutVars>
          <dgm:chMax val="1"/>
          <dgm:bulletEnabled val="1"/>
        </dgm:presLayoutVars>
      </dgm:prSet>
      <dgm:spPr/>
      <dgm:t>
        <a:bodyPr/>
        <a:lstStyle/>
        <a:p>
          <a:endParaRPr lang="ro-RO"/>
        </a:p>
      </dgm:t>
    </dgm:pt>
    <dgm:pt modelId="{7A03F07D-5B9F-4AE8-BBEE-16391320817A}" type="pres">
      <dgm:prSet presAssocID="{D8E52047-D3DE-4C4A-8CF3-7617A544C228}" presName="sp" presStyleCnt="0"/>
      <dgm:spPr/>
    </dgm:pt>
    <dgm:pt modelId="{D3F1C4C0-ACCE-40A4-A05F-EDA3F218C9F2}" type="pres">
      <dgm:prSet presAssocID="{CF8B2A16-F2CF-4278-A19E-31E444E25799}" presName="linNode" presStyleCnt="0"/>
      <dgm:spPr/>
    </dgm:pt>
    <dgm:pt modelId="{111E82CB-DC85-407B-A98F-72745CA08F37}" type="pres">
      <dgm:prSet presAssocID="{CF8B2A16-F2CF-4278-A19E-31E444E25799}" presName="parentText" presStyleLbl="node1" presStyleIdx="1" presStyleCnt="5" custScaleX="237244">
        <dgm:presLayoutVars>
          <dgm:chMax val="1"/>
          <dgm:bulletEnabled val="1"/>
        </dgm:presLayoutVars>
      </dgm:prSet>
      <dgm:spPr/>
      <dgm:t>
        <a:bodyPr/>
        <a:lstStyle/>
        <a:p>
          <a:endParaRPr lang="ro-RO"/>
        </a:p>
      </dgm:t>
    </dgm:pt>
    <dgm:pt modelId="{4EDFB90E-66B2-432A-863B-06412DAA171E}" type="pres">
      <dgm:prSet presAssocID="{E4229912-145E-4407-ACEA-38A07E654FAE}" presName="sp" presStyleCnt="0"/>
      <dgm:spPr/>
    </dgm:pt>
    <dgm:pt modelId="{C0DAC58C-40B3-4B50-A63A-708BBD9E47DC}" type="pres">
      <dgm:prSet presAssocID="{10FBEE63-7E46-4FA5-9DC8-ADAC828EF361}" presName="linNode" presStyleCnt="0"/>
      <dgm:spPr/>
    </dgm:pt>
    <dgm:pt modelId="{78DD89EC-0C20-4D60-ABB8-223069B49DBB}" type="pres">
      <dgm:prSet presAssocID="{10FBEE63-7E46-4FA5-9DC8-ADAC828EF361}" presName="parentText" presStyleLbl="node1" presStyleIdx="2" presStyleCnt="5" custScaleX="237244">
        <dgm:presLayoutVars>
          <dgm:chMax val="1"/>
          <dgm:bulletEnabled val="1"/>
        </dgm:presLayoutVars>
      </dgm:prSet>
      <dgm:spPr/>
      <dgm:t>
        <a:bodyPr/>
        <a:lstStyle/>
        <a:p>
          <a:endParaRPr lang="ro-RO"/>
        </a:p>
      </dgm:t>
    </dgm:pt>
    <dgm:pt modelId="{A45EA87F-138E-43A9-986E-FE81EE8324AD}" type="pres">
      <dgm:prSet presAssocID="{E70686EB-892E-4EF8-AE54-905BA65B8265}" presName="sp" presStyleCnt="0"/>
      <dgm:spPr/>
    </dgm:pt>
    <dgm:pt modelId="{D89F98AC-6E1D-47D0-A8C4-3099AE2ACDE8}" type="pres">
      <dgm:prSet presAssocID="{A9C84379-FEB3-4BFD-AEDA-9A2CDC09C264}" presName="linNode" presStyleCnt="0"/>
      <dgm:spPr/>
    </dgm:pt>
    <dgm:pt modelId="{90DD4288-F1C7-4E19-8BCD-EB6A400D48B6}" type="pres">
      <dgm:prSet presAssocID="{A9C84379-FEB3-4BFD-AEDA-9A2CDC09C264}" presName="parentText" presStyleLbl="node1" presStyleIdx="3" presStyleCnt="5" custScaleX="237244">
        <dgm:presLayoutVars>
          <dgm:chMax val="1"/>
          <dgm:bulletEnabled val="1"/>
        </dgm:presLayoutVars>
      </dgm:prSet>
      <dgm:spPr/>
      <dgm:t>
        <a:bodyPr/>
        <a:lstStyle/>
        <a:p>
          <a:endParaRPr lang="ro-RO"/>
        </a:p>
      </dgm:t>
    </dgm:pt>
    <dgm:pt modelId="{F078AFD2-919C-44F9-BB2A-B7E2547E08BD}" type="pres">
      <dgm:prSet presAssocID="{F2BCFEBA-98BC-4670-8D47-8C352E06CABC}" presName="sp" presStyleCnt="0"/>
      <dgm:spPr/>
    </dgm:pt>
    <dgm:pt modelId="{616216CD-0F1B-4FFD-B49E-FEE6F13094A6}" type="pres">
      <dgm:prSet presAssocID="{82439D75-36CD-4197-BED6-54458AA99C98}" presName="linNode" presStyleCnt="0"/>
      <dgm:spPr/>
    </dgm:pt>
    <dgm:pt modelId="{774569B7-0C04-40C6-8519-69C2F71BF7AF}" type="pres">
      <dgm:prSet presAssocID="{82439D75-36CD-4197-BED6-54458AA99C98}" presName="parentText" presStyleLbl="node1" presStyleIdx="4" presStyleCnt="5" custScaleX="237244">
        <dgm:presLayoutVars>
          <dgm:chMax val="1"/>
          <dgm:bulletEnabled val="1"/>
        </dgm:presLayoutVars>
      </dgm:prSet>
      <dgm:spPr/>
      <dgm:t>
        <a:bodyPr/>
        <a:lstStyle/>
        <a:p>
          <a:endParaRPr lang="ro-RO"/>
        </a:p>
      </dgm:t>
    </dgm:pt>
  </dgm:ptLst>
  <dgm:cxnLst>
    <dgm:cxn modelId="{49E4866A-B0F5-4506-90A5-76A8F29CA62C}" srcId="{B3FCA42C-42DD-412D-A66B-9DAB6BCB2846}" destId="{78BA63DF-47A3-4339-AE7D-A52C7F977033}" srcOrd="0" destOrd="0" parTransId="{6ED4AB33-6C20-4EEF-8DC8-8BCFC07B206D}" sibTransId="{D8E52047-D3DE-4C4A-8CF3-7617A544C228}"/>
    <dgm:cxn modelId="{29F5BC7E-F6DB-49AE-94DD-C50A38C01DC2}" srcId="{B3FCA42C-42DD-412D-A66B-9DAB6BCB2846}" destId="{82439D75-36CD-4197-BED6-54458AA99C98}" srcOrd="4" destOrd="0" parTransId="{EB688B7B-B8C2-460A-B65B-E437381C8A84}" sibTransId="{C24EA77A-7747-4EF5-B41C-11282321186D}"/>
    <dgm:cxn modelId="{D6CF2A65-81C0-4ECA-B993-86233BF721F4}" type="presOf" srcId="{CF8B2A16-F2CF-4278-A19E-31E444E25799}" destId="{111E82CB-DC85-407B-A98F-72745CA08F37}" srcOrd="0" destOrd="0" presId="urn:microsoft.com/office/officeart/2005/8/layout/vList5"/>
    <dgm:cxn modelId="{BC64C6C2-FE74-4A37-BFDB-A904232778AB}" type="presOf" srcId="{82439D75-36CD-4197-BED6-54458AA99C98}" destId="{774569B7-0C04-40C6-8519-69C2F71BF7AF}" srcOrd="0" destOrd="0" presId="urn:microsoft.com/office/officeart/2005/8/layout/vList5"/>
    <dgm:cxn modelId="{4BD52FDE-B2D3-4591-8D1A-B037F10B71CE}" srcId="{B3FCA42C-42DD-412D-A66B-9DAB6BCB2846}" destId="{A9C84379-FEB3-4BFD-AEDA-9A2CDC09C264}" srcOrd="3" destOrd="0" parTransId="{8103B366-8268-4413-9876-70E06C9BAA14}" sibTransId="{F2BCFEBA-98BC-4670-8D47-8C352E06CABC}"/>
    <dgm:cxn modelId="{2E623CD0-3D3B-4ACB-A356-2C630C64FFD7}" srcId="{B3FCA42C-42DD-412D-A66B-9DAB6BCB2846}" destId="{CF8B2A16-F2CF-4278-A19E-31E444E25799}" srcOrd="1" destOrd="0" parTransId="{FE54C4C1-03AB-45CC-8370-B2801F765550}" sibTransId="{E4229912-145E-4407-ACEA-38A07E654FAE}"/>
    <dgm:cxn modelId="{ADB0D6AA-EE19-4E7F-806C-A10813F65D5F}" srcId="{B3FCA42C-42DD-412D-A66B-9DAB6BCB2846}" destId="{10FBEE63-7E46-4FA5-9DC8-ADAC828EF361}" srcOrd="2" destOrd="0" parTransId="{409E9F34-7DEE-40AD-ADC8-598059549B85}" sibTransId="{E70686EB-892E-4EF8-AE54-905BA65B8265}"/>
    <dgm:cxn modelId="{D5980D76-9E5E-4BC8-AE0E-E3A1C8DD392D}" type="presOf" srcId="{A9C84379-FEB3-4BFD-AEDA-9A2CDC09C264}" destId="{90DD4288-F1C7-4E19-8BCD-EB6A400D48B6}" srcOrd="0" destOrd="0" presId="urn:microsoft.com/office/officeart/2005/8/layout/vList5"/>
    <dgm:cxn modelId="{A3D9B8BB-9427-4475-B08A-97C8EED01D74}" type="presOf" srcId="{10FBEE63-7E46-4FA5-9DC8-ADAC828EF361}" destId="{78DD89EC-0C20-4D60-ABB8-223069B49DBB}" srcOrd="0" destOrd="0" presId="urn:microsoft.com/office/officeart/2005/8/layout/vList5"/>
    <dgm:cxn modelId="{42DE675A-9F94-4321-BCCF-3C3B94544DB0}" type="presOf" srcId="{B3FCA42C-42DD-412D-A66B-9DAB6BCB2846}" destId="{A9508ED6-4185-4B3E-A0DB-4555A7C207FC}" srcOrd="0" destOrd="0" presId="urn:microsoft.com/office/officeart/2005/8/layout/vList5"/>
    <dgm:cxn modelId="{D78C8F5E-D431-43A7-AE2E-9FCFE3346781}" type="presOf" srcId="{78BA63DF-47A3-4339-AE7D-A52C7F977033}" destId="{A5089F90-3131-4D19-B7F1-E0F8FD090EDA}" srcOrd="0" destOrd="0" presId="urn:microsoft.com/office/officeart/2005/8/layout/vList5"/>
    <dgm:cxn modelId="{6C86E699-EB81-47C1-B698-363E5400FE1F}" type="presParOf" srcId="{A9508ED6-4185-4B3E-A0DB-4555A7C207FC}" destId="{A49085A0-9C5F-4C92-800B-B27375A36670}" srcOrd="0" destOrd="0" presId="urn:microsoft.com/office/officeart/2005/8/layout/vList5"/>
    <dgm:cxn modelId="{9C829FF6-641C-4005-BD06-020C5D8E77E2}" type="presParOf" srcId="{A49085A0-9C5F-4C92-800B-B27375A36670}" destId="{A5089F90-3131-4D19-B7F1-E0F8FD090EDA}" srcOrd="0" destOrd="0" presId="urn:microsoft.com/office/officeart/2005/8/layout/vList5"/>
    <dgm:cxn modelId="{E68688D2-4B09-48E5-8922-169A1335A920}" type="presParOf" srcId="{A9508ED6-4185-4B3E-A0DB-4555A7C207FC}" destId="{7A03F07D-5B9F-4AE8-BBEE-16391320817A}" srcOrd="1" destOrd="0" presId="urn:microsoft.com/office/officeart/2005/8/layout/vList5"/>
    <dgm:cxn modelId="{D6049EA8-D8EC-44F5-AF0F-F4CA202B087B}" type="presParOf" srcId="{A9508ED6-4185-4B3E-A0DB-4555A7C207FC}" destId="{D3F1C4C0-ACCE-40A4-A05F-EDA3F218C9F2}" srcOrd="2" destOrd="0" presId="urn:microsoft.com/office/officeart/2005/8/layout/vList5"/>
    <dgm:cxn modelId="{3499379C-E923-4D0C-BEE0-B9A5AF3A4240}" type="presParOf" srcId="{D3F1C4C0-ACCE-40A4-A05F-EDA3F218C9F2}" destId="{111E82CB-DC85-407B-A98F-72745CA08F37}" srcOrd="0" destOrd="0" presId="urn:microsoft.com/office/officeart/2005/8/layout/vList5"/>
    <dgm:cxn modelId="{4407829B-D1BB-48FE-9BB5-D4F25FE88552}" type="presParOf" srcId="{A9508ED6-4185-4B3E-A0DB-4555A7C207FC}" destId="{4EDFB90E-66B2-432A-863B-06412DAA171E}" srcOrd="3" destOrd="0" presId="urn:microsoft.com/office/officeart/2005/8/layout/vList5"/>
    <dgm:cxn modelId="{0159160F-4F43-48D4-B6DD-4C51F0D3C8CE}" type="presParOf" srcId="{A9508ED6-4185-4B3E-A0DB-4555A7C207FC}" destId="{C0DAC58C-40B3-4B50-A63A-708BBD9E47DC}" srcOrd="4" destOrd="0" presId="urn:microsoft.com/office/officeart/2005/8/layout/vList5"/>
    <dgm:cxn modelId="{08720156-52CB-4958-9B5F-A81BB0B905EE}" type="presParOf" srcId="{C0DAC58C-40B3-4B50-A63A-708BBD9E47DC}" destId="{78DD89EC-0C20-4D60-ABB8-223069B49DBB}" srcOrd="0" destOrd="0" presId="urn:microsoft.com/office/officeart/2005/8/layout/vList5"/>
    <dgm:cxn modelId="{BD7346E5-93EA-424F-A110-B2D85FB1B456}" type="presParOf" srcId="{A9508ED6-4185-4B3E-A0DB-4555A7C207FC}" destId="{A45EA87F-138E-43A9-986E-FE81EE8324AD}" srcOrd="5" destOrd="0" presId="urn:microsoft.com/office/officeart/2005/8/layout/vList5"/>
    <dgm:cxn modelId="{A3D294EA-F183-4585-89EE-C38F8F25E1DB}" type="presParOf" srcId="{A9508ED6-4185-4B3E-A0DB-4555A7C207FC}" destId="{D89F98AC-6E1D-47D0-A8C4-3099AE2ACDE8}" srcOrd="6" destOrd="0" presId="urn:microsoft.com/office/officeart/2005/8/layout/vList5"/>
    <dgm:cxn modelId="{53CB7DE3-735F-4323-ABF6-5915029F65A5}" type="presParOf" srcId="{D89F98AC-6E1D-47D0-A8C4-3099AE2ACDE8}" destId="{90DD4288-F1C7-4E19-8BCD-EB6A400D48B6}" srcOrd="0" destOrd="0" presId="urn:microsoft.com/office/officeart/2005/8/layout/vList5"/>
    <dgm:cxn modelId="{4CA28DA3-646E-49B0-BD3C-3131EE2DB2B7}" type="presParOf" srcId="{A9508ED6-4185-4B3E-A0DB-4555A7C207FC}" destId="{F078AFD2-919C-44F9-BB2A-B7E2547E08BD}" srcOrd="7" destOrd="0" presId="urn:microsoft.com/office/officeart/2005/8/layout/vList5"/>
    <dgm:cxn modelId="{AFC237EA-1696-492C-8F15-225053D9D0D8}" type="presParOf" srcId="{A9508ED6-4185-4B3E-A0DB-4555A7C207FC}" destId="{616216CD-0F1B-4FFD-B49E-FEE6F13094A6}" srcOrd="8" destOrd="0" presId="urn:microsoft.com/office/officeart/2005/8/layout/vList5"/>
    <dgm:cxn modelId="{D67B5B79-4672-4428-B8FE-A1470D4A9DAA}" type="presParOf" srcId="{616216CD-0F1B-4FFD-B49E-FEE6F13094A6}" destId="{774569B7-0C04-40C6-8519-69C2F71BF7A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726315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823937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2541504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BD04320-18F1-4341-9B52-AD59D47BB8E8}"/>
              </a:ext>
            </a:extLst>
          </p:cNvPr>
          <p:cNvSpPr>
            <a:spLocks noGrp="1"/>
          </p:cNvSpPr>
          <p:nvPr>
            <p:ph type="dt" sz="half" idx="10"/>
          </p:nvPr>
        </p:nvSpPr>
        <p:spPr/>
        <p:txBody>
          <a:bodyPr/>
          <a:lstStyle/>
          <a:p>
            <a:fld id="{59824E67-DFC2-4C6B-BCCD-8B5C99481CF9}" type="datetimeFigureOut">
              <a:rPr lang="es-ES" smtClean="0"/>
              <a:pPr/>
              <a:t>06/07/2021</a:t>
            </a:fld>
            <a:endParaRPr lang="es-ES"/>
          </a:p>
        </p:txBody>
      </p:sp>
      <p:sp>
        <p:nvSpPr>
          <p:cNvPr id="3" name="Marcador de pie de página 2">
            <a:extLst>
              <a:ext uri="{FF2B5EF4-FFF2-40B4-BE49-F238E27FC236}">
                <a16:creationId xmlns:a16="http://schemas.microsoft.com/office/drawing/2014/main" xmlns="" id="{FC3EA3A7-46AC-4AF6-A301-53A16D0CFA2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61AD8FAA-0683-4318-8440-CF352675E63A}"/>
              </a:ext>
            </a:extLst>
          </p:cNvPr>
          <p:cNvSpPr>
            <a:spLocks noGrp="1"/>
          </p:cNvSpPr>
          <p:nvPr>
            <p:ph type="sldNum" sz="quarter" idx="12"/>
          </p:nvPr>
        </p:nvSpPr>
        <p:spPr/>
        <p:txBody>
          <a:bodyPr/>
          <a:lstStyle/>
          <a:p>
            <a:fld id="{4BD85C5B-A87B-4DD1-9C0D-F9FD4123F608}" type="slidenum">
              <a:rPr lang="es-ES" smtClean="0"/>
              <a:pPr/>
              <a:t>‹#›</a:t>
            </a:fld>
            <a:endParaRPr lang="es-ES"/>
          </a:p>
        </p:txBody>
      </p:sp>
    </p:spTree>
    <p:extLst>
      <p:ext uri="{BB962C8B-B14F-4D97-AF65-F5344CB8AC3E}">
        <p14:creationId xmlns:p14="http://schemas.microsoft.com/office/powerpoint/2010/main" xmlns="" val="114290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840262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3124802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1440310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2717809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130745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270094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2265902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79B68F-2A8E-48FA-B9A5-F7D730627AB2}" type="datetimeFigureOut">
              <a:rPr lang="es-ES" smtClean="0"/>
              <a:pPr/>
              <a:t>06/07/2021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4192896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879B68F-2A8E-48FA-B9A5-F7D730627AB2}" type="datetimeFigureOut">
              <a:rPr lang="es-ES" smtClean="0"/>
              <a:pPr/>
              <a:t>06/07/2021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A73B4E-7BDD-4A9F-BA14-2A72536E5DB6}" type="slidenum">
              <a:rPr lang="es-ES" smtClean="0"/>
              <a:pPr/>
              <a:t>‹#›</a:t>
            </a:fld>
            <a:endParaRPr lang="es-ES"/>
          </a:p>
        </p:txBody>
      </p:sp>
    </p:spTree>
    <p:extLst>
      <p:ext uri="{BB962C8B-B14F-4D97-AF65-F5344CB8AC3E}">
        <p14:creationId xmlns:p14="http://schemas.microsoft.com/office/powerpoint/2010/main" xmlns="" val="615204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47AA05D-36C0-4388-AFD6-124DEF9DB61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B4CA94A-0A69-478B-B9C5-811137F0B4E7}"/>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4559771-76FE-4B22-9A81-7FF588696CF5}"/>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9824E67-DFC2-4C6B-BCCD-8B5C99481CF9}" type="datetimeFigureOut">
              <a:rPr lang="es-ES" smtClean="0"/>
              <a:pPr/>
              <a:t>06/07/2021</a:t>
            </a:fld>
            <a:endParaRPr lang="es-ES"/>
          </a:p>
        </p:txBody>
      </p:sp>
      <p:sp>
        <p:nvSpPr>
          <p:cNvPr id="5" name="Marcador de pie de página 4">
            <a:extLst>
              <a:ext uri="{FF2B5EF4-FFF2-40B4-BE49-F238E27FC236}">
                <a16:creationId xmlns:a16="http://schemas.microsoft.com/office/drawing/2014/main" xmlns="" id="{193F51D4-29EB-4631-B2CC-A5F7BCFE5AE2}"/>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E33EF133-7466-45EC-8DA0-6355A365D20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BD85C5B-A87B-4DD1-9C0D-F9FD4123F608}" type="slidenum">
              <a:rPr lang="es-ES" smtClean="0"/>
              <a:pPr/>
              <a:t>‹#›</a:t>
            </a:fld>
            <a:endParaRPr lang="es-ES"/>
          </a:p>
        </p:txBody>
      </p:sp>
    </p:spTree>
    <p:extLst>
      <p:ext uri="{BB962C8B-B14F-4D97-AF65-F5344CB8AC3E}">
        <p14:creationId xmlns:p14="http://schemas.microsoft.com/office/powerpoint/2010/main" xmlns="" val="20209616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emf"/><Relationship Id="rId5" Type="http://schemas.openxmlformats.org/officeDocument/2006/relationships/image" Target="../media/image17.jpeg"/><Relationship Id="rId10" Type="http://schemas.openxmlformats.org/officeDocument/2006/relationships/image" Target="../media/image22.emf"/><Relationship Id="rId4" Type="http://schemas.openxmlformats.org/officeDocument/2006/relationships/image" Target="../media/image16.jpeg"/><Relationship Id="rId9"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emf"/><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6">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 name="Imagen 1">
            <a:extLst>
              <a:ext uri="{FF2B5EF4-FFF2-40B4-BE49-F238E27FC236}">
                <a16:creationId xmlns:a16="http://schemas.microsoft.com/office/drawing/2014/main" xmlns="" id="{0BC71E5C-CD6C-432B-8491-C10D0C7F654C}"/>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20" y="10"/>
            <a:ext cx="9143979" cy="4551208"/>
          </a:xfrm>
          <a:prstGeom prst="rect">
            <a:avLst/>
          </a:prstGeom>
        </p:spPr>
      </p:pic>
      <p:grpSp>
        <p:nvGrpSpPr>
          <p:cNvPr id="9" name="Group 8">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8" y="3771901"/>
            <a:ext cx="9171095" cy="1371601"/>
            <a:chOff x="-305" y="2987478"/>
            <a:chExt cx="12188952" cy="1828800"/>
          </a:xfrm>
        </p:grpSpPr>
        <p:sp>
          <p:nvSpPr>
            <p:cNvPr id="10" name="Freeform: Shape 9">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ro-RO"/>
            </a:p>
          </p:txBody>
        </p:sp>
        <p:sp>
          <p:nvSpPr>
            <p:cNvPr id="11" name="Freeform: Shape 10">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ro-RO"/>
            </a:p>
          </p:txBody>
        </p:sp>
        <p:sp>
          <p:nvSpPr>
            <p:cNvPr id="12" name="Freeform: Shape 11">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useBgFill="1">
          <p:nvSpPr>
            <p:cNvPr id="13" name="Freeform: Shape 12">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ro-RO"/>
            </a:p>
          </p:txBody>
        </p:sp>
      </p:grpSp>
      <p:sp>
        <p:nvSpPr>
          <p:cNvPr id="15" name="CuadroTexto 14">
            <a:extLst>
              <a:ext uri="{FF2B5EF4-FFF2-40B4-BE49-F238E27FC236}">
                <a16:creationId xmlns:a16="http://schemas.microsoft.com/office/drawing/2014/main" xmlns="" id="{2B3F0AB0-0F4E-4BF3-8FC8-18ACE7989960}"/>
              </a:ext>
            </a:extLst>
          </p:cNvPr>
          <p:cNvSpPr txBox="1"/>
          <p:nvPr/>
        </p:nvSpPr>
        <p:spPr>
          <a:xfrm>
            <a:off x="0" y="4424286"/>
            <a:ext cx="9144000" cy="769441"/>
          </a:xfrm>
          <a:prstGeom prst="rect">
            <a:avLst/>
          </a:prstGeom>
          <a:noFill/>
        </p:spPr>
        <p:txBody>
          <a:bodyPr wrap="square">
            <a:spAutoFit/>
          </a:bodyPr>
          <a:lstStyle/>
          <a:p>
            <a:pPr algn="ctr"/>
            <a:r>
              <a:rPr lang="ro-RO" sz="4400" b="1" spc="300" dirty="0" smtClean="0">
                <a:ln w="13462">
                  <a:solidFill>
                    <a:schemeClr val="bg1"/>
                  </a:solidFill>
                  <a:prstDash val="solid"/>
                </a:ln>
                <a:solidFill>
                  <a:schemeClr val="tx1">
                    <a:lumMod val="85000"/>
                    <a:lumOff val="15000"/>
                  </a:schemeClr>
                </a:solidFill>
                <a:effectLst>
                  <a:outerShdw dist="38100" dir="2700000" algn="bl" rotWithShape="0">
                    <a:srgbClr val="A000D2"/>
                  </a:outerShdw>
                </a:effectLst>
              </a:rPr>
              <a:t>NELINIŞTIŢI ŞI RĂZVRĂTIŢI</a:t>
            </a:r>
            <a:endParaRPr lang="ro-RO" sz="4400" b="1" spc="300" dirty="0">
              <a:ln w="13462">
                <a:solidFill>
                  <a:schemeClr val="bg1"/>
                </a:solidFill>
                <a:prstDash val="solid"/>
              </a:ln>
              <a:solidFill>
                <a:schemeClr val="tx1">
                  <a:lumMod val="85000"/>
                  <a:lumOff val="15000"/>
                </a:schemeClr>
              </a:solidFill>
              <a:effectLst>
                <a:outerShdw dist="38100" dir="2700000" algn="bl" rotWithShape="0">
                  <a:srgbClr val="A000D2"/>
                </a:outerShdw>
              </a:effectLst>
            </a:endParaRPr>
          </a:p>
        </p:txBody>
      </p:sp>
      <p:sp>
        <p:nvSpPr>
          <p:cNvPr id="16" name="CuadroTexto 15">
            <a:extLst>
              <a:ext uri="{FF2B5EF4-FFF2-40B4-BE49-F238E27FC236}">
                <a16:creationId xmlns:a16="http://schemas.microsoft.com/office/drawing/2014/main" xmlns="" id="{29F87EA3-9E78-4A40-AB50-3645E1510FDA}"/>
              </a:ext>
            </a:extLst>
          </p:cNvPr>
          <p:cNvSpPr txBox="1"/>
          <p:nvPr/>
        </p:nvSpPr>
        <p:spPr>
          <a:xfrm>
            <a:off x="0" y="10775"/>
            <a:ext cx="9143999" cy="338554"/>
          </a:xfrm>
          <a:prstGeom prst="rect">
            <a:avLst/>
          </a:prstGeom>
          <a:noFill/>
        </p:spPr>
        <p:txBody>
          <a:bodyPr wrap="square" rtlCol="0">
            <a:spAutoFit/>
          </a:bodyPr>
          <a:lstStyle/>
          <a:p>
            <a:pPr algn="ctr">
              <a:spcAft>
                <a:spcPts val="600"/>
              </a:spcAft>
            </a:pPr>
            <a:r>
              <a:rPr lang="ro-RO" sz="1600" b="1" dirty="0" smtClean="0">
                <a:solidFill>
                  <a:srgbClr val="909ED8"/>
                </a:solidFill>
              </a:rPr>
              <a:t>Studiul 2 pentru 10 iulie 2021</a:t>
            </a:r>
            <a:endParaRPr lang="ro-RO" sz="1600" b="1" dirty="0">
              <a:solidFill>
                <a:srgbClr val="909ED8"/>
              </a:solidFill>
            </a:endParaRPr>
          </a:p>
        </p:txBody>
      </p:sp>
    </p:spTree>
    <p:extLst>
      <p:ext uri="{BB962C8B-B14F-4D97-AF65-F5344CB8AC3E}">
        <p14:creationId xmlns:p14="http://schemas.microsoft.com/office/powerpoint/2010/main" xmlns="" val="4181482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F06D7A3-0857-487E-9FCB-E278FE3422C5}"/>
              </a:ext>
            </a:extLst>
          </p:cNvPr>
          <p:cNvSpPr txBox="1"/>
          <p:nvPr/>
        </p:nvSpPr>
        <p:spPr>
          <a:xfrm>
            <a:off x="1110343" y="673174"/>
            <a:ext cx="7068857" cy="3554819"/>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„Este </a:t>
            </a:r>
            <a:r>
              <a:rPr lang="ro-RO" sz="2200" b="1" dirty="0" smtClean="0">
                <a:latin typeface="Constantia" panose="02030602050306030303" pitchFamily="18" charset="0"/>
              </a:rPr>
              <a:t>timpul ca fiecare dintre noi să decidă de ce parte suntem. Instrumentele satanice vor funcţiona cu fiecare minte care i se predă. Dar există şi instrumente cereşti, care aşteaptă să comunice razele strălucitoare ale gloriei lui Dumnezeu tuturor celor dornici să le primească.</a:t>
            </a:r>
          </a:p>
          <a:p>
            <a:pPr>
              <a:spcBef>
                <a:spcPts val="600"/>
              </a:spcBef>
            </a:pPr>
            <a:r>
              <a:rPr lang="ro-RO" sz="2200" b="1" dirty="0" smtClean="0">
                <a:latin typeface="Constantia" panose="02030602050306030303" pitchFamily="18" charset="0"/>
              </a:rPr>
              <a:t>Depinde de noi să decidem dacă vom fi număraţi printre urmaşii lui Hristos sau slujitorii lui Satana. În fiecare zi demonstrăm, prin comportamentul nostru, în slujba cui am ales să fim.”</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E1222C06-C895-40F7-9A33-D62268108C69}"/>
              </a:ext>
            </a:extLst>
          </p:cNvPr>
          <p:cNvSpPr txBox="1"/>
          <p:nvPr/>
        </p:nvSpPr>
        <p:spPr>
          <a:xfrm>
            <a:off x="4087953" y="4377508"/>
            <a:ext cx="3931589" cy="338554"/>
          </a:xfrm>
          <a:prstGeom prst="rect">
            <a:avLst/>
          </a:prstGeom>
          <a:noFill/>
        </p:spPr>
        <p:txBody>
          <a:bodyPr wrap="none" rtlCol="0">
            <a:spAutoFit/>
          </a:bodyPr>
          <a:lstStyle/>
          <a:p>
            <a:pPr algn="r"/>
            <a:r>
              <a:rPr lang="ro-RO" sz="1600" b="1" dirty="0" smtClean="0"/>
              <a:t>E. G. W. (</a:t>
            </a:r>
            <a:r>
              <a:rPr lang="ro-RO" sz="1600" b="1" i="1" dirty="0" smtClean="0"/>
              <a:t>Înalta </a:t>
            </a:r>
            <a:r>
              <a:rPr lang="ro-RO" sz="1600" b="1" i="1" dirty="0"/>
              <a:t>noastră </a:t>
            </a:r>
            <a:r>
              <a:rPr lang="ro-RO" sz="1600" b="1" i="1" dirty="0" smtClean="0"/>
              <a:t>vocaţie,</a:t>
            </a:r>
            <a:r>
              <a:rPr lang="ro-RO" sz="1600" b="1" dirty="0" smtClean="0"/>
              <a:t> 9 ianuarie)</a:t>
            </a:r>
            <a:endParaRPr lang="ro-RO" sz="1600" b="1" dirty="0"/>
          </a:p>
        </p:txBody>
      </p:sp>
    </p:spTree>
    <p:extLst>
      <p:ext uri="{BB962C8B-B14F-4D97-AF65-F5344CB8AC3E}">
        <p14:creationId xmlns:p14="http://schemas.microsoft.com/office/powerpoint/2010/main" xmlns="" val="375139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pic>
        <p:nvPicPr>
          <p:cNvPr id="6" name="Imagen 5" descr="Pintura de una persona con un vestido de color rosa&#10;&#10;Descripción generada automáticamente con confianza baja">
            <a:extLst>
              <a:ext uri="{FF2B5EF4-FFF2-40B4-BE49-F238E27FC236}">
                <a16:creationId xmlns:a16="http://schemas.microsoft.com/office/drawing/2014/main" xmlns="" id="{7B821D8B-3666-4917-837D-20BE3C998DE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78" t="991" r="2718" b="991"/>
          <a:stretch/>
        </p:blipFill>
        <p:spPr>
          <a:xfrm>
            <a:off x="2352292" y="8"/>
            <a:ext cx="3734478" cy="2551169"/>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Imagen 8" descr="Un grupo de personas disfrazadas&#10;&#10;Descripción generada automáticamente con confianza baja">
            <a:extLst>
              <a:ext uri="{FF2B5EF4-FFF2-40B4-BE49-F238E27FC236}">
                <a16:creationId xmlns:a16="http://schemas.microsoft.com/office/drawing/2014/main" xmlns="" id="{C17C25AF-74EA-4FE2-862D-CC21067832D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2824" b="26385"/>
          <a:stretch/>
        </p:blipFill>
        <p:spPr>
          <a:xfrm>
            <a:off x="5536268" y="2592325"/>
            <a:ext cx="3607733" cy="2551176"/>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Imagen 6" descr="Un dibujo de una persona&#10;&#10;Descripción generada automáticamente con confianza media">
            <a:extLst>
              <a:ext uri="{FF2B5EF4-FFF2-40B4-BE49-F238E27FC236}">
                <a16:creationId xmlns:a16="http://schemas.microsoft.com/office/drawing/2014/main" xmlns="" id="{89256D9A-CC64-4E64-9283-DD8630EBB5CB}"/>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2" b="11746"/>
          <a:stretch/>
        </p:blipFill>
        <p:spPr>
          <a:xfrm>
            <a:off x="2392073" y="2592324"/>
            <a:ext cx="3694109" cy="2551176"/>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6" name="Freeform: Shape 15">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2959361" cy="51435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79" tIns="34289" rIns="68579" bIns="34289" rtlCol="0" anchor="ctr">
            <a:noAutofit/>
          </a:bodyPr>
          <a:lstStyle/>
          <a:p>
            <a:pPr algn="ctr">
              <a:defRPr/>
            </a:pPr>
            <a:endParaRPr lang="ro-RO">
              <a:solidFill>
                <a:prstClr val="white"/>
              </a:solidFill>
              <a:latin typeface="Calibri" panose="020F0502020204030204"/>
            </a:endParaRPr>
          </a:p>
        </p:txBody>
      </p:sp>
      <p:sp useBgFill="1">
        <p:nvSpPr>
          <p:cNvPr id="18" name="Freeform: Shape 17">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952503" cy="51435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79" tIns="34289" rIns="68579" bIns="34289" rtlCol="0" anchor="ctr">
            <a:noAutofit/>
          </a:bodyPr>
          <a:lstStyle/>
          <a:p>
            <a:pPr algn="ctr">
              <a:defRPr/>
            </a:pPr>
            <a:endParaRPr lang="ro-RO">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4382"/>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ro-RO">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1567456"/>
            <a:ext cx="21259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ro-RO">
              <a:solidFill>
                <a:prstClr val="white"/>
              </a:solidFill>
              <a:latin typeface="Calibri" panose="020F0502020204030204"/>
            </a:endParaRPr>
          </a:p>
        </p:txBody>
      </p:sp>
      <p:pic>
        <p:nvPicPr>
          <p:cNvPr id="5" name="Imagen 4" descr="Imagen que contiene tabla, cama, hombre, grupo&#10;&#10;Descripción generada automáticamente">
            <a:extLst>
              <a:ext uri="{FF2B5EF4-FFF2-40B4-BE49-F238E27FC236}">
                <a16:creationId xmlns:a16="http://schemas.microsoft.com/office/drawing/2014/main" xmlns="" id="{9066FA97-2318-42B7-B163-1768D6AFD9AC}"/>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473" t="22415" r="-239" b="23317"/>
          <a:stretch/>
        </p:blipFill>
        <p:spPr>
          <a:xfrm>
            <a:off x="5553280" y="8"/>
            <a:ext cx="3590721" cy="2551169"/>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2" name="Rectángulo 1">
            <a:extLst>
              <a:ext uri="{FF2B5EF4-FFF2-40B4-BE49-F238E27FC236}">
                <a16:creationId xmlns:a16="http://schemas.microsoft.com/office/drawing/2014/main" xmlns="" id="{C9AB85FD-7327-42A9-A725-43272448325F}"/>
              </a:ext>
            </a:extLst>
          </p:cNvPr>
          <p:cNvSpPr/>
          <p:nvPr/>
        </p:nvSpPr>
        <p:spPr>
          <a:xfrm>
            <a:off x="96012" y="1430384"/>
            <a:ext cx="2601468" cy="268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13" name="CuadroTexto 12">
            <a:extLst>
              <a:ext uri="{FF2B5EF4-FFF2-40B4-BE49-F238E27FC236}">
                <a16:creationId xmlns:a16="http://schemas.microsoft.com/office/drawing/2014/main" xmlns="" id="{259DAE02-4F32-4E79-8E40-17C9A40B6888}"/>
              </a:ext>
            </a:extLst>
          </p:cNvPr>
          <p:cNvSpPr txBox="1"/>
          <p:nvPr/>
        </p:nvSpPr>
        <p:spPr>
          <a:xfrm>
            <a:off x="104540" y="486674"/>
            <a:ext cx="2750436" cy="4270398"/>
          </a:xfrm>
          <a:prstGeom prst="rect">
            <a:avLst/>
          </a:prstGeom>
          <a:noFill/>
        </p:spPr>
        <p:txBody>
          <a:bodyPr wrap="square" lIns="68579" tIns="34289" rIns="68579" bIns="34289">
            <a:spAutoFit/>
          </a:bodyPr>
          <a:lstStyle/>
          <a:p>
            <a:pPr>
              <a:spcBef>
                <a:spcPts val="1350"/>
              </a:spcBef>
            </a:pPr>
            <a:r>
              <a:rPr lang="ro-RO" sz="2400" b="1" dirty="0" smtClean="0">
                <a:latin typeface="Comic Sans MS" panose="030F0702030302020204" pitchFamily="66" charset="0"/>
              </a:rPr>
              <a:t>„Aceste lucruri li s-au întâmplat ca să ne slujească drept pilde </a:t>
            </a:r>
            <a:r>
              <a:rPr lang="ro-RO" sz="2400" b="1" dirty="0" smtClean="0">
                <a:latin typeface="Comic Sans MS" panose="030F0702030302020204" pitchFamily="66" charset="0"/>
              </a:rPr>
              <a:t>şi </a:t>
            </a:r>
            <a:r>
              <a:rPr lang="ro-RO" sz="2400" b="1" dirty="0" smtClean="0">
                <a:latin typeface="Comic Sans MS" panose="030F0702030302020204" pitchFamily="66" charset="0"/>
              </a:rPr>
              <a:t>au fost scrise pentru </a:t>
            </a:r>
            <a:r>
              <a:rPr lang="ro-RO" sz="2400" b="1" dirty="0" smtClean="0">
                <a:latin typeface="Comic Sans MS" panose="030F0702030302020204" pitchFamily="66" charset="0"/>
              </a:rPr>
              <a:t>învăţătura </a:t>
            </a:r>
            <a:r>
              <a:rPr lang="ro-RO" sz="2400" b="1" dirty="0" smtClean="0">
                <a:latin typeface="Comic Sans MS" panose="030F0702030302020204" pitchFamily="66" charset="0"/>
              </a:rPr>
              <a:t>noastră, peste care au venit </a:t>
            </a:r>
            <a:r>
              <a:rPr lang="ro-RO" sz="2400" b="1" dirty="0" smtClean="0">
                <a:latin typeface="Comic Sans MS" panose="030F0702030302020204" pitchFamily="66" charset="0"/>
              </a:rPr>
              <a:t>sfârşiturile </a:t>
            </a:r>
            <a:r>
              <a:rPr lang="ro-RO" sz="2400" b="1" dirty="0" smtClean="0">
                <a:latin typeface="Comic Sans MS" panose="030F0702030302020204" pitchFamily="66" charset="0"/>
              </a:rPr>
              <a:t>veacurilor.”</a:t>
            </a:r>
          </a:p>
          <a:p>
            <a:pPr>
              <a:spcBef>
                <a:spcPts val="1350"/>
              </a:spcBef>
            </a:pPr>
            <a:r>
              <a:rPr lang="ro-RO" b="1" dirty="0" smtClean="0">
                <a:latin typeface="Comic Sans MS" panose="030F0702030302020204" pitchFamily="66" charset="0"/>
              </a:rPr>
              <a:t>(1 Corinteni 10:11)</a:t>
            </a:r>
            <a:endParaRPr lang="ro-RO" b="1" dirty="0">
              <a:latin typeface="Comic Sans MS" panose="030F0702030302020204" pitchFamily="66" charset="0"/>
            </a:endParaRPr>
          </a:p>
        </p:txBody>
      </p:sp>
    </p:spTree>
    <p:extLst>
      <p:ext uri="{BB962C8B-B14F-4D97-AF65-F5344CB8AC3E}">
        <p14:creationId xmlns:p14="http://schemas.microsoft.com/office/powerpoint/2010/main" xmlns="" val="282063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4C00105-C1E9-444C-AD4A-11B090168354}"/>
              </a:ext>
            </a:extLst>
          </p:cNvPr>
          <p:cNvSpPr txBox="1"/>
          <p:nvPr/>
        </p:nvSpPr>
        <p:spPr>
          <a:xfrm>
            <a:off x="4343400" y="3082834"/>
            <a:ext cx="4800600" cy="1785104"/>
          </a:xfrm>
          <a:prstGeom prst="rect">
            <a:avLst/>
          </a:prstGeom>
          <a:noFill/>
        </p:spPr>
        <p:txBody>
          <a:bodyPr wrap="square" rtlCol="0">
            <a:spAutoFit/>
          </a:bodyPr>
          <a:lstStyle/>
          <a:p>
            <a:pPr>
              <a:spcBef>
                <a:spcPts val="600"/>
              </a:spcBef>
            </a:pPr>
            <a:r>
              <a:rPr lang="ro-RO" b="1" dirty="0" smtClean="0">
                <a:ln w="3175">
                  <a:solidFill>
                    <a:schemeClr val="tx1"/>
                  </a:solidFill>
                </a:ln>
                <a:solidFill>
                  <a:srgbClr val="8041CB"/>
                </a:solidFill>
              </a:rPr>
              <a:t>Memoria selectivă. Numeri 11.</a:t>
            </a:r>
          </a:p>
          <a:p>
            <a:pPr>
              <a:spcBef>
                <a:spcPts val="600"/>
              </a:spcBef>
            </a:pPr>
            <a:r>
              <a:rPr lang="ro-RO" b="1" dirty="0" smtClean="0">
                <a:ln w="3175">
                  <a:solidFill>
                    <a:schemeClr val="tx1"/>
                  </a:solidFill>
                </a:ln>
                <a:solidFill>
                  <a:srgbClr val="F05C3D"/>
                </a:solidFill>
              </a:rPr>
              <a:t>Dorinţa </a:t>
            </a:r>
            <a:r>
              <a:rPr lang="ro-RO" b="1" dirty="0">
                <a:ln w="3175">
                  <a:solidFill>
                    <a:schemeClr val="tx1"/>
                  </a:solidFill>
                </a:ln>
                <a:solidFill>
                  <a:srgbClr val="F05C3D"/>
                </a:solidFill>
              </a:rPr>
              <a:t>de </a:t>
            </a:r>
            <a:r>
              <a:rPr lang="ro-RO" b="1" dirty="0" smtClean="0">
                <a:ln w="3175">
                  <a:solidFill>
                    <a:schemeClr val="tx1"/>
                  </a:solidFill>
                </a:ln>
                <a:solidFill>
                  <a:srgbClr val="F05C3D"/>
                </a:solidFill>
              </a:rPr>
              <a:t>conducere. Numeri 12.</a:t>
            </a:r>
          </a:p>
          <a:p>
            <a:pPr>
              <a:spcBef>
                <a:spcPts val="600"/>
              </a:spcBef>
            </a:pPr>
            <a:r>
              <a:rPr lang="ro-RO" b="1" dirty="0" smtClean="0">
                <a:ln w="3175">
                  <a:solidFill>
                    <a:schemeClr val="tx1"/>
                  </a:solidFill>
                </a:ln>
                <a:solidFill>
                  <a:srgbClr val="0380AD"/>
                </a:solidFill>
              </a:rPr>
              <a:t>Nemulţumire şi rebeliune. Numeri 13; 14:1-10.</a:t>
            </a:r>
          </a:p>
          <a:p>
            <a:pPr>
              <a:spcBef>
                <a:spcPts val="600"/>
              </a:spcBef>
            </a:pPr>
            <a:r>
              <a:rPr lang="ro-RO" b="1" dirty="0" smtClean="0">
                <a:ln w="3175">
                  <a:solidFill>
                    <a:schemeClr val="tx1"/>
                  </a:solidFill>
                </a:ln>
                <a:solidFill>
                  <a:srgbClr val="4C9C20"/>
                </a:solidFill>
              </a:rPr>
              <a:t>Mijlocire </a:t>
            </a:r>
            <a:r>
              <a:rPr lang="ro-RO" b="1" dirty="0">
                <a:ln w="3175">
                  <a:solidFill>
                    <a:schemeClr val="tx1"/>
                  </a:solidFill>
                </a:ln>
                <a:solidFill>
                  <a:srgbClr val="4C9C20"/>
                </a:solidFill>
              </a:rPr>
              <a:t>pentru </a:t>
            </a:r>
            <a:r>
              <a:rPr lang="ro-RO" b="1" dirty="0" smtClean="0">
                <a:ln w="3175">
                  <a:solidFill>
                    <a:schemeClr val="tx1"/>
                  </a:solidFill>
                </a:ln>
                <a:solidFill>
                  <a:srgbClr val="4C9C20"/>
                </a:solidFill>
              </a:rPr>
              <a:t>rebeli. Numeri 14:11-19.</a:t>
            </a:r>
          </a:p>
          <a:p>
            <a:pPr>
              <a:spcBef>
                <a:spcPts val="600"/>
              </a:spcBef>
            </a:pPr>
            <a:r>
              <a:rPr lang="ro-RO" b="1" dirty="0" smtClean="0">
                <a:ln w="3175">
                  <a:solidFill>
                    <a:schemeClr val="tx1"/>
                  </a:solidFill>
                </a:ln>
                <a:solidFill>
                  <a:srgbClr val="DB269C"/>
                </a:solidFill>
              </a:rPr>
              <a:t>Exemplu </a:t>
            </a:r>
            <a:r>
              <a:rPr lang="ro-RO" b="1" dirty="0">
                <a:ln w="3175">
                  <a:solidFill>
                    <a:schemeClr val="tx1"/>
                  </a:solidFill>
                </a:ln>
                <a:solidFill>
                  <a:srgbClr val="DB269C"/>
                </a:solidFill>
              </a:rPr>
              <a:t>pentru </a:t>
            </a:r>
            <a:r>
              <a:rPr lang="ro-RO" b="1" dirty="0" smtClean="0">
                <a:ln w="3175">
                  <a:solidFill>
                    <a:schemeClr val="tx1"/>
                  </a:solidFill>
                </a:ln>
                <a:solidFill>
                  <a:srgbClr val="DB269C"/>
                </a:solidFill>
              </a:rPr>
              <a:t>noi. Numeri 14:39-45.</a:t>
            </a:r>
            <a:endParaRPr lang="ro-RO" b="1" dirty="0">
              <a:ln w="3175">
                <a:solidFill>
                  <a:schemeClr val="tx1"/>
                </a:solidFill>
              </a:ln>
              <a:solidFill>
                <a:srgbClr val="DB269C"/>
              </a:solidFill>
            </a:endParaRPr>
          </a:p>
        </p:txBody>
      </p:sp>
      <p:sp>
        <p:nvSpPr>
          <p:cNvPr id="3" name="CuadroTexto 2">
            <a:extLst>
              <a:ext uri="{FF2B5EF4-FFF2-40B4-BE49-F238E27FC236}">
                <a16:creationId xmlns:a16="http://schemas.microsoft.com/office/drawing/2014/main" xmlns="" id="{2F836419-C407-42A0-8F3A-0AEC1A7003BB}"/>
              </a:ext>
            </a:extLst>
          </p:cNvPr>
          <p:cNvSpPr txBox="1"/>
          <p:nvPr/>
        </p:nvSpPr>
        <p:spPr>
          <a:xfrm>
            <a:off x="150222" y="210247"/>
            <a:ext cx="6185263" cy="2462213"/>
          </a:xfrm>
          <a:prstGeom prst="rect">
            <a:avLst/>
          </a:prstGeom>
          <a:noFill/>
        </p:spPr>
        <p:txBody>
          <a:bodyPr wrap="square" rtlCol="0">
            <a:spAutoFit/>
          </a:bodyPr>
          <a:lstStyle/>
          <a:p>
            <a:pPr>
              <a:spcBef>
                <a:spcPts val="600"/>
              </a:spcBef>
            </a:pPr>
            <a:r>
              <a:rPr lang="ro-RO" b="1" dirty="0" smtClean="0"/>
              <a:t>Capitolele 11-14 din cartea Numerelor ne spun povestea unui popor rebel. Un popor care a uitat repede marile fapte pe care le făcuse Dumnezeu în numele lor.</a:t>
            </a:r>
          </a:p>
          <a:p>
            <a:pPr>
              <a:spcBef>
                <a:spcPts val="600"/>
              </a:spcBef>
            </a:pPr>
            <a:r>
              <a:rPr lang="ro-RO" b="1" dirty="0" smtClean="0"/>
              <a:t>Tânjind după odihna promisă, au devenit nerăbdători că nu au primit-o imediat. Cu toate acestea, când </a:t>
            </a:r>
            <a:r>
              <a:rPr lang="ro-RO" b="1" dirty="0"/>
              <a:t>aproape </a:t>
            </a:r>
            <a:r>
              <a:rPr lang="ro-RO" b="1" dirty="0" smtClean="0"/>
              <a:t>au atins-o cu mâna lor, credinţa le-a lipsit şi rebeliunea s-a instalat.</a:t>
            </a:r>
          </a:p>
          <a:p>
            <a:pPr>
              <a:spcBef>
                <a:spcPts val="600"/>
              </a:spcBef>
            </a:pPr>
            <a:r>
              <a:rPr lang="ro-RO" b="1" dirty="0" smtClean="0"/>
              <a:t>Ce putem învăţa noi, „cei care trăim în aceste vremuri din urmă”, din greşelile lor (1 Corinteni 10:11)? </a:t>
            </a:r>
            <a:endParaRPr lang="ro-RO" b="1" dirty="0"/>
          </a:p>
        </p:txBody>
      </p:sp>
      <p:pic>
        <p:nvPicPr>
          <p:cNvPr id="9" name="Imagen 8">
            <a:extLst>
              <a:ext uri="{FF2B5EF4-FFF2-40B4-BE49-F238E27FC236}">
                <a16:creationId xmlns:a16="http://schemas.microsoft.com/office/drawing/2014/main" xmlns="" id="{A255C9A1-D45E-4F25-AB72-BA4C068388E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495143" y="210246"/>
            <a:ext cx="2498635" cy="24986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xmlns="" id="{86994F62-F233-4ED4-B3B5-07E2B6685925}"/>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50222" y="2888342"/>
            <a:ext cx="3632167" cy="20449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 name="Imagen 24">
            <a:extLst>
              <a:ext uri="{FF2B5EF4-FFF2-40B4-BE49-F238E27FC236}">
                <a16:creationId xmlns:a16="http://schemas.microsoft.com/office/drawing/2014/main" xmlns="" id="{A70CD97D-CD1A-4F2F-8978-E829666169D5}"/>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rot="16200000">
            <a:off x="4127675" y="4544985"/>
            <a:ext cx="156494" cy="255077"/>
          </a:xfrm>
          <a:prstGeom prst="rect">
            <a:avLst/>
          </a:prstGeom>
        </p:spPr>
      </p:pic>
      <p:pic>
        <p:nvPicPr>
          <p:cNvPr id="26" name="Imagen 25">
            <a:extLst>
              <a:ext uri="{FF2B5EF4-FFF2-40B4-BE49-F238E27FC236}">
                <a16:creationId xmlns:a16="http://schemas.microsoft.com/office/drawing/2014/main" xmlns="" id="{6A252E53-7E3F-4627-89BC-A08601A45350}"/>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rot="16200000">
            <a:off x="4127608" y="3140911"/>
            <a:ext cx="156628" cy="255077"/>
          </a:xfrm>
          <a:prstGeom prst="rect">
            <a:avLst/>
          </a:prstGeom>
        </p:spPr>
      </p:pic>
      <p:pic>
        <p:nvPicPr>
          <p:cNvPr id="27" name="Imagen 26">
            <a:extLst>
              <a:ext uri="{FF2B5EF4-FFF2-40B4-BE49-F238E27FC236}">
                <a16:creationId xmlns:a16="http://schemas.microsoft.com/office/drawing/2014/main" xmlns="" id="{925A3946-A5D0-46F6-B950-DFB69D7DB6E8}"/>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rot="16200000">
            <a:off x="4127538" y="3843052"/>
            <a:ext cx="156767" cy="255077"/>
          </a:xfrm>
          <a:prstGeom prst="rect">
            <a:avLst/>
          </a:prstGeom>
        </p:spPr>
      </p:pic>
      <p:pic>
        <p:nvPicPr>
          <p:cNvPr id="28" name="Imagen 27">
            <a:extLst>
              <a:ext uri="{FF2B5EF4-FFF2-40B4-BE49-F238E27FC236}">
                <a16:creationId xmlns:a16="http://schemas.microsoft.com/office/drawing/2014/main" xmlns="" id="{73D7585E-D835-47C2-84C9-0442AF9EFFA3}"/>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rot="16200000">
            <a:off x="4117598" y="4194087"/>
            <a:ext cx="156767" cy="255077"/>
          </a:xfrm>
          <a:prstGeom prst="rect">
            <a:avLst/>
          </a:prstGeom>
        </p:spPr>
      </p:pic>
      <p:pic>
        <p:nvPicPr>
          <p:cNvPr id="29" name="Imagen 28">
            <a:extLst>
              <a:ext uri="{FF2B5EF4-FFF2-40B4-BE49-F238E27FC236}">
                <a16:creationId xmlns:a16="http://schemas.microsoft.com/office/drawing/2014/main" xmlns="" id="{78D50584-FE3D-4D7A-9A01-473CBC122600}"/>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rot="16200000">
            <a:off x="4137549" y="3491806"/>
            <a:ext cx="156627" cy="255076"/>
          </a:xfrm>
          <a:prstGeom prst="rect">
            <a:avLst/>
          </a:prstGeom>
        </p:spPr>
      </p:pic>
    </p:spTree>
    <p:extLst>
      <p:ext uri="{BB962C8B-B14F-4D97-AF65-F5344CB8AC3E}">
        <p14:creationId xmlns:p14="http://schemas.microsoft.com/office/powerpoint/2010/main" xmlns="" val="1825220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ppt_w/2"/>
                                          </p:val>
                                        </p:tav>
                                        <p:tav tm="100000">
                                          <p:val>
                                            <p:strVal val="#ppt_x"/>
                                          </p:val>
                                        </p:tav>
                                      </p:tavLst>
                                    </p:anim>
                                    <p:anim calcmode="lin" valueType="num">
                                      <p:cBhvr>
                                        <p:cTn id="43" dur="500" fill="hold"/>
                                        <p:tgtEl>
                                          <p:spTgt spid="29"/>
                                        </p:tgtEl>
                                        <p:attrNameLst>
                                          <p:attrName>ppt_y</p:attrName>
                                        </p:attrNameLst>
                                      </p:cBhvr>
                                      <p:tavLst>
                                        <p:tav tm="0">
                                          <p:val>
                                            <p:strVal val="#ppt_y"/>
                                          </p:val>
                                        </p:tav>
                                        <p:tav tm="100000">
                                          <p:val>
                                            <p:strVal val="#ppt_y"/>
                                          </p:val>
                                        </p:tav>
                                      </p:tavLst>
                                    </p:anim>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ppt_w/2"/>
                                          </p:val>
                                        </p:tav>
                                        <p:tav tm="100000">
                                          <p:val>
                                            <p:strVal val="#ppt_x"/>
                                          </p:val>
                                        </p:tav>
                                      </p:tavLst>
                                    </p:anim>
                                    <p:anim calcmode="lin" valueType="num">
                                      <p:cBhvr>
                                        <p:cTn id="55" dur="500" fill="hold"/>
                                        <p:tgtEl>
                                          <p:spTgt spid="27"/>
                                        </p:tgtEl>
                                        <p:attrNameLst>
                                          <p:attrName>ppt_y</p:attrName>
                                        </p:attrNameLst>
                                      </p:cBhvr>
                                      <p:tavLst>
                                        <p:tav tm="0">
                                          <p:val>
                                            <p:strVal val="#ppt_y"/>
                                          </p:val>
                                        </p:tav>
                                        <p:tav tm="100000">
                                          <p:val>
                                            <p:strVal val="#ppt_y"/>
                                          </p:val>
                                        </p:tav>
                                      </p:tavLst>
                                    </p:anim>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strVal val="#ppt_h"/>
                                          </p:val>
                                        </p:tav>
                                        <p:tav tm="100000">
                                          <p:val>
                                            <p:strVal val="#ppt_h"/>
                                          </p:val>
                                        </p:tav>
                                      </p:tavLst>
                                    </p:anim>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ppt_x</p:attrName>
                                        </p:attrNameLst>
                                      </p:cBhvr>
                                      <p:tavLst>
                                        <p:tav tm="0">
                                          <p:val>
                                            <p:strVal val="#ppt_x-#ppt_w/2"/>
                                          </p:val>
                                        </p:tav>
                                        <p:tav tm="100000">
                                          <p:val>
                                            <p:strVal val="#ppt_x"/>
                                          </p:val>
                                        </p:tav>
                                      </p:tavLst>
                                    </p:anim>
                                    <p:anim calcmode="lin" valueType="num">
                                      <p:cBhvr>
                                        <p:cTn id="67" dur="500" fill="hold"/>
                                        <p:tgtEl>
                                          <p:spTgt spid="28"/>
                                        </p:tgtEl>
                                        <p:attrNameLst>
                                          <p:attrName>ppt_y</p:attrName>
                                        </p:attrNameLst>
                                      </p:cBhvr>
                                      <p:tavLst>
                                        <p:tav tm="0">
                                          <p:val>
                                            <p:strVal val="#ppt_y"/>
                                          </p:val>
                                        </p:tav>
                                        <p:tav tm="100000">
                                          <p:val>
                                            <p:strVal val="#ppt_y"/>
                                          </p:val>
                                        </p:tav>
                                      </p:tavLst>
                                    </p:anim>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strVal val="#ppt_h"/>
                                          </p:val>
                                        </p:tav>
                                        <p:tav tm="100000">
                                          <p:val>
                                            <p:strVal val="#ppt_h"/>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ppt_w/2"/>
                                          </p:val>
                                        </p:tav>
                                        <p:tav tm="100000">
                                          <p:val>
                                            <p:strVal val="#ppt_x"/>
                                          </p:val>
                                        </p:tav>
                                      </p:tavLst>
                                    </p:anim>
                                    <p:anim calcmode="lin" valueType="num">
                                      <p:cBhvr>
                                        <p:cTn id="79" dur="500" fill="hold"/>
                                        <p:tgtEl>
                                          <p:spTgt spid="25"/>
                                        </p:tgtEl>
                                        <p:attrNameLst>
                                          <p:attrName>ppt_y</p:attrName>
                                        </p:attrNameLst>
                                      </p:cBhvr>
                                      <p:tavLst>
                                        <p:tav tm="0">
                                          <p:val>
                                            <p:strVal val="#ppt_y"/>
                                          </p:val>
                                        </p:tav>
                                        <p:tav tm="100000">
                                          <p:val>
                                            <p:strVal val="#ppt_y"/>
                                          </p:val>
                                        </p:tav>
                                      </p:tavLst>
                                    </p:anim>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11EA4C5-5C82-48AA-AF56-8403A297CBE8}"/>
              </a:ext>
            </a:extLst>
          </p:cNvPr>
          <p:cNvSpPr txBox="1"/>
          <p:nvPr/>
        </p:nvSpPr>
        <p:spPr>
          <a:xfrm>
            <a:off x="0" y="-21771"/>
            <a:ext cx="9144000" cy="769441"/>
          </a:xfrm>
          <a:prstGeom prst="rect">
            <a:avLst/>
          </a:prstGeom>
          <a:noFill/>
        </p:spPr>
        <p:txBody>
          <a:bodyPr wrap="square">
            <a:spAutoFit/>
          </a:bodyPr>
          <a:lstStyle/>
          <a:p>
            <a:pPr algn="ct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MEMORIA </a:t>
            </a: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SELECTIVĂ</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5E3EACA4-3A79-42F2-8DBC-467D00919512}"/>
              </a:ext>
            </a:extLst>
          </p:cNvPr>
          <p:cNvSpPr txBox="1"/>
          <p:nvPr/>
        </p:nvSpPr>
        <p:spPr>
          <a:xfrm>
            <a:off x="594360" y="607271"/>
            <a:ext cx="7955280" cy="584775"/>
          </a:xfrm>
          <a:prstGeom prst="rect">
            <a:avLst/>
          </a:prstGeom>
          <a:noFill/>
        </p:spPr>
        <p:txBody>
          <a:bodyPr wrap="square">
            <a:spAutoFit/>
          </a:bodyPr>
          <a:lstStyle/>
          <a:p>
            <a:pPr algn="ctr"/>
            <a:r>
              <a:rPr lang="ro-RO" sz="1600" b="1" dirty="0" smtClean="0">
                <a:solidFill>
                  <a:srgbClr val="990000"/>
                </a:solidFill>
                <a:latin typeface="Comic Sans MS" panose="030F0702030302020204" pitchFamily="66" charset="0"/>
              </a:rPr>
              <a:t>„Ne </a:t>
            </a:r>
            <a:r>
              <a:rPr lang="ro-RO" sz="1600" b="1" dirty="0" smtClean="0">
                <a:solidFill>
                  <a:srgbClr val="990000"/>
                </a:solidFill>
                <a:latin typeface="Comic Sans MS" panose="030F0702030302020204" pitchFamily="66" charset="0"/>
              </a:rPr>
              <a:t>aducem aminte de peştele pe care‑l mâncam fără plată în Egipt, de castraveţi, de pepeni, de praz, de ceapă şi de usturoi.” </a:t>
            </a:r>
            <a:r>
              <a:rPr lang="ro-RO" sz="1400" b="1" dirty="0" smtClean="0">
                <a:solidFill>
                  <a:srgbClr val="990000"/>
                </a:solidFill>
                <a:latin typeface="Comic Sans MS" panose="030F0702030302020204" pitchFamily="66" charset="0"/>
              </a:rPr>
              <a:t>(Numeri 11:5)</a:t>
            </a:r>
            <a:endParaRPr lang="ro-RO" sz="1400" b="1" dirty="0">
              <a:solidFill>
                <a:srgbClr val="99000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B8CFB5C-FA3E-4ECD-BDE3-5371C12AF22C}"/>
              </a:ext>
            </a:extLst>
          </p:cNvPr>
          <p:cNvSpPr txBox="1"/>
          <p:nvPr/>
        </p:nvSpPr>
        <p:spPr>
          <a:xfrm>
            <a:off x="1838408" y="1222999"/>
            <a:ext cx="5331648" cy="3924151"/>
          </a:xfrm>
          <a:prstGeom prst="rect">
            <a:avLst/>
          </a:prstGeom>
          <a:noFill/>
        </p:spPr>
        <p:txBody>
          <a:bodyPr wrap="square" rtlCol="0">
            <a:spAutoFit/>
          </a:bodyPr>
          <a:lstStyle/>
          <a:p>
            <a:pPr>
              <a:spcBef>
                <a:spcPts val="600"/>
              </a:spcBef>
            </a:pPr>
            <a:r>
              <a:rPr lang="ro-RO" b="1" dirty="0" smtClean="0"/>
              <a:t>La puţin peste un an după plecarea din Egipt, poporul Israel a părăsit Sinai, reluându-şi călătoria spre Ţara Promisă.</a:t>
            </a:r>
          </a:p>
          <a:p>
            <a:pPr>
              <a:spcBef>
                <a:spcPts val="600"/>
              </a:spcBef>
            </a:pPr>
            <a:r>
              <a:rPr lang="ro-RO" b="1" dirty="0" smtClean="0"/>
              <a:t>Străinii care s-au alăturat Israelului au agitat oamenii pentru a cere carne. S-au săturat să mănânce mană! (Numeri 11:4,6).</a:t>
            </a:r>
          </a:p>
          <a:p>
            <a:pPr>
              <a:spcBef>
                <a:spcPts val="600"/>
              </a:spcBef>
            </a:pPr>
            <a:r>
              <a:rPr lang="ro-RO" b="1" dirty="0" smtClean="0"/>
              <a:t>Cu toate acestea, aveau o memorie foarte selectivă. Şi-au amintit cât de puţin a costat mâncarea în Egipt. Dar nu şi-au amintit de sclavia aspră.</a:t>
            </a:r>
          </a:p>
          <a:p>
            <a:pPr>
              <a:spcBef>
                <a:spcPts val="600"/>
              </a:spcBef>
            </a:pPr>
            <a:r>
              <a:rPr lang="ro-RO" b="1" dirty="0" smtClean="0"/>
              <a:t>Dumnezeu le-a dat carne „până le </a:t>
            </a:r>
            <a:r>
              <a:rPr lang="ro-RO" b="1" dirty="0"/>
              <a:t>va </a:t>
            </a:r>
            <a:r>
              <a:rPr lang="ro-RO" b="1" dirty="0" smtClean="0"/>
              <a:t>ieşi </a:t>
            </a:r>
            <a:r>
              <a:rPr lang="ro-RO" b="1" dirty="0"/>
              <a:t>pe </a:t>
            </a:r>
            <a:r>
              <a:rPr lang="ro-RO" b="1" dirty="0" smtClean="0"/>
              <a:t>nări” (Numeri 11:20). De asemenea, a ales lideri care, cu puterea Duhului Sfânt, să calmeze neliniştea oamenilor şi să atenueze rebeliunea. </a:t>
            </a:r>
            <a:endParaRPr lang="ro-RO" b="1" dirty="0"/>
          </a:p>
        </p:txBody>
      </p:sp>
      <p:pic>
        <p:nvPicPr>
          <p:cNvPr id="4" name="Imagen 3">
            <a:extLst>
              <a:ext uri="{FF2B5EF4-FFF2-40B4-BE49-F238E27FC236}">
                <a16:creationId xmlns:a16="http://schemas.microsoft.com/office/drawing/2014/main" xmlns="" id="{EC83674B-6919-4A89-90B3-FBA34921EB90}"/>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07407" y="1288355"/>
            <a:ext cx="1651174" cy="1103087"/>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3853269A-6533-4EA6-85E5-EF5D19FD7A10}"/>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7257143" y="1256075"/>
            <a:ext cx="1819040" cy="1286363"/>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6620EB01-7DF9-481B-8D63-C87D5B3F222D}"/>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114118" y="2600494"/>
            <a:ext cx="1619926" cy="2005883"/>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p:spPr>
      </p:pic>
      <p:pic>
        <p:nvPicPr>
          <p:cNvPr id="14" name="Imagen 13">
            <a:extLst>
              <a:ext uri="{FF2B5EF4-FFF2-40B4-BE49-F238E27FC236}">
                <a16:creationId xmlns:a16="http://schemas.microsoft.com/office/drawing/2014/main" xmlns="" id="{52EA4AF7-B87D-4989-B908-B410FE3E68B8}"/>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257144" y="2659271"/>
            <a:ext cx="1819040" cy="1065151"/>
          </a:xfrm>
          <a:prstGeom prst="snip2DiagRect">
            <a:avLst>
              <a:gd name="adj1" fmla="val 0"/>
              <a:gd name="adj2" fmla="val 22484"/>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56037EBD-FCD2-43CA-B341-03D2B4CDB79E}"/>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50403" y="113888"/>
            <a:ext cx="708113" cy="509908"/>
          </a:xfrm>
          <a:prstGeom prst="rect">
            <a:avLst/>
          </a:prstGeom>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xmlns="" id="{6BE735E7-B96B-47CD-991D-DE0DDFD009B9}"/>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497391" y="113888"/>
            <a:ext cx="545876" cy="460378"/>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a16="http://schemas.microsoft.com/office/drawing/2014/main" xmlns="" id="{BDD2EF6C-5EA3-4580-9859-E07911C20D05}"/>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873030" y="49496"/>
            <a:ext cx="624361" cy="524770"/>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8CA33705-93ED-47CB-B7AC-4877BC9DFB5C}"/>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7120267" y="51469"/>
            <a:ext cx="545876" cy="568404"/>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CC820ED8-1309-4D77-9472-759FCF98666F}"/>
              </a:ext>
            </a:extLst>
          </p:cNvPr>
          <p:cNvPicPr>
            <a:picLocks noChangeAspect="1"/>
          </p:cNvPicPr>
          <p:nvPr/>
        </p:nvPicPr>
        <p:blipFill>
          <a:blip r:embed="rId11"/>
          <a:stretch>
            <a:fillRect/>
          </a:stretch>
        </p:blipFill>
        <p:spPr>
          <a:xfrm>
            <a:off x="7521848" y="-25293"/>
            <a:ext cx="875459" cy="696148"/>
          </a:xfrm>
          <a:prstGeom prst="rect">
            <a:avLst/>
          </a:prstGeom>
          <a:effectLst>
            <a:outerShdw blurRad="50800" dist="38100" dir="2700000" algn="tl" rotWithShape="0">
              <a:prstClr val="black">
                <a:alpha val="40000"/>
              </a:prstClr>
            </a:outerShdw>
          </a:effectLst>
        </p:spPr>
      </p:pic>
      <p:pic>
        <p:nvPicPr>
          <p:cNvPr id="28" name="Imagen 27">
            <a:extLst>
              <a:ext uri="{FF2B5EF4-FFF2-40B4-BE49-F238E27FC236}">
                <a16:creationId xmlns:a16="http://schemas.microsoft.com/office/drawing/2014/main" xmlns="" id="{89733295-B789-432B-8821-9C3EDF91FC8B}"/>
              </a:ext>
            </a:extLst>
          </p:cNvPr>
          <p:cNvPicPr>
            <a:picLocks noChangeAspect="1"/>
          </p:cNvPicPr>
          <p:nvPr/>
        </p:nvPicPr>
        <p:blipFill>
          <a:blip r:embed="rId12"/>
          <a:stretch>
            <a:fillRect/>
          </a:stretch>
        </p:blipFill>
        <p:spPr>
          <a:xfrm>
            <a:off x="8270970" y="113888"/>
            <a:ext cx="727146" cy="505841"/>
          </a:xfrm>
          <a:prstGeom prst="rect">
            <a:avLst/>
          </a:prstGeom>
          <a:effectLst>
            <a:outerShdw blurRad="50800" dist="38100" dir="2700000" algn="tl" rotWithShape="0">
              <a:prstClr val="black">
                <a:alpha val="40000"/>
              </a:prstClr>
            </a:outerShdw>
          </a:effectLst>
        </p:spPr>
      </p:pic>
      <p:pic>
        <p:nvPicPr>
          <p:cNvPr id="32" name="Imagen 31">
            <a:extLst>
              <a:ext uri="{FF2B5EF4-FFF2-40B4-BE49-F238E27FC236}">
                <a16:creationId xmlns:a16="http://schemas.microsoft.com/office/drawing/2014/main" xmlns="" id="{4399E4EF-64B2-491B-8475-85367A829E27}"/>
              </a:ext>
            </a:extLst>
          </p:cNvPr>
          <p:cNvPicPr>
            <a:picLocks noChangeAspect="1"/>
          </p:cNvPicPr>
          <p:nvPr/>
        </p:nvPicPr>
        <p:blipFill>
          <a:blip r:embed="rId13" cstate="print">
            <a:extLst>
              <a:ext uri="{28A0092B-C50C-407E-A947-70E740481C1C}">
                <a14:useLocalDpi xmlns:a14="http://schemas.microsoft.com/office/drawing/2010/main" xmlns=""/>
              </a:ext>
            </a:extLst>
          </a:blip>
          <a:stretch>
            <a:fillRect/>
          </a:stretch>
        </p:blipFill>
        <p:spPr>
          <a:xfrm>
            <a:off x="7257143" y="3841255"/>
            <a:ext cx="1819040" cy="1239156"/>
          </a:xfrm>
          <a:prstGeom prst="snip2DiagRect">
            <a:avLst>
              <a:gd name="adj1" fmla="val 17570"/>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908774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par>
                                <p:cTn id="36" presetID="14"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left)">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left)">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900" decel="100000" fill="hold"/>
                                        <p:tgtEl>
                                          <p:spTgt spid="1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wipe(left)">
                                      <p:cBhvr>
                                        <p:cTn id="70" dur="500"/>
                                        <p:tgtEl>
                                          <p:spTgt spid="6">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5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par>
                          <p:cTn id="83" fill="hold">
                            <p:stCondLst>
                              <p:cond delay="1250"/>
                            </p:stCondLst>
                            <p:childTnLst>
                              <p:par>
                                <p:cTn id="84" presetID="22" presetClass="entr" presetSubtype="8" fill="hold" grpId="0" nodeType="after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Effect transition="in" filter="wipe(left)">
                                      <p:cBhvr>
                                        <p:cTn id="8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0FE8B20-D2C6-4C4B-A547-DDC33E1D80F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91003" y="1396618"/>
            <a:ext cx="3003136" cy="18337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F15051AC-BDBC-456C-824A-C65B7EAA76B3}"/>
              </a:ext>
            </a:extLst>
          </p:cNvPr>
          <p:cNvSpPr txBox="1"/>
          <p:nvPr/>
        </p:nvSpPr>
        <p:spPr>
          <a:xfrm>
            <a:off x="1645434" y="0"/>
            <a:ext cx="7498565" cy="769441"/>
          </a:xfrm>
          <a:prstGeom prst="rect">
            <a:avLst/>
          </a:prstGeom>
          <a:noFill/>
        </p:spPr>
        <p:txBody>
          <a:bodyPr wrap="square">
            <a:spAutoFit/>
            <a:scene3d>
              <a:camera prst="orthographicFront"/>
              <a:lightRig rig="brightRoom" dir="t"/>
            </a:scene3d>
            <a:sp3d extrusionH="57150" contourW="25400">
              <a:bevelT w="38100" h="38100" prst="convex"/>
              <a:contourClr>
                <a:schemeClr val="accent2"/>
              </a:contourClr>
            </a:sp3d>
          </a:bodyPr>
          <a:lstStyle/>
          <a:p>
            <a:pPr algn="ctr"/>
            <a:r>
              <a:rPr lang="ro-RO" sz="4400" b="1" spc="300" smtClean="0">
                <a:ln w="22225">
                  <a:noFill/>
                  <a:prstDash val="solid"/>
                </a:ln>
                <a:solidFill>
                  <a:schemeClr val="accent2">
                    <a:lumMod val="40000"/>
                    <a:lumOff val="60000"/>
                  </a:schemeClr>
                </a:solidFill>
              </a:rPr>
              <a:t>DORINŢA </a:t>
            </a:r>
            <a:r>
              <a:rPr lang="ro-RO" sz="4400" b="1" spc="300" smtClean="0">
                <a:ln w="22225">
                  <a:noFill/>
                  <a:prstDash val="solid"/>
                </a:ln>
                <a:solidFill>
                  <a:schemeClr val="accent2">
                    <a:lumMod val="40000"/>
                    <a:lumOff val="60000"/>
                  </a:schemeClr>
                </a:solidFill>
              </a:rPr>
              <a:t>DECONDUCERE</a:t>
            </a:r>
            <a:endParaRPr lang="ro-RO" sz="4400" b="1" spc="30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xmlns="" id="{03EEC2C9-022A-477F-806D-6A6C9F77B90A}"/>
              </a:ext>
            </a:extLst>
          </p:cNvPr>
          <p:cNvSpPr txBox="1"/>
          <p:nvPr/>
        </p:nvSpPr>
        <p:spPr>
          <a:xfrm>
            <a:off x="1773039" y="670719"/>
            <a:ext cx="7243354" cy="584775"/>
          </a:xfrm>
          <a:prstGeom prst="rect">
            <a:avLst/>
          </a:prstGeom>
          <a:noFill/>
        </p:spPr>
        <p:txBody>
          <a:bodyPr wrap="square">
            <a:spAutoFit/>
          </a:bodyPr>
          <a:lstStyle/>
          <a:p>
            <a:r>
              <a:rPr lang="ro-RO" sz="1600" b="1" dirty="0" smtClean="0">
                <a:solidFill>
                  <a:srgbClr val="002060"/>
                </a:solidFill>
                <a:latin typeface="Comic Sans MS" panose="030F0702030302020204" pitchFamily="66" charset="0"/>
              </a:rPr>
              <a:t>„Miriam </a:t>
            </a:r>
            <a:r>
              <a:rPr lang="ro-RO" sz="1600" b="1" dirty="0" smtClean="0">
                <a:solidFill>
                  <a:srgbClr val="002060"/>
                </a:solidFill>
                <a:latin typeface="Comic Sans MS" panose="030F0702030302020204" pitchFamily="66" charset="0"/>
              </a:rPr>
              <a:t>şi Aaron au vorbit împotriva lui Moise din cauza femeii </a:t>
            </a:r>
            <a:r>
              <a:rPr lang="ro-RO" sz="1600" b="1" dirty="0" err="1" smtClean="0">
                <a:solidFill>
                  <a:srgbClr val="002060"/>
                </a:solidFill>
                <a:latin typeface="Comic Sans MS" panose="030F0702030302020204" pitchFamily="66" charset="0"/>
              </a:rPr>
              <a:t>cuşite</a:t>
            </a:r>
            <a:r>
              <a:rPr lang="ro-RO" sz="1600" b="1" dirty="0" smtClean="0">
                <a:solidFill>
                  <a:srgbClr val="002060"/>
                </a:solidFill>
                <a:latin typeface="Comic Sans MS" panose="030F0702030302020204" pitchFamily="66" charset="0"/>
              </a:rPr>
              <a:t> cu care se căsătorise.” </a:t>
            </a:r>
            <a:r>
              <a:rPr lang="ro-RO" sz="1400" b="1" dirty="0" smtClean="0">
                <a:solidFill>
                  <a:srgbClr val="002060"/>
                </a:solidFill>
                <a:latin typeface="Comic Sans MS" panose="030F0702030302020204" pitchFamily="66" charset="0"/>
              </a:rPr>
              <a:t>(Numeri 12:1)</a:t>
            </a:r>
            <a:endParaRPr lang="ro-RO" sz="1400"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4EA4F60B-FA98-4A02-8244-146CAFB5ED8A}"/>
              </a:ext>
            </a:extLst>
          </p:cNvPr>
          <p:cNvSpPr txBox="1"/>
          <p:nvPr/>
        </p:nvSpPr>
        <p:spPr>
          <a:xfrm>
            <a:off x="150221" y="1369869"/>
            <a:ext cx="6090922" cy="2108269"/>
          </a:xfrm>
          <a:prstGeom prst="rect">
            <a:avLst/>
          </a:prstGeom>
          <a:noFill/>
        </p:spPr>
        <p:txBody>
          <a:bodyPr wrap="square" rtlCol="0">
            <a:spAutoFit/>
          </a:bodyPr>
          <a:lstStyle/>
          <a:p>
            <a:pPr>
              <a:spcBef>
                <a:spcPts val="600"/>
              </a:spcBef>
            </a:pPr>
            <a:r>
              <a:rPr lang="ro-RO" b="1" dirty="0" smtClean="0"/>
              <a:t>Până la rebeliunea prepeliţelor, poporul fusese condus exclusiv de Moise, Aaron şi Maria (Mica 6:4).</a:t>
            </a:r>
          </a:p>
          <a:p>
            <a:pPr>
              <a:spcBef>
                <a:spcPts val="600"/>
              </a:spcBef>
            </a:pPr>
            <a:r>
              <a:rPr lang="ro-RO" b="1" dirty="0" smtClean="0"/>
              <a:t>Acum, 70 de bătrâni îl ajutau pe Moise să conducă poporul. Geloşi </a:t>
            </a:r>
            <a:r>
              <a:rPr lang="ro-RO" b="1" dirty="0"/>
              <a:t>că </a:t>
            </a:r>
            <a:r>
              <a:rPr lang="ro-RO" b="1" dirty="0" smtClean="0"/>
              <a:t>şi-au pierdut poziţia de conducători şi folosind căsătoria lui Moise cu o străină drept scuză, Maria şi Aaron au pretins un rol care nu le corespundea: „Oare numai prin Moise a vorbit Domnul? N‑a vorbit şi prin </a:t>
            </a:r>
            <a:r>
              <a:rPr lang="ro-RO" b="1" dirty="0" smtClean="0"/>
              <a:t>noi</a:t>
            </a:r>
            <a:r>
              <a:rPr lang="ro-RO" b="1" dirty="0" smtClean="0"/>
              <a:t>?” </a:t>
            </a:r>
            <a:r>
              <a:rPr lang="ro-RO" b="1" dirty="0" smtClean="0"/>
              <a:t>(Num. 12:2). </a:t>
            </a:r>
            <a:endParaRPr lang="ro-RO" b="1" dirty="0"/>
          </a:p>
        </p:txBody>
      </p:sp>
      <p:pic>
        <p:nvPicPr>
          <p:cNvPr id="8" name="Imagen 7">
            <a:extLst>
              <a:ext uri="{FF2B5EF4-FFF2-40B4-BE49-F238E27FC236}">
                <a16:creationId xmlns:a16="http://schemas.microsoft.com/office/drawing/2014/main" xmlns="" id="{A4D8A1B3-729A-41FA-BD48-1135D8377FC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287935" y="3634673"/>
            <a:ext cx="1921220" cy="1394732"/>
          </a:xfrm>
          <a:prstGeom prst="rect">
            <a:avLst/>
          </a:prstGeom>
          <a:ln w="19050">
            <a:solidFill>
              <a:srgbClr val="002060"/>
            </a:solidFill>
          </a:ln>
          <a:scene3d>
            <a:camera prst="orthographicFront"/>
            <a:lightRig rig="threePt" dir="t"/>
          </a:scene3d>
          <a:sp3d>
            <a:bevelT prst="relaxedInset"/>
          </a:sp3d>
        </p:spPr>
      </p:pic>
      <p:pic>
        <p:nvPicPr>
          <p:cNvPr id="10" name="Imagen 9">
            <a:extLst>
              <a:ext uri="{FF2B5EF4-FFF2-40B4-BE49-F238E27FC236}">
                <a16:creationId xmlns:a16="http://schemas.microsoft.com/office/drawing/2014/main" xmlns="" id="{DB764A2F-04EE-4381-A3C0-366A9F9547B6}"/>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50221" y="3633519"/>
            <a:ext cx="1921220" cy="1397041"/>
          </a:xfrm>
          <a:prstGeom prst="rect">
            <a:avLst/>
          </a:prstGeom>
          <a:ln w="19050">
            <a:solidFill>
              <a:srgbClr val="002060"/>
            </a:solidFill>
          </a:ln>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xmlns="" id="{A5D897D7-6959-4E0E-A1AE-25E9C74E42C6}"/>
              </a:ext>
            </a:extLst>
          </p:cNvPr>
          <p:cNvSpPr txBox="1"/>
          <p:nvPr/>
        </p:nvSpPr>
        <p:spPr>
          <a:xfrm>
            <a:off x="4425649" y="3594380"/>
            <a:ext cx="4718350" cy="1477328"/>
          </a:xfrm>
          <a:prstGeom prst="rect">
            <a:avLst/>
          </a:prstGeom>
          <a:noFill/>
        </p:spPr>
        <p:txBody>
          <a:bodyPr wrap="square">
            <a:spAutoFit/>
          </a:bodyPr>
          <a:lstStyle/>
          <a:p>
            <a:pPr>
              <a:spcBef>
                <a:spcPts val="600"/>
              </a:spcBef>
            </a:pPr>
            <a:r>
              <a:rPr lang="ro-RO" b="1" dirty="0" smtClean="0"/>
              <a:t>Criticarea conducerii consacrate divin este periculoasă. Din fericire, şi-au revenit. Aaron, pocăit, a mijlocit pentru sora sa leproasă. Fără îndoială, mijlocirea este mult mai puternică decât critica. </a:t>
            </a:r>
            <a:endParaRPr lang="ro-RO" b="1" dirty="0"/>
          </a:p>
        </p:txBody>
      </p:sp>
      <p:pic>
        <p:nvPicPr>
          <p:cNvPr id="14" name="Imagen 13">
            <a:extLst>
              <a:ext uri="{FF2B5EF4-FFF2-40B4-BE49-F238E27FC236}">
                <a16:creationId xmlns:a16="http://schemas.microsoft.com/office/drawing/2014/main" xmlns="" id="{2535821A-415F-467F-B5ED-EF0A24B5C48F}"/>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7289" y="81819"/>
            <a:ext cx="1568145" cy="1155276"/>
          </a:xfrm>
          <a:prstGeom prst="rect">
            <a:avLst/>
          </a:prstGeom>
          <a:ln w="19050">
            <a:solidFill>
              <a:srgbClr val="002060"/>
            </a:solidFill>
          </a:ln>
          <a:scene3d>
            <a:camera prst="orthographicFront"/>
            <a:lightRig rig="threePt" dir="t"/>
          </a:scene3d>
          <a:sp3d>
            <a:bevelT prst="relaxedInset"/>
          </a:sp3d>
        </p:spPr>
      </p:pic>
    </p:spTree>
    <p:extLst>
      <p:ext uri="{BB962C8B-B14F-4D97-AF65-F5344CB8AC3E}">
        <p14:creationId xmlns:p14="http://schemas.microsoft.com/office/powerpoint/2010/main" xmlns="" val="771532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F06D7A3-0857-487E-9FCB-E278FE3422C5}"/>
              </a:ext>
            </a:extLst>
          </p:cNvPr>
          <p:cNvSpPr txBox="1"/>
          <p:nvPr/>
        </p:nvSpPr>
        <p:spPr>
          <a:xfrm>
            <a:off x="1056551" y="1232588"/>
            <a:ext cx="8026400" cy="3493264"/>
          </a:xfrm>
          <a:prstGeom prst="rect">
            <a:avLst/>
          </a:prstGeom>
          <a:noFill/>
        </p:spPr>
        <p:txBody>
          <a:bodyPr wrap="square">
            <a:spAutoFit/>
          </a:bodyPr>
          <a:lstStyle/>
          <a:p>
            <a:pPr>
              <a:spcBef>
                <a:spcPts val="600"/>
              </a:spcBef>
            </a:pPr>
            <a:r>
              <a:rPr lang="ro-RO" sz="2400" b="1" dirty="0" smtClean="0">
                <a:solidFill>
                  <a:srgbClr val="5D3540"/>
                </a:solidFill>
                <a:latin typeface="Constantia" panose="02030602050306030303" pitchFamily="18" charset="0"/>
              </a:rPr>
              <a:t>„Nimeni </a:t>
            </a:r>
            <a:r>
              <a:rPr lang="ro-RO" sz="2400" b="1" dirty="0" smtClean="0">
                <a:solidFill>
                  <a:srgbClr val="5D3540"/>
                </a:solidFill>
                <a:latin typeface="Constantia" panose="02030602050306030303" pitchFamily="18" charset="0"/>
              </a:rPr>
              <a:t>nu se va lupta cu un soldat pe care Domnul îl recunoaşte, pe care Dumnezeu l-a trimis pentru a transmite lumii un mesaj special şi pentru a face o lucrare specială.</a:t>
            </a:r>
          </a:p>
          <a:p>
            <a:pPr>
              <a:spcBef>
                <a:spcPts val="600"/>
              </a:spcBef>
            </a:pPr>
            <a:r>
              <a:rPr lang="ro-RO" sz="2400" b="1" dirty="0" smtClean="0">
                <a:solidFill>
                  <a:srgbClr val="5D3540"/>
                </a:solidFill>
                <a:latin typeface="Constantia" panose="02030602050306030303" pitchFamily="18" charset="0"/>
              </a:rPr>
              <a:t>Soldaţii lui Hristos nu demonstrează întotdeauna perfecţiunea în lucrarea lor, dar erorile lor nu ar trebui să producă din partea tovarăşilor lor cuvinte care slăbesc, ci cuvinte care întăresc şi îi ajută să recupereze terenul pe care l-au pierdut.”</a:t>
            </a:r>
            <a:endParaRPr lang="ro-RO" sz="2400" b="1" dirty="0">
              <a:solidFill>
                <a:srgbClr val="5D3540"/>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E1222C06-C895-40F7-9A33-D62268108C69}"/>
              </a:ext>
            </a:extLst>
          </p:cNvPr>
          <p:cNvSpPr txBox="1"/>
          <p:nvPr/>
        </p:nvSpPr>
        <p:spPr>
          <a:xfrm>
            <a:off x="5225756" y="4725852"/>
            <a:ext cx="3802130" cy="338554"/>
          </a:xfrm>
          <a:prstGeom prst="rect">
            <a:avLst/>
          </a:prstGeom>
          <a:noFill/>
        </p:spPr>
        <p:txBody>
          <a:bodyPr wrap="none" rtlCol="0">
            <a:spAutoFit/>
          </a:bodyPr>
          <a:lstStyle/>
          <a:p>
            <a:pPr algn="r"/>
            <a:r>
              <a:rPr lang="ro-RO" sz="1600" b="1" dirty="0" smtClean="0">
                <a:solidFill>
                  <a:srgbClr val="5D3540"/>
                </a:solidFill>
              </a:rPr>
              <a:t>E. G. W. (</a:t>
            </a:r>
            <a:r>
              <a:rPr lang="ro-RO" sz="1600" b="1" i="1" dirty="0" smtClean="0">
                <a:solidFill>
                  <a:srgbClr val="5D3540"/>
                </a:solidFill>
              </a:rPr>
              <a:t>Mesaje </a:t>
            </a:r>
            <a:r>
              <a:rPr lang="ro-RO" sz="1600" b="1" i="1" dirty="0">
                <a:solidFill>
                  <a:srgbClr val="5D3540"/>
                </a:solidFill>
              </a:rPr>
              <a:t>selecte</a:t>
            </a:r>
            <a:r>
              <a:rPr lang="ro-RO" sz="1600" b="1" i="1" dirty="0" smtClean="0">
                <a:solidFill>
                  <a:srgbClr val="5D3540"/>
                </a:solidFill>
              </a:rPr>
              <a:t>,</a:t>
            </a:r>
            <a:r>
              <a:rPr lang="ro-RO" sz="1600" b="1" dirty="0" smtClean="0">
                <a:solidFill>
                  <a:srgbClr val="5D3540"/>
                </a:solidFill>
              </a:rPr>
              <a:t>  </a:t>
            </a:r>
            <a:r>
              <a:rPr lang="ro-RO" sz="1600" b="1" dirty="0">
                <a:solidFill>
                  <a:srgbClr val="5D3540"/>
                </a:solidFill>
              </a:rPr>
              <a:t>vol. </a:t>
            </a:r>
            <a:r>
              <a:rPr lang="ro-RO" sz="1600" b="1" dirty="0" smtClean="0">
                <a:solidFill>
                  <a:srgbClr val="5D3540"/>
                </a:solidFill>
              </a:rPr>
              <a:t>3, pag. 394)</a:t>
            </a:r>
            <a:endParaRPr lang="ro-RO" sz="1600" b="1" dirty="0">
              <a:solidFill>
                <a:srgbClr val="5D3540"/>
              </a:solidFill>
            </a:endParaRPr>
          </a:p>
        </p:txBody>
      </p:sp>
    </p:spTree>
    <p:extLst>
      <p:ext uri="{BB962C8B-B14F-4D97-AF65-F5344CB8AC3E}">
        <p14:creationId xmlns:p14="http://schemas.microsoft.com/office/powerpoint/2010/main" xmlns="" val="288181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034093-1A98-409B-808F-F16C2F509022}"/>
              </a:ext>
            </a:extLst>
          </p:cNvPr>
          <p:cNvSpPr txBox="1"/>
          <p:nvPr/>
        </p:nvSpPr>
        <p:spPr>
          <a:xfrm>
            <a:off x="0" y="0"/>
            <a:ext cx="9143999" cy="769441"/>
          </a:xfrm>
          <a:prstGeom prst="rect">
            <a:avLst/>
          </a:prstGeom>
          <a:noFill/>
        </p:spPr>
        <p:txBody>
          <a:bodyPr wrap="square">
            <a:spAutoFit/>
            <a:scene3d>
              <a:camera prst="orthographicFront"/>
              <a:lightRig rig="chilly" dir="t"/>
            </a:scene3d>
            <a:sp3d extrusionH="57150">
              <a:bevelT w="57150" h="38100" prst="hardEdge"/>
            </a:sp3d>
          </a:bodyPr>
          <a:lstStyle/>
          <a:p>
            <a:pPr algn="ctr"/>
            <a:r>
              <a:rPr lang="ro-RO"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Pr>
              <a:t>NEMULŢUMIRE ŞI REBELIUNE</a:t>
            </a:r>
            <a:endParaRPr lang="ro-RO" sz="4400" b="1" dirty="0">
              <a:ln w="0"/>
              <a:gradFill>
                <a:gsLst>
                  <a:gs pos="0">
                    <a:schemeClr val="accent5">
                      <a:lumMod val="50000"/>
                    </a:schemeClr>
                  </a:gs>
                  <a:gs pos="50000">
                    <a:schemeClr val="accent5"/>
                  </a:gs>
                  <a:gs pos="100000">
                    <a:schemeClr val="accent5">
                      <a:lumMod val="60000"/>
                      <a:lumOff val="40000"/>
                    </a:schemeClr>
                  </a:gs>
                </a:gsLst>
                <a:lin ang="5400000"/>
              </a:gradFill>
              <a:effectLst/>
            </a:endParaRPr>
          </a:p>
        </p:txBody>
      </p:sp>
      <p:sp>
        <p:nvSpPr>
          <p:cNvPr id="7" name="CuadroTexto 6">
            <a:extLst>
              <a:ext uri="{FF2B5EF4-FFF2-40B4-BE49-F238E27FC236}">
                <a16:creationId xmlns:a16="http://schemas.microsoft.com/office/drawing/2014/main" xmlns="" id="{1392CA36-2F43-49BF-80C4-520D6F70BD4D}"/>
              </a:ext>
            </a:extLst>
          </p:cNvPr>
          <p:cNvSpPr txBox="1"/>
          <p:nvPr/>
        </p:nvSpPr>
        <p:spPr>
          <a:xfrm>
            <a:off x="800099" y="632461"/>
            <a:ext cx="7820390" cy="584775"/>
          </a:xfrm>
          <a:prstGeom prst="rect">
            <a:avLst/>
          </a:prstGeom>
          <a:noFill/>
        </p:spPr>
        <p:txBody>
          <a:bodyPr wrap="square">
            <a:spAutoFit/>
            <a:scene3d>
              <a:camera prst="orthographicFront"/>
              <a:lightRig rig="threePt" dir="t"/>
            </a:scene3d>
            <a:sp3d extrusionH="57150">
              <a:bevelT w="38100" h="38100"/>
            </a:sp3d>
          </a:bodyPr>
          <a:lstStyle/>
          <a:p>
            <a:r>
              <a:rPr lang="ro-RO" sz="1600" b="1" dirty="0" smtClean="0">
                <a:solidFill>
                  <a:srgbClr val="FF9933"/>
                </a:solidFill>
                <a:latin typeface="Comic Sans MS" panose="030F0702030302020204" pitchFamily="66" charset="0"/>
              </a:rPr>
              <a:t>„Dar </a:t>
            </a:r>
            <a:r>
              <a:rPr lang="ro-RO" sz="1600" b="1" dirty="0" smtClean="0">
                <a:solidFill>
                  <a:srgbClr val="FF9933"/>
                </a:solidFill>
                <a:latin typeface="Comic Sans MS" panose="030F0702030302020204" pitchFamily="66" charset="0"/>
              </a:rPr>
              <a:t>bărbaţii care se suiseră cu el </a:t>
            </a:r>
            <a:r>
              <a:rPr lang="en-US" sz="1600" b="1" dirty="0" smtClean="0">
                <a:solidFill>
                  <a:srgbClr val="FF9933"/>
                </a:solidFill>
                <a:latin typeface="Comic Sans MS" panose="030F0702030302020204" pitchFamily="66" charset="0"/>
              </a:rPr>
              <a:t>[</a:t>
            </a:r>
            <a:r>
              <a:rPr lang="ro-RO" sz="1600" b="1" dirty="0" smtClean="0">
                <a:solidFill>
                  <a:srgbClr val="FF9933"/>
                </a:solidFill>
                <a:latin typeface="Comic Sans MS" panose="030F0702030302020204" pitchFamily="66" charset="0"/>
              </a:rPr>
              <a:t>Caleb] au zis: – Nu putem să ne suim împotriva acestui popor pentru că este mai puternic decât noi” </a:t>
            </a:r>
            <a:r>
              <a:rPr lang="ro-RO" sz="1400" b="1" dirty="0" smtClean="0">
                <a:solidFill>
                  <a:srgbClr val="FF9933"/>
                </a:solidFill>
                <a:latin typeface="Comic Sans MS" panose="030F0702030302020204" pitchFamily="66" charset="0"/>
              </a:rPr>
              <a:t>(Numeri 13:31)</a:t>
            </a:r>
            <a:endParaRPr lang="ro-RO" sz="1400" b="1" dirty="0">
              <a:solidFill>
                <a:srgbClr val="FF9933"/>
              </a:solidFill>
              <a:latin typeface="Comic Sans MS" panose="030F0702030302020204" pitchFamily="66" charset="0"/>
            </a:endParaRPr>
          </a:p>
        </p:txBody>
      </p:sp>
      <p:sp>
        <p:nvSpPr>
          <p:cNvPr id="8" name="CuadroTexto 7">
            <a:extLst>
              <a:ext uri="{FF2B5EF4-FFF2-40B4-BE49-F238E27FC236}">
                <a16:creationId xmlns:a16="http://schemas.microsoft.com/office/drawing/2014/main" xmlns="" id="{B23FA263-CAD8-4A14-BCB0-11476036D964}"/>
              </a:ext>
            </a:extLst>
          </p:cNvPr>
          <p:cNvSpPr txBox="1"/>
          <p:nvPr/>
        </p:nvSpPr>
        <p:spPr>
          <a:xfrm>
            <a:off x="1932818" y="1178000"/>
            <a:ext cx="7218439" cy="1831271"/>
          </a:xfrm>
          <a:prstGeom prst="rect">
            <a:avLst/>
          </a:prstGeom>
          <a:noFill/>
        </p:spPr>
        <p:txBody>
          <a:bodyPr wrap="square" rtlCol="0">
            <a:spAutoFit/>
          </a:bodyPr>
          <a:lstStyle/>
          <a:p>
            <a:pPr>
              <a:spcBef>
                <a:spcPts val="600"/>
              </a:spcBef>
            </a:pPr>
            <a:r>
              <a:rPr lang="ro-RO" b="1" smtClean="0"/>
              <a:t>Iată</a:t>
            </a:r>
            <a:r>
              <a:rPr lang="ro-RO" b="1" smtClean="0"/>
              <a:t> un nou caz de memorie </a:t>
            </a:r>
            <a:r>
              <a:rPr lang="ro-RO" b="1" smtClean="0"/>
              <a:t>selectivă</a:t>
            </a:r>
            <a:r>
              <a:rPr lang="ro-RO" b="1" smtClean="0"/>
              <a:t>. Uitaseră trecerea Mării </a:t>
            </a:r>
            <a:r>
              <a:rPr lang="ro-RO" b="1" smtClean="0"/>
              <a:t>Roşii</a:t>
            </a:r>
            <a:r>
              <a:rPr lang="ro-RO" b="1" smtClean="0"/>
              <a:t>, apa care ţâşnea din </a:t>
            </a:r>
            <a:r>
              <a:rPr lang="ro-RO" b="1" smtClean="0"/>
              <a:t>stâncă</a:t>
            </a:r>
            <a:r>
              <a:rPr lang="ro-RO" b="1" smtClean="0"/>
              <a:t>, apele amare îndulcite </a:t>
            </a:r>
            <a:r>
              <a:rPr lang="ro-RO" b="1" smtClean="0"/>
              <a:t>...</a:t>
            </a:r>
            <a:endParaRPr lang="ro-RO" b="1" smtClean="0"/>
          </a:p>
          <a:p>
            <a:pPr>
              <a:spcBef>
                <a:spcPts val="600"/>
              </a:spcBef>
            </a:pPr>
            <a:r>
              <a:rPr lang="ro-RO" b="1" smtClean="0"/>
              <a:t>Se confruntau cu ţara </a:t>
            </a:r>
            <a:r>
              <a:rPr lang="ro-RO" b="1" smtClean="0"/>
              <a:t>în</a:t>
            </a:r>
            <a:r>
              <a:rPr lang="ro-RO" b="1" smtClean="0"/>
              <a:t> care </a:t>
            </a:r>
            <a:r>
              <a:rPr lang="ro-RO" b="1" smtClean="0"/>
              <a:t>„</a:t>
            </a:r>
            <a:r>
              <a:rPr lang="ro-RO" b="1" smtClean="0"/>
              <a:t>curge lapte şi </a:t>
            </a:r>
            <a:r>
              <a:rPr lang="ro-RO" b="1" smtClean="0"/>
              <a:t>miere</a:t>
            </a:r>
            <a:r>
              <a:rPr lang="ro-RO" b="1" smtClean="0"/>
              <a:t>” </a:t>
            </a:r>
            <a:r>
              <a:rPr lang="ro-RO" b="1" smtClean="0"/>
              <a:t>(v</a:t>
            </a:r>
            <a:r>
              <a:rPr lang="ro-RO" b="1" smtClean="0"/>
              <a:t>. </a:t>
            </a:r>
            <a:r>
              <a:rPr lang="ro-RO" b="1" smtClean="0"/>
              <a:t>27</a:t>
            </a:r>
            <a:r>
              <a:rPr lang="ro-RO" b="1" smtClean="0"/>
              <a:t>). Dumnezeu spusese că </a:t>
            </a:r>
            <a:r>
              <a:rPr lang="ro-RO" b="1" smtClean="0"/>
              <a:t>le-o</a:t>
            </a:r>
            <a:r>
              <a:rPr lang="ro-RO" b="1" smtClean="0"/>
              <a:t> va </a:t>
            </a:r>
            <a:r>
              <a:rPr lang="ro-RO" b="1" smtClean="0"/>
              <a:t>da</a:t>
            </a:r>
            <a:r>
              <a:rPr lang="ro-RO" b="1" smtClean="0"/>
              <a:t>. Nu aveau nevoie să se bazeze pe puterea </a:t>
            </a:r>
            <a:r>
              <a:rPr lang="ro-RO" b="1" smtClean="0"/>
              <a:t>lor</a:t>
            </a:r>
            <a:r>
              <a:rPr lang="ro-RO" b="1" smtClean="0"/>
              <a:t>. Cu toate </a:t>
            </a:r>
            <a:r>
              <a:rPr lang="ro-RO" b="1" smtClean="0"/>
              <a:t>acestea</a:t>
            </a:r>
            <a:r>
              <a:rPr lang="ro-RO" b="1" smtClean="0"/>
              <a:t>, nu au vrut să-şi amintească sau să asculte cuvintele lui Caleb sau să se încreadă în puterea lui </a:t>
            </a:r>
            <a:r>
              <a:rPr lang="ro-RO" b="1" smtClean="0"/>
              <a:t>Dumnezeu</a:t>
            </a:r>
            <a:r>
              <a:rPr lang="ro-RO" b="1" smtClean="0"/>
              <a:t>. </a:t>
            </a:r>
            <a:endParaRPr lang="ro-RO" b="1"/>
          </a:p>
        </p:txBody>
      </p:sp>
      <p:pic>
        <p:nvPicPr>
          <p:cNvPr id="6" name="Imagen 5">
            <a:extLst>
              <a:ext uri="{FF2B5EF4-FFF2-40B4-BE49-F238E27FC236}">
                <a16:creationId xmlns:a16="http://schemas.microsoft.com/office/drawing/2014/main" xmlns="" id="{2C380C0B-6841-4E22-B710-B0BBB671EEB3}"/>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7629" y="1289454"/>
            <a:ext cx="1845190" cy="1383893"/>
          </a:xfrm>
          <a:prstGeom prst="round2DiagRect">
            <a:avLst>
              <a:gd name="adj1" fmla="val 16667"/>
              <a:gd name="adj2" fmla="val 0"/>
            </a:avLst>
          </a:prstGeom>
          <a:ln w="38100" cap="sq">
            <a:solidFill>
              <a:schemeClr val="accent5">
                <a:lumMod val="75000"/>
              </a:schemeClr>
            </a:solidFill>
            <a:miter lim="800000"/>
          </a:ln>
          <a:effectLst/>
          <a:scene3d>
            <a:camera prst="orthographicFront"/>
            <a:lightRig rig="threePt" dir="t"/>
          </a:scene3d>
          <a:sp3d>
            <a:bevelT/>
          </a:sp3d>
        </p:spPr>
      </p:pic>
      <p:pic>
        <p:nvPicPr>
          <p:cNvPr id="12" name="Imagen 11">
            <a:extLst>
              <a:ext uri="{FF2B5EF4-FFF2-40B4-BE49-F238E27FC236}">
                <a16:creationId xmlns:a16="http://schemas.microsoft.com/office/drawing/2014/main" xmlns="" id="{ADCB3E05-373D-469F-BCF9-F7E8FDD31861}"/>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7629" y="2804427"/>
            <a:ext cx="1845190" cy="1383893"/>
          </a:xfrm>
          <a:prstGeom prst="round2DiagRect">
            <a:avLst>
              <a:gd name="adj1" fmla="val 0"/>
              <a:gd name="adj2" fmla="val 17830"/>
            </a:avLst>
          </a:prstGeom>
          <a:ln w="38100" cap="sq">
            <a:solidFill>
              <a:schemeClr val="accent5">
                <a:lumMod val="75000"/>
              </a:schemeClr>
            </a:solidFill>
            <a:miter lim="800000"/>
          </a:ln>
          <a:effectLst/>
          <a:scene3d>
            <a:camera prst="orthographicFront"/>
            <a:lightRig rig="threePt" dir="t"/>
          </a:scene3d>
          <a:sp3d>
            <a:bevelT/>
          </a:sp3d>
        </p:spPr>
      </p:pic>
      <p:pic>
        <p:nvPicPr>
          <p:cNvPr id="4" name="Imagen 3">
            <a:extLst>
              <a:ext uri="{FF2B5EF4-FFF2-40B4-BE49-F238E27FC236}">
                <a16:creationId xmlns:a16="http://schemas.microsoft.com/office/drawing/2014/main" xmlns="" id="{DC3EAD19-A6A3-4E2C-8695-D53357EB3FC4}"/>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931291" y="3091543"/>
            <a:ext cx="2109399" cy="1883761"/>
          </a:xfrm>
          <a:prstGeom prst="round2DiagRect">
            <a:avLst>
              <a:gd name="adj1" fmla="val 16667"/>
              <a:gd name="adj2" fmla="val 17031"/>
            </a:avLst>
          </a:prstGeom>
          <a:ln w="38100" cap="sq">
            <a:solidFill>
              <a:schemeClr val="accent5">
                <a:lumMod val="75000"/>
              </a:schemeClr>
            </a:solidFill>
            <a:miter lim="800000"/>
          </a:ln>
          <a:effectLst/>
          <a:scene3d>
            <a:camera prst="orthographicFront"/>
            <a:lightRig rig="threePt" dir="t"/>
          </a:scene3d>
          <a:sp3d>
            <a:bevelT/>
          </a:sp3d>
        </p:spPr>
      </p:pic>
      <p:pic>
        <p:nvPicPr>
          <p:cNvPr id="16" name="Imagen 15">
            <a:extLst>
              <a:ext uri="{FF2B5EF4-FFF2-40B4-BE49-F238E27FC236}">
                <a16:creationId xmlns:a16="http://schemas.microsoft.com/office/drawing/2014/main" xmlns="" id="{767A5C49-8722-456A-8062-B7759819BDA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3545" y="87087"/>
            <a:ext cx="1324829" cy="517200"/>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a16="http://schemas.microsoft.com/office/drawing/2014/main" xmlns="" id="{FAD85E60-41C7-4FCD-901E-A3F1278DA40F}"/>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7950608" y="34377"/>
            <a:ext cx="1124857" cy="612816"/>
          </a:xfrm>
          <a:prstGeom prst="rect">
            <a:avLst/>
          </a:prstGeom>
          <a:effectLst>
            <a:outerShdw blurRad="50800" dist="38100" dir="2700000" algn="tl" rotWithShape="0">
              <a:prstClr val="black">
                <a:alpha val="40000"/>
              </a:prstClr>
            </a:outerShdw>
          </a:effectLst>
        </p:spPr>
      </p:pic>
      <p:sp>
        <p:nvSpPr>
          <p:cNvPr id="24" name="CuadroTexto 23">
            <a:extLst>
              <a:ext uri="{FF2B5EF4-FFF2-40B4-BE49-F238E27FC236}">
                <a16:creationId xmlns:a16="http://schemas.microsoft.com/office/drawing/2014/main" xmlns="" id="{1FE13293-0AA4-4821-85EE-AF383F6A1F9E}"/>
              </a:ext>
            </a:extLst>
          </p:cNvPr>
          <p:cNvSpPr txBox="1"/>
          <p:nvPr/>
        </p:nvSpPr>
        <p:spPr>
          <a:xfrm>
            <a:off x="43545" y="4237696"/>
            <a:ext cx="7152993" cy="923330"/>
          </a:xfrm>
          <a:prstGeom prst="rect">
            <a:avLst/>
          </a:prstGeom>
          <a:noFill/>
        </p:spPr>
        <p:txBody>
          <a:bodyPr wrap="square">
            <a:spAutoFit/>
          </a:bodyPr>
          <a:lstStyle/>
          <a:p>
            <a:pPr>
              <a:spcBef>
                <a:spcPts val="600"/>
              </a:spcBef>
            </a:pPr>
            <a:r>
              <a:rPr lang="ro-RO" b="1" smtClean="0"/>
              <a:t>Când</a:t>
            </a:r>
            <a:r>
              <a:rPr lang="ro-RO" b="1" smtClean="0"/>
              <a:t> uităm ce a făcut Dumnezeu pentru noi în </a:t>
            </a:r>
            <a:r>
              <a:rPr lang="ro-RO" b="1" smtClean="0"/>
              <a:t>trecut</a:t>
            </a:r>
            <a:r>
              <a:rPr lang="ro-RO" b="1" smtClean="0"/>
              <a:t>, denaturăm prezentul şi nu reuşim să vedem clar </a:t>
            </a:r>
            <a:r>
              <a:rPr lang="ro-RO" b="1" smtClean="0"/>
              <a:t>viitorul</a:t>
            </a:r>
            <a:r>
              <a:rPr lang="ro-RO" b="1" smtClean="0"/>
              <a:t>. Rezultatul natural este </a:t>
            </a:r>
            <a:r>
              <a:rPr lang="ro-RO" b="1" smtClean="0"/>
              <a:t>nemulţumirea</a:t>
            </a:r>
            <a:r>
              <a:rPr lang="ro-RO" b="1" smtClean="0"/>
              <a:t>. </a:t>
            </a:r>
            <a:endParaRPr lang="ro-RO" b="1"/>
          </a:p>
        </p:txBody>
      </p:sp>
      <p:sp>
        <p:nvSpPr>
          <p:cNvPr id="26" name="CuadroTexto 25">
            <a:extLst>
              <a:ext uri="{FF2B5EF4-FFF2-40B4-BE49-F238E27FC236}">
                <a16:creationId xmlns:a16="http://schemas.microsoft.com/office/drawing/2014/main" xmlns="" id="{AF5DD1DB-F81A-4F2E-864D-8E9581AB9188}"/>
              </a:ext>
            </a:extLst>
          </p:cNvPr>
          <p:cNvSpPr txBox="1"/>
          <p:nvPr/>
        </p:nvSpPr>
        <p:spPr>
          <a:xfrm>
            <a:off x="1960149" y="2907326"/>
            <a:ext cx="4720361" cy="1477328"/>
          </a:xfrm>
          <a:prstGeom prst="rect">
            <a:avLst/>
          </a:prstGeom>
          <a:noFill/>
        </p:spPr>
        <p:txBody>
          <a:bodyPr wrap="square">
            <a:spAutoFit/>
          </a:bodyPr>
          <a:lstStyle/>
          <a:p>
            <a:pPr>
              <a:lnSpc>
                <a:spcPts val="2100"/>
              </a:lnSpc>
              <a:spcBef>
                <a:spcPts val="600"/>
              </a:spcBef>
            </a:pPr>
            <a:r>
              <a:rPr lang="ro-RO" b="1" dirty="0" smtClean="0"/>
              <a:t>Nemulţumiţi de dificultăţile pe care le-au văzut, s-au răsculat împotriva lui Dumnezeu şi împotriva conducătorilor lor. Iar răzvrătirea lor a născut moartea, pentru că erau dispuşi să-i ucidă pe Iosua şi Caleb. </a:t>
            </a:r>
            <a:endParaRPr lang="ro-RO" b="1" dirty="0"/>
          </a:p>
        </p:txBody>
      </p:sp>
    </p:spTree>
    <p:extLst>
      <p:ext uri="{BB962C8B-B14F-4D97-AF65-F5344CB8AC3E}">
        <p14:creationId xmlns:p14="http://schemas.microsoft.com/office/powerpoint/2010/main" xmlns="" val="756411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fltVal val="0.5"/>
                                          </p:val>
                                        </p:tav>
                                        <p:tav tm="100000">
                                          <p:val>
                                            <p:strVal val="#ppt_x"/>
                                          </p:val>
                                        </p:tav>
                                      </p:tavLst>
                                    </p:anim>
                                    <p:anim calcmode="lin" valueType="num">
                                      <p:cBhvr>
                                        <p:cTn id="34" dur="500" fill="hold"/>
                                        <p:tgtEl>
                                          <p:spTgt spid="22"/>
                                        </p:tgtEl>
                                        <p:attrNameLst>
                                          <p:attrName>ppt_y</p:attrName>
                                        </p:attrNameLst>
                                      </p:cBhvr>
                                      <p:tavLst>
                                        <p:tav tm="0">
                                          <p:val>
                                            <p:fltVal val="0.5"/>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par>
                                <p:cTn id="51" presetID="25"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wipe(left)">
                                      <p:cBhvr>
                                        <p:cTn id="64" dur="500"/>
                                        <p:tgtEl>
                                          <p:spTgt spid="8">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randombar(horizontal)">
                                      <p:cBhvr>
                                        <p:cTn id="69" dur="500"/>
                                        <p:tgtEl>
                                          <p:spTgt spid="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uiExpand="1" build="p"/>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7237CBF-3510-4D9A-90AE-583C4AA3B490}"/>
              </a:ext>
            </a:extLst>
          </p:cNvPr>
          <p:cNvSpPr txBox="1"/>
          <p:nvPr/>
        </p:nvSpPr>
        <p:spPr>
          <a:xfrm>
            <a:off x="0" y="-79827"/>
            <a:ext cx="9144000"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ro-RO" sz="4400" b="1">
                <a:ln/>
                <a:solidFill>
                  <a:schemeClr val="accent3">
                    <a:lumMod val="75000"/>
                  </a:schemeClr>
                </a:solidFill>
              </a:rPr>
              <a:t>MIJLOCIREA </a:t>
            </a:r>
            <a:r>
              <a:rPr lang="ro-RO" sz="4400" b="1">
                <a:ln/>
                <a:solidFill>
                  <a:schemeClr val="accent3">
                    <a:lumMod val="75000"/>
                  </a:schemeClr>
                </a:solidFill>
              </a:rPr>
              <a:t>PENTRU </a:t>
            </a:r>
            <a:r>
              <a:rPr lang="ro-RO" sz="4400" b="1" smtClean="0">
                <a:ln/>
                <a:solidFill>
                  <a:schemeClr val="accent3">
                    <a:lumMod val="75000"/>
                  </a:schemeClr>
                </a:solidFill>
              </a:rPr>
              <a:t>REBELI</a:t>
            </a:r>
            <a:endParaRPr lang="ro-RO" sz="4400" b="1">
              <a:ln/>
              <a:solidFill>
                <a:schemeClr val="accent3">
                  <a:lumMod val="75000"/>
                </a:schemeClr>
              </a:solidFill>
            </a:endParaRPr>
          </a:p>
        </p:txBody>
      </p:sp>
      <p:sp>
        <p:nvSpPr>
          <p:cNvPr id="5" name="CuadroTexto 4">
            <a:extLst>
              <a:ext uri="{FF2B5EF4-FFF2-40B4-BE49-F238E27FC236}">
                <a16:creationId xmlns:a16="http://schemas.microsoft.com/office/drawing/2014/main" xmlns="" id="{CFAC0640-1FC8-486A-B164-1CDCBF64C93E}"/>
              </a:ext>
            </a:extLst>
          </p:cNvPr>
          <p:cNvSpPr txBox="1"/>
          <p:nvPr/>
        </p:nvSpPr>
        <p:spPr>
          <a:xfrm>
            <a:off x="463731" y="565828"/>
            <a:ext cx="8216537" cy="584775"/>
          </a:xfrm>
          <a:prstGeom prst="rect">
            <a:avLst/>
          </a:prstGeom>
          <a:solidFill>
            <a:schemeClr val="accent6">
              <a:lumMod val="75000"/>
              <a:alpha val="21000"/>
            </a:schemeClr>
          </a:solidFill>
        </p:spPr>
        <p:txBody>
          <a:bodyPr wrap="square">
            <a:spAutoFit/>
          </a:bodyPr>
          <a:lstStyle/>
          <a:p>
            <a:r>
              <a:rPr lang="ro-RO" sz="1600" b="1" dirty="0" smtClean="0">
                <a:solidFill>
                  <a:schemeClr val="accent6">
                    <a:lumMod val="75000"/>
                  </a:schemeClr>
                </a:solidFill>
                <a:latin typeface="Comic Sans MS" panose="030F0702030302020204" pitchFamily="66" charset="0"/>
              </a:rPr>
              <a:t>„Te </a:t>
            </a:r>
            <a:r>
              <a:rPr lang="ro-RO" sz="1600" b="1" dirty="0" smtClean="0">
                <a:solidFill>
                  <a:schemeClr val="accent6">
                    <a:lumMod val="75000"/>
                  </a:schemeClr>
                </a:solidFill>
                <a:latin typeface="Comic Sans MS" panose="030F0702030302020204" pitchFamily="66" charset="0"/>
              </a:rPr>
              <a:t>rog, iartă nelegiuirea acestui popor, potrivit măreţiei îndurării Tale, aşa cum ai iertat acest popor din Egipt până acum.” </a:t>
            </a:r>
            <a:r>
              <a:rPr lang="ro-RO" sz="1400" b="1" dirty="0" smtClean="0">
                <a:solidFill>
                  <a:schemeClr val="accent6">
                    <a:lumMod val="75000"/>
                  </a:schemeClr>
                </a:solidFill>
                <a:latin typeface="Comic Sans MS" panose="030F0702030302020204" pitchFamily="66" charset="0"/>
              </a:rPr>
              <a:t>(Numeri 14:19)</a:t>
            </a:r>
            <a:endParaRPr lang="ro-RO"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076AE91-9317-4E1B-A321-F2BDEB0EB075}"/>
              </a:ext>
            </a:extLst>
          </p:cNvPr>
          <p:cNvSpPr txBox="1"/>
          <p:nvPr/>
        </p:nvSpPr>
        <p:spPr>
          <a:xfrm>
            <a:off x="155803" y="1153821"/>
            <a:ext cx="6408452" cy="1708160"/>
          </a:xfrm>
          <a:prstGeom prst="rect">
            <a:avLst/>
          </a:prstGeom>
          <a:noFill/>
        </p:spPr>
        <p:txBody>
          <a:bodyPr wrap="square" rtlCol="0">
            <a:spAutoFit/>
          </a:bodyPr>
          <a:lstStyle/>
          <a:p>
            <a:pPr>
              <a:lnSpc>
                <a:spcPts val="2000"/>
              </a:lnSpc>
              <a:spcBef>
                <a:spcPts val="600"/>
              </a:spcBef>
            </a:pPr>
            <a:r>
              <a:rPr lang="ro-RO" b="1" dirty="0" smtClean="0"/>
              <a:t>Propunerea lui Dumnezeu pentru Moise: De vreme ce ei nu vor să intre, îi </a:t>
            </a:r>
            <a:r>
              <a:rPr lang="ro-RO" b="1" dirty="0"/>
              <a:t>distruge </a:t>
            </a:r>
            <a:r>
              <a:rPr lang="ro-RO" b="1" dirty="0" smtClean="0"/>
              <a:t>şi </a:t>
            </a:r>
            <a:r>
              <a:rPr lang="ro-RO" b="1" dirty="0"/>
              <a:t>o ia </a:t>
            </a:r>
            <a:r>
              <a:rPr lang="ro-RO" b="1" dirty="0" smtClean="0"/>
              <a:t>de la capăt (v. 12).</a:t>
            </a:r>
          </a:p>
          <a:p>
            <a:pPr>
              <a:lnSpc>
                <a:spcPts val="2000"/>
              </a:lnSpc>
              <a:spcBef>
                <a:spcPts val="600"/>
              </a:spcBef>
            </a:pPr>
            <a:r>
              <a:rPr lang="ro-RO" b="1" dirty="0" smtClean="0"/>
              <a:t>Ca tip al lui Isus, Moise mijloceşte pentru oameni înaintea lui Dumnezeu. El recunoaşte că sunt rebeli şi merită distrugerea lor. Cu toate acestea, el imploră iertarea lor pe baza marii iubiri a lui Dumnezeu (v. 19). </a:t>
            </a:r>
            <a:endParaRPr lang="ro-RO" b="1" dirty="0"/>
          </a:p>
        </p:txBody>
      </p:sp>
      <p:pic>
        <p:nvPicPr>
          <p:cNvPr id="4" name="Imagen 3">
            <a:extLst>
              <a:ext uri="{FF2B5EF4-FFF2-40B4-BE49-F238E27FC236}">
                <a16:creationId xmlns:a16="http://schemas.microsoft.com/office/drawing/2014/main" xmlns="" id="{05894A7D-0E4E-4C90-8E5D-BB6CC3504369}"/>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flipH="1">
            <a:off x="6564255" y="1246660"/>
            <a:ext cx="2409967" cy="3431292"/>
          </a:xfrm>
          <a:prstGeom prst="roundRect">
            <a:avLst>
              <a:gd name="adj" fmla="val 4167"/>
            </a:avLst>
          </a:prstGeom>
          <a:solidFill>
            <a:srgbClr val="FFFFFF"/>
          </a:solidFill>
          <a:ln w="76200" cap="sq">
            <a:solidFill>
              <a:srgbClr val="54250B"/>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CuadroTexto 7">
            <a:extLst>
              <a:ext uri="{FF2B5EF4-FFF2-40B4-BE49-F238E27FC236}">
                <a16:creationId xmlns:a16="http://schemas.microsoft.com/office/drawing/2014/main" xmlns="" id="{4FCC21A4-7625-4633-A7FC-28E44DC42338}"/>
              </a:ext>
            </a:extLst>
          </p:cNvPr>
          <p:cNvSpPr txBox="1"/>
          <p:nvPr/>
        </p:nvSpPr>
        <p:spPr>
          <a:xfrm>
            <a:off x="1977740" y="2481233"/>
            <a:ext cx="4586515" cy="2662267"/>
          </a:xfrm>
          <a:prstGeom prst="rect">
            <a:avLst/>
          </a:prstGeom>
          <a:noFill/>
        </p:spPr>
        <p:txBody>
          <a:bodyPr wrap="square">
            <a:spAutoFit/>
          </a:bodyPr>
          <a:lstStyle/>
          <a:p>
            <a:pPr>
              <a:spcBef>
                <a:spcPts val="600"/>
              </a:spcBef>
            </a:pPr>
            <a:r>
              <a:rPr lang="ro-RO" b="1" smtClean="0"/>
              <a:t>Dumnezeu</a:t>
            </a:r>
            <a:r>
              <a:rPr lang="ro-RO" b="1" smtClean="0"/>
              <a:t> îşi extinde harul şi </a:t>
            </a:r>
            <a:r>
              <a:rPr lang="ro-RO" b="1" smtClean="0"/>
              <a:t>iartă</a:t>
            </a:r>
            <a:r>
              <a:rPr lang="ro-RO" b="1" smtClean="0"/>
              <a:t>. Dar nu îi scuteşte pe oameni de a suferi consecinţele rebeliunii </a:t>
            </a:r>
            <a:r>
              <a:rPr lang="ro-RO" b="1" smtClean="0"/>
              <a:t>lor</a:t>
            </a:r>
            <a:r>
              <a:rPr lang="ro-RO" b="1" smtClean="0"/>
              <a:t>. Ceea </a:t>
            </a:r>
            <a:r>
              <a:rPr lang="ro-RO" b="1" smtClean="0"/>
              <a:t>ce </a:t>
            </a:r>
            <a:r>
              <a:rPr lang="ro-RO" b="1" smtClean="0"/>
              <a:t>ei au dispreţuit va </a:t>
            </a:r>
            <a:r>
              <a:rPr lang="ro-RO" b="1" smtClean="0"/>
              <a:t>fi </a:t>
            </a:r>
            <a:r>
              <a:rPr lang="ro-RO" b="1" smtClean="0"/>
              <a:t>oferit </a:t>
            </a:r>
            <a:r>
              <a:rPr lang="ro-RO" b="1" smtClean="0"/>
              <a:t>copiii</a:t>
            </a:r>
            <a:r>
              <a:rPr lang="ro-RO" b="1" smtClean="0"/>
              <a:t> lor </a:t>
            </a:r>
            <a:r>
              <a:rPr lang="ro-RO" b="1" smtClean="0"/>
              <a:t>(v</a:t>
            </a:r>
            <a:r>
              <a:rPr lang="ro-RO" b="1" smtClean="0"/>
              <a:t>. </a:t>
            </a:r>
            <a:r>
              <a:rPr lang="ro-RO" b="1" smtClean="0"/>
              <a:t>30-31).</a:t>
            </a:r>
            <a:endParaRPr lang="ro-RO" b="1" smtClean="0"/>
          </a:p>
          <a:p>
            <a:pPr>
              <a:spcBef>
                <a:spcPts val="600"/>
              </a:spcBef>
            </a:pPr>
            <a:r>
              <a:rPr lang="ro-RO" b="1" smtClean="0"/>
              <a:t>Şi </a:t>
            </a:r>
            <a:r>
              <a:rPr lang="ro-RO" b="1"/>
              <a:t>aceasta este o dovadă </a:t>
            </a:r>
            <a:r>
              <a:rPr lang="ro-RO" b="1"/>
              <a:t>de </a:t>
            </a:r>
            <a:r>
              <a:rPr lang="ro-RO" b="1" smtClean="0"/>
              <a:t>har</a:t>
            </a:r>
            <a:r>
              <a:rPr lang="ro-RO" b="1" smtClean="0"/>
              <a:t>. Lipsa lor de credinţă i-ar fi împiedicat să cucerească </a:t>
            </a:r>
            <a:r>
              <a:rPr lang="ro-RO" b="1" smtClean="0"/>
              <a:t>Canaanul</a:t>
            </a:r>
            <a:r>
              <a:rPr lang="ro-RO" b="1" smtClean="0"/>
              <a:t>. Pe de altă </a:t>
            </a:r>
            <a:r>
              <a:rPr lang="ro-RO" b="1" smtClean="0"/>
              <a:t>parte</a:t>
            </a:r>
            <a:r>
              <a:rPr lang="ro-RO" b="1" smtClean="0"/>
              <a:t>, copiii au învăţat lecţiile de credinţă necesare pentru aceasta în timpul şederii lor în </a:t>
            </a:r>
            <a:r>
              <a:rPr lang="ro-RO" b="1" smtClean="0"/>
              <a:t>deşert</a:t>
            </a:r>
            <a:r>
              <a:rPr lang="ro-RO" b="1" smtClean="0"/>
              <a:t>. </a:t>
            </a:r>
            <a:endParaRPr lang="ro-RO" b="1"/>
          </a:p>
        </p:txBody>
      </p:sp>
      <p:pic>
        <p:nvPicPr>
          <p:cNvPr id="10" name="Imagen 9">
            <a:extLst>
              <a:ext uri="{FF2B5EF4-FFF2-40B4-BE49-F238E27FC236}">
                <a16:creationId xmlns:a16="http://schemas.microsoft.com/office/drawing/2014/main" xmlns="" id="{EAA1E156-73E0-4DDA-8708-EC6DA6FC4326}"/>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42106" y="2846552"/>
            <a:ext cx="1621379" cy="2162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xmlns="" val="3267251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BD04B00-F44A-4DA8-BC6A-3C77307E13D8}"/>
              </a:ext>
            </a:extLst>
          </p:cNvPr>
          <p:cNvSpPr txBox="1"/>
          <p:nvPr/>
        </p:nvSpPr>
        <p:spPr>
          <a:xfrm>
            <a:off x="0" y="-94341"/>
            <a:ext cx="9143999" cy="769441"/>
          </a:xfrm>
          <a:prstGeom prst="rect">
            <a:avLst/>
          </a:prstGeom>
          <a:noFill/>
        </p:spPr>
        <p:txBody>
          <a:bodyPr wrap="square">
            <a:spAutoFit/>
          </a:bodyPr>
          <a:lstStyle/>
          <a:p>
            <a:pPr algn="ctr"/>
            <a:r>
              <a:rPr lang="ro-RO" sz="4400" b="1" spc="300">
                <a:ln w="12700">
                  <a:solidFill>
                    <a:schemeClr val="accent5"/>
                  </a:solidFill>
                  <a:prstDash val="solid"/>
                </a:ln>
                <a:solidFill>
                  <a:srgbClr val="FFFFFF"/>
                </a:solidFill>
                <a:effectLst>
                  <a:outerShdw blurRad="38100" dist="22860" dir="5400000" algn="tl" rotWithShape="0">
                    <a:srgbClr val="000000">
                      <a:alpha val="30000"/>
                    </a:srgbClr>
                  </a:outerShdw>
                </a:effectLst>
              </a:rPr>
              <a:t>EXEMPLU PENTRU </a:t>
            </a:r>
            <a:r>
              <a:rPr lang="ro-RO" sz="4400" b="1" spc="300" smtClean="0">
                <a:ln w="12700">
                  <a:solidFill>
                    <a:schemeClr val="accent5"/>
                  </a:solidFill>
                  <a:prstDash val="solid"/>
                </a:ln>
                <a:solidFill>
                  <a:srgbClr val="FFFFFF"/>
                </a:solidFill>
                <a:effectLst>
                  <a:outerShdw blurRad="38100" dist="22860" dir="5400000" algn="tl" rotWithShape="0">
                    <a:srgbClr val="000000">
                      <a:alpha val="30000"/>
                    </a:srgbClr>
                  </a:outerShdw>
                </a:effectLst>
              </a:rPr>
              <a:t>NOI</a:t>
            </a:r>
            <a:endParaRPr lang="ro-RO" sz="4400" b="1" spc="300">
              <a:ln w="1270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xmlns="" id="{273D7504-302E-4229-BC94-FD66A8416A34}"/>
              </a:ext>
            </a:extLst>
          </p:cNvPr>
          <p:cNvSpPr txBox="1"/>
          <p:nvPr/>
        </p:nvSpPr>
        <p:spPr>
          <a:xfrm>
            <a:off x="127110" y="632163"/>
            <a:ext cx="8878345" cy="579686"/>
          </a:xfrm>
          <a:prstGeom prst="rect">
            <a:avLst/>
          </a:prstGeom>
        </p:spPr>
        <p:style>
          <a:lnRef idx="0">
            <a:schemeClr val="accent5"/>
          </a:lnRef>
          <a:fillRef idx="3">
            <a:schemeClr val="accent5"/>
          </a:fillRef>
          <a:effectRef idx="3">
            <a:schemeClr val="accent5"/>
          </a:effectRef>
          <a:fontRef idx="minor">
            <a:schemeClr val="lt1"/>
          </a:fontRef>
        </p:style>
        <p:txBody>
          <a:bodyPr wrap="square" lIns="36000" tIns="43200" rIns="36000" bIns="43200">
            <a:spAutoFit/>
          </a:bodyPr>
          <a:lstStyle/>
          <a:p>
            <a:r>
              <a:rPr lang="ro-RO" sz="1600" b="1" dirty="0" smtClean="0">
                <a:latin typeface="Comic Sans MS" panose="030F0702030302020204" pitchFamily="66" charset="0"/>
              </a:rPr>
              <a:t>„Aceste </a:t>
            </a:r>
            <a:r>
              <a:rPr lang="ro-RO" sz="1600" b="1" dirty="0" smtClean="0">
                <a:latin typeface="Comic Sans MS" panose="030F0702030302020204" pitchFamily="66" charset="0"/>
              </a:rPr>
              <a:t>lucruri li s‑au întâmplat ca să ne fie exemple şi au fost scrise pentru avertizarea noastră, a celor peste care au venit sfârşiturile veacurilor.” </a:t>
            </a:r>
            <a:r>
              <a:rPr lang="ro-RO" sz="1200" b="1" dirty="0" smtClean="0">
                <a:latin typeface="Comic Sans MS" panose="030F0702030302020204" pitchFamily="66" charset="0"/>
              </a:rPr>
              <a:t>(1 Corinteni 10:11)</a:t>
            </a:r>
            <a:endParaRPr lang="ro-RO" sz="1200" b="1" dirty="0">
              <a:latin typeface="Comic Sans MS" panose="030F0702030302020204" pitchFamily="66" charset="0"/>
            </a:endParaRPr>
          </a:p>
        </p:txBody>
      </p:sp>
      <p:sp>
        <p:nvSpPr>
          <p:cNvPr id="5" name="CuadroTexto 4">
            <a:extLst>
              <a:ext uri="{FF2B5EF4-FFF2-40B4-BE49-F238E27FC236}">
                <a16:creationId xmlns:a16="http://schemas.microsoft.com/office/drawing/2014/main" xmlns="" id="{F382A0CE-B062-4AD9-ABE1-7D3FBEF92E57}"/>
              </a:ext>
            </a:extLst>
          </p:cNvPr>
          <p:cNvSpPr txBox="1"/>
          <p:nvPr/>
        </p:nvSpPr>
        <p:spPr>
          <a:xfrm>
            <a:off x="2997197" y="1246570"/>
            <a:ext cx="3214917" cy="1754326"/>
          </a:xfrm>
          <a:prstGeom prst="rect">
            <a:avLst/>
          </a:prstGeom>
          <a:noFill/>
        </p:spPr>
        <p:txBody>
          <a:bodyPr wrap="square">
            <a:spAutoFit/>
          </a:bodyPr>
          <a:lstStyle>
            <a:defPPr>
              <a:defRPr lang="en-US"/>
            </a:defPPr>
            <a:lvl1pPr>
              <a:spcBef>
                <a:spcPts val="600"/>
              </a:spcBef>
              <a:defRPr b="1">
                <a:solidFill>
                  <a:schemeClr val="bg1"/>
                </a:solidFill>
                <a:effectLst>
                  <a:glow rad="101600">
                    <a:srgbClr val="000C39"/>
                  </a:glow>
                  <a:outerShdw blurRad="38100" dist="38100" dir="2700000" algn="tl">
                    <a:srgbClr val="000000">
                      <a:alpha val="43137"/>
                    </a:srgbClr>
                  </a:outerShdw>
                </a:effectLst>
              </a:defRPr>
            </a:lvl1pPr>
          </a:lstStyle>
          <a:p>
            <a:r>
              <a:rPr lang="ro-RO"/>
              <a:t>La rebeliune, au adăugat încumetarea. Ei au acceptat că au </a:t>
            </a:r>
            <a:r>
              <a:rPr lang="ro-RO" smtClean="0"/>
              <a:t>greşit</a:t>
            </a:r>
            <a:r>
              <a:rPr lang="ro-RO"/>
              <a:t>, dar au continuat să aibă încredere în </a:t>
            </a:r>
            <a:r>
              <a:rPr lang="ro-RO" smtClean="0"/>
              <a:t>forţele </a:t>
            </a:r>
            <a:r>
              <a:rPr lang="ro-RO"/>
              <a:t>lor </a:t>
            </a:r>
            <a:r>
              <a:rPr lang="ro-RO" smtClean="0"/>
              <a:t>şi </a:t>
            </a:r>
            <a:r>
              <a:rPr lang="ro-RO"/>
              <a:t>nu în Dumnezeu (Numeri 14: 39-45). </a:t>
            </a:r>
          </a:p>
        </p:txBody>
      </p:sp>
      <p:graphicFrame>
        <p:nvGraphicFramePr>
          <p:cNvPr id="2" name="Diagrama 1">
            <a:extLst>
              <a:ext uri="{FF2B5EF4-FFF2-40B4-BE49-F238E27FC236}">
                <a16:creationId xmlns:a16="http://schemas.microsoft.com/office/drawing/2014/main" xmlns="" id="{5BF62D7B-EB7F-4D91-BF3A-BED81172E69E}"/>
              </a:ext>
            </a:extLst>
          </p:cNvPr>
          <p:cNvGraphicFramePr/>
          <p:nvPr>
            <p:extLst>
              <p:ext uri="{D42A27DB-BD31-4B8C-83A1-F6EECF244321}">
                <p14:modId xmlns:p14="http://schemas.microsoft.com/office/powerpoint/2010/main" xmlns="" val="3585457669"/>
              </p:ext>
            </p:extLst>
          </p:nvPr>
        </p:nvGraphicFramePr>
        <p:xfrm>
          <a:off x="6088741" y="1246571"/>
          <a:ext cx="3135087" cy="291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66964ADB-46FC-4A57-8049-0319815140E2}"/>
              </a:ext>
            </a:extLst>
          </p:cNvPr>
          <p:cNvSpPr txBox="1"/>
          <p:nvPr/>
        </p:nvSpPr>
        <p:spPr>
          <a:xfrm>
            <a:off x="140422" y="4239721"/>
            <a:ext cx="8892544" cy="923330"/>
          </a:xfrm>
          <a:prstGeom prst="rect">
            <a:avLst/>
          </a:prstGeom>
          <a:noFill/>
        </p:spPr>
        <p:txBody>
          <a:bodyPr wrap="square" rtlCol="0">
            <a:spAutoFit/>
          </a:bodyPr>
          <a:lstStyle/>
          <a:p>
            <a:pPr>
              <a:spcBef>
                <a:spcPts val="600"/>
              </a:spcBef>
            </a:pPr>
            <a:r>
              <a:rPr lang="ro-RO" b="1" smtClean="0">
                <a:solidFill>
                  <a:schemeClr val="bg1"/>
                </a:solidFill>
                <a:effectLst>
                  <a:glow rad="101600">
                    <a:srgbClr val="000C39"/>
                  </a:glow>
                  <a:outerShdw blurRad="38100" dist="38100" dir="2700000" algn="tl">
                    <a:srgbClr val="000000">
                      <a:alpha val="43137"/>
                    </a:srgbClr>
                  </a:outerShdw>
                </a:effectLst>
              </a:rPr>
              <a:t>Trebuie să ne exercităm credinţa, astfel încât să fim feriţi de încumetare. Cu credinţă ne agăţăm de promisiunile lui Dumnezeu şi le revendicăm. Nu pentru a scuza păcatele, ci prin încrederea în dragostea lui Dumnezeu şi împlinirea poruncilor Sale. </a:t>
            </a:r>
            <a:endParaRPr lang="ro-RO" b="1">
              <a:solidFill>
                <a:schemeClr val="bg1"/>
              </a:solidFill>
              <a:effectLst>
                <a:glow rad="101600">
                  <a:srgbClr val="000C39"/>
                </a:glow>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xmlns="" id="{098437BF-10C5-44E2-940B-38BFC4EE455B}"/>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69450" y="1319140"/>
            <a:ext cx="2700528" cy="1719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xmlns="" id="{5ADC92F0-6AFC-4E6A-8713-E0BAFCC8B814}"/>
              </a:ext>
            </a:extLst>
          </p:cNvPr>
          <p:cNvSpPr txBox="1"/>
          <p:nvPr/>
        </p:nvSpPr>
        <p:spPr>
          <a:xfrm>
            <a:off x="140422" y="3072988"/>
            <a:ext cx="3444607" cy="1200329"/>
          </a:xfrm>
          <a:prstGeom prst="rect">
            <a:avLst/>
          </a:prstGeom>
          <a:noFill/>
        </p:spPr>
        <p:txBody>
          <a:bodyPr wrap="square">
            <a:spAutoFit/>
          </a:bodyPr>
          <a:lstStyle/>
          <a:p>
            <a:pPr>
              <a:spcBef>
                <a:spcPts val="600"/>
              </a:spcBef>
            </a:pPr>
            <a:r>
              <a:rPr lang="ro-RO" b="1" dirty="0" smtClean="0">
                <a:solidFill>
                  <a:schemeClr val="bg1"/>
                </a:solidFill>
                <a:effectLst>
                  <a:glow rad="101600">
                    <a:srgbClr val="000C39"/>
                  </a:glow>
                  <a:outerShdw blurRad="38100" dist="38100" dir="2700000" algn="tl">
                    <a:srgbClr val="000000">
                      <a:alpha val="43137"/>
                    </a:srgbClr>
                  </a:outerShdw>
                </a:effectLst>
              </a:rPr>
              <a:t>Pavel ne prezintă povestea sa ca exemplu, astfel încât să nu repetăm propriile lui greşeli (1 Corinteni 10:1-12). </a:t>
            </a:r>
            <a:endParaRPr lang="ro-RO" b="1" dirty="0">
              <a:solidFill>
                <a:schemeClr val="bg1"/>
              </a:solidFill>
              <a:effectLst>
                <a:glow rad="101600">
                  <a:srgbClr val="000C39"/>
                </a:glow>
                <a:outerShdw blurRad="38100" dist="38100" dir="2700000" algn="tl">
                  <a:srgbClr val="000000">
                    <a:alpha val="43137"/>
                  </a:srgbClr>
                </a:outerShdw>
              </a:effectLst>
            </a:endParaRPr>
          </a:p>
        </p:txBody>
      </p:sp>
      <p:pic>
        <p:nvPicPr>
          <p:cNvPr id="17" name="Imagen 16">
            <a:extLst>
              <a:ext uri="{FF2B5EF4-FFF2-40B4-BE49-F238E27FC236}">
                <a16:creationId xmlns:a16="http://schemas.microsoft.com/office/drawing/2014/main" xmlns="" id="{F5AC389A-639E-48B9-B97C-9FA4BD4F28BC}"/>
              </a:ext>
            </a:extLst>
          </p:cNvPr>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3657599" y="3030648"/>
            <a:ext cx="1203163" cy="1209073"/>
          </a:xfrm>
          <a:prstGeom prst="snip2DiagRect">
            <a:avLst>
              <a:gd name="adj1" fmla="val 18698"/>
              <a:gd name="adj2" fmla="val 16667"/>
            </a:avLst>
          </a:prstGeom>
          <a:solidFill>
            <a:srgbClr val="FFFFFF">
              <a:shade val="85000"/>
            </a:srgbClr>
          </a:solidFill>
          <a:ln w="190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xmlns="" id="{F3176C1C-6B3A-4C1F-8D73-AA3063EB8293}"/>
              </a:ext>
            </a:extLst>
          </p:cNvPr>
          <p:cNvPicPr>
            <a:picLocks noChangeAspect="1"/>
          </p:cNvPicPr>
          <p:nvPr/>
        </p:nvPicPr>
        <p:blipFill rotWithShape="1">
          <a:blip r:embed="rId9" cstate="print">
            <a:extLst>
              <a:ext uri="{28A0092B-C50C-407E-A947-70E740481C1C}">
                <a14:useLocalDpi xmlns:a14="http://schemas.microsoft.com/office/drawing/2010/main" xmlns=""/>
              </a:ext>
            </a:extLst>
          </a:blip>
          <a:srcRect t="-521"/>
          <a:stretch/>
        </p:blipFill>
        <p:spPr>
          <a:xfrm>
            <a:off x="5053074" y="3030648"/>
            <a:ext cx="1030515" cy="1209073"/>
          </a:xfrm>
          <a:prstGeom prst="snip2DiagRect">
            <a:avLst>
              <a:gd name="adj1" fmla="val 18310"/>
              <a:gd name="adj2" fmla="val 16667"/>
            </a:avLst>
          </a:prstGeom>
          <a:solidFill>
            <a:srgbClr val="FFFFFF">
              <a:shade val="85000"/>
            </a:srgbClr>
          </a:solidFill>
          <a:ln w="190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23449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A5089F90-3131-4D19-B7F1-E0F8FD090EDA}"/>
                                            </p:graphicEl>
                                          </p:spTgt>
                                        </p:tgtEl>
                                        <p:attrNameLst>
                                          <p:attrName>style.visibility</p:attrName>
                                        </p:attrNameLst>
                                      </p:cBhvr>
                                      <p:to>
                                        <p:strVal val="visible"/>
                                      </p:to>
                                    </p:set>
                                    <p:anim calcmode="lin" valueType="num">
                                      <p:cBhvr>
                                        <p:cTn id="36" dur="500" fill="hold"/>
                                        <p:tgtEl>
                                          <p:spTgt spid="2">
                                            <p:graphicEl>
                                              <a:dgm id="{A5089F90-3131-4D19-B7F1-E0F8FD090EDA}"/>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A5089F90-3131-4D19-B7F1-E0F8FD090EDA}"/>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A5089F90-3131-4D19-B7F1-E0F8FD090E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11E82CB-DC85-407B-A98F-72745CA08F37}"/>
                                            </p:graphicEl>
                                          </p:spTgt>
                                        </p:tgtEl>
                                        <p:attrNameLst>
                                          <p:attrName>style.visibility</p:attrName>
                                        </p:attrNameLst>
                                      </p:cBhvr>
                                      <p:to>
                                        <p:strVal val="visible"/>
                                      </p:to>
                                    </p:set>
                                    <p:anim calcmode="lin" valueType="num">
                                      <p:cBhvr>
                                        <p:cTn id="43" dur="500" fill="hold"/>
                                        <p:tgtEl>
                                          <p:spTgt spid="2">
                                            <p:graphicEl>
                                              <a:dgm id="{111E82CB-DC85-407B-A98F-72745CA08F3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11E82CB-DC85-407B-A98F-72745CA08F3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11E82CB-DC85-407B-A98F-72745CA08F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78DD89EC-0C20-4D60-ABB8-223069B49DBB}"/>
                                            </p:graphicEl>
                                          </p:spTgt>
                                        </p:tgtEl>
                                        <p:attrNameLst>
                                          <p:attrName>style.visibility</p:attrName>
                                        </p:attrNameLst>
                                      </p:cBhvr>
                                      <p:to>
                                        <p:strVal val="visible"/>
                                      </p:to>
                                    </p:set>
                                    <p:anim calcmode="lin" valueType="num">
                                      <p:cBhvr>
                                        <p:cTn id="50" dur="500" fill="hold"/>
                                        <p:tgtEl>
                                          <p:spTgt spid="2">
                                            <p:graphicEl>
                                              <a:dgm id="{78DD89EC-0C20-4D60-ABB8-223069B49DBB}"/>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78DD89EC-0C20-4D60-ABB8-223069B49DBB}"/>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78DD89EC-0C20-4D60-ABB8-223069B49DB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90DD4288-F1C7-4E19-8BCD-EB6A400D48B6}"/>
                                            </p:graphicEl>
                                          </p:spTgt>
                                        </p:tgtEl>
                                        <p:attrNameLst>
                                          <p:attrName>style.visibility</p:attrName>
                                        </p:attrNameLst>
                                      </p:cBhvr>
                                      <p:to>
                                        <p:strVal val="visible"/>
                                      </p:to>
                                    </p:set>
                                    <p:anim calcmode="lin" valueType="num">
                                      <p:cBhvr>
                                        <p:cTn id="57" dur="500" fill="hold"/>
                                        <p:tgtEl>
                                          <p:spTgt spid="2">
                                            <p:graphicEl>
                                              <a:dgm id="{90DD4288-F1C7-4E19-8BCD-EB6A400D48B6}"/>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90DD4288-F1C7-4E19-8BCD-EB6A400D48B6}"/>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90DD4288-F1C7-4E19-8BCD-EB6A400D48B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graphicEl>
                                              <a:dgm id="{774569B7-0C04-40C6-8519-69C2F71BF7AF}"/>
                                            </p:graphicEl>
                                          </p:spTgt>
                                        </p:tgtEl>
                                        <p:attrNameLst>
                                          <p:attrName>style.visibility</p:attrName>
                                        </p:attrNameLst>
                                      </p:cBhvr>
                                      <p:to>
                                        <p:strVal val="visible"/>
                                      </p:to>
                                    </p:set>
                                    <p:anim calcmode="lin" valueType="num">
                                      <p:cBhvr>
                                        <p:cTn id="64" dur="500" fill="hold"/>
                                        <p:tgtEl>
                                          <p:spTgt spid="2">
                                            <p:graphicEl>
                                              <a:dgm id="{774569B7-0C04-40C6-8519-69C2F71BF7AF}"/>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774569B7-0C04-40C6-8519-69C2F71BF7AF}"/>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774569B7-0C04-40C6-8519-69C2F71BF7A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par>
                                <p:cTn id="75" presetID="31"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fltVal val="0"/>
                                          </p:val>
                                        </p:tav>
                                        <p:tav tm="100000">
                                          <p:val>
                                            <p:strVal val="#ppt_w"/>
                                          </p:val>
                                        </p:tav>
                                      </p:tavLst>
                                    </p:anim>
                                    <p:anim calcmode="lin" valueType="num">
                                      <p:cBhvr>
                                        <p:cTn id="78" dur="1000" fill="hold"/>
                                        <p:tgtEl>
                                          <p:spTgt spid="19"/>
                                        </p:tgtEl>
                                        <p:attrNameLst>
                                          <p:attrName>ppt_h</p:attrName>
                                        </p:attrNameLst>
                                      </p:cBhvr>
                                      <p:tavLst>
                                        <p:tav tm="0">
                                          <p:val>
                                            <p:fltVal val="0"/>
                                          </p:val>
                                        </p:tav>
                                        <p:tav tm="100000">
                                          <p:val>
                                            <p:strVal val="#ppt_h"/>
                                          </p:val>
                                        </p:tav>
                                      </p:tavLst>
                                    </p:anim>
                                    <p:anim calcmode="lin" valueType="num">
                                      <p:cBhvr>
                                        <p:cTn id="79" dur="1000" fill="hold"/>
                                        <p:tgtEl>
                                          <p:spTgt spid="19"/>
                                        </p:tgtEl>
                                        <p:attrNameLst>
                                          <p:attrName>style.rotation</p:attrName>
                                        </p:attrNameLst>
                                      </p:cBhvr>
                                      <p:tavLst>
                                        <p:tav tm="0">
                                          <p:val>
                                            <p:fltVal val="90"/>
                                          </p:val>
                                        </p:tav>
                                        <p:tav tm="100000">
                                          <p:val>
                                            <p:fltVal val="0"/>
                                          </p:val>
                                        </p:tav>
                                      </p:tavLst>
                                    </p:anim>
                                    <p:animEffect transition="in" filter="fade">
                                      <p:cBhvr>
                                        <p:cTn id="80" dur="1000"/>
                                        <p:tgtEl>
                                          <p:spTgt spid="19"/>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1161</Words>
  <Application>Microsoft Office PowerPoint</Application>
  <PresentationFormat>Expunere pe ecran (16:9)</PresentationFormat>
  <Paragraphs>51</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Nelinistiti si razvratiti</dc:title>
  <dc:subject>Studiu Biblic, Trim. III, 2021 – Odihna in Hristos</dc:subject>
  <dc:creator>Sergio Fustero Carreras</dc:creator>
  <cp:keywords>https://www.fustero.es/index_ro.php</cp:keywords>
  <cp:lastModifiedBy>Administrator</cp:lastModifiedBy>
  <cp:revision>95</cp:revision>
  <dcterms:created xsi:type="dcterms:W3CDTF">2021-06-24T08:13:39Z</dcterms:created>
  <dcterms:modified xsi:type="dcterms:W3CDTF">2021-07-06T13:48:11Z</dcterms:modified>
</cp:coreProperties>
</file>