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68" r:id="rId6"/>
    <p:sldId id="259" r:id="rId7"/>
    <p:sldId id="263" r:id="rId8"/>
    <p:sldId id="260" r:id="rId9"/>
    <p:sldId id="264" r:id="rId10"/>
    <p:sldId id="261" r:id="rId11"/>
    <p:sldId id="262" r:id="rId12"/>
    <p:sldId id="265" r:id="rId13"/>
  </p:sldIdLst>
  <p:sldSz cx="9144000" cy="5143500" type="screen16x9"/>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Arial Black" pitchFamily="34" charset="0"/>
      <p:bold r:id="rId20"/>
    </p:embeddedFont>
    <p:embeddedFont>
      <p:font typeface="Calibri Light"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8771B"/>
    <a:srgbClr val="C3D95A"/>
    <a:srgbClr val="B75F4C"/>
    <a:srgbClr val="F6E894"/>
    <a:srgbClr val="C9F1FF"/>
    <a:srgbClr val="ABE9FF"/>
    <a:srgbClr val="81DEFF"/>
    <a:srgbClr val="4BD0FF"/>
    <a:srgbClr val="DBD5E3"/>
    <a:srgbClr val="C7BE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08" y="-6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image" Target="../media/image15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0DD5A-9E02-426E-811C-5427E09ADD50}" type="doc">
      <dgm:prSet loTypeId="urn:microsoft.com/office/officeart/2005/8/layout/vList4#1" loCatId="picture" qsTypeId="urn:microsoft.com/office/officeart/2005/8/quickstyle/simple5" qsCatId="simple" csTypeId="urn:microsoft.com/office/officeart/2005/8/colors/colorful1#1" csCatId="colorful" phldr="1"/>
      <dgm:spPr/>
      <dgm:t>
        <a:bodyPr/>
        <a:lstStyle/>
        <a:p>
          <a:endParaRPr lang="es-ES"/>
        </a:p>
      </dgm:t>
    </dgm:pt>
    <dgm:pt modelId="{3D57A3BD-DA46-4E11-883D-3E4524FE9050}">
      <dgm:prSet custT="1"/>
      <dgm:spPr>
        <a:solidFill>
          <a:schemeClr val="bg2">
            <a:lumMod val="25000"/>
          </a:schemeClr>
        </a:solidFill>
      </dgm:spPr>
      <dgm:t>
        <a:bodyPr/>
        <a:lstStyle/>
        <a:p>
          <a:r>
            <a:rPr lang="ro-RO" sz="1800" b="1" dirty="0" smtClean="0">
              <a:solidFill>
                <a:srgbClr val="FFFF00"/>
              </a:solidFill>
            </a:rPr>
            <a:t>Deut. </a:t>
          </a:r>
          <a:r>
            <a:rPr lang="ro-RO" sz="1800" b="1" dirty="0" smtClean="0">
              <a:solidFill>
                <a:srgbClr val="FFFF00"/>
              </a:solidFill>
            </a:rPr>
            <a:t>32:10-12</a:t>
          </a:r>
          <a:r>
            <a:rPr lang="ro-RO" sz="1800" b="1" dirty="0" smtClean="0">
              <a:solidFill>
                <a:srgbClr val="FFFF00"/>
              </a:solidFill>
            </a:rPr>
            <a:t>. </a:t>
          </a:r>
          <a:r>
            <a:rPr lang="ro-RO" sz="1800" b="1" dirty="0" smtClean="0"/>
            <a:t>Ca vulturul care </a:t>
          </a:r>
          <a:r>
            <a:rPr lang="ro-RO" sz="1800" b="1" dirty="0" smtClean="0"/>
            <a:t>îşi </a:t>
          </a:r>
          <a:r>
            <a:rPr lang="ro-RO" sz="1800" b="1" dirty="0" smtClean="0"/>
            <a:t>duce puii pe </a:t>
          </a:r>
          <a:r>
            <a:rPr lang="ro-RO" sz="1800" b="1" dirty="0" smtClean="0"/>
            <a:t>înălţimi</a:t>
          </a:r>
          <a:r>
            <a:rPr lang="ro-RO" sz="1800" b="1" dirty="0" smtClean="0"/>
            <a:t>. De acolo îi aruncă să </a:t>
          </a:r>
          <a:r>
            <a:rPr lang="ro-RO" sz="1800" b="1" dirty="0" smtClean="0"/>
            <a:t>înveţe </a:t>
          </a:r>
          <a:r>
            <a:rPr lang="ro-RO" sz="1800" b="1" dirty="0" smtClean="0"/>
            <a:t>să zboare. Dacă nu </a:t>
          </a:r>
          <a:r>
            <a:rPr lang="ro-RO" sz="1800" b="1" dirty="0" smtClean="0"/>
            <a:t>reuşesc</a:t>
          </a:r>
          <a:r>
            <a:rPr lang="ro-RO" sz="1800" b="1" dirty="0" smtClean="0"/>
            <a:t>, îi ia înapoi pe aripi</a:t>
          </a:r>
          <a:r>
            <a:rPr lang="ro-RO" sz="1800" dirty="0" smtClean="0"/>
            <a:t>.</a:t>
          </a:r>
          <a:endParaRPr lang="es-ES" sz="1800" b="1" dirty="0">
            <a:effectLst>
              <a:outerShdw blurRad="38100" dist="38100" dir="2700000" algn="tl">
                <a:srgbClr val="000000">
                  <a:alpha val="43137"/>
                </a:srgbClr>
              </a:outerShdw>
            </a:effectLst>
          </a:endParaRPr>
        </a:p>
      </dgm:t>
    </dgm:pt>
    <dgm:pt modelId="{8D56C735-1435-45FD-B75A-807C0AB1AA6E}" type="parTrans" cxnId="{CF180320-64F8-47D1-B4C9-F19D70650037}">
      <dgm:prSet/>
      <dgm:spPr/>
      <dgm:t>
        <a:bodyPr/>
        <a:lstStyle/>
        <a:p>
          <a:endParaRPr lang="es-ES" sz="1800" b="1">
            <a:effectLst>
              <a:outerShdw blurRad="38100" dist="38100" dir="2700000" algn="tl">
                <a:srgbClr val="000000">
                  <a:alpha val="43137"/>
                </a:srgbClr>
              </a:outerShdw>
            </a:effectLst>
          </a:endParaRPr>
        </a:p>
      </dgm:t>
    </dgm:pt>
    <dgm:pt modelId="{64F1FC6D-5CA0-49DC-9261-AC12E182AFF9}" type="sibTrans" cxnId="{CF180320-64F8-47D1-B4C9-F19D70650037}">
      <dgm:prSet/>
      <dgm:spPr/>
      <dgm:t>
        <a:bodyPr/>
        <a:lstStyle/>
        <a:p>
          <a:endParaRPr lang="es-ES" sz="1800" b="1">
            <a:effectLst>
              <a:outerShdw blurRad="38100" dist="38100" dir="2700000" algn="tl">
                <a:srgbClr val="000000">
                  <a:alpha val="43137"/>
                </a:srgbClr>
              </a:outerShdw>
            </a:effectLst>
          </a:endParaRPr>
        </a:p>
      </dgm:t>
    </dgm:pt>
    <dgm:pt modelId="{DE124126-F1F6-483E-AD9A-CC45330B5FDC}">
      <dgm:prSet custT="1"/>
      <dgm:spPr>
        <a:solidFill>
          <a:schemeClr val="accent6">
            <a:lumMod val="50000"/>
          </a:schemeClr>
        </a:solidFill>
      </dgm:spPr>
      <dgm:t>
        <a:bodyPr/>
        <a:lstStyle/>
        <a:p>
          <a:r>
            <a:rPr lang="ro-RO" sz="1800" b="1" dirty="0" smtClean="0">
              <a:solidFill>
                <a:srgbClr val="FFFF00"/>
              </a:solidFill>
            </a:rPr>
            <a:t>Deut 1:31. </a:t>
          </a:r>
          <a:r>
            <a:rPr lang="ro-RO" sz="1800" b="1" dirty="0" smtClean="0"/>
            <a:t>Ca un tată care </a:t>
          </a:r>
          <a:r>
            <a:rPr lang="ro-RO" sz="1800" b="1" dirty="0" smtClean="0"/>
            <a:t>îşi </a:t>
          </a:r>
          <a:r>
            <a:rPr lang="ro-RO" sz="1800" b="1" dirty="0" smtClean="0"/>
            <a:t>ia fiul de mână pentru a-l îndruma </a:t>
          </a:r>
          <a:r>
            <a:rPr lang="ro-RO" sz="1800" b="1" dirty="0" smtClean="0"/>
            <a:t>şi </a:t>
          </a:r>
          <a:r>
            <a:rPr lang="ro-RO" sz="1800" b="1" dirty="0" smtClean="0"/>
            <a:t>proteja pe cale.</a:t>
          </a:r>
          <a:endParaRPr lang="es-ES" sz="1800" b="1" dirty="0">
            <a:effectLst>
              <a:outerShdw blurRad="38100" dist="38100" dir="2700000" algn="tl">
                <a:srgbClr val="000000">
                  <a:alpha val="43137"/>
                </a:srgbClr>
              </a:outerShdw>
            </a:effectLst>
          </a:endParaRPr>
        </a:p>
      </dgm:t>
    </dgm:pt>
    <dgm:pt modelId="{2B76890D-F2FB-4D95-AE7B-CDF1853AEA82}" type="parTrans" cxnId="{E0729797-8F76-4096-BCF3-78C27CE130FA}">
      <dgm:prSet/>
      <dgm:spPr/>
      <dgm:t>
        <a:bodyPr/>
        <a:lstStyle/>
        <a:p>
          <a:endParaRPr lang="es-ES" sz="1800" b="1">
            <a:effectLst>
              <a:outerShdw blurRad="38100" dist="38100" dir="2700000" algn="tl">
                <a:srgbClr val="000000">
                  <a:alpha val="43137"/>
                </a:srgbClr>
              </a:outerShdw>
            </a:effectLst>
          </a:endParaRPr>
        </a:p>
      </dgm:t>
    </dgm:pt>
    <dgm:pt modelId="{1B146E31-C2D2-4428-826C-BACC865132DA}" type="sibTrans" cxnId="{E0729797-8F76-4096-BCF3-78C27CE130FA}">
      <dgm:prSet/>
      <dgm:spPr/>
      <dgm:t>
        <a:bodyPr/>
        <a:lstStyle/>
        <a:p>
          <a:endParaRPr lang="es-ES" sz="1800" b="1">
            <a:effectLst>
              <a:outerShdw blurRad="38100" dist="38100" dir="2700000" algn="tl">
                <a:srgbClr val="000000">
                  <a:alpha val="43137"/>
                </a:srgbClr>
              </a:outerShdw>
            </a:effectLst>
          </a:endParaRPr>
        </a:p>
      </dgm:t>
    </dgm:pt>
    <dgm:pt modelId="{1CA02F14-7223-4BFB-BA97-4E07BE51AABD}" type="pres">
      <dgm:prSet presAssocID="{D2C0DD5A-9E02-426E-811C-5427E09ADD50}" presName="linear" presStyleCnt="0">
        <dgm:presLayoutVars>
          <dgm:dir/>
          <dgm:resizeHandles val="exact"/>
        </dgm:presLayoutVars>
      </dgm:prSet>
      <dgm:spPr/>
      <dgm:t>
        <a:bodyPr/>
        <a:lstStyle/>
        <a:p>
          <a:endParaRPr lang="en-US"/>
        </a:p>
      </dgm:t>
    </dgm:pt>
    <dgm:pt modelId="{49C36F2F-E802-41A5-AF41-BC0A60E2DD1F}" type="pres">
      <dgm:prSet presAssocID="{3D57A3BD-DA46-4E11-883D-3E4524FE9050}" presName="comp" presStyleCnt="0"/>
      <dgm:spPr/>
    </dgm:pt>
    <dgm:pt modelId="{92572400-07BF-4DE1-AD98-D251D6AA2061}" type="pres">
      <dgm:prSet presAssocID="{3D57A3BD-DA46-4E11-883D-3E4524FE9050}" presName="box" presStyleLbl="node1" presStyleIdx="0" presStyleCnt="2"/>
      <dgm:spPr/>
      <dgm:t>
        <a:bodyPr/>
        <a:lstStyle/>
        <a:p>
          <a:endParaRPr lang="en-US"/>
        </a:p>
      </dgm:t>
    </dgm:pt>
    <dgm:pt modelId="{85B35C54-F588-43CE-A99A-F756567A0E79}" type="pres">
      <dgm:prSet presAssocID="{3D57A3BD-DA46-4E11-883D-3E4524FE9050}" presName="img" presStyleLbl="fgImgPlace1" presStyleIdx="0" presStyleCnt="2"/>
      <dgm:spPr>
        <a:blipFill dpi="0" rotWithShape="1">
          <a:blip xmlns:r="http://schemas.openxmlformats.org/officeDocument/2006/relationships" r:embed="rId1" cstate="print">
            <a:extLst>
              <a:ext uri="{28A0092B-C50C-407E-A947-70E740481C1C}">
                <a14:useLocalDpi xmlns:a14="http://schemas.microsoft.com/office/drawing/2010/main" xmlns=""/>
              </a:ext>
            </a:extLst>
          </a:blip>
          <a:srcRect/>
          <a:stretch>
            <a:fillRect/>
          </a:stretch>
        </a:blipFill>
      </dgm:spPr>
    </dgm:pt>
    <dgm:pt modelId="{03B0A222-2B45-4087-B8DE-E3F94C04041D}" type="pres">
      <dgm:prSet presAssocID="{3D57A3BD-DA46-4E11-883D-3E4524FE9050}" presName="text" presStyleLbl="node1" presStyleIdx="0" presStyleCnt="2">
        <dgm:presLayoutVars>
          <dgm:bulletEnabled val="1"/>
        </dgm:presLayoutVars>
      </dgm:prSet>
      <dgm:spPr/>
      <dgm:t>
        <a:bodyPr/>
        <a:lstStyle/>
        <a:p>
          <a:endParaRPr lang="en-US"/>
        </a:p>
      </dgm:t>
    </dgm:pt>
    <dgm:pt modelId="{73EF4A87-D46C-44ED-A35D-632994555FB9}" type="pres">
      <dgm:prSet presAssocID="{64F1FC6D-5CA0-49DC-9261-AC12E182AFF9}" presName="spacer" presStyleCnt="0"/>
      <dgm:spPr/>
    </dgm:pt>
    <dgm:pt modelId="{D83DCF4C-76AE-4E08-A70A-1020FDB94D2B}" type="pres">
      <dgm:prSet presAssocID="{DE124126-F1F6-483E-AD9A-CC45330B5FDC}" presName="comp" presStyleCnt="0"/>
      <dgm:spPr/>
    </dgm:pt>
    <dgm:pt modelId="{FF5DB7AB-3A81-43AF-BD6B-3D4966F9EECE}" type="pres">
      <dgm:prSet presAssocID="{DE124126-F1F6-483E-AD9A-CC45330B5FDC}" presName="box" presStyleLbl="node1" presStyleIdx="1" presStyleCnt="2"/>
      <dgm:spPr/>
      <dgm:t>
        <a:bodyPr/>
        <a:lstStyle/>
        <a:p>
          <a:endParaRPr lang="en-US"/>
        </a:p>
      </dgm:t>
    </dgm:pt>
    <dgm:pt modelId="{ACDB61C7-0703-443B-BC96-CFB22DE61F92}" type="pres">
      <dgm:prSet presAssocID="{DE124126-F1F6-483E-AD9A-CC45330B5FDC}" presName="img" presStyleLbl="fgImgPlace1" presStyleIdx="1" presStyleCnt="2"/>
      <dgm:spPr>
        <a:blipFill dpi="0" rotWithShape="1">
          <a:blip xmlns:r="http://schemas.openxmlformats.org/officeDocument/2006/relationships" r:embed="rId2" cstate="print">
            <a:extLst>
              <a:ext uri="{28A0092B-C50C-407E-A947-70E740481C1C}">
                <a14:useLocalDpi xmlns:a14="http://schemas.microsoft.com/office/drawing/2010/main" xmlns=""/>
              </a:ext>
            </a:extLst>
          </a:blip>
          <a:srcRect/>
          <a:stretch>
            <a:fillRect/>
          </a:stretch>
        </a:blipFill>
      </dgm:spPr>
    </dgm:pt>
    <dgm:pt modelId="{CE0A0349-57D1-4A14-8E7D-3FA1650A776F}" type="pres">
      <dgm:prSet presAssocID="{DE124126-F1F6-483E-AD9A-CC45330B5FDC}" presName="text" presStyleLbl="node1" presStyleIdx="1" presStyleCnt="2">
        <dgm:presLayoutVars>
          <dgm:bulletEnabled val="1"/>
        </dgm:presLayoutVars>
      </dgm:prSet>
      <dgm:spPr/>
      <dgm:t>
        <a:bodyPr/>
        <a:lstStyle/>
        <a:p>
          <a:endParaRPr lang="en-US"/>
        </a:p>
      </dgm:t>
    </dgm:pt>
  </dgm:ptLst>
  <dgm:cxnLst>
    <dgm:cxn modelId="{29B71E64-EBB6-4525-92D4-46B1CBE80A02}" type="presOf" srcId="{D2C0DD5A-9E02-426E-811C-5427E09ADD50}" destId="{1CA02F14-7223-4BFB-BA97-4E07BE51AABD}" srcOrd="0" destOrd="0" presId="urn:microsoft.com/office/officeart/2005/8/layout/vList4#1"/>
    <dgm:cxn modelId="{CF180320-64F8-47D1-B4C9-F19D70650037}" srcId="{D2C0DD5A-9E02-426E-811C-5427E09ADD50}" destId="{3D57A3BD-DA46-4E11-883D-3E4524FE9050}" srcOrd="0" destOrd="0" parTransId="{8D56C735-1435-45FD-B75A-807C0AB1AA6E}" sibTransId="{64F1FC6D-5CA0-49DC-9261-AC12E182AFF9}"/>
    <dgm:cxn modelId="{BF895439-1A0F-4D30-8847-4DC304191349}" type="presOf" srcId="{DE124126-F1F6-483E-AD9A-CC45330B5FDC}" destId="{CE0A0349-57D1-4A14-8E7D-3FA1650A776F}" srcOrd="1" destOrd="0" presId="urn:microsoft.com/office/officeart/2005/8/layout/vList4#1"/>
    <dgm:cxn modelId="{C2BD522B-0600-406D-AA26-2189E5752294}" type="presOf" srcId="{3D57A3BD-DA46-4E11-883D-3E4524FE9050}" destId="{03B0A222-2B45-4087-B8DE-E3F94C04041D}" srcOrd="1" destOrd="0" presId="urn:microsoft.com/office/officeart/2005/8/layout/vList4#1"/>
    <dgm:cxn modelId="{653B7BF6-0F83-49C4-87A7-C8C99672413A}" type="presOf" srcId="{3D57A3BD-DA46-4E11-883D-3E4524FE9050}" destId="{92572400-07BF-4DE1-AD98-D251D6AA2061}" srcOrd="0" destOrd="0" presId="urn:microsoft.com/office/officeart/2005/8/layout/vList4#1"/>
    <dgm:cxn modelId="{E0729797-8F76-4096-BCF3-78C27CE130FA}" srcId="{D2C0DD5A-9E02-426E-811C-5427E09ADD50}" destId="{DE124126-F1F6-483E-AD9A-CC45330B5FDC}" srcOrd="1" destOrd="0" parTransId="{2B76890D-F2FB-4D95-AE7B-CDF1853AEA82}" sibTransId="{1B146E31-C2D2-4428-826C-BACC865132DA}"/>
    <dgm:cxn modelId="{24A0BCAC-7658-414E-B72F-E6E536F286AE}" type="presOf" srcId="{DE124126-F1F6-483E-AD9A-CC45330B5FDC}" destId="{FF5DB7AB-3A81-43AF-BD6B-3D4966F9EECE}" srcOrd="0" destOrd="0" presId="urn:microsoft.com/office/officeart/2005/8/layout/vList4#1"/>
    <dgm:cxn modelId="{99C2B9B9-5712-4D7C-ADBA-861BD06CA7FB}" type="presParOf" srcId="{1CA02F14-7223-4BFB-BA97-4E07BE51AABD}" destId="{49C36F2F-E802-41A5-AF41-BC0A60E2DD1F}" srcOrd="0" destOrd="0" presId="urn:microsoft.com/office/officeart/2005/8/layout/vList4#1"/>
    <dgm:cxn modelId="{1AD44B3D-FC4D-43D7-98F8-265F2EB362B9}" type="presParOf" srcId="{49C36F2F-E802-41A5-AF41-BC0A60E2DD1F}" destId="{92572400-07BF-4DE1-AD98-D251D6AA2061}" srcOrd="0" destOrd="0" presId="urn:microsoft.com/office/officeart/2005/8/layout/vList4#1"/>
    <dgm:cxn modelId="{BA062F90-94BB-45E7-BFC8-51E1BD82CCD4}" type="presParOf" srcId="{49C36F2F-E802-41A5-AF41-BC0A60E2DD1F}" destId="{85B35C54-F588-43CE-A99A-F756567A0E79}" srcOrd="1" destOrd="0" presId="urn:microsoft.com/office/officeart/2005/8/layout/vList4#1"/>
    <dgm:cxn modelId="{050B3B62-7BE6-4572-8E3F-B31358F95754}" type="presParOf" srcId="{49C36F2F-E802-41A5-AF41-BC0A60E2DD1F}" destId="{03B0A222-2B45-4087-B8DE-E3F94C04041D}" srcOrd="2" destOrd="0" presId="urn:microsoft.com/office/officeart/2005/8/layout/vList4#1"/>
    <dgm:cxn modelId="{95BFDCE0-68FA-431A-9D90-B0A2D869B838}" type="presParOf" srcId="{1CA02F14-7223-4BFB-BA97-4E07BE51AABD}" destId="{73EF4A87-D46C-44ED-A35D-632994555FB9}" srcOrd="1" destOrd="0" presId="urn:microsoft.com/office/officeart/2005/8/layout/vList4#1"/>
    <dgm:cxn modelId="{CC4FEF62-7F45-4C36-9940-34E4D36D441A}" type="presParOf" srcId="{1CA02F14-7223-4BFB-BA97-4E07BE51AABD}" destId="{D83DCF4C-76AE-4E08-A70A-1020FDB94D2B}" srcOrd="2" destOrd="0" presId="urn:microsoft.com/office/officeart/2005/8/layout/vList4#1"/>
    <dgm:cxn modelId="{2BC40837-B393-4A9B-A15B-DCF391518D1A}" type="presParOf" srcId="{D83DCF4C-76AE-4E08-A70A-1020FDB94D2B}" destId="{FF5DB7AB-3A81-43AF-BD6B-3D4966F9EECE}" srcOrd="0" destOrd="0" presId="urn:microsoft.com/office/officeart/2005/8/layout/vList4#1"/>
    <dgm:cxn modelId="{7A61DAD6-4585-4894-BC49-2640B501FC98}" type="presParOf" srcId="{D83DCF4C-76AE-4E08-A70A-1020FDB94D2B}" destId="{ACDB61C7-0703-443B-BC96-CFB22DE61F92}" srcOrd="1" destOrd="0" presId="urn:microsoft.com/office/officeart/2005/8/layout/vList4#1"/>
    <dgm:cxn modelId="{D37C1EB4-16B7-42F3-9FCB-2EBB841F816D}" type="presParOf" srcId="{D83DCF4C-76AE-4E08-A70A-1020FDB94D2B}" destId="{CE0A0349-57D1-4A14-8E7D-3FA1650A776F}" srcOrd="2" destOrd="0" presId="urn:microsoft.com/office/officeart/2005/8/layout/vList4#1"/>
  </dgm:cxnLst>
  <dgm:bg/>
  <dgm:whole/>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72400-07BF-4DE1-AD98-D251D6AA2061}">
      <dsp:nvSpPr>
        <dsp:cNvPr id="0" name=""/>
        <dsp:cNvSpPr/>
      </dsp:nvSpPr>
      <dsp:spPr>
        <a:xfrm>
          <a:off x="0" y="0"/>
          <a:ext cx="6407331" cy="1113523"/>
        </a:xfrm>
        <a:prstGeom prst="roundRect">
          <a:avLst>
            <a:gd name="adj" fmla="val 10000"/>
          </a:avLst>
        </a:prstGeom>
        <a:solidFill>
          <a:schemeClr val="bg2">
            <a:lumMod val="25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solidFill>
                <a:srgbClr val="FFFF00"/>
              </a:solidFill>
            </a:rPr>
            <a:t>Deut. 32: 10-12. </a:t>
          </a:r>
          <a:r>
            <a:rPr lang="ro-RO" sz="1800" b="1" kern="1200" dirty="0" smtClean="0"/>
            <a:t>Ca vulturul care își duce puii pe înălțimi. De acolo îi aruncă să învețe să zboare. Dacă nu reușesc, îi ia înapoi pe aripi</a:t>
          </a:r>
          <a:r>
            <a:rPr lang="ro-RO" sz="1800" kern="1200" dirty="0" smtClean="0"/>
            <a:t>.</a:t>
          </a:r>
          <a:endParaRPr lang="es-ES" sz="1800" b="1" kern="1200" dirty="0">
            <a:effectLst>
              <a:outerShdw blurRad="38100" dist="38100" dir="2700000" algn="tl">
                <a:srgbClr val="000000">
                  <a:alpha val="43137"/>
                </a:srgbClr>
              </a:outerShdw>
            </a:effectLst>
          </a:endParaRPr>
        </a:p>
      </dsp:txBody>
      <dsp:txXfrm>
        <a:off x="1392818" y="0"/>
        <a:ext cx="5014512" cy="1113523"/>
      </dsp:txXfrm>
    </dsp:sp>
    <dsp:sp modelId="{85B35C54-F588-43CE-A99A-F756567A0E79}">
      <dsp:nvSpPr>
        <dsp:cNvPr id="0" name=""/>
        <dsp:cNvSpPr/>
      </dsp:nvSpPr>
      <dsp:spPr>
        <a:xfrm>
          <a:off x="111352" y="111352"/>
          <a:ext cx="1281466" cy="890819"/>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tint val="50000"/>
              <a:hueOff val="0"/>
              <a:satOff val="0"/>
              <a:lumOff val="0"/>
              <a:alphaOff val="0"/>
              <a:shade val="40000"/>
              <a:satMod val="150000"/>
            </a:schemeClr>
          </a:contourClr>
        </a:sp3d>
      </dsp:spPr>
      <dsp:style>
        <a:lnRef idx="0">
          <a:scrgbClr r="0" g="0" b="0"/>
        </a:lnRef>
        <a:fillRef idx="1">
          <a:scrgbClr r="0" g="0" b="0"/>
        </a:fillRef>
        <a:effectRef idx="3">
          <a:scrgbClr r="0" g="0" b="0"/>
        </a:effectRef>
        <a:fontRef idx="minor"/>
      </dsp:style>
    </dsp:sp>
    <dsp:sp modelId="{FF5DB7AB-3A81-43AF-BD6B-3D4966F9EECE}">
      <dsp:nvSpPr>
        <dsp:cNvPr id="0" name=""/>
        <dsp:cNvSpPr/>
      </dsp:nvSpPr>
      <dsp:spPr>
        <a:xfrm>
          <a:off x="0" y="1224876"/>
          <a:ext cx="6407331" cy="1113523"/>
        </a:xfrm>
        <a:prstGeom prst="roundRect">
          <a:avLst>
            <a:gd name="adj" fmla="val 10000"/>
          </a:avLst>
        </a:prstGeom>
        <a:solidFill>
          <a:schemeClr val="accent6">
            <a:lumMod val="50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solidFill>
                <a:srgbClr val="FFFF00"/>
              </a:solidFill>
            </a:rPr>
            <a:t>Deut 1:31. </a:t>
          </a:r>
          <a:r>
            <a:rPr lang="ro-RO" sz="1800" b="1" kern="1200" dirty="0" smtClean="0"/>
            <a:t>Ca un tată care își ia fiul de mână pentru a-l îndruma și proteja pe cale.</a:t>
          </a:r>
          <a:endParaRPr lang="es-ES" sz="1800" b="1" kern="1200" dirty="0">
            <a:effectLst>
              <a:outerShdw blurRad="38100" dist="38100" dir="2700000" algn="tl">
                <a:srgbClr val="000000">
                  <a:alpha val="43137"/>
                </a:srgbClr>
              </a:outerShdw>
            </a:effectLst>
          </a:endParaRPr>
        </a:p>
      </dsp:txBody>
      <dsp:txXfrm>
        <a:off x="1392818" y="1224876"/>
        <a:ext cx="5014512" cy="1113523"/>
      </dsp:txXfrm>
    </dsp:sp>
    <dsp:sp modelId="{ACDB61C7-0703-443B-BC96-CFB22DE61F92}">
      <dsp:nvSpPr>
        <dsp:cNvPr id="0" name=""/>
        <dsp:cNvSpPr/>
      </dsp:nvSpPr>
      <dsp:spPr>
        <a:xfrm>
          <a:off x="111352" y="1336228"/>
          <a:ext cx="1281466" cy="890819"/>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tint val="50000"/>
              <a:hueOff val="0"/>
              <a:satOff val="0"/>
              <a:lumOff val="0"/>
              <a:alphaOff val="0"/>
              <a:shade val="40000"/>
              <a:satMod val="150000"/>
            </a:schemeClr>
          </a:contourClr>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2431203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2096128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643604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6DA42BE-E8FE-4624-BF4A-AA4327DA3C6A}"/>
              </a:ext>
            </a:extLst>
          </p:cNvPr>
          <p:cNvSpPr>
            <a:spLocks noGrp="1"/>
          </p:cNvSpPr>
          <p:nvPr>
            <p:ph type="dt" sz="half" idx="10"/>
          </p:nvPr>
        </p:nvSpPr>
        <p:spPr/>
        <p:txBody>
          <a:bodyPr/>
          <a:lstStyle/>
          <a:p>
            <a:fld id="{0E3A212E-F38E-46C9-9449-29DD732CAD16}" type="datetimeFigureOut">
              <a:rPr lang="es-ES" smtClean="0">
                <a:solidFill>
                  <a:prstClr val="black">
                    <a:tint val="75000"/>
                  </a:prstClr>
                </a:solidFill>
              </a:rPr>
              <a:pPr/>
              <a:t>13/05/2021</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8B507B83-41B4-4028-81E4-987A06487AAF}"/>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462C8CAB-07C9-4204-90D2-FFD10C9FEC5F}"/>
              </a:ext>
            </a:extLst>
          </p:cNvPr>
          <p:cNvSpPr>
            <a:spLocks noGrp="1"/>
          </p:cNvSpPr>
          <p:nvPr>
            <p:ph type="sldNum" sz="quarter" idx="12"/>
          </p:nvPr>
        </p:nvSpPr>
        <p:spPr/>
        <p:txBody>
          <a:bodyPr/>
          <a:lstStyle/>
          <a:p>
            <a:fld id="{58B381ED-980D-4FEA-8EFC-4D0DC0FD0697}"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9992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420108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1830012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4215710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3195432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567529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3080313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3313654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F3DEC52-6613-4B2F-AC43-BB6702513D45}" type="datetimeFigureOut">
              <a:rPr lang="es-ES" smtClean="0"/>
              <a:pPr/>
              <a:t>13/05/2021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1412369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F3DEC52-6613-4B2F-AC43-BB6702513D45}" type="datetimeFigureOut">
              <a:rPr lang="es-ES" smtClean="0"/>
              <a:pPr/>
              <a:t>13/05/2021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E9BC693-E105-4FCB-9F83-AE01F53572B4}" type="slidenum">
              <a:rPr lang="es-ES" smtClean="0"/>
              <a:pPr/>
              <a:t>‹#›</a:t>
            </a:fld>
            <a:endParaRPr lang="es-ES"/>
          </a:p>
        </p:txBody>
      </p:sp>
    </p:spTree>
    <p:extLst>
      <p:ext uri="{BB962C8B-B14F-4D97-AF65-F5344CB8AC3E}">
        <p14:creationId xmlns:p14="http://schemas.microsoft.com/office/powerpoint/2010/main" xmlns="" val="307918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A38CBAF-2276-4E51-8BD5-93E6027E76C8}"/>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1624C43-D179-4D7A-B638-0BAF5F8DBF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95EFBB3-BD0F-43D5-A782-F9935109F26B}"/>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E3A212E-F38E-46C9-9449-29DD732CAD16}" type="datetimeFigureOut">
              <a:rPr lang="es-ES" smtClean="0">
                <a:solidFill>
                  <a:prstClr val="black">
                    <a:tint val="75000"/>
                  </a:prstClr>
                </a:solidFill>
              </a:rPr>
              <a:pPr defTabSz="914400"/>
              <a:t>13/05/2021</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61394808-3E19-46FE-A1BF-FAD3DAD393F6}"/>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77202E6-F8D1-47CE-8185-BD79BBC5C969}"/>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8B381ED-980D-4FEA-8EFC-4D0DC0FD0697}"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157704178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27A9535-9207-4AD3-8F04-B6AD612F15EC}"/>
              </a:ext>
            </a:extLst>
          </p:cNvPr>
          <p:cNvSpPr txBox="1"/>
          <p:nvPr/>
        </p:nvSpPr>
        <p:spPr>
          <a:xfrm>
            <a:off x="839741" y="1777262"/>
            <a:ext cx="7494562" cy="830997"/>
          </a:xfrm>
          <a:prstGeom prst="rect">
            <a:avLst/>
          </a:prstGeom>
          <a:noFill/>
        </p:spPr>
        <p:txBody>
          <a:bodyPr wrap="square" rtlCol="0">
            <a:spAutoFit/>
            <a:scene3d>
              <a:camera prst="orthographicFront"/>
              <a:lightRig rig="chilly" dir="t"/>
            </a:scene3d>
            <a:sp3d extrusionH="57150" contourW="38100">
              <a:bevelT w="57150" h="38100" prst="hardEdge"/>
              <a:contourClr>
                <a:srgbClr val="8F4321"/>
              </a:contourClr>
            </a:sp3d>
          </a:bodyPr>
          <a:lstStyle/>
          <a:p>
            <a:pPr algn="ctr"/>
            <a:r>
              <a:rPr lang="ro-RO" sz="4800" b="1" dirty="0" smtClean="0">
                <a:ln w="22225">
                  <a:solidFill>
                    <a:srgbClr val="FFC000"/>
                  </a:solidFill>
                  <a:prstDash val="solid"/>
                </a:ln>
                <a:solidFill>
                  <a:srgbClr val="F0CDBE"/>
                </a:solidFill>
              </a:rPr>
              <a:t>LEGĂMÂNTUL DE LA </a:t>
            </a:r>
            <a:r>
              <a:rPr lang="ro-RO" sz="4800" b="1" dirty="0" smtClean="0">
                <a:ln w="22225">
                  <a:solidFill>
                    <a:srgbClr val="FFC000"/>
                  </a:solidFill>
                  <a:prstDash val="solid"/>
                </a:ln>
                <a:solidFill>
                  <a:srgbClr val="F0CDBE"/>
                </a:solidFill>
              </a:rPr>
              <a:t>SINAI</a:t>
            </a:r>
            <a:endParaRPr lang="ro-RO" sz="4800" b="1" dirty="0">
              <a:ln w="22225">
                <a:solidFill>
                  <a:srgbClr val="FFC000"/>
                </a:solidFill>
                <a:prstDash val="solid"/>
              </a:ln>
              <a:solidFill>
                <a:srgbClr val="F0CDBE"/>
              </a:solidFill>
            </a:endParaRPr>
          </a:p>
        </p:txBody>
      </p:sp>
      <p:sp>
        <p:nvSpPr>
          <p:cNvPr id="5" name="CuadroTexto 4">
            <a:extLst>
              <a:ext uri="{FF2B5EF4-FFF2-40B4-BE49-F238E27FC236}">
                <a16:creationId xmlns:a16="http://schemas.microsoft.com/office/drawing/2014/main" xmlns="" id="{98653C57-7120-44A6-8DD9-0FF003319F2F}"/>
              </a:ext>
            </a:extLst>
          </p:cNvPr>
          <p:cNvSpPr txBox="1"/>
          <p:nvPr/>
        </p:nvSpPr>
        <p:spPr>
          <a:xfrm>
            <a:off x="6403554" y="4746259"/>
            <a:ext cx="2640146" cy="338554"/>
          </a:xfrm>
          <a:prstGeom prst="rect">
            <a:avLst/>
          </a:prstGeom>
          <a:solidFill>
            <a:srgbClr val="FCDFA3"/>
          </a:solidFill>
          <a:effectLst>
            <a:softEdge rad="38100"/>
          </a:effectLst>
        </p:spPr>
        <p:txBody>
          <a:bodyPr wrap="none" rtlCol="0">
            <a:spAutoFit/>
          </a:bodyPr>
          <a:lstStyle/>
          <a:p>
            <a:pPr algn="r"/>
            <a:r>
              <a:rPr lang="ro-RO" sz="1600" b="1" dirty="0" smtClean="0">
                <a:solidFill>
                  <a:srgbClr val="8F4321"/>
                </a:solidFill>
              </a:rPr>
              <a:t>Studiul 7 pentru 15 mai 2021</a:t>
            </a:r>
            <a:endParaRPr lang="ro-RO" sz="1600" b="1" dirty="0">
              <a:solidFill>
                <a:srgbClr val="8F4321"/>
              </a:solidFill>
            </a:endParaRPr>
          </a:p>
        </p:txBody>
      </p:sp>
    </p:spTree>
    <p:extLst>
      <p:ext uri="{BB962C8B-B14F-4D97-AF65-F5344CB8AC3E}">
        <p14:creationId xmlns:p14="http://schemas.microsoft.com/office/powerpoint/2010/main" xmlns="" val="410202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FEC60E4-F12B-4F5D-BF87-B6AD8E2C6A3D}"/>
              </a:ext>
            </a:extLst>
          </p:cNvPr>
          <p:cNvSpPr txBox="1"/>
          <p:nvPr/>
        </p:nvSpPr>
        <p:spPr>
          <a:xfrm>
            <a:off x="-51205" y="-138989"/>
            <a:ext cx="6768766" cy="769441"/>
          </a:xfrm>
          <a:prstGeom prst="rect">
            <a:avLst/>
          </a:prstGeom>
          <a:noFill/>
        </p:spPr>
        <p:txBody>
          <a:bodyPr wrap="square">
            <a:spAutoFit/>
            <a:scene3d>
              <a:camera prst="orthographicFront"/>
              <a:lightRig rig="threePt" dir="t"/>
            </a:scene3d>
            <a:sp3d extrusionH="57150">
              <a:bevelT w="38100" h="38100"/>
            </a:sp3d>
          </a:bodyPr>
          <a:lstStyle/>
          <a:p>
            <a:pPr algn="ctr"/>
            <a:r>
              <a:rPr lang="ro-RO" sz="4400" b="1" spc="600" smtClean="0">
                <a:ln w="22225">
                  <a:solidFill>
                    <a:schemeClr val="accent2"/>
                  </a:solidFill>
                  <a:prstDash val="solid"/>
                </a:ln>
                <a:solidFill>
                  <a:schemeClr val="accent2">
                    <a:lumMod val="40000"/>
                    <a:lumOff val="60000"/>
                  </a:schemeClr>
                </a:solidFill>
              </a:rPr>
              <a:t>ANGAJAMENT</a:t>
            </a:r>
            <a:endParaRPr lang="ro-RO" sz="4400" b="1" spc="60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xmlns="" id="{DAB0932A-7B6F-4471-B089-F1E91149F1D0}"/>
              </a:ext>
            </a:extLst>
          </p:cNvPr>
          <p:cNvSpPr txBox="1"/>
          <p:nvPr/>
        </p:nvSpPr>
        <p:spPr>
          <a:xfrm>
            <a:off x="293166" y="465123"/>
            <a:ext cx="6149515" cy="830997"/>
          </a:xfrm>
          <a:prstGeom prst="rect">
            <a:avLst/>
          </a:prstGeom>
          <a:noFill/>
        </p:spPr>
        <p:txBody>
          <a:bodyPr wrap="square">
            <a:spAutoFit/>
            <a:scene3d>
              <a:camera prst="orthographicFront"/>
              <a:lightRig rig="threePt" dir="t"/>
            </a:scene3d>
            <a:sp3d extrusionH="57150">
              <a:bevelT w="38100" h="38100"/>
            </a:sp3d>
          </a:bodyPr>
          <a:lstStyle/>
          <a:p>
            <a:pPr algn="r"/>
            <a:r>
              <a:rPr lang="ro-RO" sz="1600" b="1" smtClean="0">
                <a:solidFill>
                  <a:srgbClr val="68771B"/>
                </a:solidFill>
                <a:latin typeface="Comic Sans MS" panose="030F0702030302020204" pitchFamily="66" charset="0"/>
              </a:rPr>
              <a:t>„</a:t>
            </a:r>
            <a:r>
              <a:rPr lang="ro-RO" sz="1600" b="1" smtClean="0">
                <a:solidFill>
                  <a:srgbClr val="68771B"/>
                </a:solidFill>
                <a:latin typeface="Comic Sans MS" panose="030F0702030302020204" pitchFamily="66" charset="0"/>
              </a:rPr>
              <a:t>A </a:t>
            </a:r>
            <a:r>
              <a:rPr lang="ro-RO" sz="1600" b="1" smtClean="0">
                <a:solidFill>
                  <a:srgbClr val="68771B"/>
                </a:solidFill>
                <a:latin typeface="Comic Sans MS" panose="030F0702030302020204" pitchFamily="66" charset="0"/>
              </a:rPr>
              <a:t>luat cartea legământului şi a citit-o în faţa </a:t>
            </a:r>
            <a:r>
              <a:rPr lang="ro-RO" sz="1600" b="1" smtClean="0">
                <a:solidFill>
                  <a:srgbClr val="68771B"/>
                </a:solidFill>
                <a:latin typeface="Comic Sans MS" panose="030F0702030302020204" pitchFamily="66" charset="0"/>
              </a:rPr>
              <a:t>poporului</a:t>
            </a:r>
            <a:r>
              <a:rPr lang="ro-RO" sz="1600" b="1" smtClean="0">
                <a:solidFill>
                  <a:srgbClr val="68771B"/>
                </a:solidFill>
                <a:latin typeface="Comic Sans MS" panose="030F0702030302020204" pitchFamily="66" charset="0"/>
              </a:rPr>
              <a:t>. Ei au </a:t>
            </a:r>
            <a:r>
              <a:rPr lang="ro-RO" sz="1600" b="1" smtClean="0">
                <a:solidFill>
                  <a:srgbClr val="68771B"/>
                </a:solidFill>
                <a:latin typeface="Comic Sans MS" panose="030F0702030302020204" pitchFamily="66" charset="0"/>
              </a:rPr>
              <a:t>zis</a:t>
            </a:r>
            <a:r>
              <a:rPr lang="ro-RO" sz="1600" b="1" smtClean="0">
                <a:solidFill>
                  <a:srgbClr val="68771B"/>
                </a:solidFill>
                <a:latin typeface="Comic Sans MS" panose="030F0702030302020204" pitchFamily="66" charset="0"/>
              </a:rPr>
              <a:t>: </a:t>
            </a:r>
            <a:r>
              <a:rPr lang="ro-RO" sz="1600" b="1" smtClean="0">
                <a:solidFill>
                  <a:srgbClr val="68771B"/>
                </a:solidFill>
                <a:latin typeface="Comic Sans MS" panose="030F0702030302020204" pitchFamily="66" charset="0"/>
              </a:rPr>
              <a:t>„</a:t>
            </a:r>
            <a:r>
              <a:rPr lang="ro-RO" sz="1600" b="1" smtClean="0">
                <a:solidFill>
                  <a:srgbClr val="68771B"/>
                </a:solidFill>
                <a:latin typeface="Comic Sans MS" panose="030F0702030302020204" pitchFamily="66" charset="0"/>
              </a:rPr>
              <a:t>Vom face şi vom asculta tot ce a zis </a:t>
            </a:r>
            <a:r>
              <a:rPr lang="ro-RO" sz="1600" b="1" smtClean="0">
                <a:solidFill>
                  <a:srgbClr val="68771B"/>
                </a:solidFill>
                <a:latin typeface="Comic Sans MS" panose="030F0702030302020204" pitchFamily="66" charset="0"/>
              </a:rPr>
              <a:t>Domnul</a:t>
            </a:r>
            <a:r>
              <a:rPr lang="ro-RO" sz="1600" b="1" smtClean="0">
                <a:solidFill>
                  <a:srgbClr val="68771B"/>
                </a:solidFill>
                <a:latin typeface="Comic Sans MS" panose="030F0702030302020204" pitchFamily="66" charset="0"/>
              </a:rPr>
              <a:t>.”” </a:t>
            </a:r>
            <a:r>
              <a:rPr lang="ro-RO" sz="1400" b="1" smtClean="0">
                <a:solidFill>
                  <a:srgbClr val="68771B"/>
                </a:solidFill>
                <a:latin typeface="Comic Sans MS" panose="030F0702030302020204" pitchFamily="66" charset="0"/>
              </a:rPr>
              <a:t>(</a:t>
            </a:r>
            <a:r>
              <a:rPr lang="ro-RO" sz="1400" b="1" smtClean="0">
                <a:solidFill>
                  <a:srgbClr val="68771B"/>
                </a:solidFill>
                <a:latin typeface="Comic Sans MS" panose="030F0702030302020204" pitchFamily="66" charset="0"/>
              </a:rPr>
              <a:t>Exod</a:t>
            </a:r>
            <a:r>
              <a:rPr lang="ro-RO" sz="1400" b="1" smtClean="0">
                <a:solidFill>
                  <a:srgbClr val="68771B"/>
                </a:solidFill>
                <a:latin typeface="Comic Sans MS" panose="030F0702030302020204" pitchFamily="66" charset="0"/>
              </a:rPr>
              <a:t> </a:t>
            </a:r>
            <a:r>
              <a:rPr lang="ro-RO" sz="1400" b="1" smtClean="0">
                <a:solidFill>
                  <a:srgbClr val="68771B"/>
                </a:solidFill>
                <a:latin typeface="Comic Sans MS" panose="030F0702030302020204" pitchFamily="66" charset="0"/>
              </a:rPr>
              <a:t>24:7)</a:t>
            </a:r>
            <a:endParaRPr lang="ro-RO" sz="1400" b="1">
              <a:solidFill>
                <a:srgbClr val="68771B"/>
              </a:solidFill>
              <a:latin typeface="Comic Sans MS" panose="030F0702030302020204" pitchFamily="66" charset="0"/>
            </a:endParaRPr>
          </a:p>
        </p:txBody>
      </p:sp>
      <p:sp>
        <p:nvSpPr>
          <p:cNvPr id="2" name="CuadroTexto 1">
            <a:extLst>
              <a:ext uri="{FF2B5EF4-FFF2-40B4-BE49-F238E27FC236}">
                <a16:creationId xmlns:a16="http://schemas.microsoft.com/office/drawing/2014/main" xmlns="" id="{1FDF53B9-5600-4E80-9EE8-9CF70CA22CF1}"/>
              </a:ext>
            </a:extLst>
          </p:cNvPr>
          <p:cNvSpPr txBox="1"/>
          <p:nvPr/>
        </p:nvSpPr>
        <p:spPr>
          <a:xfrm>
            <a:off x="124096" y="1231198"/>
            <a:ext cx="6547365" cy="1554272"/>
          </a:xfrm>
          <a:prstGeom prst="rect">
            <a:avLst/>
          </a:prstGeom>
          <a:noFill/>
        </p:spPr>
        <p:txBody>
          <a:bodyPr wrap="square" rtlCol="0">
            <a:spAutoFit/>
          </a:bodyPr>
          <a:lstStyle/>
          <a:p>
            <a:pPr>
              <a:spcBef>
                <a:spcPts val="600"/>
              </a:spcBef>
            </a:pPr>
            <a:r>
              <a:rPr lang="ro-RO" b="1" dirty="0" smtClean="0"/>
              <a:t>În ciuda bunelor intenţii ale poporului, nici ei nu au făcut tot ce le-a spus Dumnezeu şi nici nu s-au supus. De ce?</a:t>
            </a:r>
          </a:p>
          <a:p>
            <a:pPr>
              <a:spcBef>
                <a:spcPts val="600"/>
              </a:spcBef>
            </a:pPr>
            <a:r>
              <a:rPr lang="ro-RO" b="1" dirty="0" smtClean="0"/>
              <a:t>Pentru că şi-au bazat ascultarea pe propriul efort. Iar tot efortul nostru este asemenea </a:t>
            </a:r>
            <a:r>
              <a:rPr lang="ro-RO" b="1" dirty="0" smtClean="0"/>
              <a:t>unei </a:t>
            </a:r>
            <a:r>
              <a:rPr lang="ro-RO" b="1" dirty="0" smtClean="0"/>
              <a:t>„haine mânjite” înaintea lui Dumnezeu (Isaia 64:6). </a:t>
            </a:r>
            <a:endParaRPr lang="ro-RO" b="1" dirty="0"/>
          </a:p>
        </p:txBody>
      </p:sp>
      <p:pic>
        <p:nvPicPr>
          <p:cNvPr id="8" name="Imagen 7">
            <a:extLst>
              <a:ext uri="{FF2B5EF4-FFF2-40B4-BE49-F238E27FC236}">
                <a16:creationId xmlns:a16="http://schemas.microsoft.com/office/drawing/2014/main" xmlns="" id="{AFE6AC8D-2246-4795-9E69-FBF9EF00A915}"/>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717560" y="109727"/>
            <a:ext cx="2302342" cy="3350362"/>
          </a:xfrm>
          <a:prstGeom prst="rect">
            <a:avLst/>
          </a:prstGeom>
          <a:solidFill>
            <a:srgbClr val="FFFFFF">
              <a:shade val="85000"/>
            </a:srgbClr>
          </a:solidFill>
          <a:ln w="88900" cap="sq">
            <a:solidFill>
              <a:srgbClr val="B75F4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C0DA48C3-0302-4D5E-85FC-F9A68A0A3980}"/>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24217" y="2726950"/>
            <a:ext cx="1065128" cy="2438778"/>
          </a:xfrm>
          <a:prstGeom prst="rect">
            <a:avLst/>
          </a:prstGeom>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xmlns="" id="{D572164F-257B-44DF-9D4F-69414ECF16E9}"/>
              </a:ext>
            </a:extLst>
          </p:cNvPr>
          <p:cNvSpPr txBox="1"/>
          <p:nvPr/>
        </p:nvSpPr>
        <p:spPr>
          <a:xfrm>
            <a:off x="1214844" y="2748895"/>
            <a:ext cx="5456617" cy="2108269"/>
          </a:xfrm>
          <a:prstGeom prst="rect">
            <a:avLst/>
          </a:prstGeom>
          <a:noFill/>
        </p:spPr>
        <p:txBody>
          <a:bodyPr wrap="square">
            <a:spAutoFit/>
          </a:bodyPr>
          <a:lstStyle/>
          <a:p>
            <a:pPr>
              <a:spcBef>
                <a:spcPts val="600"/>
              </a:spcBef>
            </a:pPr>
            <a:r>
              <a:rPr lang="ro-RO" b="1" dirty="0" smtClean="0"/>
              <a:t>Le lipsea un ingredient esenţial: credinţa (Evrei 4:2). De-a lungul timpului, au ajuns să creadă că ascultarea strictă faţă de litera Legii (dacă este posibil) i-ar putea califica pentru Mântuire.</a:t>
            </a:r>
          </a:p>
          <a:p>
            <a:pPr>
              <a:spcBef>
                <a:spcPts val="600"/>
              </a:spcBef>
            </a:pPr>
            <a:r>
              <a:rPr lang="ro-RO" b="1" dirty="0" smtClean="0"/>
              <a:t>Dar nu dreptatea noastră ne salvează, ci dreptatea lui Dumnezeu. Când acceptăm acest lucru prin credinţă, El pune în noi „şi voinţa, şi înfăptuirea.” (Filipeni 2:13). </a:t>
            </a:r>
            <a:endParaRPr lang="ro-RO" b="1" dirty="0"/>
          </a:p>
        </p:txBody>
      </p:sp>
      <p:pic>
        <p:nvPicPr>
          <p:cNvPr id="13" name="Imagen 12">
            <a:extLst>
              <a:ext uri="{FF2B5EF4-FFF2-40B4-BE49-F238E27FC236}">
                <a16:creationId xmlns:a16="http://schemas.microsoft.com/office/drawing/2014/main" xmlns="" id="{6D6ED22C-0BA4-46CB-80D2-93E59CB39796}"/>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6717441" y="3573940"/>
            <a:ext cx="2302342" cy="14619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378542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left)">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500"/>
                                        <p:tgtEl>
                                          <p:spTgt spid="12">
                                            <p:txEl>
                                              <p:pRg st="0" end="0"/>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wipe(left)">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anim calcmode="lin" valueType="num">
                                      <p:cBhvr>
                                        <p:cTn id="55" dur="500" fill="hold"/>
                                        <p:tgtEl>
                                          <p:spTgt spid="13"/>
                                        </p:tgtEl>
                                        <p:attrNameLst>
                                          <p:attrName>ppt_x</p:attrName>
                                        </p:attrNameLst>
                                      </p:cBhvr>
                                      <p:tavLst>
                                        <p:tav tm="0">
                                          <p:val>
                                            <p:fltVal val="0.5"/>
                                          </p:val>
                                        </p:tav>
                                        <p:tav tm="100000">
                                          <p:val>
                                            <p:strVal val="#ppt_x"/>
                                          </p:val>
                                        </p:tav>
                                      </p:tavLst>
                                    </p:anim>
                                    <p:anim calcmode="lin" valueType="num">
                                      <p:cBhvr>
                                        <p:cTn id="56"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build="p"/>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545C513-D085-4D8F-BC80-A7B173D49CD0}"/>
              </a:ext>
            </a:extLst>
          </p:cNvPr>
          <p:cNvSpPr txBox="1"/>
          <p:nvPr/>
        </p:nvSpPr>
        <p:spPr>
          <a:xfrm>
            <a:off x="1377347" y="367134"/>
            <a:ext cx="7315200" cy="4247317"/>
          </a:xfrm>
          <a:prstGeom prst="rect">
            <a:avLst/>
          </a:prstGeom>
          <a:noFill/>
        </p:spPr>
        <p:txBody>
          <a:bodyPr wrap="square">
            <a:spAutoFit/>
          </a:bodyPr>
          <a:lstStyle/>
          <a:p>
            <a:pPr indent="360363" algn="just">
              <a:spcBef>
                <a:spcPts val="600"/>
              </a:spcBef>
            </a:pPr>
            <a:r>
              <a:rPr lang="ro-RO" dirty="0" smtClean="0">
                <a:latin typeface="Arial Black" panose="020B0A04020102020204" pitchFamily="34" charset="0"/>
              </a:rPr>
              <a:t>„Deoarece </a:t>
            </a:r>
            <a:r>
              <a:rPr lang="ro-RO" dirty="0" smtClean="0">
                <a:latin typeface="Arial Black" panose="020B0A04020102020204" pitchFamily="34" charset="0"/>
              </a:rPr>
              <a:t>suntem păcătoşi, </a:t>
            </a:r>
            <a:r>
              <a:rPr lang="ro-RO" dirty="0" err="1" smtClean="0">
                <a:latin typeface="Arial Black" panose="020B0A04020102020204" pitchFamily="34" charset="0"/>
              </a:rPr>
              <a:t>nesfinţi</a:t>
            </a:r>
            <a:r>
              <a:rPr lang="ro-RO" dirty="0" smtClean="0">
                <a:latin typeface="Arial Black" panose="020B0A04020102020204" pitchFamily="34" charset="0"/>
              </a:rPr>
              <a:t>, nu putem păzi în mod desăvârşit legea cea sfântă a lui Dumnezeu. Noi nu avem o neprihănire a noastră, cu care să facem faţă, să răspundem cerinţelor legii lui Dumnezeu. Dar Domnul Hristos a găsit o cale de scăpare pentru noi. El a trăit pe pământ în mijlocul încercărilor şi ispitelor, aşa cum trebuie să trăim şi noi. El a trăit o viaţă fără păcat. A murit pentru noi şi acum Se oferă să ia păcatele noastre şi să ne dea în schimb neprihănirea Sa. Dacă ne predăm Lui şi-L primim ca Mântuitor personal, atunci, aşa păcătoasă cum ar fi viaţa noastră, noi suntem socotiţi neprihăniţi pentru El şi prin El. Caracterul Domnului Hristos este pus atunci în locul caracterului nostru, şi suntem primiţi înaintea lui Dumnezeu ca şi când n-am fi păcătuit niciodată.”</a:t>
            </a:r>
            <a:endParaRPr lang="ro-RO" dirty="0">
              <a:latin typeface="Arial Black" panose="020B0A04020102020204" pitchFamily="34" charset="0"/>
            </a:endParaRPr>
          </a:p>
        </p:txBody>
      </p:sp>
      <p:sp>
        <p:nvSpPr>
          <p:cNvPr id="4" name="CuadroTexto 3">
            <a:extLst>
              <a:ext uri="{FF2B5EF4-FFF2-40B4-BE49-F238E27FC236}">
                <a16:creationId xmlns:a16="http://schemas.microsoft.com/office/drawing/2014/main" xmlns="" id="{976B0E20-74C6-43FD-9A56-21F3A39789BF}"/>
              </a:ext>
            </a:extLst>
          </p:cNvPr>
          <p:cNvSpPr txBox="1"/>
          <p:nvPr/>
        </p:nvSpPr>
        <p:spPr>
          <a:xfrm>
            <a:off x="5564546" y="4431302"/>
            <a:ext cx="3205878" cy="338554"/>
          </a:xfrm>
          <a:prstGeom prst="rect">
            <a:avLst/>
          </a:prstGeom>
          <a:noFill/>
        </p:spPr>
        <p:txBody>
          <a:bodyPr wrap="none" rtlCol="0">
            <a:spAutoFit/>
          </a:bodyPr>
          <a:lstStyle/>
          <a:p>
            <a:pPr algn="r"/>
            <a:r>
              <a:rPr lang="es-ES" sz="1600" b="1" dirty="0"/>
              <a:t>E.G.W. </a:t>
            </a:r>
            <a:r>
              <a:rPr lang="es-ES" sz="1600" b="1" dirty="0" smtClean="0"/>
              <a:t>(</a:t>
            </a:r>
            <a:r>
              <a:rPr lang="ro-RO" sz="1600" b="1" dirty="0" smtClean="0"/>
              <a:t>Calea către Hristos</a:t>
            </a:r>
            <a:r>
              <a:rPr lang="es-ES" sz="1600" b="1" dirty="0" smtClean="0"/>
              <a:t>, p</a:t>
            </a:r>
            <a:r>
              <a:rPr lang="ro-RO" sz="1600" b="1" dirty="0" smtClean="0"/>
              <a:t>a</a:t>
            </a:r>
            <a:r>
              <a:rPr lang="es-ES" sz="1600" b="1" dirty="0" smtClean="0"/>
              <a:t>g</a:t>
            </a:r>
            <a:r>
              <a:rPr lang="es-ES" sz="1600" b="1" dirty="0"/>
              <a:t>. 62)</a:t>
            </a:r>
          </a:p>
        </p:txBody>
      </p:sp>
    </p:spTree>
    <p:extLst>
      <p:ext uri="{BB962C8B-B14F-4D97-AF65-F5344CB8AC3E}">
        <p14:creationId xmlns:p14="http://schemas.microsoft.com/office/powerpoint/2010/main" xmlns="" val="229991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92F43CE-C86D-4966-A59A-4C82404F2C71}"/>
              </a:ext>
            </a:extLst>
          </p:cNvPr>
          <p:cNvSpPr txBox="1"/>
          <p:nvPr/>
        </p:nvSpPr>
        <p:spPr>
          <a:xfrm>
            <a:off x="5577844" y="148591"/>
            <a:ext cx="3380085" cy="3123932"/>
          </a:xfrm>
          <a:custGeom>
            <a:avLst/>
            <a:gdLst>
              <a:gd name="connsiteX0" fmla="*/ 0 w 4187713"/>
              <a:gd name="connsiteY0" fmla="*/ 0 h 3046988"/>
              <a:gd name="connsiteX1" fmla="*/ 598245 w 4187713"/>
              <a:gd name="connsiteY1" fmla="*/ 0 h 3046988"/>
              <a:gd name="connsiteX2" fmla="*/ 1196489 w 4187713"/>
              <a:gd name="connsiteY2" fmla="*/ 0 h 3046988"/>
              <a:gd name="connsiteX3" fmla="*/ 1794734 w 4187713"/>
              <a:gd name="connsiteY3" fmla="*/ 0 h 3046988"/>
              <a:gd name="connsiteX4" fmla="*/ 2434856 w 4187713"/>
              <a:gd name="connsiteY4" fmla="*/ 0 h 3046988"/>
              <a:gd name="connsiteX5" fmla="*/ 2949346 w 4187713"/>
              <a:gd name="connsiteY5" fmla="*/ 0 h 3046988"/>
              <a:gd name="connsiteX6" fmla="*/ 3631345 w 4187713"/>
              <a:gd name="connsiteY6" fmla="*/ 0 h 3046988"/>
              <a:gd name="connsiteX7" fmla="*/ 4187713 w 4187713"/>
              <a:gd name="connsiteY7" fmla="*/ 0 h 3046988"/>
              <a:gd name="connsiteX8" fmla="*/ 4187713 w 4187713"/>
              <a:gd name="connsiteY8" fmla="*/ 416422 h 3046988"/>
              <a:gd name="connsiteX9" fmla="*/ 4187713 w 4187713"/>
              <a:gd name="connsiteY9" fmla="*/ 863313 h 3046988"/>
              <a:gd name="connsiteX10" fmla="*/ 4187713 w 4187713"/>
              <a:gd name="connsiteY10" fmla="*/ 1401614 h 3046988"/>
              <a:gd name="connsiteX11" fmla="*/ 4187713 w 4187713"/>
              <a:gd name="connsiteY11" fmla="*/ 1939916 h 3046988"/>
              <a:gd name="connsiteX12" fmla="*/ 4187713 w 4187713"/>
              <a:gd name="connsiteY12" fmla="*/ 2356337 h 3046988"/>
              <a:gd name="connsiteX13" fmla="*/ 4187713 w 4187713"/>
              <a:gd name="connsiteY13" fmla="*/ 3046988 h 3046988"/>
              <a:gd name="connsiteX14" fmla="*/ 3715100 w 4187713"/>
              <a:gd name="connsiteY14" fmla="*/ 3046988 h 3046988"/>
              <a:gd name="connsiteX15" fmla="*/ 3033101 w 4187713"/>
              <a:gd name="connsiteY15" fmla="*/ 3046988 h 3046988"/>
              <a:gd name="connsiteX16" fmla="*/ 2560487 w 4187713"/>
              <a:gd name="connsiteY16" fmla="*/ 3046988 h 3046988"/>
              <a:gd name="connsiteX17" fmla="*/ 2087874 w 4187713"/>
              <a:gd name="connsiteY17" fmla="*/ 3046988 h 3046988"/>
              <a:gd name="connsiteX18" fmla="*/ 1405875 w 4187713"/>
              <a:gd name="connsiteY18" fmla="*/ 3046988 h 3046988"/>
              <a:gd name="connsiteX19" fmla="*/ 765753 w 4187713"/>
              <a:gd name="connsiteY19" fmla="*/ 3046988 h 3046988"/>
              <a:gd name="connsiteX20" fmla="*/ 0 w 4187713"/>
              <a:gd name="connsiteY20" fmla="*/ 3046988 h 3046988"/>
              <a:gd name="connsiteX21" fmla="*/ 0 w 4187713"/>
              <a:gd name="connsiteY21" fmla="*/ 2600096 h 3046988"/>
              <a:gd name="connsiteX22" fmla="*/ 0 w 4187713"/>
              <a:gd name="connsiteY22" fmla="*/ 2061795 h 3046988"/>
              <a:gd name="connsiteX23" fmla="*/ 0 w 4187713"/>
              <a:gd name="connsiteY23" fmla="*/ 1553964 h 3046988"/>
              <a:gd name="connsiteX24" fmla="*/ 0 w 4187713"/>
              <a:gd name="connsiteY24" fmla="*/ 1015663 h 3046988"/>
              <a:gd name="connsiteX25" fmla="*/ 0 w 4187713"/>
              <a:gd name="connsiteY25" fmla="*/ 538301 h 3046988"/>
              <a:gd name="connsiteX26" fmla="*/ 0 w 4187713"/>
              <a:gd name="connsiteY26"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87713" h="3046988" fill="none" extrusionOk="0">
                <a:moveTo>
                  <a:pt x="0" y="0"/>
                </a:moveTo>
                <a:cubicBezTo>
                  <a:pt x="219436" y="-40862"/>
                  <a:pt x="300957" y="47902"/>
                  <a:pt x="598245" y="0"/>
                </a:cubicBezTo>
                <a:cubicBezTo>
                  <a:pt x="895534" y="-47902"/>
                  <a:pt x="1061296" y="56336"/>
                  <a:pt x="1196489" y="0"/>
                </a:cubicBezTo>
                <a:cubicBezTo>
                  <a:pt x="1331682" y="-56336"/>
                  <a:pt x="1537573" y="53902"/>
                  <a:pt x="1794734" y="0"/>
                </a:cubicBezTo>
                <a:cubicBezTo>
                  <a:pt x="2051896" y="-53902"/>
                  <a:pt x="2227639" y="69569"/>
                  <a:pt x="2434856" y="0"/>
                </a:cubicBezTo>
                <a:cubicBezTo>
                  <a:pt x="2642073" y="-69569"/>
                  <a:pt x="2758811" y="34879"/>
                  <a:pt x="2949346" y="0"/>
                </a:cubicBezTo>
                <a:cubicBezTo>
                  <a:pt x="3139881" y="-34879"/>
                  <a:pt x="3489836" y="52528"/>
                  <a:pt x="3631345" y="0"/>
                </a:cubicBezTo>
                <a:cubicBezTo>
                  <a:pt x="3772854" y="-52528"/>
                  <a:pt x="4009137" y="28655"/>
                  <a:pt x="4187713" y="0"/>
                </a:cubicBezTo>
                <a:cubicBezTo>
                  <a:pt x="4217634" y="150597"/>
                  <a:pt x="4155637" y="300129"/>
                  <a:pt x="4187713" y="416422"/>
                </a:cubicBezTo>
                <a:cubicBezTo>
                  <a:pt x="4219789" y="532715"/>
                  <a:pt x="4139037" y="657690"/>
                  <a:pt x="4187713" y="863313"/>
                </a:cubicBezTo>
                <a:cubicBezTo>
                  <a:pt x="4236389" y="1068936"/>
                  <a:pt x="4174849" y="1146581"/>
                  <a:pt x="4187713" y="1401614"/>
                </a:cubicBezTo>
                <a:cubicBezTo>
                  <a:pt x="4200577" y="1656647"/>
                  <a:pt x="4143292" y="1748615"/>
                  <a:pt x="4187713" y="1939916"/>
                </a:cubicBezTo>
                <a:cubicBezTo>
                  <a:pt x="4232134" y="2131217"/>
                  <a:pt x="4158325" y="2165306"/>
                  <a:pt x="4187713" y="2356337"/>
                </a:cubicBezTo>
                <a:cubicBezTo>
                  <a:pt x="4217101" y="2547368"/>
                  <a:pt x="4146927" y="2861278"/>
                  <a:pt x="4187713" y="3046988"/>
                </a:cubicBezTo>
                <a:cubicBezTo>
                  <a:pt x="4015938" y="3073351"/>
                  <a:pt x="3870263" y="3025087"/>
                  <a:pt x="3715100" y="3046988"/>
                </a:cubicBezTo>
                <a:cubicBezTo>
                  <a:pt x="3559937" y="3068889"/>
                  <a:pt x="3344983" y="2976237"/>
                  <a:pt x="3033101" y="3046988"/>
                </a:cubicBezTo>
                <a:cubicBezTo>
                  <a:pt x="2721219" y="3117739"/>
                  <a:pt x="2796559" y="3033485"/>
                  <a:pt x="2560487" y="3046988"/>
                </a:cubicBezTo>
                <a:cubicBezTo>
                  <a:pt x="2324415" y="3060491"/>
                  <a:pt x="2277787" y="3040512"/>
                  <a:pt x="2087874" y="3046988"/>
                </a:cubicBezTo>
                <a:cubicBezTo>
                  <a:pt x="1897961" y="3053464"/>
                  <a:pt x="1599165" y="3028414"/>
                  <a:pt x="1405875" y="3046988"/>
                </a:cubicBezTo>
                <a:cubicBezTo>
                  <a:pt x="1212585" y="3065562"/>
                  <a:pt x="991850" y="3026418"/>
                  <a:pt x="765753" y="3046988"/>
                </a:cubicBezTo>
                <a:cubicBezTo>
                  <a:pt x="539656" y="3067558"/>
                  <a:pt x="288670" y="3026770"/>
                  <a:pt x="0" y="3046988"/>
                </a:cubicBezTo>
                <a:cubicBezTo>
                  <a:pt x="-49228" y="2847123"/>
                  <a:pt x="28941" y="2705691"/>
                  <a:pt x="0" y="2600096"/>
                </a:cubicBezTo>
                <a:cubicBezTo>
                  <a:pt x="-28941" y="2494501"/>
                  <a:pt x="33183" y="2277483"/>
                  <a:pt x="0" y="2061795"/>
                </a:cubicBezTo>
                <a:cubicBezTo>
                  <a:pt x="-33183" y="1846107"/>
                  <a:pt x="46486" y="1694549"/>
                  <a:pt x="0" y="1553964"/>
                </a:cubicBezTo>
                <a:cubicBezTo>
                  <a:pt x="-46486" y="1413379"/>
                  <a:pt x="59151" y="1134366"/>
                  <a:pt x="0" y="1015663"/>
                </a:cubicBezTo>
                <a:cubicBezTo>
                  <a:pt x="-59151" y="896960"/>
                  <a:pt x="48880" y="697706"/>
                  <a:pt x="0" y="538301"/>
                </a:cubicBezTo>
                <a:cubicBezTo>
                  <a:pt x="-48880" y="378896"/>
                  <a:pt x="57474" y="134407"/>
                  <a:pt x="0" y="0"/>
                </a:cubicBezTo>
                <a:close/>
              </a:path>
              <a:path w="4187713" h="3046988" stroke="0" extrusionOk="0">
                <a:moveTo>
                  <a:pt x="0" y="0"/>
                </a:moveTo>
                <a:cubicBezTo>
                  <a:pt x="250331" y="-39365"/>
                  <a:pt x="385582" y="58411"/>
                  <a:pt x="640122" y="0"/>
                </a:cubicBezTo>
                <a:cubicBezTo>
                  <a:pt x="894662" y="-58411"/>
                  <a:pt x="975381" y="52158"/>
                  <a:pt x="1154612" y="0"/>
                </a:cubicBezTo>
                <a:cubicBezTo>
                  <a:pt x="1333843" y="-52158"/>
                  <a:pt x="1506213" y="31779"/>
                  <a:pt x="1627226" y="0"/>
                </a:cubicBezTo>
                <a:cubicBezTo>
                  <a:pt x="1748239" y="-31779"/>
                  <a:pt x="1975884" y="48106"/>
                  <a:pt x="2267347" y="0"/>
                </a:cubicBezTo>
                <a:cubicBezTo>
                  <a:pt x="2558810" y="-48106"/>
                  <a:pt x="2628321" y="73222"/>
                  <a:pt x="2907469" y="0"/>
                </a:cubicBezTo>
                <a:cubicBezTo>
                  <a:pt x="3186617" y="-73222"/>
                  <a:pt x="3344519" y="8916"/>
                  <a:pt x="3505714" y="0"/>
                </a:cubicBezTo>
                <a:cubicBezTo>
                  <a:pt x="3666910" y="-8916"/>
                  <a:pt x="4016655" y="42261"/>
                  <a:pt x="4187713" y="0"/>
                </a:cubicBezTo>
                <a:cubicBezTo>
                  <a:pt x="4197377" y="218646"/>
                  <a:pt x="4147356" y="426863"/>
                  <a:pt x="4187713" y="568771"/>
                </a:cubicBezTo>
                <a:cubicBezTo>
                  <a:pt x="4228070" y="710679"/>
                  <a:pt x="4172481" y="986073"/>
                  <a:pt x="4187713" y="1107072"/>
                </a:cubicBezTo>
                <a:cubicBezTo>
                  <a:pt x="4202945" y="1228071"/>
                  <a:pt x="4148562" y="1359441"/>
                  <a:pt x="4187713" y="1553964"/>
                </a:cubicBezTo>
                <a:cubicBezTo>
                  <a:pt x="4226864" y="1748487"/>
                  <a:pt x="4179374" y="1849387"/>
                  <a:pt x="4187713" y="2122735"/>
                </a:cubicBezTo>
                <a:cubicBezTo>
                  <a:pt x="4196052" y="2396083"/>
                  <a:pt x="4122586" y="2736117"/>
                  <a:pt x="4187713" y="3046988"/>
                </a:cubicBezTo>
                <a:cubicBezTo>
                  <a:pt x="4013737" y="3087521"/>
                  <a:pt x="3785983" y="2987756"/>
                  <a:pt x="3589468" y="3046988"/>
                </a:cubicBezTo>
                <a:cubicBezTo>
                  <a:pt x="3392954" y="3106220"/>
                  <a:pt x="3287183" y="3021152"/>
                  <a:pt x="3116855" y="3046988"/>
                </a:cubicBezTo>
                <a:cubicBezTo>
                  <a:pt x="2946527" y="3072824"/>
                  <a:pt x="2716548" y="3042529"/>
                  <a:pt x="2518610" y="3046988"/>
                </a:cubicBezTo>
                <a:cubicBezTo>
                  <a:pt x="2320673" y="3051447"/>
                  <a:pt x="2191897" y="3001273"/>
                  <a:pt x="1962243" y="3046988"/>
                </a:cubicBezTo>
                <a:cubicBezTo>
                  <a:pt x="1732589" y="3092703"/>
                  <a:pt x="1441636" y="3023034"/>
                  <a:pt x="1280244" y="3046988"/>
                </a:cubicBezTo>
                <a:cubicBezTo>
                  <a:pt x="1118852" y="3070942"/>
                  <a:pt x="903568" y="2969658"/>
                  <a:pt x="598245" y="3046988"/>
                </a:cubicBezTo>
                <a:cubicBezTo>
                  <a:pt x="292922" y="3124318"/>
                  <a:pt x="190983" y="2988419"/>
                  <a:pt x="0" y="3046988"/>
                </a:cubicBezTo>
                <a:cubicBezTo>
                  <a:pt x="-36992" y="2937169"/>
                  <a:pt x="59122" y="2664104"/>
                  <a:pt x="0" y="2508687"/>
                </a:cubicBezTo>
                <a:cubicBezTo>
                  <a:pt x="-59122" y="2353270"/>
                  <a:pt x="20884" y="2220809"/>
                  <a:pt x="0" y="2061795"/>
                </a:cubicBezTo>
                <a:cubicBezTo>
                  <a:pt x="-20884" y="1902781"/>
                  <a:pt x="51904" y="1630575"/>
                  <a:pt x="0" y="1493024"/>
                </a:cubicBezTo>
                <a:cubicBezTo>
                  <a:pt x="-51904" y="1355473"/>
                  <a:pt x="8748" y="1069216"/>
                  <a:pt x="0" y="924253"/>
                </a:cubicBezTo>
                <a:cubicBezTo>
                  <a:pt x="-8748" y="779290"/>
                  <a:pt x="14916" y="564192"/>
                  <a:pt x="0" y="446892"/>
                </a:cubicBezTo>
                <a:cubicBezTo>
                  <a:pt x="-14916" y="329592"/>
                  <a:pt x="52622" y="91698"/>
                  <a:pt x="0" y="0"/>
                </a:cubicBezTo>
                <a:close/>
              </a:path>
            </a:pathLst>
          </a:custGeom>
          <a:gradFill>
            <a:gsLst>
              <a:gs pos="0">
                <a:schemeClr val="accent4">
                  <a:lumMod val="110000"/>
                  <a:satMod val="105000"/>
                  <a:tint val="67000"/>
                  <a:alpha val="78000"/>
                </a:schemeClr>
              </a:gs>
              <a:gs pos="50000">
                <a:schemeClr val="accent4">
                  <a:lumMod val="105000"/>
                  <a:satMod val="103000"/>
                  <a:tint val="73000"/>
                  <a:alpha val="84000"/>
                </a:schemeClr>
              </a:gs>
              <a:gs pos="100000">
                <a:schemeClr val="accent4">
                  <a:lumMod val="105000"/>
                  <a:satMod val="109000"/>
                  <a:tint val="81000"/>
                  <a:alpha val="99000"/>
                </a:schemeClr>
              </a:gs>
            </a:gsLst>
          </a:gradFill>
          <a:ln w="38100">
            <a:extLst>
              <a:ext uri="{C807C97D-BFC1-408E-A445-0C87EB9F89A2}">
                <ask:lineSketchStyleProps xmlns:ask="http://schemas.microsoft.com/office/drawing/2018/sketchyshapes" xmlns="" sd="1451625296">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a:spAutoFit/>
          </a:bodyPr>
          <a:lstStyle/>
          <a:p>
            <a:pPr algn="ctr" defTabSz="914400"/>
            <a:r>
              <a:rPr lang="ro-RO" sz="2800" b="1" dirty="0" smtClean="0">
                <a:solidFill>
                  <a:srgbClr val="7E2418"/>
                </a:solidFill>
                <a:latin typeface="Comic Sans MS" panose="030F0702030302020204" pitchFamily="66" charset="0"/>
              </a:rPr>
              <a:t>„</a:t>
            </a:r>
            <a:r>
              <a:rPr lang="ro-RO" sz="2800" b="1" dirty="0" smtClean="0">
                <a:solidFill>
                  <a:srgbClr val="7E2418"/>
                </a:solidFill>
                <a:latin typeface="Comic Sans MS" panose="030F0702030302020204" pitchFamily="66" charset="0"/>
              </a:rPr>
              <a:t>Aţi </a:t>
            </a:r>
            <a:r>
              <a:rPr lang="ro-RO" sz="2800" b="1" dirty="0" smtClean="0">
                <a:solidFill>
                  <a:srgbClr val="7E2418"/>
                </a:solidFill>
                <a:latin typeface="Comic Sans MS" panose="030F0702030302020204" pitchFamily="66" charset="0"/>
              </a:rPr>
              <a:t>văzut ce am făcut Egiptului </a:t>
            </a:r>
            <a:r>
              <a:rPr lang="ro-RO" sz="2800" b="1" dirty="0" smtClean="0">
                <a:solidFill>
                  <a:srgbClr val="7E2418"/>
                </a:solidFill>
                <a:latin typeface="Comic Sans MS" panose="030F0702030302020204" pitchFamily="66" charset="0"/>
              </a:rPr>
              <a:t>şi </a:t>
            </a:r>
            <a:r>
              <a:rPr lang="ro-RO" sz="2800" b="1" dirty="0" smtClean="0">
                <a:solidFill>
                  <a:srgbClr val="7E2418"/>
                </a:solidFill>
                <a:latin typeface="Comic Sans MS" panose="030F0702030302020204" pitchFamily="66" charset="0"/>
              </a:rPr>
              <a:t>cum v-am purtat pe aripi de vultur </a:t>
            </a:r>
            <a:r>
              <a:rPr lang="ro-RO" sz="2800" b="1" dirty="0" smtClean="0">
                <a:solidFill>
                  <a:srgbClr val="7E2418"/>
                </a:solidFill>
                <a:latin typeface="Comic Sans MS" panose="030F0702030302020204" pitchFamily="66" charset="0"/>
              </a:rPr>
              <a:t>şi </a:t>
            </a:r>
            <a:r>
              <a:rPr lang="ro-RO" sz="2800" b="1" dirty="0" smtClean="0">
                <a:solidFill>
                  <a:srgbClr val="7E2418"/>
                </a:solidFill>
                <a:latin typeface="Comic Sans MS" panose="030F0702030302020204" pitchFamily="66" charset="0"/>
              </a:rPr>
              <a:t>v-am adus aici la Mine.”</a:t>
            </a:r>
          </a:p>
          <a:p>
            <a:pPr algn="ctr" defTabSz="914400">
              <a:spcBef>
                <a:spcPts val="600"/>
              </a:spcBef>
            </a:pPr>
            <a:r>
              <a:rPr lang="ro-RO" sz="2400" b="1" dirty="0" smtClean="0">
                <a:solidFill>
                  <a:srgbClr val="7E2418"/>
                </a:solidFill>
                <a:latin typeface="Comic Sans MS" panose="030F0702030302020204" pitchFamily="66" charset="0"/>
              </a:rPr>
              <a:t>(Exodul 19:4)</a:t>
            </a:r>
            <a:endParaRPr lang="ro-RO" sz="2400" dirty="0">
              <a:solidFill>
                <a:srgbClr val="7E2418"/>
              </a:solidFill>
            </a:endParaRPr>
          </a:p>
        </p:txBody>
      </p:sp>
      <p:sp>
        <p:nvSpPr>
          <p:cNvPr id="3" name="CuadroTexto 2">
            <a:extLst>
              <a:ext uri="{FF2B5EF4-FFF2-40B4-BE49-F238E27FC236}">
                <a16:creationId xmlns:a16="http://schemas.microsoft.com/office/drawing/2014/main" xmlns="" id="{E465ACAB-0B65-4728-96D2-CC10E0D7A1C3}"/>
              </a:ext>
            </a:extLst>
          </p:cNvPr>
          <p:cNvSpPr txBox="1"/>
          <p:nvPr/>
        </p:nvSpPr>
        <p:spPr>
          <a:xfrm>
            <a:off x="4" y="4357694"/>
            <a:ext cx="2780705" cy="400110"/>
          </a:xfrm>
          <a:prstGeom prst="rect">
            <a:avLst/>
          </a:prstGeom>
          <a:noFill/>
        </p:spPr>
        <p:txBody>
          <a:bodyPr wrap="square">
            <a:spAutoFit/>
          </a:bodyPr>
          <a:lstStyle/>
          <a:p>
            <a:pPr algn="ctr" defTabSz="914400"/>
            <a:r>
              <a:rPr lang="ro-RO" sz="2000" b="1" smtClean="0">
                <a:solidFill>
                  <a:prstClr val="black"/>
                </a:solidFill>
                <a:latin typeface="Comic Sans MS" panose="030F0702030302020204" pitchFamily="66" charset="0"/>
              </a:rPr>
              <a:t>Éxodo 19:4</a:t>
            </a:r>
            <a:endParaRPr lang="ro-RO" sz="2000">
              <a:solidFill>
                <a:prstClr val="black"/>
              </a:solidFill>
            </a:endParaRPr>
          </a:p>
        </p:txBody>
      </p:sp>
    </p:spTree>
    <p:extLst>
      <p:ext uri="{BB962C8B-B14F-4D97-AF65-F5344CB8AC3E}">
        <p14:creationId xmlns:p14="http://schemas.microsoft.com/office/powerpoint/2010/main" xmlns="" val="12495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0AA3984C-3239-4F9D-8827-D9C049E923AC}"/>
              </a:ext>
            </a:extLst>
          </p:cNvPr>
          <p:cNvSpPr txBox="1"/>
          <p:nvPr/>
        </p:nvSpPr>
        <p:spPr>
          <a:xfrm>
            <a:off x="4960395" y="2265736"/>
            <a:ext cx="4258491" cy="2846933"/>
          </a:xfrm>
          <a:prstGeom prst="rect">
            <a:avLst/>
          </a:prstGeom>
          <a:noFill/>
        </p:spPr>
        <p:txBody>
          <a:bodyPr wrap="square" rtlCol="0">
            <a:spAutoFit/>
          </a:bodyPr>
          <a:lstStyle/>
          <a:p>
            <a:pPr>
              <a:spcBef>
                <a:spcPts val="600"/>
              </a:spcBef>
            </a:pPr>
            <a:r>
              <a:rPr lang="ro-RO" b="1" dirty="0" smtClean="0">
                <a:solidFill>
                  <a:srgbClr val="9C5E02"/>
                </a:solidFill>
              </a:rPr>
              <a:t>Pregătirea </a:t>
            </a:r>
            <a:r>
              <a:rPr lang="ro-RO" b="1" dirty="0" smtClean="0">
                <a:solidFill>
                  <a:srgbClr val="9C5E02"/>
                </a:solidFill>
              </a:rPr>
              <a:t>legământului:</a:t>
            </a:r>
          </a:p>
          <a:p>
            <a:pPr lvl="1">
              <a:spcBef>
                <a:spcPts val="600"/>
              </a:spcBef>
            </a:pPr>
            <a:r>
              <a:rPr lang="ro-RO" b="1" dirty="0" smtClean="0"/>
              <a:t>Dumnezeu </a:t>
            </a:r>
            <a:r>
              <a:rPr lang="ro-RO" b="1" dirty="0" smtClean="0"/>
              <a:t>se apropie de </a:t>
            </a:r>
            <a:r>
              <a:rPr lang="ro-RO" b="1" dirty="0" smtClean="0"/>
              <a:t>om.</a:t>
            </a:r>
          </a:p>
          <a:p>
            <a:pPr lvl="1">
              <a:spcBef>
                <a:spcPts val="600"/>
              </a:spcBef>
            </a:pPr>
            <a:r>
              <a:rPr lang="ro-RO" b="1" dirty="0" smtClean="0"/>
              <a:t>Dumnezeu </a:t>
            </a:r>
            <a:r>
              <a:rPr lang="ro-RO" b="1" dirty="0" smtClean="0"/>
              <a:t>răscumpără </a:t>
            </a:r>
            <a:r>
              <a:rPr lang="ro-RO" b="1" dirty="0" smtClean="0"/>
              <a:t>omul.</a:t>
            </a:r>
          </a:p>
          <a:p>
            <a:pPr>
              <a:spcBef>
                <a:spcPts val="600"/>
              </a:spcBef>
            </a:pPr>
            <a:r>
              <a:rPr lang="ro-RO" b="1" dirty="0" smtClean="0">
                <a:solidFill>
                  <a:srgbClr val="A20047"/>
                </a:solidFill>
              </a:rPr>
              <a:t>Realizarea legământului:</a:t>
            </a:r>
          </a:p>
          <a:p>
            <a:pPr lvl="1">
              <a:spcBef>
                <a:spcPts val="600"/>
              </a:spcBef>
            </a:pPr>
            <a:r>
              <a:rPr lang="ro-RO" b="1" dirty="0" smtClean="0"/>
              <a:t>Sinai: porunci şi simboluri.</a:t>
            </a:r>
          </a:p>
          <a:p>
            <a:pPr>
              <a:spcBef>
                <a:spcPts val="600"/>
              </a:spcBef>
            </a:pPr>
            <a:r>
              <a:rPr lang="ro-RO" b="1" dirty="0" smtClean="0">
                <a:solidFill>
                  <a:srgbClr val="6701B2"/>
                </a:solidFill>
              </a:rPr>
              <a:t>Obligaţiile legământului:</a:t>
            </a:r>
          </a:p>
          <a:p>
            <a:pPr lvl="1">
              <a:spcBef>
                <a:spcPts val="600"/>
              </a:spcBef>
            </a:pPr>
            <a:r>
              <a:rPr lang="ro-RO" b="1" dirty="0" smtClean="0"/>
              <a:t>Ascultarea.</a:t>
            </a:r>
          </a:p>
          <a:p>
            <a:pPr lvl="1">
              <a:spcBef>
                <a:spcPts val="600"/>
              </a:spcBef>
            </a:pPr>
            <a:r>
              <a:rPr lang="ro-RO" b="1" dirty="0" smtClean="0"/>
              <a:t>Angajamentul.</a:t>
            </a:r>
            <a:endParaRPr lang="ro-RO" b="1" dirty="0"/>
          </a:p>
        </p:txBody>
      </p:sp>
      <p:sp>
        <p:nvSpPr>
          <p:cNvPr id="3" name="CuadroTexto 2">
            <a:extLst>
              <a:ext uri="{FF2B5EF4-FFF2-40B4-BE49-F238E27FC236}">
                <a16:creationId xmlns:a16="http://schemas.microsoft.com/office/drawing/2014/main" xmlns="" id="{D5242C3B-DF21-4F7E-AC71-B3198FD9BBAD}"/>
              </a:ext>
            </a:extLst>
          </p:cNvPr>
          <p:cNvSpPr txBox="1"/>
          <p:nvPr/>
        </p:nvSpPr>
        <p:spPr>
          <a:xfrm>
            <a:off x="1799539" y="118783"/>
            <a:ext cx="4676874" cy="2108269"/>
          </a:xfrm>
          <a:prstGeom prst="rect">
            <a:avLst/>
          </a:prstGeom>
          <a:noFill/>
        </p:spPr>
        <p:txBody>
          <a:bodyPr wrap="square" rtlCol="0">
            <a:spAutoFit/>
          </a:bodyPr>
          <a:lstStyle/>
          <a:p>
            <a:pPr>
              <a:spcBef>
                <a:spcPts val="600"/>
              </a:spcBef>
            </a:pPr>
            <a:r>
              <a:rPr lang="ro-RO" b="1" dirty="0" smtClean="0"/>
              <a:t>După 400 de ani de sclavie, relaţia dintre Dumnezeu şi Israel se deteriorase.</a:t>
            </a:r>
          </a:p>
          <a:p>
            <a:pPr>
              <a:spcBef>
                <a:spcPts val="600"/>
              </a:spcBef>
            </a:pPr>
            <a:r>
              <a:rPr lang="ro-RO" b="1" dirty="0" smtClean="0"/>
              <a:t>Ca întotdeauna, Dumnezeu a făcut primul pas pentru a restabili relaţia şi a reînnoi legământul pe care l-a făcut cu Avraam, Isaac şi Iacov. Acum, poporul Israel avea responsabilitatea de a-şi îndeplini partea. </a:t>
            </a:r>
            <a:endParaRPr lang="ro-RO" b="1" dirty="0"/>
          </a:p>
        </p:txBody>
      </p:sp>
      <p:pic>
        <p:nvPicPr>
          <p:cNvPr id="15" name="Imagen 14">
            <a:extLst>
              <a:ext uri="{FF2B5EF4-FFF2-40B4-BE49-F238E27FC236}">
                <a16:creationId xmlns:a16="http://schemas.microsoft.com/office/drawing/2014/main" xmlns="" id="{1DF73049-2553-43C0-BD8B-5C261EB7CA7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6518972" y="118782"/>
            <a:ext cx="2441695" cy="1831271"/>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Imagen 18">
            <a:extLst>
              <a:ext uri="{FF2B5EF4-FFF2-40B4-BE49-F238E27FC236}">
                <a16:creationId xmlns:a16="http://schemas.microsoft.com/office/drawing/2014/main" xmlns="" id="{F9F3D1F1-FB91-463A-AC1A-9D7BBCAB0322}"/>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01852" y="118782"/>
            <a:ext cx="1517972" cy="2008782"/>
          </a:xfrm>
          <a:prstGeom prst="round2DiagRect">
            <a:avLst>
              <a:gd name="adj1" fmla="val 0"/>
              <a:gd name="adj2" fmla="val 28432"/>
            </a:avLst>
          </a:prstGeom>
          <a:ln w="571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21" name="Imagen 20">
            <a:extLst>
              <a:ext uri="{FF2B5EF4-FFF2-40B4-BE49-F238E27FC236}">
                <a16:creationId xmlns:a16="http://schemas.microsoft.com/office/drawing/2014/main" xmlns="" id="{61E5DFE9-0093-4A1A-8608-42175D2205BE}"/>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5184172" y="4432797"/>
            <a:ext cx="249274" cy="258869"/>
          </a:xfrm>
          <a:prstGeom prst="rect">
            <a:avLst/>
          </a:prstGeom>
        </p:spPr>
      </p:pic>
      <p:pic>
        <p:nvPicPr>
          <p:cNvPr id="22" name="Imagen 21">
            <a:extLst>
              <a:ext uri="{FF2B5EF4-FFF2-40B4-BE49-F238E27FC236}">
                <a16:creationId xmlns:a16="http://schemas.microsoft.com/office/drawing/2014/main" xmlns="" id="{AB43BD08-E0DE-4F42-A470-2A95F70BF203}"/>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5183853" y="4770207"/>
            <a:ext cx="249274" cy="258869"/>
          </a:xfrm>
          <a:prstGeom prst="rect">
            <a:avLst/>
          </a:prstGeom>
        </p:spPr>
      </p:pic>
      <p:pic>
        <p:nvPicPr>
          <p:cNvPr id="24" name="Imagen 23">
            <a:extLst>
              <a:ext uri="{FF2B5EF4-FFF2-40B4-BE49-F238E27FC236}">
                <a16:creationId xmlns:a16="http://schemas.microsoft.com/office/drawing/2014/main" xmlns="" id="{A36534BE-6940-425C-A6C2-D55F660AE8BD}"/>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5184172" y="3022652"/>
            <a:ext cx="249274" cy="258869"/>
          </a:xfrm>
          <a:prstGeom prst="rect">
            <a:avLst/>
          </a:prstGeom>
        </p:spPr>
      </p:pic>
      <p:pic>
        <p:nvPicPr>
          <p:cNvPr id="25" name="Imagen 24">
            <a:extLst>
              <a:ext uri="{FF2B5EF4-FFF2-40B4-BE49-F238E27FC236}">
                <a16:creationId xmlns:a16="http://schemas.microsoft.com/office/drawing/2014/main" xmlns="" id="{35043C59-AC6D-4BD4-AC46-A2C88689E725}"/>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5184172" y="2681300"/>
            <a:ext cx="249274" cy="258869"/>
          </a:xfrm>
          <a:prstGeom prst="rect">
            <a:avLst/>
          </a:prstGeom>
        </p:spPr>
      </p:pic>
      <p:pic>
        <p:nvPicPr>
          <p:cNvPr id="27" name="Imagen 26">
            <a:extLst>
              <a:ext uri="{FF2B5EF4-FFF2-40B4-BE49-F238E27FC236}">
                <a16:creationId xmlns:a16="http://schemas.microsoft.com/office/drawing/2014/main" xmlns="" id="{AB600F74-3421-43DF-A17D-DA0F2920A567}"/>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rot="16200000">
            <a:off x="4453860" y="3138855"/>
            <a:ext cx="435319" cy="709421"/>
          </a:xfrm>
          <a:prstGeom prst="rect">
            <a:avLst/>
          </a:prstGeom>
        </p:spPr>
      </p:pic>
      <p:pic>
        <p:nvPicPr>
          <p:cNvPr id="28" name="Imagen 27">
            <a:extLst>
              <a:ext uri="{FF2B5EF4-FFF2-40B4-BE49-F238E27FC236}">
                <a16:creationId xmlns:a16="http://schemas.microsoft.com/office/drawing/2014/main" xmlns="" id="{00A26238-1973-41F2-BFCD-6DBB3287E2A3}"/>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rot="16200000">
            <a:off x="4453860" y="2108930"/>
            <a:ext cx="435319" cy="709421"/>
          </a:xfrm>
          <a:prstGeom prst="rect">
            <a:avLst/>
          </a:prstGeom>
        </p:spPr>
      </p:pic>
      <p:pic>
        <p:nvPicPr>
          <p:cNvPr id="31" name="Imagen 30">
            <a:extLst>
              <a:ext uri="{FF2B5EF4-FFF2-40B4-BE49-F238E27FC236}">
                <a16:creationId xmlns:a16="http://schemas.microsoft.com/office/drawing/2014/main" xmlns="" id="{6154A8F9-1030-454D-A68C-732D536585B0}"/>
              </a:ext>
            </a:extLst>
          </p:cNvPr>
          <p:cNvPicPr>
            <a:picLocks noChangeAspect="1"/>
          </p:cNvPicPr>
          <p:nvPr/>
        </p:nvPicPr>
        <p:blipFill>
          <a:blip r:embed="rId12" cstate="print">
            <a:extLst>
              <a:ext uri="{28A0092B-C50C-407E-A947-70E740481C1C}">
                <a14:useLocalDpi xmlns:a14="http://schemas.microsoft.com/office/drawing/2010/main" xmlns=""/>
              </a:ext>
            </a:extLst>
          </a:blip>
          <a:stretch>
            <a:fillRect/>
          </a:stretch>
        </p:blipFill>
        <p:spPr>
          <a:xfrm rot="16200000">
            <a:off x="4453860" y="3842321"/>
            <a:ext cx="435319" cy="709421"/>
          </a:xfrm>
          <a:prstGeom prst="rect">
            <a:avLst/>
          </a:prstGeom>
        </p:spPr>
      </p:pic>
      <p:pic>
        <p:nvPicPr>
          <p:cNvPr id="33" name="Imagen 32">
            <a:extLst>
              <a:ext uri="{FF2B5EF4-FFF2-40B4-BE49-F238E27FC236}">
                <a16:creationId xmlns:a16="http://schemas.microsoft.com/office/drawing/2014/main" xmlns="" id="{CE0C5840-E866-43FA-B00B-AF042A8074CD}"/>
              </a:ext>
            </a:extLst>
          </p:cNvPr>
          <p:cNvPicPr>
            <a:picLocks noChangeAspect="1"/>
          </p:cNvPicPr>
          <p:nvPr/>
        </p:nvPicPr>
        <p:blipFill>
          <a:blip r:embed="rId13" cstate="print">
            <a:extLst>
              <a:ext uri="{28A0092B-C50C-407E-A947-70E740481C1C}">
                <a14:useLocalDpi xmlns:a14="http://schemas.microsoft.com/office/drawing/2010/main" xmlns=""/>
              </a:ext>
            </a:extLst>
          </a:blip>
          <a:stretch>
            <a:fillRect/>
          </a:stretch>
        </p:blipFill>
        <p:spPr>
          <a:xfrm>
            <a:off x="5183853" y="3728207"/>
            <a:ext cx="249593" cy="259200"/>
          </a:xfrm>
          <a:prstGeom prst="rect">
            <a:avLst/>
          </a:prstGeom>
        </p:spPr>
      </p:pic>
      <p:pic>
        <p:nvPicPr>
          <p:cNvPr id="35" name="Imagen 34">
            <a:extLst>
              <a:ext uri="{FF2B5EF4-FFF2-40B4-BE49-F238E27FC236}">
                <a16:creationId xmlns:a16="http://schemas.microsoft.com/office/drawing/2014/main" xmlns="" id="{F76359CF-53C3-4F09-B4AB-5F0528ACB0DB}"/>
              </a:ext>
            </a:extLst>
          </p:cNvPr>
          <p:cNvPicPr>
            <a:picLocks noChangeAspect="1"/>
          </p:cNvPicPr>
          <p:nvPr/>
        </p:nvPicPr>
        <p:blipFill>
          <a:blip r:embed="rId14" cstate="print">
            <a:extLst>
              <a:ext uri="{28A0092B-C50C-407E-A947-70E740481C1C}">
                <a14:useLocalDpi xmlns:a14="http://schemas.microsoft.com/office/drawing/2010/main" xmlns=""/>
              </a:ext>
            </a:extLst>
          </a:blip>
          <a:stretch>
            <a:fillRect/>
          </a:stretch>
        </p:blipFill>
        <p:spPr>
          <a:xfrm>
            <a:off x="101851" y="2327540"/>
            <a:ext cx="3585009" cy="2688757"/>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Tree>
    <p:extLst>
      <p:ext uri="{BB962C8B-B14F-4D97-AF65-F5344CB8AC3E}">
        <p14:creationId xmlns:p14="http://schemas.microsoft.com/office/powerpoint/2010/main" xmlns="" val="1865582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randombar(horizont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ppt_x</p:attrName>
                                        </p:attrNameLst>
                                      </p:cBhvr>
                                      <p:tavLst>
                                        <p:tav tm="0">
                                          <p:val>
                                            <p:strVal val="#ppt_x-#ppt_w/2"/>
                                          </p:val>
                                        </p:tav>
                                        <p:tav tm="100000">
                                          <p:val>
                                            <p:strVal val="#ppt_x"/>
                                          </p:val>
                                        </p:tav>
                                      </p:tavLst>
                                    </p:anim>
                                    <p:anim calcmode="lin" valueType="num">
                                      <p:cBhvr>
                                        <p:cTn id="25" dur="500" fill="hold"/>
                                        <p:tgtEl>
                                          <p:spTgt spid="28"/>
                                        </p:tgtEl>
                                        <p:attrNameLst>
                                          <p:attrName>ppt_y</p:attrName>
                                        </p:attrNameLst>
                                      </p:cBhvr>
                                      <p:tavLst>
                                        <p:tav tm="0">
                                          <p:val>
                                            <p:strVal val="#ppt_y"/>
                                          </p:val>
                                        </p:tav>
                                        <p:tav tm="100000">
                                          <p:val>
                                            <p:strVal val="#ppt_y"/>
                                          </p:val>
                                        </p:tav>
                                      </p:tavLst>
                                    </p:anim>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left)">
                                      <p:cBhvr>
                                        <p:cTn id="31" dur="500"/>
                                        <p:tgtEl>
                                          <p:spTgt spid="2">
                                            <p:txEl>
                                              <p:pRg st="0" end="0"/>
                                            </p:txEl>
                                          </p:spTgt>
                                        </p:tgtEl>
                                      </p:cBhvr>
                                    </p:animEffect>
                                  </p:childTnLst>
                                </p:cTn>
                              </p:par>
                            </p:childTnLst>
                          </p:cTn>
                        </p:par>
                        <p:par>
                          <p:cTn id="32" fill="hold">
                            <p:stCondLst>
                              <p:cond delay="1000"/>
                            </p:stCondLst>
                            <p:childTnLst>
                              <p:par>
                                <p:cTn id="33" presetID="31"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anim calcmode="lin" valueType="num">
                                      <p:cBhvr>
                                        <p:cTn id="37" dur="1000" fill="hold"/>
                                        <p:tgtEl>
                                          <p:spTgt spid="25"/>
                                        </p:tgtEl>
                                        <p:attrNameLst>
                                          <p:attrName>style.rotation</p:attrName>
                                        </p:attrNameLst>
                                      </p:cBhvr>
                                      <p:tavLst>
                                        <p:tav tm="0">
                                          <p:val>
                                            <p:fltVal val="90"/>
                                          </p:val>
                                        </p:tav>
                                        <p:tav tm="100000">
                                          <p:val>
                                            <p:fltVal val="0"/>
                                          </p:val>
                                        </p:tav>
                                      </p:tavLst>
                                    </p:anim>
                                    <p:animEffect transition="in" filter="fade">
                                      <p:cBhvr>
                                        <p:cTn id="38" dur="1000"/>
                                        <p:tgtEl>
                                          <p:spTgt spid="25"/>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par>
                          <p:cTn id="43" fill="hold">
                            <p:stCondLst>
                              <p:cond delay="2500"/>
                            </p:stCondLst>
                            <p:childTnLst>
                              <p:par>
                                <p:cTn id="44" presetID="31"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1000" fill="hold"/>
                                        <p:tgtEl>
                                          <p:spTgt spid="24"/>
                                        </p:tgtEl>
                                        <p:attrNameLst>
                                          <p:attrName>ppt_w</p:attrName>
                                        </p:attrNameLst>
                                      </p:cBhvr>
                                      <p:tavLst>
                                        <p:tav tm="0">
                                          <p:val>
                                            <p:fltVal val="0"/>
                                          </p:val>
                                        </p:tav>
                                        <p:tav tm="100000">
                                          <p:val>
                                            <p:strVal val="#ppt_w"/>
                                          </p:val>
                                        </p:tav>
                                      </p:tavLst>
                                    </p:anim>
                                    <p:anim calcmode="lin" valueType="num">
                                      <p:cBhvr>
                                        <p:cTn id="47" dur="1000" fill="hold"/>
                                        <p:tgtEl>
                                          <p:spTgt spid="24"/>
                                        </p:tgtEl>
                                        <p:attrNameLst>
                                          <p:attrName>ppt_h</p:attrName>
                                        </p:attrNameLst>
                                      </p:cBhvr>
                                      <p:tavLst>
                                        <p:tav tm="0">
                                          <p:val>
                                            <p:fltVal val="0"/>
                                          </p:val>
                                        </p:tav>
                                        <p:tav tm="100000">
                                          <p:val>
                                            <p:strVal val="#ppt_h"/>
                                          </p:val>
                                        </p:tav>
                                      </p:tavLst>
                                    </p:anim>
                                    <p:anim calcmode="lin" valueType="num">
                                      <p:cBhvr>
                                        <p:cTn id="48" dur="1000" fill="hold"/>
                                        <p:tgtEl>
                                          <p:spTgt spid="24"/>
                                        </p:tgtEl>
                                        <p:attrNameLst>
                                          <p:attrName>style.rotation</p:attrName>
                                        </p:attrNameLst>
                                      </p:cBhvr>
                                      <p:tavLst>
                                        <p:tav tm="0">
                                          <p:val>
                                            <p:fltVal val="90"/>
                                          </p:val>
                                        </p:tav>
                                        <p:tav tm="100000">
                                          <p:val>
                                            <p:fltVal val="0"/>
                                          </p:val>
                                        </p:tav>
                                      </p:tavLst>
                                    </p:anim>
                                    <p:animEffect transition="in" filter="fade">
                                      <p:cBhvr>
                                        <p:cTn id="49" dur="1000"/>
                                        <p:tgtEl>
                                          <p:spTgt spid="24"/>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Effect transition="in" filter="wipe(left)">
                                      <p:cBhvr>
                                        <p:cTn id="53" dur="500"/>
                                        <p:tgtEl>
                                          <p:spTgt spid="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ppt_x</p:attrName>
                                        </p:attrNameLst>
                                      </p:cBhvr>
                                      <p:tavLst>
                                        <p:tav tm="0">
                                          <p:val>
                                            <p:strVal val="#ppt_x-#ppt_w/2"/>
                                          </p:val>
                                        </p:tav>
                                        <p:tav tm="100000">
                                          <p:val>
                                            <p:strVal val="#ppt_x"/>
                                          </p:val>
                                        </p:tav>
                                      </p:tavLst>
                                    </p:anim>
                                    <p:anim calcmode="lin" valueType="num">
                                      <p:cBhvr>
                                        <p:cTn id="59" dur="500" fill="hold"/>
                                        <p:tgtEl>
                                          <p:spTgt spid="27"/>
                                        </p:tgtEl>
                                        <p:attrNameLst>
                                          <p:attrName>ppt_y</p:attrName>
                                        </p:attrNameLst>
                                      </p:cBhvr>
                                      <p:tavLst>
                                        <p:tav tm="0">
                                          <p:val>
                                            <p:strVal val="#ppt_y"/>
                                          </p:val>
                                        </p:tav>
                                        <p:tav tm="100000">
                                          <p:val>
                                            <p:strVal val="#ppt_y"/>
                                          </p:val>
                                        </p:tav>
                                      </p:tavLst>
                                    </p:anim>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par>
                          <p:cTn id="66" fill="hold">
                            <p:stCondLst>
                              <p:cond delay="1000"/>
                            </p:stCondLst>
                            <p:childTnLst>
                              <p:par>
                                <p:cTn id="67" presetID="31"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fltVal val="0"/>
                                          </p:val>
                                        </p:tav>
                                        <p:tav tm="100000">
                                          <p:val>
                                            <p:strVal val="#ppt_w"/>
                                          </p:val>
                                        </p:tav>
                                      </p:tavLst>
                                    </p:anim>
                                    <p:anim calcmode="lin" valueType="num">
                                      <p:cBhvr>
                                        <p:cTn id="70" dur="1000" fill="hold"/>
                                        <p:tgtEl>
                                          <p:spTgt spid="33"/>
                                        </p:tgtEl>
                                        <p:attrNameLst>
                                          <p:attrName>ppt_h</p:attrName>
                                        </p:attrNameLst>
                                      </p:cBhvr>
                                      <p:tavLst>
                                        <p:tav tm="0">
                                          <p:val>
                                            <p:fltVal val="0"/>
                                          </p:val>
                                        </p:tav>
                                        <p:tav tm="100000">
                                          <p:val>
                                            <p:strVal val="#ppt_h"/>
                                          </p:val>
                                        </p:tav>
                                      </p:tavLst>
                                    </p:anim>
                                    <p:anim calcmode="lin" valueType="num">
                                      <p:cBhvr>
                                        <p:cTn id="71" dur="1000" fill="hold"/>
                                        <p:tgtEl>
                                          <p:spTgt spid="33"/>
                                        </p:tgtEl>
                                        <p:attrNameLst>
                                          <p:attrName>style.rotation</p:attrName>
                                        </p:attrNameLst>
                                      </p:cBhvr>
                                      <p:tavLst>
                                        <p:tav tm="0">
                                          <p:val>
                                            <p:fltVal val="90"/>
                                          </p:val>
                                        </p:tav>
                                        <p:tav tm="100000">
                                          <p:val>
                                            <p:fltVal val="0"/>
                                          </p:val>
                                        </p:tav>
                                      </p:tavLst>
                                    </p:anim>
                                    <p:animEffect transition="in" filter="fade">
                                      <p:cBhvr>
                                        <p:cTn id="72" dur="1000"/>
                                        <p:tgtEl>
                                          <p:spTgt spid="33"/>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ppt_x</p:attrName>
                                        </p:attrNameLst>
                                      </p:cBhvr>
                                      <p:tavLst>
                                        <p:tav tm="0">
                                          <p:val>
                                            <p:strVal val="#ppt_x-#ppt_w/2"/>
                                          </p:val>
                                        </p:tav>
                                        <p:tav tm="100000">
                                          <p:val>
                                            <p:strVal val="#ppt_x"/>
                                          </p:val>
                                        </p:tav>
                                      </p:tavLst>
                                    </p:anim>
                                    <p:anim calcmode="lin" valueType="num">
                                      <p:cBhvr>
                                        <p:cTn id="82" dur="500" fill="hold"/>
                                        <p:tgtEl>
                                          <p:spTgt spid="31"/>
                                        </p:tgtEl>
                                        <p:attrNameLst>
                                          <p:attrName>ppt_y</p:attrName>
                                        </p:attrNameLst>
                                      </p:cBhvr>
                                      <p:tavLst>
                                        <p:tav tm="0">
                                          <p:val>
                                            <p:strVal val="#ppt_y"/>
                                          </p:val>
                                        </p:tav>
                                        <p:tav tm="100000">
                                          <p:val>
                                            <p:strVal val="#ppt_y"/>
                                          </p:val>
                                        </p:tav>
                                      </p:tavLst>
                                    </p:anim>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5" end="5"/>
                                            </p:txEl>
                                          </p:spTgt>
                                        </p:tgtEl>
                                        <p:attrNameLst>
                                          <p:attrName>style.visibility</p:attrName>
                                        </p:attrNameLst>
                                      </p:cBhvr>
                                      <p:to>
                                        <p:strVal val="visible"/>
                                      </p:to>
                                    </p:set>
                                    <p:animEffect transition="in" filter="wipe(left)">
                                      <p:cBhvr>
                                        <p:cTn id="88" dur="500"/>
                                        <p:tgtEl>
                                          <p:spTgt spid="2">
                                            <p:txEl>
                                              <p:pRg st="5" end="5"/>
                                            </p:txEl>
                                          </p:spTgt>
                                        </p:tgtEl>
                                      </p:cBhvr>
                                    </p:animEffect>
                                  </p:childTnLst>
                                </p:cTn>
                              </p:par>
                            </p:childTnLst>
                          </p:cTn>
                        </p:par>
                        <p:par>
                          <p:cTn id="89" fill="hold">
                            <p:stCondLst>
                              <p:cond delay="1000"/>
                            </p:stCondLst>
                            <p:childTnLst>
                              <p:par>
                                <p:cTn id="90" presetID="31" presetClass="entr" presetSubtype="0"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0" fill="hold"/>
                                        <p:tgtEl>
                                          <p:spTgt spid="21"/>
                                        </p:tgtEl>
                                        <p:attrNameLst>
                                          <p:attrName>ppt_w</p:attrName>
                                        </p:attrNameLst>
                                      </p:cBhvr>
                                      <p:tavLst>
                                        <p:tav tm="0">
                                          <p:val>
                                            <p:fltVal val="0"/>
                                          </p:val>
                                        </p:tav>
                                        <p:tav tm="100000">
                                          <p:val>
                                            <p:strVal val="#ppt_w"/>
                                          </p:val>
                                        </p:tav>
                                      </p:tavLst>
                                    </p:anim>
                                    <p:anim calcmode="lin" valueType="num">
                                      <p:cBhvr>
                                        <p:cTn id="93" dur="1000" fill="hold"/>
                                        <p:tgtEl>
                                          <p:spTgt spid="21"/>
                                        </p:tgtEl>
                                        <p:attrNameLst>
                                          <p:attrName>ppt_h</p:attrName>
                                        </p:attrNameLst>
                                      </p:cBhvr>
                                      <p:tavLst>
                                        <p:tav tm="0">
                                          <p:val>
                                            <p:fltVal val="0"/>
                                          </p:val>
                                        </p:tav>
                                        <p:tav tm="100000">
                                          <p:val>
                                            <p:strVal val="#ppt_h"/>
                                          </p:val>
                                        </p:tav>
                                      </p:tavLst>
                                    </p:anim>
                                    <p:anim calcmode="lin" valueType="num">
                                      <p:cBhvr>
                                        <p:cTn id="94" dur="1000" fill="hold"/>
                                        <p:tgtEl>
                                          <p:spTgt spid="21"/>
                                        </p:tgtEl>
                                        <p:attrNameLst>
                                          <p:attrName>style.rotation</p:attrName>
                                        </p:attrNameLst>
                                      </p:cBhvr>
                                      <p:tavLst>
                                        <p:tav tm="0">
                                          <p:val>
                                            <p:fltVal val="90"/>
                                          </p:val>
                                        </p:tav>
                                        <p:tav tm="100000">
                                          <p:val>
                                            <p:fltVal val="0"/>
                                          </p:val>
                                        </p:tav>
                                      </p:tavLst>
                                    </p:anim>
                                    <p:animEffect transition="in" filter="fade">
                                      <p:cBhvr>
                                        <p:cTn id="95" dur="1000"/>
                                        <p:tgtEl>
                                          <p:spTgt spid="21"/>
                                        </p:tgtEl>
                                      </p:cBhvr>
                                    </p:animEffect>
                                  </p:childTnLst>
                                </p:cTn>
                              </p:par>
                            </p:childTnLst>
                          </p:cTn>
                        </p:par>
                        <p:par>
                          <p:cTn id="96" fill="hold">
                            <p:stCondLst>
                              <p:cond delay="2000"/>
                            </p:stCondLst>
                            <p:childTnLst>
                              <p:par>
                                <p:cTn id="97" presetID="22" presetClass="entr" presetSubtype="8" fill="hold" grpId="0" nodeType="afterEffect">
                                  <p:stCondLst>
                                    <p:cond delay="0"/>
                                  </p:stCondLst>
                                  <p:childTnLst>
                                    <p:set>
                                      <p:cBhvr>
                                        <p:cTn id="98" dur="1" fill="hold">
                                          <p:stCondLst>
                                            <p:cond delay="0"/>
                                          </p:stCondLst>
                                        </p:cTn>
                                        <p:tgtEl>
                                          <p:spTgt spid="2">
                                            <p:txEl>
                                              <p:pRg st="6" end="6"/>
                                            </p:txEl>
                                          </p:spTgt>
                                        </p:tgtEl>
                                        <p:attrNameLst>
                                          <p:attrName>style.visibility</p:attrName>
                                        </p:attrNameLst>
                                      </p:cBhvr>
                                      <p:to>
                                        <p:strVal val="visible"/>
                                      </p:to>
                                    </p:set>
                                    <p:animEffect transition="in" filter="wipe(left)">
                                      <p:cBhvr>
                                        <p:cTn id="99" dur="500"/>
                                        <p:tgtEl>
                                          <p:spTgt spid="2">
                                            <p:txEl>
                                              <p:pRg st="6" end="6"/>
                                            </p:txEl>
                                          </p:spTgt>
                                        </p:tgtEl>
                                      </p:cBhvr>
                                    </p:animEffect>
                                  </p:childTnLst>
                                </p:cTn>
                              </p:par>
                            </p:childTnLst>
                          </p:cTn>
                        </p:par>
                        <p:par>
                          <p:cTn id="100" fill="hold">
                            <p:stCondLst>
                              <p:cond delay="2500"/>
                            </p:stCondLst>
                            <p:childTnLst>
                              <p:par>
                                <p:cTn id="101" presetID="31" presetClass="entr" presetSubtype="0"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ppt_w</p:attrName>
                                        </p:attrNameLst>
                                      </p:cBhvr>
                                      <p:tavLst>
                                        <p:tav tm="0">
                                          <p:val>
                                            <p:fltVal val="0"/>
                                          </p:val>
                                        </p:tav>
                                        <p:tav tm="100000">
                                          <p:val>
                                            <p:strVal val="#ppt_w"/>
                                          </p:val>
                                        </p:tav>
                                      </p:tavLst>
                                    </p:anim>
                                    <p:anim calcmode="lin" valueType="num">
                                      <p:cBhvr>
                                        <p:cTn id="104" dur="1000" fill="hold"/>
                                        <p:tgtEl>
                                          <p:spTgt spid="22"/>
                                        </p:tgtEl>
                                        <p:attrNameLst>
                                          <p:attrName>ppt_h</p:attrName>
                                        </p:attrNameLst>
                                      </p:cBhvr>
                                      <p:tavLst>
                                        <p:tav tm="0">
                                          <p:val>
                                            <p:fltVal val="0"/>
                                          </p:val>
                                        </p:tav>
                                        <p:tav tm="100000">
                                          <p:val>
                                            <p:strVal val="#ppt_h"/>
                                          </p:val>
                                        </p:tav>
                                      </p:tavLst>
                                    </p:anim>
                                    <p:anim calcmode="lin" valueType="num">
                                      <p:cBhvr>
                                        <p:cTn id="105" dur="1000" fill="hold"/>
                                        <p:tgtEl>
                                          <p:spTgt spid="22"/>
                                        </p:tgtEl>
                                        <p:attrNameLst>
                                          <p:attrName>style.rotation</p:attrName>
                                        </p:attrNameLst>
                                      </p:cBhvr>
                                      <p:tavLst>
                                        <p:tav tm="0">
                                          <p:val>
                                            <p:fltVal val="90"/>
                                          </p:val>
                                        </p:tav>
                                        <p:tav tm="100000">
                                          <p:val>
                                            <p:fltVal val="0"/>
                                          </p:val>
                                        </p:tav>
                                      </p:tavLst>
                                    </p:anim>
                                    <p:animEffect transition="in" filter="fade">
                                      <p:cBhvr>
                                        <p:cTn id="106" dur="1000"/>
                                        <p:tgtEl>
                                          <p:spTgt spid="22"/>
                                        </p:tgtEl>
                                      </p:cBhvr>
                                    </p:animEffect>
                                  </p:childTnLst>
                                </p:cTn>
                              </p:par>
                            </p:childTnLst>
                          </p:cTn>
                        </p:par>
                        <p:par>
                          <p:cTn id="107" fill="hold">
                            <p:stCondLst>
                              <p:cond delay="3500"/>
                            </p:stCondLst>
                            <p:childTnLst>
                              <p:par>
                                <p:cTn id="108" presetID="22" presetClass="entr" presetSubtype="8" fill="hold" grpId="0" nodeType="afterEffect">
                                  <p:stCondLst>
                                    <p:cond delay="0"/>
                                  </p:stCondLst>
                                  <p:childTnLst>
                                    <p:set>
                                      <p:cBhvr>
                                        <p:cTn id="109" dur="1" fill="hold">
                                          <p:stCondLst>
                                            <p:cond delay="0"/>
                                          </p:stCondLst>
                                        </p:cTn>
                                        <p:tgtEl>
                                          <p:spTgt spid="2">
                                            <p:txEl>
                                              <p:pRg st="7" end="7"/>
                                            </p:txEl>
                                          </p:spTgt>
                                        </p:tgtEl>
                                        <p:attrNameLst>
                                          <p:attrName>style.visibility</p:attrName>
                                        </p:attrNameLst>
                                      </p:cBhvr>
                                      <p:to>
                                        <p:strVal val="visible"/>
                                      </p:to>
                                    </p:set>
                                    <p:animEffect transition="in" filter="wipe(left)">
                                      <p:cBhvr>
                                        <p:cTn id="11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005A9F0-B980-472A-8F2F-F3A00CC74AFD}"/>
              </a:ext>
            </a:extLst>
          </p:cNvPr>
          <p:cNvSpPr txBox="1"/>
          <p:nvPr/>
        </p:nvSpPr>
        <p:spPr>
          <a:xfrm>
            <a:off x="0" y="-52248"/>
            <a:ext cx="6654893" cy="646331"/>
          </a:xfrm>
          <a:prstGeom prst="rect">
            <a:avLst/>
          </a:prstGeom>
          <a:noFill/>
        </p:spPr>
        <p:txBody>
          <a:bodyPr wrap="square">
            <a:spAutoFit/>
            <a:scene3d>
              <a:camera prst="orthographicFront"/>
              <a:lightRig rig="brightRoom" dir="t"/>
            </a:scene3d>
            <a:sp3d extrusionH="57150" contourW="6350" prstMaterial="softEdge">
              <a:bevelT w="25400" h="38100"/>
              <a:contourClr>
                <a:schemeClr val="accent6">
                  <a:lumMod val="50000"/>
                </a:schemeClr>
              </a:contourClr>
            </a:sp3d>
          </a:bodyPr>
          <a:lstStyle/>
          <a:p>
            <a:pPr algn="ctr"/>
            <a:r>
              <a:rPr lang="ro-RO" sz="3600" b="1" dirty="0" smtClean="0">
                <a:ln/>
                <a:solidFill>
                  <a:schemeClr val="accent6">
                    <a:lumMod val="75000"/>
                  </a:schemeClr>
                </a:solidFill>
              </a:rPr>
              <a:t>DUMNEZEU SE APROPIE DE OM</a:t>
            </a:r>
            <a:endParaRPr lang="es-ES" sz="3600" b="1" dirty="0">
              <a:ln/>
              <a:solidFill>
                <a:schemeClr val="accent6">
                  <a:lumMod val="75000"/>
                </a:schemeClr>
              </a:solidFill>
            </a:endParaRPr>
          </a:p>
        </p:txBody>
      </p:sp>
      <p:sp>
        <p:nvSpPr>
          <p:cNvPr id="5" name="CuadroTexto 4">
            <a:extLst>
              <a:ext uri="{FF2B5EF4-FFF2-40B4-BE49-F238E27FC236}">
                <a16:creationId xmlns:a16="http://schemas.microsoft.com/office/drawing/2014/main" xmlns="" id="{D1F12FEE-E887-44E8-90E0-CD904DCB21DF}"/>
              </a:ext>
            </a:extLst>
          </p:cNvPr>
          <p:cNvSpPr txBox="1"/>
          <p:nvPr/>
        </p:nvSpPr>
        <p:spPr>
          <a:xfrm>
            <a:off x="360926" y="526579"/>
            <a:ext cx="6103488" cy="584775"/>
          </a:xfrm>
          <a:prstGeom prst="rect">
            <a:avLst/>
          </a:prstGeom>
          <a:noFill/>
        </p:spPr>
        <p:txBody>
          <a:bodyPr wrap="square">
            <a:spAutoFit/>
          </a:bodyPr>
          <a:lstStyle/>
          <a:p>
            <a:r>
              <a:rPr lang="es-ES" sz="1600" b="1" dirty="0" smtClean="0">
                <a:solidFill>
                  <a:schemeClr val="accent3">
                    <a:lumMod val="75000"/>
                  </a:schemeClr>
                </a:solidFill>
                <a:latin typeface="Comic Sans MS" panose="030F0702030302020204" pitchFamily="66" charset="0"/>
              </a:rPr>
              <a:t>„Aţi </a:t>
            </a:r>
            <a:r>
              <a:rPr lang="es-ES" sz="1600" b="1" dirty="0">
                <a:solidFill>
                  <a:schemeClr val="accent3">
                    <a:lumMod val="75000"/>
                  </a:schemeClr>
                </a:solidFill>
                <a:latin typeface="Comic Sans MS" panose="030F0702030302020204" pitchFamily="66" charset="0"/>
              </a:rPr>
              <a:t>văzut ce am făcut Egiptului </a:t>
            </a:r>
            <a:r>
              <a:rPr lang="es-ES" sz="1600" b="1" dirty="0" smtClean="0">
                <a:solidFill>
                  <a:schemeClr val="accent3">
                    <a:lumMod val="75000"/>
                  </a:schemeClr>
                </a:solidFill>
                <a:latin typeface="Comic Sans MS" panose="030F0702030302020204" pitchFamily="66" charset="0"/>
              </a:rPr>
              <a:t>şi </a:t>
            </a:r>
            <a:r>
              <a:rPr lang="es-ES" sz="1600" b="1" dirty="0">
                <a:solidFill>
                  <a:schemeClr val="accent3">
                    <a:lumMod val="75000"/>
                  </a:schemeClr>
                </a:solidFill>
                <a:latin typeface="Comic Sans MS" panose="030F0702030302020204" pitchFamily="66" charset="0"/>
              </a:rPr>
              <a:t>cum v-am purtat pe aripi de vultur </a:t>
            </a:r>
            <a:r>
              <a:rPr lang="es-ES" sz="1600" b="1" dirty="0" smtClean="0">
                <a:solidFill>
                  <a:schemeClr val="accent3">
                    <a:lumMod val="75000"/>
                  </a:schemeClr>
                </a:solidFill>
                <a:latin typeface="Comic Sans MS" panose="030F0702030302020204" pitchFamily="66" charset="0"/>
              </a:rPr>
              <a:t>şi </a:t>
            </a:r>
            <a:r>
              <a:rPr lang="es-ES" sz="1600" b="1" dirty="0">
                <a:solidFill>
                  <a:schemeClr val="accent3">
                    <a:lumMod val="75000"/>
                  </a:schemeClr>
                </a:solidFill>
                <a:latin typeface="Comic Sans MS" panose="030F0702030302020204" pitchFamily="66" charset="0"/>
              </a:rPr>
              <a:t>v-am adus aici la Mine</a:t>
            </a:r>
            <a:r>
              <a:rPr lang="es-ES" sz="1600" b="1" dirty="0" smtClean="0">
                <a:solidFill>
                  <a:schemeClr val="accent3">
                    <a:lumMod val="75000"/>
                  </a:schemeClr>
                </a:solidFill>
                <a:latin typeface="Comic Sans MS" panose="030F0702030302020204" pitchFamily="66" charset="0"/>
              </a:rPr>
              <a:t>.” </a:t>
            </a:r>
            <a:r>
              <a:rPr lang="es-ES" sz="1400" b="1" dirty="0" smtClean="0">
                <a:solidFill>
                  <a:schemeClr val="accent3">
                    <a:lumMod val="75000"/>
                  </a:schemeClr>
                </a:solidFill>
                <a:latin typeface="Comic Sans MS" panose="030F0702030302020204" pitchFamily="66" charset="0"/>
              </a:rPr>
              <a:t>(</a:t>
            </a:r>
            <a:r>
              <a:rPr lang="ro-RO" sz="1400" b="1" dirty="0" smtClean="0">
                <a:solidFill>
                  <a:schemeClr val="accent3">
                    <a:lumMod val="75000"/>
                  </a:schemeClr>
                </a:solidFill>
                <a:latin typeface="Comic Sans MS" panose="030F0702030302020204" pitchFamily="66" charset="0"/>
              </a:rPr>
              <a:t>Exod</a:t>
            </a:r>
            <a:r>
              <a:rPr lang="es-ES" sz="1400" b="1" dirty="0" smtClean="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19:4)</a:t>
            </a:r>
          </a:p>
        </p:txBody>
      </p:sp>
      <p:sp>
        <p:nvSpPr>
          <p:cNvPr id="6" name="CuadroTexto 5">
            <a:extLst>
              <a:ext uri="{FF2B5EF4-FFF2-40B4-BE49-F238E27FC236}">
                <a16:creationId xmlns:a16="http://schemas.microsoft.com/office/drawing/2014/main" xmlns="" id="{A4A41402-647E-4CE0-AC67-99087FC04762}"/>
              </a:ext>
            </a:extLst>
          </p:cNvPr>
          <p:cNvSpPr txBox="1"/>
          <p:nvPr/>
        </p:nvSpPr>
        <p:spPr>
          <a:xfrm>
            <a:off x="1433731" y="1132141"/>
            <a:ext cx="5094514" cy="1554272"/>
          </a:xfrm>
          <a:prstGeom prst="rect">
            <a:avLst/>
          </a:prstGeom>
          <a:noFill/>
        </p:spPr>
        <p:txBody>
          <a:bodyPr wrap="square" rtlCol="0">
            <a:spAutoFit/>
          </a:bodyPr>
          <a:lstStyle/>
          <a:p>
            <a:pPr>
              <a:spcBef>
                <a:spcPts val="600"/>
              </a:spcBef>
            </a:pPr>
            <a:r>
              <a:rPr lang="es-ES" b="1" dirty="0"/>
              <a:t>Dumnezeu </a:t>
            </a:r>
            <a:r>
              <a:rPr lang="es-ES" b="1" dirty="0" smtClean="0"/>
              <a:t>şi-a </a:t>
            </a:r>
            <a:r>
              <a:rPr lang="es-ES" b="1" dirty="0"/>
              <a:t>arătat harul </a:t>
            </a:r>
            <a:r>
              <a:rPr lang="es-ES" b="1" dirty="0" smtClean="0"/>
              <a:t>faţă </a:t>
            </a:r>
            <a:r>
              <a:rPr lang="es-ES" b="1" dirty="0"/>
              <a:t>de Israel, eliberându-i de </a:t>
            </a:r>
            <a:r>
              <a:rPr lang="es-ES" b="1" dirty="0" smtClean="0"/>
              <a:t>robi</a:t>
            </a:r>
            <a:r>
              <a:rPr lang="ro-RO" b="1" dirty="0" smtClean="0"/>
              <a:t>a</a:t>
            </a:r>
            <a:r>
              <a:rPr lang="es-ES" b="1" dirty="0" smtClean="0"/>
              <a:t> </a:t>
            </a:r>
            <a:r>
              <a:rPr lang="es-ES" b="1" dirty="0"/>
              <a:t>aspră </a:t>
            </a:r>
            <a:r>
              <a:rPr lang="es-ES" b="1" dirty="0" smtClean="0"/>
              <a:t>şi </a:t>
            </a:r>
            <a:r>
              <a:rPr lang="es-ES" b="1" dirty="0"/>
              <a:t>conducându-i cu </a:t>
            </a:r>
            <a:r>
              <a:rPr lang="es-ES" b="1" dirty="0" smtClean="0"/>
              <a:t>tandreţe </a:t>
            </a:r>
            <a:r>
              <a:rPr lang="es-ES" b="1" dirty="0"/>
              <a:t>într-o nouă </a:t>
            </a:r>
            <a:r>
              <a:rPr lang="es-ES" b="1" dirty="0" smtClean="0"/>
              <a:t>relaţie </a:t>
            </a:r>
            <a:r>
              <a:rPr lang="es-ES" b="1" dirty="0"/>
              <a:t>de legământ cu El.</a:t>
            </a:r>
          </a:p>
          <a:p>
            <a:pPr>
              <a:spcBef>
                <a:spcPts val="600"/>
              </a:spcBef>
            </a:pPr>
            <a:r>
              <a:rPr lang="es-ES" b="1" dirty="0" smtClean="0"/>
              <a:t>Deuteronom</a:t>
            </a:r>
            <a:r>
              <a:rPr lang="ro-RO" b="1" dirty="0" smtClean="0"/>
              <a:t>ul</a:t>
            </a:r>
            <a:r>
              <a:rPr lang="es-ES" b="1" dirty="0" smtClean="0"/>
              <a:t> foloseşte </a:t>
            </a:r>
            <a:r>
              <a:rPr lang="es-ES" b="1" dirty="0"/>
              <a:t>două exemple pentru a exprima modul în care Dumnezeu a tratat Israelul: </a:t>
            </a:r>
          </a:p>
        </p:txBody>
      </p:sp>
      <p:graphicFrame>
        <p:nvGraphicFramePr>
          <p:cNvPr id="15" name="Diagrama 14">
            <a:extLst>
              <a:ext uri="{FF2B5EF4-FFF2-40B4-BE49-F238E27FC236}">
                <a16:creationId xmlns:a16="http://schemas.microsoft.com/office/drawing/2014/main" xmlns="" id="{0A795F2C-60E9-4E6A-850A-F19268F99747}"/>
              </a:ext>
            </a:extLst>
          </p:cNvPr>
          <p:cNvGraphicFramePr/>
          <p:nvPr>
            <p:extLst>
              <p:ext uri="{D42A27DB-BD31-4B8C-83A1-F6EECF244321}">
                <p14:modId xmlns:p14="http://schemas.microsoft.com/office/powerpoint/2010/main" xmlns="" val="3058979865"/>
              </p:ext>
            </p:extLst>
          </p:nvPr>
        </p:nvGraphicFramePr>
        <p:xfrm>
          <a:off x="209005" y="2740719"/>
          <a:ext cx="6407331" cy="2338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xmlns="" id="{A9788D2F-A352-4E74-93A7-D8F814B77561}"/>
              </a:ext>
            </a:extLst>
          </p:cNvPr>
          <p:cNvPicPr>
            <a:picLocks noChangeAspect="1"/>
          </p:cNvPicPr>
          <p:nvPr/>
        </p:nvPicPr>
        <p:blipFill rotWithShape="1">
          <a:blip r:embed="rId7" cstate="print">
            <a:extLst>
              <a:ext uri="{28A0092B-C50C-407E-A947-70E740481C1C}">
                <a14:useLocalDpi xmlns:a14="http://schemas.microsoft.com/office/drawing/2010/main" xmlns=""/>
              </a:ext>
            </a:extLst>
          </a:blip>
          <a:srcRect/>
          <a:stretch/>
        </p:blipFill>
        <p:spPr>
          <a:xfrm>
            <a:off x="6654893" y="63809"/>
            <a:ext cx="2433197" cy="148701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37E6D0A1-0D2C-4B6F-9934-2B5794645239}"/>
              </a:ext>
            </a:extLst>
          </p:cNvPr>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6654892" y="1594203"/>
            <a:ext cx="2433197" cy="1389801"/>
          </a:xfrm>
          <a:prstGeom prst="snip2DiagRect">
            <a:avLst>
              <a:gd name="adj1" fmla="val 18422"/>
              <a:gd name="adj2"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DAF77A0E-FB58-4708-B1D7-4D0111A4B5C8}"/>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209005" y="1145960"/>
            <a:ext cx="1186170" cy="1527257"/>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xmlns="" id="{7592BDC2-966E-4ECA-AD40-427A2BD14411}"/>
              </a:ext>
            </a:extLst>
          </p:cNvPr>
          <p:cNvSpPr txBox="1"/>
          <p:nvPr/>
        </p:nvSpPr>
        <p:spPr>
          <a:xfrm>
            <a:off x="6654892" y="3048366"/>
            <a:ext cx="2489108" cy="2031325"/>
          </a:xfrm>
          <a:prstGeom prst="rect">
            <a:avLst/>
          </a:prstGeom>
          <a:noFill/>
        </p:spPr>
        <p:txBody>
          <a:bodyPr wrap="square" rtlCol="0">
            <a:spAutoFit/>
          </a:bodyPr>
          <a:lstStyle/>
          <a:p>
            <a:pPr>
              <a:spcBef>
                <a:spcPts val="600"/>
              </a:spcBef>
            </a:pPr>
            <a:r>
              <a:rPr lang="es-ES" b="1" dirty="0"/>
              <a:t>Fiecare dintre noi are nevoie ca Dumnezeu să ne călăuzească </a:t>
            </a:r>
            <a:r>
              <a:rPr lang="es-ES" b="1" dirty="0" smtClean="0"/>
              <a:t>şi </a:t>
            </a:r>
            <a:r>
              <a:rPr lang="es-ES" b="1" dirty="0"/>
              <a:t>să ne protejeze </a:t>
            </a:r>
            <a:r>
              <a:rPr lang="es-ES" b="1" dirty="0" smtClean="0"/>
              <a:t>c</a:t>
            </a:r>
            <a:r>
              <a:rPr lang="ro-RO" b="1" dirty="0" smtClean="0"/>
              <a:t>a</a:t>
            </a:r>
            <a:r>
              <a:rPr lang="es-ES" b="1" dirty="0" smtClean="0"/>
              <a:t>u </a:t>
            </a:r>
            <a:r>
              <a:rPr lang="es-ES" b="1" dirty="0" smtClean="0"/>
              <a:t>tandreţe </a:t>
            </a:r>
            <a:r>
              <a:rPr lang="es-ES" b="1" dirty="0"/>
              <a:t>până ajungem la maturitate deplină în </a:t>
            </a:r>
            <a:r>
              <a:rPr lang="es-ES" b="1" dirty="0" smtClean="0"/>
              <a:t>relaţia </a:t>
            </a:r>
            <a:r>
              <a:rPr lang="es-ES" b="1" dirty="0"/>
              <a:t>noastră cu El. </a:t>
            </a:r>
          </a:p>
        </p:txBody>
      </p:sp>
    </p:spTree>
    <p:extLst>
      <p:ext uri="{BB962C8B-B14F-4D97-AF65-F5344CB8AC3E}">
        <p14:creationId xmlns:p14="http://schemas.microsoft.com/office/powerpoint/2010/main" xmlns="" val="2722175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900" decel="100000" fill="hold"/>
                                        <p:tgtEl>
                                          <p:spTgt spid="1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900" decel="100000" fill="hold"/>
                                        <p:tgtEl>
                                          <p:spTgt spid="1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1000"/>
                                        <p:tgtEl>
                                          <p:spTgt spid="6">
                                            <p:txEl>
                                              <p:pRg st="0" end="0"/>
                                            </p:txEl>
                                          </p:spTgt>
                                        </p:tgtEl>
                                      </p:cBhvr>
                                    </p:animEffect>
                                    <p:anim calcmode="lin" valueType="num">
                                      <p:cBhvr>
                                        <p:cTn id="4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1000"/>
                                        <p:tgtEl>
                                          <p:spTgt spid="6">
                                            <p:txEl>
                                              <p:pRg st="1" end="1"/>
                                            </p:txEl>
                                          </p:spTgt>
                                        </p:tgtEl>
                                      </p:cBhvr>
                                    </p:animEffect>
                                    <p:anim calcmode="lin" valueType="num">
                                      <p:cBhvr>
                                        <p:cTn id="4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15">
                                            <p:graphicEl>
                                              <a:dgm id="{85B35C54-F588-43CE-A99A-F756567A0E79}"/>
                                            </p:graphicEl>
                                          </p:spTgt>
                                        </p:tgtEl>
                                        <p:attrNameLst>
                                          <p:attrName>style.visibility</p:attrName>
                                        </p:attrNameLst>
                                      </p:cBhvr>
                                      <p:to>
                                        <p:strVal val="visible"/>
                                      </p:to>
                                    </p:set>
                                    <p:anim calcmode="lin" valueType="num">
                                      <p:cBhvr>
                                        <p:cTn id="55" dur="500" fill="hold"/>
                                        <p:tgtEl>
                                          <p:spTgt spid="15">
                                            <p:graphicEl>
                                              <a:dgm id="{85B35C54-F588-43CE-A99A-F756567A0E79}"/>
                                            </p:graphicEl>
                                          </p:spTgt>
                                        </p:tgtEl>
                                        <p:attrNameLst>
                                          <p:attrName>ppt_w</p:attrName>
                                        </p:attrNameLst>
                                      </p:cBhvr>
                                      <p:tavLst>
                                        <p:tav tm="0">
                                          <p:val>
                                            <p:fltVal val="0"/>
                                          </p:val>
                                        </p:tav>
                                        <p:tav tm="100000">
                                          <p:val>
                                            <p:strVal val="#ppt_w"/>
                                          </p:val>
                                        </p:tav>
                                      </p:tavLst>
                                    </p:anim>
                                    <p:anim calcmode="lin" valueType="num">
                                      <p:cBhvr>
                                        <p:cTn id="56" dur="500" fill="hold"/>
                                        <p:tgtEl>
                                          <p:spTgt spid="15">
                                            <p:graphicEl>
                                              <a:dgm id="{85B35C54-F588-43CE-A99A-F756567A0E79}"/>
                                            </p:graphicEl>
                                          </p:spTgt>
                                        </p:tgtEl>
                                        <p:attrNameLst>
                                          <p:attrName>ppt_h</p:attrName>
                                        </p:attrNameLst>
                                      </p:cBhvr>
                                      <p:tavLst>
                                        <p:tav tm="0">
                                          <p:val>
                                            <p:fltVal val="0"/>
                                          </p:val>
                                        </p:tav>
                                        <p:tav tm="100000">
                                          <p:val>
                                            <p:strVal val="#ppt_h"/>
                                          </p:val>
                                        </p:tav>
                                      </p:tavLst>
                                    </p:anim>
                                    <p:animEffect transition="in" filter="fade">
                                      <p:cBhvr>
                                        <p:cTn id="57" dur="500"/>
                                        <p:tgtEl>
                                          <p:spTgt spid="15">
                                            <p:graphicEl>
                                              <a:dgm id="{85B35C54-F588-43CE-A99A-F756567A0E79}"/>
                                            </p:graphicEl>
                                          </p:spTgt>
                                        </p:tgtEl>
                                      </p:cBhvr>
                                    </p:animEffect>
                                    <p:anim calcmode="lin" valueType="num">
                                      <p:cBhvr>
                                        <p:cTn id="58" dur="500" fill="hold"/>
                                        <p:tgtEl>
                                          <p:spTgt spid="15">
                                            <p:graphicEl>
                                              <a:dgm id="{85B35C54-F588-43CE-A99A-F756567A0E79}"/>
                                            </p:graphicEl>
                                          </p:spTgt>
                                        </p:tgtEl>
                                        <p:attrNameLst>
                                          <p:attrName>ppt_x</p:attrName>
                                        </p:attrNameLst>
                                      </p:cBhvr>
                                      <p:tavLst>
                                        <p:tav tm="0">
                                          <p:val>
                                            <p:fltVal val="0.5"/>
                                          </p:val>
                                        </p:tav>
                                        <p:tav tm="100000">
                                          <p:val>
                                            <p:strVal val="#ppt_x"/>
                                          </p:val>
                                        </p:tav>
                                      </p:tavLst>
                                    </p:anim>
                                    <p:anim calcmode="lin" valueType="num">
                                      <p:cBhvr>
                                        <p:cTn id="59" dur="500" fill="hold"/>
                                        <p:tgtEl>
                                          <p:spTgt spid="15">
                                            <p:graphicEl>
                                              <a:dgm id="{85B35C54-F588-43CE-A99A-F756567A0E79}"/>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15">
                                            <p:graphicEl>
                                              <a:dgm id="{92572400-07BF-4DE1-AD98-D251D6AA2061}"/>
                                            </p:graphicEl>
                                          </p:spTgt>
                                        </p:tgtEl>
                                        <p:attrNameLst>
                                          <p:attrName>style.visibility</p:attrName>
                                        </p:attrNameLst>
                                      </p:cBhvr>
                                      <p:to>
                                        <p:strVal val="visible"/>
                                      </p:to>
                                    </p:set>
                                    <p:anim calcmode="lin" valueType="num">
                                      <p:cBhvr>
                                        <p:cTn id="62" dur="500" fill="hold"/>
                                        <p:tgtEl>
                                          <p:spTgt spid="15">
                                            <p:graphicEl>
                                              <a:dgm id="{92572400-07BF-4DE1-AD98-D251D6AA2061}"/>
                                            </p:graphicEl>
                                          </p:spTgt>
                                        </p:tgtEl>
                                        <p:attrNameLst>
                                          <p:attrName>ppt_w</p:attrName>
                                        </p:attrNameLst>
                                      </p:cBhvr>
                                      <p:tavLst>
                                        <p:tav tm="0">
                                          <p:val>
                                            <p:fltVal val="0"/>
                                          </p:val>
                                        </p:tav>
                                        <p:tav tm="100000">
                                          <p:val>
                                            <p:strVal val="#ppt_w"/>
                                          </p:val>
                                        </p:tav>
                                      </p:tavLst>
                                    </p:anim>
                                    <p:anim calcmode="lin" valueType="num">
                                      <p:cBhvr>
                                        <p:cTn id="63" dur="500" fill="hold"/>
                                        <p:tgtEl>
                                          <p:spTgt spid="15">
                                            <p:graphicEl>
                                              <a:dgm id="{92572400-07BF-4DE1-AD98-D251D6AA2061}"/>
                                            </p:graphicEl>
                                          </p:spTgt>
                                        </p:tgtEl>
                                        <p:attrNameLst>
                                          <p:attrName>ppt_h</p:attrName>
                                        </p:attrNameLst>
                                      </p:cBhvr>
                                      <p:tavLst>
                                        <p:tav tm="0">
                                          <p:val>
                                            <p:fltVal val="0"/>
                                          </p:val>
                                        </p:tav>
                                        <p:tav tm="100000">
                                          <p:val>
                                            <p:strVal val="#ppt_h"/>
                                          </p:val>
                                        </p:tav>
                                      </p:tavLst>
                                    </p:anim>
                                    <p:animEffect transition="in" filter="fade">
                                      <p:cBhvr>
                                        <p:cTn id="64" dur="500"/>
                                        <p:tgtEl>
                                          <p:spTgt spid="15">
                                            <p:graphicEl>
                                              <a:dgm id="{92572400-07BF-4DE1-AD98-D251D6AA2061}"/>
                                            </p:graphicEl>
                                          </p:spTgt>
                                        </p:tgtEl>
                                      </p:cBhvr>
                                    </p:animEffect>
                                    <p:anim calcmode="lin" valueType="num">
                                      <p:cBhvr>
                                        <p:cTn id="65" dur="500" fill="hold"/>
                                        <p:tgtEl>
                                          <p:spTgt spid="15">
                                            <p:graphicEl>
                                              <a:dgm id="{92572400-07BF-4DE1-AD98-D251D6AA2061}"/>
                                            </p:graphicEl>
                                          </p:spTgt>
                                        </p:tgtEl>
                                        <p:attrNameLst>
                                          <p:attrName>ppt_x</p:attrName>
                                        </p:attrNameLst>
                                      </p:cBhvr>
                                      <p:tavLst>
                                        <p:tav tm="0">
                                          <p:val>
                                            <p:fltVal val="0.5"/>
                                          </p:val>
                                        </p:tav>
                                        <p:tav tm="100000">
                                          <p:val>
                                            <p:strVal val="#ppt_x"/>
                                          </p:val>
                                        </p:tav>
                                      </p:tavLst>
                                    </p:anim>
                                    <p:anim calcmode="lin" valueType="num">
                                      <p:cBhvr>
                                        <p:cTn id="66" dur="500" fill="hold"/>
                                        <p:tgtEl>
                                          <p:spTgt spid="15">
                                            <p:graphicEl>
                                              <a:dgm id="{92572400-07BF-4DE1-AD98-D251D6AA2061}"/>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15">
                                            <p:graphicEl>
                                              <a:dgm id="{ACDB61C7-0703-443B-BC96-CFB22DE61F92}"/>
                                            </p:graphicEl>
                                          </p:spTgt>
                                        </p:tgtEl>
                                        <p:attrNameLst>
                                          <p:attrName>style.visibility</p:attrName>
                                        </p:attrNameLst>
                                      </p:cBhvr>
                                      <p:to>
                                        <p:strVal val="visible"/>
                                      </p:to>
                                    </p:set>
                                    <p:anim calcmode="lin" valueType="num">
                                      <p:cBhvr>
                                        <p:cTn id="71" dur="500" fill="hold"/>
                                        <p:tgtEl>
                                          <p:spTgt spid="15">
                                            <p:graphicEl>
                                              <a:dgm id="{ACDB61C7-0703-443B-BC96-CFB22DE61F92}"/>
                                            </p:graphicEl>
                                          </p:spTgt>
                                        </p:tgtEl>
                                        <p:attrNameLst>
                                          <p:attrName>ppt_w</p:attrName>
                                        </p:attrNameLst>
                                      </p:cBhvr>
                                      <p:tavLst>
                                        <p:tav tm="0">
                                          <p:val>
                                            <p:fltVal val="0"/>
                                          </p:val>
                                        </p:tav>
                                        <p:tav tm="100000">
                                          <p:val>
                                            <p:strVal val="#ppt_w"/>
                                          </p:val>
                                        </p:tav>
                                      </p:tavLst>
                                    </p:anim>
                                    <p:anim calcmode="lin" valueType="num">
                                      <p:cBhvr>
                                        <p:cTn id="72" dur="500" fill="hold"/>
                                        <p:tgtEl>
                                          <p:spTgt spid="15">
                                            <p:graphicEl>
                                              <a:dgm id="{ACDB61C7-0703-443B-BC96-CFB22DE61F92}"/>
                                            </p:graphicEl>
                                          </p:spTgt>
                                        </p:tgtEl>
                                        <p:attrNameLst>
                                          <p:attrName>ppt_h</p:attrName>
                                        </p:attrNameLst>
                                      </p:cBhvr>
                                      <p:tavLst>
                                        <p:tav tm="0">
                                          <p:val>
                                            <p:fltVal val="0"/>
                                          </p:val>
                                        </p:tav>
                                        <p:tav tm="100000">
                                          <p:val>
                                            <p:strVal val="#ppt_h"/>
                                          </p:val>
                                        </p:tav>
                                      </p:tavLst>
                                    </p:anim>
                                    <p:animEffect transition="in" filter="fade">
                                      <p:cBhvr>
                                        <p:cTn id="73" dur="500"/>
                                        <p:tgtEl>
                                          <p:spTgt spid="15">
                                            <p:graphicEl>
                                              <a:dgm id="{ACDB61C7-0703-443B-BC96-CFB22DE61F92}"/>
                                            </p:graphicEl>
                                          </p:spTgt>
                                        </p:tgtEl>
                                      </p:cBhvr>
                                    </p:animEffect>
                                    <p:anim calcmode="lin" valueType="num">
                                      <p:cBhvr>
                                        <p:cTn id="74" dur="500" fill="hold"/>
                                        <p:tgtEl>
                                          <p:spTgt spid="15">
                                            <p:graphicEl>
                                              <a:dgm id="{ACDB61C7-0703-443B-BC96-CFB22DE61F92}"/>
                                            </p:graphicEl>
                                          </p:spTgt>
                                        </p:tgtEl>
                                        <p:attrNameLst>
                                          <p:attrName>ppt_x</p:attrName>
                                        </p:attrNameLst>
                                      </p:cBhvr>
                                      <p:tavLst>
                                        <p:tav tm="0">
                                          <p:val>
                                            <p:fltVal val="0.5"/>
                                          </p:val>
                                        </p:tav>
                                        <p:tav tm="100000">
                                          <p:val>
                                            <p:strVal val="#ppt_x"/>
                                          </p:val>
                                        </p:tav>
                                      </p:tavLst>
                                    </p:anim>
                                    <p:anim calcmode="lin" valueType="num">
                                      <p:cBhvr>
                                        <p:cTn id="75" dur="500" fill="hold"/>
                                        <p:tgtEl>
                                          <p:spTgt spid="15">
                                            <p:graphicEl>
                                              <a:dgm id="{ACDB61C7-0703-443B-BC96-CFB22DE61F92}"/>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15">
                                            <p:graphicEl>
                                              <a:dgm id="{FF5DB7AB-3A81-43AF-BD6B-3D4966F9EECE}"/>
                                            </p:graphicEl>
                                          </p:spTgt>
                                        </p:tgtEl>
                                        <p:attrNameLst>
                                          <p:attrName>style.visibility</p:attrName>
                                        </p:attrNameLst>
                                      </p:cBhvr>
                                      <p:to>
                                        <p:strVal val="visible"/>
                                      </p:to>
                                    </p:set>
                                    <p:anim calcmode="lin" valueType="num">
                                      <p:cBhvr>
                                        <p:cTn id="78" dur="500" fill="hold"/>
                                        <p:tgtEl>
                                          <p:spTgt spid="15">
                                            <p:graphicEl>
                                              <a:dgm id="{FF5DB7AB-3A81-43AF-BD6B-3D4966F9EECE}"/>
                                            </p:graphicEl>
                                          </p:spTgt>
                                        </p:tgtEl>
                                        <p:attrNameLst>
                                          <p:attrName>ppt_w</p:attrName>
                                        </p:attrNameLst>
                                      </p:cBhvr>
                                      <p:tavLst>
                                        <p:tav tm="0">
                                          <p:val>
                                            <p:fltVal val="0"/>
                                          </p:val>
                                        </p:tav>
                                        <p:tav tm="100000">
                                          <p:val>
                                            <p:strVal val="#ppt_w"/>
                                          </p:val>
                                        </p:tav>
                                      </p:tavLst>
                                    </p:anim>
                                    <p:anim calcmode="lin" valueType="num">
                                      <p:cBhvr>
                                        <p:cTn id="79" dur="500" fill="hold"/>
                                        <p:tgtEl>
                                          <p:spTgt spid="15">
                                            <p:graphicEl>
                                              <a:dgm id="{FF5DB7AB-3A81-43AF-BD6B-3D4966F9EECE}"/>
                                            </p:graphicEl>
                                          </p:spTgt>
                                        </p:tgtEl>
                                        <p:attrNameLst>
                                          <p:attrName>ppt_h</p:attrName>
                                        </p:attrNameLst>
                                      </p:cBhvr>
                                      <p:tavLst>
                                        <p:tav tm="0">
                                          <p:val>
                                            <p:fltVal val="0"/>
                                          </p:val>
                                        </p:tav>
                                        <p:tav tm="100000">
                                          <p:val>
                                            <p:strVal val="#ppt_h"/>
                                          </p:val>
                                        </p:tav>
                                      </p:tavLst>
                                    </p:anim>
                                    <p:animEffect transition="in" filter="fade">
                                      <p:cBhvr>
                                        <p:cTn id="80" dur="500"/>
                                        <p:tgtEl>
                                          <p:spTgt spid="15">
                                            <p:graphicEl>
                                              <a:dgm id="{FF5DB7AB-3A81-43AF-BD6B-3D4966F9EECE}"/>
                                            </p:graphicEl>
                                          </p:spTgt>
                                        </p:tgtEl>
                                      </p:cBhvr>
                                    </p:animEffect>
                                    <p:anim calcmode="lin" valueType="num">
                                      <p:cBhvr>
                                        <p:cTn id="81" dur="500" fill="hold"/>
                                        <p:tgtEl>
                                          <p:spTgt spid="15">
                                            <p:graphicEl>
                                              <a:dgm id="{FF5DB7AB-3A81-43AF-BD6B-3D4966F9EECE}"/>
                                            </p:graphicEl>
                                          </p:spTgt>
                                        </p:tgtEl>
                                        <p:attrNameLst>
                                          <p:attrName>ppt_x</p:attrName>
                                        </p:attrNameLst>
                                      </p:cBhvr>
                                      <p:tavLst>
                                        <p:tav tm="0">
                                          <p:val>
                                            <p:fltVal val="0.5"/>
                                          </p:val>
                                        </p:tav>
                                        <p:tav tm="100000">
                                          <p:val>
                                            <p:strVal val="#ppt_x"/>
                                          </p:val>
                                        </p:tav>
                                      </p:tavLst>
                                    </p:anim>
                                    <p:anim calcmode="lin" valueType="num">
                                      <p:cBhvr>
                                        <p:cTn id="82" dur="500" fill="hold"/>
                                        <p:tgtEl>
                                          <p:spTgt spid="15">
                                            <p:graphicEl>
                                              <a:dgm id="{FF5DB7AB-3A81-43AF-BD6B-3D4966F9EECE}"/>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1000" fill="hold"/>
                                        <p:tgtEl>
                                          <p:spTgt spid="8"/>
                                        </p:tgtEl>
                                        <p:attrNameLst>
                                          <p:attrName>ppt_w</p:attrName>
                                        </p:attrNameLst>
                                      </p:cBhvr>
                                      <p:tavLst>
                                        <p:tav tm="0">
                                          <p:val>
                                            <p:fltVal val="0"/>
                                          </p:val>
                                        </p:tav>
                                        <p:tav tm="100000">
                                          <p:val>
                                            <p:strVal val="#ppt_w"/>
                                          </p:val>
                                        </p:tav>
                                      </p:tavLst>
                                    </p:anim>
                                    <p:anim calcmode="lin" valueType="num">
                                      <p:cBhvr>
                                        <p:cTn id="88" dur="1000" fill="hold"/>
                                        <p:tgtEl>
                                          <p:spTgt spid="8"/>
                                        </p:tgtEl>
                                        <p:attrNameLst>
                                          <p:attrName>ppt_h</p:attrName>
                                        </p:attrNameLst>
                                      </p:cBhvr>
                                      <p:tavLst>
                                        <p:tav tm="0">
                                          <p:val>
                                            <p:fltVal val="0"/>
                                          </p:val>
                                        </p:tav>
                                        <p:tav tm="100000">
                                          <p:val>
                                            <p:strVal val="#ppt_h"/>
                                          </p:val>
                                        </p:tav>
                                      </p:tavLst>
                                    </p:anim>
                                    <p:anim calcmode="lin" valueType="num">
                                      <p:cBhvr>
                                        <p:cTn id="8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15" grpId="0">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23163D0-3DD3-44CE-89AA-56EA7C11A9FD}"/>
              </a:ext>
            </a:extLst>
          </p:cNvPr>
          <p:cNvSpPr txBox="1"/>
          <p:nvPr/>
        </p:nvSpPr>
        <p:spPr>
          <a:xfrm>
            <a:off x="0" y="-58520"/>
            <a:ext cx="7204351" cy="646331"/>
          </a:xfrm>
          <a:prstGeom prst="rect">
            <a:avLst/>
          </a:prstGeom>
          <a:noFill/>
        </p:spPr>
        <p:txBody>
          <a:bodyPr wrap="square">
            <a:spAutoFit/>
          </a:bodyPr>
          <a:lstStyle/>
          <a:p>
            <a:pPr algn="ctr"/>
            <a:r>
              <a:rPr lang="ro-RO" sz="3600" b="1" smtClean="0">
                <a:ln w="6600">
                  <a:solidFill>
                    <a:schemeClr val="accent2"/>
                  </a:solidFill>
                  <a:prstDash val="solid"/>
                </a:ln>
                <a:solidFill>
                  <a:srgbClr val="FFFFFF"/>
                </a:solidFill>
                <a:effectLst>
                  <a:outerShdw dist="38100" dir="2700000" algn="tl" rotWithShape="0">
                    <a:schemeClr val="accent2"/>
                  </a:outerShdw>
                </a:effectLst>
              </a:rPr>
              <a:t>DUMNEZEU </a:t>
            </a:r>
            <a:r>
              <a:rPr lang="ro-RO" sz="3600" b="1" smtClean="0">
                <a:ln w="6600">
                  <a:solidFill>
                    <a:schemeClr val="accent2"/>
                  </a:solidFill>
                  <a:prstDash val="solid"/>
                </a:ln>
                <a:solidFill>
                  <a:srgbClr val="FFFFFF"/>
                </a:solidFill>
                <a:effectLst>
                  <a:outerShdw dist="38100" dir="2700000" algn="tl" rotWithShape="0">
                    <a:schemeClr val="accent2"/>
                  </a:outerShdw>
                </a:effectLst>
              </a:rPr>
              <a:t>RĂSCUMPĂRĂ </a:t>
            </a:r>
            <a:r>
              <a:rPr lang="ro-RO" sz="3600" b="1" smtClean="0">
                <a:ln w="6600">
                  <a:solidFill>
                    <a:schemeClr val="accent2"/>
                  </a:solidFill>
                  <a:prstDash val="solid"/>
                </a:ln>
                <a:solidFill>
                  <a:srgbClr val="FFFFFF"/>
                </a:solidFill>
                <a:effectLst>
                  <a:outerShdw dist="38100" dir="2700000" algn="tl" rotWithShape="0">
                    <a:schemeClr val="accent2"/>
                  </a:outerShdw>
                </a:effectLst>
              </a:rPr>
              <a:t>OMUL</a:t>
            </a:r>
            <a:endParaRPr lang="ro-RO" sz="36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BD34CDE0-D9B2-4D85-9DAF-13DCA1175BAD}"/>
              </a:ext>
            </a:extLst>
          </p:cNvPr>
          <p:cNvSpPr txBox="1"/>
          <p:nvPr/>
        </p:nvSpPr>
        <p:spPr>
          <a:xfrm>
            <a:off x="216386" y="509394"/>
            <a:ext cx="6888249" cy="830997"/>
          </a:xfrm>
          <a:prstGeom prst="rect">
            <a:avLst/>
          </a:prstGeom>
          <a:noFill/>
        </p:spPr>
        <p:txBody>
          <a:bodyPr wrap="square">
            <a:spAutoFit/>
          </a:bodyPr>
          <a:lstStyle/>
          <a:p>
            <a:r>
              <a:rPr lang="ro-RO" sz="1600" b="1" dirty="0" smtClean="0">
                <a:solidFill>
                  <a:srgbClr val="002060"/>
                </a:solidFill>
                <a:latin typeface="Comic Sans MS" panose="030F0702030302020204" pitchFamily="66" charset="0"/>
              </a:rPr>
              <a:t>„Prin </a:t>
            </a:r>
            <a:r>
              <a:rPr lang="ro-RO" sz="1600" b="1" dirty="0" smtClean="0">
                <a:solidFill>
                  <a:srgbClr val="002060"/>
                </a:solidFill>
                <a:latin typeface="Comic Sans MS" panose="030F0702030302020204" pitchFamily="66" charset="0"/>
              </a:rPr>
              <a:t>îndurarea Ta, Tu ai călăuzit Şi ai izbăvit pe poporul acesta, Iar prin puterea Ta îl îndrepţi Spre locaşul sfinţeniei Tale.”</a:t>
            </a:r>
            <a:endParaRPr lang="ro-RO" sz="1600" b="1" dirty="0" smtClean="0">
              <a:solidFill>
                <a:srgbClr val="002060"/>
              </a:solidFill>
              <a:latin typeface="Comic Sans MS" panose="030F0702030302020204" pitchFamily="66" charset="0"/>
            </a:endParaRPr>
          </a:p>
          <a:p>
            <a:pPr algn="r"/>
            <a:r>
              <a:rPr lang="ro-RO" sz="1600" b="1" dirty="0" smtClean="0">
                <a:solidFill>
                  <a:srgbClr val="002060"/>
                </a:solidFill>
                <a:latin typeface="Comic Sans MS" panose="030F0702030302020204" pitchFamily="66" charset="0"/>
              </a:rPr>
              <a:t> </a:t>
            </a:r>
            <a:r>
              <a:rPr lang="ro-RO" sz="1400" b="1" dirty="0" smtClean="0">
                <a:solidFill>
                  <a:srgbClr val="002060"/>
                </a:solidFill>
                <a:latin typeface="Comic Sans MS" panose="030F0702030302020204" pitchFamily="66" charset="0"/>
              </a:rPr>
              <a:t>(Exod 15:13)</a:t>
            </a:r>
            <a:endParaRPr lang="ro-RO" sz="1400"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89E6BC46-3620-427D-BA38-4DA053A117D9}"/>
              </a:ext>
            </a:extLst>
          </p:cNvPr>
          <p:cNvSpPr txBox="1"/>
          <p:nvPr/>
        </p:nvSpPr>
        <p:spPr>
          <a:xfrm>
            <a:off x="3321814" y="1175256"/>
            <a:ext cx="5822184" cy="1831271"/>
          </a:xfrm>
          <a:prstGeom prst="rect">
            <a:avLst/>
          </a:prstGeom>
          <a:noFill/>
        </p:spPr>
        <p:txBody>
          <a:bodyPr wrap="square" rtlCol="0">
            <a:spAutoFit/>
          </a:bodyPr>
          <a:lstStyle/>
          <a:p>
            <a:pPr>
              <a:spcBef>
                <a:spcPts val="600"/>
              </a:spcBef>
            </a:pPr>
            <a:r>
              <a:rPr lang="ro-RO" b="1" dirty="0" smtClean="0"/>
              <a:t>Prima acţiune pe care Dumnezeu a făcut-o în numele poporului Israel a fost să-i răscumpere din sclavie </a:t>
            </a:r>
            <a:r>
              <a:rPr lang="ro-RO" sz="1400" b="1" dirty="0" smtClean="0"/>
              <a:t>(Exod 6:6-7).</a:t>
            </a:r>
          </a:p>
          <a:p>
            <a:pPr>
              <a:spcBef>
                <a:spcPts val="600"/>
              </a:spcBef>
            </a:pPr>
            <a:r>
              <a:rPr lang="ro-RO" b="1" dirty="0" smtClean="0"/>
              <a:t>Răscumpărătorul era ruda apropiată care cumpăra înapoi terenul pe care persoana respectivă trebuia să-l vândă; sau plătea datoriile pe care le contractase, eliberându-l de sclavia la care trebuia să se supună. </a:t>
            </a:r>
            <a:endParaRPr lang="ro-RO" b="1" dirty="0"/>
          </a:p>
        </p:txBody>
      </p:sp>
      <p:pic>
        <p:nvPicPr>
          <p:cNvPr id="4" name="Imagen 3">
            <a:extLst>
              <a:ext uri="{FF2B5EF4-FFF2-40B4-BE49-F238E27FC236}">
                <a16:creationId xmlns:a16="http://schemas.microsoft.com/office/drawing/2014/main" xmlns="" id="{B02F7118-BE4B-4ED6-BCDB-B8EEEE655DED}"/>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37953" y="1175256"/>
            <a:ext cx="3183861" cy="1787934"/>
          </a:xfrm>
          <a:prstGeom prst="roundRect">
            <a:avLst>
              <a:gd name="adj" fmla="val 1216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xmlns="" id="{D1133567-0C6D-498B-A0D6-7ED272BFC7CB}"/>
              </a:ext>
            </a:extLst>
          </p:cNvPr>
          <p:cNvSpPr txBox="1"/>
          <p:nvPr/>
        </p:nvSpPr>
        <p:spPr>
          <a:xfrm>
            <a:off x="3660" y="2984582"/>
            <a:ext cx="6258153" cy="2185214"/>
          </a:xfrm>
          <a:prstGeom prst="rect">
            <a:avLst/>
          </a:prstGeom>
          <a:noFill/>
        </p:spPr>
        <p:txBody>
          <a:bodyPr wrap="square" rIns="0">
            <a:spAutoFit/>
          </a:bodyPr>
          <a:lstStyle/>
          <a:p>
            <a:pPr>
              <a:spcBef>
                <a:spcPts val="600"/>
              </a:spcBef>
            </a:pPr>
            <a:r>
              <a:rPr lang="ro-RO" b="1" dirty="0" smtClean="0"/>
              <a:t>Dumnezeu s-a comportat ca acest rudă răscumpărătoare. Pentru a face acest lucru, el „coborâse să-i izbăvească din mâna egiptenilor” </a:t>
            </a:r>
            <a:r>
              <a:rPr lang="ro-RO" sz="1600" b="1" dirty="0" smtClean="0"/>
              <a:t>(Exodul 3:8).</a:t>
            </a:r>
          </a:p>
          <a:p>
            <a:pPr>
              <a:spcBef>
                <a:spcPts val="600"/>
              </a:spcBef>
            </a:pPr>
            <a:r>
              <a:rPr lang="ro-RO" b="1" dirty="0" smtClean="0"/>
              <a:t>Care a fost preţul pe care Dumnezeu l-a plătit pentru a răscumpăra Israelul (şi pe noi)?</a:t>
            </a:r>
          </a:p>
          <a:p>
            <a:pPr>
              <a:spcBef>
                <a:spcPts val="600"/>
              </a:spcBef>
            </a:pPr>
            <a:r>
              <a:rPr lang="ro-RO" b="1" dirty="0" smtClean="0"/>
              <a:t>El a coborât în ​​această lume, devenind un om ca noi, pentru a plăti preţul păcatului nostru, murind pe cruce </a:t>
            </a:r>
            <a:r>
              <a:rPr lang="ro-RO" sz="1600" b="1" dirty="0" smtClean="0"/>
              <a:t>(Ioan 6:51; Efes. 1:7). </a:t>
            </a:r>
            <a:endParaRPr lang="ro-RO" sz="1600" b="1" dirty="0"/>
          </a:p>
        </p:txBody>
      </p:sp>
      <p:pic>
        <p:nvPicPr>
          <p:cNvPr id="10" name="Imagen 9">
            <a:extLst>
              <a:ext uri="{FF2B5EF4-FFF2-40B4-BE49-F238E27FC236}">
                <a16:creationId xmlns:a16="http://schemas.microsoft.com/office/drawing/2014/main" xmlns="" id="{173BEF92-69C0-482F-A6E0-BEA4D65E48DF}"/>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249337" y="3024904"/>
            <a:ext cx="1367941" cy="2024913"/>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D5CE7E1A-4115-4768-98ED-5CFCF289422D}"/>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686879" y="3024905"/>
            <a:ext cx="1394941" cy="202491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9EFB57A2-4866-449B-82FC-656F6603EB8A}"/>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7204352" y="57438"/>
            <a:ext cx="1839929" cy="1118598"/>
          </a:xfrm>
          <a:prstGeom prst="roundRect">
            <a:avLst>
              <a:gd name="adj" fmla="val 1208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1215406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8)">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wipe(left)">
                                      <p:cBhvr>
                                        <p:cTn id="48" dur="500"/>
                                        <p:tgtEl>
                                          <p:spTgt spid="8">
                                            <p:txEl>
                                              <p:pRg st="0" end="0"/>
                                            </p:tx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left)">
                                      <p:cBhvr>
                                        <p:cTn id="52" dur="500"/>
                                        <p:tgtEl>
                                          <p:spTgt spid="8">
                                            <p:txEl>
                                              <p:pRg st="1" end="1"/>
                                            </p:tx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wipe(left)">
                                      <p:cBhvr>
                                        <p:cTn id="56" dur="500"/>
                                        <p:tgtEl>
                                          <p:spTgt spid="8">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545C513-D085-4D8F-BC80-A7B173D49CD0}"/>
              </a:ext>
            </a:extLst>
          </p:cNvPr>
          <p:cNvSpPr txBox="1"/>
          <p:nvPr/>
        </p:nvSpPr>
        <p:spPr>
          <a:xfrm>
            <a:off x="261518" y="942538"/>
            <a:ext cx="8692286" cy="2862322"/>
          </a:xfrm>
          <a:prstGeom prst="rect">
            <a:avLst/>
          </a:prstGeom>
          <a:noFill/>
        </p:spPr>
        <p:txBody>
          <a:bodyPr wrap="square">
            <a:spAutoFit/>
          </a:bodyPr>
          <a:lstStyle/>
          <a:p>
            <a:pPr>
              <a:spcBef>
                <a:spcPts val="600"/>
              </a:spcBef>
            </a:pPr>
            <a:r>
              <a:rPr lang="ro-RO" sz="2000" dirty="0" smtClean="0">
                <a:latin typeface="Arial Black" panose="020B0A04020102020204" pitchFamily="34" charset="0"/>
              </a:rPr>
              <a:t>„</a:t>
            </a:r>
            <a:r>
              <a:rPr lang="ro-RO" sz="2000" dirty="0" smtClean="0">
                <a:latin typeface="Arial Black" panose="020B0A04020102020204" pitchFamily="34" charset="0"/>
              </a:rPr>
              <a:t>Moştenirea </a:t>
            </a:r>
            <a:r>
              <a:rPr lang="ro-RO" sz="2000" dirty="0">
                <a:latin typeface="Arial Black" panose="020B0A04020102020204" pitchFamily="34" charset="0"/>
              </a:rPr>
              <a:t>care a fost pierdută prin încălcare a fost răscumpărată, conform legii pe care Hristos </a:t>
            </a:r>
            <a:r>
              <a:rPr lang="ro-RO" sz="2000" dirty="0" smtClean="0">
                <a:latin typeface="Arial Black" panose="020B0A04020102020204" pitchFamily="34" charset="0"/>
              </a:rPr>
              <a:t>însuşi </a:t>
            </a:r>
            <a:r>
              <a:rPr lang="ro-RO" sz="2000" dirty="0">
                <a:latin typeface="Arial Black" panose="020B0A04020102020204" pitchFamily="34" charset="0"/>
              </a:rPr>
              <a:t>a dat-o, de către ruda cea mai apropiată. Iisus Hristos </a:t>
            </a:r>
            <a:r>
              <a:rPr lang="ro-RO" sz="2000" dirty="0" smtClean="0">
                <a:latin typeface="Arial Black" panose="020B0A04020102020204" pitchFamily="34" charset="0"/>
              </a:rPr>
              <a:t>şi-a </a:t>
            </a:r>
            <a:r>
              <a:rPr lang="ro-RO" sz="2000" dirty="0">
                <a:latin typeface="Arial Black" panose="020B0A04020102020204" pitchFamily="34" charset="0"/>
              </a:rPr>
              <a:t>lăsat deoparte mantaua regală, coroana </a:t>
            </a:r>
            <a:r>
              <a:rPr lang="ro-RO" sz="2000" dirty="0" smtClean="0">
                <a:latin typeface="Arial Black" panose="020B0A04020102020204" pitchFamily="34" charset="0"/>
              </a:rPr>
              <a:t>Sa </a:t>
            </a:r>
            <a:r>
              <a:rPr lang="ro-RO" sz="2000" dirty="0" smtClean="0">
                <a:latin typeface="Arial Black" panose="020B0A04020102020204" pitchFamily="34" charset="0"/>
              </a:rPr>
              <a:t>şi Şi-a </a:t>
            </a:r>
            <a:r>
              <a:rPr lang="ro-RO" sz="2000" dirty="0">
                <a:latin typeface="Arial Black" panose="020B0A04020102020204" pitchFamily="34" charset="0"/>
              </a:rPr>
              <a:t>îmbrăcat divinitatea cu </a:t>
            </a:r>
            <a:r>
              <a:rPr lang="ro-RO" sz="2000" dirty="0" smtClean="0">
                <a:latin typeface="Arial Black" panose="020B0A04020102020204" pitchFamily="34" charset="0"/>
              </a:rPr>
              <a:t>omenire </a:t>
            </a:r>
            <a:r>
              <a:rPr lang="ro-RO" sz="2000" dirty="0">
                <a:latin typeface="Arial Black" panose="020B0A04020102020204" pitchFamily="34" charset="0"/>
              </a:rPr>
              <a:t>pentru a deveni înlocuitorul </a:t>
            </a:r>
            <a:r>
              <a:rPr lang="ro-RO" sz="2000" dirty="0" smtClean="0">
                <a:latin typeface="Arial Black" panose="020B0A04020102020204" pitchFamily="34" charset="0"/>
              </a:rPr>
              <a:t>şi </a:t>
            </a:r>
            <a:r>
              <a:rPr lang="ro-RO" sz="2000" dirty="0">
                <a:latin typeface="Arial Black" panose="020B0A04020102020204" pitchFamily="34" charset="0"/>
              </a:rPr>
              <a:t>garantul </a:t>
            </a:r>
            <a:r>
              <a:rPr lang="ro-RO" sz="2000" dirty="0" smtClean="0">
                <a:latin typeface="Arial Black" panose="020B0A04020102020204" pitchFamily="34" charset="0"/>
              </a:rPr>
              <a:t>umanităţii</a:t>
            </a:r>
            <a:r>
              <a:rPr lang="ro-RO" sz="2000" dirty="0">
                <a:latin typeface="Arial Black" panose="020B0A04020102020204" pitchFamily="34" charset="0"/>
              </a:rPr>
              <a:t>, astfel încât, murind în omenire, să-l poată distruge pe cel care avea imperiul </a:t>
            </a:r>
            <a:r>
              <a:rPr lang="ro-RO" sz="2000" dirty="0" smtClean="0">
                <a:latin typeface="Arial Black" panose="020B0A04020102020204" pitchFamily="34" charset="0"/>
              </a:rPr>
              <a:t>morţii</a:t>
            </a:r>
            <a:r>
              <a:rPr lang="ro-RO" sz="2000" dirty="0">
                <a:latin typeface="Arial Black" panose="020B0A04020102020204" pitchFamily="34" charset="0"/>
              </a:rPr>
              <a:t>. El nu ar fi putut face acest lucru ca Dumnezeu, dar Hristos ar putea muri </a:t>
            </a:r>
            <a:r>
              <a:rPr lang="ro-RO" sz="2000" dirty="0" smtClean="0">
                <a:latin typeface="Arial Black" panose="020B0A04020102020204" pitchFamily="34" charset="0"/>
              </a:rPr>
              <a:t>venind </a:t>
            </a:r>
            <a:r>
              <a:rPr lang="ro-RO" sz="2000" dirty="0">
                <a:latin typeface="Arial Black" panose="020B0A04020102020204" pitchFamily="34" charset="0"/>
              </a:rPr>
              <a:t>om. Prin moarte a cucerit </a:t>
            </a:r>
            <a:r>
              <a:rPr lang="ro-RO" sz="2000" dirty="0" smtClean="0">
                <a:latin typeface="Arial Black" panose="020B0A04020102020204" pitchFamily="34" charset="0"/>
              </a:rPr>
              <a:t>moartea”</a:t>
            </a:r>
            <a:endParaRPr lang="ro-RO" sz="2000" dirty="0">
              <a:latin typeface="Arial Black" panose="020B0A04020102020204" pitchFamily="34" charset="0"/>
            </a:endParaRPr>
          </a:p>
        </p:txBody>
      </p:sp>
      <p:sp>
        <p:nvSpPr>
          <p:cNvPr id="4" name="CuadroTexto 3">
            <a:extLst>
              <a:ext uri="{FF2B5EF4-FFF2-40B4-BE49-F238E27FC236}">
                <a16:creationId xmlns:a16="http://schemas.microsoft.com/office/drawing/2014/main" xmlns="" id="{976B0E20-74C6-43FD-9A56-21F3A39789BF}"/>
              </a:ext>
            </a:extLst>
          </p:cNvPr>
          <p:cNvSpPr txBox="1"/>
          <p:nvPr/>
        </p:nvSpPr>
        <p:spPr>
          <a:xfrm>
            <a:off x="1036316" y="3920226"/>
            <a:ext cx="7917488" cy="338554"/>
          </a:xfrm>
          <a:prstGeom prst="rect">
            <a:avLst/>
          </a:prstGeom>
          <a:noFill/>
        </p:spPr>
        <p:txBody>
          <a:bodyPr wrap="none" rtlCol="0">
            <a:spAutoFit/>
          </a:bodyPr>
          <a:lstStyle/>
          <a:p>
            <a:pPr algn="r"/>
            <a:r>
              <a:rPr lang="ro-RO" sz="1600" b="1" smtClean="0"/>
              <a:t>E.G.W</a:t>
            </a:r>
            <a:r>
              <a:rPr lang="ro-RO" sz="1600" b="1" smtClean="0"/>
              <a:t>. </a:t>
            </a:r>
            <a:r>
              <a:rPr lang="ro-RO" sz="1600" b="1" smtClean="0"/>
              <a:t>(Comentarii </a:t>
            </a:r>
            <a:r>
              <a:rPr lang="ro-RO" sz="1600" b="1" smtClean="0"/>
              <a:t>biblice </a:t>
            </a:r>
            <a:r>
              <a:rPr lang="ro-RO" sz="1600" b="1" smtClean="0"/>
              <a:t>adventiste</a:t>
            </a:r>
            <a:r>
              <a:rPr lang="ro-RO" sz="1600" b="1" smtClean="0"/>
              <a:t>,vol</a:t>
            </a:r>
            <a:r>
              <a:rPr lang="ro-RO" sz="1600" b="1" smtClean="0"/>
              <a:t>.</a:t>
            </a:r>
            <a:r>
              <a:rPr lang="ro-RO" sz="1600" b="1" smtClean="0"/>
              <a:t> </a:t>
            </a:r>
            <a:r>
              <a:rPr lang="ro-RO" sz="1600" b="1" smtClean="0"/>
              <a:t>7</a:t>
            </a:r>
            <a:r>
              <a:rPr lang="ro-RO" sz="1600" b="1" smtClean="0"/>
              <a:t>, notă </a:t>
            </a:r>
            <a:r>
              <a:rPr lang="ro-RO" sz="1600" b="1" smtClean="0"/>
              <a:t>auxiliară la </a:t>
            </a:r>
            <a:r>
              <a:rPr lang="ro-RO" sz="1600" b="1" smtClean="0"/>
              <a:t>Evrei </a:t>
            </a:r>
            <a:r>
              <a:rPr lang="ro-RO" sz="1600" b="1" smtClean="0"/>
              <a:t>2</a:t>
            </a:r>
            <a:r>
              <a:rPr lang="ro-RO" sz="1600" b="1" smtClean="0"/>
              <a:t>, </a:t>
            </a:r>
            <a:r>
              <a:rPr lang="ro-RO" sz="1600" b="1" smtClean="0"/>
              <a:t>pag</a:t>
            </a:r>
            <a:r>
              <a:rPr lang="ro-RO" sz="1600" b="1" smtClean="0"/>
              <a:t>. </a:t>
            </a:r>
            <a:r>
              <a:rPr lang="ro-RO" sz="1600" b="1" smtClean="0"/>
              <a:t>937 </a:t>
            </a:r>
            <a:r>
              <a:rPr lang="ro-RO" sz="1600" b="1" smtClean="0"/>
              <a:t>– </a:t>
            </a:r>
            <a:r>
              <a:rPr lang="ro-RO" sz="1600" b="1" smtClean="0"/>
              <a:t>în </a:t>
            </a:r>
            <a:r>
              <a:rPr lang="ro-RO" sz="1600" b="1" smtClean="0"/>
              <a:t>spaniolă)</a:t>
            </a:r>
            <a:endParaRPr lang="ro-RO" sz="1600" b="1"/>
          </a:p>
        </p:txBody>
      </p:sp>
    </p:spTree>
    <p:extLst>
      <p:ext uri="{BB962C8B-B14F-4D97-AF65-F5344CB8AC3E}">
        <p14:creationId xmlns:p14="http://schemas.microsoft.com/office/powerpoint/2010/main" xmlns="" val="1764795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372AC45-57C4-4FB8-94DC-11090C009234}"/>
              </a:ext>
            </a:extLst>
          </p:cNvPr>
          <p:cNvSpPr txBox="1"/>
          <p:nvPr/>
        </p:nvSpPr>
        <p:spPr>
          <a:xfrm>
            <a:off x="0" y="0"/>
            <a:ext cx="9144000" cy="769441"/>
          </a:xfrm>
          <a:prstGeom prst="rect">
            <a:avLst/>
          </a:prstGeom>
          <a:noFill/>
        </p:spPr>
        <p:txBody>
          <a:bodyPr wrap="square">
            <a:spAutoFit/>
          </a:bodyPr>
          <a:lstStyle/>
          <a:p>
            <a:pPr algn="ctr"/>
            <a:r>
              <a:rPr lang="ro-RO" sz="4400" b="1" smtClean="0">
                <a:ln w="12700">
                  <a:solidFill>
                    <a:srgbClr val="002060"/>
                  </a:solidFill>
                  <a:prstDash val="solid"/>
                </a:ln>
                <a:pattFill prst="narHorz">
                  <a:fgClr>
                    <a:srgbClr val="0070C0"/>
                  </a:fgClr>
                  <a:bgClr>
                    <a:srgbClr val="DDF0FF"/>
                  </a:bgClr>
                </a:pattFill>
                <a:effectLst>
                  <a:innerShdw blurRad="177800">
                    <a:schemeClr val="accent3">
                      <a:lumMod val="50000"/>
                    </a:schemeClr>
                  </a:innerShdw>
                </a:effectLst>
              </a:rPr>
              <a:t>SINAI</a:t>
            </a:r>
            <a:r>
              <a:rPr lang="ro-RO" sz="4400" b="1" smtClean="0">
                <a:ln w="12700">
                  <a:solidFill>
                    <a:srgbClr val="002060"/>
                  </a:solidFill>
                  <a:prstDash val="solid"/>
                </a:ln>
                <a:pattFill prst="narHorz">
                  <a:fgClr>
                    <a:srgbClr val="0070C0"/>
                  </a:fgClr>
                  <a:bgClr>
                    <a:srgbClr val="DDF0FF"/>
                  </a:bgClr>
                </a:pattFill>
                <a:effectLst>
                  <a:innerShdw blurRad="177800">
                    <a:schemeClr val="accent3">
                      <a:lumMod val="50000"/>
                    </a:schemeClr>
                  </a:innerShdw>
                </a:effectLst>
              </a:rPr>
              <a:t>: PORUNCI </a:t>
            </a:r>
            <a:r>
              <a:rPr lang="ro-RO" sz="4400" b="1" smtClean="0">
                <a:ln w="12700">
                  <a:solidFill>
                    <a:srgbClr val="002060"/>
                  </a:solidFill>
                  <a:prstDash val="solid"/>
                </a:ln>
                <a:pattFill prst="narHorz">
                  <a:fgClr>
                    <a:srgbClr val="0070C0"/>
                  </a:fgClr>
                  <a:bgClr>
                    <a:srgbClr val="DDF0FF"/>
                  </a:bgClr>
                </a:pattFill>
                <a:effectLst>
                  <a:innerShdw blurRad="177800">
                    <a:schemeClr val="accent3">
                      <a:lumMod val="50000"/>
                    </a:schemeClr>
                  </a:innerShdw>
                </a:effectLst>
              </a:rPr>
              <a:t>ŞI </a:t>
            </a:r>
            <a:r>
              <a:rPr lang="ro-RO" sz="4400" b="1" smtClean="0">
                <a:ln w="12700">
                  <a:solidFill>
                    <a:srgbClr val="002060"/>
                  </a:solidFill>
                  <a:prstDash val="solid"/>
                </a:ln>
                <a:pattFill prst="narHorz">
                  <a:fgClr>
                    <a:srgbClr val="0070C0"/>
                  </a:fgClr>
                  <a:bgClr>
                    <a:srgbClr val="DDF0FF"/>
                  </a:bgClr>
                </a:pattFill>
                <a:effectLst>
                  <a:innerShdw blurRad="177800">
                    <a:schemeClr val="accent3">
                      <a:lumMod val="50000"/>
                    </a:schemeClr>
                  </a:innerShdw>
                </a:effectLst>
              </a:rPr>
              <a:t>SIMBOLURI</a:t>
            </a:r>
            <a:endParaRPr lang="ro-RO" sz="4400" b="1">
              <a:ln w="12700">
                <a:solidFill>
                  <a:srgbClr val="002060"/>
                </a:solidFill>
                <a:prstDash val="solid"/>
              </a:ln>
              <a:pattFill prst="narHorz">
                <a:fgClr>
                  <a:srgbClr val="0070C0"/>
                </a:fgClr>
                <a:bgClr>
                  <a:srgbClr val="DDF0FF"/>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F7A95390-5DAE-439E-8E76-FCC6CD6B0CA1}"/>
              </a:ext>
            </a:extLst>
          </p:cNvPr>
          <p:cNvSpPr txBox="1"/>
          <p:nvPr/>
        </p:nvSpPr>
        <p:spPr>
          <a:xfrm>
            <a:off x="1591329" y="662919"/>
            <a:ext cx="5835832" cy="338554"/>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smtClean="0">
                <a:solidFill>
                  <a:srgbClr val="A1213C"/>
                </a:solidFill>
                <a:latin typeface="Comic Sans MS" panose="030F0702030302020204" pitchFamily="66" charset="0"/>
              </a:rPr>
              <a:t>„</a:t>
            </a:r>
            <a:r>
              <a:rPr lang="ro-RO" sz="1600" b="1" smtClean="0">
                <a:solidFill>
                  <a:srgbClr val="A1213C"/>
                </a:solidFill>
                <a:latin typeface="Comic Sans MS" panose="030F0702030302020204" pitchFamily="66" charset="0"/>
              </a:rPr>
              <a:t>Să </a:t>
            </a:r>
            <a:r>
              <a:rPr lang="ro-RO" sz="1600" b="1" smtClean="0">
                <a:solidFill>
                  <a:srgbClr val="A1213C"/>
                </a:solidFill>
                <a:latin typeface="Comic Sans MS" panose="030F0702030302020204" pitchFamily="66" charset="0"/>
              </a:rPr>
              <a:t>nu ai alţi dumnezei afară de </a:t>
            </a:r>
            <a:r>
              <a:rPr lang="ro-RO" sz="1600" b="1" smtClean="0">
                <a:solidFill>
                  <a:srgbClr val="A1213C"/>
                </a:solidFill>
                <a:latin typeface="Comic Sans MS" panose="030F0702030302020204" pitchFamily="66" charset="0"/>
              </a:rPr>
              <a:t>Mine</a:t>
            </a:r>
            <a:r>
              <a:rPr lang="ro-RO" sz="1600" b="1" smtClean="0">
                <a:solidFill>
                  <a:srgbClr val="A1213C"/>
                </a:solidFill>
                <a:latin typeface="Comic Sans MS" panose="030F0702030302020204" pitchFamily="66" charset="0"/>
              </a:rPr>
              <a:t>.” </a:t>
            </a:r>
            <a:r>
              <a:rPr lang="ro-RO" sz="1400" b="1" smtClean="0">
                <a:solidFill>
                  <a:srgbClr val="A1213C"/>
                </a:solidFill>
                <a:latin typeface="Comic Sans MS" panose="030F0702030302020204" pitchFamily="66" charset="0"/>
              </a:rPr>
              <a:t>(</a:t>
            </a:r>
            <a:r>
              <a:rPr lang="ro-RO" sz="1400" b="1" smtClean="0">
                <a:solidFill>
                  <a:srgbClr val="A1213C"/>
                </a:solidFill>
                <a:latin typeface="Comic Sans MS" panose="030F0702030302020204" pitchFamily="66" charset="0"/>
              </a:rPr>
              <a:t>Exod</a:t>
            </a:r>
            <a:r>
              <a:rPr lang="ro-RO" sz="1400" b="1" smtClean="0">
                <a:solidFill>
                  <a:srgbClr val="A1213C"/>
                </a:solidFill>
                <a:latin typeface="Comic Sans MS" panose="030F0702030302020204" pitchFamily="66" charset="0"/>
              </a:rPr>
              <a:t> </a:t>
            </a:r>
            <a:r>
              <a:rPr lang="ro-RO" sz="1400" b="1" smtClean="0">
                <a:solidFill>
                  <a:srgbClr val="A1213C"/>
                </a:solidFill>
                <a:latin typeface="Comic Sans MS" panose="030F0702030302020204" pitchFamily="66" charset="0"/>
              </a:rPr>
              <a:t>20:3)</a:t>
            </a:r>
            <a:endParaRPr lang="ro-RO" sz="1400" b="1">
              <a:solidFill>
                <a:srgbClr val="A1213C"/>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04D2A31C-5430-44CC-B771-4AAEDE48A465}"/>
              </a:ext>
            </a:extLst>
          </p:cNvPr>
          <p:cNvSpPr txBox="1"/>
          <p:nvPr/>
        </p:nvSpPr>
        <p:spPr>
          <a:xfrm>
            <a:off x="137685" y="1071675"/>
            <a:ext cx="5349240" cy="369332"/>
          </a:xfrm>
          <a:prstGeom prst="rect">
            <a:avLst/>
          </a:prstGeom>
          <a:noFill/>
        </p:spPr>
        <p:txBody>
          <a:bodyPr wrap="square" rtlCol="0">
            <a:spAutoFit/>
          </a:bodyPr>
          <a:lstStyle/>
          <a:p>
            <a:pPr>
              <a:spcBef>
                <a:spcPts val="600"/>
              </a:spcBef>
            </a:pPr>
            <a:r>
              <a:rPr lang="ro-RO" b="1" smtClean="0"/>
              <a:t>Exodul</a:t>
            </a:r>
            <a:r>
              <a:rPr lang="ro-RO" b="1" smtClean="0"/>
              <a:t> </a:t>
            </a:r>
            <a:r>
              <a:rPr lang="ro-RO" b="1" smtClean="0"/>
              <a:t>19-24 ne </a:t>
            </a:r>
            <a:r>
              <a:rPr lang="ro-RO" b="1" smtClean="0"/>
              <a:t>prezintă cum s-a </a:t>
            </a:r>
            <a:r>
              <a:rPr lang="ro-RO" b="1" smtClean="0"/>
              <a:t>realizat </a:t>
            </a:r>
            <a:r>
              <a:rPr lang="ro-RO" b="1" smtClean="0"/>
              <a:t>legământul:</a:t>
            </a:r>
            <a:endParaRPr lang="ro-RO" b="1"/>
          </a:p>
        </p:txBody>
      </p:sp>
      <p:sp>
        <p:nvSpPr>
          <p:cNvPr id="7" name="CuadroTexto 6">
            <a:extLst>
              <a:ext uri="{FF2B5EF4-FFF2-40B4-BE49-F238E27FC236}">
                <a16:creationId xmlns:a16="http://schemas.microsoft.com/office/drawing/2014/main" xmlns="" id="{9C9E6B80-1CB0-4CE4-AA83-CC1E6AF43C92}"/>
              </a:ext>
            </a:extLst>
          </p:cNvPr>
          <p:cNvSpPr txBox="1"/>
          <p:nvPr/>
        </p:nvSpPr>
        <p:spPr>
          <a:xfrm>
            <a:off x="42590" y="1434979"/>
            <a:ext cx="5509652" cy="3416320"/>
          </a:xfrm>
          <a:prstGeom prst="rect">
            <a:avLst/>
          </a:prstGeom>
          <a:noFill/>
        </p:spPr>
        <p:txBody>
          <a:bodyPr wrap="square" rtlCol="0">
            <a:spAutoFit/>
          </a:bodyPr>
          <a:lstStyle/>
          <a:p>
            <a:pPr marL="342900" indent="-342900">
              <a:buClr>
                <a:srgbClr val="801A30"/>
              </a:buClr>
              <a:buFont typeface="+mj-lt"/>
              <a:buAutoNum type="arabicPeriod"/>
            </a:pPr>
            <a:r>
              <a:rPr lang="ro-RO" sz="1700" b="1" dirty="0" smtClean="0"/>
              <a:t>Dumnezeu l-a condus pe Israel pe Muntele Sinai </a:t>
            </a:r>
            <a:r>
              <a:rPr lang="ro-RO" sz="1200" b="1" dirty="0" smtClean="0"/>
              <a:t>(19:1-2).</a:t>
            </a:r>
          </a:p>
          <a:p>
            <a:pPr marL="342900" indent="-342900">
              <a:buClr>
                <a:srgbClr val="801A30"/>
              </a:buClr>
              <a:buFont typeface="+mj-lt"/>
              <a:buAutoNum type="arabicPeriod"/>
            </a:pPr>
            <a:r>
              <a:rPr lang="ro-RO" sz="1700" b="1" dirty="0" smtClean="0"/>
              <a:t>El le-a propus să încheie un legământ cu El </a:t>
            </a:r>
            <a:r>
              <a:rPr lang="ro-RO" sz="1200" b="1" dirty="0" smtClean="0"/>
              <a:t>(19:3-6).</a:t>
            </a:r>
            <a:endParaRPr lang="ro-RO" sz="1700" b="1" dirty="0" smtClean="0"/>
          </a:p>
          <a:p>
            <a:pPr marL="342900" indent="-342900">
              <a:buClr>
                <a:srgbClr val="801A30"/>
              </a:buClr>
              <a:buFont typeface="+mj-lt"/>
              <a:buAutoNum type="arabicPeriod"/>
            </a:pPr>
            <a:r>
              <a:rPr lang="ro-RO" sz="1700" b="1" dirty="0" smtClean="0"/>
              <a:t>Poporul Israel a fost de acord să încheie legământul </a:t>
            </a:r>
            <a:r>
              <a:rPr lang="ro-RO" sz="1200" b="1" dirty="0" smtClean="0"/>
              <a:t>(19:7-8).</a:t>
            </a:r>
          </a:p>
          <a:p>
            <a:pPr marL="342900" indent="-342900">
              <a:buClr>
                <a:srgbClr val="801A30"/>
              </a:buClr>
              <a:buFont typeface="+mj-lt"/>
              <a:buAutoNum type="arabicPeriod"/>
            </a:pPr>
            <a:r>
              <a:rPr lang="ro-RO" sz="1700" b="1" dirty="0" smtClean="0"/>
              <a:t>Ei trebuiau să </a:t>
            </a:r>
            <a:r>
              <a:rPr lang="ro-RO" sz="1700" b="1" dirty="0" smtClean="0"/>
              <a:t>se </a:t>
            </a:r>
            <a:r>
              <a:rPr lang="ro-RO" sz="1700" b="1" dirty="0" smtClean="0"/>
              <a:t>sfinţească timp de trei zile şi să </a:t>
            </a:r>
            <a:r>
              <a:rPr lang="ro-RO" sz="1700" b="1" dirty="0" smtClean="0"/>
              <a:t>pună </a:t>
            </a:r>
            <a:r>
              <a:rPr lang="ro-RO" sz="1700" b="1" dirty="0" smtClean="0"/>
              <a:t> graniţe în jurul muntelui, astfel încât nimeni să nu se apropie prea mult de prezenţa lui Dumnezeu </a:t>
            </a:r>
            <a:r>
              <a:rPr lang="ro-RO" sz="1200" b="1" dirty="0" smtClean="0"/>
              <a:t>(19:9-25).</a:t>
            </a:r>
          </a:p>
          <a:p>
            <a:pPr marL="342900" indent="-342900">
              <a:buClr>
                <a:srgbClr val="801A30"/>
              </a:buClr>
              <a:buFont typeface="+mj-lt"/>
              <a:buAutoNum type="arabicPeriod"/>
            </a:pPr>
            <a:r>
              <a:rPr lang="ro-RO" sz="1700" b="1" dirty="0" smtClean="0"/>
              <a:t>Dumnezeu a coborât şi a proclamat cu voce tare cele Zece Porunci </a:t>
            </a:r>
            <a:r>
              <a:rPr lang="ro-RO" sz="1200" b="1" dirty="0" smtClean="0"/>
              <a:t>(20:1-17).</a:t>
            </a:r>
          </a:p>
          <a:p>
            <a:pPr marL="342900" indent="-342900">
              <a:buClr>
                <a:srgbClr val="801A30"/>
              </a:buClr>
              <a:buFont typeface="+mj-lt"/>
              <a:buAutoNum type="arabicPeriod"/>
            </a:pPr>
            <a:r>
              <a:rPr lang="ro-RO" sz="1700" b="1" dirty="0" smtClean="0"/>
              <a:t>Moise a fost ales ca mijlocitor al legământului </a:t>
            </a:r>
            <a:r>
              <a:rPr lang="ro-RO" sz="1200" b="1" dirty="0" smtClean="0"/>
              <a:t>(20:18-21).</a:t>
            </a:r>
          </a:p>
          <a:p>
            <a:pPr marL="342900" indent="-342900">
              <a:buClr>
                <a:srgbClr val="801A30"/>
              </a:buClr>
              <a:buFont typeface="+mj-lt"/>
              <a:buAutoNum type="arabicPeriod"/>
            </a:pPr>
            <a:r>
              <a:rPr lang="ro-RO" sz="1700" b="1" dirty="0" smtClean="0"/>
              <a:t>Normele legământului au fost detaliate </a:t>
            </a:r>
            <a:r>
              <a:rPr lang="ro-RO" sz="1200" b="1" dirty="0" smtClean="0"/>
              <a:t>(20:22-23:22).</a:t>
            </a:r>
          </a:p>
          <a:p>
            <a:pPr marL="342900" indent="-342900">
              <a:buClr>
                <a:srgbClr val="801A30"/>
              </a:buClr>
              <a:buFont typeface="+mj-lt"/>
              <a:buAutoNum type="arabicPeriod"/>
            </a:pPr>
            <a:r>
              <a:rPr lang="ro-RO" sz="1700" b="1" dirty="0" smtClean="0"/>
              <a:t>Legământul a fost ratificat înaintea a 70 de bătrâni şi oamenii au fost stropiţi cu „sângele legământului” </a:t>
            </a:r>
            <a:r>
              <a:rPr lang="ro-RO" sz="1200" b="1" dirty="0" smtClean="0"/>
              <a:t>(24). </a:t>
            </a:r>
            <a:endParaRPr lang="ro-RO" sz="1700" b="1" dirty="0"/>
          </a:p>
        </p:txBody>
      </p:sp>
      <p:pic>
        <p:nvPicPr>
          <p:cNvPr id="4" name="Imagen 3">
            <a:extLst>
              <a:ext uri="{FF2B5EF4-FFF2-40B4-BE49-F238E27FC236}">
                <a16:creationId xmlns:a16="http://schemas.microsoft.com/office/drawing/2014/main" xmlns="" id="{F2A74D57-76DB-40F1-A189-96C6EA77C7A7}"/>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5647336" y="1057044"/>
            <a:ext cx="3394252" cy="3976727"/>
          </a:xfrm>
          <a:prstGeom prst="rect">
            <a:avLst/>
          </a:prstGeom>
          <a:ln w="88900" cap="sq" cmpd="thickThin">
            <a:solidFill>
              <a:schemeClr val="bg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2751902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left)">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left)">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left)">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left)">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wipe(left)">
                                      <p:cBhvr>
                                        <p:cTn id="62" dur="500"/>
                                        <p:tgtEl>
                                          <p:spTgt spid="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wipe(left)">
                                      <p:cBhvr>
                                        <p:cTn id="6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372AC45-57C4-4FB8-94DC-11090C009234}"/>
              </a:ext>
            </a:extLst>
          </p:cNvPr>
          <p:cNvSpPr txBox="1"/>
          <p:nvPr/>
        </p:nvSpPr>
        <p:spPr>
          <a:xfrm>
            <a:off x="0" y="0"/>
            <a:ext cx="9144000" cy="769441"/>
          </a:xfrm>
          <a:prstGeom prst="rect">
            <a:avLst/>
          </a:prstGeom>
          <a:noFill/>
        </p:spPr>
        <p:txBody>
          <a:bodyPr wrap="square">
            <a:spAutoFit/>
          </a:bodyPr>
          <a:lstStyle>
            <a:defPPr>
              <a:defRPr lang="en-US"/>
            </a:defPPr>
            <a:lvl1pPr algn="ctr">
              <a:defRPr sz="4400" b="1">
                <a:ln w="12700">
                  <a:solidFill>
                    <a:srgbClr val="002060"/>
                  </a:solidFill>
                  <a:prstDash val="solid"/>
                </a:ln>
                <a:pattFill prst="narHorz">
                  <a:fgClr>
                    <a:srgbClr val="0070C0"/>
                  </a:fgClr>
                  <a:bgClr>
                    <a:srgbClr val="DDF0FF"/>
                  </a:bgClr>
                </a:pattFill>
                <a:effectLst>
                  <a:innerShdw blurRad="177800">
                    <a:schemeClr val="accent3">
                      <a:lumMod val="50000"/>
                    </a:schemeClr>
                  </a:innerShdw>
                </a:effectLst>
              </a:defRPr>
            </a:lvl1pPr>
          </a:lstStyle>
          <a:p>
            <a:r>
              <a:rPr lang="ro-RO" dirty="0" smtClean="0">
                <a:ln w="12700">
                  <a:solidFill>
                    <a:srgbClr val="7030A0"/>
                  </a:solidFill>
                  <a:prstDash val="solid"/>
                </a:ln>
                <a:pattFill prst="narHorz">
                  <a:fgClr>
                    <a:srgbClr val="7030A0"/>
                  </a:fgClr>
                  <a:bgClr>
                    <a:srgbClr val="F4EDF9"/>
                  </a:bgClr>
                </a:pattFill>
              </a:rPr>
              <a:t>SINAI PORUNCI </a:t>
            </a:r>
            <a:r>
              <a:rPr lang="ro-RO" dirty="0" smtClean="0">
                <a:ln w="12700">
                  <a:solidFill>
                    <a:srgbClr val="7030A0"/>
                  </a:solidFill>
                  <a:prstDash val="solid"/>
                </a:ln>
                <a:pattFill prst="narHorz">
                  <a:fgClr>
                    <a:srgbClr val="7030A0"/>
                  </a:fgClr>
                  <a:bgClr>
                    <a:srgbClr val="F4EDF9"/>
                  </a:bgClr>
                </a:pattFill>
              </a:rPr>
              <a:t>ŞI SIMBOLURI</a:t>
            </a:r>
            <a:endParaRPr lang="ro-RO" dirty="0">
              <a:ln w="12700">
                <a:solidFill>
                  <a:srgbClr val="7030A0"/>
                </a:solidFill>
                <a:prstDash val="solid"/>
              </a:ln>
              <a:pattFill prst="narHorz">
                <a:fgClr>
                  <a:srgbClr val="7030A0"/>
                </a:fgClr>
                <a:bgClr>
                  <a:srgbClr val="F4EDF9"/>
                </a:bgClr>
              </a:pattFill>
            </a:endParaRPr>
          </a:p>
        </p:txBody>
      </p:sp>
      <p:sp>
        <p:nvSpPr>
          <p:cNvPr id="5" name="CuadroTexto 4">
            <a:extLst>
              <a:ext uri="{FF2B5EF4-FFF2-40B4-BE49-F238E27FC236}">
                <a16:creationId xmlns:a16="http://schemas.microsoft.com/office/drawing/2014/main" xmlns="" id="{F7A95390-5DAE-439E-8E76-FCC6CD6B0CA1}"/>
              </a:ext>
            </a:extLst>
          </p:cNvPr>
          <p:cNvSpPr txBox="1"/>
          <p:nvPr/>
        </p:nvSpPr>
        <p:spPr>
          <a:xfrm>
            <a:off x="1654084" y="600164"/>
            <a:ext cx="5835832" cy="338554"/>
          </a:xfrm>
          <a:prstGeom prst="rect">
            <a:avLst/>
          </a:prstGeom>
          <a:noFill/>
        </p:spPr>
        <p:txBody>
          <a:bodyPr wrap="square">
            <a:spAutoFit/>
            <a:scene3d>
              <a:camera prst="orthographicFront"/>
              <a:lightRig rig="sunset" dir="t"/>
            </a:scene3d>
            <a:sp3d extrusionH="57150">
              <a:bevelT w="38100" h="38100"/>
            </a:sp3d>
          </a:bodyPr>
          <a:lstStyle>
            <a:defPPr>
              <a:defRPr lang="en-US"/>
            </a:defPPr>
            <a:lvl1pPr algn="ctr">
              <a:defRPr sz="1600" b="1">
                <a:solidFill>
                  <a:srgbClr val="A1213C"/>
                </a:solidFill>
                <a:latin typeface="Comic Sans MS" panose="030F0702030302020204" pitchFamily="66" charset="0"/>
              </a:defRPr>
            </a:lvl1pPr>
          </a:lstStyle>
          <a:p>
            <a:r>
              <a:rPr lang="ro-RO" smtClean="0">
                <a:solidFill>
                  <a:srgbClr val="EBCD19"/>
                </a:solidFill>
              </a:rPr>
              <a:t>„</a:t>
            </a:r>
            <a:r>
              <a:rPr lang="ro-RO" smtClean="0">
                <a:solidFill>
                  <a:srgbClr val="EBCD19"/>
                </a:solidFill>
              </a:rPr>
              <a:t>Să </a:t>
            </a:r>
            <a:r>
              <a:rPr lang="ro-RO" smtClean="0">
                <a:solidFill>
                  <a:srgbClr val="EBCD19"/>
                </a:solidFill>
              </a:rPr>
              <a:t>nu ai alţi dumnezei afară de </a:t>
            </a:r>
            <a:r>
              <a:rPr lang="ro-RO" smtClean="0">
                <a:solidFill>
                  <a:srgbClr val="EBCD19"/>
                </a:solidFill>
              </a:rPr>
              <a:t>Mine</a:t>
            </a:r>
            <a:r>
              <a:rPr lang="ro-RO" smtClean="0">
                <a:solidFill>
                  <a:srgbClr val="EBCD19"/>
                </a:solidFill>
              </a:rPr>
              <a:t>.” </a:t>
            </a:r>
            <a:r>
              <a:rPr lang="ro-RO" smtClean="0">
                <a:solidFill>
                  <a:srgbClr val="EBCD19"/>
                </a:solidFill>
              </a:rPr>
              <a:t>(</a:t>
            </a:r>
            <a:r>
              <a:rPr lang="ro-RO" smtClean="0">
                <a:solidFill>
                  <a:srgbClr val="EBCD19"/>
                </a:solidFill>
              </a:rPr>
              <a:t>Exod </a:t>
            </a:r>
            <a:r>
              <a:rPr lang="ro-RO" smtClean="0">
                <a:solidFill>
                  <a:srgbClr val="EBCD19"/>
                </a:solidFill>
              </a:rPr>
              <a:t>20:3)</a:t>
            </a:r>
            <a:endParaRPr lang="ro-RO">
              <a:solidFill>
                <a:srgbClr val="EBCD19"/>
              </a:solidFill>
            </a:endParaRPr>
          </a:p>
        </p:txBody>
      </p:sp>
      <p:sp>
        <p:nvSpPr>
          <p:cNvPr id="6" name="CuadroTexto 5">
            <a:extLst>
              <a:ext uri="{FF2B5EF4-FFF2-40B4-BE49-F238E27FC236}">
                <a16:creationId xmlns:a16="http://schemas.microsoft.com/office/drawing/2014/main" xmlns="" id="{04D2A31C-5430-44CC-B771-4AAEDE48A465}"/>
              </a:ext>
            </a:extLst>
          </p:cNvPr>
          <p:cNvSpPr txBox="1"/>
          <p:nvPr/>
        </p:nvSpPr>
        <p:spPr>
          <a:xfrm>
            <a:off x="3832060" y="948508"/>
            <a:ext cx="5311939" cy="1831271"/>
          </a:xfrm>
          <a:prstGeom prst="rect">
            <a:avLst/>
          </a:prstGeom>
          <a:noFill/>
        </p:spPr>
        <p:txBody>
          <a:bodyPr wrap="square" rtlCol="0">
            <a:spAutoFit/>
          </a:bodyPr>
          <a:lstStyle/>
          <a:p>
            <a:pPr>
              <a:spcBef>
                <a:spcPts val="600"/>
              </a:spcBef>
            </a:pPr>
            <a:r>
              <a:rPr lang="ro-RO" b="1" dirty="0" smtClean="0"/>
              <a:t>Pentru ca poporul să înţeleagă mai bine termenii legământului şi semnificaţia acestuia, Dumnezeu le-a cerut să construiască un sanctuar pentru El </a:t>
            </a:r>
            <a:r>
              <a:rPr lang="ro-RO" sz="1200" b="1" dirty="0" smtClean="0"/>
              <a:t>(Exod. 25:8).</a:t>
            </a:r>
          </a:p>
          <a:p>
            <a:pPr>
              <a:spcBef>
                <a:spcPts val="600"/>
              </a:spcBef>
            </a:pPr>
            <a:r>
              <a:rPr lang="ro-RO" b="1" dirty="0" smtClean="0"/>
              <a:t>Prin acest sanctuar şi riturile săvârşite în el, Dumnezeu a simbolizat realităţile cereşti: planul Răscumpărării. </a:t>
            </a:r>
            <a:endParaRPr lang="ro-RO" b="1" dirty="0"/>
          </a:p>
        </p:txBody>
      </p:sp>
      <p:pic>
        <p:nvPicPr>
          <p:cNvPr id="4" name="Imagen 3">
            <a:extLst>
              <a:ext uri="{FF2B5EF4-FFF2-40B4-BE49-F238E27FC236}">
                <a16:creationId xmlns:a16="http://schemas.microsoft.com/office/drawing/2014/main" xmlns="" id="{E4E99527-07EA-4E44-8574-BB4E67F774A4}"/>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38786" y="1031446"/>
            <a:ext cx="3562705" cy="1865217"/>
          </a:xfrm>
          <a:prstGeom prst="roundRect">
            <a:avLst>
              <a:gd name="adj" fmla="val 4167"/>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xmlns="" id="{7AC4D16B-1C58-4086-9800-A44A8C7E1131}"/>
              </a:ext>
            </a:extLst>
          </p:cNvPr>
          <p:cNvSpPr txBox="1"/>
          <p:nvPr/>
        </p:nvSpPr>
        <p:spPr>
          <a:xfrm>
            <a:off x="72951" y="2961469"/>
            <a:ext cx="5066915" cy="2108269"/>
          </a:xfrm>
          <a:prstGeom prst="rect">
            <a:avLst/>
          </a:prstGeom>
          <a:noFill/>
        </p:spPr>
        <p:txBody>
          <a:bodyPr wrap="square">
            <a:spAutoFit/>
          </a:bodyPr>
          <a:lstStyle/>
          <a:p>
            <a:pPr>
              <a:spcBef>
                <a:spcPts val="600"/>
              </a:spcBef>
            </a:pPr>
            <a:r>
              <a:rPr lang="ro-RO" b="1" smtClean="0"/>
              <a:t>Această</a:t>
            </a:r>
            <a:r>
              <a:rPr lang="ro-RO" b="1" smtClean="0"/>
              <a:t> </a:t>
            </a:r>
            <a:r>
              <a:rPr lang="ro-RO" b="1" smtClean="0"/>
              <a:t>răscumpărare mergea </a:t>
            </a:r>
            <a:r>
              <a:rPr lang="ro-RO" b="1" smtClean="0"/>
              <a:t>mai departe </a:t>
            </a:r>
            <a:r>
              <a:rPr lang="ro-RO" b="1" smtClean="0"/>
              <a:t>de </a:t>
            </a:r>
            <a:r>
              <a:rPr lang="ro-RO" b="1" smtClean="0"/>
              <a:t>eliberarea</a:t>
            </a:r>
            <a:r>
              <a:rPr lang="ro-RO" b="1" smtClean="0"/>
              <a:t> </a:t>
            </a:r>
            <a:r>
              <a:rPr lang="ro-RO" b="1" smtClean="0"/>
              <a:t>din</a:t>
            </a:r>
            <a:r>
              <a:rPr lang="ro-RO" b="1" smtClean="0"/>
              <a:t> sclavia </a:t>
            </a:r>
            <a:r>
              <a:rPr lang="ro-RO" b="1" smtClean="0"/>
              <a:t>egipteană</a:t>
            </a:r>
            <a:r>
              <a:rPr lang="ro-RO" b="1" smtClean="0"/>
              <a:t>. </a:t>
            </a:r>
            <a:r>
              <a:rPr lang="ro-RO" b="1" smtClean="0"/>
              <a:t>Arăta</a:t>
            </a:r>
            <a:r>
              <a:rPr lang="ro-RO" b="1" smtClean="0"/>
              <a:t> către Mesia </a:t>
            </a:r>
            <a:r>
              <a:rPr lang="ro-RO" b="1" smtClean="0"/>
              <a:t>care</a:t>
            </a:r>
            <a:r>
              <a:rPr lang="ro-RO" b="1" smtClean="0"/>
              <a:t>, </a:t>
            </a:r>
            <a:r>
              <a:rPr lang="ro-RO" b="1" smtClean="0"/>
              <a:t>murind asemeni </a:t>
            </a:r>
            <a:r>
              <a:rPr lang="ro-RO" b="1" smtClean="0"/>
              <a:t>animalelor </a:t>
            </a:r>
            <a:r>
              <a:rPr lang="ro-RO" b="1" smtClean="0"/>
              <a:t>sacrificate</a:t>
            </a:r>
            <a:r>
              <a:rPr lang="ro-RO" b="1" smtClean="0"/>
              <a:t>, lua </a:t>
            </a:r>
            <a:r>
              <a:rPr lang="ro-RO" b="1" smtClean="0"/>
              <a:t>păcatele </a:t>
            </a:r>
            <a:r>
              <a:rPr lang="ro-RO" b="1" smtClean="0"/>
              <a:t>asupra </a:t>
            </a:r>
            <a:r>
              <a:rPr lang="ro-RO" b="1" smtClean="0"/>
              <a:t>Sa.</a:t>
            </a:r>
            <a:endParaRPr lang="ro-RO" b="1" smtClean="0"/>
          </a:p>
          <a:p>
            <a:pPr>
              <a:spcBef>
                <a:spcPts val="600"/>
              </a:spcBef>
            </a:pPr>
            <a:r>
              <a:rPr lang="ro-RO" b="1" smtClean="0"/>
              <a:t>Acesta este adevăratul sens şi scop al Legământului </a:t>
            </a:r>
            <a:r>
              <a:rPr lang="ro-RO" b="1" smtClean="0"/>
              <a:t>veşnic</a:t>
            </a:r>
            <a:r>
              <a:rPr lang="ro-RO" b="1" smtClean="0"/>
              <a:t>. Este mântuirea pe care Domnul o oferă omenirii </a:t>
            </a:r>
            <a:r>
              <a:rPr lang="ro-RO" b="1" smtClean="0"/>
              <a:t>căzute</a:t>
            </a:r>
            <a:r>
              <a:rPr lang="ro-RO" b="1" smtClean="0"/>
              <a:t>. </a:t>
            </a:r>
            <a:endParaRPr lang="ro-RO" b="1"/>
          </a:p>
        </p:txBody>
      </p:sp>
      <p:pic>
        <p:nvPicPr>
          <p:cNvPr id="10" name="Imagen 9">
            <a:extLst>
              <a:ext uri="{FF2B5EF4-FFF2-40B4-BE49-F238E27FC236}">
                <a16:creationId xmlns:a16="http://schemas.microsoft.com/office/drawing/2014/main" xmlns="" id="{D18AC5FF-396A-414B-A827-F944933985D0}"/>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139866" y="2844585"/>
            <a:ext cx="3931183" cy="2211290"/>
          </a:xfrm>
          <a:prstGeom prst="roundRect">
            <a:avLst>
              <a:gd name="adj" fmla="val 4167"/>
            </a:avLst>
          </a:prstGeom>
          <a:solidFill>
            <a:srgbClr val="FFFFFF"/>
          </a:solidFill>
          <a:ln w="76200" cap="sq">
            <a:solidFill>
              <a:srgbClr val="C9A6E4"/>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987651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left)">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304E654-2F90-4C2A-9FED-97060CF858DE}"/>
              </a:ext>
            </a:extLst>
          </p:cNvPr>
          <p:cNvSpPr txBox="1"/>
          <p:nvPr/>
        </p:nvSpPr>
        <p:spPr>
          <a:xfrm>
            <a:off x="0" y="-84907"/>
            <a:ext cx="7172888" cy="769441"/>
          </a:xfrm>
          <a:prstGeom prst="rect">
            <a:avLst/>
          </a:prstGeom>
          <a:noFill/>
        </p:spPr>
        <p:txBody>
          <a:bodyPr wrap="square">
            <a:spAutoFit/>
          </a:bodyPr>
          <a:lstStyle/>
          <a:p>
            <a:pPr algn="ctr"/>
            <a:r>
              <a:rPr lang="ro-RO" sz="4400" b="1" spc="600" smtClean="0">
                <a:ln w="6600">
                  <a:solidFill>
                    <a:srgbClr val="FF0000"/>
                  </a:solidFill>
                  <a:prstDash val="solid"/>
                </a:ln>
                <a:solidFill>
                  <a:srgbClr val="FFFFFF"/>
                </a:solidFill>
                <a:effectLst>
                  <a:outerShdw dist="38100" dir="2700000" algn="tl" rotWithShape="0">
                    <a:srgbClr val="F6E894"/>
                  </a:outerShdw>
                </a:effectLst>
              </a:rPr>
              <a:t>ASCULTAREA</a:t>
            </a:r>
            <a:endParaRPr lang="ro-RO" sz="4400" b="1" spc="600">
              <a:ln w="6600">
                <a:solidFill>
                  <a:srgbClr val="FF0000"/>
                </a:solidFill>
                <a:prstDash val="solid"/>
              </a:ln>
              <a:solidFill>
                <a:srgbClr val="FFFFFF"/>
              </a:solidFill>
              <a:effectLst>
                <a:outerShdw dist="38100" dir="2700000" algn="tl" rotWithShape="0">
                  <a:srgbClr val="F6E894"/>
                </a:outerShdw>
              </a:effectLst>
            </a:endParaRPr>
          </a:p>
        </p:txBody>
      </p:sp>
      <p:sp>
        <p:nvSpPr>
          <p:cNvPr id="5" name="CuadroTexto 4">
            <a:extLst>
              <a:ext uri="{FF2B5EF4-FFF2-40B4-BE49-F238E27FC236}">
                <a16:creationId xmlns:a16="http://schemas.microsoft.com/office/drawing/2014/main" xmlns="" id="{D9F1656D-1D88-48F2-917B-9C277E2182A9}"/>
              </a:ext>
            </a:extLst>
          </p:cNvPr>
          <p:cNvSpPr txBox="1"/>
          <p:nvPr/>
        </p:nvSpPr>
        <p:spPr>
          <a:xfrm>
            <a:off x="69270" y="614704"/>
            <a:ext cx="7034348" cy="830997"/>
          </a:xfrm>
          <a:prstGeom prst="rect">
            <a:avLst/>
          </a:prstGeom>
          <a:noFill/>
        </p:spPr>
        <p:txBody>
          <a:bodyPr wrap="square">
            <a:spAutoFit/>
          </a:bodyPr>
          <a:lstStyle/>
          <a:p>
            <a:r>
              <a:rPr lang="ro-RO" sz="1600" b="1" dirty="0" smtClean="0">
                <a:solidFill>
                  <a:srgbClr val="C9F1FF"/>
                </a:solidFill>
                <a:latin typeface="Comic Sans MS" panose="030F0702030302020204" pitchFamily="66" charset="0"/>
              </a:rPr>
              <a:t>„Dacă </a:t>
            </a:r>
            <a:r>
              <a:rPr lang="ro-RO" sz="1600" b="1" dirty="0" smtClean="0">
                <a:solidFill>
                  <a:srgbClr val="C9F1FF"/>
                </a:solidFill>
                <a:latin typeface="Comic Sans MS" panose="030F0702030302020204" pitchFamily="66" charset="0"/>
              </a:rPr>
              <a:t>veţi asculta de poruncile mele pe care vi le dau astăzi, dacă veţi iubi pe Domnul Dumnezeul vostru şi dacă-I veţi sluji din toată inima voastră şi din tot sufletul vostru” </a:t>
            </a:r>
            <a:r>
              <a:rPr lang="ro-RO" sz="1400" b="1" dirty="0" smtClean="0">
                <a:solidFill>
                  <a:srgbClr val="C9F1FF"/>
                </a:solidFill>
                <a:latin typeface="Comic Sans MS" panose="030F0702030302020204" pitchFamily="66" charset="0"/>
              </a:rPr>
              <a:t>(</a:t>
            </a:r>
            <a:r>
              <a:rPr lang="ro-RO" sz="1400" b="1" dirty="0" err="1" smtClean="0">
                <a:solidFill>
                  <a:srgbClr val="C9F1FF"/>
                </a:solidFill>
                <a:latin typeface="Comic Sans MS" panose="030F0702030302020204" pitchFamily="66" charset="0"/>
              </a:rPr>
              <a:t>Deuteronomul</a:t>
            </a:r>
            <a:r>
              <a:rPr lang="ro-RO" sz="1400" b="1" dirty="0" smtClean="0">
                <a:solidFill>
                  <a:srgbClr val="C9F1FF"/>
                </a:solidFill>
                <a:latin typeface="Comic Sans MS" panose="030F0702030302020204" pitchFamily="66" charset="0"/>
              </a:rPr>
              <a:t> 11:13)</a:t>
            </a:r>
            <a:endParaRPr lang="ro-RO" sz="1400" b="1" dirty="0">
              <a:solidFill>
                <a:srgbClr val="C9F1FF"/>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169065E5-BDCC-42F1-A84F-56D86B249372}"/>
              </a:ext>
            </a:extLst>
          </p:cNvPr>
          <p:cNvSpPr txBox="1"/>
          <p:nvPr/>
        </p:nvSpPr>
        <p:spPr>
          <a:xfrm>
            <a:off x="138541" y="1513274"/>
            <a:ext cx="7034347" cy="923330"/>
          </a:xfrm>
          <a:prstGeom prst="rect">
            <a:avLst/>
          </a:prstGeom>
          <a:noFill/>
        </p:spPr>
        <p:txBody>
          <a:bodyPr wrap="square" rtlCol="0">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Ascultarea</a:t>
            </a:r>
            <a:r>
              <a:rPr lang="ro-RO" b="1" smtClean="0">
                <a:solidFill>
                  <a:schemeClr val="bg1"/>
                </a:solidFill>
                <a:effectLst>
                  <a:outerShdw blurRad="38100" dist="38100" dir="2700000" algn="tl">
                    <a:srgbClr val="000000">
                      <a:alpha val="43137"/>
                    </a:srgbClr>
                  </a:outerShdw>
                </a:effectLst>
              </a:rPr>
              <a:t> este o parte integrantă a </a:t>
            </a:r>
            <a:r>
              <a:rPr lang="ro-RO" b="1" smtClean="0">
                <a:solidFill>
                  <a:schemeClr val="bg1"/>
                </a:solidFill>
                <a:effectLst>
                  <a:outerShdw blurRad="38100" dist="38100" dir="2700000" algn="tl">
                    <a:srgbClr val="000000">
                      <a:alpha val="43137"/>
                    </a:srgbClr>
                  </a:outerShdw>
                </a:effectLst>
              </a:rPr>
              <a:t>legământului</a:t>
            </a:r>
            <a:r>
              <a:rPr lang="ro-RO" b="1" smtClean="0">
                <a:solidFill>
                  <a:schemeClr val="bg1"/>
                </a:solidFill>
                <a:effectLst>
                  <a:outerShdw blurRad="38100" dist="38100" dir="2700000" algn="tl">
                    <a:srgbClr val="000000">
                      <a:alpha val="43137"/>
                    </a:srgbClr>
                  </a:outerShdw>
                </a:effectLst>
              </a:rPr>
              <a:t>. Chiar înainte de a ajunge la </a:t>
            </a:r>
            <a:r>
              <a:rPr lang="ro-RO" b="1" smtClean="0">
                <a:solidFill>
                  <a:schemeClr val="bg1"/>
                </a:solidFill>
                <a:effectLst>
                  <a:outerShdw blurRad="38100" dist="38100" dir="2700000" algn="tl">
                    <a:srgbClr val="000000">
                      <a:alpha val="43137"/>
                    </a:srgbClr>
                  </a:outerShdw>
                </a:effectLst>
              </a:rPr>
              <a:t>Sinai</a:t>
            </a:r>
            <a:r>
              <a:rPr lang="ro-RO" b="1" smtClean="0">
                <a:solidFill>
                  <a:schemeClr val="bg1"/>
                </a:solidFill>
                <a:effectLst>
                  <a:outerShdw blurRad="38100" dist="38100" dir="2700000" algn="tl">
                    <a:srgbClr val="000000">
                      <a:alpha val="43137"/>
                    </a:srgbClr>
                  </a:outerShdw>
                </a:effectLst>
              </a:rPr>
              <a:t>, poporul Israel a trebuit să coopereze cu Dumnezeu </a:t>
            </a:r>
            <a:r>
              <a:rPr lang="ro-RO" b="1" smtClean="0">
                <a:solidFill>
                  <a:schemeClr val="bg1"/>
                </a:solidFill>
                <a:effectLst>
                  <a:outerShdw blurRad="38100" dist="38100" dir="2700000" algn="tl">
                    <a:srgbClr val="000000">
                      <a:alpha val="43137"/>
                    </a:srgbClr>
                  </a:outerShdw>
                </a:effectLst>
              </a:rPr>
              <a:t>ascultându-l</a:t>
            </a:r>
            <a:r>
              <a:rPr lang="ro-RO" b="1" smtClean="0">
                <a:solidFill>
                  <a:schemeClr val="bg1"/>
                </a:solidFill>
                <a:effectLst>
                  <a:outerShdw blurRad="38100" dist="38100" dir="2700000" algn="tl">
                    <a:srgbClr val="000000">
                      <a:alpha val="43137"/>
                    </a:srgbClr>
                  </a:outerShdw>
                </a:effectLst>
              </a:rPr>
              <a:t>: ungând stâlpii uşii şi părăsind </a:t>
            </a:r>
            <a:r>
              <a:rPr lang="ro-RO" b="1" smtClean="0">
                <a:solidFill>
                  <a:schemeClr val="bg1"/>
                </a:solidFill>
                <a:effectLst>
                  <a:outerShdw blurRad="38100" dist="38100" dir="2700000" algn="tl">
                    <a:srgbClr val="000000">
                      <a:alpha val="43137"/>
                    </a:srgbClr>
                  </a:outerShdw>
                </a:effectLst>
              </a:rPr>
              <a:t>Egiptul</a:t>
            </a:r>
            <a:r>
              <a:rPr lang="ro-RO" b="1" smtClean="0">
                <a:solidFill>
                  <a:schemeClr val="bg1"/>
                </a:solidFill>
                <a:effectLst>
                  <a:outerShdw blurRad="38100" dist="38100" dir="2700000" algn="tl">
                    <a:srgbClr val="000000">
                      <a:alpha val="43137"/>
                    </a:srgbClr>
                  </a:outerShdw>
                </a:effectLst>
              </a:rPr>
              <a:t>. </a:t>
            </a:r>
            <a:endParaRPr lang="ro-RO" b="1">
              <a:solidFill>
                <a:schemeClr val="bg1"/>
              </a:solidFill>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53499AAD-8B08-40CC-A67E-7EBA05CEEABA}"/>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172888" y="127559"/>
            <a:ext cx="1832571" cy="2444191"/>
          </a:xfrm>
          <a:prstGeom prst="ellipse">
            <a:avLst/>
          </a:prstGeom>
          <a:ln w="63500" cap="rnd">
            <a:solidFill>
              <a:srgbClr val="F6E89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olSlant"/>
            <a:contourClr>
              <a:srgbClr val="333333"/>
            </a:contourClr>
          </a:sp3d>
        </p:spPr>
      </p:pic>
      <p:sp>
        <p:nvSpPr>
          <p:cNvPr id="12" name="CuadroTexto 11">
            <a:extLst>
              <a:ext uri="{FF2B5EF4-FFF2-40B4-BE49-F238E27FC236}">
                <a16:creationId xmlns:a16="http://schemas.microsoft.com/office/drawing/2014/main" xmlns="" id="{97AF78E3-13FA-438C-AB61-CEBBC964F807}"/>
              </a:ext>
            </a:extLst>
          </p:cNvPr>
          <p:cNvSpPr txBox="1"/>
          <p:nvPr/>
        </p:nvSpPr>
        <p:spPr>
          <a:xfrm>
            <a:off x="2648102" y="2571750"/>
            <a:ext cx="6415430" cy="1277273"/>
          </a:xfrm>
          <a:prstGeom prst="rect">
            <a:avLst/>
          </a:prstGeom>
          <a:noFill/>
        </p:spPr>
        <p:txBody>
          <a:bodyPr wrap="square">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Dacă ascultarea este necesară pentru a rămâne în legământ, ne câştigăm mântuirea prin ascultare?</a:t>
            </a:r>
          </a:p>
          <a:p>
            <a:pPr>
              <a:spcBef>
                <a:spcPts val="600"/>
              </a:spcBef>
            </a:pPr>
            <a:r>
              <a:rPr lang="ro-RO" b="1" dirty="0" smtClean="0">
                <a:solidFill>
                  <a:schemeClr val="bg1"/>
                </a:solidFill>
                <a:effectLst>
                  <a:outerShdw blurRad="38100" dist="38100" dir="2700000" algn="tl">
                    <a:srgbClr val="000000">
                      <a:alpha val="43137"/>
                    </a:srgbClr>
                  </a:outerShdw>
                </a:effectLst>
              </a:rPr>
              <a:t>Mântuirea se obţine prin credinţă, ascultarea fiind rodul ei (Rom. 3:20,24; </a:t>
            </a:r>
            <a:r>
              <a:rPr lang="ro-RO" b="1" dirty="0" err="1" smtClean="0">
                <a:solidFill>
                  <a:schemeClr val="bg1"/>
                </a:solidFill>
                <a:effectLst>
                  <a:outerShdw blurRad="38100" dist="38100" dir="2700000" algn="tl">
                    <a:srgbClr val="000000">
                      <a:alpha val="43137"/>
                    </a:srgbClr>
                  </a:outerShdw>
                </a:effectLst>
              </a:rPr>
              <a:t>Apoc</a:t>
            </a:r>
            <a:r>
              <a:rPr lang="ro-RO" b="1" dirty="0" smtClean="0">
                <a:solidFill>
                  <a:schemeClr val="bg1"/>
                </a:solidFill>
                <a:effectLst>
                  <a:outerShdw blurRad="38100" dist="38100" dir="2700000" algn="tl">
                    <a:srgbClr val="000000">
                      <a:alpha val="43137"/>
                    </a:srgbClr>
                  </a:outerShdw>
                </a:effectLst>
              </a:rPr>
              <a:t>. 14:12). </a:t>
            </a:r>
            <a:endParaRPr lang="ro-RO" b="1" dirty="0">
              <a:solidFill>
                <a:schemeClr val="bg1"/>
              </a:solidFill>
              <a:effectLst>
                <a:outerShdw blurRad="38100" dist="38100" dir="2700000" algn="tl">
                  <a:srgbClr val="000000">
                    <a:alpha val="43137"/>
                  </a:srgbClr>
                </a:outerShdw>
              </a:effectLst>
            </a:endParaRPr>
          </a:p>
        </p:txBody>
      </p:sp>
      <p:pic>
        <p:nvPicPr>
          <p:cNvPr id="14" name="Imagen 13">
            <a:extLst>
              <a:ext uri="{FF2B5EF4-FFF2-40B4-BE49-F238E27FC236}">
                <a16:creationId xmlns:a16="http://schemas.microsoft.com/office/drawing/2014/main" xmlns="" id="{87EE0F8E-B316-49B1-BC90-EFAB5629CC8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161923" y="2578125"/>
            <a:ext cx="2361430" cy="140214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xmlns="" id="{EE25A150-D7D5-4438-9472-A007F5CC0E44}"/>
              </a:ext>
            </a:extLst>
          </p:cNvPr>
          <p:cNvSpPr txBox="1"/>
          <p:nvPr/>
        </p:nvSpPr>
        <p:spPr>
          <a:xfrm>
            <a:off x="138541" y="4140984"/>
            <a:ext cx="5662413" cy="923330"/>
          </a:xfrm>
          <a:prstGeom prst="rect">
            <a:avLst/>
          </a:prstGeom>
          <a:noFill/>
        </p:spPr>
        <p:txBody>
          <a:bodyPr wrap="square">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Supunerea ne înalţă spiritual, intelectual şi moral (Rom. 7:</a:t>
            </a:r>
            <a:r>
              <a:rPr lang="ro-RO" b="1" dirty="0" err="1" smtClean="0">
                <a:solidFill>
                  <a:schemeClr val="bg1"/>
                </a:solidFill>
                <a:effectLst>
                  <a:outerShdw blurRad="38100" dist="38100" dir="2700000" algn="tl">
                    <a:srgbClr val="000000">
                      <a:alpha val="43137"/>
                    </a:srgbClr>
                  </a:outerShdw>
                </a:effectLst>
              </a:rPr>
              <a:t>7</a:t>
            </a:r>
            <a:r>
              <a:rPr lang="ro-RO" b="1" dirty="0" smtClean="0">
                <a:solidFill>
                  <a:schemeClr val="bg1"/>
                </a:solidFill>
                <a:effectLst>
                  <a:outerShdw blurRad="38100" dist="38100" dir="2700000" algn="tl">
                    <a:srgbClr val="000000">
                      <a:alpha val="43137"/>
                    </a:srgbClr>
                  </a:outerShdw>
                </a:effectLst>
              </a:rPr>
              <a:t>). Ascultarea noastră îi permite lui Dumnezeu să ne folosească în vestirea Evangheliei tuturor naţiunilor.</a:t>
            </a:r>
            <a:endParaRPr lang="ro-RO" b="1" dirty="0">
              <a:solidFill>
                <a:schemeClr val="bg1"/>
              </a:solidFill>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77653190-A77D-44C1-9433-A41A70D23460}"/>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735505" y="3777343"/>
            <a:ext cx="3518611" cy="11918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2444106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1000"/>
                                        <p:tgtEl>
                                          <p:spTgt spid="10"/>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wipe(left)">
                                      <p:cBhvr>
                                        <p:cTn id="40" dur="500"/>
                                        <p:tgtEl>
                                          <p:spTgt spid="12">
                                            <p:txEl>
                                              <p:pRg st="0" end="0"/>
                                            </p:txEl>
                                          </p:spTgt>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Effect transition="in" filter="wipe(left)">
                                      <p:cBhvr>
                                        <p:cTn id="44" dur="500"/>
                                        <p:tgtEl>
                                          <p:spTgt spid="1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uiExpand="1" build="p"/>
      <p:bldP spid="16" grpId="0"/>
    </p:bldLst>
  </p:timing>
</p:sld>
</file>

<file path=ppt/theme/theme1.xml><?xml version="1.0" encoding="utf-8"?>
<a:theme xmlns:a="http://schemas.openxmlformats.org/drawingml/2006/main" name="Tema de Office">
  <a:themeElements>
    <a:clrScheme name="N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816</TotalTime>
  <Words>1278</Words>
  <Application>Microsoft Office PowerPoint</Application>
  <PresentationFormat>Expunere pe ecran (16:9)</PresentationFormat>
  <Paragraphs>63</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Legamantul de la Sinai</dc:title>
  <dc:subject>Studiu Biblic, Trim. II, 2021 – Fagaduinta, legamantul cel vesnic al lui Dumnezeu</dc:subject>
  <dc:creator>Sergio Fustero Carreras</dc:creator>
  <cp:keywords>https://www.fustero.es/index_ro.php</cp:keywords>
  <cp:lastModifiedBy>Admin</cp:lastModifiedBy>
  <cp:revision>86</cp:revision>
  <dcterms:created xsi:type="dcterms:W3CDTF">2021-04-24T16:18:33Z</dcterms:created>
  <dcterms:modified xsi:type="dcterms:W3CDTF">2021-05-13T12:00:54Z</dcterms:modified>
</cp:coreProperties>
</file>