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9144000" cy="51435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33CC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144" y="106667"/>
            <a:ext cx="5403341" cy="5265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071" y="734542"/>
            <a:ext cx="7454646" cy="471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6DA42BE-E8FE-4624-BF4A-AA4327DA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212E-F38E-46C9-9449-29DD732CAD16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B507B83-41B4-4028-81E4-987A0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2C8CAB-07C9-4204-90D2-FFD10C9F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1ED-980D-4FEA-8EFC-4D0DC0FD06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9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63" y="1208023"/>
            <a:ext cx="845007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38CBAF-2276-4E51-8BD5-93E6027E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624C43-D179-4D7A-B638-0BAF5F8D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5EFBB3-BD0F-43D5-A782-F9935109F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212E-F38E-46C9-9449-29DD732CAD16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394808-3E19-46FE-A1BF-FAD3DAD39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7202E6-F8D1-47CE-8185-BD79BBC5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381ED-980D-4FEA-8EFC-4D0DC0FD06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70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4700015"/>
            <a:ext cx="3316986" cy="4434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12865" y="4744008"/>
            <a:ext cx="30708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1600" b="1" spc="-5" dirty="0" smtClean="0">
                <a:solidFill>
                  <a:srgbClr val="B5DBF8"/>
                </a:solidFill>
                <a:latin typeface="Calibri"/>
                <a:cs typeface="Calibri"/>
              </a:rPr>
              <a:t>Studiul 4</a:t>
            </a:r>
            <a:r>
              <a:rPr lang="ro-RO" sz="1600" b="1" dirty="0" smtClean="0">
                <a:solidFill>
                  <a:srgbClr val="B5DBF8"/>
                </a:solidFill>
                <a:latin typeface="Calibri"/>
                <a:cs typeface="Calibri"/>
              </a:rPr>
              <a:t> </a:t>
            </a:r>
            <a:r>
              <a:rPr lang="ro-RO" sz="1600" b="1" spc="-15" dirty="0" smtClean="0">
                <a:solidFill>
                  <a:srgbClr val="B5DBF8"/>
                </a:solidFill>
                <a:latin typeface="Calibri"/>
                <a:cs typeface="Calibri"/>
              </a:rPr>
              <a:t>pentru </a:t>
            </a:r>
            <a:r>
              <a:rPr lang="ro-RO" sz="1600" b="1" spc="-5" dirty="0" smtClean="0">
                <a:solidFill>
                  <a:srgbClr val="B5DBF8"/>
                </a:solidFill>
                <a:latin typeface="Calibri"/>
                <a:cs typeface="Calibri"/>
              </a:rPr>
              <a:t>24</a:t>
            </a:r>
            <a:r>
              <a:rPr lang="ro-RO" sz="1600" b="1" spc="15" dirty="0" smtClean="0">
                <a:solidFill>
                  <a:srgbClr val="B5DBF8"/>
                </a:solidFill>
                <a:latin typeface="Calibri"/>
                <a:cs typeface="Calibri"/>
              </a:rPr>
              <a:t> </a:t>
            </a:r>
            <a:r>
              <a:rPr lang="ro-RO" sz="1600" b="1" spc="-5" dirty="0" smtClean="0">
                <a:solidFill>
                  <a:srgbClr val="B5DBF8"/>
                </a:solidFill>
                <a:latin typeface="Calibri"/>
                <a:cs typeface="Calibri"/>
              </a:rPr>
              <a:t>aprilie </a:t>
            </a:r>
            <a:r>
              <a:rPr lang="ro-RO" sz="1600" b="1" spc="-10" dirty="0" smtClean="0">
                <a:solidFill>
                  <a:srgbClr val="B5DBF8"/>
                </a:solidFill>
                <a:latin typeface="Calibri"/>
                <a:cs typeface="Calibri"/>
              </a:rPr>
              <a:t>2021</a:t>
            </a:r>
            <a:endParaRPr lang="ro-RO" sz="1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61950"/>
            <a:ext cx="6906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 LEGĂMÂNT </a:t>
            </a:r>
            <a:r>
              <a:rPr lang="ro-RO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VEŞNIC</a:t>
            </a:r>
            <a:endParaRPr lang="ro-RO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45719"/>
            <a:ext cx="2128266" cy="290245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7723" y="1491996"/>
            <a:ext cx="8859520" cy="2159635"/>
            <a:chOff x="77723" y="1491996"/>
            <a:chExt cx="8859520" cy="21596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3" y="1491996"/>
              <a:ext cx="2157984" cy="21595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5" y="1539240"/>
              <a:ext cx="2031492" cy="20314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3255" y="153924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0" y="338582"/>
                  </a:moveTo>
                  <a:lnTo>
                    <a:pt x="3090" y="292648"/>
                  </a:lnTo>
                  <a:lnTo>
                    <a:pt x="12094" y="248590"/>
                  </a:lnTo>
                  <a:lnTo>
                    <a:pt x="26607" y="206811"/>
                  </a:lnTo>
                  <a:lnTo>
                    <a:pt x="46226" y="167715"/>
                  </a:lnTo>
                  <a:lnTo>
                    <a:pt x="70548" y="131705"/>
                  </a:lnTo>
                  <a:lnTo>
                    <a:pt x="99169" y="99187"/>
                  </a:lnTo>
                  <a:lnTo>
                    <a:pt x="131686" y="70562"/>
                  </a:lnTo>
                  <a:lnTo>
                    <a:pt x="167696" y="46237"/>
                  </a:lnTo>
                  <a:lnTo>
                    <a:pt x="206795" y="26614"/>
                  </a:lnTo>
                  <a:lnTo>
                    <a:pt x="248580" y="12097"/>
                  </a:lnTo>
                  <a:lnTo>
                    <a:pt x="292647" y="3091"/>
                  </a:lnTo>
                  <a:lnTo>
                    <a:pt x="338594" y="0"/>
                  </a:lnTo>
                  <a:lnTo>
                    <a:pt x="1692910" y="0"/>
                  </a:lnTo>
                  <a:lnTo>
                    <a:pt x="1738843" y="3091"/>
                  </a:lnTo>
                  <a:lnTo>
                    <a:pt x="1782901" y="12097"/>
                  </a:lnTo>
                  <a:lnTo>
                    <a:pt x="1824680" y="26614"/>
                  </a:lnTo>
                  <a:lnTo>
                    <a:pt x="1863776" y="46237"/>
                  </a:lnTo>
                  <a:lnTo>
                    <a:pt x="1899786" y="70562"/>
                  </a:lnTo>
                  <a:lnTo>
                    <a:pt x="1932305" y="99187"/>
                  </a:lnTo>
                  <a:lnTo>
                    <a:pt x="1960929" y="131705"/>
                  </a:lnTo>
                  <a:lnTo>
                    <a:pt x="1985254" y="167715"/>
                  </a:lnTo>
                  <a:lnTo>
                    <a:pt x="2004877" y="206811"/>
                  </a:lnTo>
                  <a:lnTo>
                    <a:pt x="2019394" y="248590"/>
                  </a:lnTo>
                  <a:lnTo>
                    <a:pt x="2028400" y="292648"/>
                  </a:lnTo>
                  <a:lnTo>
                    <a:pt x="2031492" y="338582"/>
                  </a:lnTo>
                  <a:lnTo>
                    <a:pt x="2031492" y="1692910"/>
                  </a:lnTo>
                  <a:lnTo>
                    <a:pt x="2028400" y="1738843"/>
                  </a:lnTo>
                  <a:lnTo>
                    <a:pt x="2019394" y="1782901"/>
                  </a:lnTo>
                  <a:lnTo>
                    <a:pt x="2004877" y="1824680"/>
                  </a:lnTo>
                  <a:lnTo>
                    <a:pt x="1985254" y="1863776"/>
                  </a:lnTo>
                  <a:lnTo>
                    <a:pt x="1960929" y="1899786"/>
                  </a:lnTo>
                  <a:lnTo>
                    <a:pt x="1932305" y="1932305"/>
                  </a:lnTo>
                  <a:lnTo>
                    <a:pt x="1899786" y="1960929"/>
                  </a:lnTo>
                  <a:lnTo>
                    <a:pt x="1863776" y="1985254"/>
                  </a:lnTo>
                  <a:lnTo>
                    <a:pt x="1824680" y="2004877"/>
                  </a:lnTo>
                  <a:lnTo>
                    <a:pt x="1782901" y="2019394"/>
                  </a:lnTo>
                  <a:lnTo>
                    <a:pt x="1738843" y="2028400"/>
                  </a:lnTo>
                  <a:lnTo>
                    <a:pt x="1692910" y="2031492"/>
                  </a:lnTo>
                  <a:lnTo>
                    <a:pt x="338594" y="2031492"/>
                  </a:lnTo>
                  <a:lnTo>
                    <a:pt x="292647" y="2028400"/>
                  </a:lnTo>
                  <a:lnTo>
                    <a:pt x="248580" y="2019394"/>
                  </a:lnTo>
                  <a:lnTo>
                    <a:pt x="206795" y="2004877"/>
                  </a:lnTo>
                  <a:lnTo>
                    <a:pt x="167696" y="1985254"/>
                  </a:lnTo>
                  <a:lnTo>
                    <a:pt x="131686" y="1960929"/>
                  </a:lnTo>
                  <a:lnTo>
                    <a:pt x="99169" y="1932305"/>
                  </a:lnTo>
                  <a:lnTo>
                    <a:pt x="70548" y="1899786"/>
                  </a:lnTo>
                  <a:lnTo>
                    <a:pt x="46226" y="1863776"/>
                  </a:lnTo>
                  <a:lnTo>
                    <a:pt x="26607" y="1824680"/>
                  </a:lnTo>
                  <a:lnTo>
                    <a:pt x="12094" y="1782901"/>
                  </a:lnTo>
                  <a:lnTo>
                    <a:pt x="3090" y="1738843"/>
                  </a:lnTo>
                  <a:lnTo>
                    <a:pt x="0" y="1692910"/>
                  </a:lnTo>
                  <a:lnTo>
                    <a:pt x="0" y="3385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9764" y="1539239"/>
              <a:ext cx="7774305" cy="2032000"/>
            </a:xfrm>
            <a:custGeom>
              <a:avLst/>
              <a:gdLst/>
              <a:ahLst/>
              <a:cxnLst/>
              <a:rect l="l" t="t" r="r" b="b"/>
              <a:pathLst>
                <a:path w="7774305" h="2032000">
                  <a:moveTo>
                    <a:pt x="7773924" y="1828800"/>
                  </a:moveTo>
                  <a:lnTo>
                    <a:pt x="0" y="1828800"/>
                  </a:lnTo>
                  <a:lnTo>
                    <a:pt x="0" y="2031492"/>
                  </a:lnTo>
                  <a:lnTo>
                    <a:pt x="7773924" y="2031492"/>
                  </a:lnTo>
                  <a:lnTo>
                    <a:pt x="7773924" y="1828800"/>
                  </a:lnTo>
                  <a:close/>
                </a:path>
                <a:path w="7774305" h="2032000">
                  <a:moveTo>
                    <a:pt x="7773924" y="0"/>
                  </a:moveTo>
                  <a:lnTo>
                    <a:pt x="0" y="0"/>
                  </a:lnTo>
                  <a:lnTo>
                    <a:pt x="0" y="507492"/>
                  </a:lnTo>
                  <a:lnTo>
                    <a:pt x="7773924" y="507492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E8CDE7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9763" y="1539240"/>
              <a:ext cx="7774305" cy="2032000"/>
            </a:xfrm>
            <a:custGeom>
              <a:avLst/>
              <a:gdLst/>
              <a:ahLst/>
              <a:cxnLst/>
              <a:rect l="l" t="t" r="r" b="b"/>
              <a:pathLst>
                <a:path w="7774305" h="2032000">
                  <a:moveTo>
                    <a:pt x="0" y="2031492"/>
                  </a:moveTo>
                  <a:lnTo>
                    <a:pt x="7773924" y="2031492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6349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031" y="1746504"/>
              <a:ext cx="1802892" cy="1802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1564" y="1793748"/>
              <a:ext cx="1676400" cy="1675130"/>
            </a:xfrm>
            <a:custGeom>
              <a:avLst/>
              <a:gdLst/>
              <a:ahLst/>
              <a:cxnLst/>
              <a:rect l="l" t="t" r="r" b="b"/>
              <a:pathLst>
                <a:path w="1676400" h="1675129">
                  <a:moveTo>
                    <a:pt x="0" y="279145"/>
                  </a:moveTo>
                  <a:lnTo>
                    <a:pt x="3653" y="233864"/>
                  </a:lnTo>
                  <a:lnTo>
                    <a:pt x="14231" y="190910"/>
                  </a:lnTo>
                  <a:lnTo>
                    <a:pt x="31158" y="150857"/>
                  </a:lnTo>
                  <a:lnTo>
                    <a:pt x="53859" y="114281"/>
                  </a:lnTo>
                  <a:lnTo>
                    <a:pt x="81761" y="81756"/>
                  </a:lnTo>
                  <a:lnTo>
                    <a:pt x="114287" y="53856"/>
                  </a:lnTo>
                  <a:lnTo>
                    <a:pt x="150863" y="31155"/>
                  </a:lnTo>
                  <a:lnTo>
                    <a:pt x="190915" y="14230"/>
                  </a:lnTo>
                  <a:lnTo>
                    <a:pt x="233867" y="3653"/>
                  </a:lnTo>
                  <a:lnTo>
                    <a:pt x="279145" y="0"/>
                  </a:lnTo>
                  <a:lnTo>
                    <a:pt x="1397254" y="0"/>
                  </a:lnTo>
                  <a:lnTo>
                    <a:pt x="1442535" y="3653"/>
                  </a:lnTo>
                  <a:lnTo>
                    <a:pt x="1485489" y="14230"/>
                  </a:lnTo>
                  <a:lnTo>
                    <a:pt x="1525542" y="31155"/>
                  </a:lnTo>
                  <a:lnTo>
                    <a:pt x="1562118" y="53856"/>
                  </a:lnTo>
                  <a:lnTo>
                    <a:pt x="1594643" y="81756"/>
                  </a:lnTo>
                  <a:lnTo>
                    <a:pt x="1622543" y="114281"/>
                  </a:lnTo>
                  <a:lnTo>
                    <a:pt x="1645244" y="150857"/>
                  </a:lnTo>
                  <a:lnTo>
                    <a:pt x="1662169" y="190910"/>
                  </a:lnTo>
                  <a:lnTo>
                    <a:pt x="1672746" y="233864"/>
                  </a:lnTo>
                  <a:lnTo>
                    <a:pt x="1676400" y="279145"/>
                  </a:lnTo>
                  <a:lnTo>
                    <a:pt x="1676400" y="1395729"/>
                  </a:lnTo>
                  <a:lnTo>
                    <a:pt x="1672746" y="1441011"/>
                  </a:lnTo>
                  <a:lnTo>
                    <a:pt x="1662169" y="1483965"/>
                  </a:lnTo>
                  <a:lnTo>
                    <a:pt x="1645244" y="1524018"/>
                  </a:lnTo>
                  <a:lnTo>
                    <a:pt x="1622543" y="1560594"/>
                  </a:lnTo>
                  <a:lnTo>
                    <a:pt x="1594643" y="1593119"/>
                  </a:lnTo>
                  <a:lnTo>
                    <a:pt x="1562118" y="1621019"/>
                  </a:lnTo>
                  <a:lnTo>
                    <a:pt x="1525542" y="1643720"/>
                  </a:lnTo>
                  <a:lnTo>
                    <a:pt x="1485489" y="1660645"/>
                  </a:lnTo>
                  <a:lnTo>
                    <a:pt x="1442535" y="1671222"/>
                  </a:lnTo>
                  <a:lnTo>
                    <a:pt x="1397254" y="1674876"/>
                  </a:lnTo>
                  <a:lnTo>
                    <a:pt x="279145" y="1674876"/>
                  </a:lnTo>
                  <a:lnTo>
                    <a:pt x="233867" y="1671222"/>
                  </a:lnTo>
                  <a:lnTo>
                    <a:pt x="190915" y="1660645"/>
                  </a:lnTo>
                  <a:lnTo>
                    <a:pt x="150863" y="1643720"/>
                  </a:lnTo>
                  <a:lnTo>
                    <a:pt x="114287" y="1621019"/>
                  </a:lnTo>
                  <a:lnTo>
                    <a:pt x="81761" y="1593119"/>
                  </a:lnTo>
                  <a:lnTo>
                    <a:pt x="53859" y="1560594"/>
                  </a:lnTo>
                  <a:lnTo>
                    <a:pt x="31158" y="1524018"/>
                  </a:lnTo>
                  <a:lnTo>
                    <a:pt x="14231" y="1483965"/>
                  </a:lnTo>
                  <a:lnTo>
                    <a:pt x="3653" y="1441011"/>
                  </a:lnTo>
                  <a:lnTo>
                    <a:pt x="0" y="1395729"/>
                  </a:lnTo>
                  <a:lnTo>
                    <a:pt x="0" y="27914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9764" y="1793747"/>
              <a:ext cx="7774305" cy="1675130"/>
            </a:xfrm>
            <a:custGeom>
              <a:avLst/>
              <a:gdLst/>
              <a:ahLst/>
              <a:cxnLst/>
              <a:rect l="l" t="t" r="r" b="b"/>
              <a:pathLst>
                <a:path w="7774305" h="1675129">
                  <a:moveTo>
                    <a:pt x="7773924" y="1574292"/>
                  </a:moveTo>
                  <a:lnTo>
                    <a:pt x="0" y="1574292"/>
                  </a:lnTo>
                  <a:lnTo>
                    <a:pt x="0" y="1674876"/>
                  </a:lnTo>
                  <a:lnTo>
                    <a:pt x="7773924" y="1674876"/>
                  </a:lnTo>
                  <a:lnTo>
                    <a:pt x="7773924" y="1574292"/>
                  </a:lnTo>
                  <a:close/>
                </a:path>
                <a:path w="7774305" h="1675129">
                  <a:moveTo>
                    <a:pt x="7773924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7773924" y="252984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F0CCEF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9763" y="1793748"/>
              <a:ext cx="7774305" cy="1675130"/>
            </a:xfrm>
            <a:custGeom>
              <a:avLst/>
              <a:gdLst/>
              <a:ahLst/>
              <a:cxnLst/>
              <a:rect l="l" t="t" r="r" b="b"/>
              <a:pathLst>
                <a:path w="7774305" h="1675129">
                  <a:moveTo>
                    <a:pt x="0" y="1674876"/>
                  </a:moveTo>
                  <a:lnTo>
                    <a:pt x="7773924" y="1674876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1674876"/>
                  </a:lnTo>
                  <a:close/>
                </a:path>
              </a:pathLst>
            </a:custGeom>
            <a:ln w="6350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39" y="1999488"/>
              <a:ext cx="1446275" cy="14493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9872" y="2046732"/>
              <a:ext cx="1320165" cy="1321435"/>
            </a:xfrm>
            <a:custGeom>
              <a:avLst/>
              <a:gdLst/>
              <a:ahLst/>
              <a:cxnLst/>
              <a:rect l="l" t="t" r="r" b="b"/>
              <a:pathLst>
                <a:path w="1320164" h="1321435">
                  <a:moveTo>
                    <a:pt x="0" y="219963"/>
                  </a:moveTo>
                  <a:lnTo>
                    <a:pt x="4469" y="175617"/>
                  </a:lnTo>
                  <a:lnTo>
                    <a:pt x="17286" y="134320"/>
                  </a:lnTo>
                  <a:lnTo>
                    <a:pt x="37568" y="96955"/>
                  </a:lnTo>
                  <a:lnTo>
                    <a:pt x="64428" y="64404"/>
                  </a:lnTo>
                  <a:lnTo>
                    <a:pt x="96983" y="37551"/>
                  </a:lnTo>
                  <a:lnTo>
                    <a:pt x="134347" y="17277"/>
                  </a:lnTo>
                  <a:lnTo>
                    <a:pt x="175635" y="4466"/>
                  </a:lnTo>
                  <a:lnTo>
                    <a:pt x="219964" y="0"/>
                  </a:lnTo>
                  <a:lnTo>
                    <a:pt x="1099820" y="0"/>
                  </a:lnTo>
                  <a:lnTo>
                    <a:pt x="1144166" y="4466"/>
                  </a:lnTo>
                  <a:lnTo>
                    <a:pt x="1185463" y="17277"/>
                  </a:lnTo>
                  <a:lnTo>
                    <a:pt x="1222828" y="37551"/>
                  </a:lnTo>
                  <a:lnTo>
                    <a:pt x="1255379" y="64404"/>
                  </a:lnTo>
                  <a:lnTo>
                    <a:pt x="1282232" y="96955"/>
                  </a:lnTo>
                  <a:lnTo>
                    <a:pt x="1302506" y="134320"/>
                  </a:lnTo>
                  <a:lnTo>
                    <a:pt x="1315317" y="175617"/>
                  </a:lnTo>
                  <a:lnTo>
                    <a:pt x="1319784" y="219963"/>
                  </a:lnTo>
                  <a:lnTo>
                    <a:pt x="1319784" y="1101344"/>
                  </a:lnTo>
                  <a:lnTo>
                    <a:pt x="1315317" y="1145690"/>
                  </a:lnTo>
                  <a:lnTo>
                    <a:pt x="1302506" y="1186987"/>
                  </a:lnTo>
                  <a:lnTo>
                    <a:pt x="1282232" y="1224352"/>
                  </a:lnTo>
                  <a:lnTo>
                    <a:pt x="1255379" y="1256903"/>
                  </a:lnTo>
                  <a:lnTo>
                    <a:pt x="1222828" y="1283756"/>
                  </a:lnTo>
                  <a:lnTo>
                    <a:pt x="1185463" y="1304030"/>
                  </a:lnTo>
                  <a:lnTo>
                    <a:pt x="1144166" y="1316841"/>
                  </a:lnTo>
                  <a:lnTo>
                    <a:pt x="1099820" y="1321308"/>
                  </a:lnTo>
                  <a:lnTo>
                    <a:pt x="219964" y="1321308"/>
                  </a:lnTo>
                  <a:lnTo>
                    <a:pt x="175635" y="1316841"/>
                  </a:lnTo>
                  <a:lnTo>
                    <a:pt x="134347" y="1304030"/>
                  </a:lnTo>
                  <a:lnTo>
                    <a:pt x="96983" y="1283756"/>
                  </a:lnTo>
                  <a:lnTo>
                    <a:pt x="64428" y="1256903"/>
                  </a:lnTo>
                  <a:lnTo>
                    <a:pt x="37568" y="1224352"/>
                  </a:lnTo>
                  <a:lnTo>
                    <a:pt x="17286" y="1186987"/>
                  </a:lnTo>
                  <a:lnTo>
                    <a:pt x="4469" y="1145690"/>
                  </a:lnTo>
                  <a:lnTo>
                    <a:pt x="0" y="1101344"/>
                  </a:lnTo>
                  <a:lnTo>
                    <a:pt x="0" y="2199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9764" y="2046731"/>
              <a:ext cx="7774305" cy="1321435"/>
            </a:xfrm>
            <a:custGeom>
              <a:avLst/>
              <a:gdLst/>
              <a:ahLst/>
              <a:cxnLst/>
              <a:rect l="l" t="t" r="r" b="b"/>
              <a:pathLst>
                <a:path w="7774305" h="1321435">
                  <a:moveTo>
                    <a:pt x="7773924" y="1117092"/>
                  </a:moveTo>
                  <a:lnTo>
                    <a:pt x="0" y="1117092"/>
                  </a:lnTo>
                  <a:lnTo>
                    <a:pt x="0" y="1321308"/>
                  </a:lnTo>
                  <a:lnTo>
                    <a:pt x="7773924" y="1321308"/>
                  </a:lnTo>
                  <a:lnTo>
                    <a:pt x="7773924" y="1117092"/>
                  </a:lnTo>
                  <a:close/>
                </a:path>
                <a:path w="7774305" h="1321435">
                  <a:moveTo>
                    <a:pt x="7773924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7773924" y="509016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EBDDF6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22" name="object 22"/>
            <p:cNvSpPr/>
            <p:nvPr/>
          </p:nvSpPr>
          <p:spPr>
            <a:xfrm>
              <a:off x="1159763" y="2046732"/>
              <a:ext cx="7774305" cy="1321435"/>
            </a:xfrm>
            <a:custGeom>
              <a:avLst/>
              <a:gdLst/>
              <a:ahLst/>
              <a:cxnLst/>
              <a:rect l="l" t="t" r="r" b="b"/>
              <a:pathLst>
                <a:path w="7774305" h="1321435">
                  <a:moveTo>
                    <a:pt x="0" y="1321308"/>
                  </a:moveTo>
                  <a:lnTo>
                    <a:pt x="7773924" y="1321308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1321308"/>
                  </a:lnTo>
                  <a:close/>
                </a:path>
              </a:pathLst>
            </a:custGeom>
            <a:ln w="6349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123" y="2253996"/>
              <a:ext cx="1091183" cy="109270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6655" y="2301240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0" y="160782"/>
                  </a:moveTo>
                  <a:lnTo>
                    <a:pt x="8196" y="109971"/>
                  </a:lnTo>
                  <a:lnTo>
                    <a:pt x="31021" y="65836"/>
                  </a:lnTo>
                  <a:lnTo>
                    <a:pt x="65825" y="31028"/>
                  </a:lnTo>
                  <a:lnTo>
                    <a:pt x="109962" y="8199"/>
                  </a:lnTo>
                  <a:lnTo>
                    <a:pt x="160781" y="0"/>
                  </a:lnTo>
                  <a:lnTo>
                    <a:pt x="803910" y="0"/>
                  </a:lnTo>
                  <a:lnTo>
                    <a:pt x="854720" y="8199"/>
                  </a:lnTo>
                  <a:lnTo>
                    <a:pt x="898855" y="31028"/>
                  </a:lnTo>
                  <a:lnTo>
                    <a:pt x="933663" y="65836"/>
                  </a:lnTo>
                  <a:lnTo>
                    <a:pt x="956492" y="109971"/>
                  </a:lnTo>
                  <a:lnTo>
                    <a:pt x="964692" y="160782"/>
                  </a:lnTo>
                  <a:lnTo>
                    <a:pt x="964692" y="803910"/>
                  </a:lnTo>
                  <a:lnTo>
                    <a:pt x="956492" y="854720"/>
                  </a:lnTo>
                  <a:lnTo>
                    <a:pt x="933663" y="898855"/>
                  </a:lnTo>
                  <a:lnTo>
                    <a:pt x="898855" y="933663"/>
                  </a:lnTo>
                  <a:lnTo>
                    <a:pt x="854720" y="956492"/>
                  </a:lnTo>
                  <a:lnTo>
                    <a:pt x="803910" y="964692"/>
                  </a:lnTo>
                  <a:lnTo>
                    <a:pt x="160781" y="964692"/>
                  </a:lnTo>
                  <a:lnTo>
                    <a:pt x="109962" y="956492"/>
                  </a:lnTo>
                  <a:lnTo>
                    <a:pt x="65825" y="933663"/>
                  </a:lnTo>
                  <a:lnTo>
                    <a:pt x="31021" y="898855"/>
                  </a:lnTo>
                  <a:lnTo>
                    <a:pt x="8196" y="854720"/>
                  </a:lnTo>
                  <a:lnTo>
                    <a:pt x="0" y="803910"/>
                  </a:lnTo>
                  <a:lnTo>
                    <a:pt x="0" y="16078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9764" y="2301239"/>
              <a:ext cx="7774305" cy="965200"/>
            </a:xfrm>
            <a:custGeom>
              <a:avLst/>
              <a:gdLst/>
              <a:ahLst/>
              <a:cxnLst/>
              <a:rect l="l" t="t" r="r" b="b"/>
              <a:pathLst>
                <a:path w="7774305" h="965200">
                  <a:moveTo>
                    <a:pt x="7773924" y="862584"/>
                  </a:moveTo>
                  <a:lnTo>
                    <a:pt x="0" y="862584"/>
                  </a:lnTo>
                  <a:lnTo>
                    <a:pt x="0" y="964692"/>
                  </a:lnTo>
                  <a:lnTo>
                    <a:pt x="7773924" y="964692"/>
                  </a:lnTo>
                  <a:lnTo>
                    <a:pt x="7773924" y="862584"/>
                  </a:lnTo>
                  <a:close/>
                </a:path>
                <a:path w="7774305" h="965200">
                  <a:moveTo>
                    <a:pt x="7773924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7773924" y="254508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E2DFF7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59763" y="2301240"/>
              <a:ext cx="7774305" cy="965200"/>
            </a:xfrm>
            <a:custGeom>
              <a:avLst/>
              <a:gdLst/>
              <a:ahLst/>
              <a:cxnLst/>
              <a:rect l="l" t="t" r="r" b="b"/>
              <a:pathLst>
                <a:path w="7774305" h="965200">
                  <a:moveTo>
                    <a:pt x="0" y="964692"/>
                  </a:moveTo>
                  <a:lnTo>
                    <a:pt x="7773924" y="964692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964692"/>
                  </a:lnTo>
                  <a:close/>
                </a:path>
              </a:pathLst>
            </a:custGeom>
            <a:ln w="6350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432" y="2508504"/>
              <a:ext cx="736092" cy="7360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4964" y="2555748"/>
              <a:ext cx="609600" cy="608330"/>
            </a:xfrm>
            <a:custGeom>
              <a:avLst/>
              <a:gdLst/>
              <a:ahLst/>
              <a:cxnLst/>
              <a:rect l="l" t="t" r="r" b="b"/>
              <a:pathLst>
                <a:path w="609600" h="608330">
                  <a:moveTo>
                    <a:pt x="0" y="101345"/>
                  </a:moveTo>
                  <a:lnTo>
                    <a:pt x="7964" y="61882"/>
                  </a:lnTo>
                  <a:lnTo>
                    <a:pt x="29684" y="29670"/>
                  </a:lnTo>
                  <a:lnTo>
                    <a:pt x="61898" y="7959"/>
                  </a:lnTo>
                  <a:lnTo>
                    <a:pt x="101346" y="0"/>
                  </a:lnTo>
                  <a:lnTo>
                    <a:pt x="508254" y="0"/>
                  </a:lnTo>
                  <a:lnTo>
                    <a:pt x="547717" y="7959"/>
                  </a:lnTo>
                  <a:lnTo>
                    <a:pt x="579929" y="29670"/>
                  </a:lnTo>
                  <a:lnTo>
                    <a:pt x="601640" y="61882"/>
                  </a:lnTo>
                  <a:lnTo>
                    <a:pt x="609600" y="101345"/>
                  </a:lnTo>
                  <a:lnTo>
                    <a:pt x="609600" y="506729"/>
                  </a:lnTo>
                  <a:lnTo>
                    <a:pt x="601640" y="546193"/>
                  </a:lnTo>
                  <a:lnTo>
                    <a:pt x="579929" y="578405"/>
                  </a:lnTo>
                  <a:lnTo>
                    <a:pt x="547717" y="600116"/>
                  </a:lnTo>
                  <a:lnTo>
                    <a:pt x="508254" y="608076"/>
                  </a:lnTo>
                  <a:lnTo>
                    <a:pt x="101346" y="608076"/>
                  </a:lnTo>
                  <a:lnTo>
                    <a:pt x="61898" y="600116"/>
                  </a:lnTo>
                  <a:lnTo>
                    <a:pt x="29684" y="578405"/>
                  </a:lnTo>
                  <a:lnTo>
                    <a:pt x="7964" y="546193"/>
                  </a:lnTo>
                  <a:lnTo>
                    <a:pt x="0" y="506729"/>
                  </a:lnTo>
                  <a:lnTo>
                    <a:pt x="0" y="10134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9764" y="2555747"/>
              <a:ext cx="7774305" cy="608330"/>
            </a:xfrm>
            <a:custGeom>
              <a:avLst/>
              <a:gdLst/>
              <a:ahLst/>
              <a:cxnLst/>
              <a:rect l="l" t="t" r="r" b="b"/>
              <a:pathLst>
                <a:path w="7774305" h="608330">
                  <a:moveTo>
                    <a:pt x="7773924" y="507492"/>
                  </a:moveTo>
                  <a:lnTo>
                    <a:pt x="0" y="507492"/>
                  </a:lnTo>
                  <a:lnTo>
                    <a:pt x="0" y="608076"/>
                  </a:lnTo>
                  <a:lnTo>
                    <a:pt x="7773924" y="608076"/>
                  </a:lnTo>
                  <a:lnTo>
                    <a:pt x="7773924" y="507492"/>
                  </a:lnTo>
                  <a:close/>
                </a:path>
                <a:path w="7774305" h="608330">
                  <a:moveTo>
                    <a:pt x="7773924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7773924" y="252984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DAECFA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9763" y="2555748"/>
              <a:ext cx="7774305" cy="608330"/>
            </a:xfrm>
            <a:custGeom>
              <a:avLst/>
              <a:gdLst/>
              <a:ahLst/>
              <a:cxnLst/>
              <a:rect l="l" t="t" r="r" b="b"/>
              <a:pathLst>
                <a:path w="7774305" h="608330">
                  <a:moveTo>
                    <a:pt x="0" y="608076"/>
                  </a:moveTo>
                  <a:lnTo>
                    <a:pt x="7773924" y="608076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6349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215" y="2761526"/>
              <a:ext cx="380987" cy="3824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31748" y="280873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0" y="42418"/>
                  </a:moveTo>
                  <a:lnTo>
                    <a:pt x="3332" y="25931"/>
                  </a:lnTo>
                  <a:lnTo>
                    <a:pt x="12422" y="12445"/>
                  </a:lnTo>
                  <a:lnTo>
                    <a:pt x="25905" y="3341"/>
                  </a:lnTo>
                  <a:lnTo>
                    <a:pt x="42418" y="0"/>
                  </a:lnTo>
                  <a:lnTo>
                    <a:pt x="212090" y="0"/>
                  </a:lnTo>
                  <a:lnTo>
                    <a:pt x="228602" y="3341"/>
                  </a:lnTo>
                  <a:lnTo>
                    <a:pt x="242085" y="12445"/>
                  </a:lnTo>
                  <a:lnTo>
                    <a:pt x="251175" y="25931"/>
                  </a:lnTo>
                  <a:lnTo>
                    <a:pt x="254508" y="42418"/>
                  </a:lnTo>
                  <a:lnTo>
                    <a:pt x="254508" y="212090"/>
                  </a:lnTo>
                  <a:lnTo>
                    <a:pt x="251175" y="228576"/>
                  </a:lnTo>
                  <a:lnTo>
                    <a:pt x="242085" y="242062"/>
                  </a:lnTo>
                  <a:lnTo>
                    <a:pt x="228602" y="251166"/>
                  </a:lnTo>
                  <a:lnTo>
                    <a:pt x="212090" y="254507"/>
                  </a:lnTo>
                  <a:lnTo>
                    <a:pt x="42418" y="254507"/>
                  </a:lnTo>
                  <a:lnTo>
                    <a:pt x="25905" y="251166"/>
                  </a:lnTo>
                  <a:lnTo>
                    <a:pt x="12422" y="242062"/>
                  </a:lnTo>
                  <a:lnTo>
                    <a:pt x="3332" y="228576"/>
                  </a:lnTo>
                  <a:lnTo>
                    <a:pt x="0" y="212090"/>
                  </a:lnTo>
                  <a:lnTo>
                    <a:pt x="0" y="424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9763" y="2808732"/>
              <a:ext cx="7774305" cy="254635"/>
            </a:xfrm>
            <a:custGeom>
              <a:avLst/>
              <a:gdLst/>
              <a:ahLst/>
              <a:cxnLst/>
              <a:rect l="l" t="t" r="r" b="b"/>
              <a:pathLst>
                <a:path w="7774305" h="254635">
                  <a:moveTo>
                    <a:pt x="7773924" y="0"/>
                  </a:moveTo>
                  <a:lnTo>
                    <a:pt x="0" y="0"/>
                  </a:lnTo>
                  <a:lnTo>
                    <a:pt x="0" y="254507"/>
                  </a:lnTo>
                  <a:lnTo>
                    <a:pt x="7773924" y="254507"/>
                  </a:lnTo>
                  <a:lnTo>
                    <a:pt x="7773924" y="0"/>
                  </a:lnTo>
                  <a:close/>
                </a:path>
              </a:pathLst>
            </a:custGeom>
            <a:solidFill>
              <a:srgbClr val="E6FBFD"/>
            </a:solidFill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9763" y="2808732"/>
              <a:ext cx="7774305" cy="254635"/>
            </a:xfrm>
            <a:custGeom>
              <a:avLst/>
              <a:gdLst/>
              <a:ahLst/>
              <a:cxnLst/>
              <a:rect l="l" t="t" r="r" b="b"/>
              <a:pathLst>
                <a:path w="7774305" h="254635">
                  <a:moveTo>
                    <a:pt x="0" y="254507"/>
                  </a:moveTo>
                  <a:lnTo>
                    <a:pt x="7773924" y="254507"/>
                  </a:lnTo>
                  <a:lnTo>
                    <a:pt x="7773924" y="0"/>
                  </a:lnTo>
                  <a:lnTo>
                    <a:pt x="0" y="0"/>
                  </a:lnTo>
                  <a:lnTo>
                    <a:pt x="0" y="254507"/>
                  </a:lnTo>
                  <a:close/>
                </a:path>
              </a:pathLst>
            </a:custGeom>
            <a:ln w="6350">
              <a:solidFill>
                <a:srgbClr val="622D61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0" y="1207769"/>
            <a:ext cx="8685785" cy="3879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307715" algn="ctr">
              <a:lnSpc>
                <a:spcPct val="100000"/>
              </a:lnSpc>
              <a:spcBef>
                <a:spcPts val="760"/>
              </a:spcBef>
              <a:spcAft>
                <a:spcPts val="200"/>
              </a:spcAft>
            </a:pPr>
            <a:r>
              <a:rPr lang="ro-RO" sz="1800" b="1" dirty="0" smtClean="0">
                <a:latin typeface="Calibri"/>
                <a:cs typeface="Calibri"/>
              </a:rPr>
              <a:t>Care era scopul circumciziei ca semn al </a:t>
            </a:r>
            <a:r>
              <a:rPr lang="ro-RO" sz="1800" b="1" dirty="0" smtClean="0">
                <a:latin typeface="Calibri"/>
                <a:cs typeface="Calibri"/>
              </a:rPr>
              <a:t>legământului</a:t>
            </a:r>
            <a:r>
              <a:rPr lang="ro-RO" sz="1800" b="1" spc="-5" dirty="0" smtClean="0">
                <a:latin typeface="Calibri"/>
                <a:cs typeface="Calibri"/>
              </a:rPr>
              <a:t>?</a:t>
            </a:r>
            <a:endParaRPr lang="ro-RO" sz="1800" dirty="0" smtClean="0">
              <a:latin typeface="Calibri"/>
              <a:cs typeface="Calibri"/>
            </a:endParaRPr>
          </a:p>
          <a:p>
            <a:pPr marL="1725295" marR="5080" algn="ctr">
              <a:lnSpc>
                <a:spcPts val="1860"/>
              </a:lnSpc>
              <a:spcBef>
                <a:spcPts val="220"/>
              </a:spcBef>
            </a:pPr>
            <a:r>
              <a:rPr lang="ro-RO" b="1" spc="-5" dirty="0" smtClean="0">
                <a:cs typeface="Calibri"/>
              </a:rPr>
              <a:t>Distingerea descendenţilor </a:t>
            </a:r>
            <a:r>
              <a:rPr lang="ro-RO" b="1" spc="-5" dirty="0">
                <a:cs typeface="Calibri"/>
              </a:rPr>
              <a:t>lui Avraam de cei ai neamurilor (Efeseni 2:11) </a:t>
            </a:r>
            <a:r>
              <a:rPr lang="ro-RO" b="1" spc="-5" dirty="0" smtClean="0">
                <a:cs typeface="Calibri"/>
              </a:rPr>
              <a:t>Perpetuarea amintirii </a:t>
            </a:r>
            <a:r>
              <a:rPr lang="ro-RO" b="1" spc="-5" dirty="0">
                <a:cs typeface="Calibri"/>
              </a:rPr>
              <a:t>legământului (Geneza 17:11)</a:t>
            </a:r>
          </a:p>
          <a:p>
            <a:pPr marL="1725295" marR="5080" algn="ctr">
              <a:lnSpc>
                <a:spcPts val="1860"/>
              </a:lnSpc>
              <a:spcBef>
                <a:spcPts val="220"/>
              </a:spcBef>
            </a:pPr>
            <a:r>
              <a:rPr lang="ro-RO" b="1" spc="-5" dirty="0" smtClean="0">
                <a:cs typeface="Calibri"/>
              </a:rPr>
              <a:t>Promovarea </a:t>
            </a:r>
            <a:r>
              <a:rPr lang="ro-RO" b="1" spc="-5" dirty="0" smtClean="0">
                <a:cs typeface="Calibri"/>
              </a:rPr>
              <a:t>purităţii </a:t>
            </a:r>
            <a:r>
              <a:rPr lang="ro-RO" b="1" spc="-5" dirty="0" smtClean="0">
                <a:cs typeface="Calibri"/>
              </a:rPr>
              <a:t>morale </a:t>
            </a:r>
            <a:r>
              <a:rPr lang="ro-RO" b="1" spc="-5" dirty="0">
                <a:cs typeface="Calibri"/>
              </a:rPr>
              <a:t>(</a:t>
            </a:r>
            <a:r>
              <a:rPr lang="ro-RO" b="1" spc="-5" dirty="0" err="1">
                <a:cs typeface="Calibri"/>
              </a:rPr>
              <a:t>Deut</a:t>
            </a:r>
            <a:r>
              <a:rPr lang="ro-RO" b="1" spc="-5" dirty="0">
                <a:cs typeface="Calibri"/>
              </a:rPr>
              <a:t>. 10:16)</a:t>
            </a:r>
          </a:p>
          <a:p>
            <a:pPr marL="1725295" marR="5080" algn="ctr">
              <a:lnSpc>
                <a:spcPts val="1860"/>
              </a:lnSpc>
              <a:spcBef>
                <a:spcPts val="220"/>
              </a:spcBef>
            </a:pPr>
            <a:r>
              <a:rPr lang="ro-RO" b="1" spc="-5" dirty="0" smtClean="0">
                <a:cs typeface="Calibri"/>
              </a:rPr>
              <a:t>Reprezentarea </a:t>
            </a:r>
            <a:r>
              <a:rPr lang="ro-RO" b="1" spc="-5" dirty="0" smtClean="0">
                <a:cs typeface="Calibri"/>
              </a:rPr>
              <a:t>îndreptăţirii </a:t>
            </a:r>
            <a:r>
              <a:rPr lang="ro-RO" b="1" spc="-5" dirty="0">
                <a:cs typeface="Calibri"/>
              </a:rPr>
              <a:t>prin </a:t>
            </a:r>
            <a:r>
              <a:rPr lang="ro-RO" b="1" spc="-5" dirty="0" smtClean="0">
                <a:cs typeface="Calibri"/>
              </a:rPr>
              <a:t>credinţă </a:t>
            </a:r>
            <a:r>
              <a:rPr lang="ro-RO" b="1" spc="-5" dirty="0">
                <a:cs typeface="Calibri"/>
              </a:rPr>
              <a:t>(Rom. 4:11) </a:t>
            </a:r>
            <a:endParaRPr lang="ro-RO" b="1" spc="-5" dirty="0" smtClean="0">
              <a:cs typeface="Calibri"/>
            </a:endParaRPr>
          </a:p>
          <a:p>
            <a:pPr marL="1725295" marR="5080" algn="ctr">
              <a:lnSpc>
                <a:spcPts val="1860"/>
              </a:lnSpc>
              <a:spcBef>
                <a:spcPts val="220"/>
              </a:spcBef>
            </a:pPr>
            <a:r>
              <a:rPr lang="ro-RO" b="1" spc="-5" dirty="0" smtClean="0">
                <a:cs typeface="Calibri"/>
              </a:rPr>
              <a:t>Simboliza </a:t>
            </a:r>
            <a:r>
              <a:rPr lang="ro-RO" b="1" spc="-5" dirty="0">
                <a:cs typeface="Calibri"/>
              </a:rPr>
              <a:t>circumcizia inimii (Rom. 2:29) </a:t>
            </a:r>
            <a:endParaRPr lang="ro-RO" b="1" spc="-5" dirty="0" smtClean="0">
              <a:cs typeface="Calibri"/>
            </a:endParaRPr>
          </a:p>
          <a:p>
            <a:pPr marL="1725295" marR="5080" algn="ctr">
              <a:lnSpc>
                <a:spcPts val="1860"/>
              </a:lnSpc>
              <a:spcBef>
                <a:spcPts val="220"/>
              </a:spcBef>
            </a:pPr>
            <a:r>
              <a:rPr lang="ro-RO" b="1" spc="-5" dirty="0" smtClean="0">
                <a:cs typeface="Calibri"/>
              </a:rPr>
              <a:t>Prefigura </a:t>
            </a:r>
            <a:r>
              <a:rPr lang="ro-RO" b="1" spc="-5" dirty="0">
                <a:cs typeface="Calibri"/>
              </a:rPr>
              <a:t>ritul </a:t>
            </a:r>
            <a:r>
              <a:rPr lang="ro-RO" b="1" spc="-5" dirty="0" smtClean="0">
                <a:cs typeface="Calibri"/>
              </a:rPr>
              <a:t>creştin </a:t>
            </a:r>
            <a:r>
              <a:rPr lang="ro-RO" b="1" spc="-5" dirty="0">
                <a:cs typeface="Calibri"/>
              </a:rPr>
              <a:t>al botezului (Col. 2: 11-12) </a:t>
            </a:r>
            <a:endParaRPr lang="ro-RO" sz="1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o-RO" sz="175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o-RO" sz="1750" dirty="0" smtClean="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lang="ro-RO" b="1" spc="-10" dirty="0" smtClean="0">
                <a:cs typeface="Calibri"/>
              </a:rPr>
              <a:t>De </a:t>
            </a:r>
            <a:r>
              <a:rPr lang="ro-RO" b="1" spc="-10" dirty="0">
                <a:cs typeface="Calibri"/>
              </a:rPr>
              <a:t>ce nu mai este un semn al legământului?</a:t>
            </a:r>
          </a:p>
          <a:p>
            <a:pPr marL="15875">
              <a:lnSpc>
                <a:spcPct val="100000"/>
              </a:lnSpc>
            </a:pPr>
            <a:r>
              <a:rPr lang="ro-RO" b="1" spc="-10" dirty="0">
                <a:cs typeface="Calibri"/>
              </a:rPr>
              <a:t>De-a lungul timpului, acest semn a ajuns să fie interpretat </a:t>
            </a:r>
            <a:r>
              <a:rPr lang="ro-RO" b="1" spc="-10" dirty="0" smtClean="0">
                <a:cs typeface="Calibri"/>
              </a:rPr>
              <a:t>ca</a:t>
            </a:r>
          </a:p>
          <a:p>
            <a:pPr marL="15875">
              <a:lnSpc>
                <a:spcPct val="100000"/>
              </a:lnSpc>
            </a:pPr>
            <a:r>
              <a:rPr lang="ro-RO" b="1" spc="-10" dirty="0" smtClean="0">
                <a:cs typeface="Calibri"/>
              </a:rPr>
              <a:t>un </a:t>
            </a:r>
            <a:r>
              <a:rPr lang="ro-RO" b="1" spc="-10" dirty="0">
                <a:cs typeface="Calibri"/>
              </a:rPr>
              <a:t>mijloc de mântuire, </a:t>
            </a:r>
            <a:r>
              <a:rPr lang="ro-RO" b="1" spc="-10" dirty="0" smtClean="0">
                <a:cs typeface="Calibri"/>
              </a:rPr>
              <a:t>pierzându-şi </a:t>
            </a:r>
            <a:r>
              <a:rPr lang="ro-RO" b="1" spc="-10" dirty="0">
                <a:cs typeface="Calibri"/>
              </a:rPr>
              <a:t>astfel </a:t>
            </a:r>
            <a:r>
              <a:rPr lang="ro-RO" b="1" spc="-10" dirty="0" smtClean="0">
                <a:cs typeface="Calibri"/>
              </a:rPr>
              <a:t>semnificaţia</a:t>
            </a:r>
            <a:r>
              <a:rPr lang="ro-RO" b="1" spc="-10" dirty="0">
                <a:cs typeface="Calibri"/>
              </a:rPr>
              <a:t>. În Isus</a:t>
            </a:r>
            <a:r>
              <a:rPr lang="ro-RO" b="1" spc="-10" dirty="0" smtClean="0">
                <a:cs typeface="Calibri"/>
              </a:rPr>
              <a:t>,</a:t>
            </a:r>
          </a:p>
          <a:p>
            <a:pPr marL="15875">
              <a:lnSpc>
                <a:spcPct val="100000"/>
              </a:lnSpc>
            </a:pPr>
            <a:r>
              <a:rPr lang="ro-RO" b="1" spc="-10" dirty="0" smtClean="0">
                <a:cs typeface="Calibri"/>
              </a:rPr>
              <a:t>este </a:t>
            </a:r>
            <a:r>
              <a:rPr lang="ro-RO" b="1" spc="-10" dirty="0">
                <a:cs typeface="Calibri"/>
              </a:rPr>
              <a:t>înlocuit de </a:t>
            </a:r>
            <a:r>
              <a:rPr lang="ro-RO" b="1" spc="-10" dirty="0" smtClean="0">
                <a:cs typeface="Calibri"/>
              </a:rPr>
              <a:t>credinţa </a:t>
            </a:r>
            <a:r>
              <a:rPr lang="ro-RO" b="1" spc="-10" dirty="0">
                <a:cs typeface="Calibri"/>
              </a:rPr>
              <a:t>care lucrează prin iubire, noua </a:t>
            </a:r>
            <a:r>
              <a:rPr lang="ro-RO" b="1" spc="-10" dirty="0" smtClean="0">
                <a:cs typeface="Calibri"/>
              </a:rPr>
              <a:t>creaţie</a:t>
            </a:r>
            <a:endParaRPr lang="ro-RO" b="1" spc="-10" dirty="0" smtClean="0">
              <a:cs typeface="Calibri"/>
            </a:endParaRPr>
          </a:p>
          <a:p>
            <a:pPr marL="15875">
              <a:lnSpc>
                <a:spcPct val="100000"/>
              </a:lnSpc>
            </a:pPr>
            <a:r>
              <a:rPr lang="ro-RO" b="1" spc="-10" dirty="0" smtClean="0">
                <a:cs typeface="Calibri"/>
              </a:rPr>
              <a:t>şi </a:t>
            </a:r>
            <a:r>
              <a:rPr lang="ro-RO" b="1" spc="-10" dirty="0" smtClean="0">
                <a:cs typeface="Calibri"/>
              </a:rPr>
              <a:t>păzirea </a:t>
            </a:r>
            <a:r>
              <a:rPr lang="ro-RO" b="1" spc="-10" dirty="0">
                <a:cs typeface="Calibri"/>
              </a:rPr>
              <a:t>poruncilor (Gal. </a:t>
            </a:r>
            <a:r>
              <a:rPr lang="ro-RO" b="1" spc="-10" dirty="0" smtClean="0">
                <a:cs typeface="Calibri"/>
              </a:rPr>
              <a:t>5:6</a:t>
            </a:r>
            <a:r>
              <a:rPr lang="ro-RO" b="1" spc="-10" dirty="0">
                <a:cs typeface="Calibri"/>
              </a:rPr>
              <a:t>; </a:t>
            </a:r>
            <a:r>
              <a:rPr lang="ro-RO" b="1" spc="-10" dirty="0" err="1">
                <a:cs typeface="Calibri"/>
              </a:rPr>
              <a:t>6</a:t>
            </a:r>
            <a:r>
              <a:rPr lang="ro-RO" b="1" spc="-10" dirty="0">
                <a:cs typeface="Calibri"/>
              </a:rPr>
              <a:t>:15; </a:t>
            </a:r>
            <a:r>
              <a:rPr lang="ro-RO" b="1" spc="-10" dirty="0" smtClean="0">
                <a:cs typeface="Calibri"/>
              </a:rPr>
              <a:t>1 Cor. 7:18-19</a:t>
            </a:r>
            <a:r>
              <a:rPr lang="ro-RO" b="1" spc="-10" dirty="0">
                <a:cs typeface="Calibri"/>
              </a:rPr>
              <a:t>). </a:t>
            </a:r>
            <a:endParaRPr lang="ro-RO" sz="18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67400" y="3721860"/>
            <a:ext cx="3250946" cy="1390147"/>
            <a:chOff x="5980176" y="3895347"/>
            <a:chExt cx="3138170" cy="121666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0088" y="3895347"/>
              <a:ext cx="1214615" cy="121616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4096" y="3959352"/>
              <a:ext cx="1036320" cy="10378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45046" y="3940302"/>
              <a:ext cx="1074420" cy="1076325"/>
            </a:xfrm>
            <a:custGeom>
              <a:avLst/>
              <a:gdLst/>
              <a:ahLst/>
              <a:cxnLst/>
              <a:rect l="l" t="t" r="r" b="b"/>
              <a:pathLst>
                <a:path w="1074420" h="1076325">
                  <a:moveTo>
                    <a:pt x="0" y="1075944"/>
                  </a:moveTo>
                  <a:lnTo>
                    <a:pt x="1074420" y="1075944"/>
                  </a:lnTo>
                  <a:lnTo>
                    <a:pt x="1074420" y="0"/>
                  </a:lnTo>
                  <a:lnTo>
                    <a:pt x="0" y="0"/>
                  </a:lnTo>
                  <a:lnTo>
                    <a:pt x="0" y="10759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01940" y="3895347"/>
              <a:ext cx="1216164" cy="12161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65948" y="3959352"/>
              <a:ext cx="1037844" cy="103784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946898" y="3940302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0" y="1075944"/>
                  </a:moveTo>
                  <a:lnTo>
                    <a:pt x="1075944" y="1075944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10759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80176" y="3895347"/>
              <a:ext cx="931151" cy="12161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44184" y="3959352"/>
              <a:ext cx="752856" cy="103784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25134" y="3940302"/>
              <a:ext cx="791210" cy="1076325"/>
            </a:xfrm>
            <a:custGeom>
              <a:avLst/>
              <a:gdLst/>
              <a:ahLst/>
              <a:cxnLst/>
              <a:rect l="l" t="t" r="r" b="b"/>
              <a:pathLst>
                <a:path w="791209" h="1076325">
                  <a:moveTo>
                    <a:pt x="0" y="1075944"/>
                  </a:moveTo>
                  <a:lnTo>
                    <a:pt x="790956" y="1075944"/>
                  </a:lnTo>
                  <a:lnTo>
                    <a:pt x="790956" y="0"/>
                  </a:lnTo>
                  <a:lnTo>
                    <a:pt x="0" y="0"/>
                  </a:lnTo>
                  <a:lnTo>
                    <a:pt x="0" y="107594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17710" y="63077"/>
            <a:ext cx="6358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OBLIGAŢIILE </a:t>
            </a:r>
            <a:r>
              <a:rPr lang="ro-RO" sz="36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LEGĂMÂNTULUI (</a:t>
            </a:r>
            <a:r>
              <a:rPr lang="ro-RO" sz="36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ro-RO" sz="3600" b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ro-RO" sz="3600" b="1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pattFill prst="narHorz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2769" y="637484"/>
            <a:ext cx="65448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„Să </a:t>
            </a:r>
            <a:r>
              <a:rPr lang="ro-RO" sz="16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vă circumcideţi în carnea prepuţului vostru. Acesta va fi un semn al legământului Meu cu voi.” (G</a:t>
            </a:r>
            <a:r>
              <a:rPr lang="ro-RO" sz="16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eneza</a:t>
            </a:r>
            <a:r>
              <a:rPr lang="ro-RO" sz="16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17:11)</a:t>
            </a:r>
            <a:endParaRPr lang="ro-RO" sz="1600" b="1" cap="none" spc="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9026" y="439928"/>
            <a:ext cx="648716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100"/>
              </a:spcBef>
            </a:pPr>
            <a:r>
              <a:rPr lang="ro-RO" sz="2400" spc="204" dirty="0" smtClean="0">
                <a:latin typeface="Arial Black" panose="020B0A04020102020204" pitchFamily="34" charset="0"/>
                <a:cs typeface="Georgia"/>
              </a:rPr>
              <a:t>„</a:t>
            </a:r>
            <a:r>
              <a:rPr lang="ro-RO" sz="2400" dirty="0" smtClean="0">
                <a:latin typeface="Arial Black" panose="020B0A04020102020204" pitchFamily="34" charset="0"/>
              </a:rPr>
              <a:t>Când </a:t>
            </a:r>
            <a:r>
              <a:rPr lang="ro-RO" sz="2400" dirty="0" smtClean="0">
                <a:latin typeface="Arial Black" panose="020B0A04020102020204" pitchFamily="34" charset="0"/>
              </a:rPr>
              <a:t>principiul iubirii este sădit în inimă, când păcătosul este reînnoit după chipul Celui care l-a creat, atunci este împlinită </a:t>
            </a:r>
            <a:r>
              <a:rPr lang="ro-RO" sz="2400" dirty="0" smtClean="0">
                <a:latin typeface="Arial Black" panose="020B0A04020102020204" pitchFamily="34" charset="0"/>
              </a:rPr>
              <a:t>făgăduinţa </a:t>
            </a:r>
            <a:r>
              <a:rPr lang="ro-RO" sz="2400" dirty="0" smtClean="0">
                <a:latin typeface="Arial Black" panose="020B0A04020102020204" pitchFamily="34" charset="0"/>
              </a:rPr>
              <a:t>noului legământ: „Voi pune Legile Mele în inimile lor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 smtClean="0">
                <a:latin typeface="Arial Black" panose="020B0A04020102020204" pitchFamily="34" charset="0"/>
              </a:rPr>
              <a:t>le voi scrie în mintea lor”. (Evrei </a:t>
            </a:r>
            <a:r>
              <a:rPr lang="ro-RO" sz="2400" dirty="0" smtClean="0">
                <a:latin typeface="Arial Black" panose="020B0A04020102020204" pitchFamily="34" charset="0"/>
              </a:rPr>
              <a:t>10:16</a:t>
            </a:r>
            <a:r>
              <a:rPr lang="ro-RO" sz="2400" dirty="0" smtClean="0">
                <a:latin typeface="Arial Black" panose="020B0A04020102020204" pitchFamily="34" charset="0"/>
              </a:rPr>
              <a:t>.)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 smtClean="0">
                <a:latin typeface="Arial Black" panose="020B0A04020102020204" pitchFamily="34" charset="0"/>
              </a:rPr>
              <a:t>dacă legea este scrisă în inimă, atunci nu va modela ea oare </a:t>
            </a:r>
            <a:r>
              <a:rPr lang="ro-RO" sz="2400" dirty="0" smtClean="0">
                <a:latin typeface="Arial Black" panose="020B0A04020102020204" pitchFamily="34" charset="0"/>
              </a:rPr>
              <a:t>viaţa</a:t>
            </a:r>
            <a:r>
              <a:rPr lang="ro-RO" sz="2400" dirty="0" smtClean="0">
                <a:latin typeface="Arial Black" panose="020B0A04020102020204" pitchFamily="34" charset="0"/>
              </a:rPr>
              <a:t>? Ascultarea: slujirea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 smtClean="0">
                <a:latin typeface="Arial Black" panose="020B0A04020102020204" pitchFamily="34" charset="0"/>
              </a:rPr>
              <a:t>supunerea loială a iubirii: este adevăratul semn al faptului că suntem ucenicii Săi.</a:t>
            </a:r>
            <a:r>
              <a:rPr sz="2400" spc="185" dirty="0" smtClean="0">
                <a:latin typeface="Arial Black" panose="020B0A04020102020204" pitchFamily="34" charset="0"/>
                <a:cs typeface="Georgia"/>
              </a:rPr>
              <a:t>”</a:t>
            </a:r>
            <a:endParaRPr sz="2400" dirty="0">
              <a:latin typeface="Arial Black" panose="020B0A04020102020204" pitchFamily="34" charset="0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4450486"/>
            <a:ext cx="29756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Calibri"/>
                <a:cs typeface="Calibri"/>
              </a:rPr>
              <a:t>E.G.W. </a:t>
            </a:r>
            <a:r>
              <a:rPr sz="1600" b="1" spc="-5" dirty="0" smtClean="0">
                <a:latin typeface="Calibri"/>
                <a:cs typeface="Calibri"/>
              </a:rPr>
              <a:t>(</a:t>
            </a:r>
            <a:r>
              <a:rPr lang="ro-RO" sz="1600" b="1" spc="-5" dirty="0" smtClean="0">
                <a:latin typeface="Calibri"/>
                <a:cs typeface="Calibri"/>
              </a:rPr>
              <a:t>Calea către Hristos</a:t>
            </a:r>
            <a:r>
              <a:rPr sz="1600" b="1" spc="-15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p</a:t>
            </a:r>
            <a:r>
              <a:rPr lang="ro-RO" sz="1600" b="1" spc="-10" dirty="0" smtClean="0">
                <a:latin typeface="Calibri"/>
                <a:cs typeface="Calibri"/>
              </a:rPr>
              <a:t>a</a:t>
            </a:r>
            <a:r>
              <a:rPr sz="1600" b="1" spc="-10" dirty="0" smtClean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.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60)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en 4" descr="Dibujo de la tierra desde el espacio&#10;&#10;Descripción generada automáticamente con confianza media">
            <a:extLst>
              <a:ext uri="{FF2B5EF4-FFF2-40B4-BE49-F238E27FC236}">
                <a16:creationId xmlns:a16="http://schemas.microsoft.com/office/drawing/2014/main" xmlns="" id="{D41C7633-C0FC-41E5-9BD0-4073CCAD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2" r="-1" b="19230"/>
          <a:stretch/>
        </p:blipFill>
        <p:spPr>
          <a:xfrm flipH="1">
            <a:off x="240030" y="240031"/>
            <a:ext cx="8661654" cy="32275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586734"/>
            <a:ext cx="8661654" cy="1316736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29E31A8-2C23-4E74-8802-2B266191AAB5}"/>
              </a:ext>
            </a:extLst>
          </p:cNvPr>
          <p:cNvSpPr txBox="1"/>
          <p:nvPr/>
        </p:nvSpPr>
        <p:spPr>
          <a:xfrm>
            <a:off x="240033" y="3571882"/>
            <a:ext cx="86616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„Voi pune legământul Meu între Mine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şi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tine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şi sămânţa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 după tine din neam în neam; acesta va fi un legământ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veşnic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în puterea căruia Eu voi fi Dumnezeul tău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şi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seminţei </a:t>
            </a:r>
            <a:r>
              <a:rPr lang="ro-RO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tale după tine.” (Geneza 17:7)</a:t>
            </a:r>
            <a:endParaRPr lang="ro-RO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20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06" y="94615"/>
            <a:ext cx="9012835" cy="5048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4725">
              <a:lnSpc>
                <a:spcPct val="100000"/>
              </a:lnSpc>
              <a:spcBef>
                <a:spcPts val="100"/>
              </a:spcBef>
            </a:pPr>
            <a:r>
              <a:rPr lang="ro-RO" b="1" dirty="0">
                <a:solidFill>
                  <a:srgbClr val="FFFFFF"/>
                </a:solidFill>
                <a:cs typeface="Calibri"/>
              </a:rPr>
              <a:t>Un legământ este un contract între două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părţi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. Legământul etern este un legământ între Dumnezeu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şi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omenire,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deşi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a fost uneori ratificat cu oameni individuali precum Noe, Avraam, Isaac sau Iacov.</a:t>
            </a:r>
          </a:p>
          <a:p>
            <a:pPr marL="12700" marR="2244725">
              <a:lnSpc>
                <a:spcPct val="100000"/>
              </a:lnSpc>
              <a:spcBef>
                <a:spcPts val="100"/>
              </a:spcBef>
            </a:pPr>
            <a:r>
              <a:rPr lang="ro-RO" b="1" dirty="0" smtClean="0">
                <a:solidFill>
                  <a:srgbClr val="FFFFFF"/>
                </a:solidFill>
                <a:cs typeface="Calibri"/>
              </a:rPr>
              <a:t>În legământ sau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contract, se înregistrează numele celor care îl semnează. De aceea este important să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cunoaştem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numele celor care „semnează” contractul.</a:t>
            </a:r>
          </a:p>
          <a:p>
            <a:pPr marL="12700" marR="2244725">
              <a:lnSpc>
                <a:spcPct val="100000"/>
              </a:lnSpc>
              <a:spcBef>
                <a:spcPts val="100"/>
              </a:spcBef>
            </a:pPr>
            <a:r>
              <a:rPr lang="ro-RO" b="1" dirty="0">
                <a:solidFill>
                  <a:srgbClr val="FFFFFF"/>
                </a:solidFill>
                <a:cs typeface="Calibri"/>
              </a:rPr>
              <a:t>De asemenea, este important să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cunoaştem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termenii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 contractu-lui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şi obligaţiile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pe care fiecare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parte </a:t>
            </a:r>
            <a:r>
              <a:rPr lang="ro-RO" b="1" dirty="0" smtClean="0">
                <a:solidFill>
                  <a:srgbClr val="FFFFFF"/>
                </a:solidFill>
                <a:cs typeface="Calibri"/>
              </a:rPr>
              <a:t>şi </a:t>
            </a:r>
            <a:r>
              <a:rPr lang="ro-RO" b="1" dirty="0">
                <a:solidFill>
                  <a:srgbClr val="FFFFFF"/>
                </a:solidFill>
                <a:cs typeface="Calibri"/>
              </a:rPr>
              <a:t>le asumă atunci când îl semnează. </a:t>
            </a:r>
            <a:endParaRPr lang="ro-RO" sz="1800" dirty="0" smtClean="0">
              <a:latin typeface="Calibri"/>
              <a:cs typeface="Calibri"/>
            </a:endParaRPr>
          </a:p>
          <a:p>
            <a:pPr marL="4959350">
              <a:lnSpc>
                <a:spcPct val="100000"/>
              </a:lnSpc>
              <a:spcBef>
                <a:spcPts val="275"/>
              </a:spcBef>
            </a:pPr>
            <a:r>
              <a:rPr lang="ro-RO" sz="1800" b="1" dirty="0" smtClean="0">
                <a:solidFill>
                  <a:srgbClr val="39C8E0"/>
                </a:solidFill>
                <a:latin typeface="Calibri"/>
                <a:cs typeface="Calibri"/>
              </a:rPr>
              <a:t>Numele </a:t>
            </a:r>
            <a:r>
              <a:rPr lang="ro-RO" sz="1800" b="1" dirty="0" smtClean="0">
                <a:solidFill>
                  <a:srgbClr val="39C8E0"/>
                </a:solidFill>
                <a:latin typeface="Calibri"/>
                <a:cs typeface="Calibri"/>
              </a:rPr>
              <a:t>lui </a:t>
            </a:r>
            <a:r>
              <a:rPr lang="ro-RO" sz="1800" b="1" dirty="0" smtClean="0">
                <a:solidFill>
                  <a:srgbClr val="39C8E0"/>
                </a:solidFill>
                <a:latin typeface="Calibri"/>
                <a:cs typeface="Calibri"/>
              </a:rPr>
              <a:t>Dumnezeu:</a:t>
            </a:r>
            <a:endParaRPr lang="ro-RO" sz="1800" dirty="0" smtClean="0">
              <a:latin typeface="Calibri"/>
              <a:cs typeface="Calibri"/>
            </a:endParaRPr>
          </a:p>
          <a:p>
            <a:pPr marL="5416550">
              <a:lnSpc>
                <a:spcPct val="100000"/>
              </a:lnSpc>
              <a:spcBef>
                <a:spcPts val="600"/>
              </a:spcBef>
            </a:pPr>
            <a:r>
              <a:rPr lang="ro-RO" sz="1800" b="1" dirty="0" err="1" smtClean="0">
                <a:solidFill>
                  <a:srgbClr val="FFFFFF"/>
                </a:solidFill>
                <a:latin typeface="Calibri"/>
                <a:cs typeface="Calibri"/>
              </a:rPr>
              <a:t>YHWH</a:t>
            </a:r>
            <a:r>
              <a:rPr lang="ro-RO" sz="1800" b="1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lang="ro-RO"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o-RO" sz="1800" b="1" dirty="0" smtClean="0">
                <a:solidFill>
                  <a:srgbClr val="FFFFFF"/>
                </a:solidFill>
                <a:latin typeface="Calibri"/>
                <a:cs typeface="Calibri"/>
              </a:rPr>
              <a:t>Cel Veşnic</a:t>
            </a:r>
            <a:endParaRPr lang="ro-RO" dirty="0">
              <a:latin typeface="Calibri"/>
              <a:cs typeface="Calibri"/>
            </a:endParaRPr>
          </a:p>
          <a:p>
            <a:pPr marL="5416550">
              <a:lnSpc>
                <a:spcPct val="10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FFFFFF"/>
                </a:solidFill>
                <a:latin typeface="Calibri"/>
                <a:cs typeface="Calibri"/>
              </a:rPr>
              <a:t>„</a:t>
            </a:r>
            <a:r>
              <a:rPr lang="ro-RO" sz="1800" b="1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lang="ro-RO" sz="1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o-RO" sz="1800" b="1" dirty="0" err="1" smtClean="0">
                <a:solidFill>
                  <a:srgbClr val="FFFFFF"/>
                </a:solidFill>
                <a:latin typeface="Calibri"/>
                <a:cs typeface="Calibri"/>
              </a:rPr>
              <a:t>Shaddai</a:t>
            </a:r>
            <a:r>
              <a:rPr lang="ro-RO" sz="1800" b="1" dirty="0" smtClean="0">
                <a:solidFill>
                  <a:srgbClr val="FFFFFF"/>
                </a:solidFill>
                <a:latin typeface="Calibri"/>
                <a:cs typeface="Calibri"/>
              </a:rPr>
              <a:t>”,</a:t>
            </a:r>
            <a:r>
              <a:rPr lang="ro-RO" sz="18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o-RO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Dumnezeul Atotputernic</a:t>
            </a:r>
            <a:endParaRPr lang="ro-RO" sz="1800" dirty="0" smtClean="0">
              <a:latin typeface="Calibri"/>
              <a:cs typeface="Calibri"/>
            </a:endParaRPr>
          </a:p>
          <a:p>
            <a:pPr marL="5416550" marR="1257300" indent="-457200">
              <a:lnSpc>
                <a:spcPct val="127800"/>
              </a:lnSpc>
              <a:spcBef>
                <a:spcPts val="5"/>
              </a:spcBef>
            </a:pPr>
            <a:r>
              <a:rPr lang="ro-RO" sz="1800" b="1" dirty="0" smtClean="0">
                <a:solidFill>
                  <a:srgbClr val="FFC539"/>
                </a:solidFill>
                <a:latin typeface="Calibri"/>
                <a:cs typeface="Calibri"/>
              </a:rPr>
              <a:t>Numele omului</a:t>
            </a:r>
            <a:r>
              <a:rPr lang="ro-RO" sz="1800" b="1" spc="-5" dirty="0" smtClean="0">
                <a:solidFill>
                  <a:srgbClr val="FFC539"/>
                </a:solidFill>
                <a:latin typeface="Calibri"/>
                <a:cs typeface="Calibri"/>
              </a:rPr>
              <a:t>: </a:t>
            </a:r>
            <a:r>
              <a:rPr lang="ro-RO" sz="1800" b="1" spc="-390" dirty="0" smtClean="0">
                <a:solidFill>
                  <a:srgbClr val="FFC539"/>
                </a:solidFill>
                <a:latin typeface="Calibri"/>
                <a:cs typeface="Calibri"/>
              </a:rPr>
              <a:t> </a:t>
            </a:r>
            <a:r>
              <a:rPr lang="ro-RO"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Avram/Avraam</a:t>
            </a:r>
            <a:endParaRPr lang="ro-RO" sz="1800" dirty="0" smtClean="0">
              <a:latin typeface="Calibri"/>
              <a:cs typeface="Calibri"/>
            </a:endParaRPr>
          </a:p>
          <a:p>
            <a:pPr marL="4959350">
              <a:lnSpc>
                <a:spcPct val="100000"/>
              </a:lnSpc>
              <a:spcBef>
                <a:spcPts val="600"/>
              </a:spcBef>
            </a:pPr>
            <a:r>
              <a:rPr lang="ro-RO" sz="1800" b="1" dirty="0" smtClean="0">
                <a:solidFill>
                  <a:srgbClr val="B8D639"/>
                </a:solidFill>
                <a:latin typeface="Calibri"/>
                <a:cs typeface="Calibri"/>
              </a:rPr>
              <a:t>Legământul</a:t>
            </a:r>
            <a:r>
              <a:rPr lang="ro-RO" sz="1800" b="1" spc="-5" dirty="0" smtClean="0">
                <a:solidFill>
                  <a:srgbClr val="B8D639"/>
                </a:solidFill>
                <a:latin typeface="Calibri"/>
                <a:cs typeface="Calibri"/>
              </a:rPr>
              <a:t>:</a:t>
            </a:r>
            <a:endParaRPr lang="ro-RO" sz="1800" dirty="0" smtClean="0">
              <a:latin typeface="Calibri"/>
              <a:cs typeface="Calibri"/>
            </a:endParaRPr>
          </a:p>
          <a:p>
            <a:pPr marL="5416550" marR="1764030">
              <a:lnSpc>
                <a:spcPct val="100000"/>
              </a:lnSpc>
              <a:spcBef>
                <a:spcPts val="600"/>
              </a:spcBef>
            </a:pPr>
            <a:r>
              <a:rPr lang="ro-RO"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Etape </a:t>
            </a:r>
            <a:r>
              <a:rPr lang="ro-RO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o-RO" sz="18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5416550" marR="1764030">
              <a:lnSpc>
                <a:spcPct val="100000"/>
              </a:lnSpc>
              <a:spcBef>
                <a:spcPts val="600"/>
              </a:spcBef>
            </a:pPr>
            <a:r>
              <a:rPr lang="ro-RO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Obli</a:t>
            </a:r>
            <a:r>
              <a:rPr lang="ro-RO" sz="18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lang="ro-RO" sz="1800" b="1" dirty="0" smtClean="0">
                <a:solidFill>
                  <a:srgbClr val="FFFFFF"/>
                </a:solidFill>
                <a:latin typeface="Calibri"/>
                <a:cs typeface="Calibri"/>
              </a:rPr>
              <a:t>aţii</a:t>
            </a:r>
            <a:endParaRPr lang="ro-RO"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799" y="10667"/>
            <a:ext cx="2335529" cy="22562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068" y="2700527"/>
            <a:ext cx="4274058" cy="22882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9428" y="4434191"/>
            <a:ext cx="178308" cy="178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9428" y="3714577"/>
            <a:ext cx="178308" cy="1798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9428" y="4751735"/>
            <a:ext cx="178308" cy="178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29428" y="2743935"/>
            <a:ext cx="178308" cy="1783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29428" y="3027842"/>
            <a:ext cx="178308" cy="1798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88764" y="3352372"/>
            <a:ext cx="514202" cy="34437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88764" y="4073261"/>
            <a:ext cx="514202" cy="3444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8764" y="2399562"/>
            <a:ext cx="514202" cy="34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885950"/>
            <a:ext cx="2340102" cy="3215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6470" y="722452"/>
            <a:ext cx="8472729" cy="4097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0">
              <a:lnSpc>
                <a:spcPct val="100000"/>
              </a:lnSpc>
              <a:spcBef>
                <a:spcPts val="95"/>
              </a:spcBef>
            </a:pPr>
            <a:r>
              <a:rPr lang="ro-RO" sz="1600" b="1" spc="-5" dirty="0" smtClean="0">
                <a:latin typeface="Comic Sans MS"/>
                <a:cs typeface="Comic Sans MS"/>
              </a:rPr>
              <a:t>„Dumnezeu </a:t>
            </a:r>
            <a:r>
              <a:rPr lang="ro-RO" sz="1600" b="1" spc="-5" dirty="0" smtClean="0">
                <a:latin typeface="Comic Sans MS"/>
                <a:cs typeface="Comic Sans MS"/>
              </a:rPr>
              <a:t>i‑a zis lui Moise: – EU SUNT CEL CE SUNT! Apoi a zis: – </a:t>
            </a:r>
            <a:r>
              <a:rPr lang="ro-RO" sz="1600" b="1" spc="-5" dirty="0" smtClean="0">
                <a:latin typeface="Comic Sans MS"/>
                <a:cs typeface="Comic Sans MS"/>
              </a:rPr>
              <a:t>Aşa </a:t>
            </a:r>
            <a:r>
              <a:rPr lang="ro-RO" sz="1600" b="1" spc="-5" dirty="0" smtClean="0">
                <a:latin typeface="Comic Sans MS"/>
                <a:cs typeface="Comic Sans MS"/>
              </a:rPr>
              <a:t>să le spui fiilor lui Israel: „EU SUNT“ m‑a trimis la voi</a:t>
            </a:r>
            <a:r>
              <a:rPr lang="ro-RO" sz="1600" b="1" spc="-5" dirty="0" smtClean="0">
                <a:latin typeface="Comic Sans MS"/>
                <a:cs typeface="Comic Sans MS"/>
              </a:rPr>
              <a:t>.”</a:t>
            </a:r>
            <a:r>
              <a:rPr lang="ro-RO" sz="1400" b="1" spc="-5" dirty="0" smtClean="0">
                <a:latin typeface="Comic Sans MS"/>
                <a:cs typeface="Comic Sans MS"/>
              </a:rPr>
              <a:t>(Exod</a:t>
            </a:r>
            <a:r>
              <a:rPr lang="ro-RO" sz="1400" b="1" spc="-15" dirty="0" smtClean="0">
                <a:latin typeface="Comic Sans MS"/>
                <a:cs typeface="Comic Sans MS"/>
              </a:rPr>
              <a:t> </a:t>
            </a:r>
            <a:r>
              <a:rPr lang="ro-RO" sz="1400" b="1" dirty="0" smtClean="0">
                <a:latin typeface="Comic Sans MS"/>
                <a:cs typeface="Comic Sans MS"/>
              </a:rPr>
              <a:t>3:14)</a:t>
            </a:r>
            <a:endParaRPr lang="ro-RO" sz="1400" dirty="0" smtClean="0">
              <a:latin typeface="Comic Sans MS"/>
              <a:cs typeface="Comic Sans MS"/>
            </a:endParaRPr>
          </a:p>
          <a:p>
            <a:pPr marL="12700" marR="41910">
              <a:lnSpc>
                <a:spcPct val="100000"/>
              </a:lnSpc>
              <a:spcBef>
                <a:spcPts val="390"/>
              </a:spcBef>
            </a:pPr>
            <a:r>
              <a:rPr lang="ro-RO" b="1" i="1" spc="-20" dirty="0" smtClean="0">
                <a:cs typeface="Calibri"/>
              </a:rPr>
              <a:t>„EU </a:t>
            </a:r>
            <a:r>
              <a:rPr lang="ro-RO" sz="1800" b="1" i="1" spc="-20" dirty="0" smtClean="0">
                <a:latin typeface="Calibri"/>
                <a:cs typeface="Calibri"/>
              </a:rPr>
              <a:t>SUNT</a:t>
            </a:r>
            <a:r>
              <a:rPr lang="ro-RO" sz="1800" b="1" spc="-15" dirty="0" smtClean="0">
                <a:latin typeface="Calibri"/>
                <a:cs typeface="Calibri"/>
              </a:rPr>
              <a:t>” </a:t>
            </a:r>
            <a:r>
              <a:rPr lang="ro-RO" b="1" spc="-5" dirty="0" smtClean="0">
                <a:latin typeface="Calibri"/>
                <a:cs typeface="Calibri"/>
              </a:rPr>
              <a:t>este </a:t>
            </a:r>
            <a:r>
              <a:rPr lang="ro-RO" b="1" spc="-5" dirty="0" smtClean="0">
                <a:latin typeface="Calibri"/>
                <a:cs typeface="Calibri"/>
              </a:rPr>
              <a:t>numele Personal al lui </a:t>
            </a:r>
            <a:r>
              <a:rPr lang="ro-RO" b="1" spc="-5" dirty="0" smtClean="0">
                <a:latin typeface="Calibri"/>
                <a:cs typeface="Calibri"/>
              </a:rPr>
              <a:t>Dumnezeu</a:t>
            </a:r>
            <a:r>
              <a:rPr lang="ro-RO" sz="1800" b="1" dirty="0" smtClean="0">
                <a:latin typeface="Calibri"/>
                <a:cs typeface="Calibri"/>
              </a:rPr>
              <a:t>. În evreieşte </a:t>
            </a:r>
            <a:r>
              <a:rPr lang="ro-RO" sz="1800" b="1" dirty="0" smtClean="0">
                <a:latin typeface="Calibri"/>
                <a:cs typeface="Calibri"/>
              </a:rPr>
              <a:t>este compus din patru </a:t>
            </a:r>
            <a:r>
              <a:rPr lang="ro-RO" sz="1800" b="1" dirty="0" smtClean="0">
                <a:latin typeface="Calibri"/>
                <a:cs typeface="Calibri"/>
              </a:rPr>
              <a:t>litere</a:t>
            </a:r>
            <a:r>
              <a:rPr lang="ro-RO" sz="1800" b="1" spc="-10" dirty="0" smtClean="0">
                <a:latin typeface="Calibri"/>
                <a:cs typeface="Calibri"/>
              </a:rPr>
              <a:t>: </a:t>
            </a:r>
            <a:r>
              <a:rPr lang="ro-RO" sz="1800" b="1" spc="-395" dirty="0" smtClean="0">
                <a:latin typeface="Calibri"/>
                <a:cs typeface="Calibri"/>
              </a:rPr>
              <a:t> </a:t>
            </a:r>
            <a:r>
              <a:rPr lang="ro-RO" sz="1800" b="1" i="1" dirty="0" err="1" smtClean="0">
                <a:latin typeface="Calibri"/>
                <a:cs typeface="Calibri"/>
              </a:rPr>
              <a:t>YHWH</a:t>
            </a:r>
            <a:r>
              <a:rPr lang="ro-RO" sz="1800" b="1" i="1" dirty="0" smtClean="0">
                <a:latin typeface="Calibri"/>
                <a:cs typeface="Calibri"/>
              </a:rPr>
              <a:t> </a:t>
            </a:r>
            <a:r>
              <a:rPr lang="ro-RO" sz="1800" b="1" dirty="0" smtClean="0">
                <a:latin typeface="Calibri"/>
                <a:cs typeface="Calibri"/>
              </a:rPr>
              <a:t>care </a:t>
            </a:r>
            <a:r>
              <a:rPr lang="ro-RO" sz="1800" b="1" dirty="0" smtClean="0">
                <a:latin typeface="Calibri"/>
                <a:cs typeface="Calibri"/>
              </a:rPr>
              <a:t>se citesc </a:t>
            </a:r>
            <a:r>
              <a:rPr lang="ro-RO" b="1" spc="-5" dirty="0" smtClean="0">
                <a:cs typeface="Calibri"/>
              </a:rPr>
              <a:t>„</a:t>
            </a:r>
            <a:r>
              <a:rPr lang="ro-RO" sz="1800" b="1" i="1" spc="-5" dirty="0" err="1" smtClean="0">
                <a:latin typeface="Calibri"/>
                <a:cs typeface="Calibri"/>
              </a:rPr>
              <a:t>Jehová</a:t>
            </a:r>
            <a:r>
              <a:rPr lang="ro-RO" sz="1800" b="1" spc="-5" dirty="0" smtClean="0">
                <a:latin typeface="Calibri"/>
                <a:cs typeface="Calibri"/>
              </a:rPr>
              <a:t>” </a:t>
            </a:r>
            <a:r>
              <a:rPr lang="ro-RO" b="1" dirty="0" smtClean="0">
                <a:latin typeface="Calibri"/>
                <a:cs typeface="Calibri"/>
              </a:rPr>
              <a:t>sau</a:t>
            </a:r>
            <a:r>
              <a:rPr lang="ro-RO" sz="1800" b="1" dirty="0" smtClean="0">
                <a:latin typeface="Calibri"/>
                <a:cs typeface="Calibri"/>
              </a:rPr>
              <a:t> </a:t>
            </a:r>
            <a:r>
              <a:rPr lang="ro-RO" b="1" spc="-40" dirty="0" smtClean="0">
                <a:cs typeface="Calibri"/>
              </a:rPr>
              <a:t>„</a:t>
            </a:r>
            <a:r>
              <a:rPr lang="ro-RO" sz="1800" b="1" i="1" spc="-40" dirty="0" err="1" smtClean="0">
                <a:latin typeface="Calibri"/>
                <a:cs typeface="Calibri"/>
              </a:rPr>
              <a:t>Yahvéh</a:t>
            </a:r>
            <a:r>
              <a:rPr lang="ro-RO" sz="1800" b="1" spc="-40" dirty="0" smtClean="0">
                <a:latin typeface="Calibri"/>
                <a:cs typeface="Calibri"/>
              </a:rPr>
              <a:t>”, </a:t>
            </a:r>
            <a:r>
              <a:rPr lang="ro-RO" sz="1800" b="1" dirty="0" smtClean="0">
                <a:latin typeface="Calibri"/>
                <a:cs typeface="Calibri"/>
              </a:rPr>
              <a:t>cu </a:t>
            </a:r>
            <a:r>
              <a:rPr lang="ro-RO" sz="1800" b="1" dirty="0" smtClean="0">
                <a:latin typeface="Calibri"/>
                <a:cs typeface="Calibri"/>
              </a:rPr>
              <a:t>toate că nu se </a:t>
            </a:r>
            <a:r>
              <a:rPr lang="ro-RO" sz="1800" b="1" dirty="0" smtClean="0">
                <a:latin typeface="Calibri"/>
                <a:cs typeface="Calibri"/>
              </a:rPr>
              <a:t>cunoaşte pronunţia exactă</a:t>
            </a:r>
            <a:r>
              <a:rPr lang="ro-RO" sz="1800" b="1" spc="-10" dirty="0" smtClean="0">
                <a:latin typeface="Calibri"/>
                <a:cs typeface="Calibri"/>
              </a:rPr>
              <a:t>.</a:t>
            </a:r>
            <a:endParaRPr lang="ro-RO" sz="1800" dirty="0" smtClean="0">
              <a:latin typeface="Calibri"/>
              <a:cs typeface="Calibri"/>
            </a:endParaRPr>
          </a:p>
          <a:p>
            <a:pPr marL="2233295" marR="2071370">
              <a:lnSpc>
                <a:spcPct val="100000"/>
              </a:lnSpc>
              <a:spcBef>
                <a:spcPts val="464"/>
              </a:spcBef>
            </a:pPr>
            <a:r>
              <a:rPr lang="ro-RO" sz="1800" b="1" dirty="0" smtClean="0">
                <a:latin typeface="Calibri"/>
                <a:cs typeface="Calibri"/>
              </a:rPr>
              <a:t>Apostolul </a:t>
            </a:r>
            <a:r>
              <a:rPr lang="ro-RO" sz="1800" b="1" dirty="0" smtClean="0">
                <a:latin typeface="Calibri"/>
                <a:cs typeface="Calibri"/>
              </a:rPr>
              <a:t>Ioan îl traduce drept </a:t>
            </a:r>
            <a:r>
              <a:rPr lang="ro-RO" b="1" spc="-5" dirty="0" smtClean="0">
                <a:cs typeface="Calibri"/>
              </a:rPr>
              <a:t>„</a:t>
            </a:r>
            <a:r>
              <a:rPr lang="ro-RO" b="1" spc="-5" dirty="0" smtClean="0">
                <a:cs typeface="Calibri"/>
              </a:rPr>
              <a:t>Cel </a:t>
            </a:r>
            <a:r>
              <a:rPr lang="ro-RO" b="1" spc="-5" dirty="0">
                <a:cs typeface="Calibri"/>
              </a:rPr>
              <a:t>Care este, Care era </a:t>
            </a:r>
            <a:r>
              <a:rPr lang="ro-RO" b="1" spc="-5" dirty="0" smtClean="0">
                <a:cs typeface="Calibri"/>
              </a:rPr>
              <a:t>şi </a:t>
            </a:r>
            <a:r>
              <a:rPr lang="ro-RO" b="1" spc="-5" dirty="0">
                <a:cs typeface="Calibri"/>
              </a:rPr>
              <a:t>Care </a:t>
            </a:r>
            <a:r>
              <a:rPr lang="ro-RO" b="1" spc="-5" dirty="0" smtClean="0">
                <a:cs typeface="Calibri"/>
              </a:rPr>
              <a:t>vine</a:t>
            </a:r>
            <a:r>
              <a:rPr lang="ro-RO" sz="1800" b="1" spc="5" dirty="0" smtClean="0">
                <a:latin typeface="Calibri"/>
                <a:cs typeface="Calibri"/>
              </a:rPr>
              <a:t>”</a:t>
            </a:r>
            <a:r>
              <a:rPr lang="ro-RO" sz="1800" b="1" spc="-25" dirty="0" smtClean="0">
                <a:latin typeface="Calibri"/>
                <a:cs typeface="Calibri"/>
              </a:rPr>
              <a:t> </a:t>
            </a:r>
            <a:r>
              <a:rPr lang="ro-RO" sz="1800" b="1" dirty="0" smtClean="0">
                <a:latin typeface="Calibri"/>
                <a:cs typeface="Calibri"/>
              </a:rPr>
              <a:t>(Ap.</a:t>
            </a:r>
            <a:r>
              <a:rPr lang="ro-RO" sz="1800" b="1" spc="-30" dirty="0" smtClean="0">
                <a:latin typeface="Calibri"/>
                <a:cs typeface="Calibri"/>
              </a:rPr>
              <a:t> </a:t>
            </a:r>
            <a:r>
              <a:rPr lang="ro-RO" sz="1800" b="1" spc="-5" dirty="0" smtClean="0">
                <a:latin typeface="Calibri"/>
                <a:cs typeface="Calibri"/>
              </a:rPr>
              <a:t>1:4), </a:t>
            </a:r>
            <a:r>
              <a:rPr lang="ro-RO" sz="1800" b="1" spc="-395" dirty="0" smtClean="0">
                <a:latin typeface="Calibri"/>
                <a:cs typeface="Calibri"/>
              </a:rPr>
              <a:t> </a:t>
            </a:r>
            <a:r>
              <a:rPr lang="ro-RO" b="1" dirty="0" smtClean="0">
                <a:latin typeface="Calibri"/>
                <a:cs typeface="Calibri"/>
              </a:rPr>
              <a:t>cu </a:t>
            </a:r>
            <a:r>
              <a:rPr lang="ro-RO" b="1" dirty="0" smtClean="0">
                <a:latin typeface="Calibri"/>
                <a:cs typeface="Calibri"/>
              </a:rPr>
              <a:t>alte cuvinte, </a:t>
            </a:r>
            <a:r>
              <a:rPr lang="ro-RO" b="1" i="1" dirty="0" smtClean="0">
                <a:latin typeface="Calibri"/>
                <a:cs typeface="Calibri"/>
              </a:rPr>
              <a:t>CEL </a:t>
            </a:r>
            <a:r>
              <a:rPr lang="ro-RO" b="1" i="1" dirty="0" smtClean="0">
                <a:latin typeface="Calibri"/>
                <a:cs typeface="Calibri"/>
              </a:rPr>
              <a:t>VEŞNIC</a:t>
            </a:r>
            <a:r>
              <a:rPr lang="ro-RO" b="1" i="1" dirty="0" smtClean="0">
                <a:latin typeface="Calibri"/>
                <a:cs typeface="Calibri"/>
              </a:rPr>
              <a:t>. </a:t>
            </a:r>
            <a:r>
              <a:rPr lang="ro-RO" sz="1800" b="1" dirty="0" smtClean="0">
                <a:latin typeface="Calibri"/>
                <a:cs typeface="Calibri"/>
              </a:rPr>
              <a:t>Numele lui Dumnezeu reflectă </a:t>
            </a:r>
            <a:r>
              <a:rPr lang="ro-RO" sz="1800" b="1" dirty="0" err="1" smtClean="0">
                <a:latin typeface="Calibri"/>
                <a:cs typeface="Calibri"/>
              </a:rPr>
              <a:t>autoexistenţa</a:t>
            </a:r>
            <a:r>
              <a:rPr lang="ro-RO" sz="1800" b="1" dirty="0" smtClean="0">
                <a:latin typeface="Calibri"/>
                <a:cs typeface="Calibri"/>
              </a:rPr>
              <a:t> Sa</a:t>
            </a:r>
            <a:r>
              <a:rPr lang="ro-RO" sz="1800" b="1" spc="-10" dirty="0" smtClean="0">
                <a:latin typeface="Calibri"/>
                <a:cs typeface="Calibri"/>
              </a:rPr>
              <a:t>, </a:t>
            </a:r>
            <a:r>
              <a:rPr lang="ro-RO" sz="1800" b="1" dirty="0" smtClean="0">
                <a:latin typeface="Calibri"/>
                <a:cs typeface="Calibri"/>
              </a:rPr>
              <a:t>eternitatea </a:t>
            </a:r>
            <a:r>
              <a:rPr lang="ro-RO" sz="1800" b="1" dirty="0" smtClean="0">
                <a:latin typeface="Calibri"/>
                <a:cs typeface="Calibri"/>
              </a:rPr>
              <a:t>Sa </a:t>
            </a:r>
            <a:r>
              <a:rPr lang="ro-RO" sz="1800" b="1" dirty="0" smtClean="0">
                <a:latin typeface="Calibri"/>
                <a:cs typeface="Calibri"/>
              </a:rPr>
              <a:t>şi </a:t>
            </a:r>
            <a:r>
              <a:rPr lang="ro-RO" sz="1800" b="1" dirty="0" smtClean="0">
                <a:latin typeface="Calibri"/>
                <a:cs typeface="Calibri"/>
              </a:rPr>
              <a:t>stăpânirea Sa de-a lungul </a:t>
            </a:r>
            <a:r>
              <a:rPr lang="ro-RO" sz="1800" b="1" dirty="0" smtClean="0">
                <a:latin typeface="Calibri"/>
                <a:cs typeface="Calibri"/>
              </a:rPr>
              <a:t>istoriei</a:t>
            </a:r>
            <a:r>
              <a:rPr lang="ro-RO" sz="1800" b="1" spc="-5" dirty="0" smtClean="0">
                <a:latin typeface="Calibri"/>
                <a:cs typeface="Calibri"/>
              </a:rPr>
              <a:t>.</a:t>
            </a:r>
            <a:endParaRPr lang="ro-RO" sz="18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ro-RO" b="1" dirty="0" smtClean="0">
                <a:cs typeface="Calibri"/>
              </a:rPr>
              <a:t>Moise foloseşte </a:t>
            </a:r>
            <a:r>
              <a:rPr lang="ro-RO" b="1" dirty="0">
                <a:cs typeface="Calibri"/>
              </a:rPr>
              <a:t>acest nume pentru a povesti prima </a:t>
            </a:r>
            <a:r>
              <a:rPr lang="ro-RO" b="1" dirty="0" smtClean="0">
                <a:cs typeface="Calibri"/>
              </a:rPr>
              <a:t>ocazie în care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ro-RO" b="1" dirty="0" smtClean="0">
                <a:cs typeface="Calibri"/>
              </a:rPr>
              <a:t>Dumnezeu poartă </a:t>
            </a:r>
            <a:r>
              <a:rPr lang="ro-RO" b="1" dirty="0">
                <a:cs typeface="Calibri"/>
              </a:rPr>
              <a:t>o </a:t>
            </a:r>
            <a:r>
              <a:rPr lang="ro-RO" b="1" dirty="0" smtClean="0">
                <a:cs typeface="Calibri"/>
              </a:rPr>
              <a:t>conversaţie </a:t>
            </a:r>
            <a:r>
              <a:rPr lang="ro-RO" b="1" dirty="0">
                <a:cs typeface="Calibri"/>
              </a:rPr>
              <a:t>cu </a:t>
            </a:r>
            <a:r>
              <a:rPr lang="ro-RO" b="1" dirty="0" smtClean="0">
                <a:cs typeface="Calibri"/>
              </a:rPr>
              <a:t>Avram </a:t>
            </a:r>
            <a:r>
              <a:rPr lang="ro-RO" b="1" dirty="0">
                <a:cs typeface="Calibri"/>
              </a:rPr>
              <a:t>(Geneza </a:t>
            </a:r>
            <a:r>
              <a:rPr lang="ro-RO" b="1" dirty="0" smtClean="0">
                <a:cs typeface="Calibri"/>
              </a:rPr>
              <a:t>15:7</a:t>
            </a:r>
            <a:r>
              <a:rPr lang="ro-RO" b="1" dirty="0">
                <a:cs typeface="Calibri"/>
              </a:rPr>
              <a:t>).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ro-RO" b="1" dirty="0">
                <a:cs typeface="Calibri"/>
              </a:rPr>
              <a:t>Suntem </a:t>
            </a:r>
            <a:r>
              <a:rPr lang="ro-RO" b="1" dirty="0" smtClean="0">
                <a:cs typeface="Calibri"/>
              </a:rPr>
              <a:t>invitaţi </a:t>
            </a:r>
            <a:r>
              <a:rPr lang="ro-RO" b="1" dirty="0">
                <a:cs typeface="Calibri"/>
              </a:rPr>
              <a:t>să </a:t>
            </a:r>
            <a:r>
              <a:rPr lang="ro-RO" b="1" dirty="0" smtClean="0">
                <a:cs typeface="Calibri"/>
              </a:rPr>
              <a:t>cunoaştem </a:t>
            </a:r>
            <a:r>
              <a:rPr lang="ro-RO" b="1" dirty="0">
                <a:cs typeface="Calibri"/>
              </a:rPr>
              <a:t>numele lui Dumnezeu </a:t>
            </a:r>
            <a:r>
              <a:rPr lang="ro-RO" b="1" dirty="0" smtClean="0">
                <a:cs typeface="Calibri"/>
              </a:rPr>
              <a:t>şi semnificaţia </a:t>
            </a:r>
            <a:endParaRPr lang="ro-RO" b="1" dirty="0" smtClean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ro-RO" b="1" dirty="0" smtClean="0">
                <a:cs typeface="Calibri"/>
              </a:rPr>
              <a:t>Sa pentru a ne încrede mai mult în El </a:t>
            </a:r>
            <a:r>
              <a:rPr lang="ro-RO" b="1" dirty="0">
                <a:cs typeface="Calibri"/>
              </a:rPr>
              <a:t>(</a:t>
            </a:r>
            <a:r>
              <a:rPr lang="ro-RO" b="1" dirty="0" err="1">
                <a:cs typeface="Calibri"/>
              </a:rPr>
              <a:t>Ps</a:t>
            </a:r>
            <a:r>
              <a:rPr lang="ro-RO" b="1" dirty="0">
                <a:cs typeface="Calibri"/>
              </a:rPr>
              <a:t>. 9:10; 91:14). </a:t>
            </a:r>
            <a:endParaRPr lang="ro-RO"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272" y="2124455"/>
            <a:ext cx="2163317" cy="15460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431" y="0"/>
            <a:ext cx="1102614" cy="1317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9521" y="-100439"/>
            <a:ext cx="561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YHWH, </a:t>
            </a:r>
            <a:r>
              <a:rPr lang="ro-RO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CEL </a:t>
            </a:r>
            <a:r>
              <a:rPr lang="ro-RO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VEŞNIC</a:t>
            </a:r>
            <a:endParaRPr lang="ro-RO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7494" y="590550"/>
            <a:ext cx="6687184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lang="ro-RO" sz="2200" dirty="0" smtClean="0">
                <a:latin typeface="Arial Black" panose="020B0A04020102020204" pitchFamily="34" charset="0"/>
              </a:rPr>
              <a:t>„EU SUNT înseamnă o </a:t>
            </a:r>
            <a:r>
              <a:rPr lang="ro-RO" sz="2200" dirty="0" smtClean="0">
                <a:latin typeface="Arial Black" panose="020B0A04020102020204" pitchFamily="34" charset="0"/>
              </a:rPr>
              <a:t>prezenţă </a:t>
            </a:r>
            <a:r>
              <a:rPr lang="ro-RO" sz="2200" dirty="0" smtClean="0">
                <a:latin typeface="Arial Black" panose="020B0A04020102020204" pitchFamily="34" charset="0"/>
              </a:rPr>
              <a:t>eternă. Trecutul, prezentul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 smtClean="0">
                <a:latin typeface="Arial Black" panose="020B0A04020102020204" pitchFamily="34" charset="0"/>
              </a:rPr>
              <a:t>viitorul sunt egale cu Dumnezeu. El vede cele mai îndepărtate evenimente din istoria trecută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 smtClean="0">
                <a:latin typeface="Arial Black" panose="020B0A04020102020204" pitchFamily="34" charset="0"/>
              </a:rPr>
              <a:t>viitorul îndepărtat cu o viziune la fel de clară precum vedem lucrurile care se întâmplă zilnic. Nu </a:t>
            </a:r>
            <a:r>
              <a:rPr lang="ro-RO" sz="2200" dirty="0" smtClean="0">
                <a:latin typeface="Arial Black" panose="020B0A04020102020204" pitchFamily="34" charset="0"/>
              </a:rPr>
              <a:t>ştim </a:t>
            </a:r>
            <a:r>
              <a:rPr lang="ro-RO" sz="2200" dirty="0" smtClean="0">
                <a:latin typeface="Arial Black" panose="020B0A04020102020204" pitchFamily="34" charset="0"/>
              </a:rPr>
              <a:t>ce avem în </a:t>
            </a:r>
            <a:r>
              <a:rPr lang="ro-RO" sz="2200" dirty="0" smtClean="0">
                <a:latin typeface="Arial Black" panose="020B0A04020102020204" pitchFamily="34" charset="0"/>
              </a:rPr>
              <a:t>faţă şi</a:t>
            </a:r>
            <a:r>
              <a:rPr lang="ro-RO" sz="2200" dirty="0" smtClean="0">
                <a:latin typeface="Arial Black" panose="020B0A04020102020204" pitchFamily="34" charset="0"/>
              </a:rPr>
              <a:t>, dacă am face-o, nu ar contribui la bunăstarea noastră eternă. Dumnezeu ne dă ocazia să ne exercităm </a:t>
            </a:r>
            <a:r>
              <a:rPr lang="ro-RO" sz="2200" dirty="0" smtClean="0">
                <a:latin typeface="Arial Black" panose="020B0A04020102020204" pitchFamily="34" charset="0"/>
              </a:rPr>
              <a:t>credinţa şi </a:t>
            </a:r>
            <a:r>
              <a:rPr lang="ro-RO" sz="2200" dirty="0" smtClean="0">
                <a:latin typeface="Arial Black" panose="020B0A04020102020204" pitchFamily="34" charset="0"/>
              </a:rPr>
              <a:t>încrederea în Marele EU </a:t>
            </a:r>
            <a:r>
              <a:rPr lang="ro-RO" sz="2200" dirty="0" smtClean="0">
                <a:latin typeface="Arial Black" panose="020B0A04020102020204" pitchFamily="34" charset="0"/>
              </a:rPr>
              <a:t>SUNT” </a:t>
            </a:r>
            <a:endParaRPr lang="ro-RO" sz="2200" dirty="0">
              <a:latin typeface="Arial Black" panose="020B0A04020102020204" pitchFamily="34" charset="0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0801" y="4542840"/>
            <a:ext cx="53464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1600" b="1" spc="-40" dirty="0" err="1" smtClean="0">
                <a:latin typeface="Calibri"/>
                <a:cs typeface="Calibri"/>
              </a:rPr>
              <a:t>E.G.W</a:t>
            </a:r>
            <a:r>
              <a:rPr lang="ro-RO" sz="1600" b="1" spc="-40" dirty="0" smtClean="0">
                <a:latin typeface="Calibri"/>
                <a:cs typeface="Calibri"/>
              </a:rPr>
              <a:t>. </a:t>
            </a:r>
            <a:r>
              <a:rPr lang="ro-RO" sz="1600" b="1" spc="-10" dirty="0" smtClean="0">
                <a:latin typeface="Calibri"/>
                <a:cs typeface="Calibri"/>
              </a:rPr>
              <a:t>(</a:t>
            </a:r>
            <a:r>
              <a:rPr lang="ro-RO" sz="1600" b="1" i="1" spc="-10" dirty="0" smtClean="0">
                <a:latin typeface="Calibri"/>
                <a:cs typeface="Calibri"/>
              </a:rPr>
              <a:t>Ca </a:t>
            </a:r>
            <a:r>
              <a:rPr lang="ro-RO" sz="1600" b="1" i="1" spc="-10" dirty="0" smtClean="0">
                <a:latin typeface="Calibri"/>
                <a:cs typeface="Calibri"/>
              </a:rPr>
              <a:t>să-L cunosc pe </a:t>
            </a:r>
            <a:r>
              <a:rPr lang="ro-RO" sz="1600" b="1" i="1" spc="-10" dirty="0" smtClean="0">
                <a:latin typeface="Calibri"/>
                <a:cs typeface="Calibri"/>
              </a:rPr>
              <a:t>El</a:t>
            </a:r>
            <a:r>
              <a:rPr lang="ro-RO" sz="1600" b="1" spc="-10" dirty="0" smtClean="0">
                <a:latin typeface="Calibri"/>
                <a:cs typeface="Calibri"/>
              </a:rPr>
              <a:t>,</a:t>
            </a:r>
            <a:r>
              <a:rPr lang="ro-RO" sz="1600" b="1" spc="10" dirty="0" smtClean="0">
                <a:latin typeface="Calibri"/>
                <a:cs typeface="Calibri"/>
              </a:rPr>
              <a:t> </a:t>
            </a:r>
            <a:r>
              <a:rPr lang="ro-RO" sz="1600" b="1" spc="-5" dirty="0" smtClean="0">
                <a:latin typeface="Calibri"/>
                <a:cs typeface="Calibri"/>
              </a:rPr>
              <a:t>6 ianuarie</a:t>
            </a:r>
            <a:r>
              <a:rPr lang="ro-RO" sz="1600" b="1" spc="-10" dirty="0" smtClean="0">
                <a:latin typeface="Calibri"/>
                <a:cs typeface="Calibri"/>
              </a:rPr>
              <a:t>)</a:t>
            </a:r>
            <a:endParaRPr lang="ro-RO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3999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91312"/>
            <a:ext cx="9039605" cy="4489450"/>
            <a:chOff x="0" y="591312"/>
            <a:chExt cx="9039605" cy="44894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1211" y="667512"/>
              <a:ext cx="1628394" cy="21496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1312"/>
              <a:ext cx="1642872" cy="3017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7219"/>
              <a:ext cx="1566671" cy="29154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5328" y="3662172"/>
              <a:ext cx="2180844" cy="14081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05803" y="3652647"/>
              <a:ext cx="2200275" cy="1428115"/>
            </a:xfrm>
            <a:custGeom>
              <a:avLst/>
              <a:gdLst/>
              <a:ahLst/>
              <a:cxnLst/>
              <a:rect l="l" t="t" r="r" b="b"/>
              <a:pathLst>
                <a:path w="2200275" h="1428114">
                  <a:moveTo>
                    <a:pt x="130048" y="0"/>
                  </a:moveTo>
                  <a:lnTo>
                    <a:pt x="2070227" y="0"/>
                  </a:lnTo>
                  <a:lnTo>
                    <a:pt x="2095753" y="2539"/>
                  </a:lnTo>
                  <a:lnTo>
                    <a:pt x="2142490" y="22224"/>
                  </a:lnTo>
                  <a:lnTo>
                    <a:pt x="2178050" y="57784"/>
                  </a:lnTo>
                  <a:lnTo>
                    <a:pt x="2197735" y="104520"/>
                  </a:lnTo>
                  <a:lnTo>
                    <a:pt x="2200275" y="130047"/>
                  </a:lnTo>
                  <a:lnTo>
                    <a:pt x="2200275" y="1297457"/>
                  </a:lnTo>
                  <a:lnTo>
                    <a:pt x="2189988" y="1347952"/>
                  </a:lnTo>
                  <a:lnTo>
                    <a:pt x="2162175" y="1389486"/>
                  </a:lnTo>
                  <a:lnTo>
                    <a:pt x="2120646" y="1417321"/>
                  </a:lnTo>
                  <a:lnTo>
                    <a:pt x="2070227" y="1427558"/>
                  </a:lnTo>
                  <a:lnTo>
                    <a:pt x="130048" y="1427558"/>
                  </a:lnTo>
                  <a:lnTo>
                    <a:pt x="79628" y="1417321"/>
                  </a:lnTo>
                  <a:lnTo>
                    <a:pt x="38480" y="1389486"/>
                  </a:lnTo>
                  <a:lnTo>
                    <a:pt x="10287" y="1347952"/>
                  </a:lnTo>
                  <a:lnTo>
                    <a:pt x="0" y="1297457"/>
                  </a:lnTo>
                  <a:lnTo>
                    <a:pt x="0" y="130047"/>
                  </a:lnTo>
                  <a:lnTo>
                    <a:pt x="10287" y="79628"/>
                  </a:lnTo>
                  <a:lnTo>
                    <a:pt x="38480" y="38480"/>
                  </a:lnTo>
                  <a:lnTo>
                    <a:pt x="79628" y="10286"/>
                  </a:lnTo>
                  <a:lnTo>
                    <a:pt x="13004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30140" y="1181848"/>
            <a:ext cx="7609466" cy="387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1470">
              <a:lnSpc>
                <a:spcPts val="2100"/>
              </a:lnSpc>
              <a:spcBef>
                <a:spcPts val="100"/>
              </a:spcBef>
            </a:pPr>
            <a:r>
              <a:rPr lang="ro-RO" b="1" dirty="0">
                <a:cs typeface="Calibri"/>
              </a:rPr>
              <a:t>Ratificând legământul său, Dumnezeu s-a prezentat lui Avram ca Dumnezeu Atotputernic [‘El </a:t>
            </a:r>
            <a:r>
              <a:rPr lang="ro-RO" b="1" dirty="0" err="1">
                <a:cs typeface="Calibri"/>
              </a:rPr>
              <a:t>Shaddai</a:t>
            </a:r>
            <a:r>
              <a:rPr lang="ro-RO" b="1" dirty="0">
                <a:cs typeface="Calibri"/>
              </a:rPr>
              <a:t>] (Gen. </a:t>
            </a:r>
            <a:r>
              <a:rPr lang="ro-RO" b="1" dirty="0" smtClean="0">
                <a:cs typeface="Calibri"/>
              </a:rPr>
              <a:t>17:1</a:t>
            </a:r>
            <a:r>
              <a:rPr lang="ro-RO" b="1" dirty="0">
                <a:cs typeface="Calibri"/>
              </a:rPr>
              <a:t>). Datorită slăbiciunii </a:t>
            </a:r>
            <a:r>
              <a:rPr lang="ro-RO" b="1" dirty="0" smtClean="0">
                <a:cs typeface="Calibri"/>
              </a:rPr>
              <a:t>şi fragilităţii </a:t>
            </a:r>
            <a:r>
              <a:rPr lang="ro-RO" b="1" dirty="0">
                <a:cs typeface="Calibri"/>
              </a:rPr>
              <a:t>umane, Abram nu a putut avea </a:t>
            </a:r>
            <a:r>
              <a:rPr lang="ro-RO" b="1" dirty="0" smtClean="0">
                <a:cs typeface="Calibri"/>
              </a:rPr>
              <a:t>descendenţi</a:t>
            </a:r>
            <a:r>
              <a:rPr lang="ro-RO" b="1" dirty="0" smtClean="0">
                <a:cs typeface="Calibri"/>
              </a:rPr>
              <a:t>. Cu </a:t>
            </a:r>
            <a:r>
              <a:rPr lang="ro-RO" b="1" dirty="0">
                <a:cs typeface="Calibri"/>
              </a:rPr>
              <a:t>toate acestea, Atotputernicul avea o putere mai mult decât suficientă pentru a realiza acest lucru</a:t>
            </a:r>
            <a:r>
              <a:rPr lang="ro-RO" sz="1400" b="1" dirty="0">
                <a:cs typeface="Calibri"/>
              </a:rPr>
              <a:t> (</a:t>
            </a:r>
            <a:r>
              <a:rPr lang="ro-RO" sz="1400" b="1" dirty="0" smtClean="0">
                <a:cs typeface="Calibri"/>
              </a:rPr>
              <a:t>Gen. 17:6</a:t>
            </a:r>
            <a:r>
              <a:rPr lang="ro-RO" sz="1400" b="1" dirty="0">
                <a:cs typeface="Calibri"/>
              </a:rPr>
              <a:t>).</a:t>
            </a:r>
          </a:p>
          <a:p>
            <a:pPr marL="12700" marR="1601470">
              <a:lnSpc>
                <a:spcPts val="2100"/>
              </a:lnSpc>
              <a:spcBef>
                <a:spcPts val="100"/>
              </a:spcBef>
            </a:pPr>
            <a:r>
              <a:rPr lang="ro-RO" b="1" dirty="0">
                <a:cs typeface="Calibri"/>
              </a:rPr>
              <a:t>Isaac l-a binecuvântat pe Iacov în numele lui „El </a:t>
            </a:r>
            <a:r>
              <a:rPr lang="ro-RO" b="1" dirty="0" err="1">
                <a:cs typeface="Calibri"/>
              </a:rPr>
              <a:t>Shaddai</a:t>
            </a:r>
            <a:r>
              <a:rPr lang="ro-RO" b="1" dirty="0">
                <a:cs typeface="Calibri"/>
              </a:rPr>
              <a:t> (Gen. </a:t>
            </a:r>
            <a:r>
              <a:rPr lang="ro-RO" b="1" dirty="0" smtClean="0">
                <a:cs typeface="Calibri"/>
              </a:rPr>
              <a:t>28:3</a:t>
            </a:r>
            <a:r>
              <a:rPr lang="ro-RO" b="1" dirty="0">
                <a:cs typeface="Calibri"/>
              </a:rPr>
              <a:t>), iar Dumnezeu </a:t>
            </a:r>
            <a:r>
              <a:rPr lang="ro-RO" b="1" dirty="0" smtClean="0">
                <a:cs typeface="Calibri"/>
              </a:rPr>
              <a:t>Însuşi </a:t>
            </a:r>
            <a:r>
              <a:rPr lang="ro-RO" b="1" dirty="0">
                <a:cs typeface="Calibri"/>
              </a:rPr>
              <a:t>i s-a arătat lui Iacov sub acest nume </a:t>
            </a:r>
            <a:r>
              <a:rPr lang="ro-RO" b="1" dirty="0" smtClean="0">
                <a:cs typeface="Calibri"/>
              </a:rPr>
              <a:t>(Gen</a:t>
            </a:r>
            <a:r>
              <a:rPr lang="ro-RO" b="1" dirty="0">
                <a:cs typeface="Calibri"/>
              </a:rPr>
              <a:t>. 35:11). Iacov a folosit în mod repetat numele „El </a:t>
            </a:r>
            <a:r>
              <a:rPr lang="ro-RO" b="1" dirty="0" err="1">
                <a:cs typeface="Calibri"/>
              </a:rPr>
              <a:t>Shaddai</a:t>
            </a:r>
            <a:r>
              <a:rPr lang="ro-RO" b="1" dirty="0">
                <a:cs typeface="Calibri"/>
              </a:rPr>
              <a:t> pentru a da binecuvântare (Gen. 43:14; </a:t>
            </a:r>
            <a:r>
              <a:rPr lang="ro-RO" b="1" dirty="0" smtClean="0">
                <a:cs typeface="Calibri"/>
              </a:rPr>
              <a:t>48:3</a:t>
            </a:r>
            <a:r>
              <a:rPr lang="ro-RO" b="1" dirty="0">
                <a:cs typeface="Calibri"/>
              </a:rPr>
              <a:t>; 49:25</a:t>
            </a:r>
            <a:r>
              <a:rPr lang="ro-RO" b="1" dirty="0" smtClean="0">
                <a:cs typeface="Calibri"/>
              </a:rPr>
              <a:t>).</a:t>
            </a:r>
          </a:p>
          <a:p>
            <a:pPr marL="12700" marR="1601470">
              <a:lnSpc>
                <a:spcPts val="2100"/>
              </a:lnSpc>
              <a:spcBef>
                <a:spcPts val="100"/>
              </a:spcBef>
            </a:pPr>
            <a:endParaRPr lang="ro-RO" sz="1550" dirty="0" smtClean="0">
              <a:latin typeface="Calibri"/>
              <a:cs typeface="Calibri"/>
            </a:endParaRPr>
          </a:p>
          <a:p>
            <a:pPr marL="977265" marR="2491740">
              <a:lnSpc>
                <a:spcPts val="2100"/>
              </a:lnSpc>
              <a:spcBef>
                <a:spcPts val="5"/>
              </a:spcBef>
            </a:pPr>
            <a:r>
              <a:rPr lang="ro-RO" b="1" dirty="0" smtClean="0">
                <a:cs typeface="Calibri"/>
              </a:rPr>
              <a:t>Dumnezeu </a:t>
            </a:r>
            <a:r>
              <a:rPr lang="ro-RO" b="1" dirty="0">
                <a:cs typeface="Calibri"/>
              </a:rPr>
              <a:t>nu este numai </a:t>
            </a:r>
            <a:r>
              <a:rPr lang="ro-RO" b="1" dirty="0" smtClean="0">
                <a:cs typeface="Calibri"/>
              </a:rPr>
              <a:t>Atotputernic, </a:t>
            </a:r>
            <a:r>
              <a:rPr lang="ro-RO" b="1" dirty="0">
                <a:cs typeface="Calibri"/>
              </a:rPr>
              <a:t>ci El posedă </a:t>
            </a:r>
            <a:r>
              <a:rPr lang="ro-RO" b="1" dirty="0" smtClean="0">
                <a:cs typeface="Calibri"/>
              </a:rPr>
              <a:t>bogăţii </a:t>
            </a:r>
            <a:r>
              <a:rPr lang="ro-RO" b="1" dirty="0">
                <a:cs typeface="Calibri"/>
              </a:rPr>
              <a:t>inepuizabile, </a:t>
            </a:r>
            <a:r>
              <a:rPr lang="ro-RO" b="1" dirty="0" smtClean="0">
                <a:cs typeface="Calibri"/>
              </a:rPr>
              <a:t>bogăţii </a:t>
            </a:r>
            <a:r>
              <a:rPr lang="ro-RO" b="1" dirty="0">
                <a:cs typeface="Calibri"/>
              </a:rPr>
              <a:t>pe care El este dispus să le acorde celor care le caută cu </a:t>
            </a:r>
            <a:r>
              <a:rPr lang="ro-RO" b="1" dirty="0" smtClean="0">
                <a:cs typeface="Calibri"/>
              </a:rPr>
              <a:t>credinţă şi </a:t>
            </a:r>
            <a:r>
              <a:rPr lang="ro-RO" b="1" dirty="0">
                <a:cs typeface="Calibri"/>
              </a:rPr>
              <a:t>ascultare (</a:t>
            </a:r>
            <a:r>
              <a:rPr lang="ro-RO" b="1" dirty="0" err="1">
                <a:cs typeface="Calibri"/>
              </a:rPr>
              <a:t>Fil</a:t>
            </a:r>
            <a:r>
              <a:rPr lang="ro-RO" b="1" dirty="0">
                <a:cs typeface="Calibri"/>
              </a:rPr>
              <a:t>. 4:19</a:t>
            </a:r>
            <a:r>
              <a:rPr lang="ro-RO" b="1" dirty="0" smtClean="0">
                <a:cs typeface="Calibri"/>
              </a:rPr>
              <a:t>).</a:t>
            </a:r>
            <a:endParaRPr lang="ro-RO"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626" y="3634739"/>
            <a:ext cx="2366773" cy="1508886"/>
            <a:chOff x="71627" y="3601210"/>
            <a:chExt cx="2283460" cy="154241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7" y="3601210"/>
              <a:ext cx="2282952" cy="15422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635" y="3665218"/>
              <a:ext cx="2104644" cy="13898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6585" y="3646170"/>
              <a:ext cx="2143125" cy="1428115"/>
            </a:xfrm>
            <a:custGeom>
              <a:avLst/>
              <a:gdLst/>
              <a:ahLst/>
              <a:cxnLst/>
              <a:rect l="l" t="t" r="r" b="b"/>
              <a:pathLst>
                <a:path w="2143125" h="1428114">
                  <a:moveTo>
                    <a:pt x="0" y="1427987"/>
                  </a:moveTo>
                  <a:lnTo>
                    <a:pt x="2142744" y="1427987"/>
                  </a:lnTo>
                  <a:lnTo>
                    <a:pt x="2142744" y="0"/>
                  </a:lnTo>
                  <a:lnTo>
                    <a:pt x="0" y="0"/>
                  </a:lnTo>
                  <a:lnTo>
                    <a:pt x="0" y="1427987"/>
                  </a:lnTo>
                  <a:close/>
                </a:path>
              </a:pathLst>
            </a:custGeom>
            <a:ln w="38100">
              <a:solidFill>
                <a:srgbClr val="492249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76" y="-20187"/>
            <a:ext cx="9073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 SHADDAI, </a:t>
            </a:r>
            <a:r>
              <a:rPr lang="ro-RO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DUMNEZEUL </a:t>
            </a:r>
            <a:r>
              <a:rPr lang="ro-RO" sz="4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ATOTPUTERNIC</a:t>
            </a:r>
            <a:endParaRPr lang="ro-RO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5484" y="580797"/>
            <a:ext cx="5915823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70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Eu M‑am arătat lui Avraam, lui Isaac şi lui Iacov ca Dumnezeul cel Atotputernic. Exodul 6.3</a:t>
            </a:r>
            <a:endParaRPr lang="ro-RO" sz="1700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1208023"/>
            <a:ext cx="48164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o-RO" smtClean="0"/>
              <a:t>Aşa </a:t>
            </a:r>
            <a:r>
              <a:rPr lang="ro-RO"/>
              <a:t>cum numele lui Dumnezeu reflectă caracterul </a:t>
            </a:r>
            <a:r>
              <a:rPr lang="ro-RO" smtClean="0"/>
              <a:t>Său</a:t>
            </a:r>
            <a:r>
              <a:rPr lang="ro-RO"/>
              <a:t>, tot </a:t>
            </a:r>
            <a:r>
              <a:rPr lang="ro-RO" smtClean="0"/>
              <a:t>aşa şi </a:t>
            </a:r>
            <a:r>
              <a:rPr lang="ro-RO"/>
              <a:t>numele oamenilor din Orientul antic reflectau caracterul </a:t>
            </a:r>
            <a:r>
              <a:rPr lang="ro-RO" smtClean="0"/>
              <a:t>acestora</a:t>
            </a:r>
            <a:r>
              <a:rPr lang="ro-RO" smtClean="0"/>
              <a:t>. </a:t>
            </a:r>
            <a:endParaRPr lang="ro-RO" spc="-30"/>
          </a:p>
        </p:txBody>
      </p:sp>
      <p:sp>
        <p:nvSpPr>
          <p:cNvPr id="3" name="object 3"/>
          <p:cNvSpPr txBox="1"/>
          <p:nvPr/>
        </p:nvSpPr>
        <p:spPr>
          <a:xfrm>
            <a:off x="346963" y="2107438"/>
            <a:ext cx="466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o-RO" b="1" spc="-5">
                <a:cs typeface="Calibri"/>
              </a:rPr>
              <a:t>Când s-a întâmplat ceva semnificativ în </a:t>
            </a:r>
            <a:r>
              <a:rPr lang="ro-RO" b="1" spc="-5" smtClean="0">
                <a:cs typeface="Calibri"/>
              </a:rPr>
              <a:t>viaţa </a:t>
            </a:r>
            <a:r>
              <a:rPr lang="ro-RO" b="1" spc="-5">
                <a:cs typeface="Calibri"/>
              </a:rPr>
              <a:t>oamenilor, </a:t>
            </a:r>
            <a:r>
              <a:rPr lang="ro-RO" b="1" spc="-5" smtClean="0">
                <a:cs typeface="Calibri"/>
              </a:rPr>
              <a:t>aceştia îşi </a:t>
            </a:r>
            <a:r>
              <a:rPr lang="ro-RO" b="1" spc="-5">
                <a:cs typeface="Calibri"/>
              </a:rPr>
              <a:t>puteau schimba numele</a:t>
            </a:r>
            <a:r>
              <a:rPr lang="ro-RO" b="1" spc="-5">
                <a:cs typeface="Calibri"/>
              </a:rPr>
              <a:t>: </a:t>
            </a:r>
            <a:endParaRPr lang="ro-RO"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2140" y="1223759"/>
            <a:ext cx="764286" cy="10858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98565" y="1546986"/>
            <a:ext cx="55689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7630" marR="5080" indent="-75565">
              <a:lnSpc>
                <a:spcPts val="1430"/>
              </a:lnSpc>
              <a:spcBef>
                <a:spcPts val="250"/>
              </a:spcBef>
            </a:pPr>
            <a:r>
              <a:rPr lang="ro-RO" sz="1300" b="1" spc="-5" smtClean="0">
                <a:latin typeface="Calibri"/>
                <a:cs typeface="Calibri"/>
              </a:rPr>
              <a:t>Geneza</a:t>
            </a:r>
            <a:r>
              <a:rPr lang="ro-RO" sz="1300" b="1" spc="-5" smtClean="0">
                <a:latin typeface="Calibri"/>
                <a:cs typeface="Calibri"/>
              </a:rPr>
              <a:t>  </a:t>
            </a:r>
            <a:r>
              <a:rPr lang="ro-RO" sz="1300" b="1" spc="-5" smtClean="0">
                <a:latin typeface="Calibri"/>
                <a:cs typeface="Calibri"/>
              </a:rPr>
              <a:t>32:28</a:t>
            </a:r>
            <a:endParaRPr lang="ro-RO" sz="1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8900" y="1223759"/>
            <a:ext cx="2465070" cy="7124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51168" y="1276579"/>
            <a:ext cx="2669032" cy="53476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10" dirty="0" smtClean="0">
                <a:latin typeface="Calibri"/>
                <a:cs typeface="Calibri"/>
              </a:rPr>
              <a:t>Iacov/Israel</a:t>
            </a:r>
            <a:endParaRPr lang="ro-RO" sz="16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500" b="1" spc="-10" dirty="0" smtClean="0">
                <a:cs typeface="Calibri"/>
              </a:rPr>
              <a:t>„Cel </a:t>
            </a:r>
            <a:r>
              <a:rPr lang="ro-RO" sz="1500" b="1" spc="-10" dirty="0" smtClean="0">
                <a:latin typeface="Calibri"/>
                <a:cs typeface="Calibri"/>
              </a:rPr>
              <a:t>ce luptă cu </a:t>
            </a:r>
            <a:r>
              <a:rPr lang="ro-RO" sz="1500" b="1" spc="-10" dirty="0" smtClean="0">
                <a:latin typeface="Calibri"/>
                <a:cs typeface="Calibri"/>
              </a:rPr>
              <a:t>Dumnezeu”</a:t>
            </a:r>
            <a:endParaRPr lang="ro-RO" sz="15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140" y="2141207"/>
            <a:ext cx="764286" cy="10858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98565" y="2464130"/>
            <a:ext cx="557530" cy="40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95"/>
              </a:spcBef>
            </a:pPr>
            <a:r>
              <a:rPr lang="ro-RO" sz="1300" b="1" spc="-10" smtClean="0">
                <a:latin typeface="Calibri"/>
                <a:cs typeface="Calibri"/>
              </a:rPr>
              <a:t>Geneza</a:t>
            </a:r>
            <a:endParaRPr lang="ro-RO" sz="1300" smtClean="0">
              <a:latin typeface="Calibri"/>
              <a:cs typeface="Calibri"/>
            </a:endParaRPr>
          </a:p>
          <a:p>
            <a:pPr marL="87630">
              <a:lnSpc>
                <a:spcPts val="1495"/>
              </a:lnSpc>
            </a:pPr>
            <a:r>
              <a:rPr lang="ro-RO" sz="1300" b="1" spc="-5" smtClean="0">
                <a:latin typeface="Calibri"/>
                <a:cs typeface="Calibri"/>
              </a:rPr>
              <a:t>41:45</a:t>
            </a:r>
            <a:endParaRPr lang="ro-RO" sz="13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8900" y="2141207"/>
            <a:ext cx="2465070" cy="71248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51168" y="2194077"/>
            <a:ext cx="2261870" cy="546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10" dirty="0" smtClean="0">
                <a:latin typeface="Calibri"/>
                <a:cs typeface="Calibri"/>
              </a:rPr>
              <a:t>Iosif/</a:t>
            </a:r>
            <a:r>
              <a:rPr lang="ro-RO" sz="1600" b="1" spc="-10" dirty="0" err="1" smtClean="0">
                <a:latin typeface="Calibri"/>
                <a:cs typeface="Calibri"/>
              </a:rPr>
              <a:t>Ţafnat-Paeneah</a:t>
            </a:r>
            <a:r>
              <a:rPr lang="ro-RO" sz="1600" b="1" spc="-10" dirty="0" smtClean="0">
                <a:latin typeface="Calibri"/>
                <a:cs typeface="Calibri"/>
              </a:rPr>
              <a:t> </a:t>
            </a:r>
            <a:endParaRPr lang="ro-RO" sz="16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10" dirty="0" smtClean="0">
                <a:cs typeface="Calibri"/>
              </a:rPr>
              <a:t>„Descoperitor </a:t>
            </a:r>
            <a:r>
              <a:rPr lang="ro-RO" sz="1600" b="1" spc="-10" dirty="0" smtClean="0">
                <a:latin typeface="Calibri"/>
                <a:cs typeface="Calibri"/>
              </a:rPr>
              <a:t>de </a:t>
            </a:r>
            <a:r>
              <a:rPr lang="ro-RO" sz="1600" b="1" spc="-10" dirty="0" smtClean="0">
                <a:latin typeface="Calibri"/>
                <a:cs typeface="Calibri"/>
              </a:rPr>
              <a:t>taine</a:t>
            </a:r>
            <a:r>
              <a:rPr lang="ro-RO" sz="1600" b="1" spc="-5" dirty="0" smtClean="0">
                <a:latin typeface="Calibri"/>
                <a:cs typeface="Calibri"/>
              </a:rPr>
              <a:t>”</a:t>
            </a:r>
            <a:endParaRPr lang="ro-RO" sz="16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92140" y="3058667"/>
            <a:ext cx="764286" cy="10858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14771" y="3382136"/>
            <a:ext cx="32321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0480">
              <a:lnSpc>
                <a:spcPts val="1430"/>
              </a:lnSpc>
              <a:spcBef>
                <a:spcPts val="250"/>
              </a:spcBef>
            </a:pPr>
            <a:r>
              <a:rPr lang="ro-RO" sz="1300" b="1" spc="-5" smtClean="0">
                <a:latin typeface="Calibri"/>
                <a:cs typeface="Calibri"/>
              </a:rPr>
              <a:t>Rut </a:t>
            </a:r>
            <a:r>
              <a:rPr lang="ro-RO" sz="1300" b="1" spc="-280" smtClean="0">
                <a:latin typeface="Calibri"/>
                <a:cs typeface="Calibri"/>
              </a:rPr>
              <a:t> </a:t>
            </a:r>
            <a:r>
              <a:rPr lang="ro-RO" sz="1300" b="1" spc="-5" smtClean="0">
                <a:latin typeface="Calibri"/>
                <a:cs typeface="Calibri"/>
              </a:rPr>
              <a:t>1:20</a:t>
            </a:r>
            <a:endParaRPr lang="ro-RO" sz="13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8900" y="3058655"/>
            <a:ext cx="2465070" cy="71248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551168" y="3111525"/>
            <a:ext cx="1449832" cy="53476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10" dirty="0" smtClean="0">
                <a:latin typeface="Calibri"/>
                <a:cs typeface="Calibri"/>
              </a:rPr>
              <a:t>Naomi/Mara</a:t>
            </a:r>
            <a:endParaRPr lang="ro-RO" sz="16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25" dirty="0" smtClean="0">
                <a:cs typeface="Calibri"/>
              </a:rPr>
              <a:t>„Amărăciune</a:t>
            </a:r>
            <a:r>
              <a:rPr lang="ro-RO" sz="1600" b="1" spc="-25" dirty="0" smtClean="0">
                <a:latin typeface="Calibri"/>
                <a:cs typeface="Calibri"/>
              </a:rPr>
              <a:t>”</a:t>
            </a:r>
            <a:endParaRPr lang="ro-RO" sz="16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2140" y="3976115"/>
            <a:ext cx="764286" cy="108433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844666" y="4299610"/>
            <a:ext cx="46228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lang="ro-RO" sz="1300" b="1" spc="-10" smtClean="0">
                <a:latin typeface="Calibri"/>
                <a:cs typeface="Calibri"/>
              </a:rPr>
              <a:t>Daniel</a:t>
            </a:r>
            <a:endParaRPr lang="ro-RO" sz="1300" smtClean="0">
              <a:latin typeface="Calibri"/>
              <a:cs typeface="Calibri"/>
            </a:endParaRPr>
          </a:p>
          <a:p>
            <a:pPr marL="2540" algn="ctr">
              <a:lnSpc>
                <a:spcPts val="1495"/>
              </a:lnSpc>
            </a:pPr>
            <a:r>
              <a:rPr lang="ro-RO" sz="1300" b="1" spc="-5" smtClean="0">
                <a:latin typeface="Calibri"/>
                <a:cs typeface="Calibri"/>
              </a:rPr>
              <a:t>1:7</a:t>
            </a:r>
            <a:endParaRPr lang="ro-RO" sz="13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38900" y="3976115"/>
            <a:ext cx="2465070" cy="71095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51168" y="4028372"/>
            <a:ext cx="2261870" cy="53540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35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5" dirty="0" smtClean="0">
                <a:latin typeface="Calibri"/>
                <a:cs typeface="Calibri"/>
              </a:rPr>
              <a:t>Daniel/</a:t>
            </a:r>
            <a:r>
              <a:rPr lang="ro-RO" sz="1600" b="1" spc="-5" dirty="0" err="1" smtClean="0">
                <a:latin typeface="Calibri"/>
                <a:cs typeface="Calibri"/>
              </a:rPr>
              <a:t>Beltşasar</a:t>
            </a:r>
            <a:endParaRPr lang="ro-RO" sz="16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Font typeface="Calibri"/>
              <a:buChar char="•"/>
              <a:tabLst>
                <a:tab pos="185420" algn="l"/>
              </a:tabLst>
            </a:pPr>
            <a:r>
              <a:rPr lang="ro-RO" sz="1600" b="1" spc="-5" dirty="0" smtClean="0">
                <a:cs typeface="Calibri"/>
              </a:rPr>
              <a:t>„Bel</a:t>
            </a:r>
            <a:r>
              <a:rPr lang="ro-RO" sz="1600" b="1" spc="-20" dirty="0" smtClean="0">
                <a:latin typeface="Calibri"/>
                <a:cs typeface="Calibri"/>
              </a:rPr>
              <a:t> </a:t>
            </a:r>
            <a:r>
              <a:rPr lang="ro-RO" sz="1600" b="1" spc="-15" dirty="0" smtClean="0">
                <a:latin typeface="Calibri"/>
                <a:cs typeface="Calibri"/>
              </a:rPr>
              <a:t>protejează viaţa</a:t>
            </a:r>
            <a:r>
              <a:rPr lang="ro-RO" sz="1600" b="1" spc="-10" dirty="0" smtClean="0">
                <a:latin typeface="Calibri"/>
                <a:cs typeface="Calibri"/>
              </a:rPr>
              <a:t>”</a:t>
            </a:r>
            <a:endParaRPr lang="ro-RO"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963" y="3684828"/>
            <a:ext cx="5195697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o-RO" b="1" spc="-5">
                <a:cs typeface="Calibri"/>
              </a:rPr>
              <a:t>Când Dumnezeu a schimbat numele lui Avram în Avraam, el sporea împlinirea promisiunilor legământului. Din acel moment, va fi cunoscut ca „Tatăl unei </a:t>
            </a:r>
            <a:r>
              <a:rPr lang="ro-RO" b="1" spc="-5" smtClean="0">
                <a:cs typeface="Calibri"/>
              </a:rPr>
              <a:t>mulţimi</a:t>
            </a:r>
            <a:r>
              <a:rPr lang="ro-RO" b="1" spc="-5">
                <a:cs typeface="Calibri"/>
              </a:rPr>
              <a:t>”. În acest fel, </a:t>
            </a:r>
            <a:r>
              <a:rPr lang="ro-RO" b="1" spc="-5" smtClean="0">
                <a:cs typeface="Calibri"/>
              </a:rPr>
              <a:t>credinţa </a:t>
            </a:r>
            <a:r>
              <a:rPr lang="ro-RO" b="1" spc="-5">
                <a:cs typeface="Calibri"/>
              </a:rPr>
              <a:t>lui Avraam a fost întărită</a:t>
            </a:r>
            <a:r>
              <a:rPr lang="ro-RO" b="1" spc="-5">
                <a:cs typeface="Calibri"/>
              </a:rPr>
              <a:t>. </a:t>
            </a:r>
            <a:endParaRPr lang="ro-RO"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6971" y="0"/>
            <a:ext cx="8987155" cy="3812540"/>
            <a:chOff x="156971" y="0"/>
            <a:chExt cx="8987155" cy="381254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04760" y="0"/>
              <a:ext cx="1539240" cy="12559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96783" y="126492"/>
              <a:ext cx="1251203" cy="9509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971" y="2625839"/>
              <a:ext cx="1105662" cy="11864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9763" y="2625839"/>
              <a:ext cx="1479041" cy="11635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35936" y="2625851"/>
              <a:ext cx="1879854" cy="11620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2919" y="2625851"/>
              <a:ext cx="1241310" cy="116205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-13113" y="-18928"/>
            <a:ext cx="7809896" cy="738664"/>
          </a:xfrm>
          <a:prstGeom prst="rect">
            <a:avLst/>
          </a:prstGeom>
          <a:solidFill>
            <a:srgbClr val="00CC99"/>
          </a:solidFill>
        </p:spPr>
        <p:txBody>
          <a:bodyPr wrap="square" lIns="91440" tIns="0" rIns="91440" bIns="0">
            <a:spAutoFit/>
          </a:bodyPr>
          <a:lstStyle/>
          <a:p>
            <a:pPr algn="ctr"/>
            <a:r>
              <a:rPr lang="ro-RO" sz="4800" b="1" spc="50" smtClean="0">
                <a:ln w="952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AVRAM/AVRAAM</a:t>
            </a:r>
            <a:endParaRPr lang="ro-RO" sz="4800" b="1" spc="50">
              <a:ln w="952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8386" y="616124"/>
            <a:ext cx="7618514" cy="584775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600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33CC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„Nu te vei mai numi Avram, ci numele tău va fi Avraam, pentru că te‑am făcut tatăl unei mulţimi de neamuri.” Geneza 17:5</a:t>
            </a:r>
            <a:endParaRPr lang="ro-RO" sz="1600" dirty="0">
              <a:ln w="0">
                <a:solidFill>
                  <a:schemeClr val="accent5">
                    <a:lumMod val="75000"/>
                  </a:schemeClr>
                </a:solidFill>
              </a:ln>
              <a:solidFill>
                <a:srgbClr val="33CC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94498" y="-2705"/>
            <a:ext cx="4777709" cy="1256031"/>
            <a:chOff x="3936587" y="124658"/>
            <a:chExt cx="5136515" cy="892175"/>
          </a:xfrm>
        </p:grpSpPr>
        <p:sp>
          <p:nvSpPr>
            <p:cNvPr id="7" name="object 7"/>
            <p:cNvSpPr/>
            <p:nvPr/>
          </p:nvSpPr>
          <p:spPr>
            <a:xfrm>
              <a:off x="3947789" y="137207"/>
              <a:ext cx="5114290" cy="861060"/>
            </a:xfrm>
            <a:custGeom>
              <a:avLst/>
              <a:gdLst/>
              <a:ahLst/>
              <a:cxnLst/>
              <a:rect l="l" t="t" r="r" b="b"/>
              <a:pathLst>
                <a:path w="5114290" h="861060">
                  <a:moveTo>
                    <a:pt x="1525846" y="0"/>
                  </a:moveTo>
                  <a:lnTo>
                    <a:pt x="1478385" y="26"/>
                  </a:lnTo>
                  <a:lnTo>
                    <a:pt x="1430575" y="1194"/>
                  </a:lnTo>
                  <a:lnTo>
                    <a:pt x="1382162" y="3589"/>
                  </a:lnTo>
                  <a:lnTo>
                    <a:pt x="1332891" y="7298"/>
                  </a:lnTo>
                  <a:lnTo>
                    <a:pt x="1282509" y="12407"/>
                  </a:lnTo>
                  <a:lnTo>
                    <a:pt x="1230762" y="19002"/>
                  </a:lnTo>
                  <a:lnTo>
                    <a:pt x="1182872" y="24408"/>
                  </a:lnTo>
                  <a:lnTo>
                    <a:pt x="1135944" y="27319"/>
                  </a:lnTo>
                  <a:lnTo>
                    <a:pt x="1089661" y="28169"/>
                  </a:lnTo>
                  <a:lnTo>
                    <a:pt x="1043707" y="27393"/>
                  </a:lnTo>
                  <a:lnTo>
                    <a:pt x="997769" y="25425"/>
                  </a:lnTo>
                  <a:lnTo>
                    <a:pt x="951531" y="22702"/>
                  </a:lnTo>
                  <a:lnTo>
                    <a:pt x="856892" y="16727"/>
                  </a:lnTo>
                  <a:lnTo>
                    <a:pt x="807860" y="14345"/>
                  </a:lnTo>
                  <a:lnTo>
                    <a:pt x="757268" y="12946"/>
                  </a:lnTo>
                  <a:lnTo>
                    <a:pt x="704798" y="12966"/>
                  </a:lnTo>
                  <a:lnTo>
                    <a:pt x="650137" y="14840"/>
                  </a:lnTo>
                  <a:lnTo>
                    <a:pt x="592968" y="19002"/>
                  </a:lnTo>
                  <a:lnTo>
                    <a:pt x="531558" y="24486"/>
                  </a:lnTo>
                  <a:lnTo>
                    <a:pt x="473853" y="29100"/>
                  </a:lnTo>
                  <a:lnTo>
                    <a:pt x="419422" y="32807"/>
                  </a:lnTo>
                  <a:lnTo>
                    <a:pt x="367839" y="35568"/>
                  </a:lnTo>
                  <a:lnTo>
                    <a:pt x="318674" y="37345"/>
                  </a:lnTo>
                  <a:lnTo>
                    <a:pt x="271499" y="38100"/>
                  </a:lnTo>
                  <a:lnTo>
                    <a:pt x="225885" y="37793"/>
                  </a:lnTo>
                  <a:lnTo>
                    <a:pt x="181403" y="36387"/>
                  </a:lnTo>
                  <a:lnTo>
                    <a:pt x="137625" y="33843"/>
                  </a:lnTo>
                  <a:lnTo>
                    <a:pt x="94123" y="30123"/>
                  </a:lnTo>
                  <a:lnTo>
                    <a:pt x="50466" y="25189"/>
                  </a:lnTo>
                  <a:lnTo>
                    <a:pt x="6228" y="19002"/>
                  </a:lnTo>
                  <a:lnTo>
                    <a:pt x="7238" y="59714"/>
                  </a:lnTo>
                  <a:lnTo>
                    <a:pt x="7978" y="102362"/>
                  </a:lnTo>
                  <a:lnTo>
                    <a:pt x="8438" y="147723"/>
                  </a:lnTo>
                  <a:lnTo>
                    <a:pt x="8609" y="196580"/>
                  </a:lnTo>
                  <a:lnTo>
                    <a:pt x="8483" y="249710"/>
                  </a:lnTo>
                  <a:lnTo>
                    <a:pt x="8050" y="307895"/>
                  </a:lnTo>
                  <a:lnTo>
                    <a:pt x="6228" y="442547"/>
                  </a:lnTo>
                  <a:lnTo>
                    <a:pt x="4780" y="511277"/>
                  </a:lnTo>
                  <a:lnTo>
                    <a:pt x="1562" y="622313"/>
                  </a:lnTo>
                  <a:lnTo>
                    <a:pt x="418" y="669067"/>
                  </a:lnTo>
                  <a:lnTo>
                    <a:pt x="0" y="712946"/>
                  </a:lnTo>
                  <a:lnTo>
                    <a:pt x="620" y="756175"/>
                  </a:lnTo>
                  <a:lnTo>
                    <a:pt x="2592" y="800979"/>
                  </a:lnTo>
                  <a:lnTo>
                    <a:pt x="6228" y="849582"/>
                  </a:lnTo>
                  <a:lnTo>
                    <a:pt x="40281" y="846047"/>
                  </a:lnTo>
                  <a:lnTo>
                    <a:pt x="80299" y="843119"/>
                  </a:lnTo>
                  <a:lnTo>
                    <a:pt x="125538" y="840759"/>
                  </a:lnTo>
                  <a:lnTo>
                    <a:pt x="175249" y="838930"/>
                  </a:lnTo>
                  <a:lnTo>
                    <a:pt x="228688" y="837594"/>
                  </a:lnTo>
                  <a:lnTo>
                    <a:pt x="285108" y="836714"/>
                  </a:lnTo>
                  <a:lnTo>
                    <a:pt x="343761" y="836251"/>
                  </a:lnTo>
                  <a:lnTo>
                    <a:pt x="403903" y="836169"/>
                  </a:lnTo>
                  <a:lnTo>
                    <a:pt x="464787" y="836429"/>
                  </a:lnTo>
                  <a:lnTo>
                    <a:pt x="525665" y="836994"/>
                  </a:lnTo>
                  <a:lnTo>
                    <a:pt x="585793" y="837826"/>
                  </a:lnTo>
                  <a:lnTo>
                    <a:pt x="700810" y="840141"/>
                  </a:lnTo>
                  <a:lnTo>
                    <a:pt x="803867" y="843073"/>
                  </a:lnTo>
                  <a:lnTo>
                    <a:pt x="888994" y="846320"/>
                  </a:lnTo>
                  <a:lnTo>
                    <a:pt x="950219" y="849582"/>
                  </a:lnTo>
                  <a:lnTo>
                    <a:pt x="1032893" y="855288"/>
                  </a:lnTo>
                  <a:lnTo>
                    <a:pt x="1071310" y="857655"/>
                  </a:lnTo>
                  <a:lnTo>
                    <a:pt x="1109910" y="859476"/>
                  </a:lnTo>
                  <a:lnTo>
                    <a:pt x="1150292" y="860583"/>
                  </a:lnTo>
                  <a:lnTo>
                    <a:pt x="1194053" y="860811"/>
                  </a:lnTo>
                  <a:lnTo>
                    <a:pt x="1242792" y="859991"/>
                  </a:lnTo>
                  <a:lnTo>
                    <a:pt x="1298105" y="857958"/>
                  </a:lnTo>
                  <a:lnTo>
                    <a:pt x="1361593" y="854544"/>
                  </a:lnTo>
                  <a:lnTo>
                    <a:pt x="1434851" y="849582"/>
                  </a:lnTo>
                  <a:lnTo>
                    <a:pt x="1489973" y="846172"/>
                  </a:lnTo>
                  <a:lnTo>
                    <a:pt x="1543122" y="844083"/>
                  </a:lnTo>
                  <a:lnTo>
                    <a:pt x="1594562" y="843117"/>
                  </a:lnTo>
                  <a:lnTo>
                    <a:pt x="1644561" y="843073"/>
                  </a:lnTo>
                  <a:lnTo>
                    <a:pt x="1693383" y="843752"/>
                  </a:lnTo>
                  <a:lnTo>
                    <a:pt x="1741295" y="844957"/>
                  </a:lnTo>
                  <a:lnTo>
                    <a:pt x="1882224" y="849726"/>
                  </a:lnTo>
                  <a:lnTo>
                    <a:pt x="1929151" y="851037"/>
                  </a:lnTo>
                  <a:lnTo>
                    <a:pt x="1976496" y="851877"/>
                  </a:lnTo>
                  <a:lnTo>
                    <a:pt x="2024526" y="852048"/>
                  </a:lnTo>
                  <a:lnTo>
                    <a:pt x="2073505" y="851349"/>
                  </a:lnTo>
                  <a:lnTo>
                    <a:pt x="2123699" y="849582"/>
                  </a:lnTo>
                  <a:lnTo>
                    <a:pt x="2177335" y="847212"/>
                  </a:lnTo>
                  <a:lnTo>
                    <a:pt x="2221008" y="845569"/>
                  </a:lnTo>
                  <a:lnTo>
                    <a:pt x="2256985" y="844563"/>
                  </a:lnTo>
                  <a:lnTo>
                    <a:pt x="2287534" y="844107"/>
                  </a:lnTo>
                  <a:lnTo>
                    <a:pt x="2314919" y="844111"/>
                  </a:lnTo>
                  <a:lnTo>
                    <a:pt x="2341409" y="844486"/>
                  </a:lnTo>
                  <a:lnTo>
                    <a:pt x="2483738" y="847933"/>
                  </a:lnTo>
                  <a:lnTo>
                    <a:pt x="2539746" y="848837"/>
                  </a:lnTo>
                  <a:lnTo>
                    <a:pt x="2608458" y="849582"/>
                  </a:lnTo>
                  <a:lnTo>
                    <a:pt x="2674323" y="849734"/>
                  </a:lnTo>
                  <a:lnTo>
                    <a:pt x="2732833" y="849147"/>
                  </a:lnTo>
                  <a:lnTo>
                    <a:pt x="2785228" y="848016"/>
                  </a:lnTo>
                  <a:lnTo>
                    <a:pt x="2832752" y="846535"/>
                  </a:lnTo>
                  <a:lnTo>
                    <a:pt x="2958521" y="841941"/>
                  </a:lnTo>
                  <a:lnTo>
                    <a:pt x="2998983" y="841008"/>
                  </a:lnTo>
                  <a:lnTo>
                    <a:pt x="3040787" y="840698"/>
                  </a:lnTo>
                  <a:lnTo>
                    <a:pt x="3085173" y="841206"/>
                  </a:lnTo>
                  <a:lnTo>
                    <a:pt x="3133384" y="842726"/>
                  </a:lnTo>
                  <a:lnTo>
                    <a:pt x="3186663" y="845453"/>
                  </a:lnTo>
                  <a:lnTo>
                    <a:pt x="3304073" y="853481"/>
                  </a:lnTo>
                  <a:lnTo>
                    <a:pt x="3360288" y="856187"/>
                  </a:lnTo>
                  <a:lnTo>
                    <a:pt x="3414967" y="857848"/>
                  </a:lnTo>
                  <a:lnTo>
                    <a:pt x="3468181" y="858613"/>
                  </a:lnTo>
                  <a:lnTo>
                    <a:pt x="3519999" y="858629"/>
                  </a:lnTo>
                  <a:lnTo>
                    <a:pt x="3570491" y="858046"/>
                  </a:lnTo>
                  <a:lnTo>
                    <a:pt x="3619727" y="857011"/>
                  </a:lnTo>
                  <a:lnTo>
                    <a:pt x="3667778" y="855673"/>
                  </a:lnTo>
                  <a:lnTo>
                    <a:pt x="3805515" y="851323"/>
                  </a:lnTo>
                  <a:lnTo>
                    <a:pt x="3849523" y="850255"/>
                  </a:lnTo>
                  <a:lnTo>
                    <a:pt x="3892694" y="849625"/>
                  </a:lnTo>
                  <a:lnTo>
                    <a:pt x="3935100" y="849582"/>
                  </a:lnTo>
                  <a:lnTo>
                    <a:pt x="3978581" y="850136"/>
                  </a:lnTo>
                  <a:lnTo>
                    <a:pt x="4024696" y="851115"/>
                  </a:lnTo>
                  <a:lnTo>
                    <a:pt x="4174451" y="855324"/>
                  </a:lnTo>
                  <a:lnTo>
                    <a:pt x="4279413" y="857916"/>
                  </a:lnTo>
                  <a:lnTo>
                    <a:pt x="4332116" y="858766"/>
                  </a:lnTo>
                  <a:lnTo>
                    <a:pt x="4384383" y="859148"/>
                  </a:lnTo>
                  <a:lnTo>
                    <a:pt x="4435774" y="858935"/>
                  </a:lnTo>
                  <a:lnTo>
                    <a:pt x="4485852" y="857999"/>
                  </a:lnTo>
                  <a:lnTo>
                    <a:pt x="4534179" y="856213"/>
                  </a:lnTo>
                  <a:lnTo>
                    <a:pt x="4580314" y="853450"/>
                  </a:lnTo>
                  <a:lnTo>
                    <a:pt x="4623821" y="849582"/>
                  </a:lnTo>
                  <a:lnTo>
                    <a:pt x="4681608" y="845001"/>
                  </a:lnTo>
                  <a:lnTo>
                    <a:pt x="4737195" y="843291"/>
                  </a:lnTo>
                  <a:lnTo>
                    <a:pt x="4790633" y="843757"/>
                  </a:lnTo>
                  <a:lnTo>
                    <a:pt x="4841968" y="845705"/>
                  </a:lnTo>
                  <a:lnTo>
                    <a:pt x="4938530" y="851264"/>
                  </a:lnTo>
                  <a:lnTo>
                    <a:pt x="4983854" y="853486"/>
                  </a:lnTo>
                  <a:lnTo>
                    <a:pt x="5027270" y="854410"/>
                  </a:lnTo>
                  <a:lnTo>
                    <a:pt x="5068830" y="853340"/>
                  </a:lnTo>
                  <a:lnTo>
                    <a:pt x="5108580" y="849582"/>
                  </a:lnTo>
                  <a:lnTo>
                    <a:pt x="5109674" y="797576"/>
                  </a:lnTo>
                  <a:lnTo>
                    <a:pt x="5112576" y="685052"/>
                  </a:lnTo>
                  <a:lnTo>
                    <a:pt x="5113723" y="627618"/>
                  </a:lnTo>
                  <a:lnTo>
                    <a:pt x="5114228" y="571457"/>
                  </a:lnTo>
                  <a:lnTo>
                    <a:pt x="5113759" y="518112"/>
                  </a:lnTo>
                  <a:lnTo>
                    <a:pt x="5111987" y="469125"/>
                  </a:lnTo>
                  <a:lnTo>
                    <a:pt x="5108580" y="426037"/>
                  </a:lnTo>
                  <a:lnTo>
                    <a:pt x="5104720" y="383148"/>
                  </a:lnTo>
                  <a:lnTo>
                    <a:pt x="5101847" y="334863"/>
                  </a:lnTo>
                  <a:lnTo>
                    <a:pt x="5100019" y="282738"/>
                  </a:lnTo>
                  <a:lnTo>
                    <a:pt x="5099293" y="228330"/>
                  </a:lnTo>
                  <a:lnTo>
                    <a:pt x="5099728" y="173195"/>
                  </a:lnTo>
                  <a:lnTo>
                    <a:pt x="5101383" y="118891"/>
                  </a:lnTo>
                  <a:lnTo>
                    <a:pt x="5104314" y="66975"/>
                  </a:lnTo>
                  <a:lnTo>
                    <a:pt x="5108580" y="19002"/>
                  </a:lnTo>
                  <a:lnTo>
                    <a:pt x="5053387" y="25018"/>
                  </a:lnTo>
                  <a:lnTo>
                    <a:pt x="5000329" y="29879"/>
                  </a:lnTo>
                  <a:lnTo>
                    <a:pt x="4949102" y="33641"/>
                  </a:lnTo>
                  <a:lnTo>
                    <a:pt x="4899403" y="36363"/>
                  </a:lnTo>
                  <a:lnTo>
                    <a:pt x="4850929" y="38103"/>
                  </a:lnTo>
                  <a:lnTo>
                    <a:pt x="4803376" y="38916"/>
                  </a:lnTo>
                  <a:lnTo>
                    <a:pt x="4756441" y="38862"/>
                  </a:lnTo>
                  <a:lnTo>
                    <a:pt x="4709821" y="37996"/>
                  </a:lnTo>
                  <a:lnTo>
                    <a:pt x="4663212" y="36378"/>
                  </a:lnTo>
                  <a:lnTo>
                    <a:pt x="4616312" y="34064"/>
                  </a:lnTo>
                  <a:lnTo>
                    <a:pt x="4568818" y="31112"/>
                  </a:lnTo>
                  <a:lnTo>
                    <a:pt x="4520425" y="27579"/>
                  </a:lnTo>
                  <a:lnTo>
                    <a:pt x="4470831" y="23523"/>
                  </a:lnTo>
                  <a:lnTo>
                    <a:pt x="4324078" y="10578"/>
                  </a:lnTo>
                  <a:lnTo>
                    <a:pt x="4281006" y="7208"/>
                  </a:lnTo>
                  <a:lnTo>
                    <a:pt x="4239869" y="4451"/>
                  </a:lnTo>
                  <a:lnTo>
                    <a:pt x="4199738" y="2344"/>
                  </a:lnTo>
                  <a:lnTo>
                    <a:pt x="4159688" y="927"/>
                  </a:lnTo>
                  <a:lnTo>
                    <a:pt x="4118790" y="238"/>
                  </a:lnTo>
                  <a:lnTo>
                    <a:pt x="4076117" y="314"/>
                  </a:lnTo>
                  <a:lnTo>
                    <a:pt x="4030742" y="1195"/>
                  </a:lnTo>
                  <a:lnTo>
                    <a:pt x="3981737" y="2918"/>
                  </a:lnTo>
                  <a:lnTo>
                    <a:pt x="3928177" y="5522"/>
                  </a:lnTo>
                  <a:lnTo>
                    <a:pt x="3869133" y="9045"/>
                  </a:lnTo>
                  <a:lnTo>
                    <a:pt x="3803677" y="13525"/>
                  </a:lnTo>
                  <a:lnTo>
                    <a:pt x="3730884" y="19002"/>
                  </a:lnTo>
                  <a:lnTo>
                    <a:pt x="3660553" y="23710"/>
                  </a:lnTo>
                  <a:lnTo>
                    <a:pt x="3592871" y="26803"/>
                  </a:lnTo>
                  <a:lnTo>
                    <a:pt x="3527919" y="28499"/>
                  </a:lnTo>
                  <a:lnTo>
                    <a:pt x="3465778" y="29016"/>
                  </a:lnTo>
                  <a:lnTo>
                    <a:pt x="3406531" y="28569"/>
                  </a:lnTo>
                  <a:lnTo>
                    <a:pt x="3350258" y="27378"/>
                  </a:lnTo>
                  <a:lnTo>
                    <a:pt x="3297041" y="25659"/>
                  </a:lnTo>
                  <a:lnTo>
                    <a:pt x="3246962" y="23629"/>
                  </a:lnTo>
                  <a:lnTo>
                    <a:pt x="3116366" y="17854"/>
                  </a:lnTo>
                  <a:lnTo>
                    <a:pt x="3079652" y="16759"/>
                  </a:lnTo>
                  <a:lnTo>
                    <a:pt x="3046484" y="16440"/>
                  </a:lnTo>
                  <a:lnTo>
                    <a:pt x="3016942" y="17115"/>
                  </a:lnTo>
                  <a:lnTo>
                    <a:pt x="2991109" y="19002"/>
                  </a:lnTo>
                  <a:lnTo>
                    <a:pt x="2957284" y="22566"/>
                  </a:lnTo>
                  <a:lnTo>
                    <a:pt x="2921014" y="26107"/>
                  </a:lnTo>
                  <a:lnTo>
                    <a:pt x="2882122" y="29396"/>
                  </a:lnTo>
                  <a:lnTo>
                    <a:pt x="2840431" y="32203"/>
                  </a:lnTo>
                  <a:lnTo>
                    <a:pt x="2795762" y="34296"/>
                  </a:lnTo>
                  <a:lnTo>
                    <a:pt x="2747939" y="35447"/>
                  </a:lnTo>
                  <a:lnTo>
                    <a:pt x="2696785" y="35425"/>
                  </a:lnTo>
                  <a:lnTo>
                    <a:pt x="2642120" y="33999"/>
                  </a:lnTo>
                  <a:lnTo>
                    <a:pt x="2583769" y="30940"/>
                  </a:lnTo>
                  <a:lnTo>
                    <a:pt x="2521553" y="26018"/>
                  </a:lnTo>
                  <a:lnTo>
                    <a:pt x="2455296" y="19002"/>
                  </a:lnTo>
                  <a:lnTo>
                    <a:pt x="2398679" y="13481"/>
                  </a:lnTo>
                  <a:lnTo>
                    <a:pt x="2344248" y="10414"/>
                  </a:lnTo>
                  <a:lnTo>
                    <a:pt x="2291751" y="9382"/>
                  </a:lnTo>
                  <a:lnTo>
                    <a:pt x="2240934" y="9968"/>
                  </a:lnTo>
                  <a:lnTo>
                    <a:pt x="2191546" y="11753"/>
                  </a:lnTo>
                  <a:lnTo>
                    <a:pt x="2143332" y="14319"/>
                  </a:lnTo>
                  <a:lnTo>
                    <a:pt x="2049419" y="20119"/>
                  </a:lnTo>
                  <a:lnTo>
                    <a:pt x="2003214" y="22517"/>
                  </a:lnTo>
                  <a:lnTo>
                    <a:pt x="1957173" y="24022"/>
                  </a:lnTo>
                  <a:lnTo>
                    <a:pt x="1911042" y="24217"/>
                  </a:lnTo>
                  <a:lnTo>
                    <a:pt x="1864569" y="22683"/>
                  </a:lnTo>
                  <a:lnTo>
                    <a:pt x="1817502" y="19002"/>
                  </a:lnTo>
                  <a:lnTo>
                    <a:pt x="1766802" y="13984"/>
                  </a:lnTo>
                  <a:lnTo>
                    <a:pt x="1717278" y="9592"/>
                  </a:lnTo>
                  <a:lnTo>
                    <a:pt x="1668674" y="5911"/>
                  </a:lnTo>
                  <a:lnTo>
                    <a:pt x="1620737" y="3028"/>
                  </a:lnTo>
                  <a:lnTo>
                    <a:pt x="1573212" y="1029"/>
                  </a:lnTo>
                  <a:lnTo>
                    <a:pt x="152584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0874" y="138946"/>
              <a:ext cx="5107940" cy="863600"/>
            </a:xfrm>
            <a:custGeom>
              <a:avLst/>
              <a:gdLst/>
              <a:ahLst/>
              <a:cxnLst/>
              <a:rect l="l" t="t" r="r" b="b"/>
              <a:pathLst>
                <a:path w="5107940" h="863600">
                  <a:moveTo>
                    <a:pt x="3143" y="17263"/>
                  </a:moveTo>
                  <a:lnTo>
                    <a:pt x="69983" y="20413"/>
                  </a:lnTo>
                  <a:lnTo>
                    <a:pt x="130141" y="23108"/>
                  </a:lnTo>
                  <a:lnTo>
                    <a:pt x="184609" y="25341"/>
                  </a:lnTo>
                  <a:lnTo>
                    <a:pt x="234380" y="27105"/>
                  </a:lnTo>
                  <a:lnTo>
                    <a:pt x="280445" y="28391"/>
                  </a:lnTo>
                  <a:lnTo>
                    <a:pt x="323796" y="29193"/>
                  </a:lnTo>
                  <a:lnTo>
                    <a:pt x="365426" y="29503"/>
                  </a:lnTo>
                  <a:lnTo>
                    <a:pt x="406327" y="29313"/>
                  </a:lnTo>
                  <a:lnTo>
                    <a:pt x="447492" y="28616"/>
                  </a:lnTo>
                  <a:lnTo>
                    <a:pt x="489912" y="27405"/>
                  </a:lnTo>
                  <a:lnTo>
                    <a:pt x="534580" y="25671"/>
                  </a:lnTo>
                  <a:lnTo>
                    <a:pt x="582487" y="23408"/>
                  </a:lnTo>
                  <a:lnTo>
                    <a:pt x="634627" y="20608"/>
                  </a:lnTo>
                  <a:lnTo>
                    <a:pt x="691991" y="17263"/>
                  </a:lnTo>
                  <a:lnTo>
                    <a:pt x="768699" y="13073"/>
                  </a:lnTo>
                  <a:lnTo>
                    <a:pt x="831857" y="10472"/>
                  </a:lnTo>
                  <a:lnTo>
                    <a:pt x="884194" y="9214"/>
                  </a:lnTo>
                  <a:lnTo>
                    <a:pt x="928436" y="9052"/>
                  </a:lnTo>
                  <a:lnTo>
                    <a:pt x="967311" y="9739"/>
                  </a:lnTo>
                  <a:lnTo>
                    <a:pt x="1003545" y="11027"/>
                  </a:lnTo>
                  <a:lnTo>
                    <a:pt x="1039866" y="12671"/>
                  </a:lnTo>
                  <a:lnTo>
                    <a:pt x="1079001" y="14423"/>
                  </a:lnTo>
                  <a:lnTo>
                    <a:pt x="1123678" y="16036"/>
                  </a:lnTo>
                  <a:lnTo>
                    <a:pt x="1176623" y="17263"/>
                  </a:lnTo>
                  <a:lnTo>
                    <a:pt x="1224181" y="18158"/>
                  </a:lnTo>
                  <a:lnTo>
                    <a:pt x="1270453" y="19195"/>
                  </a:lnTo>
                  <a:lnTo>
                    <a:pt x="1315898" y="20282"/>
                  </a:lnTo>
                  <a:lnTo>
                    <a:pt x="1360975" y="21327"/>
                  </a:lnTo>
                  <a:lnTo>
                    <a:pt x="1406144" y="22241"/>
                  </a:lnTo>
                  <a:lnTo>
                    <a:pt x="1451864" y="22931"/>
                  </a:lnTo>
                  <a:lnTo>
                    <a:pt x="1498594" y="23306"/>
                  </a:lnTo>
                  <a:lnTo>
                    <a:pt x="1546795" y="23275"/>
                  </a:lnTo>
                  <a:lnTo>
                    <a:pt x="1596925" y="22746"/>
                  </a:lnTo>
                  <a:lnTo>
                    <a:pt x="1649445" y="21629"/>
                  </a:lnTo>
                  <a:lnTo>
                    <a:pt x="1704813" y="19832"/>
                  </a:lnTo>
                  <a:lnTo>
                    <a:pt x="1763490" y="17263"/>
                  </a:lnTo>
                  <a:lnTo>
                    <a:pt x="1830072" y="14959"/>
                  </a:lnTo>
                  <a:lnTo>
                    <a:pt x="1886251" y="14801"/>
                  </a:lnTo>
                  <a:lnTo>
                    <a:pt x="1934419" y="16175"/>
                  </a:lnTo>
                  <a:lnTo>
                    <a:pt x="1976966" y="18470"/>
                  </a:lnTo>
                  <a:lnTo>
                    <a:pt x="2016283" y="21073"/>
                  </a:lnTo>
                  <a:lnTo>
                    <a:pt x="2054763" y="23372"/>
                  </a:lnTo>
                  <a:lnTo>
                    <a:pt x="2094795" y="24752"/>
                  </a:lnTo>
                  <a:lnTo>
                    <a:pt x="2138772" y="24603"/>
                  </a:lnTo>
                  <a:lnTo>
                    <a:pt x="2189084" y="22311"/>
                  </a:lnTo>
                  <a:lnTo>
                    <a:pt x="2248122" y="17263"/>
                  </a:lnTo>
                  <a:lnTo>
                    <a:pt x="2293908" y="13635"/>
                  </a:lnTo>
                  <a:lnTo>
                    <a:pt x="2339604" y="11985"/>
                  </a:lnTo>
                  <a:lnTo>
                    <a:pt x="2385363" y="11957"/>
                  </a:lnTo>
                  <a:lnTo>
                    <a:pt x="2431339" y="13198"/>
                  </a:lnTo>
                  <a:lnTo>
                    <a:pt x="2477687" y="15351"/>
                  </a:lnTo>
                  <a:lnTo>
                    <a:pt x="2524561" y="18063"/>
                  </a:lnTo>
                  <a:lnTo>
                    <a:pt x="2572115" y="20978"/>
                  </a:lnTo>
                  <a:lnTo>
                    <a:pt x="2620502" y="23741"/>
                  </a:lnTo>
                  <a:lnTo>
                    <a:pt x="2669878" y="25998"/>
                  </a:lnTo>
                  <a:lnTo>
                    <a:pt x="2720395" y="27394"/>
                  </a:lnTo>
                  <a:lnTo>
                    <a:pt x="2772209" y="27573"/>
                  </a:lnTo>
                  <a:lnTo>
                    <a:pt x="2825473" y="26181"/>
                  </a:lnTo>
                  <a:lnTo>
                    <a:pt x="2880342" y="22863"/>
                  </a:lnTo>
                  <a:lnTo>
                    <a:pt x="2936970" y="17263"/>
                  </a:lnTo>
                  <a:lnTo>
                    <a:pt x="2988648" y="12121"/>
                  </a:lnTo>
                  <a:lnTo>
                    <a:pt x="3036742" y="9256"/>
                  </a:lnTo>
                  <a:lnTo>
                    <a:pt x="3082000" y="8314"/>
                  </a:lnTo>
                  <a:lnTo>
                    <a:pt x="3125172" y="8938"/>
                  </a:lnTo>
                  <a:lnTo>
                    <a:pt x="3167009" y="10772"/>
                  </a:lnTo>
                  <a:lnTo>
                    <a:pt x="3208260" y="13459"/>
                  </a:lnTo>
                  <a:lnTo>
                    <a:pt x="3249675" y="16644"/>
                  </a:lnTo>
                  <a:lnTo>
                    <a:pt x="3292003" y="19969"/>
                  </a:lnTo>
                  <a:lnTo>
                    <a:pt x="3335996" y="23079"/>
                  </a:lnTo>
                  <a:lnTo>
                    <a:pt x="3382401" y="25617"/>
                  </a:lnTo>
                  <a:lnTo>
                    <a:pt x="3431970" y="27227"/>
                  </a:lnTo>
                  <a:lnTo>
                    <a:pt x="3485451" y="27553"/>
                  </a:lnTo>
                  <a:lnTo>
                    <a:pt x="3543596" y="26239"/>
                  </a:lnTo>
                  <a:lnTo>
                    <a:pt x="3607152" y="22928"/>
                  </a:lnTo>
                  <a:lnTo>
                    <a:pt x="3676872" y="17263"/>
                  </a:lnTo>
                  <a:lnTo>
                    <a:pt x="3775786" y="8598"/>
                  </a:lnTo>
                  <a:lnTo>
                    <a:pt x="3855460" y="3157"/>
                  </a:lnTo>
                  <a:lnTo>
                    <a:pt x="3918905" y="453"/>
                  </a:lnTo>
                  <a:lnTo>
                    <a:pt x="3969132" y="0"/>
                  </a:lnTo>
                  <a:lnTo>
                    <a:pt x="4009151" y="1309"/>
                  </a:lnTo>
                  <a:lnTo>
                    <a:pt x="4041973" y="3895"/>
                  </a:lnTo>
                  <a:lnTo>
                    <a:pt x="4070609" y="7270"/>
                  </a:lnTo>
                  <a:lnTo>
                    <a:pt x="4098069" y="10948"/>
                  </a:lnTo>
                  <a:lnTo>
                    <a:pt x="4127363" y="14441"/>
                  </a:lnTo>
                  <a:lnTo>
                    <a:pt x="4183495" y="18480"/>
                  </a:lnTo>
                  <a:lnTo>
                    <a:pt x="4240049" y="20818"/>
                  </a:lnTo>
                  <a:lnTo>
                    <a:pt x="4311972" y="22898"/>
                  </a:lnTo>
                  <a:lnTo>
                    <a:pt x="4353175" y="23793"/>
                  </a:lnTo>
                  <a:lnTo>
                    <a:pt x="4397594" y="24566"/>
                  </a:lnTo>
                  <a:lnTo>
                    <a:pt x="4445020" y="25197"/>
                  </a:lnTo>
                  <a:lnTo>
                    <a:pt x="4495246" y="25667"/>
                  </a:lnTo>
                  <a:lnTo>
                    <a:pt x="4548061" y="25957"/>
                  </a:lnTo>
                  <a:lnTo>
                    <a:pt x="4603257" y="26047"/>
                  </a:lnTo>
                  <a:lnTo>
                    <a:pt x="4660625" y="25919"/>
                  </a:lnTo>
                  <a:lnTo>
                    <a:pt x="4719957" y="25552"/>
                  </a:lnTo>
                  <a:lnTo>
                    <a:pt x="4781044" y="24927"/>
                  </a:lnTo>
                  <a:lnTo>
                    <a:pt x="4843677" y="24026"/>
                  </a:lnTo>
                  <a:lnTo>
                    <a:pt x="4907647" y="22828"/>
                  </a:lnTo>
                  <a:lnTo>
                    <a:pt x="4972746" y="21314"/>
                  </a:lnTo>
                  <a:lnTo>
                    <a:pt x="5038765" y="19466"/>
                  </a:lnTo>
                  <a:lnTo>
                    <a:pt x="5105495" y="17263"/>
                  </a:lnTo>
                  <a:lnTo>
                    <a:pt x="5106841" y="59232"/>
                  </a:lnTo>
                  <a:lnTo>
                    <a:pt x="5107573" y="105840"/>
                  </a:lnTo>
                  <a:lnTo>
                    <a:pt x="5107809" y="155745"/>
                  </a:lnTo>
                  <a:lnTo>
                    <a:pt x="5107669" y="207604"/>
                  </a:lnTo>
                  <a:lnTo>
                    <a:pt x="5107272" y="260073"/>
                  </a:lnTo>
                  <a:lnTo>
                    <a:pt x="5106737" y="311809"/>
                  </a:lnTo>
                  <a:lnTo>
                    <a:pt x="5106183" y="361470"/>
                  </a:lnTo>
                  <a:lnTo>
                    <a:pt x="5105729" y="407711"/>
                  </a:lnTo>
                  <a:lnTo>
                    <a:pt x="5105495" y="449190"/>
                  </a:lnTo>
                  <a:lnTo>
                    <a:pt x="5105443" y="493480"/>
                  </a:lnTo>
                  <a:lnTo>
                    <a:pt x="5105459" y="539376"/>
                  </a:lnTo>
                  <a:lnTo>
                    <a:pt x="5105517" y="586868"/>
                  </a:lnTo>
                  <a:lnTo>
                    <a:pt x="5105590" y="635944"/>
                  </a:lnTo>
                  <a:lnTo>
                    <a:pt x="5105651" y="686591"/>
                  </a:lnTo>
                  <a:lnTo>
                    <a:pt x="5105673" y="738798"/>
                  </a:lnTo>
                  <a:lnTo>
                    <a:pt x="5105630" y="792553"/>
                  </a:lnTo>
                  <a:lnTo>
                    <a:pt x="5105495" y="847843"/>
                  </a:lnTo>
                  <a:lnTo>
                    <a:pt x="5054991" y="852668"/>
                  </a:lnTo>
                  <a:lnTo>
                    <a:pt x="5005885" y="856707"/>
                  </a:lnTo>
                  <a:lnTo>
                    <a:pt x="4957821" y="859853"/>
                  </a:lnTo>
                  <a:lnTo>
                    <a:pt x="4910445" y="861998"/>
                  </a:lnTo>
                  <a:lnTo>
                    <a:pt x="4863401" y="863036"/>
                  </a:lnTo>
                  <a:lnTo>
                    <a:pt x="4816334" y="862858"/>
                  </a:lnTo>
                  <a:lnTo>
                    <a:pt x="4768889" y="861357"/>
                  </a:lnTo>
                  <a:lnTo>
                    <a:pt x="4720711" y="858426"/>
                  </a:lnTo>
                  <a:lnTo>
                    <a:pt x="4671445" y="853957"/>
                  </a:lnTo>
                  <a:lnTo>
                    <a:pt x="4620736" y="847843"/>
                  </a:lnTo>
                  <a:lnTo>
                    <a:pt x="4571871" y="842690"/>
                  </a:lnTo>
                  <a:lnTo>
                    <a:pt x="4527260" y="840674"/>
                  </a:lnTo>
                  <a:lnTo>
                    <a:pt x="4485339" y="841051"/>
                  </a:lnTo>
                  <a:lnTo>
                    <a:pt x="4444549" y="843070"/>
                  </a:lnTo>
                  <a:lnTo>
                    <a:pt x="4403328" y="845986"/>
                  </a:lnTo>
                  <a:lnTo>
                    <a:pt x="4360113" y="849050"/>
                  </a:lnTo>
                  <a:lnTo>
                    <a:pt x="4313345" y="851516"/>
                  </a:lnTo>
                  <a:lnTo>
                    <a:pt x="4261462" y="852635"/>
                  </a:lnTo>
                  <a:lnTo>
                    <a:pt x="4202902" y="851660"/>
                  </a:lnTo>
                  <a:lnTo>
                    <a:pt x="4136104" y="847843"/>
                  </a:lnTo>
                  <a:lnTo>
                    <a:pt x="4076954" y="843892"/>
                  </a:lnTo>
                  <a:lnTo>
                    <a:pt x="4018805" y="841096"/>
                  </a:lnTo>
                  <a:lnTo>
                    <a:pt x="3961913" y="839324"/>
                  </a:lnTo>
                  <a:lnTo>
                    <a:pt x="3906539" y="838445"/>
                  </a:lnTo>
                  <a:lnTo>
                    <a:pt x="3852942" y="838328"/>
                  </a:lnTo>
                  <a:lnTo>
                    <a:pt x="3801379" y="838842"/>
                  </a:lnTo>
                  <a:lnTo>
                    <a:pt x="3752111" y="839856"/>
                  </a:lnTo>
                  <a:lnTo>
                    <a:pt x="3705395" y="841239"/>
                  </a:lnTo>
                  <a:lnTo>
                    <a:pt x="3661491" y="842861"/>
                  </a:lnTo>
                  <a:lnTo>
                    <a:pt x="3620657" y="844589"/>
                  </a:lnTo>
                  <a:lnTo>
                    <a:pt x="3549237" y="847843"/>
                  </a:lnTo>
                  <a:lnTo>
                    <a:pt x="3486301" y="850993"/>
                  </a:lnTo>
                  <a:lnTo>
                    <a:pt x="3447002" y="853013"/>
                  </a:lnTo>
                  <a:lnTo>
                    <a:pt x="3403307" y="855150"/>
                  </a:lnTo>
                  <a:lnTo>
                    <a:pt x="3355835" y="857270"/>
                  </a:lnTo>
                  <a:lnTo>
                    <a:pt x="3305204" y="859237"/>
                  </a:lnTo>
                  <a:lnTo>
                    <a:pt x="3252033" y="860917"/>
                  </a:lnTo>
                  <a:lnTo>
                    <a:pt x="3196941" y="862175"/>
                  </a:lnTo>
                  <a:lnTo>
                    <a:pt x="3140546" y="862876"/>
                  </a:lnTo>
                  <a:lnTo>
                    <a:pt x="3083467" y="862886"/>
                  </a:lnTo>
                  <a:lnTo>
                    <a:pt x="3026322" y="862069"/>
                  </a:lnTo>
                  <a:lnTo>
                    <a:pt x="2969731" y="860291"/>
                  </a:lnTo>
                  <a:lnTo>
                    <a:pt x="2914311" y="857418"/>
                  </a:lnTo>
                  <a:lnTo>
                    <a:pt x="2860682" y="853313"/>
                  </a:lnTo>
                  <a:lnTo>
                    <a:pt x="2809462" y="847843"/>
                  </a:lnTo>
                  <a:lnTo>
                    <a:pt x="2756591" y="841818"/>
                  </a:lnTo>
                  <a:lnTo>
                    <a:pt x="2704650" y="836980"/>
                  </a:lnTo>
                  <a:lnTo>
                    <a:pt x="2653549" y="833263"/>
                  </a:lnTo>
                  <a:lnTo>
                    <a:pt x="2603195" y="830604"/>
                  </a:lnTo>
                  <a:lnTo>
                    <a:pt x="2553498" y="828936"/>
                  </a:lnTo>
                  <a:lnTo>
                    <a:pt x="2504364" y="828196"/>
                  </a:lnTo>
                  <a:lnTo>
                    <a:pt x="2455703" y="828317"/>
                  </a:lnTo>
                  <a:lnTo>
                    <a:pt x="2407423" y="829235"/>
                  </a:lnTo>
                  <a:lnTo>
                    <a:pt x="2359433" y="830886"/>
                  </a:lnTo>
                  <a:lnTo>
                    <a:pt x="2311640" y="833203"/>
                  </a:lnTo>
                  <a:lnTo>
                    <a:pt x="2263954" y="836123"/>
                  </a:lnTo>
                  <a:lnTo>
                    <a:pt x="2216281" y="839579"/>
                  </a:lnTo>
                  <a:lnTo>
                    <a:pt x="2168532" y="843508"/>
                  </a:lnTo>
                  <a:lnTo>
                    <a:pt x="2120614" y="847843"/>
                  </a:lnTo>
                  <a:lnTo>
                    <a:pt x="2066208" y="851940"/>
                  </a:lnTo>
                  <a:lnTo>
                    <a:pt x="2014692" y="853955"/>
                  </a:lnTo>
                  <a:lnTo>
                    <a:pt x="1965499" y="854291"/>
                  </a:lnTo>
                  <a:lnTo>
                    <a:pt x="1918063" y="853347"/>
                  </a:lnTo>
                  <a:lnTo>
                    <a:pt x="1871817" y="851524"/>
                  </a:lnTo>
                  <a:lnTo>
                    <a:pt x="1826196" y="849224"/>
                  </a:lnTo>
                  <a:lnTo>
                    <a:pt x="1780633" y="846848"/>
                  </a:lnTo>
                  <a:lnTo>
                    <a:pt x="1734562" y="844795"/>
                  </a:lnTo>
                  <a:lnTo>
                    <a:pt x="1687417" y="843468"/>
                  </a:lnTo>
                  <a:lnTo>
                    <a:pt x="1638631" y="843266"/>
                  </a:lnTo>
                  <a:lnTo>
                    <a:pt x="1587639" y="844591"/>
                  </a:lnTo>
                  <a:lnTo>
                    <a:pt x="1533874" y="847843"/>
                  </a:lnTo>
                  <a:lnTo>
                    <a:pt x="1469712" y="851571"/>
                  </a:lnTo>
                  <a:lnTo>
                    <a:pt x="1409844" y="852745"/>
                  </a:lnTo>
                  <a:lnTo>
                    <a:pt x="1353964" y="852012"/>
                  </a:lnTo>
                  <a:lnTo>
                    <a:pt x="1301773" y="850020"/>
                  </a:lnTo>
                  <a:lnTo>
                    <a:pt x="1252966" y="847415"/>
                  </a:lnTo>
                  <a:lnTo>
                    <a:pt x="1207241" y="844844"/>
                  </a:lnTo>
                  <a:lnTo>
                    <a:pt x="1164296" y="842955"/>
                  </a:lnTo>
                  <a:lnTo>
                    <a:pt x="1123828" y="842394"/>
                  </a:lnTo>
                  <a:lnTo>
                    <a:pt x="1085535" y="843807"/>
                  </a:lnTo>
                  <a:lnTo>
                    <a:pt x="1049115" y="847843"/>
                  </a:lnTo>
                  <a:lnTo>
                    <a:pt x="1029065" y="850025"/>
                  </a:lnTo>
                  <a:lnTo>
                    <a:pt x="1003115" y="851339"/>
                  </a:lnTo>
                  <a:lnTo>
                    <a:pt x="971727" y="851889"/>
                  </a:lnTo>
                  <a:lnTo>
                    <a:pt x="935362" y="851777"/>
                  </a:lnTo>
                  <a:lnTo>
                    <a:pt x="894481" y="851105"/>
                  </a:lnTo>
                  <a:lnTo>
                    <a:pt x="849548" y="849976"/>
                  </a:lnTo>
                  <a:lnTo>
                    <a:pt x="801023" y="848492"/>
                  </a:lnTo>
                  <a:lnTo>
                    <a:pt x="749368" y="846757"/>
                  </a:lnTo>
                  <a:lnTo>
                    <a:pt x="695045" y="844871"/>
                  </a:lnTo>
                  <a:lnTo>
                    <a:pt x="638515" y="842938"/>
                  </a:lnTo>
                  <a:lnTo>
                    <a:pt x="580242" y="841060"/>
                  </a:lnTo>
                  <a:lnTo>
                    <a:pt x="520685" y="839339"/>
                  </a:lnTo>
                  <a:lnTo>
                    <a:pt x="460308" y="837879"/>
                  </a:lnTo>
                  <a:lnTo>
                    <a:pt x="399571" y="836780"/>
                  </a:lnTo>
                  <a:lnTo>
                    <a:pt x="338937" y="836147"/>
                  </a:lnTo>
                  <a:lnTo>
                    <a:pt x="278867" y="836081"/>
                  </a:lnTo>
                  <a:lnTo>
                    <a:pt x="219823" y="836684"/>
                  </a:lnTo>
                  <a:lnTo>
                    <a:pt x="162267" y="838060"/>
                  </a:lnTo>
                  <a:lnTo>
                    <a:pt x="106660" y="840310"/>
                  </a:lnTo>
                  <a:lnTo>
                    <a:pt x="53465" y="843537"/>
                  </a:lnTo>
                  <a:lnTo>
                    <a:pt x="3143" y="847843"/>
                  </a:lnTo>
                  <a:lnTo>
                    <a:pt x="8930" y="809845"/>
                  </a:lnTo>
                  <a:lnTo>
                    <a:pt x="12698" y="763148"/>
                  </a:lnTo>
                  <a:lnTo>
                    <a:pt x="14629" y="710114"/>
                  </a:lnTo>
                  <a:lnTo>
                    <a:pt x="14906" y="653105"/>
                  </a:lnTo>
                  <a:lnTo>
                    <a:pt x="13713" y="594482"/>
                  </a:lnTo>
                  <a:lnTo>
                    <a:pt x="11233" y="536608"/>
                  </a:lnTo>
                  <a:lnTo>
                    <a:pt x="7649" y="481845"/>
                  </a:lnTo>
                  <a:lnTo>
                    <a:pt x="3143" y="432553"/>
                  </a:lnTo>
                  <a:lnTo>
                    <a:pt x="80" y="387867"/>
                  </a:lnTo>
                  <a:lnTo>
                    <a:pt x="0" y="344286"/>
                  </a:lnTo>
                  <a:lnTo>
                    <a:pt x="1848" y="300227"/>
                  </a:lnTo>
                  <a:lnTo>
                    <a:pt x="4571" y="254102"/>
                  </a:lnTo>
                  <a:lnTo>
                    <a:pt x="7116" y="204329"/>
                  </a:lnTo>
                  <a:lnTo>
                    <a:pt x="8429" y="149322"/>
                  </a:lnTo>
                  <a:lnTo>
                    <a:pt x="7456" y="87495"/>
                  </a:lnTo>
                  <a:lnTo>
                    <a:pt x="3143" y="17263"/>
                  </a:lnTo>
                  <a:close/>
                </a:path>
              </a:pathLst>
            </a:custGeom>
            <a:ln w="28574">
              <a:solidFill>
                <a:srgbClr val="0377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27981" y="178384"/>
            <a:ext cx="4506850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„Domnul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îi zisese lui Avram: „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Ieşi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din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ţara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ta, dintre rudeniile tale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şi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din casa tatălui tău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şi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vino în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ţara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pe care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ţi‑o </a:t>
            </a:r>
            <a:r>
              <a:rPr lang="ro-RO"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voi arăta!</a:t>
            </a:r>
            <a:r>
              <a:rPr sz="16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”</a:t>
            </a:r>
            <a:r>
              <a:rPr sz="1600" b="1" spc="40" dirty="0" smtClean="0">
                <a:solidFill>
                  <a:srgbClr val="037783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037783"/>
                </a:solidFill>
                <a:latin typeface="Comic Sans MS"/>
                <a:cs typeface="Comic Sans MS"/>
              </a:rPr>
              <a:t>(</a:t>
            </a:r>
            <a:r>
              <a:rPr sz="14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G</a:t>
            </a:r>
            <a:r>
              <a:rPr lang="ro-RO" sz="1400" b="1" spc="-5" dirty="0" smtClean="0">
                <a:solidFill>
                  <a:srgbClr val="037783"/>
                </a:solidFill>
                <a:latin typeface="Comic Sans MS"/>
                <a:cs typeface="Comic Sans MS"/>
              </a:rPr>
              <a:t>eneza</a:t>
            </a:r>
            <a:r>
              <a:rPr sz="1400" b="1" spc="15" dirty="0" smtClean="0">
                <a:solidFill>
                  <a:srgbClr val="037783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037783"/>
                </a:solidFill>
                <a:latin typeface="Comic Sans MS"/>
                <a:cs typeface="Comic Sans MS"/>
              </a:rPr>
              <a:t>12:1)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301" y="889554"/>
            <a:ext cx="4081482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100"/>
              </a:spcBef>
            </a:pPr>
            <a:r>
              <a:rPr lang="ro-RO" b="1" dirty="0">
                <a:cs typeface="Calibri"/>
              </a:rPr>
              <a:t>Legământul lui Dumnezeu cu Avraam a fost </a:t>
            </a:r>
            <a:r>
              <a:rPr lang="ro-RO" b="1" dirty="0" smtClean="0">
                <a:cs typeface="Calibri"/>
              </a:rPr>
              <a:t>realizat </a:t>
            </a:r>
            <a:r>
              <a:rPr lang="ro-RO" b="1" dirty="0">
                <a:cs typeface="Calibri"/>
              </a:rPr>
              <a:t>în trei etape, </a:t>
            </a:r>
            <a:endParaRPr lang="ro-RO" b="1" dirty="0" smtClean="0"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100"/>
              </a:spcBef>
            </a:pPr>
            <a:r>
              <a:rPr lang="ro-RO" b="1" dirty="0" smtClean="0">
                <a:cs typeface="Calibri"/>
              </a:rPr>
              <a:t>cu </a:t>
            </a:r>
            <a:r>
              <a:rPr lang="ro-RO" b="1" dirty="0">
                <a:cs typeface="Calibri"/>
              </a:rPr>
              <a:t>trei </a:t>
            </a:r>
            <a:r>
              <a:rPr lang="ro-RO" b="1" dirty="0" smtClean="0">
                <a:cs typeface="Calibri"/>
              </a:rPr>
              <a:t>părţi </a:t>
            </a:r>
            <a:r>
              <a:rPr lang="ro-RO" b="1" dirty="0">
                <a:cs typeface="Calibri"/>
              </a:rPr>
              <a:t>fiecare: 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38365" y="1183004"/>
            <a:ext cx="2210561" cy="3827526"/>
            <a:chOff x="2715767" y="1191770"/>
            <a:chExt cx="2210561" cy="3827526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1967" y="1191770"/>
              <a:ext cx="1985009" cy="38275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5767" y="2220455"/>
              <a:ext cx="2210561" cy="10249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7" y="3163824"/>
              <a:ext cx="2021586" cy="831354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8064" y="4052315"/>
            <a:ext cx="1972817" cy="83135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922520" y="1191770"/>
            <a:ext cx="1997202" cy="3827526"/>
            <a:chOff x="4922520" y="1191770"/>
            <a:chExt cx="1997202" cy="3827526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4712" y="1191770"/>
              <a:ext cx="1985010" cy="38275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2520" y="2287511"/>
              <a:ext cx="1981962" cy="831354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875652" y="3117931"/>
            <a:ext cx="2140457" cy="1911858"/>
            <a:chOff x="4876800" y="3096767"/>
            <a:chExt cx="2140457" cy="1911858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2519" y="3096767"/>
              <a:ext cx="1981962" cy="102336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6800" y="3985247"/>
              <a:ext cx="2140457" cy="1023378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6957059" y="1191770"/>
            <a:ext cx="2184654" cy="3827526"/>
            <a:chOff x="6957059" y="1191770"/>
            <a:chExt cx="2184654" cy="3827526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8499" y="1191770"/>
              <a:ext cx="1985009" cy="382752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0023" y="2220455"/>
              <a:ext cx="1981962" cy="102490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0211" y="3096768"/>
              <a:ext cx="2094738" cy="102336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7059" y="3985247"/>
              <a:ext cx="2184654" cy="102337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41223" y="3404361"/>
            <a:ext cx="251015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585">
              <a:lnSpc>
                <a:spcPct val="100000"/>
              </a:lnSpc>
              <a:spcBef>
                <a:spcPts val="100"/>
              </a:spcBef>
            </a:pPr>
            <a:r>
              <a:rPr lang="ro-RO" b="1" spc="-5" dirty="0" smtClean="0">
                <a:cs typeface="Calibri"/>
              </a:rPr>
              <a:t>Deşi </a:t>
            </a:r>
            <a:r>
              <a:rPr lang="ro-RO" b="1" spc="-5" dirty="0">
                <a:cs typeface="Calibri"/>
              </a:rPr>
              <a:t>legământul a fost încheiat cu Avraam </a:t>
            </a:r>
            <a:r>
              <a:rPr lang="ro-RO" b="1" spc="-5" dirty="0" smtClean="0">
                <a:cs typeface="Calibri"/>
              </a:rPr>
              <a:t>şi descendenţii </a:t>
            </a:r>
            <a:r>
              <a:rPr lang="ro-RO" b="1" spc="-5" dirty="0">
                <a:cs typeface="Calibri"/>
              </a:rPr>
              <a:t>săi, acesta a implicat întreaga omenire (Gen</a:t>
            </a:r>
            <a:r>
              <a:rPr lang="ro-RO" b="1" spc="-5" dirty="0" smtClean="0">
                <a:cs typeface="Calibri"/>
              </a:rPr>
              <a:t>. 12</a:t>
            </a:r>
            <a:r>
              <a:rPr lang="ro-RO" b="1" spc="-5" dirty="0">
                <a:cs typeface="Calibri"/>
              </a:rPr>
              <a:t>: 3; 22:18; Fată. 3:16, 29).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12819" y="1219905"/>
            <a:ext cx="1831086" cy="116205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72811" y="1199388"/>
            <a:ext cx="1831086" cy="116205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20128" y="1199388"/>
            <a:ext cx="1786889" cy="116205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9915" y="1668779"/>
            <a:ext cx="2605278" cy="179451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30247" y="5346"/>
            <a:ext cx="3044423" cy="923330"/>
          </a:xfrm>
          <a:prstGeom prst="rect">
            <a:avLst/>
          </a:prstGeom>
          <a:noFill/>
        </p:spPr>
        <p:txBody>
          <a:bodyPr wrap="none" lIns="91440" tIns="0" rIns="91440" b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o-RO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ETAPELE</a:t>
            </a:r>
            <a:endParaRPr lang="ro-RO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ts val="3600"/>
              </a:lnSpc>
            </a:pPr>
            <a:r>
              <a:rPr lang="ro-RO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LEGĂM</a:t>
            </a:r>
            <a:r>
              <a:rPr lang="ro-RO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ÂNTULUI</a:t>
            </a:r>
            <a:endParaRPr lang="ro-RO" sz="32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2761" y="4093078"/>
            <a:ext cx="1902857" cy="8361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2540" algn="ctr">
              <a:lnSpc>
                <a:spcPts val="1900"/>
              </a:lnSpc>
              <a:spcBef>
                <a:spcPts val="100"/>
              </a:spcBef>
            </a:pPr>
            <a:r>
              <a:rPr lang="ro-RO" b="1" spc="-15" dirty="0" smtClean="0">
                <a:solidFill>
                  <a:srgbClr val="FFFFCC"/>
                </a:solidFill>
                <a:cs typeface="Calibri"/>
              </a:rPr>
              <a:t>FĂGĂDUINŢA</a:t>
            </a:r>
            <a:endParaRPr lang="ro-RO" b="1" spc="-15" dirty="0" smtClean="0">
              <a:solidFill>
                <a:srgbClr val="FFFFCC"/>
              </a:solidFill>
              <a:cs typeface="Calibri"/>
            </a:endParaRPr>
          </a:p>
          <a:p>
            <a:pPr marL="2540" algn="ctr">
              <a:lnSpc>
                <a:spcPts val="1900"/>
              </a:lnSpc>
              <a:spcBef>
                <a:spcPts val="100"/>
              </a:spcBef>
            </a:pPr>
            <a:r>
              <a:rPr lang="ro-RO" spc="-15" dirty="0" smtClean="0">
                <a:solidFill>
                  <a:srgbClr val="FFFFCC"/>
                </a:solidFill>
                <a:cs typeface="Calibri"/>
              </a:rPr>
              <a:t>„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Seminţiei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tale dau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ţara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aceasta”</a:t>
            </a:r>
            <a:endParaRPr lang="ro-RO" dirty="0">
              <a:cs typeface="Calibri"/>
            </a:endParaRPr>
          </a:p>
        </p:txBody>
      </p:sp>
      <p:sp>
        <p:nvSpPr>
          <p:cNvPr id="57" name="object 62"/>
          <p:cNvSpPr txBox="1"/>
          <p:nvPr/>
        </p:nvSpPr>
        <p:spPr>
          <a:xfrm>
            <a:off x="2868125" y="1877369"/>
            <a:ext cx="1870075" cy="125354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67640" marR="157480" indent="-41910" algn="ctr">
              <a:lnSpc>
                <a:spcPct val="1362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G</a:t>
            </a:r>
            <a:r>
              <a:rPr lang="ro-RO"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eneza</a:t>
            </a: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12:1-3 </a:t>
            </a:r>
            <a:r>
              <a:rPr sz="1800" b="1" spc="5" dirty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lang="ro-RO" sz="1800" b="1" spc="-25" dirty="0" smtClean="0">
                <a:solidFill>
                  <a:srgbClr val="FFFFCC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ABORDAREA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lang="ro-RO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„Domnul </a:t>
            </a:r>
            <a:r>
              <a:rPr lang="ro-RO" sz="1800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îi zisese lui Avraam</a:t>
            </a:r>
            <a:r>
              <a:rPr sz="1800" spc="-1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”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9" name="object 20"/>
          <p:cNvSpPr txBox="1"/>
          <p:nvPr/>
        </p:nvSpPr>
        <p:spPr>
          <a:xfrm>
            <a:off x="2919222" y="3278251"/>
            <a:ext cx="1735455" cy="5499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lang="ro-RO" sz="1800" b="1" spc="-5" dirty="0" smtClean="0">
                <a:solidFill>
                  <a:srgbClr val="FFFFCC"/>
                </a:solidFill>
                <a:latin typeface="Calibri"/>
                <a:cs typeface="Calibri"/>
              </a:rPr>
              <a:t>PORUNCA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lang="ro-RO" spc="-15" dirty="0" smtClean="0">
                <a:solidFill>
                  <a:srgbClr val="FFFFFF"/>
                </a:solidFill>
                <a:cs typeface="Calibri"/>
              </a:rPr>
              <a:t>„Ieşi </a:t>
            </a:r>
            <a:r>
              <a:rPr lang="ro-RO"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din </a:t>
            </a:r>
            <a:r>
              <a:rPr lang="ro-RO"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ţara </a:t>
            </a:r>
            <a:r>
              <a:rPr lang="ro-RO"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0" name="object 20"/>
          <p:cNvSpPr txBox="1"/>
          <p:nvPr/>
        </p:nvSpPr>
        <p:spPr>
          <a:xfrm>
            <a:off x="5053583" y="3245357"/>
            <a:ext cx="1735455" cy="5499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lang="ro-RO" sz="1800" b="1" spc="-5" dirty="0" smtClean="0">
                <a:solidFill>
                  <a:srgbClr val="FFFFCC"/>
                </a:solidFill>
                <a:latin typeface="Calibri"/>
                <a:cs typeface="Calibri"/>
              </a:rPr>
              <a:t>PORUNCA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lang="ro-RO" spc="-15" dirty="0" smtClean="0">
                <a:solidFill>
                  <a:srgbClr val="FFFFFF"/>
                </a:solidFill>
                <a:cs typeface="Calibri"/>
              </a:rPr>
              <a:t>„ia </a:t>
            </a:r>
            <a:r>
              <a:rPr lang="ro-RO"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un berbec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1" name="object 20"/>
          <p:cNvSpPr txBox="1"/>
          <p:nvPr/>
        </p:nvSpPr>
        <p:spPr>
          <a:xfrm>
            <a:off x="7090591" y="3180678"/>
            <a:ext cx="1941394" cy="89127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100"/>
              </a:spcBef>
            </a:pPr>
            <a:r>
              <a:rPr lang="ro-RO" sz="1800" b="1" spc="-5" dirty="0" smtClean="0">
                <a:solidFill>
                  <a:srgbClr val="FFFFCC"/>
                </a:solidFill>
                <a:latin typeface="Calibri"/>
                <a:cs typeface="Calibri"/>
              </a:rPr>
              <a:t>PORUNCA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700"/>
              </a:lnSpc>
            </a:pPr>
            <a:r>
              <a:rPr lang="ro-RO" spc="-15" dirty="0" smtClean="0">
                <a:solidFill>
                  <a:srgbClr val="FFFFFF"/>
                </a:solidFill>
                <a:cs typeface="Calibri"/>
              </a:rPr>
              <a:t>„tot </a:t>
            </a:r>
            <a:r>
              <a:rPr lang="ro-RO"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ce este de parte bărbătească să fie tăiat împrejur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79541" y="1876024"/>
            <a:ext cx="1870075" cy="10098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67640" marR="157480" indent="-41910" algn="ctr">
              <a:lnSpc>
                <a:spcPct val="1362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G</a:t>
            </a:r>
            <a:r>
              <a:rPr lang="ro-RO"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eneza</a:t>
            </a: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</a:t>
            </a:r>
            <a:r>
              <a:rPr lang="ro-RO"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5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:1-</a:t>
            </a:r>
            <a:r>
              <a:rPr lang="ro-RO"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21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lang="ro-RO" sz="1800" b="1" spc="-25" dirty="0" smtClean="0">
                <a:solidFill>
                  <a:srgbClr val="FFFFCC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ABORDAREA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>
              <a:lnSpc>
                <a:spcPts val="1880"/>
              </a:lnSpc>
            </a:pPr>
            <a:r>
              <a:rPr lang="ro-RO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„Eu </a:t>
            </a:r>
            <a:r>
              <a:rPr lang="ro-RO" sz="1800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sunt Domul</a:t>
            </a:r>
            <a:r>
              <a:rPr sz="1800" spc="-1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”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5" name="object 62"/>
          <p:cNvSpPr txBox="1"/>
          <p:nvPr/>
        </p:nvSpPr>
        <p:spPr>
          <a:xfrm>
            <a:off x="7131043" y="1928808"/>
            <a:ext cx="1870075" cy="117981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67640" marR="157480" indent="-41910" algn="ctr">
              <a:lnSpc>
                <a:spcPts val="2100"/>
              </a:lnSpc>
              <a:spcBef>
                <a:spcPts val="100"/>
              </a:spcBef>
              <a:spcAft>
                <a:spcPts val="600"/>
              </a:spcAft>
            </a:pP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G</a:t>
            </a:r>
            <a:r>
              <a:rPr lang="ro-RO"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eneza</a:t>
            </a:r>
            <a:r>
              <a:rPr sz="1800" b="1" spc="-5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</a:t>
            </a:r>
            <a:r>
              <a:rPr lang="ro-RO"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7</a:t>
            </a:r>
            <a:r>
              <a:rPr sz="1800" b="1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:1-</a:t>
            </a:r>
            <a:r>
              <a:rPr lang="ro-RO" sz="1800" b="1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14</a:t>
            </a:r>
          </a:p>
          <a:p>
            <a:pPr marL="167640" marR="157480" indent="-41910" algn="ctr">
              <a:lnSpc>
                <a:spcPts val="2100"/>
              </a:lnSpc>
              <a:spcBef>
                <a:spcPts val="100"/>
              </a:spcBef>
            </a:pPr>
            <a:r>
              <a:rPr lang="ro-RO" sz="1800" b="1" spc="-25" dirty="0" smtClean="0">
                <a:solidFill>
                  <a:srgbClr val="FFFFCC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ABORDAREA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algn="ctr">
              <a:lnSpc>
                <a:spcPts val="2100"/>
              </a:lnSpc>
            </a:pPr>
            <a:r>
              <a:rPr lang="ro-RO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cs typeface="Calibri"/>
              </a:rPr>
              <a:t>„Eu </a:t>
            </a:r>
            <a:r>
              <a:rPr lang="ro-RO" sz="1800" spc="-2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sunt Dumnezeul cel Atotputernic</a:t>
            </a:r>
            <a:r>
              <a:rPr sz="1800" spc="-10" dirty="0" smtClean="0">
                <a:solidFill>
                  <a:srgbClr val="FFFFFF"/>
                </a:solidFill>
                <a:effectLst>
                  <a:outerShdw blurRad="190500" dist="152400" dir="6000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”</a:t>
            </a:r>
            <a:endParaRPr sz="1800" dirty="0">
              <a:effectLst>
                <a:outerShdw blurRad="190500" dist="152400" dir="6000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80790" y="4175053"/>
            <a:ext cx="2055243" cy="6437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2540" algn="ctr">
              <a:lnSpc>
                <a:spcPts val="2065"/>
              </a:lnSpc>
              <a:spcBef>
                <a:spcPts val="100"/>
              </a:spcBef>
            </a:pPr>
            <a:r>
              <a:rPr lang="ro-RO" b="1" spc="-15" dirty="0" smtClean="0">
                <a:solidFill>
                  <a:srgbClr val="FFFFCC"/>
                </a:solidFill>
                <a:cs typeface="Calibri"/>
              </a:rPr>
              <a:t>FĂGĂDUINŢA</a:t>
            </a:r>
            <a:endParaRPr lang="ro-RO" b="1" spc="-15" dirty="0" smtClean="0">
              <a:solidFill>
                <a:srgbClr val="FFFFCC"/>
              </a:solidFill>
              <a:cs typeface="Calibri"/>
            </a:endParaRPr>
          </a:p>
          <a:p>
            <a:pPr marL="2540" algn="ctr">
              <a:lnSpc>
                <a:spcPts val="2065"/>
              </a:lnSpc>
              <a:spcBef>
                <a:spcPts val="100"/>
              </a:spcBef>
            </a:pPr>
            <a:r>
              <a:rPr lang="ro-RO" spc="-15" dirty="0" smtClean="0">
                <a:solidFill>
                  <a:srgbClr val="FFFFCC"/>
                </a:solidFill>
                <a:cs typeface="Calibri"/>
              </a:rPr>
              <a:t>„te voi binecuvânta”</a:t>
            </a:r>
            <a:endParaRPr lang="ro-RO" dirty="0"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57740" y="4107845"/>
            <a:ext cx="2516259" cy="8361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2540" algn="ctr">
              <a:lnSpc>
                <a:spcPts val="1900"/>
              </a:lnSpc>
              <a:spcBef>
                <a:spcPts val="100"/>
              </a:spcBef>
            </a:pPr>
            <a:r>
              <a:rPr lang="ro-RO" b="1" spc="-15" dirty="0" smtClean="0">
                <a:solidFill>
                  <a:srgbClr val="FFFFCC"/>
                </a:solidFill>
                <a:cs typeface="Calibri"/>
              </a:rPr>
              <a:t>FĂGĂDUINŢA</a:t>
            </a:r>
            <a:endParaRPr lang="ro-RO" b="1" spc="-15" dirty="0" smtClean="0">
              <a:solidFill>
                <a:srgbClr val="FFFFCC"/>
              </a:solidFill>
              <a:cs typeface="Calibri"/>
            </a:endParaRPr>
          </a:p>
          <a:p>
            <a:pPr marL="2540" algn="ctr">
              <a:lnSpc>
                <a:spcPts val="1900"/>
              </a:lnSpc>
              <a:spcBef>
                <a:spcPts val="100"/>
              </a:spcBef>
            </a:pPr>
            <a:r>
              <a:rPr lang="ro-RO" spc="-15" dirty="0" smtClean="0">
                <a:solidFill>
                  <a:srgbClr val="FFFFCC"/>
                </a:solidFill>
                <a:cs typeface="Calibri"/>
              </a:rPr>
              <a:t>„îşi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voi da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ţara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în care 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locuieşti</a:t>
            </a:r>
            <a:r>
              <a:rPr lang="ro-RO" spc="-15" dirty="0" smtClean="0">
                <a:solidFill>
                  <a:srgbClr val="FFFFCC"/>
                </a:solidFill>
                <a:cs typeface="Calibri"/>
              </a:rPr>
              <a:t>”</a:t>
            </a:r>
            <a:endParaRPr lang="ro-RO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3999" cy="51434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895" y="0"/>
            <a:ext cx="8816261" cy="3341995"/>
            <a:chOff x="0" y="0"/>
            <a:chExt cx="8886444" cy="337413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18387" cy="1664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7" y="88392"/>
              <a:ext cx="1060704" cy="1397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8340" y="1458467"/>
              <a:ext cx="3118104" cy="1915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2347" y="1522475"/>
              <a:ext cx="2939796" cy="1737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13297" y="1503425"/>
              <a:ext cx="2978150" cy="1775460"/>
            </a:xfrm>
            <a:custGeom>
              <a:avLst/>
              <a:gdLst/>
              <a:ahLst/>
              <a:cxnLst/>
              <a:rect l="l" t="t" r="r" b="b"/>
              <a:pathLst>
                <a:path w="2978150" h="1775460">
                  <a:moveTo>
                    <a:pt x="0" y="1775460"/>
                  </a:moveTo>
                  <a:lnTo>
                    <a:pt x="2977896" y="1775460"/>
                  </a:lnTo>
                  <a:lnTo>
                    <a:pt x="2977896" y="0"/>
                  </a:lnTo>
                  <a:lnTo>
                    <a:pt x="0" y="0"/>
                  </a:lnTo>
                  <a:lnTo>
                    <a:pt x="0" y="17754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lang="ro-RO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822" y="1489105"/>
            <a:ext cx="9380178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0">
              <a:lnSpc>
                <a:spcPts val="2100"/>
              </a:lnSpc>
              <a:spcBef>
                <a:spcPts val="100"/>
              </a:spcBef>
            </a:pPr>
            <a:r>
              <a:rPr lang="ro-RO" b="1" spc="-5" dirty="0" smtClean="0">
                <a:cs typeface="Calibri"/>
              </a:rPr>
              <a:t>Deşi </a:t>
            </a:r>
            <a:r>
              <a:rPr lang="ro-RO" b="1" spc="-5" dirty="0">
                <a:cs typeface="Calibri"/>
              </a:rPr>
              <a:t>legământul este un legământ al harului, în care </a:t>
            </a:r>
            <a:r>
              <a:rPr lang="ro-RO" b="1" spc="-5" dirty="0" smtClean="0">
                <a:cs typeface="Calibri"/>
              </a:rPr>
              <a:t>Dumnezeu </a:t>
            </a:r>
            <a:r>
              <a:rPr lang="ro-RO" b="1" spc="-5" dirty="0">
                <a:cs typeface="Calibri"/>
              </a:rPr>
              <a:t>ia </a:t>
            </a:r>
            <a:r>
              <a:rPr lang="ro-RO" b="1" spc="-5" dirty="0" smtClean="0">
                <a:cs typeface="Calibri"/>
              </a:rPr>
              <a:t>iniţiativa şi </a:t>
            </a:r>
            <a:r>
              <a:rPr lang="ro-RO" b="1" spc="-5" dirty="0">
                <a:cs typeface="Calibri"/>
              </a:rPr>
              <a:t>se oferă să facă pentru om ceea ce </a:t>
            </a:r>
            <a:r>
              <a:rPr lang="ro-RO" b="1" spc="-5" dirty="0" smtClean="0">
                <a:cs typeface="Calibri"/>
              </a:rPr>
              <a:t>acesta este </a:t>
            </a:r>
            <a:r>
              <a:rPr lang="ro-RO" b="1" spc="-5" dirty="0">
                <a:cs typeface="Calibri"/>
              </a:rPr>
              <a:t>incapabil să facă, nu este un legământ </a:t>
            </a:r>
            <a:r>
              <a:rPr lang="ro-RO" b="1" spc="-5" dirty="0" smtClean="0">
                <a:cs typeface="Calibri"/>
              </a:rPr>
              <a:t>unilateral</a:t>
            </a:r>
            <a:r>
              <a:rPr lang="ro-RO" sz="1800" b="1" spc="-10" dirty="0" smtClean="0">
                <a:latin typeface="Calibri"/>
                <a:cs typeface="Calibri"/>
              </a:rPr>
              <a:t>.</a:t>
            </a:r>
            <a:endParaRPr lang="ro-RO" sz="1800" dirty="0" smtClean="0">
              <a:latin typeface="Calibri"/>
              <a:cs typeface="Calibri"/>
            </a:endParaRPr>
          </a:p>
          <a:p>
            <a:pPr marL="12700" marR="3442970">
              <a:lnSpc>
                <a:spcPts val="2100"/>
              </a:lnSpc>
              <a:spcBef>
                <a:spcPts val="600"/>
              </a:spcBef>
            </a:pPr>
            <a:r>
              <a:rPr lang="ro-RO" b="1" dirty="0" smtClean="0">
                <a:cs typeface="Calibri"/>
              </a:rPr>
              <a:t>Oricine </a:t>
            </a:r>
            <a:r>
              <a:rPr lang="ro-RO" b="1" dirty="0">
                <a:cs typeface="Calibri"/>
              </a:rPr>
              <a:t>încheie un legământ cu Dumnezeu trebuie să facă partea sa pentru a-I permite lui Dumnezeu </a:t>
            </a:r>
            <a:r>
              <a:rPr lang="ro-RO" b="1" dirty="0" smtClean="0">
                <a:cs typeface="Calibri"/>
              </a:rPr>
              <a:t>să-Şi  </a:t>
            </a:r>
            <a:r>
              <a:rPr lang="ro-RO" b="1" dirty="0" smtClean="0">
                <a:cs typeface="Calibri"/>
              </a:rPr>
              <a:t>împlinească partea. </a:t>
            </a:r>
            <a:r>
              <a:rPr lang="ro-RO" b="1" dirty="0">
                <a:cs typeface="Calibri"/>
              </a:rPr>
              <a:t>Prin neascultarea lui Dumnezeu, legământul este încălcat. </a:t>
            </a:r>
            <a:endParaRPr lang="ro-RO" sz="1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86" y="3409950"/>
            <a:ext cx="3410414" cy="17335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4326" y="0"/>
            <a:ext cx="6358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OBLIGAŢIILE </a:t>
            </a:r>
            <a:r>
              <a:rPr lang="ro-RO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LEGĂMÂNTULUI (1</a:t>
            </a:r>
            <a:r>
              <a:rPr lang="ro-RO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2">
                      <a:lumMod val="50000"/>
                    </a:schemeClr>
                  </a:fgClr>
                  <a:bgClr>
                    <a:schemeClr val="accent2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ro-RO" sz="3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pattFill prst="narHorz">
                <a:fgClr>
                  <a:schemeClr val="accent2">
                    <a:lumMod val="50000"/>
                  </a:schemeClr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197" y="686156"/>
            <a:ext cx="73152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1600" b="1" dirty="0" smtClean="0">
                <a:ln w="0"/>
                <a:solidFill>
                  <a:schemeClr val="accent1"/>
                </a:solidFill>
                <a:latin typeface="Comic Sans MS" panose="030F0702030302020204" pitchFamily="66" charset="0"/>
              </a:rPr>
              <a:t>„Căci </a:t>
            </a:r>
            <a:r>
              <a:rPr lang="ro-RO" sz="1600" b="1" cap="none" spc="0" dirty="0" smtClean="0">
                <a:ln w="0"/>
                <a:solidFill>
                  <a:schemeClr val="accent1"/>
                </a:solidFill>
                <a:latin typeface="Comic Sans MS" panose="030F0702030302020204" pitchFamily="66" charset="0"/>
              </a:rPr>
              <a:t>l‑am ales pentru a le porunci copiilor săi şi familiei sale după el să ţină calea Domnului, împlinind dreptatea şi judecata, pentru ca Domnul să‑i dea lui Avraam ceea ce i‑a promis.“ Geneza 18:19 </a:t>
            </a:r>
            <a:endParaRPr lang="ro-RO" sz="1600" b="1" cap="none" spc="0" dirty="0">
              <a:ln w="0"/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8307" y="3267558"/>
            <a:ext cx="54748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 să nu ne </a:t>
            </a:r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înşelăm. Dumnezeu nu ne mântuieşte pentru că ascultăm. El ne mântuieşte prin har (Efeseni 2:8). Dar aşteaptă un răspuns de dragoste şi credinţă, care se reflectă în ascultarea de Legea </a:t>
            </a:r>
            <a:r>
              <a:rPr lang="ro-RO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(Iacov 2:17). </a:t>
            </a:r>
            <a:endParaRPr lang="ro-RO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3619" y="4487791"/>
            <a:ext cx="53075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smtClean="0"/>
              <a:t>Ascultarea este mijlocul prin care Dumnezeu </a:t>
            </a:r>
            <a:r>
              <a:rPr lang="ro-RO" b="1" smtClean="0"/>
              <a:t>îşi </a:t>
            </a:r>
            <a:r>
              <a:rPr lang="ro-RO" b="1" smtClean="0"/>
              <a:t>poate îndeplini promisiunile legământului cu noi</a:t>
            </a:r>
            <a:r>
              <a:rPr lang="ro-RO" b="1" smtClean="0"/>
              <a:t>. </a:t>
            </a:r>
            <a:endParaRPr lang="ro-RO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1159</Words>
  <Application>Microsoft Office PowerPoint</Application>
  <PresentationFormat>Expunere pe ecran (16:9)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3" baseType="lpstr">
      <vt:lpstr>Office Theme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Aşa cum numele lui Dumnezeu reflectă caracterul Său, tot aşa şi numele oamenilor din Orientul antic reflectau caracterul acestora. 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4 - Un legamant vesnic</dc:title>
  <dc:subject>Studiu Biblic, Trim. II, 2021 – Fagaduinta, legamantul cel vesnic al lui Dumnezeu</dc:subject>
  <dc:creator>Sergio Fustero Carreras</dc:creator>
  <cp:keywords>https://www.fustero.es/index_ro.php</cp:keywords>
  <cp:lastModifiedBy>Administrator</cp:lastModifiedBy>
  <cp:revision>20</cp:revision>
  <dcterms:created xsi:type="dcterms:W3CDTF">2021-04-18T08:32:47Z</dcterms:created>
  <dcterms:modified xsi:type="dcterms:W3CDTF">2021-04-19T15:16:27Z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2021-04-18T00:00:00Z</vt:filetime>
  </property>
</Properties>
</file>