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6" r:id="rId4"/>
    <p:sldId id="257" r:id="rId5"/>
    <p:sldId id="258" r:id="rId6"/>
    <p:sldId id="259" r:id="rId7"/>
    <p:sldId id="265" r:id="rId8"/>
    <p:sldId id="260" r:id="rId9"/>
    <p:sldId id="261" r:id="rId10"/>
    <p:sldId id="262" r:id="rId11"/>
    <p:sldId id="264" r:id="rId12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Arial Black" pitchFamily="34" charset="0"/>
      <p:bold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DADAD"/>
    <a:srgbClr val="FF9B33"/>
    <a:srgbClr val="DB2800"/>
    <a:srgbClr val="BAA7DE"/>
    <a:srgbClr val="F3EBF8"/>
    <a:srgbClr val="D2446F"/>
    <a:srgbClr val="577AA4"/>
    <a:srgbClr val="967200"/>
    <a:srgbClr val="0EB5FF"/>
    <a:srgbClr val="FF2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87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1765C-DAA4-426C-BCFC-DC4FC72A763E}" type="doc">
      <dgm:prSet loTypeId="urn:microsoft.com/office/officeart/2005/8/layout/pList1#1" loCatId="picture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36CF980-BCC4-4C7C-ACCA-AE598F7B51E6}">
      <dgm:prSet phldrT="[Texto]" custT="1"/>
      <dgm:spPr/>
      <dgm:t>
        <a:bodyPr/>
        <a:lstStyle/>
        <a:p>
          <a:r>
            <a:rPr lang="ro-RO" sz="1800" b="1" dirty="0" smtClean="0"/>
            <a:t>Prima </a:t>
          </a:r>
          <a:r>
            <a:rPr lang="ro-RO" sz="1800" b="1" dirty="0" smtClean="0"/>
            <a:t>generaţie</a:t>
          </a:r>
          <a:r>
            <a:rPr lang="es-ES" sz="1800" b="1" dirty="0"/>
            <a:t/>
          </a:r>
          <a:br>
            <a:rPr lang="es-ES" sz="1800" b="1" dirty="0"/>
          </a:br>
          <a:r>
            <a:rPr lang="es-ES" sz="1800" b="1" dirty="0" smtClean="0"/>
            <a:t>G</a:t>
          </a:r>
          <a:r>
            <a:rPr lang="ro-RO" sz="1800" b="1" dirty="0" smtClean="0"/>
            <a:t>eneza</a:t>
          </a:r>
          <a:r>
            <a:rPr lang="es-ES" sz="1800" b="1" dirty="0" smtClean="0"/>
            <a:t> </a:t>
          </a:r>
          <a:r>
            <a:rPr lang="es-ES" sz="1800" b="1" dirty="0"/>
            <a:t>3:11-13</a:t>
          </a:r>
        </a:p>
      </dgm:t>
    </dgm:pt>
    <dgm:pt modelId="{9E4D360D-8DB6-4A13-8E65-C7AF29630F20}" type="parTrans" cxnId="{69BADB21-6DD0-4813-AABD-5221D7E6BE17}">
      <dgm:prSet/>
      <dgm:spPr/>
      <dgm:t>
        <a:bodyPr/>
        <a:lstStyle/>
        <a:p>
          <a:endParaRPr lang="es-ES" sz="1800" b="1"/>
        </a:p>
      </dgm:t>
    </dgm:pt>
    <dgm:pt modelId="{7D98227C-355D-4B63-8046-A6E4F69C7922}" type="sibTrans" cxnId="{69BADB21-6DD0-4813-AABD-5221D7E6BE17}">
      <dgm:prSet/>
      <dgm:spPr/>
      <dgm:t>
        <a:bodyPr/>
        <a:lstStyle/>
        <a:p>
          <a:endParaRPr lang="es-ES" sz="1800" b="1"/>
        </a:p>
      </dgm:t>
    </dgm:pt>
    <dgm:pt modelId="{C14BC190-8E8A-4844-8725-5BAA436F4022}">
      <dgm:prSet phldrT="[Texto]" custT="1"/>
      <dgm:spPr/>
      <dgm:t>
        <a:bodyPr/>
        <a:lstStyle/>
        <a:p>
          <a:r>
            <a:rPr lang="ro-RO" sz="1800" b="1" dirty="0" smtClean="0"/>
            <a:t>A doua</a:t>
          </a:r>
          <a:r>
            <a:rPr lang="es-ES" sz="1800" b="1" dirty="0" smtClean="0"/>
            <a:t> </a:t>
          </a:r>
          <a:r>
            <a:rPr lang="ro-RO" sz="1800" b="1" dirty="0" smtClean="0"/>
            <a:t>generaţie</a:t>
          </a:r>
          <a:r>
            <a:rPr lang="es-ES" sz="1800" b="1" dirty="0" smtClean="0"/>
            <a:t/>
          </a:r>
          <a:br>
            <a:rPr lang="es-ES" sz="1800" b="1" dirty="0" smtClean="0"/>
          </a:br>
          <a:r>
            <a:rPr lang="es-ES" sz="1800" b="1" dirty="0" smtClean="0"/>
            <a:t>G</a:t>
          </a:r>
          <a:r>
            <a:rPr lang="ro-RO" sz="1800" b="1" dirty="0" smtClean="0"/>
            <a:t>eneza</a:t>
          </a:r>
          <a:r>
            <a:rPr lang="es-ES" sz="1800" b="1" dirty="0" smtClean="0"/>
            <a:t> 4:8</a:t>
          </a:r>
          <a:endParaRPr lang="es-ES" sz="1800" b="1" dirty="0"/>
        </a:p>
      </dgm:t>
    </dgm:pt>
    <dgm:pt modelId="{2997BDE8-396F-4E68-854C-A4717E7799B9}" type="parTrans" cxnId="{FF7CBA2A-2E03-42E5-A9B6-763E9F514685}">
      <dgm:prSet/>
      <dgm:spPr/>
      <dgm:t>
        <a:bodyPr/>
        <a:lstStyle/>
        <a:p>
          <a:endParaRPr lang="es-ES" sz="1800" b="1"/>
        </a:p>
      </dgm:t>
    </dgm:pt>
    <dgm:pt modelId="{A98AD9FC-51F4-4966-9973-D94A2102A03A}" type="sibTrans" cxnId="{FF7CBA2A-2E03-42E5-A9B6-763E9F514685}">
      <dgm:prSet/>
      <dgm:spPr/>
      <dgm:t>
        <a:bodyPr/>
        <a:lstStyle/>
        <a:p>
          <a:endParaRPr lang="es-ES" sz="1800" b="1"/>
        </a:p>
      </dgm:t>
    </dgm:pt>
    <dgm:pt modelId="{8DEE1AF5-F643-4237-A7F6-4792969BA110}">
      <dgm:prSet phldrT="[Texto]" custT="1"/>
      <dgm:spPr/>
      <dgm:t>
        <a:bodyPr/>
        <a:lstStyle/>
        <a:p>
          <a:r>
            <a:rPr lang="ro-RO" sz="1800" b="1" dirty="0" smtClean="0"/>
            <a:t>A </a:t>
          </a:r>
          <a:r>
            <a:rPr lang="ro-RO" sz="1800" b="1" dirty="0" smtClean="0"/>
            <a:t>şaptea generaţie</a:t>
          </a:r>
          <a:r>
            <a:rPr lang="es-ES" sz="1800" b="1" dirty="0" smtClean="0"/>
            <a:t/>
          </a:r>
          <a:br>
            <a:rPr lang="es-ES" sz="1800" b="1" dirty="0" smtClean="0"/>
          </a:br>
          <a:r>
            <a:rPr lang="es-ES" sz="1800" b="1" dirty="0" smtClean="0"/>
            <a:t>G</a:t>
          </a:r>
          <a:r>
            <a:rPr lang="ro-RO" sz="1800" b="1" dirty="0" smtClean="0"/>
            <a:t>eneza</a:t>
          </a:r>
          <a:r>
            <a:rPr lang="es-ES" sz="1800" b="1" dirty="0" smtClean="0"/>
            <a:t> 4:23</a:t>
          </a:r>
          <a:endParaRPr lang="es-ES" sz="1800" b="1" dirty="0"/>
        </a:p>
      </dgm:t>
    </dgm:pt>
    <dgm:pt modelId="{7A28BAA8-CBCC-4EBB-B4C1-29B2992F1534}" type="parTrans" cxnId="{DE2D0F8B-9A49-4F33-AAB9-660AFDF606A6}">
      <dgm:prSet/>
      <dgm:spPr/>
      <dgm:t>
        <a:bodyPr/>
        <a:lstStyle/>
        <a:p>
          <a:endParaRPr lang="es-ES" sz="1800" b="1"/>
        </a:p>
      </dgm:t>
    </dgm:pt>
    <dgm:pt modelId="{0DFA307C-D6B0-46CB-BB99-8AF876AF6162}" type="sibTrans" cxnId="{DE2D0F8B-9A49-4F33-AAB9-660AFDF606A6}">
      <dgm:prSet/>
      <dgm:spPr/>
      <dgm:t>
        <a:bodyPr/>
        <a:lstStyle/>
        <a:p>
          <a:endParaRPr lang="es-ES" sz="1800" b="1"/>
        </a:p>
      </dgm:t>
    </dgm:pt>
    <dgm:pt modelId="{7DF09567-E029-444F-BE59-50F88BDFB09D}">
      <dgm:prSet phldrT="[Texto]" custT="1"/>
      <dgm:spPr/>
      <dgm:t>
        <a:bodyPr/>
        <a:lstStyle/>
        <a:p>
          <a:r>
            <a:rPr lang="ro-RO" sz="1800" b="1" dirty="0" smtClean="0"/>
            <a:t> A </a:t>
          </a:r>
          <a:r>
            <a:rPr lang="es-ES" sz="1800" b="1" dirty="0" smtClean="0"/>
            <a:t>8ª-</a:t>
          </a:r>
          <a:r>
            <a:rPr lang="ro-RO" sz="1800" b="1" dirty="0" smtClean="0"/>
            <a:t> a</a:t>
          </a:r>
          <a:r>
            <a:rPr lang="es-ES" sz="1800" b="1" dirty="0" smtClean="0"/>
            <a:t>10ª </a:t>
          </a:r>
          <a:r>
            <a:rPr lang="ro-RO" sz="1800" b="1" dirty="0" smtClean="0"/>
            <a:t>generaţie</a:t>
          </a:r>
          <a:r>
            <a:rPr lang="es-ES" sz="1800" b="1" dirty="0" smtClean="0"/>
            <a:t/>
          </a:r>
          <a:br>
            <a:rPr lang="es-ES" sz="1800" b="1" dirty="0" smtClean="0"/>
          </a:br>
          <a:r>
            <a:rPr lang="es-ES" sz="1800" b="1" dirty="0" smtClean="0"/>
            <a:t>G</a:t>
          </a:r>
          <a:r>
            <a:rPr lang="ro-RO" sz="1800" b="1" dirty="0" err="1" smtClean="0"/>
            <a:t>eneza</a:t>
          </a:r>
          <a:r>
            <a:rPr lang="es-ES" sz="1800" b="1" dirty="0" smtClean="0"/>
            <a:t> </a:t>
          </a:r>
          <a:r>
            <a:rPr lang="es-ES" sz="1800" b="1" dirty="0" smtClean="0"/>
            <a:t>6:2,11</a:t>
          </a:r>
          <a:endParaRPr lang="es-ES" sz="1800" b="1" dirty="0"/>
        </a:p>
      </dgm:t>
    </dgm:pt>
    <dgm:pt modelId="{E6BC6519-C7FF-4FF3-A9D0-127EF3F3AA8D}" type="parTrans" cxnId="{587C5BD5-1893-4C23-8E09-5BB0AE3849B1}">
      <dgm:prSet/>
      <dgm:spPr/>
      <dgm:t>
        <a:bodyPr/>
        <a:lstStyle/>
        <a:p>
          <a:endParaRPr lang="es-ES" sz="1800" b="1"/>
        </a:p>
      </dgm:t>
    </dgm:pt>
    <dgm:pt modelId="{2AE4FBC8-A47D-47D9-BA5C-98948951BC03}" type="sibTrans" cxnId="{587C5BD5-1893-4C23-8E09-5BB0AE3849B1}">
      <dgm:prSet/>
      <dgm:spPr/>
      <dgm:t>
        <a:bodyPr/>
        <a:lstStyle/>
        <a:p>
          <a:endParaRPr lang="es-ES" sz="1800" b="1"/>
        </a:p>
      </dgm:t>
    </dgm:pt>
    <dgm:pt modelId="{8B1FC100-B179-4D4D-BF9F-14F9CAD7ECC4}" type="pres">
      <dgm:prSet presAssocID="{F5E1765C-DAA4-426C-BCFC-DC4FC72A7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30FB27-9C1A-449A-8816-22B0D27D986E}" type="pres">
      <dgm:prSet presAssocID="{436CF980-BCC4-4C7C-ACCA-AE598F7B51E6}" presName="compNode" presStyleCnt="0"/>
      <dgm:spPr/>
    </dgm:pt>
    <dgm:pt modelId="{599811A7-B6B2-4E14-9870-827A3E1974AA}" type="pres">
      <dgm:prSet presAssocID="{436CF980-BCC4-4C7C-ACCA-AE598F7B51E6}" presName="pictRect" presStyleLbl="node1" presStyleIdx="0" presStyleCnt="4" custLinFactNeighborX="6095" custLinFactNeighborY="-176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rgbClr val="FFFF0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227B5D0-71A7-48FB-92D4-E4E669256DB7}" type="pres">
      <dgm:prSet presAssocID="{436CF980-BCC4-4C7C-ACCA-AE598F7B51E6}" presName="textRect" presStyleLbl="revTx" presStyleIdx="0" presStyleCnt="4" custLinFactNeighborX="4542" custLinFactNeighborY="-6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0C482-C151-4A9E-8FFA-F36068458E46}" type="pres">
      <dgm:prSet presAssocID="{7D98227C-355D-4B63-8046-A6E4F69C792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C7B8CDF-40FA-4C83-AF34-88479B744068}" type="pres">
      <dgm:prSet presAssocID="{C14BC190-8E8A-4844-8725-5BAA436F4022}" presName="compNode" presStyleCnt="0"/>
      <dgm:spPr/>
    </dgm:pt>
    <dgm:pt modelId="{DDC19920-9E3B-4EA2-9307-DDCEA6FE6EBC}" type="pres">
      <dgm:prSet presAssocID="{C14BC190-8E8A-4844-8725-5BAA436F4022}" presName="pictRect" presStyleLbl="node1" presStyleIdx="1" presStyleCnt="4" custLinFactNeighborX="18572" custLinFactNeighborY="-176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333"/>
          </a:stretch>
        </a:blipFill>
        <a:ln>
          <a:solidFill>
            <a:srgbClr val="FFFF0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20BA74BE-FF12-4BF4-80CB-F8F24289355D}" type="pres">
      <dgm:prSet presAssocID="{C14BC190-8E8A-4844-8725-5BAA436F4022}" presName="textRect" presStyleLbl="revTx" presStyleIdx="1" presStyleCnt="4" custScaleX="109653" custLinFactNeighborX="5840" custLinFactNeighborY="-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E667A-311C-4FD2-B8D1-226365CD11AA}" type="pres">
      <dgm:prSet presAssocID="{A98AD9FC-51F4-4966-9973-D94A2102A03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6645A2-B10B-45D9-8A78-CF244A4EC407}" type="pres">
      <dgm:prSet presAssocID="{8DEE1AF5-F643-4237-A7F6-4792969BA110}" presName="compNode" presStyleCnt="0"/>
      <dgm:spPr/>
    </dgm:pt>
    <dgm:pt modelId="{AFBB01A3-65F8-416A-9A4B-99785983E481}" type="pres">
      <dgm:prSet presAssocID="{8DEE1AF5-F643-4237-A7F6-4792969BA110}" presName="pictRect" presStyleLbl="node1" presStyleIdx="2" presStyleCnt="4" custLinFactNeighborX="18808" custLinFactNeighborY="-1761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rgbClr val="FFFF0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600DB03B-B834-4F89-A71D-113A25AE8BDB}" type="pres">
      <dgm:prSet presAssocID="{8DEE1AF5-F643-4237-A7F6-4792969BA110}" presName="textRect" presStyleLbl="revTx" presStyleIdx="2" presStyleCnt="4" custScaleX="120707" custLinFactNeighborX="16775" custLinFactNeighborY="-3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0CCC0-F350-4425-8E71-290329918B8A}" type="pres">
      <dgm:prSet presAssocID="{0DFA307C-D6B0-46CB-BB99-8AF876AF616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106F8D-2DE9-404E-AD24-5853ECE9864E}" type="pres">
      <dgm:prSet presAssocID="{7DF09567-E029-444F-BE59-50F88BDFB09D}" presName="compNode" presStyleCnt="0"/>
      <dgm:spPr/>
    </dgm:pt>
    <dgm:pt modelId="{6EAB701C-B64D-462C-8581-4DDA4E485D30}" type="pres">
      <dgm:prSet presAssocID="{7DF09567-E029-444F-BE59-50F88BDFB09D}" presName="pictRect" presStyleLbl="node1" presStyleIdx="3" presStyleCnt="4" custLinFactNeighborX="-84" custLinFactNeighborY="-1761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solidFill>
            <a:srgbClr val="FFFF0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BCEC28E-DFC7-482B-8C96-5C92FB51E1AF}" type="pres">
      <dgm:prSet presAssocID="{7DF09567-E029-444F-BE59-50F88BDFB09D}" presName="textRect" presStyleLbl="revTx" presStyleIdx="3" presStyleCnt="4" custScaleX="131855" custLinFactNeighborX="19536" custLinFactNeighborY="-7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ADB21-6DD0-4813-AABD-5221D7E6BE17}" srcId="{F5E1765C-DAA4-426C-BCFC-DC4FC72A763E}" destId="{436CF980-BCC4-4C7C-ACCA-AE598F7B51E6}" srcOrd="0" destOrd="0" parTransId="{9E4D360D-8DB6-4A13-8E65-C7AF29630F20}" sibTransId="{7D98227C-355D-4B63-8046-A6E4F69C7922}"/>
    <dgm:cxn modelId="{AFB3A09A-1DBF-498E-A77F-A85F1F43EC85}" type="presOf" srcId="{A98AD9FC-51F4-4966-9973-D94A2102A03A}" destId="{D63E667A-311C-4FD2-B8D1-226365CD11AA}" srcOrd="0" destOrd="0" presId="urn:microsoft.com/office/officeart/2005/8/layout/pList1#1"/>
    <dgm:cxn modelId="{56E13BD9-F5CE-4980-B788-077B5D3D6D08}" type="presOf" srcId="{8DEE1AF5-F643-4237-A7F6-4792969BA110}" destId="{600DB03B-B834-4F89-A71D-113A25AE8BDB}" srcOrd="0" destOrd="0" presId="urn:microsoft.com/office/officeart/2005/8/layout/pList1#1"/>
    <dgm:cxn modelId="{2802D7EF-A0ED-471E-B9A7-089DAF5008C2}" type="presOf" srcId="{0DFA307C-D6B0-46CB-BB99-8AF876AF6162}" destId="{3E20CCC0-F350-4425-8E71-290329918B8A}" srcOrd="0" destOrd="0" presId="urn:microsoft.com/office/officeart/2005/8/layout/pList1#1"/>
    <dgm:cxn modelId="{DE2D0F8B-9A49-4F33-AAB9-660AFDF606A6}" srcId="{F5E1765C-DAA4-426C-BCFC-DC4FC72A763E}" destId="{8DEE1AF5-F643-4237-A7F6-4792969BA110}" srcOrd="2" destOrd="0" parTransId="{7A28BAA8-CBCC-4EBB-B4C1-29B2992F1534}" sibTransId="{0DFA307C-D6B0-46CB-BB99-8AF876AF6162}"/>
    <dgm:cxn modelId="{3036B982-A90B-4863-A292-1323531B57EC}" type="presOf" srcId="{7DF09567-E029-444F-BE59-50F88BDFB09D}" destId="{DBCEC28E-DFC7-482B-8C96-5C92FB51E1AF}" srcOrd="0" destOrd="0" presId="urn:microsoft.com/office/officeart/2005/8/layout/pList1#1"/>
    <dgm:cxn modelId="{2D285837-878E-4FC2-BB08-E45CAE432F70}" type="presOf" srcId="{F5E1765C-DAA4-426C-BCFC-DC4FC72A763E}" destId="{8B1FC100-B179-4D4D-BF9F-14F9CAD7ECC4}" srcOrd="0" destOrd="0" presId="urn:microsoft.com/office/officeart/2005/8/layout/pList1#1"/>
    <dgm:cxn modelId="{DEF5008A-A1F7-4CA9-85B6-8F1F104CDFD0}" type="presOf" srcId="{7D98227C-355D-4B63-8046-A6E4F69C7922}" destId="{EE80C482-C151-4A9E-8FFA-F36068458E46}" srcOrd="0" destOrd="0" presId="urn:microsoft.com/office/officeart/2005/8/layout/pList1#1"/>
    <dgm:cxn modelId="{B5BEACA9-3C56-4900-AB5E-B81D38BCDEF2}" type="presOf" srcId="{C14BC190-8E8A-4844-8725-5BAA436F4022}" destId="{20BA74BE-FF12-4BF4-80CB-F8F24289355D}" srcOrd="0" destOrd="0" presId="urn:microsoft.com/office/officeart/2005/8/layout/pList1#1"/>
    <dgm:cxn modelId="{F79185AF-7B5A-49DA-8AC2-F22740F8B4EE}" type="presOf" srcId="{436CF980-BCC4-4C7C-ACCA-AE598F7B51E6}" destId="{9227B5D0-71A7-48FB-92D4-E4E669256DB7}" srcOrd="0" destOrd="0" presId="urn:microsoft.com/office/officeart/2005/8/layout/pList1#1"/>
    <dgm:cxn modelId="{FF7CBA2A-2E03-42E5-A9B6-763E9F514685}" srcId="{F5E1765C-DAA4-426C-BCFC-DC4FC72A763E}" destId="{C14BC190-8E8A-4844-8725-5BAA436F4022}" srcOrd="1" destOrd="0" parTransId="{2997BDE8-396F-4E68-854C-A4717E7799B9}" sibTransId="{A98AD9FC-51F4-4966-9973-D94A2102A03A}"/>
    <dgm:cxn modelId="{587C5BD5-1893-4C23-8E09-5BB0AE3849B1}" srcId="{F5E1765C-DAA4-426C-BCFC-DC4FC72A763E}" destId="{7DF09567-E029-444F-BE59-50F88BDFB09D}" srcOrd="3" destOrd="0" parTransId="{E6BC6519-C7FF-4FF3-A9D0-127EF3F3AA8D}" sibTransId="{2AE4FBC8-A47D-47D9-BA5C-98948951BC03}"/>
    <dgm:cxn modelId="{B15ECD7F-C690-4673-9191-44710BA00637}" type="presParOf" srcId="{8B1FC100-B179-4D4D-BF9F-14F9CAD7ECC4}" destId="{7330FB27-9C1A-449A-8816-22B0D27D986E}" srcOrd="0" destOrd="0" presId="urn:microsoft.com/office/officeart/2005/8/layout/pList1#1"/>
    <dgm:cxn modelId="{E631678A-1171-4A68-A5E1-CA532F9A5CC9}" type="presParOf" srcId="{7330FB27-9C1A-449A-8816-22B0D27D986E}" destId="{599811A7-B6B2-4E14-9870-827A3E1974AA}" srcOrd="0" destOrd="0" presId="urn:microsoft.com/office/officeart/2005/8/layout/pList1#1"/>
    <dgm:cxn modelId="{45762ADE-0B0B-4803-8864-9A72CE7DD9BA}" type="presParOf" srcId="{7330FB27-9C1A-449A-8816-22B0D27D986E}" destId="{9227B5D0-71A7-48FB-92D4-E4E669256DB7}" srcOrd="1" destOrd="0" presId="urn:microsoft.com/office/officeart/2005/8/layout/pList1#1"/>
    <dgm:cxn modelId="{95BED7B3-297E-490C-BD73-E33AD4D1204D}" type="presParOf" srcId="{8B1FC100-B179-4D4D-BF9F-14F9CAD7ECC4}" destId="{EE80C482-C151-4A9E-8FFA-F36068458E46}" srcOrd="1" destOrd="0" presId="urn:microsoft.com/office/officeart/2005/8/layout/pList1#1"/>
    <dgm:cxn modelId="{65058839-EECC-43B8-B2A0-7C072A086E42}" type="presParOf" srcId="{8B1FC100-B179-4D4D-BF9F-14F9CAD7ECC4}" destId="{EC7B8CDF-40FA-4C83-AF34-88479B744068}" srcOrd="2" destOrd="0" presId="urn:microsoft.com/office/officeart/2005/8/layout/pList1#1"/>
    <dgm:cxn modelId="{FF24D7F6-D970-42EB-AF7B-EDF36831BD0C}" type="presParOf" srcId="{EC7B8CDF-40FA-4C83-AF34-88479B744068}" destId="{DDC19920-9E3B-4EA2-9307-DDCEA6FE6EBC}" srcOrd="0" destOrd="0" presId="urn:microsoft.com/office/officeart/2005/8/layout/pList1#1"/>
    <dgm:cxn modelId="{1BC599CB-8586-471A-8E87-BF6256852040}" type="presParOf" srcId="{EC7B8CDF-40FA-4C83-AF34-88479B744068}" destId="{20BA74BE-FF12-4BF4-80CB-F8F24289355D}" srcOrd="1" destOrd="0" presId="urn:microsoft.com/office/officeart/2005/8/layout/pList1#1"/>
    <dgm:cxn modelId="{EF7EA888-EF2F-4CF7-B213-6EFB8C8D9CE4}" type="presParOf" srcId="{8B1FC100-B179-4D4D-BF9F-14F9CAD7ECC4}" destId="{D63E667A-311C-4FD2-B8D1-226365CD11AA}" srcOrd="3" destOrd="0" presId="urn:microsoft.com/office/officeart/2005/8/layout/pList1#1"/>
    <dgm:cxn modelId="{7EA96F03-1611-4D5B-ACE4-48029E533F20}" type="presParOf" srcId="{8B1FC100-B179-4D4D-BF9F-14F9CAD7ECC4}" destId="{396645A2-B10B-45D9-8A78-CF244A4EC407}" srcOrd="4" destOrd="0" presId="urn:microsoft.com/office/officeart/2005/8/layout/pList1#1"/>
    <dgm:cxn modelId="{DA92C006-3DC8-49E2-AACE-417AD36D144E}" type="presParOf" srcId="{396645A2-B10B-45D9-8A78-CF244A4EC407}" destId="{AFBB01A3-65F8-416A-9A4B-99785983E481}" srcOrd="0" destOrd="0" presId="urn:microsoft.com/office/officeart/2005/8/layout/pList1#1"/>
    <dgm:cxn modelId="{A840E457-6C5E-4B3E-8FA3-480D75A08CBC}" type="presParOf" srcId="{396645A2-B10B-45D9-8A78-CF244A4EC407}" destId="{600DB03B-B834-4F89-A71D-113A25AE8BDB}" srcOrd="1" destOrd="0" presId="urn:microsoft.com/office/officeart/2005/8/layout/pList1#1"/>
    <dgm:cxn modelId="{4AE220C9-0F33-4A2E-B977-157C320D95EF}" type="presParOf" srcId="{8B1FC100-B179-4D4D-BF9F-14F9CAD7ECC4}" destId="{3E20CCC0-F350-4425-8E71-290329918B8A}" srcOrd="5" destOrd="0" presId="urn:microsoft.com/office/officeart/2005/8/layout/pList1#1"/>
    <dgm:cxn modelId="{AE8C7DFF-D04E-4C55-B8BA-78807C283622}" type="presParOf" srcId="{8B1FC100-B179-4D4D-BF9F-14F9CAD7ECC4}" destId="{4A106F8D-2DE9-404E-AD24-5853ECE9864E}" srcOrd="6" destOrd="0" presId="urn:microsoft.com/office/officeart/2005/8/layout/pList1#1"/>
    <dgm:cxn modelId="{1C84F568-D2AF-4CC5-8824-6D9C92C8E64B}" type="presParOf" srcId="{4A106F8D-2DE9-404E-AD24-5853ECE9864E}" destId="{6EAB701C-B64D-462C-8581-4DDA4E485D30}" srcOrd="0" destOrd="0" presId="urn:microsoft.com/office/officeart/2005/8/layout/pList1#1"/>
    <dgm:cxn modelId="{0ED079F9-D675-43CC-AF9F-6EA89A440EA4}" type="presParOf" srcId="{4A106F8D-2DE9-404E-AD24-5853ECE9864E}" destId="{DBCEC28E-DFC7-482B-8C96-5C92FB51E1AF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9811A7-B6B2-4E14-9870-827A3E1974AA}">
      <dsp:nvSpPr>
        <dsp:cNvPr id="0" name=""/>
        <dsp:cNvSpPr/>
      </dsp:nvSpPr>
      <dsp:spPr>
        <a:xfrm>
          <a:off x="160537" y="0"/>
          <a:ext cx="1797440" cy="1238436"/>
        </a:xfrm>
        <a:prstGeom prst="round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27B5D0-71A7-48FB-92D4-E4E669256DB7}">
      <dsp:nvSpPr>
        <dsp:cNvPr id="0" name=""/>
        <dsp:cNvSpPr/>
      </dsp:nvSpPr>
      <dsp:spPr>
        <a:xfrm>
          <a:off x="132623" y="1195065"/>
          <a:ext cx="1797440" cy="66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Prima </a:t>
          </a:r>
          <a:r>
            <a:rPr lang="ro-RO" sz="1800" b="1" kern="1200" dirty="0" smtClean="0"/>
            <a:t>generaţie</a:t>
          </a:r>
          <a:r>
            <a:rPr lang="es-ES" sz="1800" b="1" kern="1200" dirty="0"/>
            <a:t/>
          </a:r>
          <a:br>
            <a:rPr lang="es-ES" sz="1800" b="1" kern="1200" dirty="0"/>
          </a:br>
          <a:r>
            <a:rPr lang="es-ES" sz="1800" b="1" kern="1200" dirty="0" smtClean="0"/>
            <a:t>G</a:t>
          </a:r>
          <a:r>
            <a:rPr lang="ro-RO" sz="1800" b="1" kern="1200" dirty="0" smtClean="0"/>
            <a:t>eneza</a:t>
          </a:r>
          <a:r>
            <a:rPr lang="es-ES" sz="1800" b="1" kern="1200" dirty="0" smtClean="0"/>
            <a:t> </a:t>
          </a:r>
          <a:r>
            <a:rPr lang="es-ES" sz="1800" b="1" kern="1200" dirty="0"/>
            <a:t>3:11-13</a:t>
          </a:r>
        </a:p>
      </dsp:txBody>
      <dsp:txXfrm>
        <a:off x="132623" y="1195065"/>
        <a:ext cx="1797440" cy="666850"/>
      </dsp:txXfrm>
    </dsp:sp>
    <dsp:sp modelId="{DDC19920-9E3B-4EA2-9307-DDCEA6FE6EBC}">
      <dsp:nvSpPr>
        <dsp:cNvPr id="0" name=""/>
        <dsp:cNvSpPr/>
      </dsp:nvSpPr>
      <dsp:spPr>
        <a:xfrm>
          <a:off x="2448816" y="0"/>
          <a:ext cx="1797440" cy="1238436"/>
        </a:xfrm>
        <a:prstGeom prst="round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333"/>
          </a:stretch>
        </a:blipFill>
        <a:ln w="19050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BA74BE-FF12-4BF4-80CB-F8F24289355D}">
      <dsp:nvSpPr>
        <dsp:cNvPr id="0" name=""/>
        <dsp:cNvSpPr/>
      </dsp:nvSpPr>
      <dsp:spPr>
        <a:xfrm>
          <a:off x="2133213" y="1236944"/>
          <a:ext cx="1970946" cy="66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A doua</a:t>
          </a:r>
          <a:r>
            <a:rPr lang="es-ES" sz="1800" b="1" kern="1200" dirty="0" smtClean="0"/>
            <a:t> </a:t>
          </a:r>
          <a:r>
            <a:rPr lang="ro-RO" sz="1800" b="1" kern="1200" dirty="0" smtClean="0"/>
            <a:t>generaţie</a:t>
          </a:r>
          <a:r>
            <a:rPr lang="es-ES" sz="1800" b="1" kern="1200" dirty="0" smtClean="0"/>
            <a:t/>
          </a:r>
          <a:br>
            <a:rPr lang="es-ES" sz="1800" b="1" kern="1200" dirty="0" smtClean="0"/>
          </a:br>
          <a:r>
            <a:rPr lang="es-ES" sz="1800" b="1" kern="1200" dirty="0" smtClean="0"/>
            <a:t>G</a:t>
          </a:r>
          <a:r>
            <a:rPr lang="ro-RO" sz="1800" b="1" kern="1200" dirty="0" smtClean="0"/>
            <a:t>eneza</a:t>
          </a:r>
          <a:r>
            <a:rPr lang="es-ES" sz="1800" b="1" kern="1200" dirty="0" smtClean="0"/>
            <a:t> 4:8</a:t>
          </a:r>
          <a:endParaRPr lang="es-ES" sz="1800" b="1" kern="1200" dirty="0"/>
        </a:p>
      </dsp:txBody>
      <dsp:txXfrm>
        <a:off x="2133213" y="1236944"/>
        <a:ext cx="1970946" cy="666850"/>
      </dsp:txXfrm>
    </dsp:sp>
    <dsp:sp modelId="{AFBB01A3-65F8-416A-9A4B-99785983E481}">
      <dsp:nvSpPr>
        <dsp:cNvPr id="0" name=""/>
        <dsp:cNvSpPr/>
      </dsp:nvSpPr>
      <dsp:spPr>
        <a:xfrm>
          <a:off x="4703169" y="0"/>
          <a:ext cx="1797440" cy="1238436"/>
        </a:xfrm>
        <a:prstGeom prst="round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0DB03B-B834-4F89-A71D-113A25AE8BDB}">
      <dsp:nvSpPr>
        <dsp:cNvPr id="0" name=""/>
        <dsp:cNvSpPr/>
      </dsp:nvSpPr>
      <dsp:spPr>
        <a:xfrm>
          <a:off x="4480530" y="1216005"/>
          <a:ext cx="2169636" cy="66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A </a:t>
          </a:r>
          <a:r>
            <a:rPr lang="ro-RO" sz="1800" b="1" kern="1200" dirty="0" smtClean="0"/>
            <a:t>şaptea generaţie</a:t>
          </a:r>
          <a:r>
            <a:rPr lang="es-ES" sz="1800" b="1" kern="1200" dirty="0" smtClean="0"/>
            <a:t/>
          </a:r>
          <a:br>
            <a:rPr lang="es-ES" sz="1800" b="1" kern="1200" dirty="0" smtClean="0"/>
          </a:br>
          <a:r>
            <a:rPr lang="es-ES" sz="1800" b="1" kern="1200" dirty="0" smtClean="0"/>
            <a:t>G</a:t>
          </a:r>
          <a:r>
            <a:rPr lang="ro-RO" sz="1800" b="1" kern="1200" dirty="0" smtClean="0"/>
            <a:t>eneza</a:t>
          </a:r>
          <a:r>
            <a:rPr lang="es-ES" sz="1800" b="1" kern="1200" dirty="0" smtClean="0"/>
            <a:t> 4:23</a:t>
          </a:r>
          <a:endParaRPr lang="es-ES" sz="1800" b="1" kern="1200" dirty="0"/>
        </a:p>
      </dsp:txBody>
      <dsp:txXfrm>
        <a:off x="4480530" y="1216005"/>
        <a:ext cx="2169636" cy="666850"/>
      </dsp:txXfrm>
    </dsp:sp>
    <dsp:sp modelId="{6EAB701C-B64D-462C-8581-4DDA4E485D30}">
      <dsp:nvSpPr>
        <dsp:cNvPr id="0" name=""/>
        <dsp:cNvSpPr/>
      </dsp:nvSpPr>
      <dsp:spPr>
        <a:xfrm>
          <a:off x="6813242" y="0"/>
          <a:ext cx="1797440" cy="1238436"/>
        </a:xfrm>
        <a:prstGeom prst="round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rgbClr val="FFFF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CEC28E-DFC7-482B-8C96-5C92FB51E1AF}">
      <dsp:nvSpPr>
        <dsp:cNvPr id="0" name=""/>
        <dsp:cNvSpPr/>
      </dsp:nvSpPr>
      <dsp:spPr>
        <a:xfrm>
          <a:off x="6579448" y="1188084"/>
          <a:ext cx="2370014" cy="666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 A </a:t>
          </a:r>
          <a:r>
            <a:rPr lang="es-ES" sz="1800" b="1" kern="1200" dirty="0" smtClean="0"/>
            <a:t>8ª-</a:t>
          </a:r>
          <a:r>
            <a:rPr lang="ro-RO" sz="1800" b="1" kern="1200" dirty="0" smtClean="0"/>
            <a:t> a</a:t>
          </a:r>
          <a:r>
            <a:rPr lang="es-ES" sz="1800" b="1" kern="1200" dirty="0" smtClean="0"/>
            <a:t>10ª </a:t>
          </a:r>
          <a:r>
            <a:rPr lang="ro-RO" sz="1800" b="1" kern="1200" dirty="0" smtClean="0"/>
            <a:t>generaţie</a:t>
          </a:r>
          <a:r>
            <a:rPr lang="es-ES" sz="1800" b="1" kern="1200" dirty="0" smtClean="0"/>
            <a:t/>
          </a:r>
          <a:br>
            <a:rPr lang="es-ES" sz="1800" b="1" kern="1200" dirty="0" smtClean="0"/>
          </a:br>
          <a:r>
            <a:rPr lang="es-ES" sz="1800" b="1" kern="1200" dirty="0" smtClean="0"/>
            <a:t>G</a:t>
          </a:r>
          <a:r>
            <a:rPr lang="ro-RO" sz="1800" b="1" kern="1200" dirty="0" err="1" smtClean="0"/>
            <a:t>eneza</a:t>
          </a:r>
          <a:r>
            <a:rPr lang="es-ES" sz="1800" b="1" kern="1200" dirty="0" smtClean="0"/>
            <a:t> </a:t>
          </a:r>
          <a:r>
            <a:rPr lang="es-ES" sz="1800" b="1" kern="1200" dirty="0" smtClean="0"/>
            <a:t>6:2,11</a:t>
          </a:r>
          <a:endParaRPr lang="es-ES" sz="1800" b="1" kern="1200" dirty="0"/>
        </a:p>
      </dsp:txBody>
      <dsp:txXfrm>
        <a:off x="6579448" y="1188084"/>
        <a:ext cx="2370014" cy="666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4CC4-384A-45A4-8647-F958AE4607DA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829-B79E-4268-9DB6-037B7A616F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23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4CC4-384A-45A4-8647-F958AE4607DA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829-B79E-4268-9DB6-037B7A616F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5870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4CC4-384A-45A4-8647-F958AE4607DA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829-B79E-4268-9DB6-037B7A616F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4841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6DA42BE-E8FE-4624-BF4A-AA4327DA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212E-F38E-46C9-9449-29DD732CAD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B507B83-41B4-4028-81E4-987A0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62C8CAB-07C9-4204-90D2-FFD10C9F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381ED-980D-4FEA-8EFC-4D0DC0FD069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2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4CC4-384A-45A4-8647-F958AE4607DA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829-B79E-4268-9DB6-037B7A616F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4340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4CC4-384A-45A4-8647-F958AE4607DA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829-B79E-4268-9DB6-037B7A616F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3341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4CC4-384A-45A4-8647-F958AE4607DA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829-B79E-4268-9DB6-037B7A616F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4516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4CC4-384A-45A4-8647-F958AE4607DA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829-B79E-4268-9DB6-037B7A616F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590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4CC4-384A-45A4-8647-F958AE4607DA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829-B79E-4268-9DB6-037B7A616F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8030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4CC4-384A-45A4-8647-F958AE4607DA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829-B79E-4268-9DB6-037B7A616F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144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4CC4-384A-45A4-8647-F958AE4607DA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829-B79E-4268-9DB6-037B7A616F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234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F4CC4-384A-45A4-8647-F958AE4607DA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829-B79E-4268-9DB6-037B7A616F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7745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F4CC4-384A-45A4-8647-F958AE4607DA}" type="datetimeFigureOut">
              <a:rPr lang="es-ES" smtClean="0"/>
              <a:pPr/>
              <a:t>13/04/2021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89829-B79E-4268-9DB6-037B7A616F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344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38CBAF-2276-4E51-8BD5-93E6027E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1624C43-D179-4D7A-B638-0BAF5F8DB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5EFBB3-BD0F-43D5-A782-F9935109F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E3A212E-F38E-46C9-9449-29DD732CAD1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13/04/2021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1394808-3E19-46FE-A1BF-FAD3DAD39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7202E6-F8D1-47CE-8185-BD79BBC5C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B381ED-980D-4FEA-8EFC-4D0DC0FD069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04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B5E2835-4E47-45B3-9CFE-732FF7B054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4B86E98-D3F4-47C5-BEC6-0430AF0E0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665" r="4275"/>
          <a:stretch/>
        </p:blipFill>
        <p:spPr>
          <a:xfrm>
            <a:off x="2432021" y="10"/>
            <a:ext cx="6711980" cy="51434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5B45AD5D-AA52-4F7B-9362-576A39AD9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341754" cy="51435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AEDD7960-4866-4399-BEF6-DD1431AB4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334896" cy="51435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183" y="1832610"/>
            <a:ext cx="250317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FCEFCD3-B27A-4651-9E95-59EAD520BE52}"/>
              </a:ext>
            </a:extLst>
          </p:cNvPr>
          <p:cNvSpPr/>
          <p:nvPr/>
        </p:nvSpPr>
        <p:spPr>
          <a:xfrm>
            <a:off x="244800" y="1749600"/>
            <a:ext cx="2642400" cy="17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5EBAEC5E-A53E-4CDD-85BE-0619537A9384}"/>
              </a:ext>
            </a:extLst>
          </p:cNvPr>
          <p:cNvSpPr/>
          <p:nvPr/>
        </p:nvSpPr>
        <p:spPr>
          <a:xfrm>
            <a:off x="203553" y="603851"/>
            <a:ext cx="602847" cy="17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083C90C-635D-4921-9D08-886D03D42404}"/>
              </a:ext>
            </a:extLst>
          </p:cNvPr>
          <p:cNvSpPr txBox="1"/>
          <p:nvPr/>
        </p:nvSpPr>
        <p:spPr>
          <a:xfrm>
            <a:off x="21600" y="602329"/>
            <a:ext cx="3320154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o-RO" sz="4400" b="1" dirty="0" smtClean="0">
                <a:blipFill dpi="0" rotWithShape="1">
                  <a:blip r:embed="rId3"/>
                  <a:srcRect/>
                  <a:tile tx="0" ty="0" sx="100000" sy="100000" flip="y" algn="tl"/>
                </a:blipFill>
              </a:rPr>
              <a:t>„</a:t>
            </a:r>
            <a:r>
              <a:rPr lang="ro-RO" sz="4400" b="1" dirty="0" smtClean="0">
                <a:blipFill dpi="0" rotWithShape="1">
                  <a:blip r:embed="rId3"/>
                  <a:srcRect/>
                  <a:tile tx="0" ty="0" sx="100000" sy="100000" flip="y" algn="tl"/>
                </a:blipFill>
              </a:rPr>
              <a:t>PENTRU </a:t>
            </a:r>
            <a:r>
              <a:rPr lang="ro-RO" sz="4400" b="1" dirty="0" smtClean="0">
                <a:blipFill dpi="0" rotWithShape="1">
                  <a:blip r:embed="rId3"/>
                  <a:srcRect/>
                  <a:tile tx="0" ty="0" sx="100000" sy="100000" flip="y" algn="tl"/>
                </a:blipFill>
              </a:rPr>
              <a:t>TOATE NEAMURILE DE OAMENI, ÎN </a:t>
            </a:r>
            <a:r>
              <a:rPr lang="ro-RO" sz="4400" b="1" dirty="0" smtClean="0">
                <a:blipFill dpi="0" rotWithShape="1">
                  <a:blip r:embed="rId3"/>
                  <a:srcRect/>
                  <a:tile tx="0" ty="0" sx="100000" sy="100000" flip="y" algn="tl"/>
                </a:blipFill>
              </a:rPr>
              <a:t>VECI”</a:t>
            </a:r>
            <a:endParaRPr lang="ro-RO" sz="4400" b="1" dirty="0">
              <a:blipFill dpi="0" rotWithShape="1">
                <a:blip r:embed="rId3"/>
                <a:srcRect/>
                <a:tile tx="0" ty="0" sx="100000" sy="100000" flip="y" algn="tl"/>
              </a:blip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5C31788-8438-4425-9697-13F5CF5E5871}"/>
              </a:ext>
            </a:extLst>
          </p:cNvPr>
          <p:cNvSpPr txBox="1"/>
          <p:nvPr/>
        </p:nvSpPr>
        <p:spPr>
          <a:xfrm>
            <a:off x="0" y="4510849"/>
            <a:ext cx="2432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 smtClean="0">
                <a:solidFill>
                  <a:srgbClr val="003192"/>
                </a:solidFill>
              </a:rPr>
              <a:t>Studiul 3 pentru </a:t>
            </a:r>
            <a:endParaRPr lang="ro-RO" sz="1600" b="1" dirty="0" smtClean="0">
              <a:solidFill>
                <a:srgbClr val="003192"/>
              </a:solidFill>
            </a:endParaRPr>
          </a:p>
          <a:p>
            <a:pPr algn="ctr"/>
            <a:r>
              <a:rPr lang="ro-RO" sz="1600" b="1" dirty="0" smtClean="0">
                <a:solidFill>
                  <a:srgbClr val="003192"/>
                </a:solidFill>
              </a:rPr>
              <a:t>17 aprilie 2021</a:t>
            </a:r>
            <a:endParaRPr lang="ro-RO" sz="1600" b="1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58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16021EB-8096-45F0-BFDC-5F52BA862C95}"/>
              </a:ext>
            </a:extLst>
          </p:cNvPr>
          <p:cNvSpPr txBox="1"/>
          <p:nvPr/>
        </p:nvSpPr>
        <p:spPr>
          <a:xfrm>
            <a:off x="1894115" y="1046039"/>
            <a:ext cx="66252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dirty="0" smtClean="0">
                <a:latin typeface="Arial Black" panose="020B0A04020102020204" pitchFamily="34" charset="0"/>
              </a:rPr>
              <a:t>„Ca </a:t>
            </a:r>
            <a:r>
              <a:rPr lang="ro-RO" sz="2000" dirty="0" smtClean="0">
                <a:latin typeface="Arial Black" panose="020B0A04020102020204" pitchFamily="34" charset="0"/>
              </a:rPr>
              <a:t>şi </a:t>
            </a:r>
            <a:r>
              <a:rPr lang="ro-RO" sz="2000" dirty="0">
                <a:latin typeface="Arial Black" panose="020B0A04020102020204" pitchFamily="34" charset="0"/>
              </a:rPr>
              <a:t>atunci [înainte de potop], înainte de marea distrugere a lumii prin foc, s-a acordat o perioadă de </a:t>
            </a:r>
            <a:r>
              <a:rPr lang="ro-RO" sz="2000" dirty="0" smtClean="0">
                <a:latin typeface="Arial Black" panose="020B0A04020102020204" pitchFamily="34" charset="0"/>
              </a:rPr>
              <a:t>testare şi </a:t>
            </a:r>
            <a:r>
              <a:rPr lang="ro-RO" sz="2000" dirty="0">
                <a:latin typeface="Arial Black" panose="020B0A04020102020204" pitchFamily="34" charset="0"/>
              </a:rPr>
              <a:t>probă. </a:t>
            </a:r>
            <a:r>
              <a:rPr lang="ro-RO" sz="2000" dirty="0" smtClean="0">
                <a:latin typeface="Arial Black" panose="020B0A04020102020204" pitchFamily="34" charset="0"/>
              </a:rPr>
              <a:t>Bărbaţilor </a:t>
            </a:r>
            <a:r>
              <a:rPr lang="ro-RO" sz="2000" dirty="0">
                <a:latin typeface="Arial Black" panose="020B0A04020102020204" pitchFamily="34" charset="0"/>
              </a:rPr>
              <a:t>li se oferă posibilitatea de a arăta dacă vor fi sau nu loiali lui Dumnezeu ... În calitate de martori ai lui Dumnezeu, avem un mesaj de transmis </a:t>
            </a:r>
            <a:r>
              <a:rPr lang="ro-RO" sz="2000" dirty="0" smtClean="0">
                <a:latin typeface="Arial Black" panose="020B0A04020102020204" pitchFamily="34" charset="0"/>
              </a:rPr>
              <a:t>întregii lumi</a:t>
            </a:r>
            <a:r>
              <a:rPr lang="ro-RO" sz="2000" dirty="0">
                <a:latin typeface="Arial Black" panose="020B0A04020102020204" pitchFamily="34" charset="0"/>
              </a:rPr>
              <a:t>. Domnul are </a:t>
            </a:r>
            <a:r>
              <a:rPr lang="ro-RO" sz="2000" dirty="0" smtClean="0">
                <a:latin typeface="Arial Black" panose="020B0A04020102020204" pitchFamily="34" charset="0"/>
              </a:rPr>
              <a:t>mulţi </a:t>
            </a:r>
            <a:r>
              <a:rPr lang="ro-RO" sz="2000" dirty="0">
                <a:latin typeface="Arial Black" panose="020B0A04020102020204" pitchFamily="34" charset="0"/>
              </a:rPr>
              <a:t>copii care nu au auzit niciodată adevărul pentru acest timp. Slujitorii lui Dumnezeu trebuie să le dea ultimul </a:t>
            </a:r>
            <a:r>
              <a:rPr lang="ro-RO" sz="2000" dirty="0" smtClean="0">
                <a:latin typeface="Arial Black" panose="020B0A04020102020204" pitchFamily="34" charset="0"/>
              </a:rPr>
              <a:t>avertisment</a:t>
            </a:r>
            <a:r>
              <a:rPr lang="ro-RO" sz="2000" dirty="0" smtClean="0">
                <a:latin typeface="Arial Black" panose="020B0A04020102020204" pitchFamily="34" charset="0"/>
              </a:rPr>
              <a:t>.</a:t>
            </a:r>
            <a:endParaRPr lang="ro-RO" sz="2000" dirty="0">
              <a:latin typeface="Arial Black" panose="020B0A04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260FE3A-FE32-43B8-B220-25DA057C396C}"/>
              </a:ext>
            </a:extLst>
          </p:cNvPr>
          <p:cNvSpPr txBox="1"/>
          <p:nvPr/>
        </p:nvSpPr>
        <p:spPr>
          <a:xfrm>
            <a:off x="5711075" y="4353038"/>
            <a:ext cx="2975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 err="1" smtClean="0"/>
              <a:t>E.G.W</a:t>
            </a:r>
            <a:r>
              <a:rPr lang="ro-RO" sz="1600" b="1" dirty="0" smtClean="0"/>
              <a:t>. (</a:t>
            </a:r>
            <a:r>
              <a:rPr lang="ro-RO" sz="1600" b="1" i="1" dirty="0" smtClean="0"/>
              <a:t>Ridică-ţi </a:t>
            </a:r>
            <a:r>
              <a:rPr lang="ro-RO" sz="1600" b="1" i="1" dirty="0" smtClean="0"/>
              <a:t>ochii</a:t>
            </a:r>
            <a:r>
              <a:rPr lang="ro-RO" sz="1600" b="1" i="1" dirty="0" smtClean="0"/>
              <a:t>,</a:t>
            </a:r>
            <a:r>
              <a:rPr lang="ro-RO" sz="1600" b="1" dirty="0" smtClean="0"/>
              <a:t> 15 martie)</a:t>
            </a:r>
            <a:endParaRPr lang="ro-RO" sz="1600" b="1" dirty="0"/>
          </a:p>
        </p:txBody>
      </p:sp>
    </p:spTree>
    <p:extLst>
      <p:ext uri="{BB962C8B-B14F-4D97-AF65-F5344CB8AC3E}">
        <p14:creationId xmlns:p14="http://schemas.microsoft.com/office/powerpoint/2010/main" xmlns="" val="35292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203DE33-2CD4-4CA8-9AF3-37C3B6513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o-RO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F57B88-1D4C-41FA-A761-EC1DD10C3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063155" y="1063154"/>
            <a:ext cx="5156864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o-RO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2548F45-5164-4ABB-8212-7F293FDE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19674" y="1994555"/>
            <a:ext cx="3266696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o-RO">
              <a:solidFill>
                <a:prstClr val="white"/>
              </a:solidFill>
            </a:endParaRPr>
          </a:p>
        </p:txBody>
      </p:sp>
      <p:pic>
        <p:nvPicPr>
          <p:cNvPr id="3" name="Imagen 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45DCF085-7573-4F41-BA16-331D715863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" r="26" b="19556"/>
          <a:stretch/>
        </p:blipFill>
        <p:spPr>
          <a:xfrm>
            <a:off x="3028949" y="10"/>
            <a:ext cx="6120020" cy="515685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5E81CCFB-7BEF-4186-86FB-D09450B4D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560517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/>
            <a:endParaRPr lang="ro-RO">
              <a:solidFill>
                <a:prstClr val="white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48A5ABB-7DDA-467B-A090-3B32A2C8D3BA}"/>
              </a:ext>
            </a:extLst>
          </p:cNvPr>
          <p:cNvSpPr txBox="1"/>
          <p:nvPr/>
        </p:nvSpPr>
        <p:spPr>
          <a:xfrm>
            <a:off x="38347" y="1895417"/>
            <a:ext cx="2733731" cy="284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ts val="5500"/>
              </a:lnSpc>
            </a:pPr>
            <a:r>
              <a:rPr lang="ro-RO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„Dar Noe a căpătat milă înaintea Domnului.”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E9A4A07-42E2-45A8-A8F0-2C515AABADB9}"/>
              </a:ext>
            </a:extLst>
          </p:cNvPr>
          <p:cNvSpPr txBox="1"/>
          <p:nvPr/>
        </p:nvSpPr>
        <p:spPr>
          <a:xfrm>
            <a:off x="170924" y="4755593"/>
            <a:ext cx="2780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/>
            <a:r>
              <a:rPr lang="ro-RO" sz="2400" b="1" dirty="0">
                <a:solidFill>
                  <a:prstClr val="white"/>
                </a:solidFill>
                <a:latin typeface="Comic Sans MS" panose="030F0702030302020204" pitchFamily="66" charset="0"/>
              </a:rPr>
              <a:t>Geneza 6:8</a:t>
            </a:r>
            <a:endParaRPr lang="ro-RO" sz="2400" dirty="0">
              <a:solidFill>
                <a:prstClr val="white"/>
              </a:solidFill>
            </a:endParaRPr>
          </a:p>
        </p:txBody>
      </p:sp>
      <p:pic>
        <p:nvPicPr>
          <p:cNvPr id="12" name="Imagen 11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77CC082A-8A9E-476F-8A3A-E9C8198B12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71" y="48922"/>
            <a:ext cx="3027506" cy="170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655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48B0DDC-D7D8-4C37-87F5-82717F6B6508}"/>
              </a:ext>
            </a:extLst>
          </p:cNvPr>
          <p:cNvSpPr txBox="1"/>
          <p:nvPr/>
        </p:nvSpPr>
        <p:spPr>
          <a:xfrm>
            <a:off x="5263094" y="2636216"/>
            <a:ext cx="38809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u="sng" dirty="0" smtClean="0">
                <a:uFill>
                  <a:solidFill>
                    <a:srgbClr val="1DCC00"/>
                  </a:solidFill>
                </a:uFill>
              </a:rPr>
              <a:t>Lumea </a:t>
            </a:r>
            <a:r>
              <a:rPr lang="ro-RO" b="1" u="sng" dirty="0" smtClean="0">
                <a:uFill>
                  <a:solidFill>
                    <a:srgbClr val="1DCC00"/>
                  </a:solidFill>
                </a:uFill>
              </a:rPr>
              <a:t>antediluviană: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Se </a:t>
            </a:r>
            <a:r>
              <a:rPr lang="ro-RO" b="1" dirty="0" smtClean="0"/>
              <a:t>gândeau doar la </a:t>
            </a:r>
            <a:r>
              <a:rPr lang="ro-RO" b="1" dirty="0" smtClean="0"/>
              <a:t>rău.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Noe: Un om neprihănit.</a:t>
            </a:r>
          </a:p>
          <a:p>
            <a:pPr>
              <a:spcBef>
                <a:spcPts val="600"/>
              </a:spcBef>
            </a:pPr>
            <a:r>
              <a:rPr lang="ro-RO" b="1" u="sng" dirty="0" smtClean="0">
                <a:uFill>
                  <a:solidFill>
                    <a:srgbClr val="0EB5FF"/>
                  </a:solidFill>
                </a:uFill>
              </a:rPr>
              <a:t>Legămintele </a:t>
            </a:r>
            <a:r>
              <a:rPr lang="ro-RO" b="1" u="sng" dirty="0" smtClean="0">
                <a:uFill>
                  <a:solidFill>
                    <a:srgbClr val="0EB5FF"/>
                  </a:solidFill>
                </a:uFill>
              </a:rPr>
              <a:t>lui </a:t>
            </a:r>
            <a:r>
              <a:rPr lang="ro-RO" b="1" u="sng" dirty="0" smtClean="0">
                <a:uFill>
                  <a:solidFill>
                    <a:srgbClr val="0EB5FF"/>
                  </a:solidFill>
                </a:uFill>
              </a:rPr>
              <a:t>Dumnezeu: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Legământul </a:t>
            </a:r>
            <a:r>
              <a:rPr lang="ro-RO" b="1" dirty="0" smtClean="0"/>
              <a:t>cu </a:t>
            </a:r>
            <a:r>
              <a:rPr lang="ro-RO" b="1" dirty="0" smtClean="0"/>
              <a:t>Noe.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Legământul </a:t>
            </a:r>
            <a:r>
              <a:rPr lang="ro-RO" b="1" dirty="0" smtClean="0"/>
              <a:t>cu fiecare </a:t>
            </a:r>
            <a:r>
              <a:rPr lang="ro-RO" b="1" dirty="0" smtClean="0"/>
              <a:t>fiinţă vie.</a:t>
            </a:r>
          </a:p>
          <a:p>
            <a:pPr>
              <a:spcBef>
                <a:spcPts val="600"/>
              </a:spcBef>
            </a:pPr>
            <a:r>
              <a:rPr lang="ro-RO" b="1" u="sng" dirty="0" smtClean="0">
                <a:uFill>
                  <a:solidFill>
                    <a:srgbClr val="FF2FFF"/>
                  </a:solidFill>
                </a:uFill>
              </a:rPr>
              <a:t>Rămăşiţa.</a:t>
            </a:r>
            <a:endParaRPr lang="ro-RO" b="1" u="sng" dirty="0">
              <a:uFill>
                <a:solidFill>
                  <a:srgbClr val="FF2FFF"/>
                </a:solidFill>
              </a:u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0B69EC4-95FB-4639-A6E8-6DE175F3932A}"/>
              </a:ext>
            </a:extLst>
          </p:cNvPr>
          <p:cNvSpPr txBox="1"/>
          <p:nvPr/>
        </p:nvSpPr>
        <p:spPr>
          <a:xfrm>
            <a:off x="219521" y="98340"/>
            <a:ext cx="65689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Atunci când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păcatul a intrat în lume, a fost asemeni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unei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sărituri de pe un tobogan sau dintr-un avion în cădere liberă.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Omenirea s-a împărţit rapid între o mare majoritate care s-a dedat pe deplin păcatului şi o mică minoritate (o rămăşiţă) care dorea încă să asculte şi să-L laude pe Dumnezeu.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Când răutatea a atins apogeul, Dumnezeu a intervenit drastic. Dar harul divin a găsit o modalitate de a ne oferi o a doua şansă. 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ABD7280-4DE6-4B5A-B222-FAA02469F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10022" y="39821"/>
            <a:ext cx="2195744" cy="123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251D81F-B892-4BA8-8C02-2F98535C6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10022" y="1321636"/>
            <a:ext cx="2195744" cy="1236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4D8EA4B-CDB1-4512-888B-B8B6FF881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848" y="2686246"/>
            <a:ext cx="2355031" cy="235503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166ED4F-603E-43B8-A743-B27551A446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21326" y="2686246"/>
            <a:ext cx="1774117" cy="23662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F7AE8BCE-4FA6-45A5-9FAB-FBDBB11AD6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9990" y="4868923"/>
            <a:ext cx="143104" cy="1431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87D44B9-ECBB-4B4F-880E-DE88289E5A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9990" y="3831506"/>
            <a:ext cx="143104" cy="1431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BBE242B-2E79-4F63-B33B-A79A546278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9990" y="2753597"/>
            <a:ext cx="143104" cy="1431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3E13FD1E-93A4-42AB-BEDA-B465F66AFA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382820">
            <a:off x="5474438" y="4485872"/>
            <a:ext cx="221068" cy="2210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F5C70864-E183-4B45-8657-5A35D2F0BE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382820">
            <a:off x="5474438" y="4130721"/>
            <a:ext cx="221068" cy="2210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A04966C7-85DE-4050-B183-CE9EA08DBB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382820">
            <a:off x="5474438" y="3415103"/>
            <a:ext cx="221068" cy="2210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CFA3C3B4-820E-4C05-A720-8128AF0547B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382820">
            <a:off x="5474438" y="3060692"/>
            <a:ext cx="221068" cy="2210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2911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2D11B06-4D17-4724-BB86-32F60EC51D82}"/>
              </a:ext>
            </a:extLst>
          </p:cNvPr>
          <p:cNvSpPr txBox="1"/>
          <p:nvPr/>
        </p:nvSpPr>
        <p:spPr>
          <a:xfrm>
            <a:off x="1337150" y="-65835"/>
            <a:ext cx="6602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 GÂNDEAU DOAR </a:t>
            </a:r>
            <a:r>
              <a:rPr lang="ro-RO" sz="4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 </a:t>
            </a:r>
            <a:r>
              <a:rPr lang="ro-RO" sz="4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RĂU</a:t>
            </a:r>
            <a:endParaRPr lang="ro-RO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59D7CD4-8C0E-47DC-86B8-E81F5FF6F953}"/>
              </a:ext>
            </a:extLst>
          </p:cNvPr>
          <p:cNvSpPr txBox="1"/>
          <p:nvPr/>
        </p:nvSpPr>
        <p:spPr>
          <a:xfrm>
            <a:off x="1529642" y="645845"/>
            <a:ext cx="621792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o-RO" sz="16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Domnul </a:t>
            </a:r>
            <a:r>
              <a:rPr lang="ro-RO" sz="16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a văzut că răutatea omului era mare pe pământ şi că toate întocmirile gândurilor din inima lui erau îndreptate în fiecare zi numai spre </a:t>
            </a:r>
            <a:r>
              <a:rPr lang="ro-RO" sz="16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rău</a:t>
            </a:r>
            <a:r>
              <a:rPr lang="ro-RO" sz="16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(Geneza</a:t>
            </a:r>
            <a:r>
              <a:rPr lang="ro-RO" sz="14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6:5)</a:t>
            </a:r>
            <a:endParaRPr lang="ro-RO" sz="1600" b="1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F9D1198-3853-43D5-8B16-5CF879489B70}"/>
              </a:ext>
            </a:extLst>
          </p:cNvPr>
          <p:cNvSpPr txBox="1"/>
          <p:nvPr/>
        </p:nvSpPr>
        <p:spPr>
          <a:xfrm>
            <a:off x="1340938" y="1411420"/>
            <a:ext cx="646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Odată</a:t>
            </a:r>
            <a:r>
              <a:rPr lang="ro-RO" b="1" smtClean="0"/>
              <a:t> ce păcatul a </a:t>
            </a:r>
            <a:r>
              <a:rPr lang="ro-RO" b="1" smtClean="0"/>
              <a:t>intrat</a:t>
            </a:r>
            <a:r>
              <a:rPr lang="ro-RO" b="1" smtClean="0"/>
              <a:t>, umanitatea a trecut repede de la a fi </a:t>
            </a:r>
            <a:r>
              <a:rPr lang="ro-RO" b="1" smtClean="0"/>
              <a:t>„</a:t>
            </a:r>
            <a:r>
              <a:rPr lang="ro-RO" b="1" smtClean="0"/>
              <a:t>foarte </a:t>
            </a:r>
            <a:r>
              <a:rPr lang="ro-RO" b="1" smtClean="0"/>
              <a:t>bună</a:t>
            </a:r>
            <a:r>
              <a:rPr lang="ro-RO" b="1" smtClean="0"/>
              <a:t>” la </a:t>
            </a:r>
            <a:r>
              <a:rPr lang="ro-RO" b="1" smtClean="0"/>
              <a:t>„</a:t>
            </a:r>
            <a:r>
              <a:rPr lang="ro-RO" b="1" smtClean="0"/>
              <a:t>foarte </a:t>
            </a:r>
            <a:r>
              <a:rPr lang="ro-RO" b="1" smtClean="0"/>
              <a:t>coruptă</a:t>
            </a:r>
            <a:r>
              <a:rPr lang="ro-RO" b="1" smtClean="0"/>
              <a:t>”. </a:t>
            </a:r>
            <a:endParaRPr lang="ro-RO" b="1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7F67BB1A-D1CB-4671-8694-A8537740C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17238025"/>
              </p:ext>
            </p:extLst>
          </p:nvPr>
        </p:nvGraphicFramePr>
        <p:xfrm>
          <a:off x="91832" y="2100340"/>
          <a:ext cx="8949463" cy="190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EC9E149-C311-4672-94BB-1827FE3A0574}"/>
              </a:ext>
            </a:extLst>
          </p:cNvPr>
          <p:cNvSpPr txBox="1"/>
          <p:nvPr/>
        </p:nvSpPr>
        <p:spPr>
          <a:xfrm>
            <a:off x="78785" y="4114309"/>
            <a:ext cx="2381934" cy="923330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ro-RO" b="1" smtClean="0"/>
              <a:t>Temere de Dumnezeu, neîcredere reciprocă, </a:t>
            </a:r>
            <a:r>
              <a:rPr lang="ro-RO" b="1" smtClean="0"/>
              <a:t>autoîndreptăţire </a:t>
            </a:r>
            <a:r>
              <a:rPr lang="ro-RO" b="1" smtClean="0"/>
              <a:t>.</a:t>
            </a:r>
            <a:endParaRPr lang="ro-RO" b="1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84E244F-9326-4DB9-8B62-416321E99103}"/>
              </a:ext>
            </a:extLst>
          </p:cNvPr>
          <p:cNvSpPr txBox="1"/>
          <p:nvPr/>
        </p:nvSpPr>
        <p:spPr>
          <a:xfrm>
            <a:off x="2538890" y="4114309"/>
            <a:ext cx="1799206" cy="923330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ro-RO" b="1" smtClean="0"/>
              <a:t>Crimă</a:t>
            </a:r>
            <a:r>
              <a:rPr lang="ro-RO" b="1" smtClean="0"/>
              <a:t>, revoltă </a:t>
            </a:r>
            <a:r>
              <a:rPr lang="ro-RO" b="1" smtClean="0"/>
              <a:t>împotriva </a:t>
            </a:r>
            <a:r>
              <a:rPr lang="ro-RO" b="1" smtClean="0"/>
              <a:t>lui </a:t>
            </a:r>
            <a:r>
              <a:rPr lang="ro-RO" b="1" smtClean="0"/>
              <a:t>Dumenzeu</a:t>
            </a:r>
            <a:endParaRPr lang="ro-RO" b="1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9A4D059-A557-49B6-90E8-D0343AB1FDDF}"/>
              </a:ext>
            </a:extLst>
          </p:cNvPr>
          <p:cNvSpPr txBox="1"/>
          <p:nvPr/>
        </p:nvSpPr>
        <p:spPr>
          <a:xfrm>
            <a:off x="4416267" y="4114309"/>
            <a:ext cx="1799206" cy="923330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ro-RO" b="1" smtClean="0"/>
              <a:t>Poligamie</a:t>
            </a:r>
            <a:r>
              <a:rPr lang="ro-RO" b="1" smtClean="0"/>
              <a:t>, lipsa </a:t>
            </a:r>
            <a:r>
              <a:rPr lang="ro-RO" b="1" smtClean="0"/>
              <a:t>respectului </a:t>
            </a:r>
            <a:r>
              <a:rPr lang="ro-RO" b="1" smtClean="0"/>
              <a:t>faţă </a:t>
            </a:r>
            <a:r>
              <a:rPr lang="ro-RO" b="1" smtClean="0"/>
              <a:t>de </a:t>
            </a:r>
            <a:r>
              <a:rPr lang="ro-RO" b="1" smtClean="0"/>
              <a:t>viaţa </a:t>
            </a:r>
            <a:r>
              <a:rPr lang="ro-RO" b="1" smtClean="0"/>
              <a:t>umană</a:t>
            </a:r>
            <a:endParaRPr lang="ro-RO" b="1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1D307E7-35E0-43DF-AA0A-7C2F85FB055E}"/>
              </a:ext>
            </a:extLst>
          </p:cNvPr>
          <p:cNvSpPr txBox="1"/>
          <p:nvPr/>
        </p:nvSpPr>
        <p:spPr>
          <a:xfrm>
            <a:off x="6293644" y="4114309"/>
            <a:ext cx="2771570" cy="923330"/>
          </a:xfrm>
          <a:prstGeom prst="rect">
            <a:avLst/>
          </a:prstGeom>
          <a:ln w="28575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ro-RO" b="1" smtClean="0"/>
              <a:t>Slujitorii lui Dumnezeu s-au amestecat cu </a:t>
            </a:r>
            <a:r>
              <a:rPr lang="ro-RO" b="1" smtClean="0"/>
              <a:t>păcătoşii</a:t>
            </a:r>
            <a:r>
              <a:rPr lang="ro-RO" b="1" smtClean="0"/>
              <a:t>, </a:t>
            </a:r>
            <a:r>
              <a:rPr lang="ro-RO" b="1" smtClean="0"/>
              <a:t>violenţe </a:t>
            </a:r>
            <a:r>
              <a:rPr lang="ro-RO" b="1" smtClean="0"/>
              <a:t>fără limite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66E8F61-FD68-4502-89D7-EBBBE93AE5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785" y="197507"/>
            <a:ext cx="1258366" cy="156273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586D3AD-5CB7-4DE2-ACC3-8E6FE5F94B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40055" y="197507"/>
            <a:ext cx="1101240" cy="1562730"/>
          </a:xfrm>
          <a:prstGeom prst="round2DiagRect">
            <a:avLst>
              <a:gd name="adj1" fmla="val 0"/>
              <a:gd name="adj2" fmla="val 26571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1525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9811A7-B6B2-4E14-9870-827A3E197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599811A7-B6B2-4E14-9870-827A3E197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599811A7-B6B2-4E14-9870-827A3E197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99811A7-B6B2-4E14-9870-827A3E197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599811A7-B6B2-4E14-9870-827A3E197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599811A7-B6B2-4E14-9870-827A3E197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27B5D0-71A7-48FB-92D4-E4E669256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9227B5D0-71A7-48FB-92D4-E4E669256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9227B5D0-71A7-48FB-92D4-E4E669256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9227B5D0-71A7-48FB-92D4-E4E669256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9227B5D0-71A7-48FB-92D4-E4E669256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9227B5D0-71A7-48FB-92D4-E4E669256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C19920-9E3B-4EA2-9307-DDCEA6FE6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DDC19920-9E3B-4EA2-9307-DDCEA6FE6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DDC19920-9E3B-4EA2-9307-DDCEA6FE6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DDC19920-9E3B-4EA2-9307-DDCEA6FE6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DDC19920-9E3B-4EA2-9307-DDCEA6FE6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DDC19920-9E3B-4EA2-9307-DDCEA6FE6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A74BE-FF12-4BF4-80CB-F8F242893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20BA74BE-FF12-4BF4-80CB-F8F242893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0BA74BE-FF12-4BF4-80CB-F8F242893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20BA74BE-FF12-4BF4-80CB-F8F242893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20BA74BE-FF12-4BF4-80CB-F8F242893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dgm id="{20BA74BE-FF12-4BF4-80CB-F8F242893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B01A3-65F8-416A-9A4B-99785983E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AFBB01A3-65F8-416A-9A4B-99785983E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AFBB01A3-65F8-416A-9A4B-99785983E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AFBB01A3-65F8-416A-9A4B-99785983E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graphicEl>
                                              <a:dgm id="{AFBB01A3-65F8-416A-9A4B-99785983E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AFBB01A3-65F8-416A-9A4B-99785983E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0DB03B-B834-4F89-A71D-113A25AE8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600DB03B-B834-4F89-A71D-113A25AE8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600DB03B-B834-4F89-A71D-113A25AE8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600DB03B-B834-4F89-A71D-113A25AE8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600DB03B-B834-4F89-A71D-113A25AE8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600DB03B-B834-4F89-A71D-113A25AE8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AB701C-B64D-462C-8581-4DDA4E485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6EAB701C-B64D-462C-8581-4DDA4E485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>
                                            <p:graphicEl>
                                              <a:dgm id="{6EAB701C-B64D-462C-8581-4DDA4E485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>
                                            <p:graphicEl>
                                              <a:dgm id="{6EAB701C-B64D-462C-8581-4DDA4E485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EAB701C-B64D-462C-8581-4DDA4E485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6EAB701C-B64D-462C-8581-4DDA4E485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CEC28E-DFC7-482B-8C96-5C92FB51E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>
                                            <p:graphicEl>
                                              <a:dgm id="{DBCEC28E-DFC7-482B-8C96-5C92FB51E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">
                                            <p:graphicEl>
                                              <a:dgm id="{DBCEC28E-DFC7-482B-8C96-5C92FB51E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>
                                            <p:graphicEl>
                                              <a:dgm id="{DBCEC28E-DFC7-482B-8C96-5C92FB51E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DBCEC28E-DFC7-482B-8C96-5C92FB51E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DBCEC28E-DFC7-482B-8C96-5C92FB51E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31306A5-EE2C-4543-B665-D5537BF22DB8}"/>
              </a:ext>
            </a:extLst>
          </p:cNvPr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o-RO" sz="44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NOE, UN </a:t>
            </a:r>
            <a:r>
              <a:rPr lang="ro-RO" sz="44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OM </a:t>
            </a:r>
            <a:r>
              <a:rPr lang="ro-RO" sz="44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NEPRIHĂNIT</a:t>
            </a:r>
            <a:endParaRPr lang="ro-RO" sz="44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54C2E01-9993-47F5-9E52-7AF47E1D2F3F}"/>
              </a:ext>
            </a:extLst>
          </p:cNvPr>
          <p:cNvSpPr txBox="1"/>
          <p:nvPr/>
        </p:nvSpPr>
        <p:spPr>
          <a:xfrm>
            <a:off x="0" y="602754"/>
            <a:ext cx="9143998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1400" b="1" smtClean="0">
                <a:solidFill>
                  <a:srgbClr val="D2446F"/>
                </a:solidFill>
                <a:latin typeface="Comic Sans MS" panose="030F0702030302020204" pitchFamily="66" charset="0"/>
              </a:rPr>
              <a:t>„</a:t>
            </a:r>
            <a:r>
              <a:rPr lang="ro-RO" sz="1400" b="1" smtClean="0">
                <a:solidFill>
                  <a:srgbClr val="D2446F"/>
                </a:solidFill>
                <a:latin typeface="Comic Sans MS" panose="030F0702030302020204" pitchFamily="66" charset="0"/>
              </a:rPr>
              <a:t>Noe </a:t>
            </a:r>
            <a:r>
              <a:rPr lang="ro-RO" sz="1400" b="1" smtClean="0">
                <a:solidFill>
                  <a:srgbClr val="D2446F"/>
                </a:solidFill>
                <a:latin typeface="Comic Sans MS" panose="030F0702030302020204" pitchFamily="66" charset="0"/>
              </a:rPr>
              <a:t>era un om neprihănit şi fără pată între cei din vremea </a:t>
            </a:r>
            <a:r>
              <a:rPr lang="ro-RO" sz="1400" b="1" smtClean="0">
                <a:solidFill>
                  <a:srgbClr val="D2446F"/>
                </a:solidFill>
                <a:latin typeface="Comic Sans MS" panose="030F0702030302020204" pitchFamily="66" charset="0"/>
              </a:rPr>
              <a:t>lui</a:t>
            </a:r>
            <a:r>
              <a:rPr lang="ro-RO" sz="1400" b="1" smtClean="0">
                <a:solidFill>
                  <a:srgbClr val="D2446F"/>
                </a:solidFill>
                <a:latin typeface="Comic Sans MS" panose="030F0702030302020204" pitchFamily="66" charset="0"/>
              </a:rPr>
              <a:t>: Noe umbla cu </a:t>
            </a:r>
            <a:r>
              <a:rPr lang="ro-RO" sz="1400" b="1" smtClean="0">
                <a:solidFill>
                  <a:srgbClr val="D2446F"/>
                </a:solidFill>
                <a:latin typeface="Comic Sans MS" panose="030F0702030302020204" pitchFamily="66" charset="0"/>
              </a:rPr>
              <a:t>Dumnezeu</a:t>
            </a:r>
            <a:r>
              <a:rPr lang="ro-RO" sz="1400" b="1" smtClean="0">
                <a:solidFill>
                  <a:srgbClr val="D2446F"/>
                </a:solidFill>
                <a:latin typeface="Comic Sans MS" panose="030F0702030302020204" pitchFamily="66" charset="0"/>
              </a:rPr>
              <a:t>.” </a:t>
            </a:r>
            <a:r>
              <a:rPr lang="ro-RO" sz="1200" b="1" smtClean="0">
                <a:solidFill>
                  <a:srgbClr val="D2446F"/>
                </a:solidFill>
                <a:latin typeface="Comic Sans MS" panose="030F0702030302020204" pitchFamily="66" charset="0"/>
              </a:rPr>
              <a:t>(Geneza</a:t>
            </a:r>
            <a:r>
              <a:rPr lang="ro-RO" sz="1200" b="1" smtClean="0">
                <a:solidFill>
                  <a:srgbClr val="D2446F"/>
                </a:solidFill>
                <a:latin typeface="Comic Sans MS" panose="030F0702030302020204" pitchFamily="66" charset="0"/>
              </a:rPr>
              <a:t> </a:t>
            </a:r>
            <a:r>
              <a:rPr lang="ro-RO" sz="1200" b="1" smtClean="0">
                <a:solidFill>
                  <a:srgbClr val="D2446F"/>
                </a:solidFill>
                <a:latin typeface="Comic Sans MS" panose="030F0702030302020204" pitchFamily="66" charset="0"/>
              </a:rPr>
              <a:t>6:9)</a:t>
            </a:r>
            <a:endParaRPr lang="ro-RO" sz="1200" b="1">
              <a:solidFill>
                <a:srgbClr val="D2446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E59A477-55C3-4313-8DE8-B99BB56894C1}"/>
              </a:ext>
            </a:extLst>
          </p:cNvPr>
          <p:cNvSpPr txBox="1"/>
          <p:nvPr/>
        </p:nvSpPr>
        <p:spPr>
          <a:xfrm>
            <a:off x="104702" y="927020"/>
            <a:ext cx="5210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1700" b="1" dirty="0" smtClean="0"/>
              <a:t>Păcatul duce la ruină şi moarte. De aceea, Dumnezeu urăşte păcatul. El vrea să-l eradice, dar în acelaşi timp să-l salveze pe păcătos. Despre asta este vorba în Legământ.</a:t>
            </a:r>
          </a:p>
          <a:p>
            <a:pPr>
              <a:spcBef>
                <a:spcPts val="600"/>
              </a:spcBef>
            </a:pPr>
            <a:r>
              <a:rPr lang="ro-RO" sz="1700" b="1" dirty="0" smtClean="0"/>
              <a:t>Privind </a:t>
            </a:r>
            <a:r>
              <a:rPr lang="ro-RO" sz="1700" b="1" dirty="0" smtClean="0"/>
              <a:t>la </a:t>
            </a:r>
            <a:r>
              <a:rPr lang="ro-RO" sz="1700" b="1" dirty="0" smtClean="0"/>
              <a:t>răutatea din lume, Dumnezeu a observat că o mare parte a omenirii ajunsese la un asemenea grad de răutate şi rebeliune încât nu mai auzeau glasul Duhului Sfânt.</a:t>
            </a:r>
          </a:p>
          <a:p>
            <a:pPr>
              <a:spcBef>
                <a:spcPts val="600"/>
              </a:spcBef>
            </a:pPr>
            <a:r>
              <a:rPr lang="ro-RO" sz="1700" b="1" dirty="0" smtClean="0"/>
              <a:t>Cu toate acestea, nu s-a pierdut totul. Au fost unii care încă ascultau şi voiau să-I slujească lui Dumnezeu. Printre ei s-a remarcat Noe, </a:t>
            </a:r>
            <a:r>
              <a:rPr lang="ro-RO" sz="1700" b="1" dirty="0" smtClean="0"/>
              <a:t>un</a:t>
            </a:r>
            <a:r>
              <a:rPr lang="ro-RO" sz="1700" b="1" dirty="0" smtClean="0"/>
              <a:t> om </a:t>
            </a:r>
            <a:r>
              <a:rPr lang="ro-RO" sz="1700" b="1" dirty="0" smtClean="0"/>
              <a:t>fără pată </a:t>
            </a:r>
            <a:r>
              <a:rPr lang="ro-RO" sz="1700" b="1" dirty="0" smtClean="0"/>
              <a:t>şi </a:t>
            </a:r>
            <a:r>
              <a:rPr lang="ro-RO" sz="1700" b="1" dirty="0" smtClean="0"/>
              <a:t>neprihănit </a:t>
            </a:r>
            <a:r>
              <a:rPr lang="ro-RO" sz="1700" b="1" dirty="0" smtClean="0"/>
              <a:t>înaintea lui Dumnezeu.</a:t>
            </a:r>
          </a:p>
          <a:p>
            <a:pPr>
              <a:spcBef>
                <a:spcPts val="600"/>
              </a:spcBef>
            </a:pPr>
            <a:r>
              <a:rPr lang="ro-RO" sz="1700" b="1" dirty="0" smtClean="0"/>
              <a:t>Reţineţi însă că toată dreptatea sa nu l-a putut elibera de sentinţa divină. Prin har, Dumnezeu a încheiat un legământ cu Noe (Geneza 6:8). </a:t>
            </a:r>
            <a:endParaRPr lang="ro-RO" sz="17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EE3559B-A044-4EB8-A82C-68565F9F5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52314" y="1047682"/>
            <a:ext cx="3777386" cy="3951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2446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0136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16021EB-8096-45F0-BFDC-5F52BA862C95}"/>
              </a:ext>
            </a:extLst>
          </p:cNvPr>
          <p:cNvSpPr txBox="1"/>
          <p:nvPr/>
        </p:nvSpPr>
        <p:spPr>
          <a:xfrm>
            <a:off x="1302430" y="525036"/>
            <a:ext cx="77438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smtClean="0">
                <a:latin typeface="Arial Black" panose="020B0A04020102020204" pitchFamily="34" charset="0"/>
              </a:rPr>
              <a:t>„</a:t>
            </a:r>
            <a:r>
              <a:rPr lang="ro-RO" sz="2000" smtClean="0">
                <a:latin typeface="Arial Black" panose="020B0A04020102020204" pitchFamily="34" charset="0"/>
              </a:rPr>
              <a:t>Combinaţia </a:t>
            </a:r>
            <a:r>
              <a:rPr lang="ro-RO" sz="2000">
                <a:latin typeface="Arial Black" panose="020B0A04020102020204" pitchFamily="34" charset="0"/>
              </a:rPr>
              <a:t>î</a:t>
            </a:r>
            <a:r>
              <a:rPr lang="ro-RO" sz="2000" smtClean="0">
                <a:latin typeface="Arial Black" panose="020B0A04020102020204" pitchFamily="34" charset="0"/>
              </a:rPr>
              <a:t>ntre </a:t>
            </a:r>
            <a:r>
              <a:rPr lang="ro-RO" sz="2000" smtClean="0">
                <a:latin typeface="Arial Black" panose="020B0A04020102020204" pitchFamily="34" charset="0"/>
              </a:rPr>
              <a:t>credinţa şi </a:t>
            </a:r>
            <a:r>
              <a:rPr lang="ro-RO" sz="2000" smtClean="0">
                <a:latin typeface="Arial Black" panose="020B0A04020102020204" pitchFamily="34" charset="0"/>
              </a:rPr>
              <a:t>faptele </a:t>
            </a:r>
            <a:r>
              <a:rPr lang="ro-RO" sz="2000">
                <a:latin typeface="Arial Black" panose="020B0A04020102020204" pitchFamily="34" charset="0"/>
              </a:rPr>
              <a:t>lui Noe a condamnat lumea. Nu numai că a predicat adevărul prezent adecvat timpului său, dar a pus în practică fiecare predică pe care a rostit-o. Chiar dacă nu </a:t>
            </a:r>
            <a:r>
              <a:rPr lang="ro-RO" sz="2000" smtClean="0">
                <a:latin typeface="Arial Black" panose="020B0A04020102020204" pitchFamily="34" charset="0"/>
              </a:rPr>
              <a:t>şi-ar </a:t>
            </a:r>
            <a:r>
              <a:rPr lang="ro-RO" sz="2000">
                <a:latin typeface="Arial Black" panose="020B0A04020102020204" pitchFamily="34" charset="0"/>
              </a:rPr>
              <a:t>fi ridicat niciodată vocea pentru </a:t>
            </a:r>
            <a:r>
              <a:rPr lang="ro-RO" sz="2000" smtClean="0">
                <a:latin typeface="Arial Black" panose="020B0A04020102020204" pitchFamily="34" charset="0"/>
              </a:rPr>
              <a:t>a-şi </a:t>
            </a:r>
            <a:r>
              <a:rPr lang="ro-RO" sz="2000">
                <a:latin typeface="Arial Black" panose="020B0A04020102020204" pitchFamily="34" charset="0"/>
              </a:rPr>
              <a:t>formula avertismentele, lucrările sale, caracterul său sfânt în mijlocul celor </a:t>
            </a:r>
            <a:r>
              <a:rPr lang="ro-RO" sz="2000" smtClean="0">
                <a:latin typeface="Arial Black" panose="020B0A04020102020204" pitchFamily="34" charset="0"/>
              </a:rPr>
              <a:t>corupţi şi nelegiuiţi</a:t>
            </a:r>
            <a:r>
              <a:rPr lang="ro-RO" sz="2000">
                <a:latin typeface="Arial Black" panose="020B0A04020102020204" pitchFamily="34" charset="0"/>
              </a:rPr>
              <a:t>, ar fi fost predici condamnatoare pentru </a:t>
            </a:r>
            <a:r>
              <a:rPr lang="ro-RO" sz="2000" smtClean="0">
                <a:latin typeface="Arial Black" panose="020B0A04020102020204" pitchFamily="34" charset="0"/>
              </a:rPr>
              <a:t>necredincioşii </a:t>
            </a:r>
            <a:r>
              <a:rPr lang="ro-RO" sz="2000" smtClean="0">
                <a:latin typeface="Arial Black" panose="020B0A04020102020204" pitchFamily="34" charset="0"/>
              </a:rPr>
              <a:t>din </a:t>
            </a:r>
            <a:r>
              <a:rPr lang="ro-RO" sz="2000">
                <a:latin typeface="Arial Black" panose="020B0A04020102020204" pitchFamily="34" charset="0"/>
              </a:rPr>
              <a:t>acea vreme. El a îndurat cu </a:t>
            </a:r>
            <a:r>
              <a:rPr lang="ro-RO" sz="2000" smtClean="0">
                <a:latin typeface="Arial Black" panose="020B0A04020102020204" pitchFamily="34" charset="0"/>
              </a:rPr>
              <a:t>umilinţă şi </a:t>
            </a:r>
            <a:r>
              <a:rPr lang="ro-RO" sz="2000">
                <a:latin typeface="Arial Black" panose="020B0A04020102020204" pitchFamily="34" charset="0"/>
              </a:rPr>
              <a:t>răbdare asemănătoare lui Hristos provocările, </a:t>
            </a:r>
            <a:r>
              <a:rPr lang="ro-RO" sz="2000" smtClean="0">
                <a:latin typeface="Arial Black" panose="020B0A04020102020204" pitchFamily="34" charset="0"/>
              </a:rPr>
              <a:t>jignirile </a:t>
            </a:r>
            <a:r>
              <a:rPr lang="ro-RO" sz="2000" smtClean="0">
                <a:latin typeface="Arial Black" panose="020B0A04020102020204" pitchFamily="34" charset="0"/>
              </a:rPr>
              <a:t>şi </a:t>
            </a:r>
            <a:r>
              <a:rPr lang="ro-RO" sz="2000" smtClean="0">
                <a:latin typeface="Arial Black" panose="020B0A04020102020204" pitchFamily="34" charset="0"/>
              </a:rPr>
              <a:t>bătaia de joc. </a:t>
            </a:r>
            <a:r>
              <a:rPr lang="ro-RO" sz="2000">
                <a:latin typeface="Arial Black" panose="020B0A04020102020204" pitchFamily="34" charset="0"/>
              </a:rPr>
              <a:t>Vocea lui a fost auzită adesea ridicată la Dumnezeu în rugăciune, cerându-i puterea </a:t>
            </a:r>
            <a:r>
              <a:rPr lang="ro-RO" sz="2000" smtClean="0">
                <a:latin typeface="Arial Black" panose="020B0A04020102020204" pitchFamily="34" charset="0"/>
              </a:rPr>
              <a:t>şi </a:t>
            </a:r>
            <a:r>
              <a:rPr lang="ro-RO" sz="2000">
                <a:latin typeface="Arial Black" panose="020B0A04020102020204" pitchFamily="34" charset="0"/>
              </a:rPr>
              <a:t>ajutorul pentru a îndeplini toate poruncile lui Dumnezeu. Aceasta a fost o putere condamnatoare </a:t>
            </a:r>
            <a:r>
              <a:rPr lang="ro-RO" sz="2000">
                <a:latin typeface="Arial Black" panose="020B0A04020102020204" pitchFamily="34" charset="0"/>
              </a:rPr>
              <a:t>pentru </a:t>
            </a:r>
            <a:r>
              <a:rPr lang="ro-RO" sz="2000" smtClean="0">
                <a:latin typeface="Arial Black" panose="020B0A04020102020204" pitchFamily="34" charset="0"/>
              </a:rPr>
              <a:t>necredincioşi”</a:t>
            </a:r>
            <a:endParaRPr lang="ro-RO" sz="2000">
              <a:latin typeface="Arial Black" panose="020B0A040201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260FE3A-FE32-43B8-B220-25DA057C396C}"/>
              </a:ext>
            </a:extLst>
          </p:cNvPr>
          <p:cNvSpPr txBox="1"/>
          <p:nvPr/>
        </p:nvSpPr>
        <p:spPr>
          <a:xfrm>
            <a:off x="5518585" y="4804946"/>
            <a:ext cx="3625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smtClean="0"/>
              <a:t>E.G.W</a:t>
            </a:r>
            <a:r>
              <a:rPr lang="ro-RO" sz="1600" b="1" smtClean="0"/>
              <a:t>. </a:t>
            </a:r>
            <a:r>
              <a:rPr lang="ro-RO" sz="1600" b="1" smtClean="0"/>
              <a:t>(</a:t>
            </a:r>
            <a:r>
              <a:rPr lang="ro-RO" sz="1600" b="1" i="1" smtClean="0"/>
              <a:t>Astăzi </a:t>
            </a:r>
            <a:r>
              <a:rPr lang="ro-RO" sz="1600" b="1" i="1" smtClean="0"/>
              <a:t>cu Dumnezeu</a:t>
            </a:r>
            <a:r>
              <a:rPr lang="ro-RO" sz="1600" b="1" i="1" smtClean="0"/>
              <a:t>, </a:t>
            </a:r>
            <a:r>
              <a:rPr lang="ro-RO" sz="1600" b="1" smtClean="0"/>
              <a:t> 14 </a:t>
            </a:r>
            <a:r>
              <a:rPr lang="ro-RO" sz="1600" b="1" smtClean="0"/>
              <a:t>august)</a:t>
            </a:r>
            <a:endParaRPr lang="ro-RO" sz="1600" b="1"/>
          </a:p>
        </p:txBody>
      </p:sp>
    </p:spTree>
    <p:extLst>
      <p:ext uri="{BB962C8B-B14F-4D97-AF65-F5344CB8AC3E}">
        <p14:creationId xmlns:p14="http://schemas.microsoft.com/office/powerpoint/2010/main" xmlns="" val="136222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3350EAD-449A-474F-AF2F-75DA3B4219BC}"/>
              </a:ext>
            </a:extLst>
          </p:cNvPr>
          <p:cNvSpPr txBox="1"/>
          <p:nvPr/>
        </p:nvSpPr>
        <p:spPr>
          <a:xfrm>
            <a:off x="2978828" y="-58638"/>
            <a:ext cx="54719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LEGĂMÂNTUL CU NOE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256F599-D6DB-4E77-91B3-9E655B095B3D}"/>
              </a:ext>
            </a:extLst>
          </p:cNvPr>
          <p:cNvSpPr txBox="1"/>
          <p:nvPr/>
        </p:nvSpPr>
        <p:spPr>
          <a:xfrm>
            <a:off x="3266595" y="597942"/>
            <a:ext cx="558963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Dar 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cu tine fac un 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legământ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 să intri în 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corabie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tu şi fiii 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tăi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nevastă-ta şi nevestele fiilor tăi împreună cu 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tine</a:t>
            </a:r>
            <a:r>
              <a:rPr lang="ro-RO" sz="16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(Geneza</a:t>
            </a:r>
            <a:r>
              <a:rPr lang="ro-RO" sz="14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6:18)</a:t>
            </a:r>
            <a:endParaRPr lang="ro-RO" sz="1600" b="1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3FD9A25-CF02-47C0-BC25-DD244C5ECD9D}"/>
              </a:ext>
            </a:extLst>
          </p:cNvPr>
          <p:cNvSpPr txBox="1"/>
          <p:nvPr/>
        </p:nvSpPr>
        <p:spPr>
          <a:xfrm>
            <a:off x="2978830" y="1348215"/>
            <a:ext cx="625591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Aşa cum un marinar aruncă </a:t>
            </a:r>
            <a:r>
              <a:rPr lang="ro-RO" b="1" smtClean="0"/>
              <a:t>un colac </a:t>
            </a:r>
            <a:r>
              <a:rPr lang="ro-RO" b="1" smtClean="0"/>
              <a:t>de </a:t>
            </a:r>
            <a:r>
              <a:rPr lang="ro-RO" b="1" smtClean="0"/>
              <a:t>salvare </a:t>
            </a:r>
            <a:r>
              <a:rPr lang="ro-RO" b="1" smtClean="0"/>
              <a:t>unui</a:t>
            </a:r>
            <a:r>
              <a:rPr lang="ro-RO" b="1" smtClean="0"/>
              <a:t> </a:t>
            </a:r>
            <a:r>
              <a:rPr lang="ro-RO" b="1" smtClean="0"/>
              <a:t>naufragiat</a:t>
            </a:r>
            <a:r>
              <a:rPr lang="ro-RO" b="1" smtClean="0"/>
              <a:t>, Dumnezeu l-a ajutat pe Noe făcând un legământ cu </a:t>
            </a:r>
            <a:r>
              <a:rPr lang="ro-RO" b="1" smtClean="0"/>
              <a:t>el</a:t>
            </a:r>
            <a:r>
              <a:rPr lang="ro-RO" b="1" smtClean="0"/>
              <a:t>: </a:t>
            </a:r>
            <a:r>
              <a:rPr lang="ro-RO" b="1" smtClean="0"/>
              <a:t>„</a:t>
            </a:r>
            <a:r>
              <a:rPr lang="ro-RO" b="1" smtClean="0"/>
              <a:t>dacă mă </a:t>
            </a:r>
            <a:r>
              <a:rPr lang="ro-RO" b="1" smtClean="0"/>
              <a:t>asculţi</a:t>
            </a:r>
            <a:r>
              <a:rPr lang="ro-RO" b="1" smtClean="0"/>
              <a:t>, fă o arcă şi intră în </a:t>
            </a:r>
            <a:r>
              <a:rPr lang="ro-RO" b="1" smtClean="0"/>
              <a:t>ea</a:t>
            </a:r>
            <a:r>
              <a:rPr lang="ro-RO" b="1" smtClean="0"/>
              <a:t>, te voi salva pe tine şi familia ta</a:t>
            </a:r>
            <a:r>
              <a:rPr lang="ro-RO" b="1" smtClean="0"/>
              <a:t>”.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Aici putem vedea harul în </a:t>
            </a:r>
            <a:r>
              <a:rPr lang="ro-RO" b="1" smtClean="0"/>
              <a:t>acţiune</a:t>
            </a:r>
            <a:r>
              <a:rPr lang="ro-RO" b="1" smtClean="0"/>
              <a:t>. Dumnezeu ia iniţiativa de a-l salva pe Noe </a:t>
            </a:r>
            <a:r>
              <a:rPr lang="ro-RO" b="1" smtClean="0"/>
              <a:t>(</a:t>
            </a:r>
            <a:r>
              <a:rPr lang="ro-RO" b="1" smtClean="0"/>
              <a:t>legământul </a:t>
            </a:r>
            <a:r>
              <a:rPr lang="ro-RO" b="1" smtClean="0"/>
              <a:t>„meu</a:t>
            </a:r>
            <a:r>
              <a:rPr lang="ro-RO" b="1" smtClean="0"/>
              <a:t>”) fără ca el să facă ceva care să o </a:t>
            </a:r>
            <a:r>
              <a:rPr lang="ro-RO" b="1" smtClean="0"/>
              <a:t>merite</a:t>
            </a:r>
            <a:r>
              <a:rPr lang="ro-RO" b="1" smtClean="0"/>
              <a:t>. Dumnezeu nu beneficiază de acest </a:t>
            </a:r>
            <a:r>
              <a:rPr lang="ro-RO" b="1" smtClean="0"/>
              <a:t>legământ</a:t>
            </a:r>
            <a:r>
              <a:rPr lang="ro-RO" b="1" smtClean="0"/>
              <a:t>. </a:t>
            </a:r>
            <a:r>
              <a:rPr lang="ro-RO" b="1" smtClean="0"/>
              <a:t>Totuşi</a:t>
            </a:r>
            <a:r>
              <a:rPr lang="ro-RO" b="1" smtClean="0"/>
              <a:t>, dacă Noe încalcă </a:t>
            </a:r>
            <a:r>
              <a:rPr lang="ro-RO" b="1" smtClean="0"/>
              <a:t>legământul</a:t>
            </a:r>
            <a:r>
              <a:rPr lang="ro-RO" b="1" smtClean="0"/>
              <a:t>, pierde </a:t>
            </a:r>
            <a:r>
              <a:rPr lang="ro-RO" b="1" smtClean="0"/>
              <a:t>totul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CD1CA12-0B34-4D49-8D90-FD74559F0C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74740" y="3288890"/>
            <a:ext cx="3345308" cy="1766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5136300-48B0-49B9-A5B6-E4BFCB05B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157" y="128472"/>
            <a:ext cx="2871673" cy="2871673"/>
          </a:xfrm>
          <a:prstGeom prst="roundRect">
            <a:avLst>
              <a:gd name="adj" fmla="val 1384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27D0A87-4A99-4FE6-99B5-6D80B7D843DB}"/>
              </a:ext>
            </a:extLst>
          </p:cNvPr>
          <p:cNvSpPr txBox="1"/>
          <p:nvPr/>
        </p:nvSpPr>
        <p:spPr>
          <a:xfrm>
            <a:off x="1998401" y="3415430"/>
            <a:ext cx="37977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o-RO" b="1" dirty="0" smtClean="0"/>
              <a:t>La fel ca marinarul, Dumnezeu tânjeşte după mântuirea celui care este naufragiat în păcat. De aceea, el ne oferă Legământul său şi ne cere să intrăm în chivotul mântuirii. O arcă în formă de cruce. </a:t>
            </a:r>
            <a:endParaRPr lang="ro-RO" b="1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F02687A7-F220-44A2-959B-C031FCC3A7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157" y="3108960"/>
            <a:ext cx="1891244" cy="1891244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5838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16B1D66-2185-48C1-88C1-0E0F1788D64F}"/>
              </a:ext>
            </a:extLst>
          </p:cNvPr>
          <p:cNvSpPr txBox="1"/>
          <p:nvPr/>
        </p:nvSpPr>
        <p:spPr>
          <a:xfrm>
            <a:off x="1502912" y="-9794"/>
            <a:ext cx="7608431" cy="615553"/>
          </a:xfrm>
          <a:prstGeom prst="rect">
            <a:avLst/>
          </a:prstGeom>
          <a:noFill/>
        </p:spPr>
        <p:txBody>
          <a:bodyPr wrap="square" t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000" b="1" dirty="0" smtClean="0">
                <a:ln/>
                <a:solidFill>
                  <a:schemeClr val="accent4"/>
                </a:solidFill>
                <a:effectLst>
                  <a:glow rad="50800">
                    <a:srgbClr val="BAA7DE"/>
                  </a:glow>
                </a:effectLst>
              </a:rPr>
              <a:t>LEGĂMÂNTUL CU FIECARE </a:t>
            </a:r>
            <a:r>
              <a:rPr lang="ro-RO" sz="4000" b="1" dirty="0" smtClean="0">
                <a:ln/>
                <a:solidFill>
                  <a:schemeClr val="accent4"/>
                </a:solidFill>
                <a:effectLst>
                  <a:glow rad="50800">
                    <a:srgbClr val="BAA7DE"/>
                  </a:glow>
                </a:effectLst>
              </a:rPr>
              <a:t>FIINŢĂ</a:t>
            </a:r>
            <a:endParaRPr lang="ro-RO" sz="4000" b="1" dirty="0">
              <a:ln/>
              <a:solidFill>
                <a:schemeClr val="accent4"/>
              </a:solidFill>
              <a:effectLst>
                <a:glow rad="50800">
                  <a:srgbClr val="F3EBF8"/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C1941AB-C198-4173-B8D9-E8EE25B46DCE}"/>
              </a:ext>
            </a:extLst>
          </p:cNvPr>
          <p:cNvSpPr txBox="1"/>
          <p:nvPr/>
        </p:nvSpPr>
        <p:spPr>
          <a:xfrm>
            <a:off x="1430931" y="471294"/>
            <a:ext cx="443239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„curcubeul </a:t>
            </a:r>
            <a:r>
              <a:rPr lang="ro-RO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Meu, pe care l-am aşezat în nor, el va sluji ca semn al legământului dintre Mine şi pământ.” </a:t>
            </a:r>
            <a:r>
              <a:rPr lang="ro-RO" sz="1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(Geneza 9:13)</a:t>
            </a:r>
            <a:endParaRPr lang="ro-RO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D52736A-77DC-4898-8A79-51D9B70E69A0}"/>
              </a:ext>
            </a:extLst>
          </p:cNvPr>
          <p:cNvSpPr txBox="1"/>
          <p:nvPr/>
        </p:nvSpPr>
        <p:spPr>
          <a:xfrm>
            <a:off x="71317" y="1210144"/>
            <a:ext cx="569826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1700" b="1" dirty="0" smtClean="0"/>
              <a:t>Legământul </a:t>
            </a:r>
            <a:r>
              <a:rPr lang="ro-RO" sz="1700" b="1" dirty="0" smtClean="0"/>
              <a:t>veşnic presupune </a:t>
            </a:r>
            <a:r>
              <a:rPr lang="ro-RO" sz="1700" b="1" dirty="0" smtClean="0"/>
              <a:t>ca </a:t>
            </a:r>
            <a:r>
              <a:rPr lang="ro-RO" sz="1700" b="1" dirty="0" smtClean="0"/>
              <a:t>fiinţa </a:t>
            </a:r>
            <a:r>
              <a:rPr lang="ro-RO" sz="1700" b="1" dirty="0" smtClean="0"/>
              <a:t>umană </a:t>
            </a:r>
            <a:r>
              <a:rPr lang="ro-RO" sz="1700" b="1" dirty="0" smtClean="0"/>
              <a:t>să accepte nişte condiţii. Omul trebuie să îşi dorească să încheie un legământ cu Dumnezeu pentru a beneficia de el.</a:t>
            </a:r>
          </a:p>
          <a:p>
            <a:pPr>
              <a:spcBef>
                <a:spcPts val="600"/>
              </a:spcBef>
            </a:pPr>
            <a:r>
              <a:rPr lang="ro-RO" sz="1700" b="1" dirty="0" smtClean="0"/>
              <a:t>Cu toate acestea, legământul cu „orice fiinţă vie” (Geneza 9:12) este diferit. Depăşeşte omenirea, extinzându-se la fiecare creatură. Nu trebuie să facem nimic pentru a beneficia de acest legământ. Pur şi simplu, Dumnezeu promite să nu trimită un nou potop universal.</a:t>
            </a:r>
          </a:p>
          <a:p>
            <a:pPr>
              <a:spcBef>
                <a:spcPts val="600"/>
              </a:spcBef>
            </a:pPr>
            <a:r>
              <a:rPr lang="ro-RO" sz="1700" b="1" dirty="0" smtClean="0"/>
              <a:t>Şi acest angajament îl publică în mare măsură. Alături de ploaie, necunoscută până atunci, Dumnezeu plasează refracţia luminii, necesară pentru a desena arcuri impunătoare de culori.</a:t>
            </a:r>
          </a:p>
          <a:p>
            <a:pPr>
              <a:spcBef>
                <a:spcPts val="600"/>
              </a:spcBef>
            </a:pPr>
            <a:r>
              <a:rPr lang="ro-RO" sz="1700" b="1" dirty="0" smtClean="0"/>
              <a:t>Acesta este un legământ unic, incasabil, al cărui semn va rezista atâta timp cât va dura pământul.</a:t>
            </a:r>
            <a:endParaRPr lang="ro-RO" sz="17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B4E54E8-948C-4CEF-B1BF-D28C5FDD7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426"/>
            <a:ext cx="1535568" cy="1265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1ACF90E-5B68-49AD-9CA6-24B1B3CA7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69578" y="646613"/>
            <a:ext cx="3285776" cy="4379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8338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D48F3CE-20A2-443C-8C2C-E52BBBBFC925}"/>
              </a:ext>
            </a:extLst>
          </p:cNvPr>
          <p:cNvSpPr txBox="1"/>
          <p:nvPr/>
        </p:nvSpPr>
        <p:spPr>
          <a:xfrm>
            <a:off x="0" y="110668"/>
            <a:ext cx="777716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>
              <a:bevelT w="38100" h="38100"/>
              <a:contourClr>
                <a:srgbClr val="DB2800"/>
              </a:contourClr>
            </a:sp3d>
          </a:bodyPr>
          <a:lstStyle/>
          <a:p>
            <a:pPr algn="ctr"/>
            <a:r>
              <a:rPr lang="ro-RO" sz="4400" b="1" spc="600" dirty="0" smtClean="0">
                <a:ln w="22225">
                  <a:noFill/>
                  <a:prstDash val="solid"/>
                </a:ln>
                <a:solidFill>
                  <a:srgbClr val="FF9B33"/>
                </a:solidFill>
              </a:rPr>
              <a:t>RĂMĂŞIŢA</a:t>
            </a:r>
            <a:endParaRPr lang="ro-RO" sz="4400" b="1" spc="600" dirty="0">
              <a:ln w="22225">
                <a:noFill/>
                <a:prstDash val="solid"/>
              </a:ln>
              <a:solidFill>
                <a:srgbClr val="FF9B3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CF83AE9-7115-41E8-8ED2-C15566B4A075}"/>
              </a:ext>
            </a:extLst>
          </p:cNvPr>
          <p:cNvSpPr txBox="1"/>
          <p:nvPr/>
        </p:nvSpPr>
        <p:spPr>
          <a:xfrm>
            <a:off x="147637" y="749725"/>
            <a:ext cx="7629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“Toate făpturile care erau pe faţa pământului au fost nimicite[…] N-a rămas decât Noe şi ce era cu el în corabie” </a:t>
            </a:r>
            <a:r>
              <a:rPr lang="ro-R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(Geneza 7:23)</a:t>
            </a:r>
            <a:endParaRPr lang="ro-R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19440DF-F468-45C7-82EE-51478BC84B21}"/>
              </a:ext>
            </a:extLst>
          </p:cNvPr>
          <p:cNvSpPr txBox="1"/>
          <p:nvPr/>
        </p:nvSpPr>
        <p:spPr>
          <a:xfrm>
            <a:off x="2873829" y="1248324"/>
            <a:ext cx="6270170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o-RO" b="1" dirty="0" smtClean="0"/>
              <a:t>Verbul „a rămâne” este strâns legat de conceptul de „rămăşiţă” (ceea ce rămâne) [vezi, de exemplu, Ezra 9:8; Isaia 4:3; Ieremia 42:2; Ezechiel 14:22; Zaharia 9:7; Romani 11:5].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o-RO" b="1" dirty="0" smtClean="0"/>
              <a:t>Dumnezeu a judecat lumea antediluviană şi a condamnat-o să fie distrusă pentru răutatea ei. Dar el a făcut un legământ cu rămăşiţa, cei care erau dispuşi să asculte de Dumnezeu şi de „propovăduitorul neprihănirii” lui (2 Petru 2:5). </a:t>
            </a:r>
            <a:endParaRPr lang="ro-RO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D1B80D5-781A-4263-9036-B04F5C2E22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02" y="1340504"/>
            <a:ext cx="2671709" cy="1815095"/>
          </a:xfrm>
          <a:prstGeom prst="snip2DiagRect">
            <a:avLst>
              <a:gd name="adj1" fmla="val 16547"/>
              <a:gd name="adj2" fmla="val 1759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BEB5837-02A9-40F9-834F-D53DB804E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59066" y="3227902"/>
            <a:ext cx="2354531" cy="1794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B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73C0A70-731C-41D0-966B-A6D1DA47B985}"/>
              </a:ext>
            </a:extLst>
          </p:cNvPr>
          <p:cNvSpPr txBox="1"/>
          <p:nvPr/>
        </p:nvSpPr>
        <p:spPr>
          <a:xfrm>
            <a:off x="1908628" y="3267729"/>
            <a:ext cx="46876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Din</a:t>
            </a:r>
            <a:r>
              <a:rPr lang="ro-RO" b="1" smtClean="0"/>
              <a:t> </a:t>
            </a:r>
            <a:r>
              <a:rPr lang="ro-RO" b="1" smtClean="0"/>
              <a:t>nou</a:t>
            </a:r>
            <a:r>
              <a:rPr lang="ro-RO" b="1" smtClean="0"/>
              <a:t>, Dumnezeu judecă </a:t>
            </a:r>
            <a:r>
              <a:rPr lang="ro-RO" b="1" smtClean="0"/>
              <a:t>lumea</a:t>
            </a:r>
            <a:r>
              <a:rPr lang="ro-RO" b="1" smtClean="0"/>
              <a:t>. Legământul Său rămâne deschis oricui doreşte să-l </a:t>
            </a:r>
            <a:r>
              <a:rPr lang="ro-RO" b="1" smtClean="0"/>
              <a:t>accepte</a:t>
            </a:r>
            <a:r>
              <a:rPr lang="ro-RO" b="1" smtClean="0"/>
              <a:t>. Există încă o </a:t>
            </a:r>
            <a:r>
              <a:rPr lang="ro-RO" b="1" smtClean="0"/>
              <a:t>„</a:t>
            </a:r>
            <a:r>
              <a:rPr lang="ro-RO" b="1" smtClean="0"/>
              <a:t>turmă </a:t>
            </a:r>
            <a:r>
              <a:rPr lang="ro-RO" b="1" smtClean="0"/>
              <a:t>mică</a:t>
            </a:r>
            <a:r>
              <a:rPr lang="ro-RO" b="1" smtClean="0"/>
              <a:t>”, o rămăşiţă </a:t>
            </a:r>
            <a:r>
              <a:rPr lang="ro-RO" b="1" smtClean="0"/>
              <a:t>fidelă</a:t>
            </a:r>
            <a:r>
              <a:rPr lang="ro-RO" b="1" smtClean="0"/>
              <a:t>. Nu sunt mai buni decât </a:t>
            </a:r>
            <a:r>
              <a:rPr lang="ro-RO" b="1" smtClean="0"/>
              <a:t>alţii</a:t>
            </a:r>
            <a:r>
              <a:rPr lang="ro-RO" b="1" smtClean="0"/>
              <a:t>, pur şi simplu îl iubesc pe Dumnezeu şi acceptă harul </a:t>
            </a:r>
            <a:r>
              <a:rPr lang="ro-RO" b="1" smtClean="0"/>
              <a:t>Lui</a:t>
            </a:r>
            <a:r>
              <a:rPr lang="ro-RO" b="1" smtClean="0"/>
              <a:t>. Faci parte din </a:t>
            </a:r>
            <a:r>
              <a:rPr lang="ro-RO" b="1" smtClean="0"/>
              <a:t>asta</a:t>
            </a:r>
            <a:r>
              <a:rPr lang="ro-RO" b="1" smtClean="0"/>
              <a:t>? </a:t>
            </a:r>
            <a:endParaRPr lang="ro-RO" b="1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0373A10-6E20-42AF-BC8A-A59CF35FFA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0401" y="3267729"/>
            <a:ext cx="1778225" cy="1754326"/>
          </a:xfrm>
          <a:prstGeom prst="snip2DiagRect">
            <a:avLst>
              <a:gd name="adj1" fmla="val 1654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6A381F71-8B1A-47E3-A25F-ED66BBF5E3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98933" y="84889"/>
            <a:ext cx="1236435" cy="1089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DADA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3512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1135</Words>
  <Application>Microsoft Office PowerPoint</Application>
  <PresentationFormat>Expunere pe ecran (16:9)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3 - Pentru toate neamurile de oameni, in veci</dc:title>
  <dc:subject>Studiu Biblic, Trim. II, 2021 – Fagaduinta, legamantul cel vesnic al lui Dumnezeu</dc:subject>
  <dc:creator>Sergio Fustero Carreras</dc:creator>
  <cp:keywords>https://www.fustero.es/index_ro.php</cp:keywords>
  <cp:lastModifiedBy>Tronaru Viorel</cp:lastModifiedBy>
  <cp:revision>82</cp:revision>
  <dcterms:created xsi:type="dcterms:W3CDTF">2021-03-28T16:06:43Z</dcterms:created>
  <dcterms:modified xsi:type="dcterms:W3CDTF">2021-04-13T08:51:00Z</dcterms:modified>
</cp:coreProperties>
</file>