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71" r:id="rId3"/>
    <p:sldId id="275" r:id="rId4"/>
    <p:sldId id="257" r:id="rId5"/>
    <p:sldId id="272" r:id="rId6"/>
    <p:sldId id="273" r:id="rId7"/>
    <p:sldId id="260" r:id="rId8"/>
    <p:sldId id="274" r:id="rId9"/>
    <p:sldId id="264" r:id="rId10"/>
    <p:sldId id="262" r:id="rId11"/>
    <p:sldId id="265" r:id="rId12"/>
  </p:sldIdLst>
  <p:sldSz cx="9144000" cy="5143500" type="screen16x9"/>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Arial Black" pitchFamily="34" charset="0"/>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220D"/>
    <a:srgbClr val="00A8E9"/>
    <a:srgbClr val="D24100"/>
    <a:srgbClr val="FFB797"/>
    <a:srgbClr val="52BF1B"/>
    <a:srgbClr val="B5F097"/>
    <a:srgbClr val="38AA84"/>
    <a:srgbClr val="ABE3D1"/>
    <a:srgbClr val="917327"/>
    <a:srgbClr val="A27F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0"/>
  </p:normalViewPr>
  <p:slideViewPr>
    <p:cSldViewPr snapToGrid="0">
      <p:cViewPr varScale="1">
        <p:scale>
          <a:sx n="116" d="100"/>
          <a:sy n="116" d="100"/>
        </p:scale>
        <p:origin x="-108" y="-11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CD979-EE16-4A74-B033-0855ACD82B89}"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s-ES"/>
        </a:p>
      </dgm:t>
    </dgm:pt>
    <dgm:pt modelId="{318D85CA-D30D-4094-B9F0-78655088F678}">
      <dgm:prSet custT="1"/>
      <dgm:spPr>
        <a:ln>
          <a:solidFill>
            <a:schemeClr val="bg1"/>
          </a:solidFill>
        </a:ln>
        <a:scene3d>
          <a:camera prst="orthographicFront">
            <a:rot lat="0" lon="0" rev="0"/>
          </a:camera>
          <a:lightRig rig="contrasting" dir="t">
            <a:rot lat="0" lon="0" rev="1200000"/>
          </a:lightRig>
        </a:scene3d>
        <a:sp3d contourW="19050" prstMaterial="metal">
          <a:bevelT w="88900" h="203200"/>
          <a:bevelB w="165100" h="254000"/>
          <a:contourClr>
            <a:schemeClr val="bg1"/>
          </a:contourClr>
        </a:sp3d>
      </dgm:spPr>
      <dgm:t>
        <a:bodyPr/>
        <a:lstStyle/>
        <a:p>
          <a:pPr marL="182563" indent="-182563"/>
          <a:r>
            <a:rPr lang="es-ES" sz="1800" b="1" dirty="0">
              <a:solidFill>
                <a:srgbClr val="FFFF00"/>
              </a:solidFill>
              <a:effectLst>
                <a:outerShdw blurRad="38100" dist="38100" dir="2700000" algn="tl">
                  <a:srgbClr val="000000">
                    <a:alpha val="43137"/>
                  </a:srgbClr>
                </a:outerShdw>
              </a:effectLst>
            </a:rPr>
            <a:t>1. </a:t>
          </a:r>
          <a:r>
            <a:rPr lang="ro-RO" sz="1800" b="1" dirty="0" smtClean="0">
              <a:effectLst>
                <a:outerShdw blurRad="38100" dist="38100" dir="2700000" algn="tl">
                  <a:srgbClr val="000000">
                    <a:alpha val="43137"/>
                  </a:srgbClr>
                </a:outerShdw>
              </a:effectLst>
            </a:rPr>
            <a:t>Dumnezeu </a:t>
          </a:r>
          <a:r>
            <a:rPr lang="ro-RO" sz="1800" b="1" dirty="0" smtClean="0">
              <a:effectLst>
                <a:outerShdw blurRad="38100" dist="38100" dir="2700000" algn="tl">
                  <a:srgbClr val="000000">
                    <a:alpha val="43137"/>
                  </a:srgbClr>
                </a:outerShdw>
              </a:effectLst>
            </a:rPr>
            <a:t>făgăduieşte </a:t>
          </a:r>
          <a:r>
            <a:rPr lang="ro-RO" sz="1800" b="1" dirty="0" smtClean="0">
              <a:effectLst>
                <a:outerShdw blurRad="38100" dist="38100" dir="2700000" algn="tl">
                  <a:srgbClr val="000000">
                    <a:alpha val="43137"/>
                  </a:srgbClr>
                </a:outerShdw>
              </a:effectLst>
            </a:rPr>
            <a:t>cu jurământ </a:t>
          </a:r>
          <a:r>
            <a:rPr lang="es-ES" sz="1800" b="1" dirty="0" smtClean="0">
              <a:effectLst>
                <a:outerShdw blurRad="38100" dist="38100" dir="2700000" algn="tl">
                  <a:srgbClr val="000000">
                    <a:alpha val="43137"/>
                  </a:srgbClr>
                </a:outerShdw>
              </a:effectLst>
            </a:rPr>
            <a:t>(</a:t>
          </a:r>
          <a:r>
            <a:rPr lang="ro-RO" sz="1800" b="1" dirty="0" smtClean="0">
              <a:effectLst>
                <a:outerShdw blurRad="38100" dist="38100" dir="2700000" algn="tl">
                  <a:srgbClr val="000000">
                    <a:alpha val="43137"/>
                  </a:srgbClr>
                </a:outerShdw>
              </a:effectLst>
            </a:rPr>
            <a:t>Evr</a:t>
          </a:r>
          <a:r>
            <a:rPr lang="es-ES" sz="1800" b="1" dirty="0" smtClean="0">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6:17).</a:t>
          </a:r>
          <a:endParaRPr lang="es-ES" sz="1800" dirty="0">
            <a:effectLst>
              <a:outerShdw blurRad="38100" dist="38100" dir="2700000" algn="tl">
                <a:srgbClr val="000000">
                  <a:alpha val="43137"/>
                </a:srgbClr>
              </a:outerShdw>
            </a:effectLst>
          </a:endParaRPr>
        </a:p>
      </dgm:t>
    </dgm:pt>
    <dgm:pt modelId="{6D8A2431-1038-4FE4-8FA9-6E2B3A9864D4}" type="parTrans" cxnId="{CD347AAB-CBD8-47C1-9E81-AD2BEBB914F7}">
      <dgm:prSet/>
      <dgm:spPr/>
      <dgm:t>
        <a:bodyPr/>
        <a:lstStyle/>
        <a:p>
          <a:endParaRPr lang="es-ES"/>
        </a:p>
      </dgm:t>
    </dgm:pt>
    <dgm:pt modelId="{DBD0D975-A164-4110-8901-D570126CB8D3}" type="sibTrans" cxnId="{CD347AAB-CBD8-47C1-9E81-AD2BEBB914F7}">
      <dgm:prSet/>
      <dgm:spPr/>
      <dgm:t>
        <a:bodyPr/>
        <a:lstStyle/>
        <a:p>
          <a:endParaRPr lang="es-ES"/>
        </a:p>
      </dgm:t>
    </dgm:pt>
    <dgm:pt modelId="{6EF07A17-9D0B-4EC3-9D69-C50C2C13E1EA}">
      <dgm:prSet custT="1"/>
      <dgm:spPr>
        <a:ln>
          <a:solidFill>
            <a:schemeClr val="bg1"/>
          </a:solidFill>
        </a:ln>
        <a:scene3d>
          <a:camera prst="orthographicFront">
            <a:rot lat="0" lon="0" rev="0"/>
          </a:camera>
          <a:lightRig rig="contrasting" dir="t">
            <a:rot lat="0" lon="0" rev="1200000"/>
          </a:lightRig>
        </a:scene3d>
        <a:sp3d contourW="19050" prstMaterial="metal">
          <a:bevelT w="88900" h="203200"/>
          <a:bevelB w="165100" h="254000"/>
          <a:contourClr>
            <a:schemeClr val="bg1"/>
          </a:contourClr>
        </a:sp3d>
      </dgm:spPr>
      <dgm:t>
        <a:bodyPr/>
        <a:lstStyle/>
        <a:p>
          <a:pPr marL="182563" indent="-182563"/>
          <a:r>
            <a:rPr lang="es-ES" sz="1800" b="1" dirty="0">
              <a:solidFill>
                <a:srgbClr val="FFFF00"/>
              </a:solidFill>
              <a:effectLst>
                <a:outerShdw blurRad="38100" dist="38100" dir="2700000" algn="tl">
                  <a:srgbClr val="000000">
                    <a:alpha val="43137"/>
                  </a:srgbClr>
                </a:outerShdw>
              </a:effectLst>
            </a:rPr>
            <a:t>2. </a:t>
          </a:r>
          <a:r>
            <a:rPr lang="ro-RO" sz="1800" b="1" dirty="0" smtClean="0">
              <a:effectLst>
                <a:outerShdw blurRad="38100" dist="38100" dir="2700000" algn="tl">
                  <a:srgbClr val="000000">
                    <a:alpha val="43137"/>
                  </a:srgbClr>
                </a:outerShdw>
              </a:effectLst>
            </a:rPr>
            <a:t>Omul se angajează să asculte de Dumenzeu </a:t>
          </a:r>
          <a:r>
            <a:rPr lang="es-ES" sz="1800" b="1" dirty="0" smtClean="0">
              <a:effectLst>
                <a:outerShdw blurRad="38100" dist="38100" dir="2700000" algn="tl">
                  <a:srgbClr val="000000">
                    <a:alpha val="43137"/>
                  </a:srgbClr>
                </a:outerShdw>
              </a:effectLst>
            </a:rPr>
            <a:t>(D</a:t>
          </a:r>
          <a:r>
            <a:rPr lang="ro-RO" sz="1800" b="1" dirty="0" smtClean="0">
              <a:effectLst>
                <a:outerShdw blurRad="38100" dist="38100" dir="2700000" algn="tl">
                  <a:srgbClr val="000000">
                    <a:alpha val="43137"/>
                  </a:srgbClr>
                </a:outerShdw>
              </a:effectLst>
            </a:rPr>
            <a:t>eu</a:t>
          </a:r>
          <a:r>
            <a:rPr lang="es-ES" sz="1800" b="1" dirty="0" smtClean="0">
              <a:effectLst>
                <a:outerShdw blurRad="38100" dist="38100" dir="2700000" algn="tl">
                  <a:srgbClr val="000000">
                    <a:alpha val="43137"/>
                  </a:srgbClr>
                </a:outerShdw>
              </a:effectLst>
            </a:rPr>
            <a:t>t</a:t>
          </a:r>
          <a:r>
            <a:rPr lang="es-ES" sz="1800" b="1" dirty="0">
              <a:effectLst>
                <a:outerShdw blurRad="38100" dist="38100" dir="2700000" algn="tl">
                  <a:srgbClr val="000000">
                    <a:alpha val="43137"/>
                  </a:srgbClr>
                </a:outerShdw>
              </a:effectLst>
            </a:rPr>
            <a:t>. 4:13).</a:t>
          </a:r>
          <a:endParaRPr lang="es-ES" sz="1800" dirty="0">
            <a:effectLst>
              <a:outerShdw blurRad="38100" dist="38100" dir="2700000" algn="tl">
                <a:srgbClr val="000000">
                  <a:alpha val="43137"/>
                </a:srgbClr>
              </a:outerShdw>
            </a:effectLst>
          </a:endParaRPr>
        </a:p>
      </dgm:t>
    </dgm:pt>
    <dgm:pt modelId="{E3553C93-C393-4A37-8CA2-0FD8E5DFC6BC}" type="parTrans" cxnId="{10BF8381-3B67-4A74-85DE-20D8DFD6D0EF}">
      <dgm:prSet/>
      <dgm:spPr/>
      <dgm:t>
        <a:bodyPr/>
        <a:lstStyle/>
        <a:p>
          <a:endParaRPr lang="es-ES"/>
        </a:p>
      </dgm:t>
    </dgm:pt>
    <dgm:pt modelId="{11C83E7E-5987-4C04-AB09-D6D5BA5C775E}" type="sibTrans" cxnId="{10BF8381-3B67-4A74-85DE-20D8DFD6D0EF}">
      <dgm:prSet/>
      <dgm:spPr/>
      <dgm:t>
        <a:bodyPr/>
        <a:lstStyle/>
        <a:p>
          <a:endParaRPr lang="es-ES"/>
        </a:p>
      </dgm:t>
    </dgm:pt>
    <dgm:pt modelId="{DDD5A16D-4507-4D83-BD7A-8A5171F7ACFD}">
      <dgm:prSet custT="1"/>
      <dgm:spPr>
        <a:ln>
          <a:solidFill>
            <a:schemeClr val="bg1"/>
          </a:solidFill>
        </a:ln>
        <a:scene3d>
          <a:camera prst="orthographicFront">
            <a:rot lat="0" lon="0" rev="0"/>
          </a:camera>
          <a:lightRig rig="contrasting" dir="t">
            <a:rot lat="0" lon="0" rev="1200000"/>
          </a:lightRig>
        </a:scene3d>
        <a:sp3d contourW="19050" prstMaterial="metal">
          <a:bevelT w="88900" h="203200"/>
          <a:bevelB w="165100" h="254000"/>
          <a:contourClr>
            <a:schemeClr val="bg1"/>
          </a:contourClr>
        </a:sp3d>
      </dgm:spPr>
      <dgm:t>
        <a:bodyPr/>
        <a:lstStyle/>
        <a:p>
          <a:pPr marL="182563" indent="-182563"/>
          <a:r>
            <a:rPr lang="es-ES" sz="1800" b="1" dirty="0" smtClean="0">
              <a:solidFill>
                <a:srgbClr val="FFFF00"/>
              </a:solidFill>
              <a:effectLst>
                <a:outerShdw blurRad="38100" dist="38100" dir="2700000" algn="tl">
                  <a:srgbClr val="000000">
                    <a:alpha val="43137"/>
                  </a:srgbClr>
                </a:outerShdw>
              </a:effectLst>
            </a:rPr>
            <a:t>3. </a:t>
          </a:r>
          <a:r>
            <a:rPr lang="ro-RO" sz="1800" b="1" dirty="0" smtClean="0">
              <a:effectLst>
                <a:outerShdw blurRad="38100" dist="38100" dir="2700000" algn="tl">
                  <a:srgbClr val="000000">
                    <a:alpha val="43137"/>
                  </a:srgbClr>
                </a:outerShdw>
              </a:effectLst>
            </a:rPr>
            <a:t>Mijlocul de împlinire</a:t>
          </a:r>
          <a:r>
            <a:rPr lang="es-ES" sz="1800" b="1" dirty="0" smtClean="0">
              <a:effectLst>
                <a:outerShdw blurRad="38100" dist="38100" dir="2700000" algn="tl">
                  <a:srgbClr val="000000">
                    <a:alpha val="43137"/>
                  </a:srgbClr>
                </a:outerShdw>
              </a:effectLst>
            </a:rPr>
            <a:t>: </a:t>
          </a:r>
          <a:r>
            <a:rPr lang="ro-RO" sz="1800" b="1" dirty="0" smtClean="0">
              <a:effectLst>
                <a:outerShdw blurRad="38100" dist="38100" dir="2700000" algn="tl">
                  <a:srgbClr val="000000">
                    <a:alpha val="43137"/>
                  </a:srgbClr>
                </a:outerShdw>
              </a:effectLst>
            </a:rPr>
            <a:t>mântuirea în Isus </a:t>
          </a:r>
          <a:r>
            <a:rPr lang="es-ES" sz="1800" b="1" dirty="0" smtClean="0">
              <a:effectLst>
                <a:outerShdw blurRad="38100" dist="38100" dir="2700000" algn="tl">
                  <a:srgbClr val="000000">
                    <a:alpha val="43137"/>
                  </a:srgbClr>
                </a:outerShdw>
              </a:effectLst>
            </a:rPr>
            <a:t>(</a:t>
          </a:r>
          <a:r>
            <a:rPr lang="es-ES" sz="1800" b="1" dirty="0" err="1" smtClean="0">
              <a:effectLst>
                <a:outerShdw blurRad="38100" dist="38100" dir="2700000" algn="tl">
                  <a:srgbClr val="000000">
                    <a:alpha val="43137"/>
                  </a:srgbClr>
                </a:outerShdw>
              </a:effectLst>
            </a:rPr>
            <a:t>Is</a:t>
          </a:r>
          <a:r>
            <a:rPr lang="es-ES" sz="1800" b="1" dirty="0">
              <a:effectLst>
                <a:outerShdw blurRad="38100" dist="38100" dir="2700000" algn="tl">
                  <a:srgbClr val="000000">
                    <a:alpha val="43137"/>
                  </a:srgbClr>
                </a:outerShdw>
              </a:effectLst>
            </a:rPr>
            <a:t>. 42:6).</a:t>
          </a:r>
          <a:endParaRPr lang="es-ES" sz="1800" dirty="0">
            <a:effectLst>
              <a:outerShdw blurRad="38100" dist="38100" dir="2700000" algn="tl">
                <a:srgbClr val="000000">
                  <a:alpha val="43137"/>
                </a:srgbClr>
              </a:outerShdw>
            </a:effectLst>
          </a:endParaRPr>
        </a:p>
      </dgm:t>
    </dgm:pt>
    <dgm:pt modelId="{250B7CD4-2FCE-4BE6-A173-F588DE9B1C8A}" type="parTrans" cxnId="{85F1113E-5912-402C-B8D3-0195B34B5C81}">
      <dgm:prSet/>
      <dgm:spPr/>
      <dgm:t>
        <a:bodyPr/>
        <a:lstStyle/>
        <a:p>
          <a:endParaRPr lang="es-ES"/>
        </a:p>
      </dgm:t>
    </dgm:pt>
    <dgm:pt modelId="{7AEAEC28-F8C1-4B06-8328-48909F196432}" type="sibTrans" cxnId="{85F1113E-5912-402C-B8D3-0195B34B5C81}">
      <dgm:prSet/>
      <dgm:spPr/>
      <dgm:t>
        <a:bodyPr/>
        <a:lstStyle/>
        <a:p>
          <a:endParaRPr lang="es-ES"/>
        </a:p>
      </dgm:t>
    </dgm:pt>
    <dgm:pt modelId="{CD560F64-713D-4680-A59C-72B1802BFC36}" type="pres">
      <dgm:prSet presAssocID="{38ECD979-EE16-4A74-B033-0855ACD82B89}" presName="linear" presStyleCnt="0">
        <dgm:presLayoutVars>
          <dgm:animLvl val="lvl"/>
          <dgm:resizeHandles val="exact"/>
        </dgm:presLayoutVars>
      </dgm:prSet>
      <dgm:spPr/>
      <dgm:t>
        <a:bodyPr/>
        <a:lstStyle/>
        <a:p>
          <a:endParaRPr lang="en-US"/>
        </a:p>
      </dgm:t>
    </dgm:pt>
    <dgm:pt modelId="{5D62DFC0-A559-4A05-A03E-33D0C86CB1D0}" type="pres">
      <dgm:prSet presAssocID="{318D85CA-D30D-4094-B9F0-78655088F678}" presName="parentText" presStyleLbl="node1" presStyleIdx="0" presStyleCnt="3">
        <dgm:presLayoutVars>
          <dgm:chMax val="0"/>
          <dgm:bulletEnabled val="1"/>
        </dgm:presLayoutVars>
      </dgm:prSet>
      <dgm:spPr/>
      <dgm:t>
        <a:bodyPr/>
        <a:lstStyle/>
        <a:p>
          <a:endParaRPr lang="en-US"/>
        </a:p>
      </dgm:t>
    </dgm:pt>
    <dgm:pt modelId="{FEA6AF3B-7B59-4BE5-B44F-AE7E4E485219}" type="pres">
      <dgm:prSet presAssocID="{DBD0D975-A164-4110-8901-D570126CB8D3}" presName="spacer" presStyleCnt="0"/>
      <dgm:spPr/>
    </dgm:pt>
    <dgm:pt modelId="{D9C79F08-C21C-4939-B0C2-C2B422C8B7A3}" type="pres">
      <dgm:prSet presAssocID="{6EF07A17-9D0B-4EC3-9D69-C50C2C13E1EA}" presName="parentText" presStyleLbl="node1" presStyleIdx="1" presStyleCnt="3">
        <dgm:presLayoutVars>
          <dgm:chMax val="0"/>
          <dgm:bulletEnabled val="1"/>
        </dgm:presLayoutVars>
      </dgm:prSet>
      <dgm:spPr/>
      <dgm:t>
        <a:bodyPr/>
        <a:lstStyle/>
        <a:p>
          <a:endParaRPr lang="en-US"/>
        </a:p>
      </dgm:t>
    </dgm:pt>
    <dgm:pt modelId="{C433AAB3-6373-40E9-9259-92F88D21A0EA}" type="pres">
      <dgm:prSet presAssocID="{11C83E7E-5987-4C04-AB09-D6D5BA5C775E}" presName="spacer" presStyleCnt="0"/>
      <dgm:spPr/>
    </dgm:pt>
    <dgm:pt modelId="{11F239C8-B44E-42CF-BD1D-E34C0C072D56}" type="pres">
      <dgm:prSet presAssocID="{DDD5A16D-4507-4D83-BD7A-8A5171F7ACFD}" presName="parentText" presStyleLbl="node1" presStyleIdx="2" presStyleCnt="3">
        <dgm:presLayoutVars>
          <dgm:chMax val="0"/>
          <dgm:bulletEnabled val="1"/>
        </dgm:presLayoutVars>
      </dgm:prSet>
      <dgm:spPr/>
      <dgm:t>
        <a:bodyPr/>
        <a:lstStyle/>
        <a:p>
          <a:endParaRPr lang="en-US"/>
        </a:p>
      </dgm:t>
    </dgm:pt>
  </dgm:ptLst>
  <dgm:cxnLst>
    <dgm:cxn modelId="{9E3E3B82-43F8-428D-973B-24F923CF3B4D}" type="presOf" srcId="{6EF07A17-9D0B-4EC3-9D69-C50C2C13E1EA}" destId="{D9C79F08-C21C-4939-B0C2-C2B422C8B7A3}" srcOrd="0" destOrd="0" presId="urn:microsoft.com/office/officeart/2005/8/layout/vList2"/>
    <dgm:cxn modelId="{71D6C969-D4A7-4BA5-B87E-9AE5B760678F}" type="presOf" srcId="{DDD5A16D-4507-4D83-BD7A-8A5171F7ACFD}" destId="{11F239C8-B44E-42CF-BD1D-E34C0C072D56}" srcOrd="0" destOrd="0" presId="urn:microsoft.com/office/officeart/2005/8/layout/vList2"/>
    <dgm:cxn modelId="{10BF8381-3B67-4A74-85DE-20D8DFD6D0EF}" srcId="{38ECD979-EE16-4A74-B033-0855ACD82B89}" destId="{6EF07A17-9D0B-4EC3-9D69-C50C2C13E1EA}" srcOrd="1" destOrd="0" parTransId="{E3553C93-C393-4A37-8CA2-0FD8E5DFC6BC}" sibTransId="{11C83E7E-5987-4C04-AB09-D6D5BA5C775E}"/>
    <dgm:cxn modelId="{917F4F47-9A26-4223-8427-3A57B2A296B4}" type="presOf" srcId="{38ECD979-EE16-4A74-B033-0855ACD82B89}" destId="{CD560F64-713D-4680-A59C-72B1802BFC36}" srcOrd="0" destOrd="0" presId="urn:microsoft.com/office/officeart/2005/8/layout/vList2"/>
    <dgm:cxn modelId="{CD347AAB-CBD8-47C1-9E81-AD2BEBB914F7}" srcId="{38ECD979-EE16-4A74-B033-0855ACD82B89}" destId="{318D85CA-D30D-4094-B9F0-78655088F678}" srcOrd="0" destOrd="0" parTransId="{6D8A2431-1038-4FE4-8FA9-6E2B3A9864D4}" sibTransId="{DBD0D975-A164-4110-8901-D570126CB8D3}"/>
    <dgm:cxn modelId="{85F1113E-5912-402C-B8D3-0195B34B5C81}" srcId="{38ECD979-EE16-4A74-B033-0855ACD82B89}" destId="{DDD5A16D-4507-4D83-BD7A-8A5171F7ACFD}" srcOrd="2" destOrd="0" parTransId="{250B7CD4-2FCE-4BE6-A173-F588DE9B1C8A}" sibTransId="{7AEAEC28-F8C1-4B06-8328-48909F196432}"/>
    <dgm:cxn modelId="{A588C0A0-8494-4BE0-84D0-CC3DFDF6F17A}" type="presOf" srcId="{318D85CA-D30D-4094-B9F0-78655088F678}" destId="{5D62DFC0-A559-4A05-A03E-33D0C86CB1D0}" srcOrd="0" destOrd="0" presId="urn:microsoft.com/office/officeart/2005/8/layout/vList2"/>
    <dgm:cxn modelId="{90297F4C-8BAB-460F-9D7B-A6D4F10D98C5}" type="presParOf" srcId="{CD560F64-713D-4680-A59C-72B1802BFC36}" destId="{5D62DFC0-A559-4A05-A03E-33D0C86CB1D0}" srcOrd="0" destOrd="0" presId="urn:microsoft.com/office/officeart/2005/8/layout/vList2"/>
    <dgm:cxn modelId="{46C04315-3814-477D-A3F7-51A92767A2D6}" type="presParOf" srcId="{CD560F64-713D-4680-A59C-72B1802BFC36}" destId="{FEA6AF3B-7B59-4BE5-B44F-AE7E4E485219}" srcOrd="1" destOrd="0" presId="urn:microsoft.com/office/officeart/2005/8/layout/vList2"/>
    <dgm:cxn modelId="{433C85B8-191A-4C05-B36C-B529F77A6A18}" type="presParOf" srcId="{CD560F64-713D-4680-A59C-72B1802BFC36}" destId="{D9C79F08-C21C-4939-B0C2-C2B422C8B7A3}" srcOrd="2" destOrd="0" presId="urn:microsoft.com/office/officeart/2005/8/layout/vList2"/>
    <dgm:cxn modelId="{2C27C8CB-EC67-4ED8-8D49-F2D6D927F8BC}" type="presParOf" srcId="{CD560F64-713D-4680-A59C-72B1802BFC36}" destId="{C433AAB3-6373-40E9-9259-92F88D21A0EA}" srcOrd="3" destOrd="0" presId="urn:microsoft.com/office/officeart/2005/8/layout/vList2"/>
    <dgm:cxn modelId="{5A882C33-BA64-4931-910B-D06FBA5CCEC5}" type="presParOf" srcId="{CD560F64-713D-4680-A59C-72B1802BFC36}" destId="{11F239C8-B44E-42CF-BD1D-E34C0C072D5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80D21-63DF-46DF-A2BA-98762D90B421}" type="doc">
      <dgm:prSet loTypeId="urn:microsoft.com/office/officeart/2005/8/layout/vList3#1" loCatId="list" qsTypeId="urn:microsoft.com/office/officeart/2005/8/quickstyle/simple3" qsCatId="simple" csTypeId="urn:microsoft.com/office/officeart/2005/8/colors/colorful4" csCatId="colorful" phldr="1"/>
      <dgm:spPr/>
      <dgm:t>
        <a:bodyPr/>
        <a:lstStyle/>
        <a:p>
          <a:endParaRPr lang="es-ES"/>
        </a:p>
      </dgm:t>
    </dgm:pt>
    <dgm:pt modelId="{73107CF3-6DE4-41D9-A0B4-A5689A9D075F}">
      <dgm:prSet custT="1"/>
      <dgm:spPr/>
      <dgm:t>
        <a:bodyPr lIns="288000"/>
        <a:lstStyle/>
        <a:p>
          <a:r>
            <a:rPr lang="es-ES" sz="1800" b="1" dirty="0"/>
            <a:t>Se </a:t>
          </a:r>
          <a:r>
            <a:rPr lang="ro-RO" sz="1800" b="1" dirty="0" smtClean="0"/>
            <a:t>stabileşte </a:t>
          </a:r>
          <a:r>
            <a:rPr lang="ro-RO" sz="1800" b="1" dirty="0" smtClean="0"/>
            <a:t>o </a:t>
          </a:r>
          <a:r>
            <a:rPr lang="ro-RO" sz="1800" b="1" dirty="0" smtClean="0"/>
            <a:t>relaţie </a:t>
          </a:r>
          <a:r>
            <a:rPr lang="ro-RO" sz="1800" b="1" dirty="0" smtClean="0"/>
            <a:t>specială cu Dumnezeu </a:t>
          </a:r>
          <a:r>
            <a:rPr lang="es-ES" sz="1400" b="1" dirty="0" smtClean="0"/>
            <a:t>(G</a:t>
          </a:r>
          <a:r>
            <a:rPr lang="ro-RO" sz="1400" b="1" dirty="0" smtClean="0"/>
            <a:t>e</a:t>
          </a:r>
          <a:r>
            <a:rPr lang="es-ES" sz="1400" b="1" dirty="0" smtClean="0"/>
            <a:t>n</a:t>
          </a:r>
          <a:r>
            <a:rPr lang="es-ES" sz="1400" b="1" dirty="0"/>
            <a:t>. 17:7-8; </a:t>
          </a:r>
          <a:r>
            <a:rPr lang="ro-RO" sz="1400" b="1" dirty="0" smtClean="0"/>
            <a:t>E</a:t>
          </a:r>
          <a:r>
            <a:rPr lang="es-ES" sz="1400" b="1" dirty="0" smtClean="0"/>
            <a:t>x</a:t>
          </a:r>
          <a:r>
            <a:rPr lang="es-ES" sz="1400" b="1" dirty="0"/>
            <a:t>. 19:5)</a:t>
          </a:r>
          <a:endParaRPr lang="es-ES" sz="1800" b="1" dirty="0"/>
        </a:p>
      </dgm:t>
    </dgm:pt>
    <dgm:pt modelId="{6D1F718C-C0A9-4E31-850C-7FEC3A06FE29}" type="parTrans" cxnId="{1D35D791-F084-417A-9959-D523AD34E12D}">
      <dgm:prSet/>
      <dgm:spPr/>
      <dgm:t>
        <a:bodyPr/>
        <a:lstStyle/>
        <a:p>
          <a:endParaRPr lang="es-ES" sz="1800" b="1"/>
        </a:p>
      </dgm:t>
    </dgm:pt>
    <dgm:pt modelId="{203022D2-425F-4829-8F33-311C84F9B353}" type="sibTrans" cxnId="{1D35D791-F084-417A-9959-D523AD34E12D}">
      <dgm:prSet/>
      <dgm:spPr/>
      <dgm:t>
        <a:bodyPr/>
        <a:lstStyle/>
        <a:p>
          <a:endParaRPr lang="es-ES" sz="1800" b="1"/>
        </a:p>
      </dgm:t>
    </dgm:pt>
    <dgm:pt modelId="{33116E6F-689C-43A0-A081-BDD0B5955EB6}">
      <dgm:prSet custT="1"/>
      <dgm:spPr/>
      <dgm:t>
        <a:bodyPr/>
        <a:lstStyle/>
        <a:p>
          <a:r>
            <a:rPr lang="ro-RO" sz="1800" b="1" dirty="0" smtClean="0"/>
            <a:t>Li s</a:t>
          </a:r>
          <a:r>
            <a:rPr lang="es-ES" sz="1800" b="1" dirty="0" smtClean="0"/>
            <a:t>e </a:t>
          </a:r>
          <a:r>
            <a:rPr lang="ro-RO" sz="1800" b="1" dirty="0" smtClean="0"/>
            <a:t>promite că vor fi un neam mare </a:t>
          </a:r>
          <a:r>
            <a:rPr lang="es-ES" sz="1400" b="1" dirty="0" smtClean="0"/>
            <a:t>(G</a:t>
          </a:r>
          <a:r>
            <a:rPr lang="ro-RO" sz="1400" b="1" dirty="0" smtClean="0"/>
            <a:t>e</a:t>
          </a:r>
          <a:r>
            <a:rPr lang="es-ES" sz="1400" b="1" dirty="0" smtClean="0"/>
            <a:t>n</a:t>
          </a:r>
          <a:r>
            <a:rPr lang="es-ES" sz="1400" b="1" dirty="0"/>
            <a:t>. 12:2; </a:t>
          </a:r>
          <a:r>
            <a:rPr lang="ro-RO" sz="1400" b="1" dirty="0" smtClean="0"/>
            <a:t>E</a:t>
          </a:r>
          <a:r>
            <a:rPr lang="es-ES" sz="1400" b="1" dirty="0" smtClean="0"/>
            <a:t>x</a:t>
          </a:r>
          <a:r>
            <a:rPr lang="es-ES" sz="1400" b="1" dirty="0"/>
            <a:t>. 19:6)</a:t>
          </a:r>
          <a:endParaRPr lang="es-ES" sz="1800" b="1" dirty="0"/>
        </a:p>
      </dgm:t>
    </dgm:pt>
    <dgm:pt modelId="{AFD1140C-A058-483B-9DBC-D8725C5C8DBB}" type="parTrans" cxnId="{94DE116C-523A-4313-9DA0-78F778336D5E}">
      <dgm:prSet/>
      <dgm:spPr/>
      <dgm:t>
        <a:bodyPr/>
        <a:lstStyle/>
        <a:p>
          <a:endParaRPr lang="es-ES" sz="1800" b="1"/>
        </a:p>
      </dgm:t>
    </dgm:pt>
    <dgm:pt modelId="{45E11C15-E835-4B8E-B9B0-C9FA78648939}" type="sibTrans" cxnId="{94DE116C-523A-4313-9DA0-78F778336D5E}">
      <dgm:prSet/>
      <dgm:spPr/>
      <dgm:t>
        <a:bodyPr/>
        <a:lstStyle/>
        <a:p>
          <a:endParaRPr lang="es-ES" sz="1800" b="1"/>
        </a:p>
      </dgm:t>
    </dgm:pt>
    <dgm:pt modelId="{C9F0E490-CCEB-4437-901D-68268C506D13}">
      <dgm:prSet custT="1"/>
      <dgm:spPr/>
      <dgm:t>
        <a:bodyPr/>
        <a:lstStyle/>
        <a:p>
          <a:r>
            <a:rPr lang="es-ES" sz="1800" b="1" dirty="0"/>
            <a:t>Se </a:t>
          </a:r>
          <a:r>
            <a:rPr lang="ro-RO" sz="1800" b="1" dirty="0" smtClean="0"/>
            <a:t>pretinde ascultare </a:t>
          </a:r>
          <a:r>
            <a:rPr lang="es-ES" sz="1400" b="1" dirty="0" smtClean="0"/>
            <a:t>(G</a:t>
          </a:r>
          <a:r>
            <a:rPr lang="ro-RO" sz="1400" b="1" dirty="0" smtClean="0"/>
            <a:t>e</a:t>
          </a:r>
          <a:r>
            <a:rPr lang="es-ES" sz="1400" b="1" dirty="0" smtClean="0"/>
            <a:t>n</a:t>
          </a:r>
          <a:r>
            <a:rPr lang="es-ES" sz="1400" b="1" dirty="0"/>
            <a:t>. 17:9-10; </a:t>
          </a:r>
          <a:r>
            <a:rPr lang="ro-RO" sz="1400" b="1" dirty="0" smtClean="0"/>
            <a:t>E</a:t>
          </a:r>
          <a:r>
            <a:rPr lang="es-ES" sz="1400" b="1" dirty="0" smtClean="0"/>
            <a:t>x</a:t>
          </a:r>
          <a:r>
            <a:rPr lang="es-ES" sz="1400" b="1" dirty="0"/>
            <a:t>. 19:7-8)</a:t>
          </a:r>
          <a:endParaRPr lang="es-ES" sz="1800" b="1" dirty="0"/>
        </a:p>
      </dgm:t>
    </dgm:pt>
    <dgm:pt modelId="{B2B2771B-9E70-483D-81B2-C05801719BCC}" type="parTrans" cxnId="{E52A57DB-953B-4A5F-9B9D-1C90BC5808C9}">
      <dgm:prSet/>
      <dgm:spPr/>
      <dgm:t>
        <a:bodyPr/>
        <a:lstStyle/>
        <a:p>
          <a:endParaRPr lang="es-ES" sz="1800" b="1"/>
        </a:p>
      </dgm:t>
    </dgm:pt>
    <dgm:pt modelId="{68D89642-CAE5-4AEF-9B6D-B0246E3D61F6}" type="sibTrans" cxnId="{E52A57DB-953B-4A5F-9B9D-1C90BC5808C9}">
      <dgm:prSet/>
      <dgm:spPr/>
      <dgm:t>
        <a:bodyPr/>
        <a:lstStyle/>
        <a:p>
          <a:endParaRPr lang="es-ES" sz="1800" b="1"/>
        </a:p>
      </dgm:t>
    </dgm:pt>
    <dgm:pt modelId="{D93EF6A9-5AAF-428F-A943-52F3ACAD04A9}" type="pres">
      <dgm:prSet presAssocID="{A9980D21-63DF-46DF-A2BA-98762D90B421}" presName="linearFlow" presStyleCnt="0">
        <dgm:presLayoutVars>
          <dgm:dir/>
          <dgm:resizeHandles val="exact"/>
        </dgm:presLayoutVars>
      </dgm:prSet>
      <dgm:spPr/>
      <dgm:t>
        <a:bodyPr/>
        <a:lstStyle/>
        <a:p>
          <a:endParaRPr lang="en-US"/>
        </a:p>
      </dgm:t>
    </dgm:pt>
    <dgm:pt modelId="{1F66F0BF-5307-4AC2-A159-2F2BD4B90084}" type="pres">
      <dgm:prSet presAssocID="{73107CF3-6DE4-41D9-A0B4-A5689A9D075F}" presName="composite" presStyleCnt="0"/>
      <dgm:spPr/>
    </dgm:pt>
    <dgm:pt modelId="{83AC0133-F042-48FD-8DAD-E5CC034001DC}" type="pres">
      <dgm:prSet presAssocID="{73107CF3-6DE4-41D9-A0B4-A5689A9D075F}" presName="imgShp" presStyleLbl="fgImgPlace1" presStyleIdx="0" presStyleCnt="3" custLinFactX="-100000" custLinFactNeighborX="-157813" custLinFactNeighborY="26670"/>
      <dgm:spPr>
        <a:solidFill>
          <a:srgbClr val="38AA84"/>
        </a:solidFill>
        <a:scene3d>
          <a:camera prst="orthographicFront"/>
          <a:lightRig rig="threePt" dir="t"/>
        </a:scene3d>
        <a:sp3d>
          <a:bevelT w="114300" prst="artDeco"/>
        </a:sp3d>
      </dgm:spPr>
    </dgm:pt>
    <dgm:pt modelId="{5C6916F3-116E-49A1-8754-56EEF39687A2}" type="pres">
      <dgm:prSet presAssocID="{73107CF3-6DE4-41D9-A0B4-A5689A9D075F}" presName="txShp" presStyleLbl="node1" presStyleIdx="0" presStyleCnt="3" custScaleX="149059" custLinFactNeighborY="26670">
        <dgm:presLayoutVars>
          <dgm:bulletEnabled val="1"/>
        </dgm:presLayoutVars>
      </dgm:prSet>
      <dgm:spPr/>
      <dgm:t>
        <a:bodyPr/>
        <a:lstStyle/>
        <a:p>
          <a:endParaRPr lang="en-US"/>
        </a:p>
      </dgm:t>
    </dgm:pt>
    <dgm:pt modelId="{91F1FCE0-A0A2-4FD1-9D25-139E5E1D040D}" type="pres">
      <dgm:prSet presAssocID="{203022D2-425F-4829-8F33-311C84F9B353}" presName="spacing" presStyleCnt="0"/>
      <dgm:spPr/>
    </dgm:pt>
    <dgm:pt modelId="{CB4C1789-03DA-48C8-AC44-776D09E91A7B}" type="pres">
      <dgm:prSet presAssocID="{33116E6F-689C-43A0-A081-BDD0B5955EB6}" presName="composite" presStyleCnt="0"/>
      <dgm:spPr/>
    </dgm:pt>
    <dgm:pt modelId="{44B4234D-AA0D-4AE9-9EC2-35D52C1C81AF}" type="pres">
      <dgm:prSet presAssocID="{33116E6F-689C-43A0-A081-BDD0B5955EB6}" presName="imgShp" presStyleLbl="fgImgPlace1" presStyleIdx="1" presStyleCnt="3" custLinFactX="-100000" custLinFactNeighborX="-157813" custLinFactNeighborY="13335"/>
      <dgm:spPr>
        <a:solidFill>
          <a:srgbClr val="52BF1B"/>
        </a:solidFill>
        <a:scene3d>
          <a:camera prst="orthographicFront"/>
          <a:lightRig rig="threePt" dir="t"/>
        </a:scene3d>
        <a:sp3d>
          <a:bevelT w="114300" prst="artDeco"/>
        </a:sp3d>
      </dgm:spPr>
    </dgm:pt>
    <dgm:pt modelId="{83B0E95A-4A3B-4B8D-87E2-EA37D29230A9}" type="pres">
      <dgm:prSet presAssocID="{33116E6F-689C-43A0-A081-BDD0B5955EB6}" presName="txShp" presStyleLbl="node1" presStyleIdx="1" presStyleCnt="3" custScaleX="149059" custLinFactNeighborY="13335">
        <dgm:presLayoutVars>
          <dgm:bulletEnabled val="1"/>
        </dgm:presLayoutVars>
      </dgm:prSet>
      <dgm:spPr/>
      <dgm:t>
        <a:bodyPr/>
        <a:lstStyle/>
        <a:p>
          <a:endParaRPr lang="en-US"/>
        </a:p>
      </dgm:t>
    </dgm:pt>
    <dgm:pt modelId="{F4152CF9-C438-4C9B-9F67-A1D3EF09F37F}" type="pres">
      <dgm:prSet presAssocID="{45E11C15-E835-4B8E-B9B0-C9FA78648939}" presName="spacing" presStyleCnt="0"/>
      <dgm:spPr/>
    </dgm:pt>
    <dgm:pt modelId="{D52BD508-CFCE-4CD8-A595-19BA07DAB361}" type="pres">
      <dgm:prSet presAssocID="{C9F0E490-CCEB-4437-901D-68268C506D13}" presName="composite" presStyleCnt="0"/>
      <dgm:spPr/>
    </dgm:pt>
    <dgm:pt modelId="{037FC8F5-CFC4-4846-B519-03FBFC3843AD}" type="pres">
      <dgm:prSet presAssocID="{C9F0E490-CCEB-4437-901D-68268C506D13}" presName="imgShp" presStyleLbl="fgImgPlace1" presStyleIdx="2" presStyleCnt="3" custLinFactX="-100000" custLinFactNeighborX="-157813"/>
      <dgm:spPr>
        <a:solidFill>
          <a:srgbClr val="D24100"/>
        </a:solidFill>
        <a:scene3d>
          <a:camera prst="orthographicFront"/>
          <a:lightRig rig="threePt" dir="t"/>
        </a:scene3d>
        <a:sp3d>
          <a:bevelT w="114300" prst="artDeco"/>
        </a:sp3d>
      </dgm:spPr>
    </dgm:pt>
    <dgm:pt modelId="{D50D3AA7-C995-4E43-9220-85C65699463C}" type="pres">
      <dgm:prSet presAssocID="{C9F0E490-CCEB-4437-901D-68268C506D13}" presName="txShp" presStyleLbl="node1" presStyleIdx="2" presStyleCnt="3" custScaleX="149059">
        <dgm:presLayoutVars>
          <dgm:bulletEnabled val="1"/>
        </dgm:presLayoutVars>
      </dgm:prSet>
      <dgm:spPr/>
      <dgm:t>
        <a:bodyPr/>
        <a:lstStyle/>
        <a:p>
          <a:endParaRPr lang="en-US"/>
        </a:p>
      </dgm:t>
    </dgm:pt>
  </dgm:ptLst>
  <dgm:cxnLst>
    <dgm:cxn modelId="{386D0363-46BC-48DD-B144-6C938E6F383E}" type="presOf" srcId="{73107CF3-6DE4-41D9-A0B4-A5689A9D075F}" destId="{5C6916F3-116E-49A1-8754-56EEF39687A2}" srcOrd="0" destOrd="0" presId="urn:microsoft.com/office/officeart/2005/8/layout/vList3#1"/>
    <dgm:cxn modelId="{7FD233A6-639A-43B2-B5B0-ED1A06F5ADA6}" type="presOf" srcId="{C9F0E490-CCEB-4437-901D-68268C506D13}" destId="{D50D3AA7-C995-4E43-9220-85C65699463C}" srcOrd="0" destOrd="0" presId="urn:microsoft.com/office/officeart/2005/8/layout/vList3#1"/>
    <dgm:cxn modelId="{1D35D791-F084-417A-9959-D523AD34E12D}" srcId="{A9980D21-63DF-46DF-A2BA-98762D90B421}" destId="{73107CF3-6DE4-41D9-A0B4-A5689A9D075F}" srcOrd="0" destOrd="0" parTransId="{6D1F718C-C0A9-4E31-850C-7FEC3A06FE29}" sibTransId="{203022D2-425F-4829-8F33-311C84F9B353}"/>
    <dgm:cxn modelId="{E52A57DB-953B-4A5F-9B9D-1C90BC5808C9}" srcId="{A9980D21-63DF-46DF-A2BA-98762D90B421}" destId="{C9F0E490-CCEB-4437-901D-68268C506D13}" srcOrd="2" destOrd="0" parTransId="{B2B2771B-9E70-483D-81B2-C05801719BCC}" sibTransId="{68D89642-CAE5-4AEF-9B6D-B0246E3D61F6}"/>
    <dgm:cxn modelId="{A9DBB1B9-631D-4DC9-BF93-90779B976719}" type="presOf" srcId="{33116E6F-689C-43A0-A081-BDD0B5955EB6}" destId="{83B0E95A-4A3B-4B8D-87E2-EA37D29230A9}" srcOrd="0" destOrd="0" presId="urn:microsoft.com/office/officeart/2005/8/layout/vList3#1"/>
    <dgm:cxn modelId="{D9FAEFAF-C03E-4302-B7AE-8A9336C00452}" type="presOf" srcId="{A9980D21-63DF-46DF-A2BA-98762D90B421}" destId="{D93EF6A9-5AAF-428F-A943-52F3ACAD04A9}" srcOrd="0" destOrd="0" presId="urn:microsoft.com/office/officeart/2005/8/layout/vList3#1"/>
    <dgm:cxn modelId="{94DE116C-523A-4313-9DA0-78F778336D5E}" srcId="{A9980D21-63DF-46DF-A2BA-98762D90B421}" destId="{33116E6F-689C-43A0-A081-BDD0B5955EB6}" srcOrd="1" destOrd="0" parTransId="{AFD1140C-A058-483B-9DBC-D8725C5C8DBB}" sibTransId="{45E11C15-E835-4B8E-B9B0-C9FA78648939}"/>
    <dgm:cxn modelId="{7444C451-6BFD-4E3E-9A28-81B4586E4D1E}" type="presParOf" srcId="{D93EF6A9-5AAF-428F-A943-52F3ACAD04A9}" destId="{1F66F0BF-5307-4AC2-A159-2F2BD4B90084}" srcOrd="0" destOrd="0" presId="urn:microsoft.com/office/officeart/2005/8/layout/vList3#1"/>
    <dgm:cxn modelId="{C1203746-D8F4-446E-AFD5-46D8592B2797}" type="presParOf" srcId="{1F66F0BF-5307-4AC2-A159-2F2BD4B90084}" destId="{83AC0133-F042-48FD-8DAD-E5CC034001DC}" srcOrd="0" destOrd="0" presId="urn:microsoft.com/office/officeart/2005/8/layout/vList3#1"/>
    <dgm:cxn modelId="{BB1B3BBE-BEBD-434C-9696-82E9B8F3F6F7}" type="presParOf" srcId="{1F66F0BF-5307-4AC2-A159-2F2BD4B90084}" destId="{5C6916F3-116E-49A1-8754-56EEF39687A2}" srcOrd="1" destOrd="0" presId="urn:microsoft.com/office/officeart/2005/8/layout/vList3#1"/>
    <dgm:cxn modelId="{FDC51217-0F46-4778-B68E-F3A03160D7F1}" type="presParOf" srcId="{D93EF6A9-5AAF-428F-A943-52F3ACAD04A9}" destId="{91F1FCE0-A0A2-4FD1-9D25-139E5E1D040D}" srcOrd="1" destOrd="0" presId="urn:microsoft.com/office/officeart/2005/8/layout/vList3#1"/>
    <dgm:cxn modelId="{F27B5346-9E93-45B3-8E1C-F1C4E7F56811}" type="presParOf" srcId="{D93EF6A9-5AAF-428F-A943-52F3ACAD04A9}" destId="{CB4C1789-03DA-48C8-AC44-776D09E91A7B}" srcOrd="2" destOrd="0" presId="urn:microsoft.com/office/officeart/2005/8/layout/vList3#1"/>
    <dgm:cxn modelId="{58190FA9-E875-45CE-A172-47583274C32B}" type="presParOf" srcId="{CB4C1789-03DA-48C8-AC44-776D09E91A7B}" destId="{44B4234D-AA0D-4AE9-9EC2-35D52C1C81AF}" srcOrd="0" destOrd="0" presId="urn:microsoft.com/office/officeart/2005/8/layout/vList3#1"/>
    <dgm:cxn modelId="{C00BC45F-D115-4498-8500-1AD39D7795B0}" type="presParOf" srcId="{CB4C1789-03DA-48C8-AC44-776D09E91A7B}" destId="{83B0E95A-4A3B-4B8D-87E2-EA37D29230A9}" srcOrd="1" destOrd="0" presId="urn:microsoft.com/office/officeart/2005/8/layout/vList3#1"/>
    <dgm:cxn modelId="{2C997FB9-5F5A-4CCC-BFEC-8FD2C3C1263C}" type="presParOf" srcId="{D93EF6A9-5AAF-428F-A943-52F3ACAD04A9}" destId="{F4152CF9-C438-4C9B-9F67-A1D3EF09F37F}" srcOrd="3" destOrd="0" presId="urn:microsoft.com/office/officeart/2005/8/layout/vList3#1"/>
    <dgm:cxn modelId="{909F3979-E3CC-47F9-8863-F30066EDF230}" type="presParOf" srcId="{D93EF6A9-5AAF-428F-A943-52F3ACAD04A9}" destId="{D52BD508-CFCE-4CD8-A595-19BA07DAB361}" srcOrd="4" destOrd="0" presId="urn:microsoft.com/office/officeart/2005/8/layout/vList3#1"/>
    <dgm:cxn modelId="{1E9FABEE-2A1D-4039-A705-154C6FF9C420}" type="presParOf" srcId="{D52BD508-CFCE-4CD8-A595-19BA07DAB361}" destId="{037FC8F5-CFC4-4846-B519-03FBFC3843AD}" srcOrd="0" destOrd="0" presId="urn:microsoft.com/office/officeart/2005/8/layout/vList3#1"/>
    <dgm:cxn modelId="{2654E5EE-B8E0-4040-8DBD-D561B8D859E0}" type="presParOf" srcId="{D52BD508-CFCE-4CD8-A595-19BA07DAB361}" destId="{D50D3AA7-C995-4E43-9220-85C65699463C}"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62DFC0-A559-4A05-A03E-33D0C86CB1D0}">
      <dsp:nvSpPr>
        <dsp:cNvPr id="0" name=""/>
        <dsp:cNvSpPr/>
      </dsp:nvSpPr>
      <dsp:spPr>
        <a:xfrm>
          <a:off x="0" y="540"/>
          <a:ext cx="4495708" cy="542941"/>
        </a:xfrm>
        <a:prstGeom prst="roundRect">
          <a:avLst/>
        </a:prstGeom>
        <a:solidFill>
          <a:schemeClr val="accent5">
            <a:hueOff val="0"/>
            <a:satOff val="0"/>
            <a:lumOff val="0"/>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2563" lvl="0" indent="-182563" algn="l" defTabSz="800100">
            <a:lnSpc>
              <a:spcPct val="90000"/>
            </a:lnSpc>
            <a:spcBef>
              <a:spcPct val="0"/>
            </a:spcBef>
            <a:spcAft>
              <a:spcPct val="35000"/>
            </a:spcAft>
          </a:pPr>
          <a:r>
            <a:rPr lang="es-ES" sz="1800" b="1" kern="1200" dirty="0">
              <a:solidFill>
                <a:srgbClr val="FFFF00"/>
              </a:solidFill>
              <a:effectLst>
                <a:outerShdw blurRad="38100" dist="38100" dir="2700000" algn="tl">
                  <a:srgbClr val="000000">
                    <a:alpha val="43137"/>
                  </a:srgbClr>
                </a:outerShdw>
              </a:effectLst>
            </a:rPr>
            <a:t>1. </a:t>
          </a:r>
          <a:r>
            <a:rPr lang="ro-RO" sz="1800" b="1" kern="1200" dirty="0" smtClean="0">
              <a:effectLst>
                <a:outerShdw blurRad="38100" dist="38100" dir="2700000" algn="tl">
                  <a:srgbClr val="000000">
                    <a:alpha val="43137"/>
                  </a:srgbClr>
                </a:outerShdw>
              </a:effectLst>
            </a:rPr>
            <a:t>Dumnezeu </a:t>
          </a:r>
          <a:r>
            <a:rPr lang="ro-RO" sz="1800" b="1" kern="1200" dirty="0" smtClean="0">
              <a:effectLst>
                <a:outerShdw blurRad="38100" dist="38100" dir="2700000" algn="tl">
                  <a:srgbClr val="000000">
                    <a:alpha val="43137"/>
                  </a:srgbClr>
                </a:outerShdw>
              </a:effectLst>
            </a:rPr>
            <a:t>făgăduieşte </a:t>
          </a:r>
          <a:r>
            <a:rPr lang="ro-RO" sz="1800" b="1" kern="1200" dirty="0" smtClean="0">
              <a:effectLst>
                <a:outerShdw blurRad="38100" dist="38100" dir="2700000" algn="tl">
                  <a:srgbClr val="000000">
                    <a:alpha val="43137"/>
                  </a:srgbClr>
                </a:outerShdw>
              </a:effectLst>
            </a:rPr>
            <a:t>cu jurământ </a:t>
          </a:r>
          <a:r>
            <a:rPr lang="es-ES" sz="1800" b="1" kern="1200" dirty="0" smtClean="0">
              <a:effectLst>
                <a:outerShdw blurRad="38100" dist="38100" dir="2700000" algn="tl">
                  <a:srgbClr val="000000">
                    <a:alpha val="43137"/>
                  </a:srgbClr>
                </a:outerShdw>
              </a:effectLst>
            </a:rPr>
            <a:t>(</a:t>
          </a:r>
          <a:r>
            <a:rPr lang="ro-RO" sz="1800" b="1" kern="1200" dirty="0" smtClean="0">
              <a:effectLst>
                <a:outerShdw blurRad="38100" dist="38100" dir="2700000" algn="tl">
                  <a:srgbClr val="000000">
                    <a:alpha val="43137"/>
                  </a:srgbClr>
                </a:outerShdw>
              </a:effectLst>
            </a:rPr>
            <a:t>Evr</a:t>
          </a:r>
          <a:r>
            <a:rPr lang="es-ES" sz="1800" b="1" kern="1200" dirty="0" smtClean="0">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6:17).</a:t>
          </a:r>
          <a:endParaRPr lang="es-ES" sz="1800" kern="1200" dirty="0">
            <a:effectLst>
              <a:outerShdw blurRad="38100" dist="38100" dir="2700000" algn="tl">
                <a:srgbClr val="000000">
                  <a:alpha val="43137"/>
                </a:srgbClr>
              </a:outerShdw>
            </a:effectLst>
          </a:endParaRPr>
        </a:p>
      </dsp:txBody>
      <dsp:txXfrm>
        <a:off x="0" y="540"/>
        <a:ext cx="4495708" cy="542941"/>
      </dsp:txXfrm>
    </dsp:sp>
    <dsp:sp modelId="{D9C79F08-C21C-4939-B0C2-C2B422C8B7A3}">
      <dsp:nvSpPr>
        <dsp:cNvPr id="0" name=""/>
        <dsp:cNvSpPr/>
      </dsp:nvSpPr>
      <dsp:spPr>
        <a:xfrm>
          <a:off x="0" y="554436"/>
          <a:ext cx="4495708" cy="542941"/>
        </a:xfrm>
        <a:prstGeom prst="roundRect">
          <a:avLst/>
        </a:prstGeom>
        <a:solidFill>
          <a:schemeClr val="accent5">
            <a:hueOff val="-515611"/>
            <a:satOff val="-6008"/>
            <a:lumOff val="-1079"/>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2563" lvl="0" indent="-182563" algn="l" defTabSz="800100">
            <a:lnSpc>
              <a:spcPct val="90000"/>
            </a:lnSpc>
            <a:spcBef>
              <a:spcPct val="0"/>
            </a:spcBef>
            <a:spcAft>
              <a:spcPct val="35000"/>
            </a:spcAft>
          </a:pPr>
          <a:r>
            <a:rPr lang="es-ES" sz="1800" b="1" kern="1200" dirty="0">
              <a:solidFill>
                <a:srgbClr val="FFFF00"/>
              </a:solidFill>
              <a:effectLst>
                <a:outerShdw blurRad="38100" dist="38100" dir="2700000" algn="tl">
                  <a:srgbClr val="000000">
                    <a:alpha val="43137"/>
                  </a:srgbClr>
                </a:outerShdw>
              </a:effectLst>
            </a:rPr>
            <a:t>2. </a:t>
          </a:r>
          <a:r>
            <a:rPr lang="ro-RO" sz="1800" b="1" kern="1200" dirty="0" smtClean="0">
              <a:effectLst>
                <a:outerShdw blurRad="38100" dist="38100" dir="2700000" algn="tl">
                  <a:srgbClr val="000000">
                    <a:alpha val="43137"/>
                  </a:srgbClr>
                </a:outerShdw>
              </a:effectLst>
            </a:rPr>
            <a:t>Omul se angajează să asculte de Dumenzeu </a:t>
          </a:r>
          <a:r>
            <a:rPr lang="es-ES" sz="1800" b="1" kern="1200" dirty="0" smtClean="0">
              <a:effectLst>
                <a:outerShdw blurRad="38100" dist="38100" dir="2700000" algn="tl">
                  <a:srgbClr val="000000">
                    <a:alpha val="43137"/>
                  </a:srgbClr>
                </a:outerShdw>
              </a:effectLst>
            </a:rPr>
            <a:t>(D</a:t>
          </a:r>
          <a:r>
            <a:rPr lang="ro-RO" sz="1800" b="1" kern="1200" dirty="0" smtClean="0">
              <a:effectLst>
                <a:outerShdw blurRad="38100" dist="38100" dir="2700000" algn="tl">
                  <a:srgbClr val="000000">
                    <a:alpha val="43137"/>
                  </a:srgbClr>
                </a:outerShdw>
              </a:effectLst>
            </a:rPr>
            <a:t>eu</a:t>
          </a:r>
          <a:r>
            <a:rPr lang="es-ES" sz="1800" b="1" kern="1200" dirty="0" smtClean="0">
              <a:effectLst>
                <a:outerShdw blurRad="38100" dist="38100" dir="2700000" algn="tl">
                  <a:srgbClr val="000000">
                    <a:alpha val="43137"/>
                  </a:srgbClr>
                </a:outerShdw>
              </a:effectLst>
            </a:rPr>
            <a:t>t</a:t>
          </a:r>
          <a:r>
            <a:rPr lang="es-ES" sz="1800" b="1" kern="1200" dirty="0">
              <a:effectLst>
                <a:outerShdw blurRad="38100" dist="38100" dir="2700000" algn="tl">
                  <a:srgbClr val="000000">
                    <a:alpha val="43137"/>
                  </a:srgbClr>
                </a:outerShdw>
              </a:effectLst>
            </a:rPr>
            <a:t>. 4:13).</a:t>
          </a:r>
          <a:endParaRPr lang="es-ES" sz="1800" kern="1200" dirty="0">
            <a:effectLst>
              <a:outerShdw blurRad="38100" dist="38100" dir="2700000" algn="tl">
                <a:srgbClr val="000000">
                  <a:alpha val="43137"/>
                </a:srgbClr>
              </a:outerShdw>
            </a:effectLst>
          </a:endParaRPr>
        </a:p>
      </dsp:txBody>
      <dsp:txXfrm>
        <a:off x="0" y="554436"/>
        <a:ext cx="4495708" cy="542941"/>
      </dsp:txXfrm>
    </dsp:sp>
    <dsp:sp modelId="{11F239C8-B44E-42CF-BD1D-E34C0C072D56}">
      <dsp:nvSpPr>
        <dsp:cNvPr id="0" name=""/>
        <dsp:cNvSpPr/>
      </dsp:nvSpPr>
      <dsp:spPr>
        <a:xfrm>
          <a:off x="0" y="1108333"/>
          <a:ext cx="4495708" cy="542941"/>
        </a:xfrm>
        <a:prstGeom prst="roundRect">
          <a:avLst/>
        </a:prstGeom>
        <a:solidFill>
          <a:schemeClr val="accent5">
            <a:hueOff val="-1031223"/>
            <a:satOff val="-12017"/>
            <a:lumOff val="-2158"/>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2563" lvl="0" indent="-182563" algn="l" defTabSz="800100">
            <a:lnSpc>
              <a:spcPct val="90000"/>
            </a:lnSpc>
            <a:spcBef>
              <a:spcPct val="0"/>
            </a:spcBef>
            <a:spcAft>
              <a:spcPct val="35000"/>
            </a:spcAft>
          </a:pPr>
          <a:r>
            <a:rPr lang="es-ES" sz="1800" b="1" kern="1200" dirty="0" smtClean="0">
              <a:solidFill>
                <a:srgbClr val="FFFF00"/>
              </a:solidFill>
              <a:effectLst>
                <a:outerShdw blurRad="38100" dist="38100" dir="2700000" algn="tl">
                  <a:srgbClr val="000000">
                    <a:alpha val="43137"/>
                  </a:srgbClr>
                </a:outerShdw>
              </a:effectLst>
            </a:rPr>
            <a:t>3. </a:t>
          </a:r>
          <a:r>
            <a:rPr lang="ro-RO" sz="1800" b="1" kern="1200" dirty="0" smtClean="0">
              <a:effectLst>
                <a:outerShdw blurRad="38100" dist="38100" dir="2700000" algn="tl">
                  <a:srgbClr val="000000">
                    <a:alpha val="43137"/>
                  </a:srgbClr>
                </a:outerShdw>
              </a:effectLst>
            </a:rPr>
            <a:t>Mijlocul de împlinire</a:t>
          </a:r>
          <a:r>
            <a:rPr lang="es-ES" sz="1800" b="1" kern="1200" dirty="0" smtClean="0">
              <a:effectLst>
                <a:outerShdw blurRad="38100" dist="38100" dir="2700000" algn="tl">
                  <a:srgbClr val="000000">
                    <a:alpha val="43137"/>
                  </a:srgbClr>
                </a:outerShdw>
              </a:effectLst>
            </a:rPr>
            <a:t>: </a:t>
          </a:r>
          <a:r>
            <a:rPr lang="ro-RO" sz="1800" b="1" kern="1200" dirty="0" smtClean="0">
              <a:effectLst>
                <a:outerShdw blurRad="38100" dist="38100" dir="2700000" algn="tl">
                  <a:srgbClr val="000000">
                    <a:alpha val="43137"/>
                  </a:srgbClr>
                </a:outerShdw>
              </a:effectLst>
            </a:rPr>
            <a:t>mântuirea în Isus </a:t>
          </a:r>
          <a:r>
            <a:rPr lang="es-ES" sz="1800" b="1" kern="1200" dirty="0" smtClean="0">
              <a:effectLst>
                <a:outerShdw blurRad="38100" dist="38100" dir="2700000" algn="tl">
                  <a:srgbClr val="000000">
                    <a:alpha val="43137"/>
                  </a:srgbClr>
                </a:outerShdw>
              </a:effectLst>
            </a:rPr>
            <a:t>(</a:t>
          </a:r>
          <a:r>
            <a:rPr lang="es-ES" sz="1800" b="1" kern="1200" dirty="0" err="1" smtClean="0">
              <a:effectLst>
                <a:outerShdw blurRad="38100" dist="38100" dir="2700000" algn="tl">
                  <a:srgbClr val="000000">
                    <a:alpha val="43137"/>
                  </a:srgbClr>
                </a:outerShdw>
              </a:effectLst>
            </a:rPr>
            <a:t>Is</a:t>
          </a:r>
          <a:r>
            <a:rPr lang="es-ES" sz="1800" b="1" kern="1200" dirty="0">
              <a:effectLst>
                <a:outerShdw blurRad="38100" dist="38100" dir="2700000" algn="tl">
                  <a:srgbClr val="000000">
                    <a:alpha val="43137"/>
                  </a:srgbClr>
                </a:outerShdw>
              </a:effectLst>
            </a:rPr>
            <a:t>. 42:6).</a:t>
          </a:r>
          <a:endParaRPr lang="es-ES" sz="1800" kern="1200" dirty="0">
            <a:effectLst>
              <a:outerShdw blurRad="38100" dist="38100" dir="2700000" algn="tl">
                <a:srgbClr val="000000">
                  <a:alpha val="43137"/>
                </a:srgbClr>
              </a:outerShdw>
            </a:effectLst>
          </a:endParaRPr>
        </a:p>
      </dsp:txBody>
      <dsp:txXfrm>
        <a:off x="0" y="1108333"/>
        <a:ext cx="4495708" cy="5429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6916F3-116E-49A1-8754-56EEF39687A2}">
      <dsp:nvSpPr>
        <dsp:cNvPr id="0" name=""/>
        <dsp:cNvSpPr/>
      </dsp:nvSpPr>
      <dsp:spPr>
        <a:xfrm rot="10800000">
          <a:off x="28271" y="91589"/>
          <a:ext cx="6399777" cy="342867"/>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000" tIns="68580" rIns="128016" bIns="68580" numCol="1" spcCol="1270" anchor="ctr" anchorCtr="0">
          <a:noAutofit/>
        </a:bodyPr>
        <a:lstStyle/>
        <a:p>
          <a:pPr lvl="0" algn="ctr" defTabSz="800100">
            <a:lnSpc>
              <a:spcPct val="90000"/>
            </a:lnSpc>
            <a:spcBef>
              <a:spcPct val="0"/>
            </a:spcBef>
            <a:spcAft>
              <a:spcPct val="35000"/>
            </a:spcAft>
          </a:pPr>
          <a:r>
            <a:rPr lang="es-ES" sz="1800" b="1" kern="1200" dirty="0"/>
            <a:t>Se </a:t>
          </a:r>
          <a:r>
            <a:rPr lang="ro-RO" sz="1800" b="1" kern="1200" dirty="0" smtClean="0"/>
            <a:t>stabileşte </a:t>
          </a:r>
          <a:r>
            <a:rPr lang="ro-RO" sz="1800" b="1" kern="1200" dirty="0" smtClean="0"/>
            <a:t>o </a:t>
          </a:r>
          <a:r>
            <a:rPr lang="ro-RO" sz="1800" b="1" kern="1200" dirty="0" smtClean="0"/>
            <a:t>relaţie </a:t>
          </a:r>
          <a:r>
            <a:rPr lang="ro-RO" sz="1800" b="1" kern="1200" dirty="0" smtClean="0"/>
            <a:t>specială cu Dumnezeu </a:t>
          </a:r>
          <a:r>
            <a:rPr lang="es-ES" sz="1400" b="1" kern="1200" dirty="0" smtClean="0"/>
            <a:t>(G</a:t>
          </a:r>
          <a:r>
            <a:rPr lang="ro-RO" sz="1400" b="1" kern="1200" dirty="0" smtClean="0"/>
            <a:t>e</a:t>
          </a:r>
          <a:r>
            <a:rPr lang="es-ES" sz="1400" b="1" kern="1200" dirty="0" smtClean="0"/>
            <a:t>n</a:t>
          </a:r>
          <a:r>
            <a:rPr lang="es-ES" sz="1400" b="1" kern="1200" dirty="0"/>
            <a:t>. 17:7-8; </a:t>
          </a:r>
          <a:r>
            <a:rPr lang="ro-RO" sz="1400" b="1" kern="1200" dirty="0" smtClean="0"/>
            <a:t>E</a:t>
          </a:r>
          <a:r>
            <a:rPr lang="es-ES" sz="1400" b="1" kern="1200" dirty="0" smtClean="0"/>
            <a:t>x</a:t>
          </a:r>
          <a:r>
            <a:rPr lang="es-ES" sz="1400" b="1" kern="1200" dirty="0"/>
            <a:t>. 19:5)</a:t>
          </a:r>
          <a:endParaRPr lang="es-ES" sz="1800" b="1" kern="1200" dirty="0"/>
        </a:p>
      </dsp:txBody>
      <dsp:txXfrm rot="10800000">
        <a:off x="28271" y="91589"/>
        <a:ext cx="6399777" cy="342867"/>
      </dsp:txXfrm>
    </dsp:sp>
    <dsp:sp modelId="{83AC0133-F042-48FD-8DAD-E5CC034001DC}">
      <dsp:nvSpPr>
        <dsp:cNvPr id="0" name=""/>
        <dsp:cNvSpPr/>
      </dsp:nvSpPr>
      <dsp:spPr>
        <a:xfrm>
          <a:off x="26043" y="91589"/>
          <a:ext cx="342867" cy="342867"/>
        </a:xfrm>
        <a:prstGeom prst="ellipse">
          <a:avLst/>
        </a:prstGeom>
        <a:solidFill>
          <a:srgbClr val="38AA84"/>
        </a:solidFill>
        <a:ln w="635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1">
          <a:scrgbClr r="0" g="0" b="0"/>
        </a:lnRef>
        <a:fillRef idx="1">
          <a:scrgbClr r="0" g="0" b="0"/>
        </a:fillRef>
        <a:effectRef idx="1">
          <a:scrgbClr r="0" g="0" b="0"/>
        </a:effectRef>
        <a:fontRef idx="minor"/>
      </dsp:style>
    </dsp:sp>
    <dsp:sp modelId="{83B0E95A-4A3B-4B8D-87E2-EA37D29230A9}">
      <dsp:nvSpPr>
        <dsp:cNvPr id="0" name=""/>
        <dsp:cNvSpPr/>
      </dsp:nvSpPr>
      <dsp:spPr>
        <a:xfrm rot="10800000">
          <a:off x="28271" y="474452"/>
          <a:ext cx="6399777" cy="342867"/>
        </a:xfrm>
        <a:prstGeom prst="homePlate">
          <a:avLst/>
        </a:prstGeom>
        <a:gradFill rotWithShape="0">
          <a:gsLst>
            <a:gs pos="0">
              <a:schemeClr val="accent4">
                <a:hueOff val="-4135930"/>
                <a:satOff val="23223"/>
                <a:lumOff val="-1078"/>
                <a:alphaOff val="0"/>
                <a:lumMod val="110000"/>
                <a:satMod val="105000"/>
                <a:tint val="67000"/>
              </a:schemeClr>
            </a:gs>
            <a:gs pos="50000">
              <a:schemeClr val="accent4">
                <a:hueOff val="-4135930"/>
                <a:satOff val="23223"/>
                <a:lumOff val="-1078"/>
                <a:alphaOff val="0"/>
                <a:lumMod val="105000"/>
                <a:satMod val="103000"/>
                <a:tint val="73000"/>
              </a:schemeClr>
            </a:gs>
            <a:gs pos="100000">
              <a:schemeClr val="accent4">
                <a:hueOff val="-4135930"/>
                <a:satOff val="23223"/>
                <a:lumOff val="-1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1195" tIns="68580" rIns="128016" bIns="68580" numCol="1" spcCol="1270" anchor="ctr" anchorCtr="0">
          <a:noAutofit/>
        </a:bodyPr>
        <a:lstStyle/>
        <a:p>
          <a:pPr lvl="0" algn="ctr" defTabSz="800100">
            <a:lnSpc>
              <a:spcPct val="90000"/>
            </a:lnSpc>
            <a:spcBef>
              <a:spcPct val="0"/>
            </a:spcBef>
            <a:spcAft>
              <a:spcPct val="35000"/>
            </a:spcAft>
          </a:pPr>
          <a:r>
            <a:rPr lang="ro-RO" sz="1800" b="1" kern="1200" dirty="0" smtClean="0"/>
            <a:t>Li s</a:t>
          </a:r>
          <a:r>
            <a:rPr lang="es-ES" sz="1800" b="1" kern="1200" dirty="0" smtClean="0"/>
            <a:t>e </a:t>
          </a:r>
          <a:r>
            <a:rPr lang="ro-RO" sz="1800" b="1" kern="1200" dirty="0" smtClean="0"/>
            <a:t>promite că vor fi un neam mare </a:t>
          </a:r>
          <a:r>
            <a:rPr lang="es-ES" sz="1400" b="1" kern="1200" dirty="0" smtClean="0"/>
            <a:t>(G</a:t>
          </a:r>
          <a:r>
            <a:rPr lang="ro-RO" sz="1400" b="1" kern="1200" dirty="0" smtClean="0"/>
            <a:t>e</a:t>
          </a:r>
          <a:r>
            <a:rPr lang="es-ES" sz="1400" b="1" kern="1200" dirty="0" smtClean="0"/>
            <a:t>n</a:t>
          </a:r>
          <a:r>
            <a:rPr lang="es-ES" sz="1400" b="1" kern="1200" dirty="0"/>
            <a:t>. 12:2; </a:t>
          </a:r>
          <a:r>
            <a:rPr lang="ro-RO" sz="1400" b="1" kern="1200" dirty="0" smtClean="0"/>
            <a:t>E</a:t>
          </a:r>
          <a:r>
            <a:rPr lang="es-ES" sz="1400" b="1" kern="1200" dirty="0" smtClean="0"/>
            <a:t>x</a:t>
          </a:r>
          <a:r>
            <a:rPr lang="es-ES" sz="1400" b="1" kern="1200" dirty="0"/>
            <a:t>. 19:6)</a:t>
          </a:r>
          <a:endParaRPr lang="es-ES" sz="1800" b="1" kern="1200" dirty="0"/>
        </a:p>
      </dsp:txBody>
      <dsp:txXfrm rot="10800000">
        <a:off x="28271" y="474452"/>
        <a:ext cx="6399777" cy="342867"/>
      </dsp:txXfrm>
    </dsp:sp>
    <dsp:sp modelId="{44B4234D-AA0D-4AE9-9EC2-35D52C1C81AF}">
      <dsp:nvSpPr>
        <dsp:cNvPr id="0" name=""/>
        <dsp:cNvSpPr/>
      </dsp:nvSpPr>
      <dsp:spPr>
        <a:xfrm>
          <a:off x="26043" y="474452"/>
          <a:ext cx="342867" cy="342867"/>
        </a:xfrm>
        <a:prstGeom prst="ellipse">
          <a:avLst/>
        </a:prstGeom>
        <a:solidFill>
          <a:srgbClr val="52BF1B"/>
        </a:solidFill>
        <a:ln w="635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1">
          <a:scrgbClr r="0" g="0" b="0"/>
        </a:lnRef>
        <a:fillRef idx="1">
          <a:scrgbClr r="0" g="0" b="0"/>
        </a:fillRef>
        <a:effectRef idx="1">
          <a:scrgbClr r="0" g="0" b="0"/>
        </a:effectRef>
        <a:fontRef idx="minor"/>
      </dsp:style>
    </dsp:sp>
    <dsp:sp modelId="{D50D3AA7-C995-4E43-9220-85C65699463C}">
      <dsp:nvSpPr>
        <dsp:cNvPr id="0" name=""/>
        <dsp:cNvSpPr/>
      </dsp:nvSpPr>
      <dsp:spPr>
        <a:xfrm rot="10800000">
          <a:off x="28271" y="857315"/>
          <a:ext cx="6399777" cy="342867"/>
        </a:xfrm>
        <a:prstGeom prst="homePlate">
          <a:avLst/>
        </a:prstGeom>
        <a:gradFill rotWithShape="0">
          <a:gsLst>
            <a:gs pos="0">
              <a:schemeClr val="accent4">
                <a:hueOff val="-8271860"/>
                <a:satOff val="46445"/>
                <a:lumOff val="-2156"/>
                <a:alphaOff val="0"/>
                <a:lumMod val="110000"/>
                <a:satMod val="105000"/>
                <a:tint val="67000"/>
              </a:schemeClr>
            </a:gs>
            <a:gs pos="50000">
              <a:schemeClr val="accent4">
                <a:hueOff val="-8271860"/>
                <a:satOff val="46445"/>
                <a:lumOff val="-2156"/>
                <a:alphaOff val="0"/>
                <a:lumMod val="105000"/>
                <a:satMod val="103000"/>
                <a:tint val="73000"/>
              </a:schemeClr>
            </a:gs>
            <a:gs pos="100000">
              <a:schemeClr val="accent4">
                <a:hueOff val="-8271860"/>
                <a:satOff val="46445"/>
                <a:lumOff val="-21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1195" tIns="68580" rIns="128016" bIns="68580" numCol="1" spcCol="1270" anchor="ctr" anchorCtr="0">
          <a:noAutofit/>
        </a:bodyPr>
        <a:lstStyle/>
        <a:p>
          <a:pPr lvl="0" algn="ctr" defTabSz="800100">
            <a:lnSpc>
              <a:spcPct val="90000"/>
            </a:lnSpc>
            <a:spcBef>
              <a:spcPct val="0"/>
            </a:spcBef>
            <a:spcAft>
              <a:spcPct val="35000"/>
            </a:spcAft>
          </a:pPr>
          <a:r>
            <a:rPr lang="es-ES" sz="1800" b="1" kern="1200" dirty="0"/>
            <a:t>Se </a:t>
          </a:r>
          <a:r>
            <a:rPr lang="ro-RO" sz="1800" b="1" kern="1200" dirty="0" smtClean="0"/>
            <a:t>pretinde ascultare </a:t>
          </a:r>
          <a:r>
            <a:rPr lang="es-ES" sz="1400" b="1" kern="1200" dirty="0" smtClean="0"/>
            <a:t>(G</a:t>
          </a:r>
          <a:r>
            <a:rPr lang="ro-RO" sz="1400" b="1" kern="1200" dirty="0" smtClean="0"/>
            <a:t>e</a:t>
          </a:r>
          <a:r>
            <a:rPr lang="es-ES" sz="1400" b="1" kern="1200" dirty="0" smtClean="0"/>
            <a:t>n</a:t>
          </a:r>
          <a:r>
            <a:rPr lang="es-ES" sz="1400" b="1" kern="1200" dirty="0"/>
            <a:t>. 17:9-10; </a:t>
          </a:r>
          <a:r>
            <a:rPr lang="ro-RO" sz="1400" b="1" kern="1200" dirty="0" smtClean="0"/>
            <a:t>E</a:t>
          </a:r>
          <a:r>
            <a:rPr lang="es-ES" sz="1400" b="1" kern="1200" dirty="0" smtClean="0"/>
            <a:t>x</a:t>
          </a:r>
          <a:r>
            <a:rPr lang="es-ES" sz="1400" b="1" kern="1200" dirty="0"/>
            <a:t>. 19:7-8)</a:t>
          </a:r>
          <a:endParaRPr lang="es-ES" sz="1800" b="1" kern="1200" dirty="0"/>
        </a:p>
      </dsp:txBody>
      <dsp:txXfrm rot="10800000">
        <a:off x="28271" y="857315"/>
        <a:ext cx="6399777" cy="342867"/>
      </dsp:txXfrm>
    </dsp:sp>
    <dsp:sp modelId="{037FC8F5-CFC4-4846-B519-03FBFC3843AD}">
      <dsp:nvSpPr>
        <dsp:cNvPr id="0" name=""/>
        <dsp:cNvSpPr/>
      </dsp:nvSpPr>
      <dsp:spPr>
        <a:xfrm>
          <a:off x="26043" y="857315"/>
          <a:ext cx="342867" cy="342867"/>
        </a:xfrm>
        <a:prstGeom prst="ellipse">
          <a:avLst/>
        </a:prstGeom>
        <a:solidFill>
          <a:srgbClr val="D24100"/>
        </a:solidFill>
        <a:ln w="635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626819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18215176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3146198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6DA42BE-E8FE-4624-BF4A-AA4327DA3C6A}"/>
              </a:ext>
            </a:extLst>
          </p:cNvPr>
          <p:cNvSpPr>
            <a:spLocks noGrp="1"/>
          </p:cNvSpPr>
          <p:nvPr>
            <p:ph type="dt" sz="half" idx="10"/>
          </p:nvPr>
        </p:nvSpPr>
        <p:spPr/>
        <p:txBody>
          <a:bodyPr/>
          <a:lstStyle/>
          <a:p>
            <a:fld id="{0E3A212E-F38E-46C9-9449-29DD732CAD16}" type="datetimeFigureOut">
              <a:rPr lang="es-ES" smtClean="0">
                <a:solidFill>
                  <a:prstClr val="black">
                    <a:tint val="75000"/>
                  </a:prstClr>
                </a:solidFill>
              </a:rPr>
              <a:pPr/>
              <a:t>06/04/2021</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8B507B83-41B4-4028-81E4-987A06487AAF}"/>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462C8CAB-07C9-4204-90D2-FFD10C9FEC5F}"/>
              </a:ext>
            </a:extLst>
          </p:cNvPr>
          <p:cNvSpPr>
            <a:spLocks noGrp="1"/>
          </p:cNvSpPr>
          <p:nvPr>
            <p:ph type="sldNum" sz="quarter" idx="12"/>
          </p:nvPr>
        </p:nvSpPr>
        <p:spPr/>
        <p:txBody>
          <a:bodyPr/>
          <a:lstStyle/>
          <a:p>
            <a:fld id="{58B381ED-980D-4FEA-8EFC-4D0DC0FD0697}"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9992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3061167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152144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1246091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3568995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176463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630898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36814666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A40FE5D-4984-45D6-B94D-03FE588B4221}" type="datetimeFigureOut">
              <a:rPr lang="es-ES" smtClean="0"/>
              <a:pPr/>
              <a:t>06/04/2021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2087409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A40FE5D-4984-45D6-B94D-03FE588B4221}" type="datetimeFigureOut">
              <a:rPr lang="es-ES" smtClean="0"/>
              <a:pPr/>
              <a:t>06/04/2021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ABD9AA2-B7B6-4A2F-903B-3440B727D0B0}" type="slidenum">
              <a:rPr lang="es-ES" smtClean="0"/>
              <a:pPr/>
              <a:t>‹#›</a:t>
            </a:fld>
            <a:endParaRPr lang="es-ES"/>
          </a:p>
        </p:txBody>
      </p:sp>
    </p:spTree>
    <p:extLst>
      <p:ext uri="{BB962C8B-B14F-4D97-AF65-F5344CB8AC3E}">
        <p14:creationId xmlns:p14="http://schemas.microsoft.com/office/powerpoint/2010/main" xmlns="" val="413562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A38CBAF-2276-4E51-8BD5-93E6027E76C8}"/>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1624C43-D179-4D7A-B638-0BAF5F8DBF8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95EFBB3-BD0F-43D5-A782-F9935109F26B}"/>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E3A212E-F38E-46C9-9449-29DD732CAD16}" type="datetimeFigureOut">
              <a:rPr lang="es-ES" smtClean="0">
                <a:solidFill>
                  <a:prstClr val="black">
                    <a:tint val="75000"/>
                  </a:prstClr>
                </a:solidFill>
              </a:rPr>
              <a:pPr defTabSz="914400"/>
              <a:t>06/04/2021</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61394808-3E19-46FE-A1BF-FAD3DAD393F6}"/>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77202E6-F8D1-47CE-8185-BD79BBC5C969}"/>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8B381ED-980D-4FEA-8EFC-4D0DC0FD0697}"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157704178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jpeg"/><Relationship Id="rId4" Type="http://schemas.openxmlformats.org/officeDocument/2006/relationships/diagramLayout" Target="../diagrams/layout1.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6.jpeg"/><Relationship Id="rId4" Type="http://schemas.openxmlformats.org/officeDocument/2006/relationships/diagramLayout" Target="../diagrams/layout2.xml"/><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3D31689A-2057-413C-B4C1-8EC9C53A82AA}"/>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l="-12"/>
          <a:stretch/>
        </p:blipFill>
        <p:spPr>
          <a:xfrm>
            <a:off x="241221" y="240383"/>
            <a:ext cx="2846070" cy="3188029"/>
          </a:xfrm>
          <a:prstGeom prst="rect">
            <a:avLst/>
          </a:prstGeom>
        </p:spPr>
      </p:pic>
      <p:pic>
        <p:nvPicPr>
          <p:cNvPr id="3" name="Imagen 2">
            <a:extLst>
              <a:ext uri="{FF2B5EF4-FFF2-40B4-BE49-F238E27FC236}">
                <a16:creationId xmlns:a16="http://schemas.microsoft.com/office/drawing/2014/main" xmlns="" id="{A1BA51F3-142F-4542-8DCF-2D00350FD544}"/>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3148965" y="240382"/>
            <a:ext cx="2846070" cy="3188029"/>
          </a:xfrm>
          <a:prstGeom prst="rect">
            <a:avLst/>
          </a:prstGeom>
        </p:spPr>
      </p:pic>
      <p:pic>
        <p:nvPicPr>
          <p:cNvPr id="11" name="Imagen 10">
            <a:extLst>
              <a:ext uri="{FF2B5EF4-FFF2-40B4-BE49-F238E27FC236}">
                <a16:creationId xmlns:a16="http://schemas.microsoft.com/office/drawing/2014/main" xmlns="" id="{DD750181-CA2B-4438-AC83-43AF81D0826B}"/>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6056356" y="240383"/>
            <a:ext cx="2846070" cy="3188029"/>
          </a:xfrm>
          <a:prstGeom prst="rect">
            <a:avLst/>
          </a:prstGeom>
        </p:spPr>
      </p:pic>
      <p:cxnSp>
        <p:nvCxnSpPr>
          <p:cNvPr id="16" name="Straight Connector 15">
            <a:extLst>
              <a:ext uri="{FF2B5EF4-FFF2-40B4-BE49-F238E27FC236}">
                <a16:creationId xmlns:a16="http://schemas.microsoft.com/office/drawing/2014/main" xmlns="" id="{60188E89-AF78-40F6-B787-E9BD9C6256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43000" y="4334029"/>
            <a:ext cx="6858000" cy="0"/>
          </a:xfrm>
          <a:prstGeom prst="line">
            <a:avLst/>
          </a:prstGeom>
          <a:ln w="19050">
            <a:solidFill>
              <a:srgbClr val="5A95D8"/>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xmlns="" id="{46D30EC0-3DF1-480F-AC48-46E75D479FA9}"/>
              </a:ext>
            </a:extLst>
          </p:cNvPr>
          <p:cNvSpPr txBox="1"/>
          <p:nvPr/>
        </p:nvSpPr>
        <p:spPr>
          <a:xfrm>
            <a:off x="0" y="3588530"/>
            <a:ext cx="9143999" cy="707886"/>
          </a:xfrm>
          <a:prstGeom prst="rect">
            <a:avLst/>
          </a:prstGeom>
          <a:noFill/>
        </p:spPr>
        <p:txBody>
          <a:bodyPr wrap="square" rtlCol="0">
            <a:spAutoFit/>
          </a:bodyPr>
          <a:lstStyle/>
          <a:p>
            <a:pPr algn="ctr"/>
            <a:r>
              <a:rPr lang="ro-RO" sz="4000" dirty="0" smtClean="0">
                <a:ln w="0"/>
                <a:solidFill>
                  <a:schemeClr val="accent1">
                    <a:lumMod val="75000"/>
                  </a:schemeClr>
                </a:solidFill>
                <a:effectLst>
                  <a:outerShdw blurRad="38100" dist="19050" dir="2700000" algn="tl" rotWithShape="0">
                    <a:schemeClr val="dk1">
                      <a:alpha val="40000"/>
                    </a:schemeClr>
                  </a:outerShdw>
                </a:effectLst>
              </a:rPr>
              <a:t>ABECEDARUL </a:t>
            </a:r>
            <a:r>
              <a:rPr lang="ro-RO" sz="4000" dirty="0" smtClean="0">
                <a:ln w="0"/>
                <a:solidFill>
                  <a:schemeClr val="accent1">
                    <a:lumMod val="75000"/>
                  </a:schemeClr>
                </a:solidFill>
                <a:effectLst>
                  <a:outerShdw blurRad="38100" dist="19050" dir="2700000" algn="tl" rotWithShape="0">
                    <a:schemeClr val="dk1">
                      <a:alpha val="40000"/>
                    </a:schemeClr>
                  </a:outerShdw>
                </a:effectLst>
              </a:rPr>
              <a:t>LEGĂMÂNTULUI</a:t>
            </a:r>
            <a:endParaRPr lang="ro-RO" sz="4000" dirty="0">
              <a:ln w="0"/>
              <a:solidFill>
                <a:schemeClr val="accent1">
                  <a:lumMod val="75000"/>
                </a:schemeClr>
              </a:solidFill>
              <a:effectLst>
                <a:outerShdw blurRad="38100" dist="19050" dir="2700000" algn="tl" rotWithShape="0">
                  <a:schemeClr val="dk1">
                    <a:alpha val="40000"/>
                  </a:schemeClr>
                </a:outerShdw>
              </a:effectLst>
            </a:endParaRPr>
          </a:p>
        </p:txBody>
      </p:sp>
      <p:sp>
        <p:nvSpPr>
          <p:cNvPr id="14" name="CuadroTexto 13">
            <a:extLst>
              <a:ext uri="{FF2B5EF4-FFF2-40B4-BE49-F238E27FC236}">
                <a16:creationId xmlns:a16="http://schemas.microsoft.com/office/drawing/2014/main" xmlns="" id="{26B5CB20-A70F-4665-BD33-5DBF8B3B9C63}"/>
              </a:ext>
            </a:extLst>
          </p:cNvPr>
          <p:cNvSpPr txBox="1"/>
          <p:nvPr/>
        </p:nvSpPr>
        <p:spPr>
          <a:xfrm>
            <a:off x="3142125" y="4618504"/>
            <a:ext cx="2859757" cy="338554"/>
          </a:xfrm>
          <a:prstGeom prst="rect">
            <a:avLst/>
          </a:prstGeom>
          <a:noFill/>
        </p:spPr>
        <p:txBody>
          <a:bodyPr wrap="none" rtlCol="0">
            <a:spAutoFit/>
          </a:bodyPr>
          <a:lstStyle/>
          <a:p>
            <a:pPr algn="ctr"/>
            <a:r>
              <a:rPr lang="ro-RO" sz="1600" b="1" dirty="0" smtClean="0"/>
              <a:t>Studiul 2 pentru 10 </a:t>
            </a:r>
            <a:r>
              <a:rPr lang="ro-RO" sz="1600" b="1" dirty="0" smtClean="0"/>
              <a:t>aprilie </a:t>
            </a:r>
            <a:r>
              <a:rPr lang="ro-RO" sz="1600" b="1" dirty="0" smtClean="0"/>
              <a:t>2021</a:t>
            </a:r>
            <a:endParaRPr lang="ro-RO" sz="1600" b="1" dirty="0"/>
          </a:p>
        </p:txBody>
      </p:sp>
    </p:spTree>
    <p:extLst>
      <p:ext uri="{BB962C8B-B14F-4D97-AF65-F5344CB8AC3E}">
        <p14:creationId xmlns:p14="http://schemas.microsoft.com/office/powerpoint/2010/main" xmlns="" val="2665429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0737ED9-EF06-4FF9-9DF5-438C1E6A2438}"/>
              </a:ext>
            </a:extLst>
          </p:cNvPr>
          <p:cNvSpPr txBox="1"/>
          <p:nvPr/>
        </p:nvSpPr>
        <p:spPr>
          <a:xfrm>
            <a:off x="1631289" y="1112308"/>
            <a:ext cx="7154547" cy="2677656"/>
          </a:xfrm>
          <a:prstGeom prst="rect">
            <a:avLst/>
          </a:prstGeom>
          <a:noFill/>
        </p:spPr>
        <p:txBody>
          <a:bodyPr wrap="square">
            <a:spAutoFit/>
          </a:bodyPr>
          <a:lstStyle/>
          <a:p>
            <a:pPr>
              <a:spcBef>
                <a:spcPts val="600"/>
              </a:spcBef>
            </a:pPr>
            <a:r>
              <a:rPr lang="ro-RO" sz="2400" dirty="0" smtClean="0">
                <a:latin typeface="Arial Black" panose="020B0A04020102020204" pitchFamily="34" charset="0"/>
              </a:rPr>
              <a:t>„În </a:t>
            </a:r>
            <a:r>
              <a:rPr lang="ro-RO" sz="2400" dirty="0" smtClean="0">
                <a:latin typeface="Arial Black" panose="020B0A04020102020204" pitchFamily="34" charset="0"/>
              </a:rPr>
              <a:t>Biblie, caracterul sfânt şi durabil al legăturii care există între Hristos şi biserica Sa este reprezentat prin unirea căsătoriei. Domnul S-a unit cu poporul Său printr-un legământ solemn, El făgăduind să fie Dumnezeul lor, iar ei legându-se să fie ai Lui şi numai ai Lui.”</a:t>
            </a:r>
            <a:endParaRPr lang="ro-RO" sz="2400" dirty="0">
              <a:latin typeface="Arial Black" panose="020B0A04020102020204" pitchFamily="34" charset="0"/>
            </a:endParaRPr>
          </a:p>
        </p:txBody>
      </p:sp>
      <p:sp>
        <p:nvSpPr>
          <p:cNvPr id="4" name="CuadroTexto 3">
            <a:extLst>
              <a:ext uri="{FF2B5EF4-FFF2-40B4-BE49-F238E27FC236}">
                <a16:creationId xmlns:a16="http://schemas.microsoft.com/office/drawing/2014/main" xmlns="" id="{53D599DC-18A3-4F80-818A-8C7DB2A71A2C}"/>
              </a:ext>
            </a:extLst>
          </p:cNvPr>
          <p:cNvSpPr txBox="1"/>
          <p:nvPr/>
        </p:nvSpPr>
        <p:spPr>
          <a:xfrm>
            <a:off x="5806996" y="4804946"/>
            <a:ext cx="3337004" cy="338554"/>
          </a:xfrm>
          <a:prstGeom prst="rect">
            <a:avLst/>
          </a:prstGeom>
          <a:noFill/>
        </p:spPr>
        <p:txBody>
          <a:bodyPr wrap="none" rtlCol="0">
            <a:spAutoFit/>
          </a:bodyPr>
          <a:lstStyle/>
          <a:p>
            <a:pPr algn="r"/>
            <a:r>
              <a:rPr lang="ro-RO" sz="1600" b="1" smtClean="0"/>
              <a:t>E.G.W</a:t>
            </a:r>
            <a:r>
              <a:rPr lang="ro-RO" sz="1600" b="1" smtClean="0"/>
              <a:t>. </a:t>
            </a:r>
            <a:r>
              <a:rPr lang="ro-RO" sz="1600" b="1" smtClean="0"/>
              <a:t>(</a:t>
            </a:r>
            <a:r>
              <a:rPr lang="ro-RO" sz="1600" b="1" smtClean="0"/>
              <a:t>Tragedia </a:t>
            </a:r>
            <a:r>
              <a:rPr lang="ro-RO" sz="1600" b="1" smtClean="0"/>
              <a:t>veacurilor</a:t>
            </a:r>
            <a:r>
              <a:rPr lang="ro-RO" sz="1600" b="1" smtClean="0"/>
              <a:t>, </a:t>
            </a:r>
            <a:r>
              <a:rPr lang="ro-RO" sz="1600" b="1" smtClean="0"/>
              <a:t>pag</a:t>
            </a:r>
            <a:r>
              <a:rPr lang="ro-RO" sz="1600" b="1" smtClean="0"/>
              <a:t>. </a:t>
            </a:r>
            <a:r>
              <a:rPr lang="ro-RO" sz="1600" b="1" smtClean="0"/>
              <a:t>381)</a:t>
            </a:r>
            <a:endParaRPr lang="ro-RO" sz="1600" b="1"/>
          </a:p>
        </p:txBody>
      </p:sp>
    </p:spTree>
    <p:extLst>
      <p:ext uri="{BB962C8B-B14F-4D97-AF65-F5344CB8AC3E}">
        <p14:creationId xmlns:p14="http://schemas.microsoft.com/office/powerpoint/2010/main" xmlns="" val="405069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Un dibujo de un grupo de personas en una montaña&#10;&#10;Descripción generada automáticamente con confianza media">
            <a:extLst>
              <a:ext uri="{FF2B5EF4-FFF2-40B4-BE49-F238E27FC236}">
                <a16:creationId xmlns:a16="http://schemas.microsoft.com/office/drawing/2014/main" xmlns="" id="{2F59204E-9BAA-4260-AC31-9D7E52F2D1A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091" t="9091"/>
          <a:stretch/>
        </p:blipFill>
        <p:spPr>
          <a:xfrm>
            <a:off x="18" y="8"/>
            <a:ext cx="9143985" cy="5143493"/>
          </a:xfrm>
          <a:prstGeom prst="rect">
            <a:avLst/>
          </a:prstGeom>
        </p:spPr>
      </p:pic>
      <p:sp>
        <p:nvSpPr>
          <p:cNvPr id="8" name="Rectangle 7">
            <a:extLst>
              <a:ext uri="{FF2B5EF4-FFF2-40B4-BE49-F238E27FC236}">
                <a16:creationId xmlns:a16="http://schemas.microsoft.com/office/drawing/2014/main" xmlns=""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5619049" y="240884"/>
            <a:ext cx="3249230"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ro-RO">
              <a:solidFill>
                <a:prstClr val="white"/>
              </a:solidFill>
            </a:endParaRPr>
          </a:p>
        </p:txBody>
      </p:sp>
      <p:sp>
        <p:nvSpPr>
          <p:cNvPr id="7" name="CuadroTexto 6">
            <a:extLst>
              <a:ext uri="{FF2B5EF4-FFF2-40B4-BE49-F238E27FC236}">
                <a16:creationId xmlns:a16="http://schemas.microsoft.com/office/drawing/2014/main" xmlns="" id="{AF122EBF-FD50-49E0-8E1D-2DAF95E71AD7}"/>
              </a:ext>
            </a:extLst>
          </p:cNvPr>
          <p:cNvSpPr txBox="1"/>
          <p:nvPr/>
        </p:nvSpPr>
        <p:spPr>
          <a:xfrm>
            <a:off x="5619050" y="364555"/>
            <a:ext cx="3249231" cy="3970318"/>
          </a:xfrm>
          <a:prstGeom prst="rect">
            <a:avLst/>
          </a:prstGeom>
          <a:noFill/>
        </p:spPr>
        <p:txBody>
          <a:bodyPr wrap="square">
            <a:spAutoFit/>
          </a:bodyPr>
          <a:lstStyle/>
          <a:p>
            <a:pPr algn="ctr" defTabSz="914400"/>
            <a:r>
              <a:rPr lang="ro-RO" sz="2800" dirty="0">
                <a:solidFill>
                  <a:srgbClr val="4C4880"/>
                </a:solidFill>
                <a:effectLst>
                  <a:outerShdw blurRad="38100" dist="38100" dir="2700000" algn="tl">
                    <a:srgbClr val="4C4880">
                      <a:alpha val="43000"/>
                    </a:srgbClr>
                  </a:outerShdw>
                </a:effectLst>
                <a:latin typeface="Comic Sans MS" panose="030F0702030302020204" pitchFamily="66" charset="0"/>
              </a:rPr>
              <a:t>„Acum, dacă </a:t>
            </a:r>
            <a:r>
              <a:rPr lang="ro-RO" sz="2800" dirty="0" smtClean="0">
                <a:solidFill>
                  <a:srgbClr val="4C4880"/>
                </a:solidFill>
                <a:effectLst>
                  <a:outerShdw blurRad="38100" dist="38100" dir="2700000" algn="tl">
                    <a:srgbClr val="4C4880">
                      <a:alpha val="43000"/>
                    </a:srgbClr>
                  </a:outerShdw>
                </a:effectLst>
                <a:latin typeface="Comic Sans MS" panose="030F0702030302020204" pitchFamily="66" charset="0"/>
              </a:rPr>
              <a:t>veţi </a:t>
            </a:r>
            <a:r>
              <a:rPr lang="ro-RO" sz="2800" dirty="0">
                <a:solidFill>
                  <a:srgbClr val="4C4880"/>
                </a:solidFill>
                <a:effectLst>
                  <a:outerShdw blurRad="38100" dist="38100" dir="2700000" algn="tl">
                    <a:srgbClr val="4C4880">
                      <a:alpha val="43000"/>
                    </a:srgbClr>
                  </a:outerShdw>
                </a:effectLst>
                <a:latin typeface="Comic Sans MS" panose="030F0702030302020204" pitchFamily="66" charset="0"/>
              </a:rPr>
              <a:t>asculta glasul Meu </a:t>
            </a:r>
            <a:r>
              <a:rPr lang="ro-RO" sz="2800" dirty="0" smtClean="0">
                <a:solidFill>
                  <a:srgbClr val="4C4880"/>
                </a:solidFill>
                <a:effectLst>
                  <a:outerShdw blurRad="38100" dist="38100" dir="2700000" algn="tl">
                    <a:srgbClr val="4C4880">
                      <a:alpha val="43000"/>
                    </a:srgbClr>
                  </a:outerShdw>
                </a:effectLst>
                <a:latin typeface="Comic Sans MS" panose="030F0702030302020204" pitchFamily="66" charset="0"/>
              </a:rPr>
              <a:t>şi </a:t>
            </a:r>
            <a:r>
              <a:rPr lang="ro-RO" sz="2800" dirty="0">
                <a:solidFill>
                  <a:srgbClr val="4C4880"/>
                </a:solidFill>
                <a:effectLst>
                  <a:outerShdw blurRad="38100" dist="38100" dir="2700000" algn="tl">
                    <a:srgbClr val="4C4880">
                      <a:alpha val="43000"/>
                    </a:srgbClr>
                  </a:outerShdw>
                </a:effectLst>
                <a:latin typeface="Comic Sans MS" panose="030F0702030302020204" pitchFamily="66" charset="0"/>
              </a:rPr>
              <a:t>dacă </a:t>
            </a:r>
            <a:r>
              <a:rPr lang="ro-RO" sz="2800" dirty="0" smtClean="0">
                <a:solidFill>
                  <a:srgbClr val="4C4880"/>
                </a:solidFill>
                <a:effectLst>
                  <a:outerShdw blurRad="38100" dist="38100" dir="2700000" algn="tl">
                    <a:srgbClr val="4C4880">
                      <a:alpha val="43000"/>
                    </a:srgbClr>
                  </a:outerShdw>
                </a:effectLst>
                <a:latin typeface="Comic Sans MS" panose="030F0702030302020204" pitchFamily="66" charset="0"/>
              </a:rPr>
              <a:t>veţi </a:t>
            </a:r>
            <a:r>
              <a:rPr lang="ro-RO" sz="2800" dirty="0">
                <a:solidFill>
                  <a:srgbClr val="4C4880"/>
                </a:solidFill>
                <a:effectLst>
                  <a:outerShdw blurRad="38100" dist="38100" dir="2700000" algn="tl">
                    <a:srgbClr val="4C4880">
                      <a:alpha val="43000"/>
                    </a:srgbClr>
                  </a:outerShdw>
                </a:effectLst>
                <a:latin typeface="Comic Sans MS" panose="030F0702030302020204" pitchFamily="66" charset="0"/>
              </a:rPr>
              <a:t>păzi legământul Meu, </a:t>
            </a:r>
            <a:r>
              <a:rPr lang="ro-RO" sz="2800" dirty="0" smtClean="0">
                <a:solidFill>
                  <a:srgbClr val="4C4880"/>
                </a:solidFill>
                <a:effectLst>
                  <a:outerShdw blurRad="38100" dist="38100" dir="2700000" algn="tl">
                    <a:srgbClr val="4C4880">
                      <a:alpha val="43000"/>
                    </a:srgbClr>
                  </a:outerShdw>
                </a:effectLst>
                <a:latin typeface="Comic Sans MS" panose="030F0702030302020204" pitchFamily="66" charset="0"/>
              </a:rPr>
              <a:t>veţi </a:t>
            </a:r>
            <a:r>
              <a:rPr lang="ro-RO" sz="2800" dirty="0">
                <a:solidFill>
                  <a:srgbClr val="4C4880"/>
                </a:solidFill>
                <a:effectLst>
                  <a:outerShdw blurRad="38100" dist="38100" dir="2700000" algn="tl">
                    <a:srgbClr val="4C4880">
                      <a:alpha val="43000"/>
                    </a:srgbClr>
                  </a:outerShdw>
                </a:effectLst>
                <a:latin typeface="Comic Sans MS" panose="030F0702030302020204" pitchFamily="66" charset="0"/>
              </a:rPr>
              <a:t>fi ai Mei dintre toate popoarele, căci tot pământul este al Meu”</a:t>
            </a:r>
          </a:p>
        </p:txBody>
      </p:sp>
      <p:sp>
        <p:nvSpPr>
          <p:cNvPr id="9" name="CuadroTexto 8">
            <a:extLst>
              <a:ext uri="{FF2B5EF4-FFF2-40B4-BE49-F238E27FC236}">
                <a16:creationId xmlns:a16="http://schemas.microsoft.com/office/drawing/2014/main" xmlns="" id="{CD46A313-691C-4C05-838B-B5D449BE8B07}"/>
              </a:ext>
            </a:extLst>
          </p:cNvPr>
          <p:cNvSpPr txBox="1"/>
          <p:nvPr/>
        </p:nvSpPr>
        <p:spPr>
          <a:xfrm>
            <a:off x="5619050" y="4280959"/>
            <a:ext cx="3249231" cy="461665"/>
          </a:xfrm>
          <a:prstGeom prst="rect">
            <a:avLst/>
          </a:prstGeom>
          <a:noFill/>
        </p:spPr>
        <p:txBody>
          <a:bodyPr wrap="square">
            <a:spAutoFit/>
          </a:bodyPr>
          <a:lstStyle/>
          <a:p>
            <a:pPr algn="ctr" defTabSz="914400"/>
            <a:r>
              <a:rPr lang="ro-RO" sz="2400" dirty="0">
                <a:solidFill>
                  <a:srgbClr val="4C4880"/>
                </a:solidFill>
                <a:effectLst>
                  <a:outerShdw blurRad="38100" dist="38100" dir="2700000" algn="tl">
                    <a:srgbClr val="4C4880">
                      <a:alpha val="43000"/>
                    </a:srgbClr>
                  </a:outerShdw>
                </a:effectLst>
                <a:latin typeface="Comic Sans MS" panose="030F0702030302020204" pitchFamily="66" charset="0"/>
              </a:rPr>
              <a:t>Exodul 19:5</a:t>
            </a:r>
            <a:endParaRPr lang="ro-RO" sz="2400" dirty="0">
              <a:solidFill>
                <a:srgbClr val="4C4880"/>
              </a:solidFill>
              <a:effectLst>
                <a:outerShdw blurRad="38100" dist="38100" dir="2700000" algn="tl">
                  <a:srgbClr val="4C4880">
                    <a:alpha val="43000"/>
                  </a:srgbClr>
                </a:outerShdw>
              </a:effectLst>
            </a:endParaRPr>
          </a:p>
        </p:txBody>
      </p:sp>
    </p:spTree>
    <p:extLst>
      <p:ext uri="{BB962C8B-B14F-4D97-AF65-F5344CB8AC3E}">
        <p14:creationId xmlns:p14="http://schemas.microsoft.com/office/powerpoint/2010/main" xmlns="" val="42403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C7815B7-A44E-4FAE-A9A8-2F22F90D6950}"/>
              </a:ext>
            </a:extLst>
          </p:cNvPr>
          <p:cNvSpPr txBox="1"/>
          <p:nvPr/>
        </p:nvSpPr>
        <p:spPr>
          <a:xfrm>
            <a:off x="6853473" y="2953513"/>
            <a:ext cx="2472011" cy="2092881"/>
          </a:xfrm>
          <a:prstGeom prst="rect">
            <a:avLst/>
          </a:prstGeom>
          <a:noFill/>
        </p:spPr>
        <p:txBody>
          <a:bodyPr wrap="square" rtlCol="0">
            <a:spAutoFit/>
          </a:bodyPr>
          <a:lstStyle/>
          <a:p>
            <a:pPr>
              <a:spcBef>
                <a:spcPts val="1200"/>
              </a:spcBef>
            </a:pPr>
            <a:r>
              <a:rPr lang="ro-RO" b="1" dirty="0" smtClean="0">
                <a:solidFill>
                  <a:srgbClr val="FF6565"/>
                </a:solidFill>
                <a:effectLst>
                  <a:glow rad="127000">
                    <a:srgbClr val="042970"/>
                  </a:glow>
                  <a:outerShdw blurRad="38100" dist="38100" dir="2700000" algn="tl">
                    <a:srgbClr val="000000">
                      <a:alpha val="43137"/>
                    </a:srgbClr>
                  </a:outerShdw>
                </a:effectLst>
              </a:rPr>
              <a:t>Legământul </a:t>
            </a:r>
            <a:r>
              <a:rPr lang="ro-RO" b="1" dirty="0" smtClean="0">
                <a:solidFill>
                  <a:srgbClr val="FF6565"/>
                </a:solidFill>
                <a:effectLst>
                  <a:glow rad="127000">
                    <a:srgbClr val="042970"/>
                  </a:glow>
                  <a:outerShdw blurRad="38100" dist="38100" dir="2700000" algn="tl">
                    <a:srgbClr val="000000">
                      <a:alpha val="43137"/>
                    </a:srgbClr>
                  </a:outerShdw>
                </a:effectLst>
              </a:rPr>
              <a:t>veşnic.</a:t>
            </a:r>
          </a:p>
          <a:p>
            <a:pPr>
              <a:spcBef>
                <a:spcPts val="1200"/>
              </a:spcBef>
            </a:pPr>
            <a:r>
              <a:rPr lang="ro-RO" b="1" dirty="0" smtClean="0">
                <a:solidFill>
                  <a:srgbClr val="B9E000"/>
                </a:solidFill>
                <a:effectLst>
                  <a:glow rad="127000">
                    <a:srgbClr val="042970"/>
                  </a:glow>
                  <a:outerShdw blurRad="38100" dist="38100" dir="2700000" algn="tl">
                    <a:srgbClr val="000000">
                      <a:alpha val="43137"/>
                    </a:srgbClr>
                  </a:outerShdw>
                </a:effectLst>
              </a:rPr>
              <a:t>Legământul </a:t>
            </a:r>
            <a:r>
              <a:rPr lang="ro-RO" b="1" dirty="0" smtClean="0">
                <a:solidFill>
                  <a:srgbClr val="B9E000"/>
                </a:solidFill>
                <a:effectLst>
                  <a:glow rad="127000">
                    <a:srgbClr val="042970"/>
                  </a:glow>
                  <a:outerShdw blurRad="38100" dist="38100" dir="2700000" algn="tl">
                    <a:srgbClr val="000000">
                      <a:alpha val="43137"/>
                    </a:srgbClr>
                  </a:outerShdw>
                </a:effectLst>
              </a:rPr>
              <a:t>cu </a:t>
            </a:r>
            <a:r>
              <a:rPr lang="ro-RO" b="1" dirty="0" smtClean="0">
                <a:solidFill>
                  <a:srgbClr val="B9E000"/>
                </a:solidFill>
                <a:effectLst>
                  <a:glow rad="127000">
                    <a:srgbClr val="042970"/>
                  </a:glow>
                  <a:outerShdw blurRad="38100" dist="38100" dir="2700000" algn="tl">
                    <a:srgbClr val="000000">
                      <a:alpha val="43137"/>
                    </a:srgbClr>
                  </a:outerShdw>
                </a:effectLst>
              </a:rPr>
              <a:t>Noe.</a:t>
            </a:r>
          </a:p>
          <a:p>
            <a:pPr>
              <a:spcBef>
                <a:spcPts val="1200"/>
              </a:spcBef>
            </a:pPr>
            <a:r>
              <a:rPr lang="ro-RO" b="1" dirty="0" smtClean="0">
                <a:solidFill>
                  <a:srgbClr val="00F200"/>
                </a:solidFill>
                <a:effectLst>
                  <a:glow rad="127000">
                    <a:srgbClr val="042970"/>
                  </a:glow>
                  <a:outerShdw blurRad="38100" dist="38100" dir="2700000" algn="tl">
                    <a:srgbClr val="000000">
                      <a:alpha val="43137"/>
                    </a:srgbClr>
                  </a:outerShdw>
                </a:effectLst>
              </a:rPr>
              <a:t>Legământul </a:t>
            </a:r>
            <a:r>
              <a:rPr lang="ro-RO" b="1" dirty="0" smtClean="0">
                <a:solidFill>
                  <a:srgbClr val="00F200"/>
                </a:solidFill>
                <a:effectLst>
                  <a:glow rad="127000">
                    <a:srgbClr val="042970"/>
                  </a:glow>
                  <a:outerShdw blurRad="38100" dist="38100" dir="2700000" algn="tl">
                    <a:srgbClr val="000000">
                      <a:alpha val="43137"/>
                    </a:srgbClr>
                  </a:outerShdw>
                </a:effectLst>
              </a:rPr>
              <a:t>cu </a:t>
            </a:r>
            <a:r>
              <a:rPr lang="ro-RO" b="1" dirty="0" smtClean="0">
                <a:solidFill>
                  <a:srgbClr val="00F200"/>
                </a:solidFill>
                <a:effectLst>
                  <a:glow rad="127000">
                    <a:srgbClr val="042970"/>
                  </a:glow>
                  <a:outerShdw blurRad="38100" dist="38100" dir="2700000" algn="tl">
                    <a:srgbClr val="000000">
                      <a:alpha val="43137"/>
                    </a:srgbClr>
                  </a:outerShdw>
                </a:effectLst>
              </a:rPr>
              <a:t>Avraam.</a:t>
            </a:r>
          </a:p>
          <a:p>
            <a:pPr>
              <a:spcBef>
                <a:spcPts val="1200"/>
              </a:spcBef>
            </a:pPr>
            <a:r>
              <a:rPr lang="ro-RO" b="1" dirty="0" smtClean="0">
                <a:solidFill>
                  <a:srgbClr val="FFA12F"/>
                </a:solidFill>
                <a:effectLst>
                  <a:glow rad="127000">
                    <a:srgbClr val="042970"/>
                  </a:glow>
                  <a:outerShdw blurRad="38100" dist="38100" dir="2700000" algn="tl">
                    <a:srgbClr val="000000">
                      <a:alpha val="43137"/>
                    </a:srgbClr>
                  </a:outerShdw>
                </a:effectLst>
              </a:rPr>
              <a:t>Legământul </a:t>
            </a:r>
            <a:r>
              <a:rPr lang="ro-RO" b="1" dirty="0" smtClean="0">
                <a:solidFill>
                  <a:srgbClr val="FFA12F"/>
                </a:solidFill>
                <a:effectLst>
                  <a:glow rad="127000">
                    <a:srgbClr val="042970"/>
                  </a:glow>
                  <a:outerShdw blurRad="38100" dist="38100" dir="2700000" algn="tl">
                    <a:srgbClr val="000000">
                      <a:alpha val="43137"/>
                    </a:srgbClr>
                  </a:outerShdw>
                </a:effectLst>
              </a:rPr>
              <a:t>cu </a:t>
            </a:r>
            <a:r>
              <a:rPr lang="ro-RO" b="1" dirty="0" smtClean="0">
                <a:solidFill>
                  <a:srgbClr val="FFA12F"/>
                </a:solidFill>
                <a:effectLst>
                  <a:glow rad="127000">
                    <a:srgbClr val="042970"/>
                  </a:glow>
                  <a:outerShdw blurRad="38100" dist="38100" dir="2700000" algn="tl">
                    <a:srgbClr val="000000">
                      <a:alpha val="43137"/>
                    </a:srgbClr>
                  </a:outerShdw>
                </a:effectLst>
              </a:rPr>
              <a:t>Moise.</a:t>
            </a:r>
          </a:p>
          <a:p>
            <a:pPr>
              <a:spcBef>
                <a:spcPts val="1200"/>
              </a:spcBef>
            </a:pPr>
            <a:r>
              <a:rPr lang="ro-RO" b="1" dirty="0" smtClean="0">
                <a:solidFill>
                  <a:srgbClr val="FCE200"/>
                </a:solidFill>
                <a:effectLst>
                  <a:glow rad="127000">
                    <a:srgbClr val="042970"/>
                  </a:glow>
                  <a:outerShdw blurRad="38100" dist="38100" dir="2700000" algn="tl">
                    <a:srgbClr val="000000">
                      <a:alpha val="43137"/>
                    </a:srgbClr>
                  </a:outerShdw>
                </a:effectLst>
              </a:rPr>
              <a:t>Noul legământ.</a:t>
            </a:r>
            <a:endParaRPr lang="ro-RO" b="1" dirty="0">
              <a:solidFill>
                <a:srgbClr val="FCE200"/>
              </a:solidFill>
              <a:effectLst>
                <a:glow rad="127000">
                  <a:srgbClr val="042970"/>
                </a:glow>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5ADD99E1-0FEA-4A42-BBDF-D8EF3CEBFCC4}"/>
              </a:ext>
            </a:extLst>
          </p:cNvPr>
          <p:cNvSpPr txBox="1"/>
          <p:nvPr/>
        </p:nvSpPr>
        <p:spPr>
          <a:xfrm>
            <a:off x="157513" y="133414"/>
            <a:ext cx="5570290" cy="2385268"/>
          </a:xfrm>
          <a:prstGeom prst="rect">
            <a:avLst/>
          </a:prstGeom>
          <a:noFill/>
        </p:spPr>
        <p:txBody>
          <a:bodyPr wrap="square" rtlCol="0">
            <a:spAutoFit/>
          </a:bodyPr>
          <a:lstStyle/>
          <a:p>
            <a:pPr>
              <a:spcBef>
                <a:spcPts val="600"/>
              </a:spcBef>
            </a:pPr>
            <a:r>
              <a:rPr lang="ro-RO" b="1" dirty="0" smtClean="0"/>
              <a:t>După păcat, Dumnezeu le-a prezentat lui Adam şi Evei elementele </a:t>
            </a:r>
            <a:r>
              <a:rPr lang="ro-RO" b="1" dirty="0" smtClean="0"/>
              <a:t>de bază </a:t>
            </a:r>
            <a:r>
              <a:rPr lang="ro-RO" b="1" dirty="0" smtClean="0"/>
              <a:t>ale planului de mântuire. De-a lungul istoriei, El le-a dezvăluit diferite faţete ale acestui plan.</a:t>
            </a:r>
          </a:p>
          <a:p>
            <a:pPr>
              <a:spcBef>
                <a:spcPts val="600"/>
              </a:spcBef>
            </a:pPr>
            <a:r>
              <a:rPr lang="ro-RO" b="1" dirty="0" smtClean="0"/>
              <a:t>Dumnezeu ne prezintă mântuirea ca un legământ etern între El şi omenire. Acest pact s-a desfăşurat în diferite epoci şi în diferite momente, sub diferite aspecte, până la ceea ce noi cunoaştem ca „noul legământ”. </a:t>
            </a:r>
            <a:endParaRPr lang="ro-RO" b="1" dirty="0"/>
          </a:p>
        </p:txBody>
      </p:sp>
      <p:pic>
        <p:nvPicPr>
          <p:cNvPr id="7" name="Imagen 6">
            <a:extLst>
              <a:ext uri="{FF2B5EF4-FFF2-40B4-BE49-F238E27FC236}">
                <a16:creationId xmlns:a16="http://schemas.microsoft.com/office/drawing/2014/main" xmlns="" id="{C5C65F45-6B54-41EC-A5B3-3039EA82EF08}"/>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586" y="2887623"/>
            <a:ext cx="6402360" cy="2241192"/>
          </a:xfrm>
          <a:prstGeom prst="rect">
            <a:avLst/>
          </a:prstGeom>
          <a:ln>
            <a:noFill/>
          </a:ln>
          <a:effectLst>
            <a:softEdge rad="112500"/>
          </a:effectLst>
        </p:spPr>
      </p:pic>
      <p:pic>
        <p:nvPicPr>
          <p:cNvPr id="13" name="Imagen 12">
            <a:extLst>
              <a:ext uri="{FF2B5EF4-FFF2-40B4-BE49-F238E27FC236}">
                <a16:creationId xmlns:a16="http://schemas.microsoft.com/office/drawing/2014/main" xmlns="" id="{E42005BC-E2F2-44E6-AFCF-C418197A53AA}"/>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939942" y="251633"/>
            <a:ext cx="2928325" cy="2265704"/>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9" name="Imagen 38">
            <a:extLst>
              <a:ext uri="{FF2B5EF4-FFF2-40B4-BE49-F238E27FC236}">
                <a16:creationId xmlns:a16="http://schemas.microsoft.com/office/drawing/2014/main" xmlns="" id="{C284BF60-22FF-41A3-B4F4-C62AE9395E65}"/>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567269" y="3015106"/>
            <a:ext cx="270507" cy="256945"/>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xmlns="" id="{9E60C17E-CDF9-4DC1-9929-94E67502D4CB}"/>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6567269" y="4290244"/>
            <a:ext cx="270654" cy="256945"/>
          </a:xfrm>
          <a:prstGeom prst="rect">
            <a:avLst/>
          </a:prstGeom>
          <a:effectLst>
            <a:outerShdw blurRad="50800" dist="38100" dir="8100000" algn="tr" rotWithShape="0">
              <a:prstClr val="black">
                <a:alpha val="40000"/>
              </a:prstClr>
            </a:outerShdw>
          </a:effectLst>
        </p:spPr>
      </p:pic>
      <p:pic>
        <p:nvPicPr>
          <p:cNvPr id="41" name="Imagen 40">
            <a:extLst>
              <a:ext uri="{FF2B5EF4-FFF2-40B4-BE49-F238E27FC236}">
                <a16:creationId xmlns:a16="http://schemas.microsoft.com/office/drawing/2014/main" xmlns="" id="{13DECC60-CB89-4107-B8E3-79FD0A36D5DF}"/>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6567269" y="4715291"/>
            <a:ext cx="270507" cy="256945"/>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xmlns="" id="{81C2CB81-BD80-402E-A777-35AFD47985B6}"/>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6567269" y="3440152"/>
            <a:ext cx="270351" cy="256945"/>
          </a:xfrm>
          <a:prstGeom prst="rect">
            <a:avLst/>
          </a:prstGeom>
          <a:effectLst>
            <a:outerShdw blurRad="50800" dist="38100" dir="8100000" algn="tr" rotWithShape="0">
              <a:prstClr val="black">
                <a:alpha val="40000"/>
              </a:prstClr>
            </a:outerShdw>
          </a:effectLst>
        </p:spPr>
      </p:pic>
      <p:pic>
        <p:nvPicPr>
          <p:cNvPr id="43" name="Imagen 42">
            <a:extLst>
              <a:ext uri="{FF2B5EF4-FFF2-40B4-BE49-F238E27FC236}">
                <a16:creationId xmlns:a16="http://schemas.microsoft.com/office/drawing/2014/main" xmlns="" id="{92FB5E6D-D4BE-44D3-A3E1-67CD5E6D6A08}"/>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6567269" y="3865198"/>
            <a:ext cx="270500" cy="25694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3570508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2" presetClass="entr" presetSubtype="1"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childTnLst>
                          </p:cTn>
                        </p:par>
                        <p:par>
                          <p:cTn id="43" fill="hold">
                            <p:stCondLst>
                              <p:cond delay="2000"/>
                            </p:stCondLst>
                            <p:childTnLst>
                              <p:par>
                                <p:cTn id="44" presetID="2" presetClass="entr" presetSubtype="1"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0-#ppt_h/2"/>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wipe(left)">
                                      <p:cBhvr>
                                        <p:cTn id="51" dur="500"/>
                                        <p:tgtEl>
                                          <p:spTgt spid="2">
                                            <p:txEl>
                                              <p:pRg st="2" end="2"/>
                                            </p:txEl>
                                          </p:spTgt>
                                        </p:tgtEl>
                                      </p:cBhvr>
                                    </p:animEffect>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2">
                                            <p:txEl>
                                              <p:pRg st="3" end="3"/>
                                            </p:txEl>
                                          </p:spTgt>
                                        </p:tgtEl>
                                        <p:attrNameLst>
                                          <p:attrName>style.visibility</p:attrName>
                                        </p:attrNameLst>
                                      </p:cBhvr>
                                      <p:to>
                                        <p:strVal val="visible"/>
                                      </p:to>
                                    </p:set>
                                    <p:animEffect transition="in" filter="wipe(left)">
                                      <p:cBhvr>
                                        <p:cTn id="60" dur="500"/>
                                        <p:tgtEl>
                                          <p:spTgt spid="2">
                                            <p:txEl>
                                              <p:pRg st="3" end="3"/>
                                            </p:txEl>
                                          </p:spTgt>
                                        </p:tgtEl>
                                      </p:cBhvr>
                                    </p:animEffect>
                                  </p:childTnLst>
                                </p:cTn>
                              </p:par>
                            </p:childTnLst>
                          </p:cTn>
                        </p:par>
                        <p:par>
                          <p:cTn id="61" fill="hold">
                            <p:stCondLst>
                              <p:cond delay="4000"/>
                            </p:stCondLst>
                            <p:childTnLst>
                              <p:par>
                                <p:cTn id="62" presetID="2" presetClass="entr" presetSubtype="1"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0-#ppt_h/2"/>
                                          </p:val>
                                        </p:tav>
                                        <p:tav tm="100000">
                                          <p:val>
                                            <p:strVal val="#ppt_y"/>
                                          </p:val>
                                        </p:tav>
                                      </p:tavLst>
                                    </p:anim>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2">
                                            <p:txEl>
                                              <p:pRg st="4" end="4"/>
                                            </p:txEl>
                                          </p:spTgt>
                                        </p:tgtEl>
                                        <p:attrNameLst>
                                          <p:attrName>style.visibility</p:attrName>
                                        </p:attrNameLst>
                                      </p:cBhvr>
                                      <p:to>
                                        <p:strVal val="visible"/>
                                      </p:to>
                                    </p:set>
                                    <p:animEffect transition="in" filter="wipe(left)">
                                      <p:cBhvr>
                                        <p:cTn id="6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359B72B-2302-4060-996F-42CCEFA106E8}"/>
              </a:ext>
            </a:extLst>
          </p:cNvPr>
          <p:cNvSpPr txBox="1"/>
          <p:nvPr/>
        </p:nvSpPr>
        <p:spPr>
          <a:xfrm>
            <a:off x="0" y="-1710"/>
            <a:ext cx="9144000" cy="677108"/>
          </a:xfrm>
          <a:prstGeom prst="rect">
            <a:avLst/>
          </a:prstGeom>
          <a:noFill/>
        </p:spPr>
        <p:txBody>
          <a:bodyPr wrap="square" tIns="0" bIns="0">
            <a:spAutoFit/>
            <a:scene3d>
              <a:camera prst="orthographicFront"/>
              <a:lightRig rig="morning" dir="t">
                <a:rot lat="0" lon="0" rev="3600000"/>
              </a:lightRig>
            </a:scene3d>
            <a:sp3d extrusionH="57150" contourW="19050">
              <a:bevelT w="38100" h="38100" prst="angle"/>
              <a:contourClr>
                <a:schemeClr val="bg1"/>
              </a:contourClr>
            </a:sp3d>
          </a:bodyPr>
          <a:lstStyle/>
          <a:p>
            <a:pPr algn="ctr"/>
            <a:r>
              <a:rPr lang="ro-RO" sz="4400" b="1" spc="600" dirty="0" smtClean="0">
                <a:ln w="13462">
                  <a:noFill/>
                  <a:prstDash val="solid"/>
                </a:ln>
                <a:solidFill>
                  <a:srgbClr val="3E670D"/>
                </a:solidFill>
                <a:effectLst>
                  <a:outerShdw dist="38100" dir="2700000" algn="bl" rotWithShape="0">
                    <a:schemeClr val="accent5"/>
                  </a:outerShdw>
                </a:effectLst>
              </a:rPr>
              <a:t>LEGĂMÂNTUL </a:t>
            </a:r>
            <a:r>
              <a:rPr lang="ro-RO" sz="4400" b="1" spc="600" dirty="0" smtClean="0">
                <a:ln w="13462">
                  <a:noFill/>
                  <a:prstDash val="solid"/>
                </a:ln>
                <a:solidFill>
                  <a:srgbClr val="3E670D"/>
                </a:solidFill>
                <a:effectLst>
                  <a:outerShdw dist="38100" dir="2700000" algn="bl" rotWithShape="0">
                    <a:schemeClr val="accent5"/>
                  </a:outerShdw>
                </a:effectLst>
              </a:rPr>
              <a:t>VEŞNIC</a:t>
            </a:r>
            <a:endParaRPr lang="ro-RO" sz="4400" b="1" spc="600" dirty="0">
              <a:ln w="13462">
                <a:noFill/>
                <a:prstDash val="solid"/>
              </a:ln>
              <a:solidFill>
                <a:srgbClr val="3E670D"/>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F6EC9A5C-328A-4C8E-8056-82A7F6792EFB}"/>
              </a:ext>
            </a:extLst>
          </p:cNvPr>
          <p:cNvSpPr txBox="1"/>
          <p:nvPr/>
        </p:nvSpPr>
        <p:spPr>
          <a:xfrm>
            <a:off x="730864" y="589816"/>
            <a:ext cx="8340634" cy="584775"/>
          </a:xfrm>
          <a:prstGeom prst="rect">
            <a:avLst/>
          </a:prstGeom>
          <a:noFill/>
        </p:spPr>
        <p:txBody>
          <a:bodyPr wrap="square">
            <a:spAutoFit/>
            <a:scene3d>
              <a:camera prst="orthographicFront"/>
              <a:lightRig rig="threePt" dir="t"/>
            </a:scene3d>
            <a:sp3d extrusionH="57150">
              <a:bevelT w="69850" h="38100" prst="cross"/>
            </a:sp3d>
          </a:bodyPr>
          <a:lstStyle/>
          <a:p>
            <a:r>
              <a:rPr lang="ro-RO" sz="1600" b="1" dirty="0" smtClean="0">
                <a:solidFill>
                  <a:schemeClr val="accent5">
                    <a:lumMod val="75000"/>
                  </a:schemeClr>
                </a:solidFill>
                <a:latin typeface="Comic Sans MS" panose="030F0702030302020204" pitchFamily="66" charset="0"/>
              </a:rPr>
              <a:t>„Acum</a:t>
            </a:r>
            <a:r>
              <a:rPr lang="ro-RO" sz="1600" b="1" dirty="0" smtClean="0">
                <a:solidFill>
                  <a:schemeClr val="accent5">
                    <a:lumMod val="75000"/>
                  </a:schemeClr>
                </a:solidFill>
                <a:latin typeface="Comic Sans MS" panose="030F0702030302020204" pitchFamily="66" charset="0"/>
              </a:rPr>
              <a:t>, dacă veţi asculta glasul Meu şi dacă veţi păzi legământul Meu, veţi fi ai Mei dintre toate popoarele, căci tot pământul este al Meu” </a:t>
            </a:r>
            <a:r>
              <a:rPr lang="ro-RO" sz="1400" b="1" dirty="0" smtClean="0">
                <a:solidFill>
                  <a:schemeClr val="accent5">
                    <a:lumMod val="75000"/>
                  </a:schemeClr>
                </a:solidFill>
                <a:latin typeface="Comic Sans MS" panose="030F0702030302020204" pitchFamily="66" charset="0"/>
              </a:rPr>
              <a:t>(Exod 19:5)</a:t>
            </a:r>
            <a:endParaRPr lang="ro-RO"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93967D26-6118-4A8F-AD37-22C915A70B89}"/>
              </a:ext>
            </a:extLst>
          </p:cNvPr>
          <p:cNvSpPr txBox="1"/>
          <p:nvPr/>
        </p:nvSpPr>
        <p:spPr>
          <a:xfrm>
            <a:off x="1496427" y="1093382"/>
            <a:ext cx="5299394" cy="2339102"/>
          </a:xfrm>
          <a:prstGeom prst="rect">
            <a:avLst/>
          </a:prstGeom>
          <a:noFill/>
        </p:spPr>
        <p:txBody>
          <a:bodyPr wrap="square" rtlCol="0">
            <a:spAutoFit/>
          </a:bodyPr>
          <a:lstStyle/>
          <a:p>
            <a:pPr>
              <a:spcBef>
                <a:spcPts val="600"/>
              </a:spcBef>
            </a:pPr>
            <a:r>
              <a:rPr lang="ro-RO" sz="1700" b="1" dirty="0" smtClean="0"/>
              <a:t>Dumnezeu extinde fiecărei persoane invitaţia Sa de a intra într-o relaţie de legământ cu El. În fiecare epocă, Dumnezeu a adaptat legământul la timp, loc şi oameni.</a:t>
            </a:r>
          </a:p>
          <a:p>
            <a:pPr>
              <a:spcBef>
                <a:spcPts val="600"/>
              </a:spcBef>
            </a:pPr>
            <a:r>
              <a:rPr lang="ro-RO" b="1" dirty="0" smtClean="0"/>
              <a:t>Cuvântul </a:t>
            </a:r>
            <a:r>
              <a:rPr lang="ro-RO" b="1" dirty="0" smtClean="0"/>
              <a:t>pentru </a:t>
            </a:r>
            <a:r>
              <a:rPr lang="ro-RO" b="1" dirty="0" smtClean="0"/>
              <a:t>legământ – </a:t>
            </a:r>
            <a:r>
              <a:rPr lang="ro-RO" b="1" i="1" dirty="0" err="1" smtClean="0"/>
              <a:t>berith</a:t>
            </a:r>
            <a:r>
              <a:rPr lang="ro-RO" b="1" dirty="0" smtClean="0"/>
              <a:t>, în evreieşte; </a:t>
            </a:r>
            <a:r>
              <a:rPr lang="ro-RO" b="1" i="1" dirty="0" err="1" smtClean="0"/>
              <a:t>διαθήκη</a:t>
            </a:r>
            <a:r>
              <a:rPr lang="ro-RO" b="1" dirty="0" smtClean="0"/>
              <a:t>, în greceşte – poate </a:t>
            </a:r>
            <a:r>
              <a:rPr lang="ro-RO" b="1" dirty="0" smtClean="0"/>
              <a:t>fi tradus </a:t>
            </a:r>
            <a:r>
              <a:rPr lang="ro-RO" b="1" dirty="0" smtClean="0"/>
              <a:t>şi </a:t>
            </a:r>
            <a:r>
              <a:rPr lang="ro-RO" b="1" dirty="0" smtClean="0"/>
              <a:t>ca </a:t>
            </a:r>
            <a:r>
              <a:rPr lang="ro-RO" b="1" dirty="0" smtClean="0"/>
              <a:t>„testament</a:t>
            </a:r>
            <a:r>
              <a:rPr lang="ro-RO" b="1" dirty="0" smtClean="0"/>
              <a:t>” </a:t>
            </a:r>
            <a:r>
              <a:rPr lang="ro-RO" b="1" dirty="0" smtClean="0"/>
              <a:t>sau „ultima </a:t>
            </a:r>
            <a:r>
              <a:rPr lang="ro-RO" b="1" dirty="0" smtClean="0"/>
              <a:t>voinţă”. Defineşte </a:t>
            </a:r>
            <a:r>
              <a:rPr lang="ro-RO" b="1" dirty="0" smtClean="0"/>
              <a:t>o </a:t>
            </a:r>
            <a:r>
              <a:rPr lang="ro-RO" b="1" dirty="0" smtClean="0"/>
              <a:t>relaţie </a:t>
            </a:r>
            <a:r>
              <a:rPr lang="ro-RO" b="1" dirty="0" smtClean="0"/>
              <a:t>sau un acord între două </a:t>
            </a:r>
            <a:r>
              <a:rPr lang="ro-RO" b="1" dirty="0" smtClean="0"/>
              <a:t>persoane. Legământul veşnic </a:t>
            </a:r>
            <a:r>
              <a:rPr lang="ro-RO" b="1" dirty="0" smtClean="0"/>
              <a:t>are trei elemente de </a:t>
            </a:r>
            <a:r>
              <a:rPr lang="ro-RO" b="1" dirty="0" smtClean="0"/>
              <a:t>bază:</a:t>
            </a:r>
            <a:endParaRPr lang="ro-RO" b="1" dirty="0"/>
          </a:p>
        </p:txBody>
      </p:sp>
      <p:graphicFrame>
        <p:nvGraphicFramePr>
          <p:cNvPr id="2" name="Diagrama 1">
            <a:extLst>
              <a:ext uri="{FF2B5EF4-FFF2-40B4-BE49-F238E27FC236}">
                <a16:creationId xmlns:a16="http://schemas.microsoft.com/office/drawing/2014/main" xmlns="" id="{2984B69D-5223-4474-B8D6-0F26D60DCD86}"/>
              </a:ext>
            </a:extLst>
          </p:cNvPr>
          <p:cNvGraphicFramePr/>
          <p:nvPr>
            <p:extLst>
              <p:ext uri="{D42A27DB-BD31-4B8C-83A1-F6EECF244321}">
                <p14:modId xmlns:p14="http://schemas.microsoft.com/office/powerpoint/2010/main" xmlns="" val="3843201396"/>
              </p:ext>
            </p:extLst>
          </p:nvPr>
        </p:nvGraphicFramePr>
        <p:xfrm>
          <a:off x="76291" y="3450467"/>
          <a:ext cx="4495708" cy="165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60E51DD3-CC68-4809-8770-D2186DB5E747}"/>
              </a:ext>
            </a:extLst>
          </p:cNvPr>
          <p:cNvSpPr txBox="1"/>
          <p:nvPr/>
        </p:nvSpPr>
        <p:spPr>
          <a:xfrm>
            <a:off x="6634887" y="3465097"/>
            <a:ext cx="2509113" cy="1477328"/>
          </a:xfrm>
          <a:prstGeom prst="rect">
            <a:avLst/>
          </a:prstGeom>
          <a:noFill/>
        </p:spPr>
        <p:txBody>
          <a:bodyPr wrap="square" rtlCol="0">
            <a:spAutoFit/>
          </a:bodyPr>
          <a:lstStyle/>
          <a:p>
            <a:pPr>
              <a:spcBef>
                <a:spcPts val="600"/>
              </a:spcBef>
            </a:pPr>
            <a:r>
              <a:rPr lang="ro-RO" b="1" smtClean="0"/>
              <a:t>În</a:t>
            </a:r>
            <a:r>
              <a:rPr lang="ro-RO" b="1" smtClean="0"/>
              <a:t> vremurile </a:t>
            </a:r>
            <a:r>
              <a:rPr lang="ro-RO" b="1" smtClean="0"/>
              <a:t>străvechi</a:t>
            </a:r>
            <a:r>
              <a:rPr lang="ro-RO" b="1" smtClean="0"/>
              <a:t>, planul era arătat prin sistemul </a:t>
            </a:r>
            <a:r>
              <a:rPr lang="ro-RO" b="1" smtClean="0"/>
              <a:t>de </a:t>
            </a:r>
            <a:r>
              <a:rPr lang="ro-RO" b="1" smtClean="0"/>
              <a:t>jertfă </a:t>
            </a:r>
            <a:r>
              <a:rPr lang="ro-RO" b="1" smtClean="0"/>
              <a:t>care</a:t>
            </a:r>
            <a:r>
              <a:rPr lang="ro-RO" b="1" smtClean="0"/>
              <a:t> arăta direct către </a:t>
            </a:r>
            <a:r>
              <a:rPr lang="ro-RO" b="1" smtClean="0"/>
              <a:t>Hristos</a:t>
            </a:r>
            <a:r>
              <a:rPr lang="ro-RO" b="1" smtClean="0"/>
              <a:t>. </a:t>
            </a:r>
            <a:endParaRPr lang="ro-RO" b="1"/>
          </a:p>
        </p:txBody>
      </p:sp>
      <p:pic>
        <p:nvPicPr>
          <p:cNvPr id="4" name="Imagen 3">
            <a:extLst>
              <a:ext uri="{FF2B5EF4-FFF2-40B4-BE49-F238E27FC236}">
                <a16:creationId xmlns:a16="http://schemas.microsoft.com/office/drawing/2014/main" xmlns="" id="{4440FDF1-2072-4B8B-A7F1-6CB351AA6BB5}"/>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64125" y="1206913"/>
            <a:ext cx="1432302" cy="2148453"/>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C1145385-36AF-4B29-860D-55705EA87B9E}"/>
              </a:ext>
            </a:extLst>
          </p:cNvPr>
          <p:cNvPicPr>
            <a:picLocks noChangeAspect="1"/>
          </p:cNvPicPr>
          <p:nvPr/>
        </p:nvPicPr>
        <p:blipFill rotWithShape="1">
          <a:blip r:embed="rId9" cstate="print">
            <a:extLst>
              <a:ext uri="{28A0092B-C50C-407E-A947-70E740481C1C}">
                <a14:useLocalDpi xmlns:a14="http://schemas.microsoft.com/office/drawing/2010/main" xmlns=""/>
              </a:ext>
            </a:extLst>
          </a:blip>
          <a:srcRect/>
          <a:stretch/>
        </p:blipFill>
        <p:spPr>
          <a:xfrm>
            <a:off x="6849962" y="1206913"/>
            <a:ext cx="2186024" cy="2148453"/>
          </a:xfrm>
          <a:prstGeom prst="rect">
            <a:avLst/>
          </a:prstGeom>
          <a:ln w="38100" cap="sq">
            <a:solidFill>
              <a:srgbClr val="3E670D"/>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xmlns="" id="{2545E298-D510-4C92-9C34-1C9A320EBE33}"/>
              </a:ext>
            </a:extLst>
          </p:cNvPr>
          <p:cNvPicPr>
            <a:picLocks noChangeAspect="1"/>
          </p:cNvPicPr>
          <p:nvPr/>
        </p:nvPicPr>
        <p:blipFill rotWithShape="1">
          <a:blip r:embed="rId10" cstate="print">
            <a:extLst>
              <a:ext uri="{28A0092B-C50C-407E-A947-70E740481C1C}">
                <a14:useLocalDpi xmlns:a14="http://schemas.microsoft.com/office/drawing/2010/main" xmlns=""/>
              </a:ext>
            </a:extLst>
          </a:blip>
          <a:srcRect/>
          <a:stretch/>
        </p:blipFill>
        <p:spPr>
          <a:xfrm>
            <a:off x="4659783" y="3421203"/>
            <a:ext cx="1887320" cy="1639518"/>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65441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5D62DFC0-A559-4A05-A03E-33D0C86CB1D0}"/>
                                            </p:graphicEl>
                                          </p:spTgt>
                                        </p:tgtEl>
                                        <p:attrNameLst>
                                          <p:attrName>style.visibility</p:attrName>
                                        </p:attrNameLst>
                                      </p:cBhvr>
                                      <p:to>
                                        <p:strVal val="visible"/>
                                      </p:to>
                                    </p:set>
                                    <p:anim calcmode="lin" valueType="num">
                                      <p:cBhvr>
                                        <p:cTn id="46" dur="500" fill="hold"/>
                                        <p:tgtEl>
                                          <p:spTgt spid="2">
                                            <p:graphicEl>
                                              <a:dgm id="{5D62DFC0-A559-4A05-A03E-33D0C86CB1D0}"/>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5D62DFC0-A559-4A05-A03E-33D0C86CB1D0}"/>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5D62DFC0-A559-4A05-A03E-33D0C86CB1D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C79F08-C21C-4939-B0C2-C2B422C8B7A3}"/>
                                            </p:graphicEl>
                                          </p:spTgt>
                                        </p:tgtEl>
                                        <p:attrNameLst>
                                          <p:attrName>style.visibility</p:attrName>
                                        </p:attrNameLst>
                                      </p:cBhvr>
                                      <p:to>
                                        <p:strVal val="visible"/>
                                      </p:to>
                                    </p:set>
                                    <p:anim calcmode="lin" valueType="num">
                                      <p:cBhvr>
                                        <p:cTn id="53" dur="500" fill="hold"/>
                                        <p:tgtEl>
                                          <p:spTgt spid="2">
                                            <p:graphicEl>
                                              <a:dgm id="{D9C79F08-C21C-4939-B0C2-C2B422C8B7A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C79F08-C21C-4939-B0C2-C2B422C8B7A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C79F08-C21C-4939-B0C2-C2B422C8B7A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11F239C8-B44E-42CF-BD1D-E34C0C072D56}"/>
                                            </p:graphicEl>
                                          </p:spTgt>
                                        </p:tgtEl>
                                        <p:attrNameLst>
                                          <p:attrName>style.visibility</p:attrName>
                                        </p:attrNameLst>
                                      </p:cBhvr>
                                      <p:to>
                                        <p:strVal val="visible"/>
                                      </p:to>
                                    </p:set>
                                    <p:anim calcmode="lin" valueType="num">
                                      <p:cBhvr>
                                        <p:cTn id="60" dur="500" fill="hold"/>
                                        <p:tgtEl>
                                          <p:spTgt spid="2">
                                            <p:graphicEl>
                                              <a:dgm id="{11F239C8-B44E-42CF-BD1D-E34C0C072D5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11F239C8-B44E-42CF-BD1D-E34C0C072D5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11F239C8-B44E-42CF-BD1D-E34C0C072D5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1+#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2" grpId="0">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5090196-91D0-438A-A43E-E5E296E8CBFE}"/>
              </a:ext>
            </a:extLst>
          </p:cNvPr>
          <p:cNvSpPr txBox="1"/>
          <p:nvPr/>
        </p:nvSpPr>
        <p:spPr>
          <a:xfrm>
            <a:off x="0" y="0"/>
            <a:ext cx="4906237" cy="646331"/>
          </a:xfrm>
          <a:prstGeom prst="rect">
            <a:avLst/>
          </a:prstGeom>
          <a:noFill/>
        </p:spPr>
        <p:txBody>
          <a:bodyPr wrap="square">
            <a:spAutoFit/>
          </a:bodyPr>
          <a:lstStyle/>
          <a:p>
            <a:pPr algn="ctr"/>
            <a:r>
              <a:rPr lang="ro-RO" sz="3600" b="1" spc="50" dirty="0" smtClean="0">
                <a:ln w="0"/>
                <a:solidFill>
                  <a:schemeClr val="bg2"/>
                </a:solidFill>
                <a:effectLst>
                  <a:innerShdw blurRad="63500" dist="50800" dir="13500000">
                    <a:srgbClr val="000000">
                      <a:alpha val="50000"/>
                    </a:srgbClr>
                  </a:innerShdw>
                </a:effectLst>
              </a:rPr>
              <a:t>LEGĂMÂNTUL CU </a:t>
            </a:r>
            <a:r>
              <a:rPr lang="ro-RO" sz="3600" b="1" spc="50" dirty="0" smtClean="0">
                <a:ln w="0"/>
                <a:solidFill>
                  <a:schemeClr val="bg2"/>
                </a:solidFill>
                <a:effectLst>
                  <a:innerShdw blurRad="63500" dist="50800" dir="13500000">
                    <a:srgbClr val="000000">
                      <a:alpha val="50000"/>
                    </a:srgbClr>
                  </a:innerShdw>
                </a:effectLst>
              </a:rPr>
              <a:t>NOE</a:t>
            </a:r>
            <a:endParaRPr lang="ro-RO" sz="3600" b="1" spc="50" dirty="0">
              <a:ln w="0"/>
              <a:solidFill>
                <a:schemeClr val="bg2"/>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xmlns="" id="{C0DD4F2D-CF83-4D07-9A9D-D57634B04AF5}"/>
              </a:ext>
            </a:extLst>
          </p:cNvPr>
          <p:cNvSpPr txBox="1"/>
          <p:nvPr/>
        </p:nvSpPr>
        <p:spPr>
          <a:xfrm>
            <a:off x="48985" y="649909"/>
            <a:ext cx="4808266" cy="830997"/>
          </a:xfrm>
          <a:prstGeom prst="rect">
            <a:avLst/>
          </a:prstGeom>
          <a:noFill/>
        </p:spPr>
        <p:txBody>
          <a:bodyPr wrap="square">
            <a:spAutoFit/>
          </a:bodyPr>
          <a:lstStyle/>
          <a:p>
            <a:r>
              <a:rPr lang="ro-RO" sz="1600" b="1" dirty="0" smtClean="0">
                <a:solidFill>
                  <a:srgbClr val="FFFF99"/>
                </a:solidFill>
                <a:effectLst>
                  <a:outerShdw blurRad="38100" dist="38100" dir="2700000" algn="tl">
                    <a:srgbClr val="000000">
                      <a:alpha val="43137"/>
                    </a:srgbClr>
                  </a:outerShdw>
                </a:effectLst>
                <a:latin typeface="Comic Sans MS" panose="030F0702030302020204" pitchFamily="66" charset="0"/>
              </a:rPr>
              <a:t>„Dar </a:t>
            </a:r>
            <a:r>
              <a:rPr lang="ro-RO" sz="1600" b="1" dirty="0" smtClean="0">
                <a:solidFill>
                  <a:srgbClr val="FFFF99"/>
                </a:solidFill>
                <a:effectLst>
                  <a:outerShdw blurRad="38100" dist="38100" dir="2700000" algn="tl">
                    <a:srgbClr val="000000">
                      <a:alpha val="43137"/>
                    </a:srgbClr>
                  </a:outerShdw>
                </a:effectLst>
                <a:latin typeface="Comic Sans MS" panose="030F0702030302020204" pitchFamily="66" charset="0"/>
              </a:rPr>
              <a:t>cu tine fac un legământ: să intri în corabie, tu şi fiii tăi, nevastă-ta şi nevestele fiilor tăi împreună cu tine.” </a:t>
            </a:r>
            <a:r>
              <a:rPr lang="ro-RO" sz="1400" b="1" dirty="0" smtClean="0">
                <a:solidFill>
                  <a:srgbClr val="FFFF99"/>
                </a:solidFill>
                <a:effectLst>
                  <a:outerShdw blurRad="38100" dist="38100" dir="2700000" algn="tl">
                    <a:srgbClr val="000000">
                      <a:alpha val="43137"/>
                    </a:srgbClr>
                  </a:outerShdw>
                </a:effectLst>
                <a:latin typeface="Comic Sans MS" panose="030F0702030302020204" pitchFamily="66" charset="0"/>
              </a:rPr>
              <a:t>(Geneza 6:18)</a:t>
            </a:r>
            <a:endParaRPr lang="ro-RO" sz="1600"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27CF1460-E315-4699-BD56-0E546C794739}"/>
              </a:ext>
            </a:extLst>
          </p:cNvPr>
          <p:cNvSpPr txBox="1"/>
          <p:nvPr/>
        </p:nvSpPr>
        <p:spPr>
          <a:xfrm>
            <a:off x="71584" y="1460749"/>
            <a:ext cx="4808267" cy="3724096"/>
          </a:xfrm>
          <a:prstGeom prst="rect">
            <a:avLst/>
          </a:prstGeom>
          <a:noFill/>
        </p:spPr>
        <p:txBody>
          <a:bodyPr wrap="square" rtlCol="0">
            <a:spAutoFit/>
          </a:bodyPr>
          <a:lstStyle/>
          <a:p>
            <a:pPr>
              <a:spcBef>
                <a:spcPts val="600"/>
              </a:spcBef>
            </a:pPr>
            <a:r>
              <a:rPr lang="ro-RO" sz="1700" b="1" dirty="0" smtClean="0">
                <a:solidFill>
                  <a:schemeClr val="bg1"/>
                </a:solidFill>
                <a:effectLst>
                  <a:glow rad="127000">
                    <a:srgbClr val="6D1901"/>
                  </a:glow>
                </a:effectLst>
              </a:rPr>
              <a:t>În acest verset </a:t>
            </a:r>
            <a:r>
              <a:rPr lang="ro-RO" sz="1700" b="1" dirty="0" smtClean="0">
                <a:solidFill>
                  <a:schemeClr val="bg1"/>
                </a:solidFill>
                <a:effectLst>
                  <a:glow rad="127000">
                    <a:srgbClr val="6D1901"/>
                  </a:glow>
                </a:effectLst>
              </a:rPr>
              <a:t>apare pentru prima dată </a:t>
            </a:r>
            <a:r>
              <a:rPr lang="ro-RO" sz="1700" b="1" dirty="0" smtClean="0">
                <a:solidFill>
                  <a:schemeClr val="bg1"/>
                </a:solidFill>
                <a:effectLst>
                  <a:glow rad="127000">
                    <a:srgbClr val="6D1901"/>
                  </a:glow>
                </a:effectLst>
              </a:rPr>
              <a:t> cuvântul „legământ”. Acest </a:t>
            </a:r>
            <a:r>
              <a:rPr lang="ro-RO" sz="1700" b="1" dirty="0" smtClean="0">
                <a:solidFill>
                  <a:schemeClr val="bg1"/>
                </a:solidFill>
                <a:effectLst>
                  <a:glow rad="127000">
                    <a:srgbClr val="6D1901"/>
                  </a:glow>
                </a:effectLst>
              </a:rPr>
              <a:t>lucru are loc în </a:t>
            </a:r>
            <a:r>
              <a:rPr lang="ro-RO" sz="1700" b="1" dirty="0" smtClean="0">
                <a:solidFill>
                  <a:schemeClr val="bg1"/>
                </a:solidFill>
                <a:effectLst>
                  <a:glow rad="127000">
                    <a:srgbClr val="6D1901"/>
                  </a:glow>
                </a:effectLst>
              </a:rPr>
              <a:t>contextul anunţului unui potop care va distruge lumea.</a:t>
            </a:r>
          </a:p>
          <a:p>
            <a:pPr>
              <a:spcBef>
                <a:spcPts val="600"/>
              </a:spcBef>
            </a:pPr>
            <a:r>
              <a:rPr lang="ro-RO" sz="1700" b="1" dirty="0" smtClean="0">
                <a:solidFill>
                  <a:schemeClr val="bg1"/>
                </a:solidFill>
                <a:effectLst>
                  <a:glow rad="127000">
                    <a:srgbClr val="6D1901"/>
                  </a:glow>
                </a:effectLst>
              </a:rPr>
              <a:t>Acesta este un pact bilateral. Dumnezeu promite să-i salveze pe Noe şi familia sa (de fapt, pe oricine a vrut să intre în arcă împreună cu ei).</a:t>
            </a:r>
          </a:p>
          <a:p>
            <a:pPr>
              <a:spcBef>
                <a:spcPts val="600"/>
              </a:spcBef>
            </a:pPr>
            <a:r>
              <a:rPr lang="ro-RO" sz="1700" b="1" dirty="0" smtClean="0">
                <a:solidFill>
                  <a:schemeClr val="bg1"/>
                </a:solidFill>
                <a:effectLst>
                  <a:glow rad="127000">
                    <a:srgbClr val="6D1901"/>
                  </a:glow>
                </a:effectLst>
              </a:rPr>
              <a:t>La rândul său, Noe trebuie să construiască o arcă şi să intre în ea. Dacă Noe nu şi-ar fi păstrat partea din legământ, Dumnezeu nu ar fi putut să o păstreze pe a Lui.</a:t>
            </a:r>
          </a:p>
          <a:p>
            <a:pPr>
              <a:spcBef>
                <a:spcPts val="600"/>
              </a:spcBef>
            </a:pPr>
            <a:r>
              <a:rPr lang="ro-RO" sz="1700" b="1" dirty="0" smtClean="0">
                <a:solidFill>
                  <a:schemeClr val="bg1"/>
                </a:solidFill>
                <a:effectLst>
                  <a:glow rad="127000">
                    <a:srgbClr val="6D1901"/>
                  </a:glow>
                </a:effectLst>
              </a:rPr>
              <a:t>Când Dumnezeu se angajează, El împlineşte. Nimic nu Îl poate împiedica, </a:t>
            </a:r>
            <a:r>
              <a:rPr lang="ro-RO" sz="1700" b="1" dirty="0" smtClean="0">
                <a:solidFill>
                  <a:schemeClr val="bg1"/>
                </a:solidFill>
                <a:effectLst>
                  <a:glow rad="127000">
                    <a:srgbClr val="6D1901"/>
                  </a:glow>
                </a:effectLst>
              </a:rPr>
              <a:t>cu </a:t>
            </a:r>
            <a:r>
              <a:rPr lang="ro-RO" sz="1700" b="1" dirty="0" smtClean="0">
                <a:solidFill>
                  <a:schemeClr val="bg1"/>
                </a:solidFill>
                <a:effectLst>
                  <a:glow rad="127000">
                    <a:srgbClr val="6D1901"/>
                  </a:glow>
                </a:effectLst>
              </a:rPr>
              <a:t>excepţia încăpăţânării </a:t>
            </a:r>
            <a:r>
              <a:rPr lang="ro-RO" sz="1700" b="1" dirty="0" smtClean="0">
                <a:solidFill>
                  <a:schemeClr val="bg1"/>
                </a:solidFill>
                <a:effectLst>
                  <a:glow rad="127000">
                    <a:srgbClr val="6D1901"/>
                  </a:glow>
                </a:effectLst>
              </a:rPr>
              <a:t>noastre </a:t>
            </a:r>
            <a:r>
              <a:rPr lang="ro-RO" sz="1700" b="1" dirty="0" smtClean="0">
                <a:solidFill>
                  <a:schemeClr val="bg1"/>
                </a:solidFill>
                <a:effectLst>
                  <a:glow rad="127000">
                    <a:srgbClr val="6D1901"/>
                  </a:glow>
                </a:effectLst>
              </a:rPr>
              <a:t>de a respinge ajutorul promis.</a:t>
            </a:r>
            <a:endParaRPr lang="ro-RO" sz="1700" b="1" dirty="0">
              <a:solidFill>
                <a:schemeClr val="bg1"/>
              </a:solidFill>
              <a:effectLst>
                <a:glow rad="127000">
                  <a:srgbClr val="6D1901"/>
                </a:glow>
              </a:effectLst>
            </a:endParaRPr>
          </a:p>
        </p:txBody>
      </p:sp>
      <p:pic>
        <p:nvPicPr>
          <p:cNvPr id="6" name="Imagen 5">
            <a:extLst>
              <a:ext uri="{FF2B5EF4-FFF2-40B4-BE49-F238E27FC236}">
                <a16:creationId xmlns:a16="http://schemas.microsoft.com/office/drawing/2014/main" xmlns="" id="{D546EAC3-AC78-4F8B-AF71-38BD63C26EF2}"/>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953005" y="122760"/>
            <a:ext cx="2014321" cy="1134063"/>
          </a:xfrm>
          <a:prstGeom prst="snip2DiagRect">
            <a:avLst>
              <a:gd name="adj1" fmla="val 0"/>
              <a:gd name="adj2" fmla="val 15481"/>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417FA5B3-B0B6-4F41-84BA-917E637574D4}"/>
              </a:ext>
            </a:extLst>
          </p:cNvPr>
          <p:cNvPicPr>
            <a:picLocks/>
          </p:cNvPicPr>
          <p:nvPr/>
        </p:nvPicPr>
        <p:blipFill>
          <a:blip r:embed="rId4" cstate="print">
            <a:extLst>
              <a:ext uri="{28A0092B-C50C-407E-A947-70E740481C1C}">
                <a14:useLocalDpi xmlns:a14="http://schemas.microsoft.com/office/drawing/2010/main" xmlns=""/>
              </a:ext>
            </a:extLst>
          </a:blip>
          <a:stretch>
            <a:fillRect/>
          </a:stretch>
        </p:blipFill>
        <p:spPr>
          <a:xfrm>
            <a:off x="7056072" y="2639156"/>
            <a:ext cx="2016000" cy="1132033"/>
          </a:xfrm>
          <a:prstGeom prst="snip2DiagRect">
            <a:avLst>
              <a:gd name="adj1" fmla="val 16801"/>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xmlns="" id="{C7F87C26-7BF3-407A-9D40-15FA54D58CF7}"/>
              </a:ext>
            </a:extLst>
          </p:cNvPr>
          <p:cNvPicPr>
            <a:picLocks/>
          </p:cNvPicPr>
          <p:nvPr/>
        </p:nvPicPr>
        <p:blipFill>
          <a:blip r:embed="rId5" cstate="print">
            <a:extLst>
              <a:ext uri="{28A0092B-C50C-407E-A947-70E740481C1C}">
                <a14:useLocalDpi xmlns:a14="http://schemas.microsoft.com/office/drawing/2010/main" xmlns=""/>
              </a:ext>
            </a:extLst>
          </a:blip>
          <a:stretch>
            <a:fillRect/>
          </a:stretch>
        </p:blipFill>
        <p:spPr>
          <a:xfrm>
            <a:off x="7063078" y="1379943"/>
            <a:ext cx="2016000" cy="1134063"/>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6C747556-575B-440A-8301-6861D57CC774}"/>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7056072" y="3893725"/>
            <a:ext cx="2014321" cy="1133202"/>
          </a:xfrm>
          <a:prstGeom prst="snip2DiagRect">
            <a:avLst>
              <a:gd name="adj1" fmla="val 0"/>
              <a:gd name="adj2" fmla="val 16784"/>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A0F8C561-064A-4A9D-A367-395D6FF9908C}"/>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953004" y="1379943"/>
            <a:ext cx="2014321" cy="1134063"/>
          </a:xfrm>
          <a:prstGeom prst="snip2DiagRect">
            <a:avLst>
              <a:gd name="adj1" fmla="val 17448"/>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xmlns="" id="{B79D7252-D10D-4DA1-BFC0-4A1CC079927F}"/>
              </a:ext>
            </a:extLst>
          </p:cNvPr>
          <p:cNvPicPr>
            <a:picLocks/>
          </p:cNvPicPr>
          <p:nvPr/>
        </p:nvPicPr>
        <p:blipFill>
          <a:blip r:embed="rId8" cstate="print">
            <a:extLst>
              <a:ext uri="{28A0092B-C50C-407E-A947-70E740481C1C}">
                <a14:useLocalDpi xmlns:a14="http://schemas.microsoft.com/office/drawing/2010/main" xmlns=""/>
              </a:ext>
            </a:extLst>
          </a:blip>
          <a:stretch>
            <a:fillRect/>
          </a:stretch>
        </p:blipFill>
        <p:spPr>
          <a:xfrm>
            <a:off x="7063078" y="123774"/>
            <a:ext cx="2016000" cy="1132033"/>
          </a:xfrm>
          <a:prstGeom prst="snip2DiagRect">
            <a:avLst>
              <a:gd name="adj1" fmla="val 15481"/>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a:extLst>
              <a:ext uri="{FF2B5EF4-FFF2-40B4-BE49-F238E27FC236}">
                <a16:creationId xmlns:a16="http://schemas.microsoft.com/office/drawing/2014/main" xmlns="" id="{1791FB73-8204-4341-8392-1A460F58E653}"/>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4953004" y="2637126"/>
            <a:ext cx="2014321" cy="1134063"/>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a16="http://schemas.microsoft.com/office/drawing/2014/main" xmlns="" id="{FCBDE69B-B8FE-42FB-8A0E-E3E8DC3AACCA}"/>
              </a:ext>
            </a:extLst>
          </p:cNvPr>
          <p:cNvPicPr>
            <a:picLocks/>
          </p:cNvPicPr>
          <p:nvPr/>
        </p:nvPicPr>
        <p:blipFill>
          <a:blip r:embed="rId10" cstate="print">
            <a:extLst>
              <a:ext uri="{28A0092B-C50C-407E-A947-70E740481C1C}">
                <a14:useLocalDpi xmlns:a14="http://schemas.microsoft.com/office/drawing/2010/main" xmlns=""/>
              </a:ext>
            </a:extLst>
          </a:blip>
          <a:stretch>
            <a:fillRect/>
          </a:stretch>
        </p:blipFill>
        <p:spPr>
          <a:xfrm>
            <a:off x="4951325" y="3894309"/>
            <a:ext cx="2016000" cy="1132033"/>
          </a:xfrm>
          <a:prstGeom prst="snip2DiagRect">
            <a:avLst>
              <a:gd name="adj1" fmla="val 15481"/>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483832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5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50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wipe(left)">
                                      <p:cBhvr>
                                        <p:cTn id="63" dur="500"/>
                                        <p:tgtEl>
                                          <p:spTgt spid="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wipe(left)">
                                      <p:cBhvr>
                                        <p:cTn id="68" dur="500"/>
                                        <p:tgtEl>
                                          <p:spTgt spid="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Effect transition="in" filter="wipe(left)">
                                      <p:cBhvr>
                                        <p:cTn id="73" dur="500"/>
                                        <p:tgtEl>
                                          <p:spTgt spid="5">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
                                            <p:txEl>
                                              <p:pRg st="3" end="3"/>
                                            </p:txEl>
                                          </p:spTgt>
                                        </p:tgtEl>
                                        <p:attrNameLst>
                                          <p:attrName>style.visibility</p:attrName>
                                        </p:attrNameLst>
                                      </p:cBhvr>
                                      <p:to>
                                        <p:strVal val="visible"/>
                                      </p:to>
                                    </p:set>
                                    <p:animEffect transition="in" filter="wipe(left)">
                                      <p:cBhvr>
                                        <p:cTn id="7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C113F82-7C55-46CF-A3E9-260929F5A096}"/>
              </a:ext>
            </a:extLst>
          </p:cNvPr>
          <p:cNvSpPr txBox="1"/>
          <p:nvPr/>
        </p:nvSpPr>
        <p:spPr>
          <a:xfrm>
            <a:off x="0" y="-31526"/>
            <a:ext cx="9143999" cy="677108"/>
          </a:xfrm>
          <a:prstGeom prst="rect">
            <a:avLst/>
          </a:prstGeom>
          <a:noFill/>
        </p:spPr>
        <p:txBody>
          <a:bodyPr wrap="square" tIns="0" bIns="0">
            <a:spAutoFit/>
            <a:scene3d>
              <a:camera prst="orthographicFront"/>
              <a:lightRig rig="soft" dir="t">
                <a:rot lat="0" lon="0" rev="15600000"/>
              </a:lightRig>
            </a:scene3d>
            <a:sp3d extrusionH="57150" prstMaterial="softEdge">
              <a:bevelT w="25400" h="38100"/>
            </a:sp3d>
          </a:bodyPr>
          <a:lstStyle/>
          <a:p>
            <a:pPr algn="ctr"/>
            <a:r>
              <a:rPr lang="ro-RO" sz="4400" b="1" dirty="0" smtClean="0">
                <a:ln/>
                <a:solidFill>
                  <a:srgbClr val="FFFFCD"/>
                </a:solidFill>
              </a:rPr>
              <a:t>LEGĂMÂNTUL CU </a:t>
            </a:r>
            <a:r>
              <a:rPr lang="ro-RO" sz="4400" b="1" dirty="0" smtClean="0">
                <a:ln/>
                <a:solidFill>
                  <a:srgbClr val="FFFFCD"/>
                </a:solidFill>
              </a:rPr>
              <a:t>AVRAAM</a:t>
            </a:r>
            <a:endParaRPr lang="ro-RO" sz="4400" b="1" dirty="0">
              <a:ln/>
              <a:solidFill>
                <a:srgbClr val="FFFFCD"/>
              </a:solidFill>
            </a:endParaRPr>
          </a:p>
        </p:txBody>
      </p:sp>
      <p:sp>
        <p:nvSpPr>
          <p:cNvPr id="6" name="CuadroTexto 5">
            <a:extLst>
              <a:ext uri="{FF2B5EF4-FFF2-40B4-BE49-F238E27FC236}">
                <a16:creationId xmlns:a16="http://schemas.microsoft.com/office/drawing/2014/main" xmlns="" id="{4B22CECB-A0D7-4917-8C9D-E87F67BC3E52}"/>
              </a:ext>
            </a:extLst>
          </p:cNvPr>
          <p:cNvSpPr txBox="1"/>
          <p:nvPr/>
        </p:nvSpPr>
        <p:spPr>
          <a:xfrm>
            <a:off x="0" y="549237"/>
            <a:ext cx="9143999" cy="584775"/>
          </a:xfrm>
          <a:prstGeom prst="rect">
            <a:avLst/>
          </a:prstGeom>
          <a:noFill/>
        </p:spPr>
        <p:txBody>
          <a:bodyPr wrap="square">
            <a:spAutoFit/>
          </a:bodyPr>
          <a:lstStyle/>
          <a:p>
            <a:pPr algn="ctr"/>
            <a:r>
              <a:rPr lang="ro-RO" sz="1600" b="1" dirty="0" smtClean="0">
                <a:solidFill>
                  <a:srgbClr val="917327"/>
                </a:solidFill>
                <a:latin typeface="Comic Sans MS" panose="030F0702030302020204" pitchFamily="66" charset="0"/>
              </a:rPr>
              <a:t>„În </a:t>
            </a:r>
            <a:r>
              <a:rPr lang="ro-RO" sz="1600" b="1" dirty="0" smtClean="0">
                <a:solidFill>
                  <a:srgbClr val="917327"/>
                </a:solidFill>
                <a:latin typeface="Comic Sans MS" panose="030F0702030302020204" pitchFamily="66" charset="0"/>
              </a:rPr>
              <a:t>ziua aceea, Domnul a făcut un legământ cu Avram şi i-a zis: „Seminţei tale dau ţara aceasta, de la râul Egiptului până la râul cel mare, râul Eufrat”” </a:t>
            </a:r>
            <a:r>
              <a:rPr lang="ro-RO" sz="1400" b="1" dirty="0" smtClean="0">
                <a:solidFill>
                  <a:srgbClr val="917327"/>
                </a:solidFill>
                <a:latin typeface="Comic Sans MS" panose="030F0702030302020204" pitchFamily="66" charset="0"/>
              </a:rPr>
              <a:t>(Geneza 15:18)</a:t>
            </a:r>
            <a:endParaRPr lang="ro-RO" sz="1400" b="1" dirty="0">
              <a:solidFill>
                <a:srgbClr val="917327"/>
              </a:solidFill>
              <a:latin typeface="Comic Sans MS" panose="030F0702030302020204" pitchFamily="66" charset="0"/>
            </a:endParaRPr>
          </a:p>
        </p:txBody>
      </p:sp>
      <p:sp>
        <p:nvSpPr>
          <p:cNvPr id="7" name="CuadroTexto 6">
            <a:extLst>
              <a:ext uri="{FF2B5EF4-FFF2-40B4-BE49-F238E27FC236}">
                <a16:creationId xmlns:a16="http://schemas.microsoft.com/office/drawing/2014/main" xmlns="" id="{7817A9EC-408F-4B32-A56A-0DCF771C2D84}"/>
              </a:ext>
            </a:extLst>
          </p:cNvPr>
          <p:cNvSpPr txBox="1"/>
          <p:nvPr/>
        </p:nvSpPr>
        <p:spPr>
          <a:xfrm>
            <a:off x="4337108" y="1115823"/>
            <a:ext cx="4806892" cy="3965188"/>
          </a:xfrm>
          <a:prstGeom prst="rect">
            <a:avLst/>
          </a:prstGeom>
          <a:noFill/>
        </p:spPr>
        <p:txBody>
          <a:bodyPr wrap="square" lIns="36000" rIns="0" rtlCol="0">
            <a:spAutoFit/>
          </a:bodyPr>
          <a:lstStyle/>
          <a:p>
            <a:pPr>
              <a:lnSpc>
                <a:spcPts val="2100"/>
              </a:lnSpc>
              <a:spcBef>
                <a:spcPts val="400"/>
              </a:spcBef>
            </a:pPr>
            <a:r>
              <a:rPr lang="ro-RO" b="1" dirty="0" smtClean="0"/>
              <a:t>Înainte de a stabili în mod oficial legământul său cu Avraam, Dumnezeu a promis să-l binecuvânteze şi să-l facă o binecuvântare pentru toate naţiunile pământului (Geneza 12: 1-3). În final, i-a promis că, din urmaşii săi, va veni Mântuitorul lumii (Galateni 3:16).</a:t>
            </a:r>
          </a:p>
          <a:p>
            <a:pPr>
              <a:lnSpc>
                <a:spcPts val="2100"/>
              </a:lnSpc>
              <a:spcBef>
                <a:spcPts val="400"/>
              </a:spcBef>
            </a:pPr>
            <a:r>
              <a:rPr lang="ro-RO" b="1" dirty="0" smtClean="0"/>
              <a:t>Odată ce s-a stabilit o relaţie reciprocă, Dumnezeu a formalizat legământul cu Avraam (Geneza 15). Crezând în făgăduinţele divine, Avraam a fost îndreptăţit (v. 6) şi astfel a fost capabil să asculte şi să îndeplinească termenii legământului (Geneza 18:19).</a:t>
            </a:r>
          </a:p>
          <a:p>
            <a:pPr>
              <a:lnSpc>
                <a:spcPts val="2100"/>
              </a:lnSpc>
              <a:spcBef>
                <a:spcPts val="400"/>
              </a:spcBef>
            </a:pPr>
            <a:r>
              <a:rPr lang="ro-RO" sz="1700" b="1" dirty="0" smtClean="0"/>
              <a:t>Ascultarea noastră este răspunsul credinţei la ceea ce a făcut deja Dumnezeu pentru </a:t>
            </a:r>
            <a:r>
              <a:rPr lang="ro-RO" sz="1700" b="1" dirty="0" smtClean="0"/>
              <a:t>noi (1 Ioan 4:19). </a:t>
            </a:r>
            <a:endParaRPr lang="ro-RO" sz="1700" b="1" dirty="0"/>
          </a:p>
        </p:txBody>
      </p:sp>
      <p:pic>
        <p:nvPicPr>
          <p:cNvPr id="10" name="Imagen 9">
            <a:extLst>
              <a:ext uri="{FF2B5EF4-FFF2-40B4-BE49-F238E27FC236}">
                <a16:creationId xmlns:a16="http://schemas.microsoft.com/office/drawing/2014/main" xmlns="" id="{F917AF97-584D-4111-BCCE-CC9235017C8C}"/>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0638" y="3811454"/>
            <a:ext cx="2105486" cy="1185388"/>
          </a:xfrm>
          <a:prstGeom prst="round2DiagRect">
            <a:avLst>
              <a:gd name="adj1" fmla="val 0"/>
              <a:gd name="adj2" fmla="val 16662"/>
            </a:avLst>
          </a:prstGeom>
          <a:ln w="19050" cap="sq">
            <a:solidFill>
              <a:srgbClr val="4C4C1A"/>
            </a:solidFill>
            <a:miter lim="800000"/>
          </a:ln>
          <a:effectLst/>
        </p:spPr>
      </p:pic>
      <p:pic>
        <p:nvPicPr>
          <p:cNvPr id="11" name="Imagen 10">
            <a:extLst>
              <a:ext uri="{FF2B5EF4-FFF2-40B4-BE49-F238E27FC236}">
                <a16:creationId xmlns:a16="http://schemas.microsoft.com/office/drawing/2014/main" xmlns="" id="{784C7E71-3198-4A2F-AD15-55319DB61A42}"/>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2195604" y="2496583"/>
            <a:ext cx="2107357" cy="1185388"/>
          </a:xfrm>
          <a:prstGeom prst="round2DiagRect">
            <a:avLst>
              <a:gd name="adj1" fmla="val 17901"/>
              <a:gd name="adj2" fmla="val 16662"/>
            </a:avLst>
          </a:prstGeom>
          <a:ln w="19050" cap="sq">
            <a:solidFill>
              <a:srgbClr val="4C4C1A"/>
            </a:solidFill>
            <a:miter lim="800000"/>
          </a:ln>
          <a:effectLst/>
        </p:spPr>
      </p:pic>
      <p:pic>
        <p:nvPicPr>
          <p:cNvPr id="12" name="Imagen 11">
            <a:extLst>
              <a:ext uri="{FF2B5EF4-FFF2-40B4-BE49-F238E27FC236}">
                <a16:creationId xmlns:a16="http://schemas.microsoft.com/office/drawing/2014/main" xmlns="" id="{D317B6E8-0533-4A0E-98E6-80E4B1700E03}"/>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2197350" y="1182272"/>
            <a:ext cx="2105486" cy="1184335"/>
          </a:xfrm>
          <a:prstGeom prst="round2DiagRect">
            <a:avLst>
              <a:gd name="adj1" fmla="val 0"/>
              <a:gd name="adj2" fmla="val 17295"/>
            </a:avLst>
          </a:prstGeom>
          <a:ln w="19050" cap="sq">
            <a:solidFill>
              <a:srgbClr val="4C4C1A"/>
            </a:solidFill>
            <a:miter lim="800000"/>
          </a:ln>
          <a:effectLst/>
        </p:spPr>
      </p:pic>
      <p:pic>
        <p:nvPicPr>
          <p:cNvPr id="13" name="Imagen 12">
            <a:extLst>
              <a:ext uri="{FF2B5EF4-FFF2-40B4-BE49-F238E27FC236}">
                <a16:creationId xmlns:a16="http://schemas.microsoft.com/office/drawing/2014/main" xmlns="" id="{57F4F63A-FC60-4DBF-9450-2292846D6175}"/>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2195605" y="3811946"/>
            <a:ext cx="2107358" cy="1184335"/>
          </a:xfrm>
          <a:prstGeom prst="round2DiagRect">
            <a:avLst>
              <a:gd name="adj1" fmla="val 16667"/>
              <a:gd name="adj2" fmla="val 0"/>
            </a:avLst>
          </a:prstGeom>
          <a:ln w="19050" cap="sq">
            <a:solidFill>
              <a:srgbClr val="4C4C1A"/>
            </a:solidFill>
            <a:miter lim="800000"/>
          </a:ln>
          <a:effectLst/>
        </p:spPr>
      </p:pic>
      <p:pic>
        <p:nvPicPr>
          <p:cNvPr id="15" name="Imagen 14">
            <a:extLst>
              <a:ext uri="{FF2B5EF4-FFF2-40B4-BE49-F238E27FC236}">
                <a16:creationId xmlns:a16="http://schemas.microsoft.com/office/drawing/2014/main" xmlns="" id="{8EA411A4-5F3E-4BDD-95AA-26C2BCA9C115}"/>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0637" y="2497881"/>
            <a:ext cx="2105486" cy="1184335"/>
          </a:xfrm>
          <a:prstGeom prst="round2DiagRect">
            <a:avLst>
              <a:gd name="adj1" fmla="val 16667"/>
              <a:gd name="adj2" fmla="val 17912"/>
            </a:avLst>
          </a:prstGeom>
          <a:ln w="19050" cap="sq">
            <a:solidFill>
              <a:srgbClr val="4C4C1A"/>
            </a:solidFill>
            <a:miter lim="800000"/>
          </a:ln>
          <a:effectLst/>
        </p:spPr>
      </p:pic>
      <p:pic>
        <p:nvPicPr>
          <p:cNvPr id="17" name="Imagen 16">
            <a:extLst>
              <a:ext uri="{FF2B5EF4-FFF2-40B4-BE49-F238E27FC236}">
                <a16:creationId xmlns:a16="http://schemas.microsoft.com/office/drawing/2014/main" xmlns="" id="{674886AF-E533-4A2A-97B2-97D952CC5DC9}"/>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40637" y="1183254"/>
            <a:ext cx="2105485" cy="1185388"/>
          </a:xfrm>
          <a:prstGeom prst="round2DiagRect">
            <a:avLst>
              <a:gd name="adj1" fmla="val 17896"/>
              <a:gd name="adj2" fmla="val 0"/>
            </a:avLst>
          </a:prstGeom>
          <a:ln w="19050" cap="sq">
            <a:solidFill>
              <a:srgbClr val="4C4C1A"/>
            </a:solidFill>
            <a:miter lim="800000"/>
          </a:ln>
          <a:effectLst/>
        </p:spPr>
      </p:pic>
    </p:spTree>
    <p:extLst>
      <p:ext uri="{BB962C8B-B14F-4D97-AF65-F5344CB8AC3E}">
        <p14:creationId xmlns:p14="http://schemas.microsoft.com/office/powerpoint/2010/main" xmlns="" val="176267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16" presetClass="entr" presetSubtype="4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outHorizontal)">
                                      <p:cBhvr>
                                        <p:cTn id="24" dur="500"/>
                                        <p:tgtEl>
                                          <p:spTgt spid="15"/>
                                        </p:tgtEl>
                                      </p:cBhvr>
                                    </p:animEffect>
                                  </p:childTnLst>
                                </p:cTn>
                              </p:par>
                              <p:par>
                                <p:cTn id="25" presetID="16" presetClass="entr" presetSubtype="42"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Horizontal)">
                                      <p:cBhvr>
                                        <p:cTn id="27" dur="500"/>
                                        <p:tgtEl>
                                          <p:spTgt spid="11"/>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left)">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left)">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left)">
                                      <p:cBhvr>
                                        <p:cTn id="5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EC6834A-CDA5-41CB-AE4E-490811989C71}"/>
              </a:ext>
            </a:extLst>
          </p:cNvPr>
          <p:cNvSpPr txBox="1"/>
          <p:nvPr/>
        </p:nvSpPr>
        <p:spPr>
          <a:xfrm>
            <a:off x="0" y="0"/>
            <a:ext cx="9143999" cy="677108"/>
          </a:xfrm>
          <a:prstGeom prst="rect">
            <a:avLst/>
          </a:prstGeom>
          <a:noFill/>
        </p:spPr>
        <p:txBody>
          <a:bodyPr wrap="square" tIns="0" bIns="0">
            <a:spAutoFit/>
            <a:scene3d>
              <a:camera prst="orthographicFront"/>
              <a:lightRig rig="threePt" dir="t"/>
            </a:scene3d>
            <a:sp3d extrusionH="57150">
              <a:bevelT w="38100" h="38100" prst="slope"/>
            </a:sp3d>
          </a:bodyPr>
          <a:lstStyle/>
          <a:p>
            <a:pPr algn="ctr"/>
            <a:r>
              <a:rPr lang="ro-RO" sz="4400" spc="600"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rPr>
              <a:t>LEGĂMÂNTUL CU </a:t>
            </a:r>
            <a:r>
              <a:rPr lang="ro-RO" sz="4400" spc="600"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rPr>
              <a:t>MOISE</a:t>
            </a:r>
            <a:endParaRPr lang="ro-RO" sz="4400" spc="6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xmlns="" id="{2180D65D-F571-4F9C-B4C6-C0F18A7E2CD3}"/>
              </a:ext>
            </a:extLst>
          </p:cNvPr>
          <p:cNvSpPr txBox="1"/>
          <p:nvPr/>
        </p:nvSpPr>
        <p:spPr>
          <a:xfrm>
            <a:off x="0" y="604884"/>
            <a:ext cx="9143999" cy="584775"/>
          </a:xfrm>
          <a:prstGeom prst="rect">
            <a:avLst/>
          </a:prstGeom>
          <a:noFill/>
        </p:spPr>
        <p:txBody>
          <a:bodyPr wrap="square">
            <a:spAutoFit/>
            <a:scene3d>
              <a:camera prst="orthographicFront"/>
              <a:lightRig rig="threePt" dir="t"/>
            </a:scene3d>
            <a:sp3d extrusionH="57150">
              <a:bevelT w="38100" h="38100"/>
            </a:sp3d>
          </a:bodyPr>
          <a:lstStyle/>
          <a:p>
            <a:pPr algn="ctr"/>
            <a:r>
              <a:rPr lang="ro-RO" sz="1600" b="1" smtClean="0">
                <a:solidFill>
                  <a:schemeClr val="accent6">
                    <a:lumMod val="50000"/>
                  </a:schemeClr>
                </a:solidFill>
                <a:latin typeface="Comic Sans MS" panose="030F0702030302020204" pitchFamily="66" charset="0"/>
              </a:rPr>
              <a:t>„</a:t>
            </a:r>
            <a:r>
              <a:rPr lang="ro-RO" sz="1600" b="1" smtClean="0">
                <a:solidFill>
                  <a:schemeClr val="accent6">
                    <a:lumMod val="50000"/>
                  </a:schemeClr>
                </a:solidFill>
                <a:latin typeface="Comic Sans MS" panose="030F0702030302020204" pitchFamily="66" charset="0"/>
              </a:rPr>
              <a:t>Au </a:t>
            </a:r>
            <a:r>
              <a:rPr lang="ro-RO" sz="1600" b="1" smtClean="0">
                <a:solidFill>
                  <a:schemeClr val="accent6">
                    <a:lumMod val="50000"/>
                  </a:schemeClr>
                </a:solidFill>
                <a:latin typeface="Comic Sans MS" panose="030F0702030302020204" pitchFamily="66" charset="0"/>
              </a:rPr>
              <a:t>chemat pe Lot şi i-au </a:t>
            </a:r>
            <a:r>
              <a:rPr lang="ro-RO" sz="1600" b="1" smtClean="0">
                <a:solidFill>
                  <a:schemeClr val="accent6">
                    <a:lumMod val="50000"/>
                  </a:schemeClr>
                </a:solidFill>
                <a:latin typeface="Comic Sans MS" panose="030F0702030302020204" pitchFamily="66" charset="0"/>
              </a:rPr>
              <a:t>zis</a:t>
            </a:r>
            <a:r>
              <a:rPr lang="ro-RO" sz="1600" b="1" smtClean="0">
                <a:solidFill>
                  <a:schemeClr val="accent6">
                    <a:lumMod val="50000"/>
                  </a:schemeClr>
                </a:solidFill>
                <a:latin typeface="Comic Sans MS" panose="030F0702030302020204" pitchFamily="66" charset="0"/>
              </a:rPr>
              <a:t>: </a:t>
            </a:r>
            <a:r>
              <a:rPr lang="ro-RO" sz="1600" b="1" smtClean="0">
                <a:solidFill>
                  <a:schemeClr val="accent6">
                    <a:lumMod val="50000"/>
                  </a:schemeClr>
                </a:solidFill>
                <a:latin typeface="Comic Sans MS" panose="030F0702030302020204" pitchFamily="66" charset="0"/>
              </a:rPr>
              <a:t>„</a:t>
            </a:r>
            <a:r>
              <a:rPr lang="ro-RO" sz="1600" b="1" smtClean="0">
                <a:solidFill>
                  <a:schemeClr val="accent6">
                    <a:lumMod val="50000"/>
                  </a:schemeClr>
                </a:solidFill>
                <a:latin typeface="Comic Sans MS" panose="030F0702030302020204" pitchFamily="66" charset="0"/>
              </a:rPr>
              <a:t>Unde sunt oamenii care au intrat la tine în noaptea </a:t>
            </a:r>
            <a:r>
              <a:rPr lang="ro-RO" sz="1600" b="1" smtClean="0">
                <a:solidFill>
                  <a:schemeClr val="accent6">
                    <a:lumMod val="50000"/>
                  </a:schemeClr>
                </a:solidFill>
                <a:latin typeface="Comic Sans MS" panose="030F0702030302020204" pitchFamily="66" charset="0"/>
              </a:rPr>
              <a:t>aceasta</a:t>
            </a:r>
            <a:r>
              <a:rPr lang="ro-RO" sz="1600" b="1" smtClean="0">
                <a:solidFill>
                  <a:schemeClr val="accent6">
                    <a:lumMod val="50000"/>
                  </a:schemeClr>
                </a:solidFill>
                <a:latin typeface="Comic Sans MS" panose="030F0702030302020204" pitchFamily="66" charset="0"/>
              </a:rPr>
              <a:t>? Scoate-i afară la </a:t>
            </a:r>
            <a:r>
              <a:rPr lang="ro-RO" sz="1600" b="1" smtClean="0">
                <a:solidFill>
                  <a:schemeClr val="accent6">
                    <a:lumMod val="50000"/>
                  </a:schemeClr>
                </a:solidFill>
                <a:latin typeface="Comic Sans MS" panose="030F0702030302020204" pitchFamily="66" charset="0"/>
              </a:rPr>
              <a:t>noi</a:t>
            </a:r>
            <a:r>
              <a:rPr lang="ro-RO" sz="1600" b="1" smtClean="0">
                <a:solidFill>
                  <a:schemeClr val="accent6">
                    <a:lumMod val="50000"/>
                  </a:schemeClr>
                </a:solidFill>
                <a:latin typeface="Comic Sans MS" panose="030F0702030302020204" pitchFamily="66" charset="0"/>
              </a:rPr>
              <a:t>, ca să ne împreunăm cu </a:t>
            </a:r>
            <a:r>
              <a:rPr lang="ro-RO" sz="1600" b="1" smtClean="0">
                <a:solidFill>
                  <a:schemeClr val="accent6">
                    <a:lumMod val="50000"/>
                  </a:schemeClr>
                </a:solidFill>
                <a:latin typeface="Comic Sans MS" panose="030F0702030302020204" pitchFamily="66" charset="0"/>
              </a:rPr>
              <a:t>ei</a:t>
            </a:r>
            <a:r>
              <a:rPr lang="ro-RO" sz="1600" b="1" smtClean="0">
                <a:solidFill>
                  <a:schemeClr val="accent6">
                    <a:lumMod val="50000"/>
                  </a:schemeClr>
                </a:solidFill>
                <a:latin typeface="Comic Sans MS" panose="030F0702030302020204" pitchFamily="66" charset="0"/>
              </a:rPr>
              <a:t>.” </a:t>
            </a:r>
            <a:r>
              <a:rPr lang="ro-RO" sz="1400" b="1" smtClean="0">
                <a:solidFill>
                  <a:schemeClr val="accent6">
                    <a:lumMod val="50000"/>
                  </a:schemeClr>
                </a:solidFill>
                <a:latin typeface="Comic Sans MS" panose="030F0702030302020204" pitchFamily="66" charset="0"/>
              </a:rPr>
              <a:t>(</a:t>
            </a:r>
            <a:r>
              <a:rPr lang="ro-RO" sz="1400" b="1" smtClean="0">
                <a:solidFill>
                  <a:schemeClr val="accent6">
                    <a:lumMod val="50000"/>
                  </a:schemeClr>
                </a:solidFill>
                <a:latin typeface="Comic Sans MS" panose="030F0702030302020204" pitchFamily="66" charset="0"/>
              </a:rPr>
              <a:t>Exod</a:t>
            </a:r>
            <a:r>
              <a:rPr lang="ro-RO" sz="1400" b="1" smtClean="0">
                <a:solidFill>
                  <a:schemeClr val="accent6">
                    <a:lumMod val="50000"/>
                  </a:schemeClr>
                </a:solidFill>
                <a:latin typeface="Comic Sans MS" panose="030F0702030302020204" pitchFamily="66" charset="0"/>
              </a:rPr>
              <a:t> </a:t>
            </a:r>
            <a:r>
              <a:rPr lang="ro-RO" sz="1400" b="1" smtClean="0">
                <a:solidFill>
                  <a:schemeClr val="accent6">
                    <a:lumMod val="50000"/>
                  </a:schemeClr>
                </a:solidFill>
                <a:latin typeface="Comic Sans MS" panose="030F0702030302020204" pitchFamily="66" charset="0"/>
              </a:rPr>
              <a:t>19:5)</a:t>
            </a:r>
            <a:endParaRPr lang="ro-RO" sz="1400" b="1">
              <a:solidFill>
                <a:schemeClr val="accent6">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FC919AA3-D694-4714-82AE-8CF5E4E92C27}"/>
              </a:ext>
            </a:extLst>
          </p:cNvPr>
          <p:cNvSpPr txBox="1"/>
          <p:nvPr/>
        </p:nvSpPr>
        <p:spPr>
          <a:xfrm>
            <a:off x="75108" y="1137071"/>
            <a:ext cx="6147558" cy="923330"/>
          </a:xfrm>
          <a:prstGeom prst="rect">
            <a:avLst/>
          </a:prstGeom>
          <a:noFill/>
        </p:spPr>
        <p:txBody>
          <a:bodyPr wrap="square" rtlCol="0">
            <a:spAutoFit/>
          </a:bodyPr>
          <a:lstStyle/>
          <a:p>
            <a:pPr>
              <a:spcBef>
                <a:spcPts val="600"/>
              </a:spcBef>
            </a:pPr>
            <a:r>
              <a:rPr lang="ro-RO" b="1" dirty="0" smtClean="0">
                <a:solidFill>
                  <a:schemeClr val="bg1"/>
                </a:solidFill>
                <a:effectLst>
                  <a:glow rad="127000">
                    <a:schemeClr val="tx1">
                      <a:lumMod val="65000"/>
                      <a:lumOff val="35000"/>
                    </a:schemeClr>
                  </a:glow>
                </a:effectLst>
              </a:rPr>
              <a:t>Legământul pe care Dumnezeu l-a stabilit cu Israel prin Moise a fost de fapt o continuare a legământului pe care Dumnezeu l-a stabilit cu Avraam, Isaac şi Iacov (Exodul 6:4-5). </a:t>
            </a:r>
            <a:endParaRPr lang="ro-RO" b="1" dirty="0">
              <a:solidFill>
                <a:schemeClr val="bg1"/>
              </a:solidFill>
              <a:effectLst>
                <a:glow rad="127000">
                  <a:schemeClr val="tx1">
                    <a:lumMod val="65000"/>
                    <a:lumOff val="35000"/>
                  </a:schemeClr>
                </a:glow>
              </a:effectLst>
            </a:endParaRPr>
          </a:p>
        </p:txBody>
      </p:sp>
      <p:graphicFrame>
        <p:nvGraphicFramePr>
          <p:cNvPr id="2" name="Diagrama 1">
            <a:extLst>
              <a:ext uri="{FF2B5EF4-FFF2-40B4-BE49-F238E27FC236}">
                <a16:creationId xmlns:a16="http://schemas.microsoft.com/office/drawing/2014/main" xmlns="" id="{12B5A466-403F-4BD2-9DF2-C07BFF8B3D7E}"/>
              </a:ext>
            </a:extLst>
          </p:cNvPr>
          <p:cNvGraphicFramePr/>
          <p:nvPr>
            <p:extLst>
              <p:ext uri="{D42A27DB-BD31-4B8C-83A1-F6EECF244321}">
                <p14:modId xmlns:p14="http://schemas.microsoft.com/office/powerpoint/2010/main" xmlns="" val="3482007591"/>
              </p:ext>
            </p:extLst>
          </p:nvPr>
        </p:nvGraphicFramePr>
        <p:xfrm>
          <a:off x="75109" y="1940345"/>
          <a:ext cx="6456320"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xmlns="" id="{98F65FAA-B5EA-4997-ADA5-B79802FDC5E3}"/>
              </a:ext>
            </a:extLst>
          </p:cNvPr>
          <p:cNvSpPr txBox="1"/>
          <p:nvPr/>
        </p:nvSpPr>
        <p:spPr>
          <a:xfrm>
            <a:off x="4571999" y="3158680"/>
            <a:ext cx="4450557" cy="1964640"/>
          </a:xfrm>
          <a:prstGeom prst="rect">
            <a:avLst/>
          </a:prstGeom>
          <a:noFill/>
        </p:spPr>
        <p:txBody>
          <a:bodyPr wrap="square" rtlCol="0">
            <a:spAutoFit/>
          </a:bodyPr>
          <a:lstStyle/>
          <a:p>
            <a:pPr>
              <a:lnSpc>
                <a:spcPts val="2000"/>
              </a:lnSpc>
              <a:spcBef>
                <a:spcPts val="600"/>
              </a:spcBef>
            </a:pPr>
            <a:r>
              <a:rPr lang="ro-RO" b="1" dirty="0" smtClean="0"/>
              <a:t>Este un legământ al harului, în care Dumnezeu ia iniţiativa şi face primul pas: mântuirea Israelului. Apoi le dă Legea Sa de păstrat ca răspuns natural al legământului.</a:t>
            </a:r>
          </a:p>
          <a:p>
            <a:pPr>
              <a:lnSpc>
                <a:spcPts val="2000"/>
              </a:lnSpc>
              <a:spcBef>
                <a:spcPts val="600"/>
              </a:spcBef>
            </a:pPr>
            <a:r>
              <a:rPr lang="ro-RO" b="1" dirty="0" smtClean="0"/>
              <a:t>La fel şi Evanghelia. În primul rând, Hristos ne mântuieşte de păcat; apoi, ne ajută să-L ascultăm (1 Petru 2:24).</a:t>
            </a:r>
            <a:endParaRPr lang="ro-RO" b="1" dirty="0"/>
          </a:p>
        </p:txBody>
      </p:sp>
      <p:pic>
        <p:nvPicPr>
          <p:cNvPr id="12" name="Imagen 11">
            <a:extLst>
              <a:ext uri="{FF2B5EF4-FFF2-40B4-BE49-F238E27FC236}">
                <a16:creationId xmlns:a16="http://schemas.microsoft.com/office/drawing/2014/main" xmlns="" id="{91DCF9D7-1DE4-4CD6-AC94-B1F78D4151FF}"/>
              </a:ext>
            </a:extLst>
          </p:cNvPr>
          <p:cNvPicPr>
            <a:picLocks noChangeAspect="1"/>
          </p:cNvPicPr>
          <p:nvPr/>
        </p:nvPicPr>
        <p:blipFill rotWithShape="1">
          <a:blip r:embed="rId8" cstate="print">
            <a:extLst>
              <a:ext uri="{28A0092B-C50C-407E-A947-70E740481C1C}">
                <a14:useLocalDpi xmlns:a14="http://schemas.microsoft.com/office/drawing/2010/main" xmlns=""/>
              </a:ext>
            </a:extLst>
          </a:blip>
          <a:srcRect/>
          <a:stretch/>
        </p:blipFill>
        <p:spPr>
          <a:xfrm>
            <a:off x="75108" y="3229252"/>
            <a:ext cx="2946548" cy="1845592"/>
          </a:xfrm>
          <a:prstGeom prst="rect">
            <a:avLst/>
          </a:prstGeom>
          <a:ln w="19050">
            <a:solidFill>
              <a:schemeClr val="tx1"/>
            </a:solidFill>
          </a:ln>
        </p:spPr>
      </p:pic>
      <p:pic>
        <p:nvPicPr>
          <p:cNvPr id="14" name="Imagen 13">
            <a:extLst>
              <a:ext uri="{FF2B5EF4-FFF2-40B4-BE49-F238E27FC236}">
                <a16:creationId xmlns:a16="http://schemas.microsoft.com/office/drawing/2014/main" xmlns="" id="{5A15EF4A-5753-4A88-A96E-2D65CB8F3E72}"/>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3101994" y="3222158"/>
            <a:ext cx="1355705" cy="1871551"/>
          </a:xfrm>
          <a:prstGeom prst="rect">
            <a:avLst/>
          </a:prstGeom>
        </p:spPr>
      </p:pic>
      <p:pic>
        <p:nvPicPr>
          <p:cNvPr id="9" name="Imagen 8">
            <a:extLst>
              <a:ext uri="{FF2B5EF4-FFF2-40B4-BE49-F238E27FC236}">
                <a16:creationId xmlns:a16="http://schemas.microsoft.com/office/drawing/2014/main" xmlns="" id="{A5188F20-53E0-4F72-8148-A420628AEAD3}"/>
              </a:ext>
            </a:extLst>
          </p:cNvPr>
          <p:cNvPicPr>
            <a:picLocks noChangeAspect="1"/>
          </p:cNvPicPr>
          <p:nvPr/>
        </p:nvPicPr>
        <p:blipFill rotWithShape="1">
          <a:blip r:embed="rId10" cstate="print">
            <a:extLst>
              <a:ext uri="{28A0092B-C50C-407E-A947-70E740481C1C}">
                <a14:useLocalDpi xmlns:a14="http://schemas.microsoft.com/office/drawing/2010/main" xmlns=""/>
              </a:ext>
            </a:extLst>
          </a:blip>
          <a:srcRect/>
          <a:stretch/>
        </p:blipFill>
        <p:spPr>
          <a:xfrm>
            <a:off x="6642527" y="1213292"/>
            <a:ext cx="2328018" cy="1887546"/>
          </a:xfrm>
          <a:prstGeom prst="roundRect">
            <a:avLst>
              <a:gd name="adj" fmla="val 85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952928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1000"/>
                                        <p:tgtEl>
                                          <p:spTgt spid="9"/>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83AC0133-F042-48FD-8DAD-E5CC034001DC}"/>
                                            </p:graphicEl>
                                          </p:spTgt>
                                        </p:tgtEl>
                                        <p:attrNameLst>
                                          <p:attrName>style.visibility</p:attrName>
                                        </p:attrNameLst>
                                      </p:cBhvr>
                                      <p:to>
                                        <p:strVal val="visible"/>
                                      </p:to>
                                    </p:set>
                                    <p:anim calcmode="lin" valueType="num">
                                      <p:cBhvr>
                                        <p:cTn id="30" dur="500" fill="hold"/>
                                        <p:tgtEl>
                                          <p:spTgt spid="2">
                                            <p:graphicEl>
                                              <a:dgm id="{83AC0133-F042-48FD-8DAD-E5CC034001DC}"/>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83AC0133-F042-48FD-8DAD-E5CC034001DC}"/>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83AC0133-F042-48FD-8DAD-E5CC034001DC}"/>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
                                            <p:graphicEl>
                                              <a:dgm id="{5C6916F3-116E-49A1-8754-56EEF39687A2}"/>
                                            </p:graphicEl>
                                          </p:spTgt>
                                        </p:tgtEl>
                                        <p:attrNameLst>
                                          <p:attrName>style.visibility</p:attrName>
                                        </p:attrNameLst>
                                      </p:cBhvr>
                                      <p:to>
                                        <p:strVal val="visible"/>
                                      </p:to>
                                    </p:set>
                                    <p:animEffect transition="in" filter="wipe(left)">
                                      <p:cBhvr>
                                        <p:cTn id="36" dur="500"/>
                                        <p:tgtEl>
                                          <p:spTgt spid="2">
                                            <p:graphicEl>
                                              <a:dgm id="{5C6916F3-116E-49A1-8754-56EEF39687A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44B4234D-AA0D-4AE9-9EC2-35D52C1C81AF}"/>
                                            </p:graphicEl>
                                          </p:spTgt>
                                        </p:tgtEl>
                                        <p:attrNameLst>
                                          <p:attrName>style.visibility</p:attrName>
                                        </p:attrNameLst>
                                      </p:cBhvr>
                                      <p:to>
                                        <p:strVal val="visible"/>
                                      </p:to>
                                    </p:set>
                                    <p:anim calcmode="lin" valueType="num">
                                      <p:cBhvr>
                                        <p:cTn id="41" dur="500" fill="hold"/>
                                        <p:tgtEl>
                                          <p:spTgt spid="2">
                                            <p:graphicEl>
                                              <a:dgm id="{44B4234D-AA0D-4AE9-9EC2-35D52C1C81AF}"/>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44B4234D-AA0D-4AE9-9EC2-35D52C1C81AF}"/>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44B4234D-AA0D-4AE9-9EC2-35D52C1C81AF}"/>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83B0E95A-4A3B-4B8D-87E2-EA37D29230A9}"/>
                                            </p:graphicEl>
                                          </p:spTgt>
                                        </p:tgtEl>
                                        <p:attrNameLst>
                                          <p:attrName>style.visibility</p:attrName>
                                        </p:attrNameLst>
                                      </p:cBhvr>
                                      <p:to>
                                        <p:strVal val="visible"/>
                                      </p:to>
                                    </p:set>
                                    <p:animEffect transition="in" filter="wipe(left)">
                                      <p:cBhvr>
                                        <p:cTn id="47" dur="500"/>
                                        <p:tgtEl>
                                          <p:spTgt spid="2">
                                            <p:graphicEl>
                                              <a:dgm id="{83B0E95A-4A3B-4B8D-87E2-EA37D29230A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037FC8F5-CFC4-4846-B519-03FBFC3843AD}"/>
                                            </p:graphicEl>
                                          </p:spTgt>
                                        </p:tgtEl>
                                        <p:attrNameLst>
                                          <p:attrName>style.visibility</p:attrName>
                                        </p:attrNameLst>
                                      </p:cBhvr>
                                      <p:to>
                                        <p:strVal val="visible"/>
                                      </p:to>
                                    </p:set>
                                    <p:anim calcmode="lin" valueType="num">
                                      <p:cBhvr>
                                        <p:cTn id="52" dur="500" fill="hold"/>
                                        <p:tgtEl>
                                          <p:spTgt spid="2">
                                            <p:graphicEl>
                                              <a:dgm id="{037FC8F5-CFC4-4846-B519-03FBFC3843AD}"/>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037FC8F5-CFC4-4846-B519-03FBFC3843AD}"/>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037FC8F5-CFC4-4846-B519-03FBFC3843AD}"/>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D50D3AA7-C995-4E43-9220-85C65699463C}"/>
                                            </p:graphicEl>
                                          </p:spTgt>
                                        </p:tgtEl>
                                        <p:attrNameLst>
                                          <p:attrName>style.visibility</p:attrName>
                                        </p:attrNameLst>
                                      </p:cBhvr>
                                      <p:to>
                                        <p:strVal val="visible"/>
                                      </p:to>
                                    </p:set>
                                    <p:animEffect transition="in" filter="wipe(left)">
                                      <p:cBhvr>
                                        <p:cTn id="58" dur="500"/>
                                        <p:tgtEl>
                                          <p:spTgt spid="2">
                                            <p:graphicEl>
                                              <a:dgm id="{D50D3AA7-C995-4E43-9220-85C65699463C}"/>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6" dur="1000" fill="hold"/>
                                        <p:tgtEl>
                                          <p:spTgt spid="12"/>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gtEl>
                                      </p:cBhvr>
                                    </p:animEffect>
                                  </p:childTnLst>
                                </p:cTn>
                              </p:par>
                              <p:par>
                                <p:cTn id="71" presetID="25"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6" dur="1000" fill="hold"/>
                                        <p:tgtEl>
                                          <p:spTgt spid="14"/>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4"/>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7">
                                            <p:txEl>
                                              <p:pRg st="0" end="0"/>
                                            </p:txEl>
                                          </p:spTgt>
                                        </p:tgtEl>
                                        <p:attrNameLst>
                                          <p:attrName>style.visibility</p:attrName>
                                        </p:attrNameLst>
                                      </p:cBhvr>
                                      <p:to>
                                        <p:strVal val="visible"/>
                                      </p:to>
                                    </p:set>
                                    <p:animEffect transition="in" filter="wipe(left)">
                                      <p:cBhvr>
                                        <p:cTn id="84" dur="500"/>
                                        <p:tgtEl>
                                          <p:spTgt spid="7">
                                            <p:txEl>
                                              <p:pRg st="0" end="0"/>
                                            </p:txEl>
                                          </p:spTgt>
                                        </p:tgtEl>
                                      </p:cBhvr>
                                    </p:animEffect>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7">
                                            <p:txEl>
                                              <p:pRg st="1" end="1"/>
                                            </p:txEl>
                                          </p:spTgt>
                                        </p:tgtEl>
                                        <p:attrNameLst>
                                          <p:attrName>style.visibility</p:attrName>
                                        </p:attrNameLst>
                                      </p:cBhvr>
                                      <p:to>
                                        <p:strVal val="visible"/>
                                      </p:to>
                                    </p:set>
                                    <p:animEffect transition="in" filter="wipe(left)">
                                      <p:cBhvr>
                                        <p:cTn id="8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0737ED9-EF06-4FF9-9DF5-438C1E6A2438}"/>
              </a:ext>
            </a:extLst>
          </p:cNvPr>
          <p:cNvSpPr txBox="1"/>
          <p:nvPr/>
        </p:nvSpPr>
        <p:spPr>
          <a:xfrm>
            <a:off x="1418363" y="942810"/>
            <a:ext cx="7337929" cy="3170099"/>
          </a:xfrm>
          <a:prstGeom prst="rect">
            <a:avLst/>
          </a:prstGeom>
          <a:noFill/>
        </p:spPr>
        <p:txBody>
          <a:bodyPr wrap="square">
            <a:spAutoFit/>
          </a:bodyPr>
          <a:lstStyle/>
          <a:p>
            <a:pPr>
              <a:spcBef>
                <a:spcPts val="600"/>
              </a:spcBef>
            </a:pPr>
            <a:r>
              <a:rPr lang="ro-RO" sz="2000" dirty="0" smtClean="0">
                <a:latin typeface="Arial Black" panose="020B0A04020102020204" pitchFamily="34" charset="0"/>
              </a:rPr>
              <a:t>„Această </a:t>
            </a:r>
            <a:r>
              <a:rPr lang="ro-RO" sz="2000" dirty="0" smtClean="0">
                <a:latin typeface="Arial Black" panose="020B0A04020102020204" pitchFamily="34" charset="0"/>
              </a:rPr>
              <a:t>promisiune [Exod 19:5] a fost dată nu numai lui Israel, ci tuturor celor care ascultă cuvântul lui Dumnezeu. Cei care trăiesc în mijlocul pericolelor din zilele din urmă ar trebui să înţeleagă că, chiar la începutul experienţei lor, adevărul i-a unit cu Mântuitorul, astfel încât El, care este autorul şi temeiul credinţei lor, va perfecţiona munca pe care a făcut-o </a:t>
            </a:r>
            <a:r>
              <a:rPr lang="ro-RO" sz="2000" dirty="0" smtClean="0">
                <a:latin typeface="Arial Black" panose="020B0A04020102020204" pitchFamily="34" charset="0"/>
              </a:rPr>
              <a:t>pentru </a:t>
            </a:r>
            <a:r>
              <a:rPr lang="ro-RO" sz="2000" dirty="0" smtClean="0">
                <a:latin typeface="Arial Black" panose="020B0A04020102020204" pitchFamily="34" charset="0"/>
              </a:rPr>
              <a:t>ei. Dumnezeu este credincios şi prin El au fost chemaţi la părtăşie cu Fiul Său”</a:t>
            </a:r>
            <a:endParaRPr lang="ro-RO" sz="2000" dirty="0">
              <a:latin typeface="Arial Black" panose="020B0A04020102020204" pitchFamily="34" charset="0"/>
            </a:endParaRPr>
          </a:p>
        </p:txBody>
      </p:sp>
      <p:sp>
        <p:nvSpPr>
          <p:cNvPr id="4" name="CuadroTexto 3">
            <a:extLst>
              <a:ext uri="{FF2B5EF4-FFF2-40B4-BE49-F238E27FC236}">
                <a16:creationId xmlns:a16="http://schemas.microsoft.com/office/drawing/2014/main" xmlns="" id="{53D599DC-18A3-4F80-818A-8C7DB2A71A2C}"/>
              </a:ext>
            </a:extLst>
          </p:cNvPr>
          <p:cNvSpPr txBox="1"/>
          <p:nvPr/>
        </p:nvSpPr>
        <p:spPr>
          <a:xfrm>
            <a:off x="2114986" y="415032"/>
            <a:ext cx="6677885" cy="338554"/>
          </a:xfrm>
          <a:prstGeom prst="rect">
            <a:avLst/>
          </a:prstGeom>
          <a:noFill/>
        </p:spPr>
        <p:txBody>
          <a:bodyPr wrap="square" rtlCol="0">
            <a:spAutoFit/>
          </a:bodyPr>
          <a:lstStyle/>
          <a:p>
            <a:pPr algn="ctr"/>
            <a:r>
              <a:rPr lang="ro-RO" sz="1600" b="1" dirty="0" err="1" smtClean="0"/>
              <a:t>E.G.W</a:t>
            </a:r>
            <a:r>
              <a:rPr lang="ro-RO" sz="1600" b="1" dirty="0" smtClean="0"/>
              <a:t>. (</a:t>
            </a:r>
            <a:r>
              <a:rPr lang="ro-RO" sz="1600" b="1" i="1" dirty="0" smtClean="0"/>
              <a:t>Înalta </a:t>
            </a:r>
            <a:r>
              <a:rPr lang="ro-RO" sz="1600" b="1" i="1" dirty="0" smtClean="0"/>
              <a:t>noastră chemare</a:t>
            </a:r>
            <a:r>
              <a:rPr lang="ro-RO" sz="1600" b="1" dirty="0" smtClean="0"/>
              <a:t>, </a:t>
            </a:r>
            <a:r>
              <a:rPr lang="ro-RO" sz="1600" b="1" dirty="0" smtClean="0"/>
              <a:t>18 ianuarie)</a:t>
            </a:r>
            <a:endParaRPr lang="ro-RO" sz="1600" b="1" dirty="0"/>
          </a:p>
        </p:txBody>
      </p:sp>
    </p:spTree>
    <p:extLst>
      <p:ext uri="{BB962C8B-B14F-4D97-AF65-F5344CB8AC3E}">
        <p14:creationId xmlns:p14="http://schemas.microsoft.com/office/powerpoint/2010/main" xmlns="" val="2788436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5C11F30-2AB0-4BBA-99E7-0B0B873DC53F}"/>
              </a:ext>
            </a:extLst>
          </p:cNvPr>
          <p:cNvSpPr txBox="1"/>
          <p:nvPr/>
        </p:nvSpPr>
        <p:spPr>
          <a:xfrm>
            <a:off x="1668737" y="-25168"/>
            <a:ext cx="5335653" cy="677108"/>
          </a:xfrm>
          <a:prstGeom prst="rect">
            <a:avLst/>
          </a:prstGeom>
          <a:noFill/>
        </p:spPr>
        <p:txBody>
          <a:bodyPr wrap="square" tIns="0" bIns="0">
            <a:spAutoFit/>
            <a:scene3d>
              <a:camera prst="orthographicFront"/>
              <a:lightRig rig="threePt" dir="t"/>
            </a:scene3d>
            <a:sp3d extrusionH="57150" contourW="25400">
              <a:bevelT w="57150" h="38100" prst="hardEdge"/>
              <a:contourClr>
                <a:schemeClr val="accent2"/>
              </a:contourClr>
            </a:sp3d>
          </a:bodyPr>
          <a:lstStyle/>
          <a:p>
            <a:pPr algn="ctr"/>
            <a:r>
              <a:rPr lang="ro-RO" sz="4400" b="1" spc="300" smtClean="0">
                <a:ln w="22225">
                  <a:noFill/>
                  <a:prstDash val="solid"/>
                </a:ln>
                <a:solidFill>
                  <a:schemeClr val="accent2">
                    <a:lumMod val="40000"/>
                    <a:lumOff val="60000"/>
                  </a:schemeClr>
                </a:solidFill>
              </a:rPr>
              <a:t>NOUL </a:t>
            </a:r>
            <a:r>
              <a:rPr lang="ro-RO" sz="4400" b="1" spc="300" smtClean="0">
                <a:ln w="22225">
                  <a:noFill/>
                  <a:prstDash val="solid"/>
                </a:ln>
                <a:solidFill>
                  <a:schemeClr val="accent2">
                    <a:lumMod val="40000"/>
                    <a:lumOff val="60000"/>
                  </a:schemeClr>
                </a:solidFill>
              </a:rPr>
              <a:t>LEGĂMÂNT</a:t>
            </a:r>
            <a:endParaRPr lang="ro-RO" sz="4400" b="1" spc="300">
              <a:ln w="22225">
                <a:no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xmlns="" id="{CA6F825F-4EF8-401F-A143-A9B747E23FE6}"/>
              </a:ext>
            </a:extLst>
          </p:cNvPr>
          <p:cNvSpPr txBox="1"/>
          <p:nvPr/>
        </p:nvSpPr>
        <p:spPr>
          <a:xfrm>
            <a:off x="97970" y="607688"/>
            <a:ext cx="6858785" cy="584775"/>
          </a:xfrm>
          <a:prstGeom prst="rect">
            <a:avLst/>
          </a:prstGeom>
          <a:noFill/>
        </p:spPr>
        <p:txBody>
          <a:bodyPr wrap="square">
            <a:spAutoFit/>
          </a:bodyPr>
          <a:lstStyle/>
          <a:p>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Iată</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 vin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zile</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 zice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Domnul</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când voi face cu casa lui Israel şi cu casa lui Iuda un legământ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nou</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sz="1400" b="1" smtClean="0">
                <a:solidFill>
                  <a:schemeClr val="bg1"/>
                </a:solidFill>
                <a:effectLst>
                  <a:outerShdw blurRad="38100" dist="38100" dir="2700000" algn="tl">
                    <a:srgbClr val="000000">
                      <a:alpha val="43137"/>
                    </a:srgbClr>
                  </a:outerShdw>
                </a:effectLst>
                <a:latin typeface="Comic Sans MS" panose="030F0702030302020204" pitchFamily="66" charset="0"/>
              </a:rPr>
              <a:t>(</a:t>
            </a:r>
            <a:r>
              <a:rPr lang="ro-RO" sz="1400" b="1" smtClean="0">
                <a:solidFill>
                  <a:schemeClr val="bg1"/>
                </a:solidFill>
                <a:effectLst>
                  <a:outerShdw blurRad="38100" dist="38100" dir="2700000" algn="tl">
                    <a:srgbClr val="000000">
                      <a:alpha val="43137"/>
                    </a:srgbClr>
                  </a:outerShdw>
                </a:effectLst>
                <a:latin typeface="Comic Sans MS" panose="030F0702030302020204" pitchFamily="66" charset="0"/>
              </a:rPr>
              <a:t>Ieremia</a:t>
            </a:r>
            <a:r>
              <a:rPr lang="ro-RO" sz="1400" b="1"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sz="1400" b="1" smtClean="0">
                <a:solidFill>
                  <a:schemeClr val="bg1"/>
                </a:solidFill>
                <a:effectLst>
                  <a:outerShdw blurRad="38100" dist="38100" dir="2700000" algn="tl">
                    <a:srgbClr val="000000">
                      <a:alpha val="43137"/>
                    </a:srgbClr>
                  </a:outerShdw>
                </a:effectLst>
                <a:latin typeface="Comic Sans MS" panose="030F0702030302020204" pitchFamily="66" charset="0"/>
              </a:rPr>
              <a:t>31:31)</a:t>
            </a:r>
            <a:endParaRPr lang="ro-RO" sz="1600" b="1">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8223088E-7ABD-491A-9570-9A3F2316C2E2}"/>
              </a:ext>
            </a:extLst>
          </p:cNvPr>
          <p:cNvSpPr txBox="1"/>
          <p:nvPr/>
        </p:nvSpPr>
        <p:spPr>
          <a:xfrm>
            <a:off x="-4443" y="1164893"/>
            <a:ext cx="7059167" cy="369332"/>
          </a:xfrm>
          <a:prstGeom prst="rect">
            <a:avLst/>
          </a:prstGeom>
          <a:noFill/>
        </p:spPr>
        <p:txBody>
          <a:bodyPr wrap="square" rtlCol="0">
            <a:spAutoFit/>
          </a:bodyPr>
          <a:lstStyle/>
          <a:p>
            <a:pPr>
              <a:spcBef>
                <a:spcPts val="600"/>
              </a:spcBef>
            </a:pPr>
            <a:r>
              <a:rPr lang="ro-RO" b="1" dirty="0" smtClean="0"/>
              <a:t>De ce a fost necesar un nou legământ? Ce </a:t>
            </a:r>
            <a:r>
              <a:rPr lang="ro-RO" b="1" dirty="0" smtClean="0"/>
              <a:t>le </a:t>
            </a:r>
            <a:r>
              <a:rPr lang="ro-RO" b="1" dirty="0" smtClean="0"/>
              <a:t>diferenţiază? </a:t>
            </a:r>
            <a:endParaRPr lang="ro-RO" b="1" dirty="0"/>
          </a:p>
        </p:txBody>
      </p:sp>
      <p:pic>
        <p:nvPicPr>
          <p:cNvPr id="2" name="Imagen 1">
            <a:extLst>
              <a:ext uri="{FF2B5EF4-FFF2-40B4-BE49-F238E27FC236}">
                <a16:creationId xmlns:a16="http://schemas.microsoft.com/office/drawing/2014/main" xmlns="" id="{DC455D86-E503-45EF-9573-7FF80AAFF2D9}"/>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58853" y="1432119"/>
            <a:ext cx="3380315" cy="2939266"/>
          </a:xfrm>
          <a:prstGeom prst="ellipse">
            <a:avLst/>
          </a:prstGeom>
          <a:ln>
            <a:noFill/>
          </a:ln>
          <a:effectLst>
            <a:softEdge rad="112500"/>
          </a:effectLst>
        </p:spPr>
      </p:pic>
      <p:sp>
        <p:nvSpPr>
          <p:cNvPr id="7" name="CuadroTexto 6">
            <a:extLst>
              <a:ext uri="{FF2B5EF4-FFF2-40B4-BE49-F238E27FC236}">
                <a16:creationId xmlns:a16="http://schemas.microsoft.com/office/drawing/2014/main" xmlns="" id="{62FA6B2E-BFC6-4918-A3EC-2BBBBDEEB554}"/>
              </a:ext>
            </a:extLst>
          </p:cNvPr>
          <p:cNvSpPr txBox="1"/>
          <p:nvPr/>
        </p:nvSpPr>
        <p:spPr>
          <a:xfrm>
            <a:off x="97970" y="4227145"/>
            <a:ext cx="6956754" cy="923330"/>
          </a:xfrm>
          <a:prstGeom prst="rect">
            <a:avLst/>
          </a:prstGeom>
          <a:noFill/>
        </p:spPr>
        <p:txBody>
          <a:bodyPr wrap="square">
            <a:spAutoFit/>
          </a:bodyPr>
          <a:lstStyle/>
          <a:p>
            <a:pPr>
              <a:spcBef>
                <a:spcPts val="600"/>
              </a:spcBef>
            </a:pPr>
            <a:r>
              <a:rPr lang="ro-RO" b="1" dirty="0" smtClean="0"/>
              <a:t>„Toţi </a:t>
            </a:r>
            <a:r>
              <a:rPr lang="ro-RO" b="1" dirty="0" smtClean="0"/>
              <a:t>mă vor </a:t>
            </a:r>
            <a:r>
              <a:rPr lang="ro-RO" b="1" dirty="0" smtClean="0"/>
              <a:t>cunoaşte[…] le </a:t>
            </a:r>
            <a:r>
              <a:rPr lang="ro-RO" b="1" dirty="0" smtClean="0"/>
              <a:t>voi ierta </a:t>
            </a:r>
            <a:r>
              <a:rPr lang="ro-RO" b="1" dirty="0" smtClean="0"/>
              <a:t>nelegiuirea” (v. 34). Din nou, Dumnezeu ia iniţiativa şi salvează. Răspunsul nostru firesc la aceasta este să respectăm Legea pe care El a pus-o în inimile noastre. (v. 33).</a:t>
            </a:r>
            <a:endParaRPr lang="ro-RO" b="1" dirty="0"/>
          </a:p>
        </p:txBody>
      </p:sp>
      <p:pic>
        <p:nvPicPr>
          <p:cNvPr id="13" name="Imagen 12">
            <a:extLst>
              <a:ext uri="{FF2B5EF4-FFF2-40B4-BE49-F238E27FC236}">
                <a16:creationId xmlns:a16="http://schemas.microsoft.com/office/drawing/2014/main" xmlns="" id="{CAE6A885-AE58-45B5-880A-F6E26957B9CC}"/>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447689" y="2842860"/>
            <a:ext cx="1577017" cy="2219203"/>
          </a:xfrm>
          <a:prstGeom prst="rect">
            <a:avLst/>
          </a:prstGeom>
          <a:ln w="762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xmlns="" id="{3A7B9E75-8756-4CE5-A689-5F0C854DD568}"/>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054725" y="90933"/>
            <a:ext cx="1969981" cy="2627463"/>
          </a:xfrm>
          <a:prstGeom prst="roundRect">
            <a:avLst>
              <a:gd name="adj" fmla="val 4167"/>
            </a:avLst>
          </a:prstGeom>
          <a:solidFill>
            <a:srgbClr val="FFFFFF"/>
          </a:solidFill>
          <a:ln w="76200" cap="sq">
            <a:solidFill>
              <a:schemeClr val="accent6">
                <a:lumMod val="50000"/>
              </a:schemeClr>
            </a:solidFill>
            <a:miter lim="800000"/>
          </a:ln>
          <a:effectLst/>
          <a:scene3d>
            <a:camera prst="orthographicFront"/>
            <a:lightRig rig="threePt" dir="t">
              <a:rot lat="0" lon="0" rev="2700000"/>
            </a:lightRig>
          </a:scene3d>
          <a:sp3d>
            <a:bevelT h="38100"/>
            <a:contourClr>
              <a:srgbClr val="C0C0C0"/>
            </a:contourClr>
          </a:sp3d>
        </p:spPr>
      </p:pic>
      <p:sp>
        <p:nvSpPr>
          <p:cNvPr id="19" name="CuadroTexto 18">
            <a:extLst>
              <a:ext uri="{FF2B5EF4-FFF2-40B4-BE49-F238E27FC236}">
                <a16:creationId xmlns:a16="http://schemas.microsoft.com/office/drawing/2014/main" xmlns="" id="{B4AF0995-1556-4186-9640-B20D7DBEF9F4}"/>
              </a:ext>
            </a:extLst>
          </p:cNvPr>
          <p:cNvSpPr txBox="1"/>
          <p:nvPr/>
        </p:nvSpPr>
        <p:spPr>
          <a:xfrm>
            <a:off x="3218068" y="1576170"/>
            <a:ext cx="3787672" cy="2662267"/>
          </a:xfrm>
          <a:prstGeom prst="rect">
            <a:avLst/>
          </a:prstGeom>
          <a:noFill/>
        </p:spPr>
        <p:txBody>
          <a:bodyPr wrap="square">
            <a:spAutoFit/>
          </a:bodyPr>
          <a:lstStyle/>
          <a:p>
            <a:pPr>
              <a:spcBef>
                <a:spcPts val="600"/>
              </a:spcBef>
            </a:pPr>
            <a:r>
              <a:rPr lang="ro-RO" b="1" dirty="0" smtClean="0"/>
              <a:t>Deşi Dumnezeu se purtase ca un soţ, poporul Israel îi fusese infidel, neascultându-L. Astfel, anulaseră legământul cel </a:t>
            </a:r>
            <a:r>
              <a:rPr lang="ro-RO" b="1" dirty="0" smtClean="0"/>
              <a:t>dintâi </a:t>
            </a:r>
            <a:r>
              <a:rPr lang="ro-RO" b="1" dirty="0" smtClean="0"/>
              <a:t>(Ieremia 31:32).</a:t>
            </a:r>
          </a:p>
          <a:p>
            <a:pPr>
              <a:spcBef>
                <a:spcPts val="600"/>
              </a:spcBef>
            </a:pPr>
            <a:r>
              <a:rPr lang="ro-RO" b="1" dirty="0" smtClean="0"/>
              <a:t>Cu toate acestea, acest nou legământ nu a fost în niciun fel diferit de cel vechi, ba chiar se </a:t>
            </a:r>
            <a:r>
              <a:rPr lang="ro-RO" b="1" dirty="0" smtClean="0"/>
              <a:t>promite </a:t>
            </a:r>
            <a:r>
              <a:rPr lang="ro-RO" b="1" dirty="0" smtClean="0"/>
              <a:t>o relaţie şi mai strânsă între Dumnezeu şi om (v. 33). </a:t>
            </a:r>
            <a:endParaRPr lang="ro-RO" b="1" dirty="0"/>
          </a:p>
        </p:txBody>
      </p:sp>
    </p:spTree>
    <p:extLst>
      <p:ext uri="{BB962C8B-B14F-4D97-AF65-F5344CB8AC3E}">
        <p14:creationId xmlns:p14="http://schemas.microsoft.com/office/powerpoint/2010/main" xmlns="" val="566834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8)">
                                      <p:cBhvr>
                                        <p:cTn id="16" dur="1000"/>
                                        <p:tgtEl>
                                          <p:spTgt spid="2"/>
                                        </p:tgtEl>
                                      </p:cBhvr>
                                    </p:animEffect>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1" dur="1000" fill="hold"/>
                                        <p:tgtEl>
                                          <p:spTgt spid="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wipe(left)">
                                      <p:cBhvr>
                                        <p:cTn id="55" dur="500"/>
                                        <p:tgtEl>
                                          <p:spTgt spid="19">
                                            <p:txEl>
                                              <p:pRg st="0" end="0"/>
                                            </p:txEl>
                                          </p:spTgt>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9">
                                            <p:txEl>
                                              <p:pRg st="1" end="1"/>
                                            </p:txEl>
                                          </p:spTgt>
                                        </p:tgtEl>
                                        <p:attrNameLst>
                                          <p:attrName>style.visibility</p:attrName>
                                        </p:attrNameLst>
                                      </p:cBhvr>
                                      <p:to>
                                        <p:strVal val="visible"/>
                                      </p:to>
                                    </p:set>
                                    <p:animEffect transition="in" filter="wipe(left)">
                                      <p:cBhvr>
                                        <p:cTn id="59" dur="500"/>
                                        <p:tgtEl>
                                          <p:spTgt spid="19">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4"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ppt_h/2"/>
                                          </p:val>
                                        </p:tav>
                                        <p:tav tm="100000">
                                          <p:val>
                                            <p:strVal val="#ppt_y"/>
                                          </p:val>
                                        </p:tav>
                                      </p:tavLst>
                                    </p:anim>
                                    <p:anim calcmode="lin" valueType="num">
                                      <p:cBhvr>
                                        <p:cTn id="66" dur="500" fill="hold"/>
                                        <p:tgtEl>
                                          <p:spTgt spid="13"/>
                                        </p:tgtEl>
                                        <p:attrNameLst>
                                          <p:attrName>ppt_w</p:attrName>
                                        </p:attrNameLst>
                                      </p:cBhvr>
                                      <p:tavLst>
                                        <p:tav tm="0">
                                          <p:val>
                                            <p:strVal val="#ppt_w"/>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9" grpId="0" uiExpand="1" build="p"/>
    </p:bldLst>
  </p:timing>
</p:sld>
</file>

<file path=ppt/theme/theme1.xml><?xml version="1.0" encoding="utf-8"?>
<a:theme xmlns:a="http://schemas.openxmlformats.org/drawingml/2006/main" name="Tema de Office">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TotalTime>
  <Words>1116</Words>
  <Application>Microsoft Office PowerPoint</Application>
  <PresentationFormat>Expunere pe ecran (16:9)</PresentationFormat>
  <Paragraphs>48</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Abecedarul legamantului</dc:title>
  <dc:subject>Studiu Biblic, Trim. II, 2021 – Fagaduinta, legamantul cel vesnic al lui Dumnezeu</dc:subject>
  <dc:creator>Sergio Fustero Carreras</dc:creator>
  <cp:keywords>https://www.fustero.es/index_ro.php</cp:keywords>
  <cp:lastModifiedBy>Tronaru Viorel</cp:lastModifiedBy>
  <cp:revision>82</cp:revision>
  <dcterms:created xsi:type="dcterms:W3CDTF">2021-03-19T10:43:36Z</dcterms:created>
  <dcterms:modified xsi:type="dcterms:W3CDTF">2021-04-06T07:52:08Z</dcterms:modified>
</cp:coreProperties>
</file>