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71" r:id="rId3"/>
    <p:sldId id="275" r:id="rId4"/>
    <p:sldId id="257" r:id="rId5"/>
    <p:sldId id="258" r:id="rId6"/>
    <p:sldId id="263" r:id="rId7"/>
    <p:sldId id="273" r:id="rId8"/>
    <p:sldId id="265" r:id="rId9"/>
    <p:sldId id="274" r:id="rId10"/>
    <p:sldId id="264" r:id="rId11"/>
    <p:sldId id="261" r:id="rId12"/>
    <p:sldId id="266" r:id="rId13"/>
    <p:sldId id="262" r:id="rId14"/>
    <p:sldId id="267" r:id="rId15"/>
  </p:sldIdLst>
  <p:sldSz cx="9144000" cy="5143500" type="screen16x9"/>
  <p:notesSz cx="6858000" cy="9144000"/>
  <p:embeddedFontLst>
    <p:embeddedFont>
      <p:font typeface="Calibri" pitchFamily="34" charset="0"/>
      <p:regular r:id="rId16"/>
      <p:bold r:id="rId17"/>
      <p:italic r:id="rId18"/>
      <p:boldItalic r:id="rId19"/>
    </p:embeddedFont>
    <p:embeddedFont>
      <p:font typeface="Comic Sans MS" pitchFamily="66" charset="0"/>
      <p:regular r:id="rId20"/>
      <p:bold r:id="rId21"/>
    </p:embeddedFont>
    <p:embeddedFont>
      <p:font typeface="Cooper Black" pitchFamily="18" charset="0"/>
      <p:regular r:id="rId22"/>
    </p:embeddedFont>
    <p:embeddedFont>
      <p:font typeface="Arial Black" pitchFamily="34" charset="0"/>
      <p:bold r:id="rId23"/>
    </p:embeddedFont>
    <p:embeddedFont>
      <p:font typeface="Calibri Light"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4AFAA"/>
    <a:srgbClr val="FFFF66"/>
    <a:srgbClr val="DEDFEE"/>
    <a:srgbClr val="999CC9"/>
    <a:srgbClr val="66FFFF"/>
    <a:srgbClr val="FEC306"/>
    <a:srgbClr val="2C2C2E"/>
    <a:srgbClr val="FFF271"/>
    <a:srgbClr val="ECC650"/>
    <a:srgbClr val="91EC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81" d="100"/>
          <a:sy n="81" d="100"/>
        </p:scale>
        <p:origin x="-90" y="-30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microsoft.com/office/2007/relationships/hdphoto" Target="../media/hdphoto3.wdp"/><Relationship Id="rId1" Type="http://schemas.openxmlformats.org/officeDocument/2006/relationships/image" Target="../media/image22.png"/><Relationship Id="rId5" Type="http://schemas.openxmlformats.org/officeDocument/2006/relationships/image" Target="../media/image25.jpeg"/><Relationship Id="rId4"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3.wdp"/><Relationship Id="rId1" Type="http://schemas.openxmlformats.org/officeDocument/2006/relationships/image" Target="../media/image21.png"/><Relationship Id="rId5" Type="http://schemas.openxmlformats.org/officeDocument/2006/relationships/image" Target="../media/image241.jpeg"/><Relationship Id="rId4" Type="http://schemas.openxmlformats.org/officeDocument/2006/relationships/image" Target="../media/image2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432CB-F428-4322-B4A4-2E321AC05D79}" type="doc">
      <dgm:prSet loTypeId="urn:microsoft.com/office/officeart/2008/layout/AccentedPicture" loCatId="picture" qsTypeId="urn:microsoft.com/office/officeart/2005/8/quickstyle/simple2" qsCatId="simple" csTypeId="urn:microsoft.com/office/officeart/2005/8/colors/accent1_2" csCatId="accent1" phldr="1"/>
      <dgm:spPr/>
      <dgm:t>
        <a:bodyPr/>
        <a:lstStyle/>
        <a:p>
          <a:endParaRPr lang="es-ES"/>
        </a:p>
      </dgm:t>
    </dgm:pt>
    <dgm:pt modelId="{27ADE94F-F976-4BD0-94CB-4375D3206E94}">
      <dgm:prSet custT="1">
        <dgm:style>
          <a:lnRef idx="1">
            <a:schemeClr val="accent2"/>
          </a:lnRef>
          <a:fillRef idx="2">
            <a:schemeClr val="accent2"/>
          </a:fillRef>
          <a:effectRef idx="1">
            <a:schemeClr val="accent2"/>
          </a:effectRef>
          <a:fontRef idx="minor">
            <a:schemeClr val="dk1"/>
          </a:fontRef>
        </dgm:style>
      </dgm:prSet>
      <dgm:spPr/>
      <dgm:t>
        <a:bodyPr/>
        <a:lstStyle/>
        <a:p>
          <a:r>
            <a:rPr lang="ro-RO" sz="1800" b="1" dirty="0" smtClean="0"/>
            <a:t>Noe a fost un „Propovăduitor al neprihănirii” pentru lumea antediluviană (</a:t>
          </a:r>
          <a:r>
            <a:rPr lang="ro-RO" sz="1800" b="1" dirty="0" smtClean="0"/>
            <a:t>2 Petru 2:5</a:t>
          </a:r>
          <a:r>
            <a:rPr lang="ro-RO" sz="1800" b="1" dirty="0" smtClean="0"/>
            <a:t>)</a:t>
          </a:r>
          <a:endParaRPr lang="es-ES" sz="1800" b="1" dirty="0"/>
        </a:p>
      </dgm:t>
    </dgm:pt>
    <dgm:pt modelId="{4EF5D45E-C9DD-4C6E-8748-74E681569DEA}" type="parTrans" cxnId="{2DB6948E-E37F-49BE-94EC-3BFA312EFFF9}">
      <dgm:prSet/>
      <dgm:spPr/>
      <dgm:t>
        <a:bodyPr/>
        <a:lstStyle/>
        <a:p>
          <a:endParaRPr lang="es-ES" sz="1800"/>
        </a:p>
      </dgm:t>
    </dgm:pt>
    <dgm:pt modelId="{9341384B-76D5-4041-9B63-AE97332E6530}" type="sibTrans" cxnId="{2DB6948E-E37F-49BE-94EC-3BFA312EFFF9}">
      <dgm:prSet/>
      <dgm:spPr/>
      <dgm:t>
        <a:bodyPr/>
        <a:lstStyle/>
        <a:p>
          <a:endParaRPr lang="es-ES" sz="1800"/>
        </a:p>
      </dgm:t>
    </dgm:pt>
    <dgm:pt modelId="{15711636-21D3-4368-9519-D7CA70E8967E}">
      <dgm:prSet custT="1">
        <dgm:style>
          <a:lnRef idx="1">
            <a:schemeClr val="accent3"/>
          </a:lnRef>
          <a:fillRef idx="2">
            <a:schemeClr val="accent3"/>
          </a:fillRef>
          <a:effectRef idx="1">
            <a:schemeClr val="accent3"/>
          </a:effectRef>
          <a:fontRef idx="minor">
            <a:schemeClr val="dk1"/>
          </a:fontRef>
        </dgm:style>
      </dgm:prSet>
      <dgm:spPr/>
      <dgm:t>
        <a:bodyPr/>
        <a:lstStyle/>
        <a:p>
          <a:r>
            <a:rPr lang="ro-RO" sz="1800" b="1" dirty="0" smtClean="0"/>
            <a:t>Legământul lui Dumnezeu cu Avraam a inclus o binecuvântare pentru toate </a:t>
          </a:r>
          <a:r>
            <a:rPr lang="ro-RO" sz="1800" b="1" dirty="0" smtClean="0"/>
            <a:t>naţiunile </a:t>
          </a:r>
          <a:r>
            <a:rPr lang="ro-RO" sz="1800" b="1" dirty="0" smtClean="0"/>
            <a:t>(Gen. 22:18)</a:t>
          </a:r>
          <a:endParaRPr lang="es-ES" sz="1800" b="1" dirty="0"/>
        </a:p>
      </dgm:t>
    </dgm:pt>
    <dgm:pt modelId="{97F5D84F-F437-460B-BA7B-B56A0581E98B}" type="parTrans" cxnId="{82DC1E57-1AC0-40BC-8663-C344FD8DB6CB}">
      <dgm:prSet/>
      <dgm:spPr/>
      <dgm:t>
        <a:bodyPr/>
        <a:lstStyle/>
        <a:p>
          <a:endParaRPr lang="es-ES" sz="1800"/>
        </a:p>
      </dgm:t>
    </dgm:pt>
    <dgm:pt modelId="{FD3F907C-ABDD-4A7C-9DDF-E905357FEAC5}" type="sibTrans" cxnId="{82DC1E57-1AC0-40BC-8663-C344FD8DB6CB}">
      <dgm:prSet/>
      <dgm:spPr/>
      <dgm:t>
        <a:bodyPr/>
        <a:lstStyle/>
        <a:p>
          <a:endParaRPr lang="es-ES" sz="1800"/>
        </a:p>
      </dgm:t>
    </dgm:pt>
    <dgm:pt modelId="{CD87B475-2FFB-4455-8BEB-FF13624081CD}">
      <dgm:prSet custT="1">
        <dgm:style>
          <a:lnRef idx="1">
            <a:schemeClr val="accent4"/>
          </a:lnRef>
          <a:fillRef idx="2">
            <a:schemeClr val="accent4"/>
          </a:fillRef>
          <a:effectRef idx="1">
            <a:schemeClr val="accent4"/>
          </a:effectRef>
          <a:fontRef idx="minor">
            <a:schemeClr val="dk1"/>
          </a:fontRef>
        </dgm:style>
      </dgm:prSet>
      <dgm:spPr/>
      <dgm:t>
        <a:bodyPr/>
        <a:lstStyle/>
        <a:p>
          <a:r>
            <a:rPr lang="ro-RO" sz="1800" b="1" dirty="0" smtClean="0"/>
            <a:t>Isus însărcinat biserica să ducă Evanghelia „până la marginile pământului” (Fapte </a:t>
          </a:r>
          <a:r>
            <a:rPr lang="ro-RO" sz="1800" b="1" dirty="0" smtClean="0"/>
            <a:t>1:8</a:t>
          </a:r>
          <a:r>
            <a:rPr lang="ro-RO" sz="1800" b="1" dirty="0" smtClean="0"/>
            <a:t>)</a:t>
          </a:r>
          <a:endParaRPr lang="es-ES" sz="1800" b="1" dirty="0"/>
        </a:p>
      </dgm:t>
    </dgm:pt>
    <dgm:pt modelId="{7C340643-DB43-4C5A-808C-F12BE70BB20E}" type="parTrans" cxnId="{F0B5D52A-A638-4E5A-BE3F-28312F0DB316}">
      <dgm:prSet/>
      <dgm:spPr/>
      <dgm:t>
        <a:bodyPr/>
        <a:lstStyle/>
        <a:p>
          <a:endParaRPr lang="es-ES" sz="1800"/>
        </a:p>
      </dgm:t>
    </dgm:pt>
    <dgm:pt modelId="{FE6C5356-CC46-4EE8-B466-BB06EFB9B0BC}" type="sibTrans" cxnId="{F0B5D52A-A638-4E5A-BE3F-28312F0DB316}">
      <dgm:prSet/>
      <dgm:spPr/>
      <dgm:t>
        <a:bodyPr/>
        <a:lstStyle/>
        <a:p>
          <a:endParaRPr lang="es-ES" sz="1800"/>
        </a:p>
      </dgm:t>
    </dgm:pt>
    <dgm:pt modelId="{2E6AC1E4-6D4E-4FD7-964F-2387DCAF796B}">
      <dgm:prSet custT="1"/>
      <dgm:spPr/>
      <dgm:t>
        <a:bodyPr/>
        <a:lstStyle/>
        <a:p>
          <a:endParaRPr lang="es-ES" sz="1800" b="1" dirty="0"/>
        </a:p>
      </dgm:t>
    </dgm:pt>
    <dgm:pt modelId="{41DE5B14-3659-49F6-921A-D19A87DFA65A}" type="parTrans" cxnId="{22726091-5597-49E7-BED2-AA85314D449B}">
      <dgm:prSet/>
      <dgm:spPr/>
      <dgm:t>
        <a:bodyPr/>
        <a:lstStyle/>
        <a:p>
          <a:endParaRPr lang="es-ES"/>
        </a:p>
      </dgm:t>
    </dgm:pt>
    <dgm:pt modelId="{36ECEDA8-1907-4E6D-AC3C-17FDD736D7E8}" type="sibTrans" cxnId="{22726091-5597-49E7-BED2-AA85314D449B}">
      <dgm:prSet/>
      <dgm:spPr>
        <a:blipFill dpi="0" rotWithShape="1">
          <a:blip xmlns:r="http://schemas.openxmlformats.org/officeDocument/2006/relationships" r:embed="rId1" cstate="screen">
            <a:extLst>
              <a:ext uri="{BEBA8EAE-BF5A-486C-A8C5-ECC9F3942E4B}">
                <a14:imgProps xmlns:a14="http://schemas.microsoft.com/office/drawing/2010/main" xmlns="">
                  <a14:imgLayer r:embed="rId2">
                    <a14:imgEffect>
                      <a14:brightnessContrast bright="40000" contrast="-20000"/>
                    </a14:imgEffect>
                  </a14:imgLayer>
                </a14:imgProps>
              </a:ext>
              <a:ext uri="{28A0092B-C50C-407E-A947-70E740481C1C}">
                <a14:useLocalDpi xmlns:a14="http://schemas.microsoft.com/office/drawing/2010/main" xmlns=""/>
              </a:ext>
            </a:extLst>
          </a:blip>
          <a:srcRect/>
          <a:stretch>
            <a:fillRect l="1207" t="228"/>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ES"/>
        </a:p>
      </dgm:t>
    </dgm:pt>
    <dgm:pt modelId="{31C08972-8B9F-47F5-945F-174CF8A45B5E}" type="pres">
      <dgm:prSet presAssocID="{47F432CB-F428-4322-B4A4-2E321AC05D79}" presName="Name0" presStyleCnt="0">
        <dgm:presLayoutVars>
          <dgm:dir/>
        </dgm:presLayoutVars>
      </dgm:prSet>
      <dgm:spPr/>
      <dgm:t>
        <a:bodyPr/>
        <a:lstStyle/>
        <a:p>
          <a:endParaRPr lang="en-US"/>
        </a:p>
      </dgm:t>
    </dgm:pt>
    <dgm:pt modelId="{03851C9F-2661-40FE-BBCE-73A24924C0FE}" type="pres">
      <dgm:prSet presAssocID="{36ECEDA8-1907-4E6D-AC3C-17FDD736D7E8}" presName="picture_1" presStyleLbl="bgImgPlace1" presStyleIdx="0" presStyleCnt="1" custFlipHor="1" custScaleX="124938" custScaleY="108141" custLinFactNeighborX="-8846"/>
      <dgm:spPr/>
      <dgm:t>
        <a:bodyPr/>
        <a:lstStyle/>
        <a:p>
          <a:endParaRPr lang="en-US"/>
        </a:p>
      </dgm:t>
    </dgm:pt>
    <dgm:pt modelId="{62E43032-C837-48B3-B82E-05ED4FFE5CC7}" type="pres">
      <dgm:prSet presAssocID="{2E6AC1E4-6D4E-4FD7-964F-2387DCAF796B}" presName="text_1" presStyleLbl="node1" presStyleIdx="0" presStyleCnt="0">
        <dgm:presLayoutVars>
          <dgm:bulletEnabled val="1"/>
        </dgm:presLayoutVars>
      </dgm:prSet>
      <dgm:spPr/>
      <dgm:t>
        <a:bodyPr/>
        <a:lstStyle/>
        <a:p>
          <a:endParaRPr lang="en-US"/>
        </a:p>
      </dgm:t>
    </dgm:pt>
    <dgm:pt modelId="{15FB9F5D-00FE-43E0-B704-CD5D25FA40F4}" type="pres">
      <dgm:prSet presAssocID="{47F432CB-F428-4322-B4A4-2E321AC05D79}" presName="linV" presStyleCnt="0"/>
      <dgm:spPr/>
    </dgm:pt>
    <dgm:pt modelId="{8F3B0D14-0E9E-43D5-AA6A-417B87AEB264}" type="pres">
      <dgm:prSet presAssocID="{27ADE94F-F976-4BD0-94CB-4375D3206E94}" presName="pair" presStyleCnt="0"/>
      <dgm:spPr/>
    </dgm:pt>
    <dgm:pt modelId="{D3E3263A-83C8-4B76-92EE-F335D7E1B28D}" type="pres">
      <dgm:prSet presAssocID="{27ADE94F-F976-4BD0-94CB-4375D3206E94}" presName="spaceH" presStyleLbl="node1" presStyleIdx="0" presStyleCnt="0"/>
      <dgm:spPr/>
    </dgm:pt>
    <dgm:pt modelId="{C1A88103-A064-4E8F-88CC-C73DBE04B0B4}" type="pres">
      <dgm:prSet presAssocID="{27ADE94F-F976-4BD0-94CB-4375D3206E94}" presName="desPictures" presStyleLbl="alignImgPlace1" presStyleIdx="0" presStyleCnt="3" custScaleX="156934" custLinFactNeighborX="-29368" custLinFactNeighborY="35486"/>
      <dgm:spPr>
        <a:prstGeom prst="roundRect">
          <a:avLst/>
        </a:prstGeom>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l="78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40000"/>
              <a:lumOff val="60000"/>
            </a:schemeClr>
          </a:contourClr>
        </a:sp3d>
      </dgm:spPr>
    </dgm:pt>
    <dgm:pt modelId="{D66904E1-891D-49B6-93DE-1A18B8F1F039}" type="pres">
      <dgm:prSet presAssocID="{27ADE94F-F976-4BD0-94CB-4375D3206E94}" presName="desTextWrapper" presStyleCnt="0"/>
      <dgm:spPr/>
    </dgm:pt>
    <dgm:pt modelId="{B071F56F-9A39-45E5-A6F4-EDEFEBEF5929}" type="pres">
      <dgm:prSet presAssocID="{27ADE94F-F976-4BD0-94CB-4375D3206E94}" presName="desText" presStyleLbl="revTx" presStyleIdx="0" presStyleCnt="3" custLinFactNeighborY="35486">
        <dgm:presLayoutVars>
          <dgm:bulletEnabled val="1"/>
        </dgm:presLayoutVars>
      </dgm:prSet>
      <dgm:spPr/>
      <dgm:t>
        <a:bodyPr/>
        <a:lstStyle/>
        <a:p>
          <a:endParaRPr lang="en-US"/>
        </a:p>
      </dgm:t>
    </dgm:pt>
    <dgm:pt modelId="{2CC539E4-97A0-4191-9752-F4772422DB61}" type="pres">
      <dgm:prSet presAssocID="{9341384B-76D5-4041-9B63-AE97332E6530}" presName="spaceV" presStyleCnt="0"/>
      <dgm:spPr/>
    </dgm:pt>
    <dgm:pt modelId="{C265E876-58A9-4D51-B22F-C5DACAC95401}" type="pres">
      <dgm:prSet presAssocID="{15711636-21D3-4368-9519-D7CA70E8967E}" presName="pair" presStyleCnt="0"/>
      <dgm:spPr/>
    </dgm:pt>
    <dgm:pt modelId="{EB214B81-17B7-4C96-B64E-AEC4883CB941}" type="pres">
      <dgm:prSet presAssocID="{15711636-21D3-4368-9519-D7CA70E8967E}" presName="spaceH" presStyleLbl="node1" presStyleIdx="0" presStyleCnt="0"/>
      <dgm:spPr/>
    </dgm:pt>
    <dgm:pt modelId="{EC11E19D-1A08-47B4-A810-1027E049E8B4}" type="pres">
      <dgm:prSet presAssocID="{15711636-21D3-4368-9519-D7CA70E8967E}" presName="desPictures" presStyleLbl="alignImgPlace1" presStyleIdx="1" presStyleCnt="3" custScaleX="156934" custLinFactNeighborX="-29368" custLinFactNeighborY="35486"/>
      <dgm:spPr>
        <a:prstGeom prst="roundRect">
          <a:avLst/>
        </a:prstGeom>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40000"/>
              <a:lumOff val="60000"/>
            </a:schemeClr>
          </a:contourClr>
        </a:sp3d>
      </dgm:spPr>
    </dgm:pt>
    <dgm:pt modelId="{5970E6F5-71C5-4858-B90C-A3AE22352E25}" type="pres">
      <dgm:prSet presAssocID="{15711636-21D3-4368-9519-D7CA70E8967E}" presName="desTextWrapper" presStyleCnt="0"/>
      <dgm:spPr/>
    </dgm:pt>
    <dgm:pt modelId="{88D8B74D-7361-43A1-9165-9E059338307B}" type="pres">
      <dgm:prSet presAssocID="{15711636-21D3-4368-9519-D7CA70E8967E}" presName="desText" presStyleLbl="revTx" presStyleIdx="1" presStyleCnt="3" custLinFactNeighborY="35486">
        <dgm:presLayoutVars>
          <dgm:bulletEnabled val="1"/>
        </dgm:presLayoutVars>
      </dgm:prSet>
      <dgm:spPr/>
      <dgm:t>
        <a:bodyPr/>
        <a:lstStyle/>
        <a:p>
          <a:endParaRPr lang="en-US"/>
        </a:p>
      </dgm:t>
    </dgm:pt>
    <dgm:pt modelId="{3F545816-7D74-461D-997F-AE78DEF05566}" type="pres">
      <dgm:prSet presAssocID="{FD3F907C-ABDD-4A7C-9DDF-E905357FEAC5}" presName="spaceV" presStyleCnt="0"/>
      <dgm:spPr/>
    </dgm:pt>
    <dgm:pt modelId="{934945F3-DEF7-4181-9494-21B3E23CA264}" type="pres">
      <dgm:prSet presAssocID="{CD87B475-2FFB-4455-8BEB-FF13624081CD}" presName="pair" presStyleCnt="0"/>
      <dgm:spPr/>
    </dgm:pt>
    <dgm:pt modelId="{5C9119A1-0519-4406-9E78-F8FD288F8297}" type="pres">
      <dgm:prSet presAssocID="{CD87B475-2FFB-4455-8BEB-FF13624081CD}" presName="spaceH" presStyleLbl="node1" presStyleIdx="0" presStyleCnt="0"/>
      <dgm:spPr/>
    </dgm:pt>
    <dgm:pt modelId="{C1B48BE8-FAB2-4A8B-912D-416EB314600E}" type="pres">
      <dgm:prSet presAssocID="{CD87B475-2FFB-4455-8BEB-FF13624081CD}" presName="desPictures" presStyleLbl="alignImgPlace1" presStyleIdx="2" presStyleCnt="3" custScaleX="156934" custLinFactNeighborX="-29368" custLinFactNeighborY="35486"/>
      <dgm:spPr>
        <a:prstGeom prst="roundRect">
          <a:avLst/>
        </a:prstGeom>
        <a:blipFill dpi="0"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40000"/>
              <a:lumOff val="60000"/>
            </a:schemeClr>
          </a:contourClr>
        </a:sp3d>
      </dgm:spPr>
    </dgm:pt>
    <dgm:pt modelId="{C798B14D-DA1C-435A-8524-EC53FA211B98}" type="pres">
      <dgm:prSet presAssocID="{CD87B475-2FFB-4455-8BEB-FF13624081CD}" presName="desTextWrapper" presStyleCnt="0"/>
      <dgm:spPr/>
    </dgm:pt>
    <dgm:pt modelId="{C9F08EB4-6ECD-4E6D-934E-738350C001C9}" type="pres">
      <dgm:prSet presAssocID="{CD87B475-2FFB-4455-8BEB-FF13624081CD}" presName="desText" presStyleLbl="revTx" presStyleIdx="2" presStyleCnt="3" custLinFactNeighborY="35486">
        <dgm:presLayoutVars>
          <dgm:bulletEnabled val="1"/>
        </dgm:presLayoutVars>
      </dgm:prSet>
      <dgm:spPr/>
      <dgm:t>
        <a:bodyPr/>
        <a:lstStyle/>
        <a:p>
          <a:endParaRPr lang="en-US"/>
        </a:p>
      </dgm:t>
    </dgm:pt>
    <dgm:pt modelId="{6AFD12D5-22B0-452E-9BA4-710502161DCF}" type="pres">
      <dgm:prSet presAssocID="{47F432CB-F428-4322-B4A4-2E321AC05D79}" presName="maxNode" presStyleCnt="0"/>
      <dgm:spPr/>
    </dgm:pt>
    <dgm:pt modelId="{7B960717-F9EA-4CA4-BAFF-3D39D1511A3D}" type="pres">
      <dgm:prSet presAssocID="{47F432CB-F428-4322-B4A4-2E321AC05D79}" presName="Name33" presStyleCnt="0"/>
      <dgm:spPr/>
    </dgm:pt>
  </dgm:ptLst>
  <dgm:cxnLst>
    <dgm:cxn modelId="{2DB6948E-E37F-49BE-94EC-3BFA312EFFF9}" srcId="{47F432CB-F428-4322-B4A4-2E321AC05D79}" destId="{27ADE94F-F976-4BD0-94CB-4375D3206E94}" srcOrd="1" destOrd="0" parTransId="{4EF5D45E-C9DD-4C6E-8748-74E681569DEA}" sibTransId="{9341384B-76D5-4041-9B63-AE97332E6530}"/>
    <dgm:cxn modelId="{F0B5D52A-A638-4E5A-BE3F-28312F0DB316}" srcId="{47F432CB-F428-4322-B4A4-2E321AC05D79}" destId="{CD87B475-2FFB-4455-8BEB-FF13624081CD}" srcOrd="3" destOrd="0" parTransId="{7C340643-DB43-4C5A-808C-F12BE70BB20E}" sibTransId="{FE6C5356-CC46-4EE8-B466-BB06EFB9B0BC}"/>
    <dgm:cxn modelId="{B14BDD0A-BBC3-460C-8BAB-6106730AA933}" type="presOf" srcId="{15711636-21D3-4368-9519-D7CA70E8967E}" destId="{88D8B74D-7361-43A1-9165-9E059338307B}" srcOrd="0" destOrd="0" presId="urn:microsoft.com/office/officeart/2008/layout/AccentedPicture"/>
    <dgm:cxn modelId="{22726091-5597-49E7-BED2-AA85314D449B}" srcId="{47F432CB-F428-4322-B4A4-2E321AC05D79}" destId="{2E6AC1E4-6D4E-4FD7-964F-2387DCAF796B}" srcOrd="0" destOrd="0" parTransId="{41DE5B14-3659-49F6-921A-D19A87DFA65A}" sibTransId="{36ECEDA8-1907-4E6D-AC3C-17FDD736D7E8}"/>
    <dgm:cxn modelId="{A3DB8718-2EFE-487B-90B9-FF63826CE055}" type="presOf" srcId="{CD87B475-2FFB-4455-8BEB-FF13624081CD}" destId="{C9F08EB4-6ECD-4E6D-934E-738350C001C9}" srcOrd="0" destOrd="0" presId="urn:microsoft.com/office/officeart/2008/layout/AccentedPicture"/>
    <dgm:cxn modelId="{0BBB0925-B0F7-4295-A1F4-8E44A577EBA4}" type="presOf" srcId="{47F432CB-F428-4322-B4A4-2E321AC05D79}" destId="{31C08972-8B9F-47F5-945F-174CF8A45B5E}" srcOrd="0" destOrd="0" presId="urn:microsoft.com/office/officeart/2008/layout/AccentedPicture"/>
    <dgm:cxn modelId="{5B61EEB8-6CE1-4B23-9D27-F78A349AED98}" type="presOf" srcId="{36ECEDA8-1907-4E6D-AC3C-17FDD736D7E8}" destId="{03851C9F-2661-40FE-BBCE-73A24924C0FE}" srcOrd="0" destOrd="0" presId="urn:microsoft.com/office/officeart/2008/layout/AccentedPicture"/>
    <dgm:cxn modelId="{CC3166EB-072C-43FB-91EF-CCF1B2B9BD97}" type="presOf" srcId="{2E6AC1E4-6D4E-4FD7-964F-2387DCAF796B}" destId="{62E43032-C837-48B3-B82E-05ED4FFE5CC7}" srcOrd="0" destOrd="0" presId="urn:microsoft.com/office/officeart/2008/layout/AccentedPicture"/>
    <dgm:cxn modelId="{E208A47D-F9AC-43F5-90F0-07E46DCCCBF5}" type="presOf" srcId="{27ADE94F-F976-4BD0-94CB-4375D3206E94}" destId="{B071F56F-9A39-45E5-A6F4-EDEFEBEF5929}" srcOrd="0" destOrd="0" presId="urn:microsoft.com/office/officeart/2008/layout/AccentedPicture"/>
    <dgm:cxn modelId="{82DC1E57-1AC0-40BC-8663-C344FD8DB6CB}" srcId="{47F432CB-F428-4322-B4A4-2E321AC05D79}" destId="{15711636-21D3-4368-9519-D7CA70E8967E}" srcOrd="2" destOrd="0" parTransId="{97F5D84F-F437-460B-BA7B-B56A0581E98B}" sibTransId="{FD3F907C-ABDD-4A7C-9DDF-E905357FEAC5}"/>
    <dgm:cxn modelId="{91548A14-555C-46F8-90BA-536AA1E4EAF2}" type="presParOf" srcId="{31C08972-8B9F-47F5-945F-174CF8A45B5E}" destId="{03851C9F-2661-40FE-BBCE-73A24924C0FE}" srcOrd="0" destOrd="0" presId="urn:microsoft.com/office/officeart/2008/layout/AccentedPicture"/>
    <dgm:cxn modelId="{ADCB2EC6-4BE6-4E6E-B653-ABB09B361964}" type="presParOf" srcId="{31C08972-8B9F-47F5-945F-174CF8A45B5E}" destId="{62E43032-C837-48B3-B82E-05ED4FFE5CC7}" srcOrd="1" destOrd="0" presId="urn:microsoft.com/office/officeart/2008/layout/AccentedPicture"/>
    <dgm:cxn modelId="{F65545E1-8940-4F6F-8D98-B43A2F65CE71}" type="presParOf" srcId="{31C08972-8B9F-47F5-945F-174CF8A45B5E}" destId="{15FB9F5D-00FE-43E0-B704-CD5D25FA40F4}" srcOrd="2" destOrd="0" presId="urn:microsoft.com/office/officeart/2008/layout/AccentedPicture"/>
    <dgm:cxn modelId="{E94027F0-6292-4683-929C-14BA929367D2}" type="presParOf" srcId="{15FB9F5D-00FE-43E0-B704-CD5D25FA40F4}" destId="{8F3B0D14-0E9E-43D5-AA6A-417B87AEB264}" srcOrd="0" destOrd="0" presId="urn:microsoft.com/office/officeart/2008/layout/AccentedPicture"/>
    <dgm:cxn modelId="{36131356-367D-4F11-9E05-347EAAA98B50}" type="presParOf" srcId="{8F3B0D14-0E9E-43D5-AA6A-417B87AEB264}" destId="{D3E3263A-83C8-4B76-92EE-F335D7E1B28D}" srcOrd="0" destOrd="0" presId="urn:microsoft.com/office/officeart/2008/layout/AccentedPicture"/>
    <dgm:cxn modelId="{A4019F20-6736-4076-9040-125FBA189BFA}" type="presParOf" srcId="{8F3B0D14-0E9E-43D5-AA6A-417B87AEB264}" destId="{C1A88103-A064-4E8F-88CC-C73DBE04B0B4}" srcOrd="1" destOrd="0" presId="urn:microsoft.com/office/officeart/2008/layout/AccentedPicture"/>
    <dgm:cxn modelId="{B0AB9D2E-1586-4DF3-9971-C644C1C50A51}" type="presParOf" srcId="{8F3B0D14-0E9E-43D5-AA6A-417B87AEB264}" destId="{D66904E1-891D-49B6-93DE-1A18B8F1F039}" srcOrd="2" destOrd="0" presId="urn:microsoft.com/office/officeart/2008/layout/AccentedPicture"/>
    <dgm:cxn modelId="{34A0DC1F-F937-4891-89BC-0224F7B377E1}" type="presParOf" srcId="{D66904E1-891D-49B6-93DE-1A18B8F1F039}" destId="{B071F56F-9A39-45E5-A6F4-EDEFEBEF5929}" srcOrd="0" destOrd="0" presId="urn:microsoft.com/office/officeart/2008/layout/AccentedPicture"/>
    <dgm:cxn modelId="{DA3B9A00-742D-441D-9457-C92AAC32078A}" type="presParOf" srcId="{15FB9F5D-00FE-43E0-B704-CD5D25FA40F4}" destId="{2CC539E4-97A0-4191-9752-F4772422DB61}" srcOrd="1" destOrd="0" presId="urn:microsoft.com/office/officeart/2008/layout/AccentedPicture"/>
    <dgm:cxn modelId="{B3135E59-6661-4F1B-8203-01FB4680057A}" type="presParOf" srcId="{15FB9F5D-00FE-43E0-B704-CD5D25FA40F4}" destId="{C265E876-58A9-4D51-B22F-C5DACAC95401}" srcOrd="2" destOrd="0" presId="urn:microsoft.com/office/officeart/2008/layout/AccentedPicture"/>
    <dgm:cxn modelId="{DB8CF50A-3D1C-4DEE-9A16-B716D8BF7FD5}" type="presParOf" srcId="{C265E876-58A9-4D51-B22F-C5DACAC95401}" destId="{EB214B81-17B7-4C96-B64E-AEC4883CB941}" srcOrd="0" destOrd="0" presId="urn:microsoft.com/office/officeart/2008/layout/AccentedPicture"/>
    <dgm:cxn modelId="{3A50CE0E-EECB-4574-8E91-33EBD97F2D35}" type="presParOf" srcId="{C265E876-58A9-4D51-B22F-C5DACAC95401}" destId="{EC11E19D-1A08-47B4-A810-1027E049E8B4}" srcOrd="1" destOrd="0" presId="urn:microsoft.com/office/officeart/2008/layout/AccentedPicture"/>
    <dgm:cxn modelId="{9EE11427-26CB-4BFB-BE6D-E49EE449E1DF}" type="presParOf" srcId="{C265E876-58A9-4D51-B22F-C5DACAC95401}" destId="{5970E6F5-71C5-4858-B90C-A3AE22352E25}" srcOrd="2" destOrd="0" presId="urn:microsoft.com/office/officeart/2008/layout/AccentedPicture"/>
    <dgm:cxn modelId="{FE5FC4CD-CF8A-4847-A66B-4E6EA3E43ED2}" type="presParOf" srcId="{5970E6F5-71C5-4858-B90C-A3AE22352E25}" destId="{88D8B74D-7361-43A1-9165-9E059338307B}" srcOrd="0" destOrd="0" presId="urn:microsoft.com/office/officeart/2008/layout/AccentedPicture"/>
    <dgm:cxn modelId="{7F8B1DFA-4D22-461E-BCA3-9B3127CED428}" type="presParOf" srcId="{15FB9F5D-00FE-43E0-B704-CD5D25FA40F4}" destId="{3F545816-7D74-461D-997F-AE78DEF05566}" srcOrd="3" destOrd="0" presId="urn:microsoft.com/office/officeart/2008/layout/AccentedPicture"/>
    <dgm:cxn modelId="{A1AF78F4-B2DA-42A1-936D-C2E393B5833B}" type="presParOf" srcId="{15FB9F5D-00FE-43E0-B704-CD5D25FA40F4}" destId="{934945F3-DEF7-4181-9494-21B3E23CA264}" srcOrd="4" destOrd="0" presId="urn:microsoft.com/office/officeart/2008/layout/AccentedPicture"/>
    <dgm:cxn modelId="{0BBD4107-4A53-488A-AEB2-102064FF3D2A}" type="presParOf" srcId="{934945F3-DEF7-4181-9494-21B3E23CA264}" destId="{5C9119A1-0519-4406-9E78-F8FD288F8297}" srcOrd="0" destOrd="0" presId="urn:microsoft.com/office/officeart/2008/layout/AccentedPicture"/>
    <dgm:cxn modelId="{2045F438-72D9-496E-A0C2-2BD1E5E065D4}" type="presParOf" srcId="{934945F3-DEF7-4181-9494-21B3E23CA264}" destId="{C1B48BE8-FAB2-4A8B-912D-416EB314600E}" srcOrd="1" destOrd="0" presId="urn:microsoft.com/office/officeart/2008/layout/AccentedPicture"/>
    <dgm:cxn modelId="{7E56B8E1-B925-4B56-8FE3-09C21AE2434D}" type="presParOf" srcId="{934945F3-DEF7-4181-9494-21B3E23CA264}" destId="{C798B14D-DA1C-435A-8524-EC53FA211B98}" srcOrd="2" destOrd="0" presId="urn:microsoft.com/office/officeart/2008/layout/AccentedPicture"/>
    <dgm:cxn modelId="{50AA9755-C0C2-4BE6-8F9E-B1A03EA785BF}" type="presParOf" srcId="{C798B14D-DA1C-435A-8524-EC53FA211B98}" destId="{C9F08EB4-6ECD-4E6D-934E-738350C001C9}" srcOrd="0" destOrd="0" presId="urn:microsoft.com/office/officeart/2008/layout/AccentedPicture"/>
    <dgm:cxn modelId="{98952874-5F0D-47F2-9FB9-0358A8FDCFAE}" type="presParOf" srcId="{31C08972-8B9F-47F5-945F-174CF8A45B5E}" destId="{6AFD12D5-22B0-452E-9BA4-710502161DCF}" srcOrd="3" destOrd="0" presId="urn:microsoft.com/office/officeart/2008/layout/AccentedPicture"/>
    <dgm:cxn modelId="{F9687EB0-F4B4-41C7-950C-7E36E9A80354}" type="presParOf" srcId="{6AFD12D5-22B0-452E-9BA4-710502161DCF}" destId="{7B960717-F9EA-4CA4-BAFF-3D39D1511A3D}" srcOrd="0" destOrd="0" presId="urn:microsoft.com/office/officeart/2008/layout/AccentedPicture"/>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51C9F-2661-40FE-BBCE-73A24924C0FE}">
      <dsp:nvSpPr>
        <dsp:cNvPr id="0" name=""/>
        <dsp:cNvSpPr/>
      </dsp:nvSpPr>
      <dsp:spPr>
        <a:xfrm flipH="1">
          <a:off x="0" y="30994"/>
          <a:ext cx="2168926" cy="2394553"/>
        </a:xfrm>
        <a:prstGeom prst="roundRect">
          <a:avLst/>
        </a:prstGeom>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40000" contrast="-20000"/>
                    </a14:imgEffect>
                  </a14:imgLayer>
                </a14:imgProps>
              </a:ext>
              <a:ext uri="{28A0092B-C50C-407E-A947-70E740481C1C}">
                <a14:useLocalDpi xmlns:a14="http://schemas.microsoft.com/office/drawing/2010/main"/>
              </a:ext>
            </a:extLst>
          </a:blip>
          <a:srcRect/>
          <a:stretch>
            <a:fillRect l="1207" t="228"/>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dsp:style>
    </dsp:sp>
    <dsp:sp modelId="{62E43032-C837-48B3-B82E-05ED4FFE5CC7}">
      <dsp:nvSpPr>
        <dsp:cNvPr id="0" name=""/>
        <dsp:cNvSpPr/>
      </dsp:nvSpPr>
      <dsp:spPr>
        <a:xfrm>
          <a:off x="371805" y="918271"/>
          <a:ext cx="1336721" cy="1328573"/>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endParaRPr lang="es-ES" sz="1800" b="1" kern="1200" dirty="0"/>
        </a:p>
      </dsp:txBody>
      <dsp:txXfrm>
        <a:off x="371805" y="918271"/>
        <a:ext cx="1336721" cy="1328573"/>
      </dsp:txXfrm>
    </dsp:sp>
    <dsp:sp modelId="{C1A88103-A064-4E8F-88CC-C73DBE04B0B4}">
      <dsp:nvSpPr>
        <dsp:cNvPr id="0" name=""/>
        <dsp:cNvSpPr/>
      </dsp:nvSpPr>
      <dsp:spPr>
        <a:xfrm>
          <a:off x="1393667" y="222568"/>
          <a:ext cx="938242" cy="597857"/>
        </a:xfrm>
        <a:prstGeom prst="round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780"/>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40000"/>
              <a:lumOff val="60000"/>
            </a:schemeClr>
          </a:contourClr>
        </a:sp3d>
      </dsp:spPr>
      <dsp:style>
        <a:lnRef idx="3">
          <a:scrgbClr r="0" g="0" b="0"/>
        </a:lnRef>
        <a:fillRef idx="1">
          <a:scrgbClr r="0" g="0" b="0"/>
        </a:fillRef>
        <a:effectRef idx="1">
          <a:scrgbClr r="0" g="0" b="0"/>
        </a:effectRef>
        <a:fontRef idx="minor"/>
      </dsp:style>
    </dsp:sp>
    <dsp:sp modelId="{B071F56F-9A39-45E5-A6F4-EDEFEBEF5929}">
      <dsp:nvSpPr>
        <dsp:cNvPr id="0" name=""/>
        <dsp:cNvSpPr/>
      </dsp:nvSpPr>
      <dsp:spPr>
        <a:xfrm>
          <a:off x="2337296" y="222568"/>
          <a:ext cx="4808939" cy="597857"/>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ro-RO" sz="1800" b="1" kern="1200" dirty="0" smtClean="0"/>
            <a:t>Noe a fost un „Propovăduitor al neprihănirii” pentru lumea antediluviană (2P. 2: 5)</a:t>
          </a:r>
          <a:endParaRPr lang="es-ES" sz="1800" b="1" kern="1200" dirty="0"/>
        </a:p>
      </dsp:txBody>
      <dsp:txXfrm>
        <a:off x="2337296" y="222568"/>
        <a:ext cx="4808939" cy="597857"/>
      </dsp:txXfrm>
    </dsp:sp>
    <dsp:sp modelId="{EC11E19D-1A08-47B4-A810-1027E049E8B4}">
      <dsp:nvSpPr>
        <dsp:cNvPr id="0" name=""/>
        <dsp:cNvSpPr/>
      </dsp:nvSpPr>
      <dsp:spPr>
        <a:xfrm>
          <a:off x="1393667" y="928040"/>
          <a:ext cx="938242" cy="597857"/>
        </a:xfrm>
        <a:prstGeom prst="round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40000"/>
              <a:lumOff val="60000"/>
            </a:schemeClr>
          </a:contourClr>
        </a:sp3d>
      </dsp:spPr>
      <dsp:style>
        <a:lnRef idx="3">
          <a:scrgbClr r="0" g="0" b="0"/>
        </a:lnRef>
        <a:fillRef idx="1">
          <a:scrgbClr r="0" g="0" b="0"/>
        </a:fillRef>
        <a:effectRef idx="1">
          <a:scrgbClr r="0" g="0" b="0"/>
        </a:effectRef>
        <a:fontRef idx="minor"/>
      </dsp:style>
    </dsp:sp>
    <dsp:sp modelId="{88D8B74D-7361-43A1-9165-9E059338307B}">
      <dsp:nvSpPr>
        <dsp:cNvPr id="0" name=""/>
        <dsp:cNvSpPr/>
      </dsp:nvSpPr>
      <dsp:spPr>
        <a:xfrm>
          <a:off x="2337296" y="928040"/>
          <a:ext cx="4808939" cy="59785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ro-RO" sz="1800" b="1" kern="1200" dirty="0" smtClean="0"/>
            <a:t>Legământul lui Dumnezeu cu Avraam a inclus o binecuvântare pentru toate națiunile (Gen. 22:18)</a:t>
          </a:r>
          <a:endParaRPr lang="es-ES" sz="1800" b="1" kern="1200" dirty="0"/>
        </a:p>
      </dsp:txBody>
      <dsp:txXfrm>
        <a:off x="2337296" y="928040"/>
        <a:ext cx="4808939" cy="597857"/>
      </dsp:txXfrm>
    </dsp:sp>
    <dsp:sp modelId="{C1B48BE8-FAB2-4A8B-912D-416EB314600E}">
      <dsp:nvSpPr>
        <dsp:cNvPr id="0" name=""/>
        <dsp:cNvSpPr/>
      </dsp:nvSpPr>
      <dsp:spPr>
        <a:xfrm>
          <a:off x="1393667" y="1633513"/>
          <a:ext cx="938242" cy="597857"/>
        </a:xfrm>
        <a:prstGeom prst="round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40000"/>
              <a:lumOff val="60000"/>
            </a:schemeClr>
          </a:contourClr>
        </a:sp3d>
      </dsp:spPr>
      <dsp:style>
        <a:lnRef idx="3">
          <a:scrgbClr r="0" g="0" b="0"/>
        </a:lnRef>
        <a:fillRef idx="1">
          <a:scrgbClr r="0" g="0" b="0"/>
        </a:fillRef>
        <a:effectRef idx="1">
          <a:scrgbClr r="0" g="0" b="0"/>
        </a:effectRef>
        <a:fontRef idx="minor"/>
      </dsp:style>
    </dsp:sp>
    <dsp:sp modelId="{C9F08EB4-6ECD-4E6D-934E-738350C001C9}">
      <dsp:nvSpPr>
        <dsp:cNvPr id="0" name=""/>
        <dsp:cNvSpPr/>
      </dsp:nvSpPr>
      <dsp:spPr>
        <a:xfrm>
          <a:off x="2337296" y="1633513"/>
          <a:ext cx="4808939" cy="59785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ro-RO" sz="1800" b="1" kern="1200" dirty="0" smtClean="0"/>
            <a:t>Isus însărcinat biserica să ducă Evanghelia „până la marginile pământului” (Fapte 1: 8)</a:t>
          </a:r>
          <a:endParaRPr lang="es-ES" sz="1800" b="1" kern="1200" dirty="0"/>
        </a:p>
      </dsp:txBody>
      <dsp:txXfrm>
        <a:off x="2337296" y="1633513"/>
        <a:ext cx="4808939" cy="597857"/>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F24B438-37DE-4E08-9124-61B9F2CB3854}" type="datetimeFigureOut">
              <a:rPr lang="es-ES" smtClean="0"/>
              <a:pPr/>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pPr/>
              <a:t>‹#›</a:t>
            </a:fld>
            <a:endParaRPr lang="es-ES"/>
          </a:p>
        </p:txBody>
      </p:sp>
    </p:spTree>
    <p:extLst>
      <p:ext uri="{BB962C8B-B14F-4D97-AF65-F5344CB8AC3E}">
        <p14:creationId xmlns:p14="http://schemas.microsoft.com/office/powerpoint/2010/main" xmlns="" val="2722487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24B438-37DE-4E08-9124-61B9F2CB3854}" type="datetimeFigureOut">
              <a:rPr lang="es-ES" smtClean="0"/>
              <a:pPr/>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pPr/>
              <a:t>‹#›</a:t>
            </a:fld>
            <a:endParaRPr lang="es-ES"/>
          </a:p>
        </p:txBody>
      </p:sp>
    </p:spTree>
    <p:extLst>
      <p:ext uri="{BB962C8B-B14F-4D97-AF65-F5344CB8AC3E}">
        <p14:creationId xmlns:p14="http://schemas.microsoft.com/office/powerpoint/2010/main" xmlns="" val="3590204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24B438-37DE-4E08-9124-61B9F2CB3854}" type="datetimeFigureOut">
              <a:rPr lang="es-ES" smtClean="0"/>
              <a:pPr/>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pPr/>
              <a:t>‹#›</a:t>
            </a:fld>
            <a:endParaRPr lang="es-ES"/>
          </a:p>
        </p:txBody>
      </p:sp>
    </p:spTree>
    <p:extLst>
      <p:ext uri="{BB962C8B-B14F-4D97-AF65-F5344CB8AC3E}">
        <p14:creationId xmlns:p14="http://schemas.microsoft.com/office/powerpoint/2010/main" xmlns="" val="19804334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63106-40F3-4616-9898-E0189B1A0316}" type="datetimeFigureOut">
              <a:rPr lang="es-ES" smtClean="0"/>
              <a:pPr/>
              <a:t>17/03/2021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3A55E23-CB39-4142-AC98-2C0710041EFF}" type="slidenum">
              <a:rPr lang="es-ES" smtClean="0"/>
              <a:pPr/>
              <a:t>‹#›</a:t>
            </a:fld>
            <a:endParaRPr lang="es-ES"/>
          </a:p>
        </p:txBody>
      </p:sp>
    </p:spTree>
    <p:extLst>
      <p:ext uri="{BB962C8B-B14F-4D97-AF65-F5344CB8AC3E}">
        <p14:creationId xmlns="" xmlns:p14="http://schemas.microsoft.com/office/powerpoint/2010/main" val="197128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24B438-37DE-4E08-9124-61B9F2CB3854}" type="datetimeFigureOut">
              <a:rPr lang="es-ES" smtClean="0"/>
              <a:pPr/>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pPr/>
              <a:t>‹#›</a:t>
            </a:fld>
            <a:endParaRPr lang="es-ES"/>
          </a:p>
        </p:txBody>
      </p:sp>
    </p:spTree>
    <p:extLst>
      <p:ext uri="{BB962C8B-B14F-4D97-AF65-F5344CB8AC3E}">
        <p14:creationId xmlns:p14="http://schemas.microsoft.com/office/powerpoint/2010/main" xmlns="" val="1297518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F24B438-37DE-4E08-9124-61B9F2CB3854}" type="datetimeFigureOut">
              <a:rPr lang="es-ES" smtClean="0"/>
              <a:pPr/>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pPr/>
              <a:t>‹#›</a:t>
            </a:fld>
            <a:endParaRPr lang="es-ES"/>
          </a:p>
        </p:txBody>
      </p:sp>
    </p:spTree>
    <p:extLst>
      <p:ext uri="{BB962C8B-B14F-4D97-AF65-F5344CB8AC3E}">
        <p14:creationId xmlns:p14="http://schemas.microsoft.com/office/powerpoint/2010/main" xmlns="" val="187963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F24B438-37DE-4E08-9124-61B9F2CB3854}" type="datetimeFigureOut">
              <a:rPr lang="es-ES" smtClean="0"/>
              <a:pPr/>
              <a:t>17/03/2021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3A0FC4-7CB3-4F5A-A626-D20B48DD2724}" type="slidenum">
              <a:rPr lang="es-ES" smtClean="0"/>
              <a:pPr/>
              <a:t>‹#›</a:t>
            </a:fld>
            <a:endParaRPr lang="es-ES"/>
          </a:p>
        </p:txBody>
      </p:sp>
    </p:spTree>
    <p:extLst>
      <p:ext uri="{BB962C8B-B14F-4D97-AF65-F5344CB8AC3E}">
        <p14:creationId xmlns:p14="http://schemas.microsoft.com/office/powerpoint/2010/main" xmlns="" val="2553440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24B438-37DE-4E08-9124-61B9F2CB3854}" type="datetimeFigureOut">
              <a:rPr lang="es-ES" smtClean="0"/>
              <a:pPr/>
              <a:t>17/03/2021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D3A0FC4-7CB3-4F5A-A626-D20B48DD2724}" type="slidenum">
              <a:rPr lang="es-ES" smtClean="0"/>
              <a:pPr/>
              <a:t>‹#›</a:t>
            </a:fld>
            <a:endParaRPr lang="es-ES"/>
          </a:p>
        </p:txBody>
      </p:sp>
    </p:spTree>
    <p:extLst>
      <p:ext uri="{BB962C8B-B14F-4D97-AF65-F5344CB8AC3E}">
        <p14:creationId xmlns:p14="http://schemas.microsoft.com/office/powerpoint/2010/main" xmlns="" val="3803432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F24B438-37DE-4E08-9124-61B9F2CB3854}" type="datetimeFigureOut">
              <a:rPr lang="es-ES" smtClean="0"/>
              <a:pPr/>
              <a:t>17/03/2021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D3A0FC4-7CB3-4F5A-A626-D20B48DD2724}" type="slidenum">
              <a:rPr lang="es-ES" smtClean="0"/>
              <a:pPr/>
              <a:t>‹#›</a:t>
            </a:fld>
            <a:endParaRPr lang="es-ES"/>
          </a:p>
        </p:txBody>
      </p:sp>
    </p:spTree>
    <p:extLst>
      <p:ext uri="{BB962C8B-B14F-4D97-AF65-F5344CB8AC3E}">
        <p14:creationId xmlns:p14="http://schemas.microsoft.com/office/powerpoint/2010/main" xmlns="" val="2527897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4B438-37DE-4E08-9124-61B9F2CB3854}" type="datetimeFigureOut">
              <a:rPr lang="es-ES" smtClean="0"/>
              <a:pPr/>
              <a:t>17/03/2021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D3A0FC4-7CB3-4F5A-A626-D20B48DD2724}" type="slidenum">
              <a:rPr lang="es-ES" smtClean="0"/>
              <a:pPr/>
              <a:t>‹#›</a:t>
            </a:fld>
            <a:endParaRPr lang="es-ES"/>
          </a:p>
        </p:txBody>
      </p:sp>
    </p:spTree>
    <p:extLst>
      <p:ext uri="{BB962C8B-B14F-4D97-AF65-F5344CB8AC3E}">
        <p14:creationId xmlns:p14="http://schemas.microsoft.com/office/powerpoint/2010/main" xmlns="" val="9541897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F24B438-37DE-4E08-9124-61B9F2CB3854}" type="datetimeFigureOut">
              <a:rPr lang="es-ES" smtClean="0"/>
              <a:pPr/>
              <a:t>17/03/2021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3A0FC4-7CB3-4F5A-A626-D20B48DD2724}" type="slidenum">
              <a:rPr lang="es-ES" smtClean="0"/>
              <a:pPr/>
              <a:t>‹#›</a:t>
            </a:fld>
            <a:endParaRPr lang="es-ES"/>
          </a:p>
        </p:txBody>
      </p:sp>
    </p:spTree>
    <p:extLst>
      <p:ext uri="{BB962C8B-B14F-4D97-AF65-F5344CB8AC3E}">
        <p14:creationId xmlns:p14="http://schemas.microsoft.com/office/powerpoint/2010/main" xmlns="" val="32289089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F24B438-37DE-4E08-9124-61B9F2CB3854}" type="datetimeFigureOut">
              <a:rPr lang="es-ES" smtClean="0"/>
              <a:pPr/>
              <a:t>17/03/2021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3A0FC4-7CB3-4F5A-A626-D20B48DD2724}" type="slidenum">
              <a:rPr lang="es-ES" smtClean="0"/>
              <a:pPr/>
              <a:t>‹#›</a:t>
            </a:fld>
            <a:endParaRPr lang="es-ES"/>
          </a:p>
        </p:txBody>
      </p:sp>
    </p:spTree>
    <p:extLst>
      <p:ext uri="{BB962C8B-B14F-4D97-AF65-F5344CB8AC3E}">
        <p14:creationId xmlns:p14="http://schemas.microsoft.com/office/powerpoint/2010/main" xmlns="" val="29473436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24B438-37DE-4E08-9124-61B9F2CB3854}" type="datetimeFigureOut">
              <a:rPr lang="es-ES" smtClean="0"/>
              <a:pPr/>
              <a:t>17/03/2021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D3A0FC4-7CB3-4F5A-A626-D20B48DD2724}" type="slidenum">
              <a:rPr lang="es-ES" smtClean="0"/>
              <a:pPr/>
              <a:t>‹#›</a:t>
            </a:fld>
            <a:endParaRPr lang="es-ES"/>
          </a:p>
        </p:txBody>
      </p:sp>
    </p:spTree>
    <p:extLst>
      <p:ext uri="{BB962C8B-B14F-4D97-AF65-F5344CB8AC3E}">
        <p14:creationId xmlns:p14="http://schemas.microsoft.com/office/powerpoint/2010/main" xmlns="" val="2913889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6E63106-40F3-4616-9898-E0189B1A0316}" type="datetimeFigureOut">
              <a:rPr lang="es-ES" smtClean="0"/>
              <a:pPr/>
              <a:t>17/03/2021</a:t>
            </a:fld>
            <a:endParaRPr lang="es-E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3A55E23-CB39-4142-AC98-2C0710041EFF}" type="slidenum">
              <a:rPr lang="es-ES" smtClean="0"/>
              <a:pPr/>
              <a:t>‹#›</a:t>
            </a:fld>
            <a:endParaRPr lang="es-ES"/>
          </a:p>
        </p:txBody>
      </p:sp>
    </p:spTree>
    <p:extLst>
      <p:ext uri="{BB962C8B-B14F-4D97-AF65-F5344CB8AC3E}">
        <p14:creationId xmlns="" xmlns:p14="http://schemas.microsoft.com/office/powerpoint/2010/main" val="369625115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2.wdp"/><Relationship Id="rId7" Type="http://schemas.openxmlformats.org/officeDocument/2006/relationships/diagramQuickStyle" Target="../diagrams/quickStyle1.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1.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3">
            <a:extLst>
              <a:ext uri="{FF2B5EF4-FFF2-40B4-BE49-F238E27FC236}">
                <a16:creationId xmlns:a16="http://schemas.microsoft.com/office/drawing/2014/main" xmlns="" id="{8ED08A1D-4632-47AB-8832-C17BA00869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nvGrpSpPr>
          <p:cNvPr id="37" name="Group 25">
            <a:extLst>
              <a:ext uri="{FF2B5EF4-FFF2-40B4-BE49-F238E27FC236}">
                <a16:creationId xmlns:a16="http://schemas.microsoft.com/office/drawing/2014/main" xmlns="" id="{0075437B-93A1-4A73-812B-C5030CC2FFC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664368" cy="5143500"/>
            <a:chOff x="0" y="0"/>
            <a:chExt cx="885825" cy="6858000"/>
          </a:xfrm>
        </p:grpSpPr>
        <p:sp>
          <p:nvSpPr>
            <p:cNvPr id="38" name="Freeform 6">
              <a:extLst>
                <a:ext uri="{FF2B5EF4-FFF2-40B4-BE49-F238E27FC236}">
                  <a16:creationId xmlns:a16="http://schemas.microsoft.com/office/drawing/2014/main" xmlns="" id="{BB8505BE-2298-4E13-A7FB-2D05006DF6B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39" name="Freeform 6">
              <a:extLst>
                <a:ext uri="{FF2B5EF4-FFF2-40B4-BE49-F238E27FC236}">
                  <a16:creationId xmlns:a16="http://schemas.microsoft.com/office/drawing/2014/main" xmlns="" id="{6751C2C2-B295-4CDA-9112-A35D684DCB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3" name="Imagen 2">
            <a:extLst>
              <a:ext uri="{FF2B5EF4-FFF2-40B4-BE49-F238E27FC236}">
                <a16:creationId xmlns:a16="http://schemas.microsoft.com/office/drawing/2014/main" xmlns="" id="{E9529D0B-3279-4773-AF26-CC6472E67150}"/>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5279231" y="88754"/>
            <a:ext cx="3764857" cy="4924427"/>
          </a:xfrm>
          <a:prstGeom prst="rect">
            <a:avLst/>
          </a:prstGeom>
          <a:ln w="38100" cap="sq">
            <a:solidFill>
              <a:srgbClr val="C7D0D6"/>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xmlns="" id="{CCD6A89C-7EFC-4AF5-918C-6C2F9ACF23A1}"/>
              </a:ext>
            </a:extLst>
          </p:cNvPr>
          <p:cNvSpPr txBox="1"/>
          <p:nvPr/>
        </p:nvSpPr>
        <p:spPr>
          <a:xfrm>
            <a:off x="1162433" y="4602028"/>
            <a:ext cx="3586264" cy="411153"/>
          </a:xfrm>
          <a:prstGeom prst="roundRect">
            <a:avLst>
              <a:gd name="adj" fmla="val 50000"/>
            </a:avLst>
          </a:prstGeom>
          <a:solidFill>
            <a:srgbClr val="C7D0D6"/>
          </a:solidFill>
          <a:ln>
            <a:solidFill>
              <a:srgbClr val="313C43"/>
            </a:solidFill>
          </a:ln>
        </p:spPr>
        <p:txBody>
          <a:bodyPr wrap="square" rtlCol="0" anchor="ctr" anchorCtr="0">
            <a:spAutoFit/>
          </a:bodyPr>
          <a:lstStyle/>
          <a:p>
            <a:pPr algn="ctr">
              <a:spcAft>
                <a:spcPts val="600"/>
              </a:spcAft>
            </a:pPr>
            <a:r>
              <a:rPr lang="ro-RO" sz="1300" b="1" dirty="0" smtClean="0">
                <a:solidFill>
                  <a:srgbClr val="313C43"/>
                </a:solidFill>
              </a:rPr>
              <a:t>Studiul 12 pentru 20 martie 2021</a:t>
            </a:r>
            <a:endParaRPr lang="ro-RO" sz="1300" b="1" dirty="0">
              <a:solidFill>
                <a:srgbClr val="313C43"/>
              </a:solidFill>
            </a:endParaRPr>
          </a:p>
        </p:txBody>
      </p:sp>
      <p:sp>
        <p:nvSpPr>
          <p:cNvPr id="25" name="CuadroTexto 24">
            <a:extLst>
              <a:ext uri="{FF2B5EF4-FFF2-40B4-BE49-F238E27FC236}">
                <a16:creationId xmlns:a16="http://schemas.microsoft.com/office/drawing/2014/main" xmlns="" id="{00388800-8B50-4DDA-8D68-F204BF8D903D}"/>
              </a:ext>
            </a:extLst>
          </p:cNvPr>
          <p:cNvSpPr txBox="1"/>
          <p:nvPr/>
        </p:nvSpPr>
        <p:spPr>
          <a:xfrm>
            <a:off x="279206" y="829992"/>
            <a:ext cx="5054231" cy="2657138"/>
          </a:xfrm>
          <a:prstGeom prst="rect">
            <a:avLst/>
          </a:prstGeom>
          <a:noFill/>
        </p:spPr>
        <p:txBody>
          <a:bodyPr wrap="square" rtlCol="0">
            <a:spAutoFit/>
            <a:scene3d>
              <a:camera prst="orthographicFront"/>
              <a:lightRig rig="threePt" dir="t"/>
            </a:scene3d>
            <a:sp3d extrusionH="57150" contourW="12700">
              <a:bevelT w="38100" h="38100"/>
            </a:sp3d>
          </a:bodyPr>
          <a:lstStyle/>
          <a:p>
            <a:pPr algn="ctr">
              <a:lnSpc>
                <a:spcPts val="10000"/>
              </a:lnSpc>
            </a:pPr>
            <a:r>
              <a:rPr lang="ro-RO" sz="6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DORINŢA NEAMURILOR</a:t>
            </a:r>
            <a:endParaRPr lang="ro-RO"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xmlns="" val="6542104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1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xmlns="" id="{37D6A6BD-CBCD-430E-AD0E-1FF665F9F3A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431654" y="3387846"/>
            <a:ext cx="1519119" cy="1828801"/>
          </a:xfrm>
          <a:prstGeom prst="rect">
            <a:avLst/>
          </a:prstGeom>
          <a:ln>
            <a:noFill/>
          </a:ln>
          <a:effectLst>
            <a:softEdge rad="112500"/>
          </a:effectLst>
        </p:spPr>
      </p:pic>
      <p:sp>
        <p:nvSpPr>
          <p:cNvPr id="3" name="CuadroTexto 2">
            <a:extLst>
              <a:ext uri="{FF2B5EF4-FFF2-40B4-BE49-F238E27FC236}">
                <a16:creationId xmlns:a16="http://schemas.microsoft.com/office/drawing/2014/main" xmlns="" id="{499A4D97-88E8-429D-AFD9-A6D3EF7C999C}"/>
              </a:ext>
            </a:extLst>
          </p:cNvPr>
          <p:cNvSpPr txBox="1"/>
          <p:nvPr/>
        </p:nvSpPr>
        <p:spPr>
          <a:xfrm>
            <a:off x="0" y="-43890"/>
            <a:ext cx="9143999" cy="769441"/>
          </a:xfrm>
          <a:prstGeom prst="rect">
            <a:avLst/>
          </a:prstGeom>
          <a:noFill/>
          <a:scene3d>
            <a:camera prst="orthographicFront"/>
            <a:lightRig rig="chilly" dir="t"/>
          </a:scene3d>
        </p:spPr>
        <p:txBody>
          <a:bodyPr wrap="square">
            <a:spAutoFit/>
            <a:sp3d extrusionH="57150">
              <a:bevelT w="57150" h="38100" prst="hardEdge"/>
            </a:sp3d>
          </a:bodyPr>
          <a:lstStyle/>
          <a:p>
            <a:pPr algn="ctr"/>
            <a:r>
              <a:rPr lang="ro-RO" sz="4400" b="1" smtClean="0">
                <a:ln w="12700">
                  <a:solidFill>
                    <a:schemeClr val="accent1"/>
                  </a:solidFill>
                  <a:prstDash val="solid"/>
                </a:ln>
                <a:solidFill>
                  <a:srgbClr val="66FFFF"/>
                </a:solidFill>
              </a:rPr>
              <a:t>„ANUL DE ÎNDURARE AL </a:t>
            </a:r>
            <a:r>
              <a:rPr lang="ro-RO" sz="4400" b="1" smtClean="0">
                <a:ln w="12700">
                  <a:solidFill>
                    <a:schemeClr val="accent1"/>
                  </a:solidFill>
                  <a:prstDash val="solid"/>
                </a:ln>
                <a:solidFill>
                  <a:srgbClr val="66FFFF"/>
                </a:solidFill>
              </a:rPr>
              <a:t>DOMNULUI</a:t>
            </a:r>
            <a:r>
              <a:rPr lang="ro-RO" sz="4400" b="1" smtClean="0">
                <a:ln w="12700">
                  <a:solidFill>
                    <a:schemeClr val="accent1"/>
                  </a:solidFill>
                  <a:prstDash val="solid"/>
                </a:ln>
                <a:solidFill>
                  <a:srgbClr val="66FFFF"/>
                </a:solidFill>
              </a:rPr>
              <a:t>”</a:t>
            </a:r>
            <a:endParaRPr lang="ro-RO" sz="4400" b="1">
              <a:ln w="12700">
                <a:solidFill>
                  <a:schemeClr val="accent1"/>
                </a:solidFill>
                <a:prstDash val="solid"/>
              </a:ln>
              <a:solidFill>
                <a:srgbClr val="66FFFF"/>
              </a:solidFill>
            </a:endParaRPr>
          </a:p>
        </p:txBody>
      </p:sp>
      <p:sp>
        <p:nvSpPr>
          <p:cNvPr id="4" name="CuadroTexto 3">
            <a:extLst>
              <a:ext uri="{FF2B5EF4-FFF2-40B4-BE49-F238E27FC236}">
                <a16:creationId xmlns:a16="http://schemas.microsoft.com/office/drawing/2014/main" xmlns="" id="{1065048D-3D16-4A5D-A007-9D0E3C70634E}"/>
              </a:ext>
            </a:extLst>
          </p:cNvPr>
          <p:cNvSpPr txBox="1"/>
          <p:nvPr/>
        </p:nvSpPr>
        <p:spPr>
          <a:xfrm>
            <a:off x="0" y="621353"/>
            <a:ext cx="4930445" cy="553998"/>
          </a:xfrm>
          <a:prstGeom prst="rect">
            <a:avLst/>
          </a:prstGeom>
          <a:noFill/>
        </p:spPr>
        <p:txBody>
          <a:bodyPr wrap="square">
            <a:spAutoFit/>
            <a:scene3d>
              <a:camera prst="orthographicFront"/>
              <a:lightRig rig="threePt" dir="t"/>
            </a:scene3d>
            <a:sp3d extrusionH="57150">
              <a:bevelT w="69850" h="38100" prst="cross"/>
            </a:sp3d>
          </a:bodyPr>
          <a:lstStyle/>
          <a:p>
            <a:pPr algn="ctr"/>
            <a:r>
              <a:rPr lang="ro-RO" sz="1600" b="1" dirty="0" smtClean="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„Duhul </a:t>
            </a:r>
            <a:r>
              <a:rPr lang="ro-RO" sz="1600" b="1" dirty="0" smtClean="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Domnului Dumnezeu este peste Mine” </a:t>
            </a:r>
            <a:r>
              <a:rPr lang="ro-RO" sz="1400" b="1" dirty="0" smtClean="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(Isaia 61:1)</a:t>
            </a:r>
            <a:endParaRPr lang="ro-RO" sz="14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61F2585E-4F58-49FA-8ABE-76EE86AD31BA}"/>
              </a:ext>
            </a:extLst>
          </p:cNvPr>
          <p:cNvSpPr txBox="1"/>
          <p:nvPr/>
        </p:nvSpPr>
        <p:spPr>
          <a:xfrm>
            <a:off x="195943" y="1101169"/>
            <a:ext cx="4376057" cy="646331"/>
          </a:xfrm>
          <a:prstGeom prst="rect">
            <a:avLst/>
          </a:prstGeom>
          <a:noFill/>
        </p:spPr>
        <p:txBody>
          <a:bodyPr wrap="square" rtlCol="0">
            <a:spAutoFit/>
          </a:bodyPr>
          <a:lstStyle/>
          <a:p>
            <a:pPr>
              <a:spcBef>
                <a:spcPts val="600"/>
              </a:spcBef>
            </a:pPr>
            <a:r>
              <a:rPr lang="ro-RO" b="1" smtClean="0"/>
              <a:t>Care este lucrarea lui Mesia în timpul „anului de </a:t>
            </a:r>
            <a:r>
              <a:rPr lang="ro-RO" b="1" smtClean="0"/>
              <a:t>îndurare </a:t>
            </a:r>
            <a:r>
              <a:rPr lang="ro-RO" b="1" smtClean="0"/>
              <a:t>al</a:t>
            </a:r>
            <a:r>
              <a:rPr lang="ro-RO" b="1" smtClean="0"/>
              <a:t> lui </a:t>
            </a:r>
            <a:r>
              <a:rPr lang="ro-RO" b="1" smtClean="0"/>
              <a:t>Iehova”?</a:t>
            </a:r>
            <a:endParaRPr lang="ro-RO" b="1"/>
          </a:p>
        </p:txBody>
      </p:sp>
      <p:sp>
        <p:nvSpPr>
          <p:cNvPr id="6" name="CuadroTexto 5">
            <a:extLst>
              <a:ext uri="{FF2B5EF4-FFF2-40B4-BE49-F238E27FC236}">
                <a16:creationId xmlns:a16="http://schemas.microsoft.com/office/drawing/2014/main" xmlns="" id="{95CA46C2-00BE-4BAF-84B8-B0EC828C206B}"/>
              </a:ext>
            </a:extLst>
          </p:cNvPr>
          <p:cNvSpPr txBox="1"/>
          <p:nvPr/>
        </p:nvSpPr>
        <p:spPr>
          <a:xfrm>
            <a:off x="195944" y="1717484"/>
            <a:ext cx="5504638" cy="2585323"/>
          </a:xfrm>
          <a:prstGeom prst="rect">
            <a:avLst/>
          </a:prstGeom>
          <a:noFill/>
        </p:spPr>
        <p:txBody>
          <a:bodyPr wrap="square" rtlCol="0">
            <a:spAutoFit/>
          </a:bodyPr>
          <a:lstStyle/>
          <a:p>
            <a:pPr marL="342900" indent="-342900">
              <a:buClr>
                <a:srgbClr val="FFFF00"/>
              </a:buClr>
              <a:buFont typeface="+mj-lt"/>
              <a:buAutoNum type="arabicPeriod"/>
            </a:pPr>
            <a:r>
              <a:rPr lang="ro-RO" dirty="0" smtClean="0">
                <a:effectLst>
                  <a:outerShdw blurRad="38100" dist="38100" dir="2700000" algn="tl">
                    <a:srgbClr val="000000">
                      <a:alpha val="43137"/>
                    </a:srgbClr>
                  </a:outerShdw>
                </a:effectLst>
              </a:rPr>
              <a:t>Aduce veşti bune celor nenorociţi.</a:t>
            </a:r>
          </a:p>
          <a:p>
            <a:pPr marL="342900" indent="-342900">
              <a:buClr>
                <a:srgbClr val="FFFF00"/>
              </a:buClr>
              <a:buFont typeface="+mj-lt"/>
              <a:buAutoNum type="arabicPeriod"/>
            </a:pPr>
            <a:r>
              <a:rPr lang="ro-RO" dirty="0" smtClean="0">
                <a:effectLst>
                  <a:outerShdw blurRad="38100" dist="38100" dir="2700000" algn="tl">
                    <a:srgbClr val="000000">
                      <a:alpha val="43137"/>
                    </a:srgbClr>
                  </a:outerShdw>
                </a:effectLst>
              </a:rPr>
              <a:t>Vindecă pe cei cu inima zdrobită.</a:t>
            </a:r>
          </a:p>
          <a:p>
            <a:pPr marL="342900" indent="-342900">
              <a:buClr>
                <a:srgbClr val="FFFF00"/>
              </a:buClr>
              <a:buFont typeface="+mj-lt"/>
              <a:buAutoNum type="arabicPeriod"/>
            </a:pPr>
            <a:r>
              <a:rPr lang="ro-RO" dirty="0" smtClean="0">
                <a:effectLst>
                  <a:outerShdw blurRad="38100" dist="38100" dir="2700000" algn="tl">
                    <a:srgbClr val="000000">
                      <a:alpha val="43137"/>
                    </a:srgbClr>
                  </a:outerShdw>
                </a:effectLst>
              </a:rPr>
              <a:t>Vesteşte </a:t>
            </a:r>
            <a:r>
              <a:rPr lang="ro-RO" dirty="0" smtClean="0">
                <a:effectLst>
                  <a:outerShdw blurRad="38100" dist="38100" dir="2700000" algn="tl">
                    <a:srgbClr val="000000">
                      <a:alpha val="43137"/>
                    </a:srgbClr>
                  </a:outerShdw>
                </a:effectLst>
              </a:rPr>
              <a:t>robilor </a:t>
            </a:r>
            <a:r>
              <a:rPr lang="ro-RO" dirty="0" smtClean="0">
                <a:effectLst>
                  <a:outerShdw blurRad="38100" dist="38100" dir="2700000" algn="tl">
                    <a:srgbClr val="000000">
                      <a:alpha val="43137"/>
                    </a:srgbClr>
                  </a:outerShdw>
                </a:effectLst>
              </a:rPr>
              <a:t>slobozenia.</a:t>
            </a:r>
          </a:p>
          <a:p>
            <a:pPr marL="342900" indent="-342900">
              <a:buClr>
                <a:srgbClr val="FFFF00"/>
              </a:buClr>
              <a:buFont typeface="+mj-lt"/>
              <a:buAutoNum type="arabicPeriod"/>
            </a:pPr>
            <a:r>
              <a:rPr lang="ro-RO" dirty="0" smtClean="0">
                <a:effectLst>
                  <a:outerShdw blurRad="38100" dist="38100" dir="2700000" algn="tl">
                    <a:srgbClr val="000000">
                      <a:alpha val="43137"/>
                    </a:srgbClr>
                  </a:outerShdw>
                </a:effectLst>
              </a:rPr>
              <a:t>Anunţă </a:t>
            </a:r>
            <a:r>
              <a:rPr lang="ro-RO" dirty="0" smtClean="0">
                <a:effectLst>
                  <a:outerShdw blurRad="38100" dist="38100" dir="2700000" algn="tl">
                    <a:srgbClr val="000000">
                      <a:alpha val="43137"/>
                    </a:srgbClr>
                  </a:outerShdw>
                </a:effectLst>
              </a:rPr>
              <a:t>izbăvirea </a:t>
            </a:r>
            <a:r>
              <a:rPr lang="ro-RO" dirty="0" smtClean="0">
                <a:effectLst>
                  <a:outerShdw blurRad="38100" dist="38100" dir="2700000" algn="tl">
                    <a:srgbClr val="000000">
                      <a:alpha val="43137"/>
                    </a:srgbClr>
                  </a:outerShdw>
                </a:effectLst>
              </a:rPr>
              <a:t>prinşilor </a:t>
            </a:r>
            <a:r>
              <a:rPr lang="ro-RO" dirty="0" smtClean="0">
                <a:effectLst>
                  <a:outerShdw blurRad="38100" dist="38100" dir="2700000" algn="tl">
                    <a:srgbClr val="000000">
                      <a:alpha val="43137"/>
                    </a:srgbClr>
                  </a:outerShdw>
                </a:effectLst>
              </a:rPr>
              <a:t>de </a:t>
            </a:r>
            <a:r>
              <a:rPr lang="ro-RO" dirty="0" smtClean="0">
                <a:effectLst>
                  <a:outerShdw blurRad="38100" dist="38100" dir="2700000" algn="tl">
                    <a:srgbClr val="000000">
                      <a:alpha val="43137"/>
                    </a:srgbClr>
                  </a:outerShdw>
                </a:effectLst>
              </a:rPr>
              <a:t>război.</a:t>
            </a:r>
          </a:p>
          <a:p>
            <a:pPr marL="342900" indent="-342900">
              <a:buClr>
                <a:srgbClr val="FFFF00"/>
              </a:buClr>
              <a:buFont typeface="+mj-lt"/>
              <a:buAutoNum type="arabicPeriod"/>
            </a:pPr>
            <a:r>
              <a:rPr lang="ro-RO" dirty="0" smtClean="0">
                <a:effectLst>
                  <a:outerShdw blurRad="38100" dist="38100" dir="2700000" algn="tl">
                    <a:srgbClr val="000000">
                      <a:alpha val="43137"/>
                    </a:srgbClr>
                  </a:outerShdw>
                </a:effectLst>
              </a:rPr>
              <a:t>Mângâie pe toţi cei în doliu.</a:t>
            </a:r>
          </a:p>
          <a:p>
            <a:pPr marL="342900" indent="-342900">
              <a:buClr>
                <a:srgbClr val="FFFF00"/>
              </a:buClr>
              <a:buFont typeface="+mj-lt"/>
              <a:buAutoNum type="arabicPeriod"/>
            </a:pPr>
            <a:r>
              <a:rPr lang="ro-RO" dirty="0" smtClean="0">
                <a:effectLst>
                  <a:outerShdw blurRad="38100" dist="38100" dir="2700000" algn="tl">
                    <a:srgbClr val="000000">
                      <a:alpha val="43137"/>
                    </a:srgbClr>
                  </a:outerShdw>
                </a:effectLst>
              </a:rPr>
              <a:t>Dă celor întristaţi din Sion:</a:t>
            </a:r>
          </a:p>
          <a:p>
            <a:pPr marL="1257300" lvl="2" indent="-342900">
              <a:buClr>
                <a:srgbClr val="FFFF00"/>
              </a:buClr>
              <a:buFont typeface="+mj-lt"/>
              <a:buAutoNum type="alphaLcPeriod"/>
            </a:pPr>
            <a:r>
              <a:rPr lang="ro-RO" dirty="0" smtClean="0">
                <a:effectLst>
                  <a:outerShdw blurRad="38100" dist="38100" dir="2700000" algn="tl">
                    <a:srgbClr val="000000">
                      <a:alpha val="43137"/>
                    </a:srgbClr>
                  </a:outerShdw>
                </a:effectLst>
              </a:rPr>
              <a:t>Slavă în loc de cenuşă.</a:t>
            </a:r>
          </a:p>
          <a:p>
            <a:pPr marL="1257300" lvl="2" indent="-342900">
              <a:buClr>
                <a:srgbClr val="FFFF00"/>
              </a:buClr>
              <a:buFont typeface="+mj-lt"/>
              <a:buAutoNum type="alphaLcPeriod"/>
            </a:pPr>
            <a:r>
              <a:rPr lang="ro-RO" dirty="0" smtClean="0">
                <a:effectLst>
                  <a:outerShdw blurRad="38100" dist="38100" dir="2700000" algn="tl">
                    <a:srgbClr val="000000">
                      <a:alpha val="43137"/>
                    </a:srgbClr>
                  </a:outerShdw>
                </a:effectLst>
              </a:rPr>
              <a:t>Ulei de bucurie în loc de doliu.</a:t>
            </a:r>
          </a:p>
          <a:p>
            <a:pPr marL="1257300" lvl="2" indent="-342900">
              <a:buClr>
                <a:srgbClr val="FFFF00"/>
              </a:buClr>
              <a:buFont typeface="+mj-lt"/>
              <a:buAutoNum type="alphaLcPeriod"/>
            </a:pPr>
            <a:r>
              <a:rPr lang="ro-RO" dirty="0" smtClean="0">
                <a:effectLst>
                  <a:outerShdw blurRad="38100" dist="38100" dir="2700000" algn="tl">
                    <a:srgbClr val="000000">
                      <a:alpha val="43137"/>
                    </a:srgbClr>
                  </a:outerShdw>
                </a:effectLst>
              </a:rPr>
              <a:t>Haină </a:t>
            </a:r>
            <a:r>
              <a:rPr lang="ro-RO" dirty="0" smtClean="0">
                <a:effectLst>
                  <a:outerShdw blurRad="38100" dist="38100" dir="2700000" algn="tl">
                    <a:srgbClr val="000000">
                      <a:alpha val="43137"/>
                    </a:srgbClr>
                  </a:outerShdw>
                </a:effectLst>
              </a:rPr>
              <a:t>de laudă </a:t>
            </a:r>
            <a:r>
              <a:rPr lang="ro-RO" dirty="0" smtClean="0">
                <a:effectLst>
                  <a:outerShdw blurRad="38100" dist="38100" dir="2700000" algn="tl">
                    <a:srgbClr val="000000">
                      <a:alpha val="43137"/>
                    </a:srgbClr>
                  </a:outerShdw>
                </a:effectLst>
              </a:rPr>
              <a:t>în locul </a:t>
            </a:r>
            <a:r>
              <a:rPr lang="ro-RO" dirty="0" smtClean="0">
                <a:effectLst>
                  <a:outerShdw blurRad="38100" dist="38100" dir="2700000" algn="tl">
                    <a:srgbClr val="000000">
                      <a:alpha val="43137"/>
                    </a:srgbClr>
                  </a:outerShdw>
                </a:effectLst>
              </a:rPr>
              <a:t>unui duh </a:t>
            </a:r>
            <a:r>
              <a:rPr lang="ro-RO" dirty="0" smtClean="0">
                <a:effectLst>
                  <a:outerShdw blurRad="38100" dist="38100" dir="2700000" algn="tl">
                    <a:srgbClr val="000000">
                      <a:alpha val="43137"/>
                    </a:srgbClr>
                  </a:outerShdw>
                </a:effectLst>
              </a:rPr>
              <a:t>mâhnit. </a:t>
            </a:r>
            <a:endParaRPr lang="ro-RO" dirty="0">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xmlns="" id="{424F0AFC-C165-40C4-8068-147D09D2DE49}"/>
              </a:ext>
            </a:extLst>
          </p:cNvPr>
          <p:cNvSpPr txBox="1"/>
          <p:nvPr/>
        </p:nvSpPr>
        <p:spPr>
          <a:xfrm>
            <a:off x="195941" y="4200302"/>
            <a:ext cx="5302181" cy="923330"/>
          </a:xfrm>
          <a:prstGeom prst="rect">
            <a:avLst/>
          </a:prstGeom>
          <a:noFill/>
        </p:spPr>
        <p:txBody>
          <a:bodyPr wrap="square" rtlCol="0">
            <a:spAutoFit/>
          </a:bodyPr>
          <a:lstStyle/>
          <a:p>
            <a:pPr>
              <a:spcBef>
                <a:spcPts val="600"/>
              </a:spcBef>
            </a:pPr>
            <a:r>
              <a:rPr lang="ro-RO" b="1" dirty="0" smtClean="0"/>
              <a:t>Această lucrare a fost doar pentru Isus (Luca 4: 16-21) sau este şi lucrarea noastră de a anunţa „anul de </a:t>
            </a:r>
            <a:r>
              <a:rPr lang="ro-RO" b="1" dirty="0" smtClean="0"/>
              <a:t>îndurare al lui </a:t>
            </a:r>
            <a:r>
              <a:rPr lang="ro-RO" b="1" dirty="0" err="1" smtClean="0"/>
              <a:t>Iehova</a:t>
            </a:r>
            <a:r>
              <a:rPr lang="ro-RO" b="1" dirty="0" smtClean="0"/>
              <a:t>”? </a:t>
            </a:r>
            <a:endParaRPr lang="ro-RO" b="1" dirty="0"/>
          </a:p>
        </p:txBody>
      </p:sp>
      <p:pic>
        <p:nvPicPr>
          <p:cNvPr id="8" name="Imagen 7">
            <a:extLst>
              <a:ext uri="{FF2B5EF4-FFF2-40B4-BE49-F238E27FC236}">
                <a16:creationId xmlns:a16="http://schemas.microsoft.com/office/drawing/2014/main" xmlns="" id="{9AD9F1A3-A1FD-4C22-94FD-B865450F7EB0}"/>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6735612" y="680947"/>
            <a:ext cx="2314857" cy="1001549"/>
          </a:xfrm>
          <a:prstGeom prst="round2DiagRect">
            <a:avLst>
              <a:gd name="adj1" fmla="val 16667"/>
              <a:gd name="adj2" fmla="val 0"/>
            </a:avLst>
          </a:prstGeom>
          <a:ln w="57150" cap="sq">
            <a:solidFill>
              <a:srgbClr val="DEDFEE"/>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xmlns="" id="{DF4C3997-45EE-4222-8BD7-A2DE87C3C592}"/>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179549" y="676903"/>
            <a:ext cx="1392936" cy="1828800"/>
          </a:xfrm>
          <a:prstGeom prst="round2DiagRect">
            <a:avLst>
              <a:gd name="adj1" fmla="val 0"/>
              <a:gd name="adj2" fmla="val 14705"/>
            </a:avLst>
          </a:prstGeom>
          <a:ln w="57150" cap="sq">
            <a:solidFill>
              <a:srgbClr val="DEDFEE"/>
            </a:solidFill>
            <a:miter lim="800000"/>
          </a:ln>
          <a:effectLst>
            <a:outerShdw blurRad="254000" algn="tl" rotWithShape="0">
              <a:srgbClr val="000000">
                <a:alpha val="43000"/>
              </a:srgbClr>
            </a:outerShdw>
          </a:effectLst>
        </p:spPr>
      </p:pic>
      <p:pic>
        <p:nvPicPr>
          <p:cNvPr id="14" name="Imagen 13">
            <a:extLst>
              <a:ext uri="{FF2B5EF4-FFF2-40B4-BE49-F238E27FC236}">
                <a16:creationId xmlns:a16="http://schemas.microsoft.com/office/drawing/2014/main" xmlns="" id="{1BBA7040-1DF7-4D8C-A4AE-F4BEAAB94F9F}"/>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7310747" y="1745779"/>
            <a:ext cx="1739722" cy="1739722"/>
          </a:xfrm>
          <a:prstGeom prst="round2DiagRect">
            <a:avLst>
              <a:gd name="adj1" fmla="val 0"/>
              <a:gd name="adj2" fmla="val 13035"/>
            </a:avLst>
          </a:prstGeom>
          <a:ln w="57150" cap="sq">
            <a:solidFill>
              <a:srgbClr val="DEDFEE"/>
            </a:solidFill>
            <a:miter lim="800000"/>
          </a:ln>
          <a:effectLst>
            <a:outerShdw blurRad="254000" algn="tl" rotWithShape="0">
              <a:srgbClr val="000000">
                <a:alpha val="43000"/>
              </a:srgbClr>
            </a:outerShdw>
          </a:effectLst>
        </p:spPr>
      </p:pic>
      <p:pic>
        <p:nvPicPr>
          <p:cNvPr id="16" name="Imagen 15">
            <a:extLst>
              <a:ext uri="{FF2B5EF4-FFF2-40B4-BE49-F238E27FC236}">
                <a16:creationId xmlns:a16="http://schemas.microsoft.com/office/drawing/2014/main" xmlns="" id="{EFC882E6-1008-43DF-83B9-6B0D1A860A03}"/>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5700581" y="2549618"/>
            <a:ext cx="1431739" cy="1868761"/>
          </a:xfrm>
          <a:prstGeom prst="round2DiagRect">
            <a:avLst>
              <a:gd name="adj1" fmla="val 16667"/>
              <a:gd name="adj2" fmla="val 0"/>
            </a:avLst>
          </a:prstGeom>
          <a:ln w="57150" cap="sq">
            <a:solidFill>
              <a:srgbClr val="DEDFEE"/>
            </a:solidFill>
            <a:miter lim="800000"/>
          </a:ln>
          <a:effectLst>
            <a:outerShdw blurRad="254000" algn="tl" rotWithShape="0">
              <a:srgbClr val="000000">
                <a:alpha val="43000"/>
              </a:srgbClr>
            </a:outerShdw>
            <a:reflection blurRad="6350" stA="52000" endA="300" endPos="35000" dir="5400000" sy="-100000" algn="bl" rotWithShape="0"/>
          </a:effectLst>
        </p:spPr>
      </p:pic>
    </p:spTree>
    <p:extLst>
      <p:ext uri="{BB962C8B-B14F-4D97-AF65-F5344CB8AC3E}">
        <p14:creationId xmlns:p14="http://schemas.microsoft.com/office/powerpoint/2010/main" xmlns="" val="797420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75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1750"/>
                            </p:stCondLst>
                            <p:childTnLst>
                              <p:par>
                                <p:cTn id="52" presetID="22" presetClass="entr" presetSubtype="8" fill="hold" grpId="0" nodeType="after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wipe(left)">
                                      <p:cBhvr>
                                        <p:cTn id="54" dur="500"/>
                                        <p:tgtEl>
                                          <p:spTgt spid="6">
                                            <p:txEl>
                                              <p:pRg st="0" end="0"/>
                                            </p:txEl>
                                          </p:spTgt>
                                        </p:tgtEl>
                                      </p:cBhvr>
                                    </p:animEffect>
                                  </p:childTnLst>
                                </p:cTn>
                              </p:par>
                            </p:childTnLst>
                          </p:cTn>
                        </p:par>
                        <p:par>
                          <p:cTn id="55" fill="hold">
                            <p:stCondLst>
                              <p:cond delay="2250"/>
                            </p:stCondLst>
                            <p:childTnLst>
                              <p:par>
                                <p:cTn id="56" presetID="22" presetClass="entr" presetSubtype="8" fill="hold" grpId="0" nodeType="after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wipe(left)">
                                      <p:cBhvr>
                                        <p:cTn id="58" dur="500"/>
                                        <p:tgtEl>
                                          <p:spTgt spid="6">
                                            <p:txEl>
                                              <p:pRg st="1" end="1"/>
                                            </p:txEl>
                                          </p:spTgt>
                                        </p:tgtEl>
                                      </p:cBhvr>
                                    </p:animEffect>
                                  </p:childTnLst>
                                </p:cTn>
                              </p:par>
                            </p:childTnLst>
                          </p:cTn>
                        </p:par>
                        <p:par>
                          <p:cTn id="59" fill="hold">
                            <p:stCondLst>
                              <p:cond delay="2750"/>
                            </p:stCondLst>
                            <p:childTnLst>
                              <p:par>
                                <p:cTn id="60" presetID="22" presetClass="entr" presetSubtype="8" fill="hold" grpId="0" nodeType="after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wipe(left)">
                                      <p:cBhvr>
                                        <p:cTn id="62" dur="500"/>
                                        <p:tgtEl>
                                          <p:spTgt spid="6">
                                            <p:txEl>
                                              <p:pRg st="2" end="2"/>
                                            </p:txEl>
                                          </p:spTgt>
                                        </p:tgtEl>
                                      </p:cBhvr>
                                    </p:animEffect>
                                  </p:childTnLst>
                                </p:cTn>
                              </p:par>
                            </p:childTnLst>
                          </p:cTn>
                        </p:par>
                        <p:par>
                          <p:cTn id="63" fill="hold">
                            <p:stCondLst>
                              <p:cond delay="3250"/>
                            </p:stCondLst>
                            <p:childTnLst>
                              <p:par>
                                <p:cTn id="64" presetID="22" presetClass="entr" presetSubtype="8" fill="hold" grpId="0" nodeType="after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wipe(left)">
                                      <p:cBhvr>
                                        <p:cTn id="66" dur="500"/>
                                        <p:tgtEl>
                                          <p:spTgt spid="6">
                                            <p:txEl>
                                              <p:pRg st="3" end="3"/>
                                            </p:txEl>
                                          </p:spTgt>
                                        </p:tgtEl>
                                      </p:cBhvr>
                                    </p:animEffect>
                                  </p:childTnLst>
                                </p:cTn>
                              </p:par>
                            </p:childTnLst>
                          </p:cTn>
                        </p:par>
                        <p:par>
                          <p:cTn id="67" fill="hold">
                            <p:stCondLst>
                              <p:cond delay="3750"/>
                            </p:stCondLst>
                            <p:childTnLst>
                              <p:par>
                                <p:cTn id="68" presetID="22" presetClass="entr" presetSubtype="8" fill="hold" grpId="0" nodeType="afterEffect">
                                  <p:stCondLst>
                                    <p:cond delay="0"/>
                                  </p:stCondLst>
                                  <p:childTnLst>
                                    <p:set>
                                      <p:cBhvr>
                                        <p:cTn id="69" dur="1" fill="hold">
                                          <p:stCondLst>
                                            <p:cond delay="0"/>
                                          </p:stCondLst>
                                        </p:cTn>
                                        <p:tgtEl>
                                          <p:spTgt spid="6">
                                            <p:txEl>
                                              <p:pRg st="4" end="4"/>
                                            </p:txEl>
                                          </p:spTgt>
                                        </p:tgtEl>
                                        <p:attrNameLst>
                                          <p:attrName>style.visibility</p:attrName>
                                        </p:attrNameLst>
                                      </p:cBhvr>
                                      <p:to>
                                        <p:strVal val="visible"/>
                                      </p:to>
                                    </p:set>
                                    <p:animEffect transition="in" filter="wipe(left)">
                                      <p:cBhvr>
                                        <p:cTn id="70" dur="500"/>
                                        <p:tgtEl>
                                          <p:spTgt spid="6">
                                            <p:txEl>
                                              <p:pRg st="4" end="4"/>
                                            </p:txEl>
                                          </p:spTgt>
                                        </p:tgtEl>
                                      </p:cBhvr>
                                    </p:animEffect>
                                  </p:childTnLst>
                                </p:cTn>
                              </p:par>
                            </p:childTnLst>
                          </p:cTn>
                        </p:par>
                        <p:par>
                          <p:cTn id="71" fill="hold">
                            <p:stCondLst>
                              <p:cond delay="4250"/>
                            </p:stCondLst>
                            <p:childTnLst>
                              <p:par>
                                <p:cTn id="72" presetID="22" presetClass="entr" presetSubtype="8" fill="hold" grpId="0" nodeType="afterEffect">
                                  <p:stCondLst>
                                    <p:cond delay="0"/>
                                  </p:stCondLst>
                                  <p:childTnLst>
                                    <p:set>
                                      <p:cBhvr>
                                        <p:cTn id="73" dur="1" fill="hold">
                                          <p:stCondLst>
                                            <p:cond delay="0"/>
                                          </p:stCondLst>
                                        </p:cTn>
                                        <p:tgtEl>
                                          <p:spTgt spid="6">
                                            <p:txEl>
                                              <p:pRg st="5" end="5"/>
                                            </p:txEl>
                                          </p:spTgt>
                                        </p:tgtEl>
                                        <p:attrNameLst>
                                          <p:attrName>style.visibility</p:attrName>
                                        </p:attrNameLst>
                                      </p:cBhvr>
                                      <p:to>
                                        <p:strVal val="visible"/>
                                      </p:to>
                                    </p:set>
                                    <p:animEffect transition="in" filter="wipe(left)">
                                      <p:cBhvr>
                                        <p:cTn id="74" dur="500"/>
                                        <p:tgtEl>
                                          <p:spTgt spid="6">
                                            <p:txEl>
                                              <p:pRg st="5" end="5"/>
                                            </p:tx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6">
                                            <p:txEl>
                                              <p:pRg st="6" end="6"/>
                                            </p:txEl>
                                          </p:spTgt>
                                        </p:tgtEl>
                                        <p:attrNameLst>
                                          <p:attrName>style.visibility</p:attrName>
                                        </p:attrNameLst>
                                      </p:cBhvr>
                                      <p:to>
                                        <p:strVal val="visible"/>
                                      </p:to>
                                    </p:set>
                                    <p:animEffect transition="in" filter="wipe(left)">
                                      <p:cBhvr>
                                        <p:cTn id="77" dur="500"/>
                                        <p:tgtEl>
                                          <p:spTgt spid="6">
                                            <p:txEl>
                                              <p:pRg st="6" end="6"/>
                                            </p:tx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6">
                                            <p:txEl>
                                              <p:pRg st="7" end="7"/>
                                            </p:txEl>
                                          </p:spTgt>
                                        </p:tgtEl>
                                        <p:attrNameLst>
                                          <p:attrName>style.visibility</p:attrName>
                                        </p:attrNameLst>
                                      </p:cBhvr>
                                      <p:to>
                                        <p:strVal val="visible"/>
                                      </p:to>
                                    </p:set>
                                    <p:animEffect transition="in" filter="wipe(left)">
                                      <p:cBhvr>
                                        <p:cTn id="80" dur="500"/>
                                        <p:tgtEl>
                                          <p:spTgt spid="6">
                                            <p:txEl>
                                              <p:pRg st="7" end="7"/>
                                            </p:tx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
                                            <p:txEl>
                                              <p:pRg st="8" end="8"/>
                                            </p:txEl>
                                          </p:spTgt>
                                        </p:tgtEl>
                                        <p:attrNameLst>
                                          <p:attrName>style.visibility</p:attrName>
                                        </p:attrNameLst>
                                      </p:cBhvr>
                                      <p:to>
                                        <p:strVal val="visible"/>
                                      </p:to>
                                    </p:set>
                                    <p:animEffect transition="in" filter="wipe(left)">
                                      <p:cBhvr>
                                        <p:cTn id="83" dur="500"/>
                                        <p:tgtEl>
                                          <p:spTgt spid="6">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wipe(left)">
                                      <p:cBhvr>
                                        <p:cTn id="9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uiExpand="1"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1732525" y="925145"/>
            <a:ext cx="7326849" cy="3293209"/>
          </a:xfrm>
          <a:prstGeom prst="rect">
            <a:avLst/>
          </a:prstGeom>
          <a:noFill/>
        </p:spPr>
        <p:txBody>
          <a:bodyPr wrap="square">
            <a:spAutoFit/>
          </a:bodyPr>
          <a:lstStyle/>
          <a:p>
            <a:pPr>
              <a:spcBef>
                <a:spcPts val="600"/>
              </a:spcBef>
            </a:pPr>
            <a:r>
              <a:rPr lang="ro-RO" sz="2600" dirty="0" smtClean="0">
                <a:solidFill>
                  <a:srgbClr val="FFFF66"/>
                </a:solidFill>
                <a:effectLst>
                  <a:outerShdw blurRad="38100" dist="38100" dir="2700000" algn="tl">
                    <a:srgbClr val="000000">
                      <a:alpha val="43137"/>
                    </a:srgbClr>
                  </a:outerShdw>
                </a:effectLst>
                <a:latin typeface="Arial Black" panose="020B0A04020102020204" pitchFamily="34" charset="0"/>
              </a:rPr>
              <a:t>„Mergeţi </a:t>
            </a:r>
            <a:r>
              <a:rPr lang="ro-RO" sz="2600" dirty="0" smtClean="0">
                <a:solidFill>
                  <a:srgbClr val="FFFF66"/>
                </a:solidFill>
                <a:effectLst>
                  <a:outerShdw blurRad="38100" dist="38100" dir="2700000" algn="tl">
                    <a:srgbClr val="000000">
                      <a:alpha val="43137"/>
                    </a:srgbClr>
                  </a:outerShdw>
                </a:effectLst>
                <a:latin typeface="Arial Black" panose="020B0A04020102020204" pitchFamily="34" charset="0"/>
              </a:rPr>
              <a:t>cu umilinţă cu Dumnezeu şi rugaţi-L să vă arate clar calea de urmat. Când vorbeşte cu reprezentanţii Săi şi le cere să lucreze împreună cu El, ei vor face acelaşi tip de lucrare pe care a anunţat-o Isus ca lucrare a Sa când s-a oprit să citească Scripturile în sinagoga din Nazaret.”</a:t>
            </a:r>
            <a:endParaRPr lang="ro-RO" sz="2600" dirty="0">
              <a:solidFill>
                <a:srgbClr val="FFFF66"/>
              </a:solidFill>
              <a:effectLst>
                <a:outerShdw blurRad="38100" dist="38100" dir="2700000" algn="tl">
                  <a:srgbClr val="000000">
                    <a:alpha val="43137"/>
                  </a:srgbClr>
                </a:outerShdw>
              </a:effectLst>
              <a:latin typeface="Arial Black" panose="020B0A04020102020204" pitchFamily="34" charset="0"/>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4351630" y="4569127"/>
            <a:ext cx="4707764" cy="338554"/>
          </a:xfrm>
          <a:prstGeom prst="rect">
            <a:avLst/>
          </a:prstGeom>
          <a:noFill/>
        </p:spPr>
        <p:txBody>
          <a:bodyPr wrap="none" rtlCol="0">
            <a:spAutoFit/>
          </a:bodyPr>
          <a:lstStyle/>
          <a:p>
            <a:pPr algn="r"/>
            <a:r>
              <a:rPr lang="ro-RO" sz="1600" b="1" smtClean="0"/>
              <a:t>E.G.W. (Mărturii pentru biserică, volumul 9, pag. 162)</a:t>
            </a:r>
            <a:endParaRPr lang="ro-RO" sz="1600" b="1"/>
          </a:p>
        </p:txBody>
      </p:sp>
    </p:spTree>
    <p:extLst>
      <p:ext uri="{BB962C8B-B14F-4D97-AF65-F5344CB8AC3E}">
        <p14:creationId xmlns:p14="http://schemas.microsoft.com/office/powerpoint/2010/main" xmlns="" val="1706192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8EFFEED-6BDE-4195-ABB3-7FC7D0898DB3}"/>
              </a:ext>
            </a:extLst>
          </p:cNvPr>
          <p:cNvSpPr txBox="1"/>
          <p:nvPr/>
        </p:nvSpPr>
        <p:spPr>
          <a:xfrm>
            <a:off x="2488474" y="11723"/>
            <a:ext cx="6655526" cy="769441"/>
          </a:xfrm>
          <a:prstGeom prst="rect">
            <a:avLst/>
          </a:prstGeom>
          <a:noFill/>
        </p:spPr>
        <p:txBody>
          <a:bodyPr wrap="square">
            <a:spAutoFit/>
          </a:bodyPr>
          <a:lstStyle/>
          <a:p>
            <a:pPr algn="ctr"/>
            <a:r>
              <a:rPr lang="ro-RO" sz="4400" b="1" spc="300" dirty="0" smtClean="0">
                <a:ln w="1270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 ZI DE </a:t>
            </a:r>
            <a:r>
              <a:rPr lang="ro-RO" sz="4400" b="1" spc="300" dirty="0" smtClean="0">
                <a:ln w="1270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RĂZBUNARE</a:t>
            </a:r>
            <a:endParaRPr lang="ro-RO" sz="4400" b="1" spc="300" dirty="0">
              <a:ln w="1270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CuadroTexto 3">
            <a:extLst>
              <a:ext uri="{FF2B5EF4-FFF2-40B4-BE49-F238E27FC236}">
                <a16:creationId xmlns:a16="http://schemas.microsoft.com/office/drawing/2014/main" xmlns="" id="{9B6B20AA-26BA-40D1-96D9-76088C8B8023}"/>
              </a:ext>
            </a:extLst>
          </p:cNvPr>
          <p:cNvSpPr txBox="1"/>
          <p:nvPr/>
        </p:nvSpPr>
        <p:spPr>
          <a:xfrm>
            <a:off x="2776113" y="800668"/>
            <a:ext cx="6367886" cy="523220"/>
          </a:xfrm>
          <a:prstGeom prst="rect">
            <a:avLst/>
          </a:prstGeom>
          <a:noFill/>
        </p:spPr>
        <p:txBody>
          <a:bodyPr wrap="square">
            <a:spAutoFit/>
          </a:bodyPr>
          <a:lstStyle/>
          <a:p>
            <a:r>
              <a:rPr lang="ro-RO" sz="1400" b="1" dirty="0"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„Să </a:t>
            </a:r>
            <a:r>
              <a:rPr lang="ro-RO" sz="1400" b="1" dirty="0"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vestesc un an de îndurare al Domnului şi o zi de răzbunare a Dumnezeului nostru; să mângâi pe toţi cei întristaţi” (Isaia 61:2)</a:t>
            </a:r>
            <a:endParaRPr lang="ro-RO"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53C35DBF-8174-46C9-8207-341D445C5C65}"/>
              </a:ext>
            </a:extLst>
          </p:cNvPr>
          <p:cNvSpPr txBox="1"/>
          <p:nvPr/>
        </p:nvSpPr>
        <p:spPr>
          <a:xfrm>
            <a:off x="2563454" y="1302292"/>
            <a:ext cx="6423791" cy="646331"/>
          </a:xfrm>
          <a:prstGeom prst="rect">
            <a:avLst/>
          </a:prstGeom>
          <a:noFill/>
        </p:spPr>
        <p:txBody>
          <a:bodyPr wrap="square" rtlCol="0">
            <a:spAutoFit/>
          </a:bodyPr>
          <a:lstStyle/>
          <a:p>
            <a:pPr>
              <a:spcBef>
                <a:spcPts val="600"/>
              </a:spcBef>
            </a:pPr>
            <a:r>
              <a:rPr lang="ro-RO" b="1" smtClean="0">
                <a:solidFill>
                  <a:schemeClr val="bg1"/>
                </a:solidFill>
                <a:effectLst>
                  <a:outerShdw blurRad="38100" dist="38100" dir="2700000" algn="tl">
                    <a:srgbClr val="000000">
                      <a:alpha val="43137"/>
                    </a:srgbClr>
                  </a:outerShdw>
                </a:effectLst>
              </a:rPr>
              <a:t>În</a:t>
            </a:r>
            <a:r>
              <a:rPr lang="ro-RO" b="1" smtClean="0">
                <a:solidFill>
                  <a:schemeClr val="bg1"/>
                </a:solidFill>
                <a:effectLst>
                  <a:outerShdw blurRad="38100" dist="38100" dir="2700000" algn="tl">
                    <a:srgbClr val="000000">
                      <a:alpha val="43137"/>
                    </a:srgbClr>
                  </a:outerShdw>
                </a:effectLst>
              </a:rPr>
              <a:t> </a:t>
            </a:r>
            <a:r>
              <a:rPr lang="ro-RO" b="1" smtClean="0">
                <a:solidFill>
                  <a:schemeClr val="bg1"/>
                </a:solidFill>
                <a:effectLst>
                  <a:outerShdw blurRad="38100" dist="38100" dir="2700000" algn="tl">
                    <a:srgbClr val="000000">
                      <a:alpha val="43137"/>
                    </a:srgbClr>
                  </a:outerShdw>
                </a:effectLst>
              </a:rPr>
              <a:t>Nazaret</a:t>
            </a:r>
            <a:r>
              <a:rPr lang="ro-RO" b="1" smtClean="0">
                <a:solidFill>
                  <a:schemeClr val="bg1"/>
                </a:solidFill>
                <a:effectLst>
                  <a:outerShdw blurRad="38100" dist="38100" dir="2700000" algn="tl">
                    <a:srgbClr val="000000">
                      <a:alpha val="43137"/>
                    </a:srgbClr>
                  </a:outerShdw>
                </a:effectLst>
              </a:rPr>
              <a:t>, Isus a încetat să citească Isaia chiar înainte de a vorbi despre ziua </a:t>
            </a:r>
            <a:r>
              <a:rPr lang="ro-RO" b="1" smtClean="0">
                <a:solidFill>
                  <a:schemeClr val="bg1"/>
                </a:solidFill>
                <a:effectLst>
                  <a:outerShdw blurRad="38100" dist="38100" dir="2700000" algn="tl">
                    <a:srgbClr val="000000">
                      <a:alpha val="43137"/>
                    </a:srgbClr>
                  </a:outerShdw>
                </a:effectLst>
              </a:rPr>
              <a:t>răzbunării</a:t>
            </a:r>
            <a:r>
              <a:rPr lang="ro-RO" b="1" smtClean="0">
                <a:solidFill>
                  <a:schemeClr val="bg1"/>
                </a:solidFill>
                <a:effectLst>
                  <a:outerShdw blurRad="38100" dist="38100" dir="2700000" algn="tl">
                    <a:srgbClr val="000000">
                      <a:alpha val="43137"/>
                    </a:srgbClr>
                  </a:outerShdw>
                </a:effectLst>
              </a:rPr>
              <a:t>. De </a:t>
            </a:r>
            <a:r>
              <a:rPr lang="ro-RO" b="1" smtClean="0">
                <a:solidFill>
                  <a:schemeClr val="bg1"/>
                </a:solidFill>
                <a:effectLst>
                  <a:outerShdw blurRad="38100" dist="38100" dir="2700000" algn="tl">
                    <a:srgbClr val="000000">
                      <a:alpha val="43137"/>
                    </a:srgbClr>
                  </a:outerShdw>
                </a:effectLst>
              </a:rPr>
              <a:t>ce?</a:t>
            </a:r>
            <a:endParaRPr lang="ro-RO" b="1">
              <a:solidFill>
                <a:schemeClr val="bg1"/>
              </a:solidFill>
              <a:effectLst>
                <a:outerShdw blurRad="38100" dist="38100" dir="2700000" algn="tl">
                  <a:srgbClr val="000000">
                    <a:alpha val="43137"/>
                  </a:srgbClr>
                </a:outerShdw>
              </a:effectLst>
            </a:endParaRPr>
          </a:p>
        </p:txBody>
      </p:sp>
      <p:pic>
        <p:nvPicPr>
          <p:cNvPr id="6" name="Picture 2" descr="http://www.bibleuniversity.com/images/CourseID1/lesson12-10.jpg">
            <a:extLst>
              <a:ext uri="{FF2B5EF4-FFF2-40B4-BE49-F238E27FC236}">
                <a16:creationId xmlns:a16="http://schemas.microsoft.com/office/drawing/2014/main" xmlns="" id="{2FF10215-B239-41A6-B74A-425FA92D3041}"/>
              </a:ext>
            </a:extLst>
          </p:cNvPr>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669314" y="3504468"/>
            <a:ext cx="2344055" cy="1561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a:extLst>
              <a:ext uri="{FF2B5EF4-FFF2-40B4-BE49-F238E27FC236}">
                <a16:creationId xmlns:a16="http://schemas.microsoft.com/office/drawing/2014/main" xmlns="" id="{78DBE775-C111-4E88-B9B2-BDC8492C4D0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56754" y="140193"/>
            <a:ext cx="2331720" cy="174879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xmlns="" id="{7EB31822-2D3E-4973-82E9-AC50091EF6D7}"/>
              </a:ext>
            </a:extLst>
          </p:cNvPr>
          <p:cNvSpPr txBox="1"/>
          <p:nvPr/>
        </p:nvSpPr>
        <p:spPr>
          <a:xfrm>
            <a:off x="30141" y="3781466"/>
            <a:ext cx="6689872" cy="1200329"/>
          </a:xfrm>
          <a:prstGeom prst="rect">
            <a:avLst/>
          </a:prstGeom>
          <a:noFill/>
        </p:spPr>
        <p:txBody>
          <a:bodyPr wrap="square">
            <a:spAutoFit/>
          </a:bodyPr>
          <a:lstStyle/>
          <a:p>
            <a:pPr>
              <a:spcBef>
                <a:spcPts val="600"/>
              </a:spcBef>
            </a:pPr>
            <a:r>
              <a:rPr lang="ro-RO" b="1" dirty="0" smtClean="0">
                <a:solidFill>
                  <a:schemeClr val="bg1"/>
                </a:solidFill>
                <a:effectLst>
                  <a:outerShdw blurRad="38100" dist="38100" dir="2700000" algn="tl">
                    <a:srgbClr val="000000">
                      <a:alpha val="43137"/>
                    </a:srgbClr>
                  </a:outerShdw>
                </a:effectLst>
              </a:rPr>
              <a:t>Pentru că va veni ziua când Dumnezeu se va răzbuna pe vrăjmaşii Săi şi va împărţi dreptatea (</a:t>
            </a:r>
            <a:r>
              <a:rPr lang="ro-RO" b="1" dirty="0" err="1" smtClean="0">
                <a:solidFill>
                  <a:schemeClr val="bg1"/>
                </a:solidFill>
                <a:effectLst>
                  <a:outerShdw blurRad="38100" dist="38100" dir="2700000" algn="tl">
                    <a:srgbClr val="000000">
                      <a:alpha val="43137"/>
                    </a:srgbClr>
                  </a:outerShdw>
                </a:effectLst>
              </a:rPr>
              <a:t>Is</a:t>
            </a:r>
            <a:r>
              <a:rPr lang="ro-RO" b="1" dirty="0" smtClean="0">
                <a:solidFill>
                  <a:schemeClr val="bg1"/>
                </a:solidFill>
                <a:effectLst>
                  <a:outerShdw blurRad="38100" dist="38100" dir="2700000" algn="tl">
                    <a:srgbClr val="000000">
                      <a:alpha val="43137"/>
                    </a:srgbClr>
                  </a:outerShdw>
                </a:effectLst>
              </a:rPr>
              <a:t>. 63:4; Naum 1:9; 2 </a:t>
            </a:r>
            <a:r>
              <a:rPr lang="ro-RO" b="1" dirty="0" err="1" smtClean="0">
                <a:solidFill>
                  <a:schemeClr val="bg1"/>
                </a:solidFill>
                <a:effectLst>
                  <a:outerShdw blurRad="38100" dist="38100" dir="2700000" algn="tl">
                    <a:srgbClr val="000000">
                      <a:alpha val="43137"/>
                    </a:srgbClr>
                  </a:outerShdw>
                </a:effectLst>
              </a:rPr>
              <a:t>Tes</a:t>
            </a:r>
            <a:r>
              <a:rPr lang="ro-RO" b="1" dirty="0" smtClean="0">
                <a:solidFill>
                  <a:schemeClr val="bg1"/>
                </a:solidFill>
                <a:effectLst>
                  <a:outerShdw blurRad="38100" dist="38100" dir="2700000" algn="tl">
                    <a:srgbClr val="000000">
                      <a:alpha val="43137"/>
                    </a:srgbClr>
                  </a:outerShdw>
                </a:effectLst>
              </a:rPr>
              <a:t>. 1:8; </a:t>
            </a:r>
            <a:r>
              <a:rPr lang="ro-RO" b="1" dirty="0" err="1" smtClean="0">
                <a:solidFill>
                  <a:schemeClr val="bg1"/>
                </a:solidFill>
                <a:effectLst>
                  <a:outerShdw blurRad="38100" dist="38100" dir="2700000" algn="tl">
                    <a:srgbClr val="000000">
                      <a:alpha val="43137"/>
                    </a:srgbClr>
                  </a:outerShdw>
                </a:effectLst>
              </a:rPr>
              <a:t>Apoc</a:t>
            </a:r>
            <a:r>
              <a:rPr lang="ro-RO" b="1" dirty="0" smtClean="0">
                <a:solidFill>
                  <a:schemeClr val="bg1"/>
                </a:solidFill>
                <a:effectLst>
                  <a:outerShdw blurRad="38100" dist="38100" dir="2700000" algn="tl">
                    <a:srgbClr val="000000">
                      <a:alpha val="43137"/>
                    </a:srgbClr>
                  </a:outerShdw>
                </a:effectLst>
              </a:rPr>
              <a:t>. 19:15). Şi o va face cu o echitate deplină, astfel încât fiecare genunchi să se plece ca recunoaştere a dreptăţii divine (</a:t>
            </a:r>
            <a:r>
              <a:rPr lang="ro-RO" b="1" dirty="0" err="1" smtClean="0">
                <a:solidFill>
                  <a:schemeClr val="bg1"/>
                </a:solidFill>
                <a:effectLst>
                  <a:outerShdw blurRad="38100" dist="38100" dir="2700000" algn="tl">
                    <a:srgbClr val="000000">
                      <a:alpha val="43137"/>
                    </a:srgbClr>
                  </a:outerShdw>
                </a:effectLst>
              </a:rPr>
              <a:t>Is</a:t>
            </a:r>
            <a:r>
              <a:rPr lang="ro-RO" b="1" dirty="0" smtClean="0">
                <a:solidFill>
                  <a:schemeClr val="bg1"/>
                </a:solidFill>
                <a:effectLst>
                  <a:outerShdw blurRad="38100" dist="38100" dir="2700000" algn="tl">
                    <a:srgbClr val="000000">
                      <a:alpha val="43137"/>
                    </a:srgbClr>
                  </a:outerShdw>
                </a:effectLst>
              </a:rPr>
              <a:t>. 45:23; </a:t>
            </a:r>
            <a:r>
              <a:rPr lang="ro-RO" b="1" dirty="0" err="1" smtClean="0">
                <a:solidFill>
                  <a:schemeClr val="bg1"/>
                </a:solidFill>
                <a:effectLst>
                  <a:outerShdw blurRad="38100" dist="38100" dir="2700000" algn="tl">
                    <a:srgbClr val="000000">
                      <a:alpha val="43137"/>
                    </a:srgbClr>
                  </a:outerShdw>
                </a:effectLst>
              </a:rPr>
              <a:t>Fil</a:t>
            </a:r>
            <a:r>
              <a:rPr lang="ro-RO" b="1" dirty="0" smtClean="0">
                <a:solidFill>
                  <a:schemeClr val="bg1"/>
                </a:solidFill>
                <a:effectLst>
                  <a:outerShdw blurRad="38100" dist="38100" dir="2700000" algn="tl">
                    <a:srgbClr val="000000">
                      <a:alpha val="43137"/>
                    </a:srgbClr>
                  </a:outerShdw>
                </a:effectLst>
              </a:rPr>
              <a:t>. 2:9-11). </a:t>
            </a:r>
            <a:endParaRPr lang="ro-RO" b="1" dirty="0">
              <a:solidFill>
                <a:schemeClr val="bg1"/>
              </a:solidFill>
              <a:effectLst>
                <a:outerShdw blurRad="38100" dist="38100" dir="2700000" algn="tl">
                  <a:srgbClr val="000000">
                    <a:alpha val="43137"/>
                  </a:srgbClr>
                </a:outerShdw>
              </a:effectLst>
            </a:endParaRPr>
          </a:p>
        </p:txBody>
      </p:sp>
      <p:pic>
        <p:nvPicPr>
          <p:cNvPr id="8" name="Imagen 7">
            <a:extLst>
              <a:ext uri="{FF2B5EF4-FFF2-40B4-BE49-F238E27FC236}">
                <a16:creationId xmlns:a16="http://schemas.microsoft.com/office/drawing/2014/main" xmlns="" id="{5060A7E5-92D0-401B-B386-4F1542DCB156}"/>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242710" y="2103417"/>
            <a:ext cx="3328481" cy="1667491"/>
          </a:xfrm>
          <a:prstGeom prst="roundRect">
            <a:avLst>
              <a:gd name="adj" fmla="val 10139"/>
            </a:avLst>
          </a:prstGeom>
          <a:ln>
            <a:no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1" name="CuadroTexto 10">
            <a:extLst>
              <a:ext uri="{FF2B5EF4-FFF2-40B4-BE49-F238E27FC236}">
                <a16:creationId xmlns:a16="http://schemas.microsoft.com/office/drawing/2014/main" xmlns="" id="{4430F0C4-F0AF-4BF9-8254-04158191E533}"/>
              </a:ext>
            </a:extLst>
          </p:cNvPr>
          <p:cNvSpPr txBox="1"/>
          <p:nvPr/>
        </p:nvSpPr>
        <p:spPr>
          <a:xfrm>
            <a:off x="65310" y="1990876"/>
            <a:ext cx="2125147" cy="1754326"/>
          </a:xfrm>
          <a:prstGeom prst="rect">
            <a:avLst/>
          </a:prstGeom>
          <a:noFill/>
        </p:spPr>
        <p:txBody>
          <a:bodyPr wrap="square">
            <a:spAutoFit/>
          </a:bodyPr>
          <a:lstStyle/>
          <a:p>
            <a:pPr>
              <a:spcBef>
                <a:spcPts val="600"/>
              </a:spcBef>
            </a:pPr>
            <a:r>
              <a:rPr lang="ro-RO" b="1" smtClean="0">
                <a:solidFill>
                  <a:schemeClr val="bg1"/>
                </a:solidFill>
                <a:effectLst>
                  <a:outerShdw blurRad="38100" dist="38100" dir="2700000" algn="tl">
                    <a:srgbClr val="000000">
                      <a:alpha val="43137"/>
                    </a:srgbClr>
                  </a:outerShdw>
                </a:effectLst>
              </a:rPr>
              <a:t>Lucrarea</a:t>
            </a:r>
            <a:r>
              <a:rPr lang="ro-RO" b="1" smtClean="0">
                <a:solidFill>
                  <a:schemeClr val="bg1"/>
                </a:solidFill>
                <a:effectLst>
                  <a:outerShdw blurRad="38100" dist="38100" dir="2700000" algn="tl">
                    <a:srgbClr val="000000">
                      <a:alpha val="43137"/>
                    </a:srgbClr>
                  </a:outerShdw>
                </a:effectLst>
              </a:rPr>
              <a:t> lui Isus în acel moment nu a fost de a judeca lumea </a:t>
            </a:r>
            <a:r>
              <a:rPr lang="ro-RO" b="1" smtClean="0">
                <a:solidFill>
                  <a:schemeClr val="bg1"/>
                </a:solidFill>
                <a:effectLst>
                  <a:outerShdw blurRad="38100" dist="38100" dir="2700000" algn="tl">
                    <a:srgbClr val="000000">
                      <a:alpha val="43137"/>
                    </a:srgbClr>
                  </a:outerShdw>
                </a:effectLst>
              </a:rPr>
              <a:t>(</a:t>
            </a:r>
            <a:r>
              <a:rPr lang="ro-RO" b="1" smtClean="0">
                <a:solidFill>
                  <a:schemeClr val="bg1"/>
                </a:solidFill>
                <a:effectLst>
                  <a:outerShdw blurRad="38100" dist="38100" dir="2700000" algn="tl">
                    <a:srgbClr val="000000">
                      <a:alpha val="43137"/>
                    </a:srgbClr>
                  </a:outerShdw>
                </a:effectLst>
              </a:rPr>
              <a:t>Ioan </a:t>
            </a:r>
            <a:r>
              <a:rPr lang="ro-RO" b="1" smtClean="0">
                <a:solidFill>
                  <a:schemeClr val="bg1"/>
                </a:solidFill>
                <a:effectLst>
                  <a:outerShdw blurRad="38100" dist="38100" dir="2700000" algn="tl">
                    <a:srgbClr val="000000">
                      <a:alpha val="43137"/>
                    </a:srgbClr>
                  </a:outerShdw>
                </a:effectLst>
              </a:rPr>
              <a:t>12:47</a:t>
            </a:r>
            <a:r>
              <a:rPr lang="ro-RO" b="1" smtClean="0">
                <a:solidFill>
                  <a:schemeClr val="bg1"/>
                </a:solidFill>
                <a:effectLst>
                  <a:outerShdw blurRad="38100" dist="38100" dir="2700000" algn="tl">
                    <a:srgbClr val="000000">
                      <a:alpha val="43137"/>
                    </a:srgbClr>
                  </a:outerShdw>
                </a:effectLst>
              </a:rPr>
              <a:t>). Răzbunarea </a:t>
            </a:r>
            <a:r>
              <a:rPr lang="ro-RO" b="1" smtClean="0">
                <a:solidFill>
                  <a:schemeClr val="bg1"/>
                </a:solidFill>
                <a:effectLst>
                  <a:outerShdw blurRad="38100" dist="38100" dir="2700000" algn="tl">
                    <a:srgbClr val="000000">
                      <a:alpha val="43137"/>
                    </a:srgbClr>
                  </a:outerShdw>
                </a:effectLst>
              </a:rPr>
              <a:t>trebuia</a:t>
            </a:r>
            <a:r>
              <a:rPr lang="ro-RO" b="1" smtClean="0">
                <a:solidFill>
                  <a:schemeClr val="bg1"/>
                </a:solidFill>
                <a:effectLst>
                  <a:outerShdw blurRad="38100" dist="38100" dir="2700000" algn="tl">
                    <a:srgbClr val="000000">
                      <a:alpha val="43137"/>
                    </a:srgbClr>
                  </a:outerShdw>
                </a:effectLst>
              </a:rPr>
              <a:t> să </a:t>
            </a:r>
            <a:r>
              <a:rPr lang="ro-RO" b="1" smtClean="0">
                <a:solidFill>
                  <a:schemeClr val="bg1"/>
                </a:solidFill>
                <a:effectLst>
                  <a:outerShdw blurRad="38100" dist="38100" dir="2700000" algn="tl">
                    <a:srgbClr val="000000">
                      <a:alpha val="43137"/>
                    </a:srgbClr>
                  </a:outerShdw>
                </a:effectLst>
              </a:rPr>
              <a:t>aştepte</a:t>
            </a:r>
            <a:r>
              <a:rPr lang="ro-RO" b="1" smtClean="0">
                <a:solidFill>
                  <a:schemeClr val="bg1"/>
                </a:solidFill>
                <a:effectLst>
                  <a:outerShdw blurRad="38100" dist="38100" dir="2700000" algn="tl">
                    <a:srgbClr val="000000">
                      <a:alpha val="43137"/>
                    </a:srgbClr>
                  </a:outerShdw>
                </a:effectLst>
              </a:rPr>
              <a:t>. </a:t>
            </a:r>
            <a:endParaRPr lang="ro-RO" b="1">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xmlns="" id="{5390CB7E-9EBE-417C-855C-9E136B673B15}"/>
              </a:ext>
            </a:extLst>
          </p:cNvPr>
          <p:cNvSpPr txBox="1"/>
          <p:nvPr/>
        </p:nvSpPr>
        <p:spPr>
          <a:xfrm>
            <a:off x="5656216" y="1990876"/>
            <a:ext cx="3487783" cy="1477328"/>
          </a:xfrm>
          <a:prstGeom prst="rect">
            <a:avLst/>
          </a:prstGeom>
          <a:noFill/>
        </p:spPr>
        <p:txBody>
          <a:bodyPr wrap="square">
            <a:spAutoFit/>
          </a:bodyPr>
          <a:lstStyle/>
          <a:p>
            <a:pPr>
              <a:spcBef>
                <a:spcPts val="600"/>
              </a:spcBef>
            </a:pPr>
            <a:r>
              <a:rPr lang="ro-RO" b="1" smtClean="0">
                <a:solidFill>
                  <a:schemeClr val="bg1"/>
                </a:solidFill>
                <a:effectLst>
                  <a:outerShdw blurRad="38100" dist="38100" dir="2700000" algn="tl">
                    <a:srgbClr val="000000">
                      <a:alpha val="43137"/>
                    </a:srgbClr>
                  </a:outerShdw>
                </a:effectLst>
              </a:rPr>
              <a:t>La fel, acum nu este momentul </a:t>
            </a:r>
            <a:r>
              <a:rPr lang="ro-RO" b="1" smtClean="0">
                <a:solidFill>
                  <a:schemeClr val="bg1"/>
                </a:solidFill>
                <a:effectLst>
                  <a:outerShdw blurRad="38100" dist="38100" dir="2700000" algn="tl">
                    <a:srgbClr val="000000">
                      <a:alpha val="43137"/>
                    </a:srgbClr>
                  </a:outerShdw>
                </a:effectLst>
              </a:rPr>
              <a:t>să aşteptăm să se facă </a:t>
            </a:r>
            <a:r>
              <a:rPr lang="ro-RO" b="1" smtClean="0">
                <a:solidFill>
                  <a:schemeClr val="bg1"/>
                </a:solidFill>
                <a:effectLst>
                  <a:outerShdw blurRad="38100" dist="38100" dir="2700000" algn="tl">
                    <a:srgbClr val="000000">
                      <a:alpha val="43137"/>
                    </a:srgbClr>
                  </a:outerShdw>
                </a:effectLst>
              </a:rPr>
              <a:t>dreptate</a:t>
            </a:r>
            <a:r>
              <a:rPr lang="ro-RO" b="1" smtClean="0">
                <a:solidFill>
                  <a:schemeClr val="bg1"/>
                </a:solidFill>
                <a:effectLst>
                  <a:outerShdw blurRad="38100" dist="38100" dir="2700000" algn="tl">
                    <a:srgbClr val="000000">
                      <a:alpha val="43137"/>
                    </a:srgbClr>
                  </a:outerShdw>
                </a:effectLst>
              </a:rPr>
              <a:t>, ci mai degrabă suntem invitaţi să lăsăm răzbunarea în mâinile lui Dumnezeu </a:t>
            </a:r>
            <a:r>
              <a:rPr lang="ro-RO" b="1" smtClean="0">
                <a:solidFill>
                  <a:schemeClr val="bg1"/>
                </a:solidFill>
                <a:effectLst>
                  <a:outerShdw blurRad="38100" dist="38100" dir="2700000" algn="tl">
                    <a:srgbClr val="000000">
                      <a:alpha val="43137"/>
                    </a:srgbClr>
                  </a:outerShdw>
                </a:effectLst>
              </a:rPr>
              <a:t>(</a:t>
            </a:r>
            <a:r>
              <a:rPr lang="ro-RO" b="1" smtClean="0">
                <a:solidFill>
                  <a:schemeClr val="bg1"/>
                </a:solidFill>
                <a:effectLst>
                  <a:outerShdw blurRad="38100" dist="38100" dir="2700000" algn="tl">
                    <a:srgbClr val="000000">
                      <a:alpha val="43137"/>
                    </a:srgbClr>
                  </a:outerShdw>
                </a:effectLst>
              </a:rPr>
              <a:t>Romani </a:t>
            </a:r>
            <a:r>
              <a:rPr lang="ro-RO" b="1" smtClean="0">
                <a:solidFill>
                  <a:schemeClr val="bg1"/>
                </a:solidFill>
                <a:effectLst>
                  <a:outerShdw blurRad="38100" dist="38100" dir="2700000" algn="tl">
                    <a:srgbClr val="000000">
                      <a:alpha val="43137"/>
                    </a:srgbClr>
                  </a:outerShdw>
                </a:effectLst>
              </a:rPr>
              <a:t>12:20</a:t>
            </a:r>
            <a:r>
              <a:rPr lang="ro-RO" b="1" smtClean="0">
                <a:solidFill>
                  <a:schemeClr val="bg1"/>
                </a:solidFill>
                <a:effectLst>
                  <a:outerShdw blurRad="38100" dist="38100" dir="2700000" algn="tl">
                    <a:srgbClr val="000000">
                      <a:alpha val="43137"/>
                    </a:srgbClr>
                  </a:outerShdw>
                </a:effectLst>
              </a:rPr>
              <a:t>). </a:t>
            </a:r>
            <a:endParaRPr lang="ro-RO" b="1">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600713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539568" y="580211"/>
            <a:ext cx="8009345" cy="3693319"/>
          </a:xfrm>
          <a:prstGeom prst="rect">
            <a:avLst/>
          </a:prstGeom>
          <a:noFill/>
        </p:spPr>
        <p:txBody>
          <a:bodyPr wrap="square">
            <a:spAutoFit/>
          </a:bodyPr>
          <a:lstStyle/>
          <a:p>
            <a:pPr>
              <a:spcBef>
                <a:spcPts val="600"/>
              </a:spcBef>
            </a:pPr>
            <a:r>
              <a:rPr lang="es-ES" dirty="0" smtClean="0">
                <a:latin typeface="Cooper Black" pitchFamily="18" charset="0"/>
              </a:rPr>
              <a:t>„</a:t>
            </a:r>
            <a:r>
              <a:rPr lang="ro-RO" dirty="0" smtClean="0">
                <a:latin typeface="Arial Black" panose="020B0A04020102020204" pitchFamily="34" charset="0"/>
              </a:rPr>
              <a:t>P</a:t>
            </a:r>
            <a:r>
              <a:rPr lang="ro-RO" dirty="0" smtClean="0">
                <a:latin typeface="Arial Black" panose="020B0A04020102020204" pitchFamily="34" charset="0"/>
              </a:rPr>
              <a:t>ot </a:t>
            </a:r>
            <a:r>
              <a:rPr lang="ro-RO" dirty="0">
                <a:latin typeface="Arial Black" panose="020B0A04020102020204" pitchFamily="34" charset="0"/>
              </a:rPr>
              <a:t>oare aceia ale căror inimi sunt pline de ură </a:t>
            </a:r>
            <a:r>
              <a:rPr lang="ro-RO" dirty="0" smtClean="0">
                <a:latin typeface="Arial Black" panose="020B0A04020102020204" pitchFamily="34" charset="0"/>
              </a:rPr>
              <a:t>faţă </a:t>
            </a:r>
            <a:r>
              <a:rPr lang="ro-RO" dirty="0">
                <a:latin typeface="Arial Black" panose="020B0A04020102020204" pitchFamily="34" charset="0"/>
              </a:rPr>
              <a:t>de Dumnezeu, </a:t>
            </a:r>
            <a:r>
              <a:rPr lang="ro-RO" dirty="0" smtClean="0">
                <a:latin typeface="Arial Black" panose="020B0A04020102020204" pitchFamily="34" charset="0"/>
              </a:rPr>
              <a:t>faţă </a:t>
            </a:r>
            <a:r>
              <a:rPr lang="ro-RO" dirty="0">
                <a:latin typeface="Arial Black" panose="020B0A04020102020204" pitchFamily="34" charset="0"/>
              </a:rPr>
              <a:t>de adevăr </a:t>
            </a:r>
            <a:r>
              <a:rPr lang="ro-RO" dirty="0" smtClean="0">
                <a:latin typeface="Arial Black" panose="020B0A04020102020204" pitchFamily="34" charset="0"/>
              </a:rPr>
              <a:t>şi </a:t>
            </a:r>
            <a:r>
              <a:rPr lang="ro-RO" dirty="0">
                <a:latin typeface="Arial Black" panose="020B0A04020102020204" pitchFamily="34" charset="0"/>
              </a:rPr>
              <a:t>de </a:t>
            </a:r>
            <a:r>
              <a:rPr lang="ro-RO" dirty="0" smtClean="0">
                <a:latin typeface="Arial Black" panose="020B0A04020102020204" pitchFamily="34" charset="0"/>
              </a:rPr>
              <a:t>sfinţenie </a:t>
            </a:r>
            <a:r>
              <a:rPr lang="ro-RO" dirty="0">
                <a:latin typeface="Arial Black" panose="020B0A04020102020204" pitchFamily="34" charset="0"/>
              </a:rPr>
              <a:t>să se amestece cu </a:t>
            </a:r>
            <a:r>
              <a:rPr lang="ro-RO" dirty="0" smtClean="0">
                <a:latin typeface="Arial Black" panose="020B0A04020102020204" pitchFamily="34" charset="0"/>
              </a:rPr>
              <a:t>mulţimea </a:t>
            </a:r>
            <a:r>
              <a:rPr lang="ro-RO" dirty="0">
                <a:latin typeface="Arial Black" panose="020B0A04020102020204" pitchFamily="34" charset="0"/>
              </a:rPr>
              <a:t>cerească </a:t>
            </a:r>
            <a:r>
              <a:rPr lang="ro-RO" dirty="0" smtClean="0">
                <a:latin typeface="Arial Black" panose="020B0A04020102020204" pitchFamily="34" charset="0"/>
              </a:rPr>
              <a:t>şi </a:t>
            </a:r>
            <a:r>
              <a:rPr lang="ro-RO" dirty="0">
                <a:latin typeface="Arial Black" panose="020B0A04020102020204" pitchFamily="34" charset="0"/>
              </a:rPr>
              <a:t>să se alăture cântărilor de laudă? Pot ei să suporte slava lui Dumnezeu </a:t>
            </a:r>
            <a:r>
              <a:rPr lang="ro-RO" dirty="0" smtClean="0">
                <a:latin typeface="Arial Black" panose="020B0A04020102020204" pitchFamily="34" charset="0"/>
              </a:rPr>
              <a:t>şi </a:t>
            </a:r>
            <a:r>
              <a:rPr lang="ro-RO" dirty="0">
                <a:latin typeface="Arial Black" panose="020B0A04020102020204" pitchFamily="34" charset="0"/>
              </a:rPr>
              <a:t>a Mielului? Nu, nicidecum </a:t>
            </a:r>
            <a:r>
              <a:rPr lang="es-ES" sz="1600" dirty="0" smtClean="0">
                <a:latin typeface="Arial Black" panose="020B0A04020102020204" pitchFamily="34" charset="0"/>
              </a:rPr>
              <a:t>… </a:t>
            </a:r>
            <a:r>
              <a:rPr lang="ro-RO" dirty="0">
                <a:latin typeface="Arial Black" panose="020B0A04020102020204" pitchFamily="34" charset="0"/>
              </a:rPr>
              <a:t>O </a:t>
            </a:r>
            <a:r>
              <a:rPr lang="ro-RO" dirty="0" smtClean="0">
                <a:latin typeface="Arial Black" panose="020B0A04020102020204" pitchFamily="34" charset="0"/>
              </a:rPr>
              <a:t>viaţă </a:t>
            </a:r>
            <a:r>
              <a:rPr lang="ro-RO" dirty="0">
                <a:latin typeface="Arial Black" panose="020B0A04020102020204" pitchFamily="34" charset="0"/>
              </a:rPr>
              <a:t>de răzvrătire împotriva lui Dumnezeu i-a făcut </a:t>
            </a:r>
            <a:r>
              <a:rPr lang="ro-RO" dirty="0" smtClean="0">
                <a:latin typeface="Arial Black" panose="020B0A04020102020204" pitchFamily="34" charset="0"/>
              </a:rPr>
              <a:t>nepotriviţi </a:t>
            </a:r>
            <a:r>
              <a:rPr lang="ro-RO" dirty="0">
                <a:latin typeface="Arial Black" panose="020B0A04020102020204" pitchFamily="34" charset="0"/>
              </a:rPr>
              <a:t>pentru cer. </a:t>
            </a:r>
            <a:r>
              <a:rPr lang="ro-RO" dirty="0" smtClean="0">
                <a:latin typeface="Arial Black" panose="020B0A04020102020204" pitchFamily="34" charset="0"/>
              </a:rPr>
              <a:t>Curăţia</a:t>
            </a:r>
            <a:r>
              <a:rPr lang="ro-RO" dirty="0">
                <a:latin typeface="Arial Black" panose="020B0A04020102020204" pitchFamily="34" charset="0"/>
              </a:rPr>
              <a:t>, </a:t>
            </a:r>
            <a:r>
              <a:rPr lang="ro-RO" dirty="0" smtClean="0">
                <a:latin typeface="Arial Black" panose="020B0A04020102020204" pitchFamily="34" charset="0"/>
              </a:rPr>
              <a:t>sfinţenia şi </a:t>
            </a:r>
            <a:r>
              <a:rPr lang="ro-RO" dirty="0">
                <a:latin typeface="Arial Black" panose="020B0A04020102020204" pitchFamily="34" charset="0"/>
              </a:rPr>
              <a:t>pacea Lui i-ar chinui; slava lui Dumnezeu ar fi pentru ei un foc mistuitor. Ar dori să fugă din acel loc </a:t>
            </a:r>
            <a:r>
              <a:rPr lang="ro-RO" dirty="0" smtClean="0">
                <a:latin typeface="Arial Black" panose="020B0A04020102020204" pitchFamily="34" charset="0"/>
              </a:rPr>
              <a:t>sfinţit</a:t>
            </a:r>
            <a:r>
              <a:rPr lang="ro-RO" dirty="0">
                <a:latin typeface="Arial Black" panose="020B0A04020102020204" pitchFamily="34" charset="0"/>
              </a:rPr>
              <a:t>. Ar prefera mai degrabă distrugerea, să se ascundă de </a:t>
            </a:r>
            <a:r>
              <a:rPr lang="ro-RO" dirty="0" smtClean="0">
                <a:latin typeface="Arial Black" panose="020B0A04020102020204" pitchFamily="34" charset="0"/>
              </a:rPr>
              <a:t>faţa </a:t>
            </a:r>
            <a:r>
              <a:rPr lang="ro-RO" dirty="0">
                <a:latin typeface="Arial Black" panose="020B0A04020102020204" pitchFamily="34" charset="0"/>
              </a:rPr>
              <a:t>Aceluia care a murit pentru a-i răscumpăra. Soarta celor </a:t>
            </a:r>
            <a:r>
              <a:rPr lang="ro-RO" dirty="0" smtClean="0">
                <a:latin typeface="Arial Black" panose="020B0A04020102020204" pitchFamily="34" charset="0"/>
              </a:rPr>
              <a:t>nelegiuiţi </a:t>
            </a:r>
            <a:r>
              <a:rPr lang="ro-RO" dirty="0">
                <a:latin typeface="Arial Black" panose="020B0A04020102020204" pitchFamily="34" charset="0"/>
              </a:rPr>
              <a:t>este deci hotărâtă prin alegerea lor. Excluderea lor din ceruri este urmarea </a:t>
            </a:r>
            <a:r>
              <a:rPr lang="ro-RO" dirty="0" smtClean="0">
                <a:latin typeface="Arial Black" panose="020B0A04020102020204" pitchFamily="34" charset="0"/>
              </a:rPr>
              <a:t>voinţei </a:t>
            </a:r>
            <a:r>
              <a:rPr lang="ro-RO" dirty="0">
                <a:latin typeface="Arial Black" panose="020B0A04020102020204" pitchFamily="34" charset="0"/>
              </a:rPr>
              <a:t>lor </a:t>
            </a:r>
            <a:r>
              <a:rPr lang="ro-RO" dirty="0" smtClean="0">
                <a:latin typeface="Arial Black" panose="020B0A04020102020204" pitchFamily="34" charset="0"/>
              </a:rPr>
              <a:t>şi </a:t>
            </a:r>
            <a:r>
              <a:rPr lang="ro-RO" dirty="0">
                <a:latin typeface="Arial Black" panose="020B0A04020102020204" pitchFamily="34" charset="0"/>
              </a:rPr>
              <a:t>este dreaptă </a:t>
            </a:r>
            <a:r>
              <a:rPr lang="ro-RO" dirty="0" smtClean="0">
                <a:latin typeface="Arial Black" panose="020B0A04020102020204" pitchFamily="34" charset="0"/>
              </a:rPr>
              <a:t>şi </a:t>
            </a:r>
            <a:r>
              <a:rPr lang="ro-RO" dirty="0">
                <a:latin typeface="Arial Black" panose="020B0A04020102020204" pitchFamily="34" charset="0"/>
              </a:rPr>
              <a:t>plină de milă din partea lui Dumnezeu.</a:t>
            </a:r>
            <a:r>
              <a:rPr lang="es-ES" dirty="0" smtClean="0">
                <a:latin typeface="Cooper Black" pitchFamily="18" charset="0"/>
              </a:rPr>
              <a:t>”</a:t>
            </a:r>
            <a:endParaRPr lang="es-ES" dirty="0">
              <a:latin typeface="Cooper Black" pitchFamily="18" charset="0"/>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5284155" y="4358547"/>
            <a:ext cx="3337004" cy="338554"/>
          </a:xfrm>
          <a:prstGeom prst="rect">
            <a:avLst/>
          </a:prstGeom>
          <a:noFill/>
        </p:spPr>
        <p:txBody>
          <a:bodyPr wrap="none" rtlCol="0">
            <a:spAutoFit/>
          </a:bodyPr>
          <a:lstStyle/>
          <a:p>
            <a:pPr algn="r"/>
            <a:r>
              <a:rPr lang="es-ES" sz="1600" b="1" dirty="0"/>
              <a:t>E.G.W. </a:t>
            </a:r>
            <a:r>
              <a:rPr lang="es-ES" sz="1600" b="1" dirty="0" smtClean="0"/>
              <a:t>(</a:t>
            </a:r>
            <a:r>
              <a:rPr lang="ro-RO" sz="1600" b="1" dirty="0" smtClean="0"/>
              <a:t>Tragedia veacurilor</a:t>
            </a:r>
            <a:r>
              <a:rPr lang="es-ES" sz="1600" b="1" dirty="0" smtClean="0"/>
              <a:t>, p</a:t>
            </a:r>
            <a:r>
              <a:rPr lang="ro-RO" sz="1600" b="1" dirty="0" smtClean="0"/>
              <a:t>a</a:t>
            </a:r>
            <a:r>
              <a:rPr lang="es-ES" sz="1600" b="1" dirty="0" smtClean="0"/>
              <a:t>g</a:t>
            </a:r>
            <a:r>
              <a:rPr lang="es-ES" sz="1600" b="1" dirty="0"/>
              <a:t>. </a:t>
            </a:r>
            <a:r>
              <a:rPr lang="es-ES" sz="1600" b="1" dirty="0" smtClean="0"/>
              <a:t>5</a:t>
            </a:r>
            <a:r>
              <a:rPr lang="ro-RO" sz="1600" b="1" smtClean="0"/>
              <a:t>42</a:t>
            </a:r>
            <a:r>
              <a:rPr lang="es-ES" sz="1600" b="1" smtClean="0"/>
              <a:t>)</a:t>
            </a:r>
            <a:endParaRPr lang="es-ES" sz="1600" b="1" dirty="0"/>
          </a:p>
        </p:txBody>
      </p:sp>
    </p:spTree>
    <p:extLst>
      <p:ext uri="{BB962C8B-B14F-4D97-AF65-F5344CB8AC3E}">
        <p14:creationId xmlns:p14="http://schemas.microsoft.com/office/powerpoint/2010/main" xmlns="" val="5315818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6F0A41AB-ABF6-477B-88FF-4B749DFDD779}"/>
              </a:ext>
            </a:extLst>
          </p:cNvPr>
          <p:cNvSpPr txBox="1"/>
          <p:nvPr/>
        </p:nvSpPr>
        <p:spPr>
          <a:xfrm>
            <a:off x="6000753" y="0"/>
            <a:ext cx="2986087" cy="3754874"/>
          </a:xfrm>
          <a:prstGeom prst="rect">
            <a:avLst/>
          </a:prstGeom>
          <a:noFill/>
        </p:spPr>
        <p:txBody>
          <a:bodyPr wrap="square">
            <a:spAutoFit/>
            <a:scene3d>
              <a:camera prst="orthographicFront"/>
              <a:lightRig rig="threePt" dir="t"/>
            </a:scene3d>
            <a:sp3d extrusionH="57150">
              <a:bevelT w="57150" h="38100" prst="hardEdge"/>
            </a:sp3d>
          </a:bodyPr>
          <a:lstStyle/>
          <a:p>
            <a:pPr algn="r"/>
            <a:r>
              <a:rPr lang="ro-RO" sz="3400" b="1" dirty="0" smtClean="0">
                <a:solidFill>
                  <a:srgbClr val="E2BD53"/>
                </a:solidFill>
                <a:latin typeface="Comic Sans MS" panose="030F0702030302020204" pitchFamily="66" charset="0"/>
              </a:rPr>
              <a:t>„Neamuri vor umbla în lumina ta </a:t>
            </a:r>
            <a:r>
              <a:rPr lang="ro-RO" sz="3400" b="1" dirty="0" smtClean="0">
                <a:solidFill>
                  <a:srgbClr val="E2BD53"/>
                </a:solidFill>
                <a:latin typeface="Comic Sans MS" panose="030F0702030302020204" pitchFamily="66" charset="0"/>
              </a:rPr>
              <a:t>şi împăraţi </a:t>
            </a:r>
            <a:r>
              <a:rPr lang="ro-RO" sz="3400" b="1" dirty="0" smtClean="0">
                <a:solidFill>
                  <a:srgbClr val="E2BD53"/>
                </a:solidFill>
                <a:latin typeface="Comic Sans MS" panose="030F0702030302020204" pitchFamily="66" charset="0"/>
              </a:rPr>
              <a:t>în strălucirea razelor tale.”</a:t>
            </a:r>
            <a:endParaRPr lang="ro-RO" sz="3400" b="1" dirty="0">
              <a:solidFill>
                <a:srgbClr val="E2BD53"/>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B7151CDF-D643-4B30-843B-982C14778D0A}"/>
              </a:ext>
            </a:extLst>
          </p:cNvPr>
          <p:cNvSpPr txBox="1"/>
          <p:nvPr/>
        </p:nvSpPr>
        <p:spPr>
          <a:xfrm>
            <a:off x="7636669" y="4244458"/>
            <a:ext cx="1350168" cy="338554"/>
          </a:xfrm>
          <a:prstGeom prst="rect">
            <a:avLst/>
          </a:prstGeom>
          <a:noFill/>
        </p:spPr>
        <p:txBody>
          <a:bodyPr wrap="square">
            <a:spAutoFit/>
            <a:scene3d>
              <a:camera prst="orthographicFront"/>
              <a:lightRig rig="threePt" dir="t"/>
            </a:scene3d>
            <a:sp3d extrusionH="57150">
              <a:bevelT w="38100" h="38100"/>
            </a:sp3d>
          </a:bodyPr>
          <a:lstStyle/>
          <a:p>
            <a:r>
              <a:rPr lang="ro-RO" sz="1600" b="1" dirty="0" smtClean="0">
                <a:solidFill>
                  <a:srgbClr val="383414"/>
                </a:solidFill>
                <a:latin typeface="Comic Sans MS" panose="030F0702030302020204" pitchFamily="66" charset="0"/>
              </a:rPr>
              <a:t>Isaia 60:3</a:t>
            </a:r>
            <a:endParaRPr lang="ro-RO" sz="1600" dirty="0">
              <a:solidFill>
                <a:srgbClr val="383414"/>
              </a:solidFill>
            </a:endParaRPr>
          </a:p>
        </p:txBody>
      </p:sp>
    </p:spTree>
    <p:extLst>
      <p:ext uri="{BB962C8B-B14F-4D97-AF65-F5344CB8AC3E}">
        <p14:creationId xmlns="" xmlns:p14="http://schemas.microsoft.com/office/powerpoint/2010/main" val="297664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51AD642A-D2F1-4E50-A933-6B59B82599CA}"/>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965361" y="-115335"/>
            <a:ext cx="2571750" cy="2571750"/>
          </a:xfrm>
          <a:prstGeom prst="rect">
            <a:avLst/>
          </a:prstGeom>
        </p:spPr>
      </p:pic>
      <p:pic>
        <p:nvPicPr>
          <p:cNvPr id="5" name="Imagen 4">
            <a:extLst>
              <a:ext uri="{FF2B5EF4-FFF2-40B4-BE49-F238E27FC236}">
                <a16:creationId xmlns:a16="http://schemas.microsoft.com/office/drawing/2014/main" xmlns="" id="{AC389B9D-9968-4998-8F69-780381C3E7D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24356" y="1207008"/>
            <a:ext cx="3692065" cy="3921862"/>
          </a:xfrm>
          <a:prstGeom prst="rect">
            <a:avLst/>
          </a:prstGeom>
        </p:spPr>
      </p:pic>
      <p:sp>
        <p:nvSpPr>
          <p:cNvPr id="2" name="CuadroTexto 1">
            <a:extLst>
              <a:ext uri="{FF2B5EF4-FFF2-40B4-BE49-F238E27FC236}">
                <a16:creationId xmlns:a16="http://schemas.microsoft.com/office/drawing/2014/main" xmlns="" id="{3C1DC5E1-8614-4965-8AC8-8A82CF2BF3C1}"/>
              </a:ext>
            </a:extLst>
          </p:cNvPr>
          <p:cNvSpPr txBox="1"/>
          <p:nvPr/>
        </p:nvSpPr>
        <p:spPr>
          <a:xfrm>
            <a:off x="4062286" y="1965334"/>
            <a:ext cx="5011911" cy="2492990"/>
          </a:xfrm>
          <a:prstGeom prst="rect">
            <a:avLst/>
          </a:prstGeom>
          <a:noFill/>
        </p:spPr>
        <p:txBody>
          <a:bodyPr wrap="square" rtlCol="0">
            <a:spAutoFit/>
          </a:bodyPr>
          <a:lstStyle/>
          <a:p>
            <a:pPr>
              <a:spcBef>
                <a:spcPts val="600"/>
              </a:spcBef>
            </a:pPr>
            <a:r>
              <a:rPr lang="ro-RO" b="1" dirty="0" smtClean="0">
                <a:solidFill>
                  <a:srgbClr val="91EC3E"/>
                </a:solidFill>
              </a:rPr>
              <a:t>Mântuirea </a:t>
            </a:r>
            <a:r>
              <a:rPr lang="ro-RO" b="1" dirty="0" smtClean="0">
                <a:solidFill>
                  <a:srgbClr val="91EC3E"/>
                </a:solidFill>
              </a:rPr>
              <a:t>personală:</a:t>
            </a:r>
          </a:p>
          <a:p>
            <a:pPr lvl="1">
              <a:spcBef>
                <a:spcPts val="600"/>
              </a:spcBef>
            </a:pPr>
            <a:r>
              <a:rPr lang="ro-RO" b="1" dirty="0" smtClean="0">
                <a:solidFill>
                  <a:schemeClr val="bg1"/>
                </a:solidFill>
              </a:rPr>
              <a:t>„</a:t>
            </a:r>
            <a:r>
              <a:rPr lang="ro-RO" b="1" dirty="0" smtClean="0">
                <a:solidFill>
                  <a:schemeClr val="bg1"/>
                </a:solidFill>
              </a:rPr>
              <a:t>Un zid de </a:t>
            </a:r>
            <a:r>
              <a:rPr lang="ro-RO" b="1" dirty="0" smtClean="0">
                <a:solidFill>
                  <a:schemeClr val="bg1"/>
                </a:solidFill>
              </a:rPr>
              <a:t>despărţire”. Isaia 59:1-15.</a:t>
            </a:r>
          </a:p>
          <a:p>
            <a:pPr lvl="1">
              <a:spcBef>
                <a:spcPts val="600"/>
              </a:spcBef>
            </a:pPr>
            <a:r>
              <a:rPr lang="ro-RO" b="1" dirty="0" smtClean="0">
                <a:solidFill>
                  <a:schemeClr val="bg1"/>
                </a:solidFill>
              </a:rPr>
              <a:t>Cine </a:t>
            </a:r>
            <a:r>
              <a:rPr lang="ro-RO" b="1" dirty="0" smtClean="0">
                <a:solidFill>
                  <a:schemeClr val="bg1"/>
                </a:solidFill>
              </a:rPr>
              <a:t>este iertat</a:t>
            </a:r>
            <a:r>
              <a:rPr lang="ro-RO" b="1" dirty="0" smtClean="0">
                <a:solidFill>
                  <a:schemeClr val="bg1"/>
                </a:solidFill>
              </a:rPr>
              <a:t>? Isaia 59:16-21.</a:t>
            </a:r>
          </a:p>
          <a:p>
            <a:pPr lvl="1">
              <a:spcBef>
                <a:spcPts val="600"/>
              </a:spcBef>
            </a:pPr>
            <a:r>
              <a:rPr lang="ro-RO" b="1" dirty="0" smtClean="0">
                <a:solidFill>
                  <a:schemeClr val="bg1"/>
                </a:solidFill>
              </a:rPr>
              <a:t>Un </a:t>
            </a:r>
            <a:r>
              <a:rPr lang="ro-RO" b="1" dirty="0" smtClean="0">
                <a:solidFill>
                  <a:schemeClr val="bg1"/>
                </a:solidFill>
              </a:rPr>
              <a:t>apel </a:t>
            </a:r>
            <a:r>
              <a:rPr lang="ro-RO" b="1" dirty="0" smtClean="0">
                <a:solidFill>
                  <a:schemeClr val="bg1"/>
                </a:solidFill>
              </a:rPr>
              <a:t>universal. Isaia 60.</a:t>
            </a:r>
          </a:p>
          <a:p>
            <a:pPr>
              <a:spcBef>
                <a:spcPts val="600"/>
              </a:spcBef>
            </a:pPr>
            <a:r>
              <a:rPr lang="ro-RO" b="1" dirty="0" smtClean="0">
                <a:solidFill>
                  <a:srgbClr val="FFF271"/>
                </a:solidFill>
              </a:rPr>
              <a:t>Mântuire universală:</a:t>
            </a:r>
          </a:p>
          <a:p>
            <a:pPr lvl="1">
              <a:spcBef>
                <a:spcPts val="600"/>
              </a:spcBef>
            </a:pPr>
            <a:r>
              <a:rPr lang="ro-RO" b="1" dirty="0" smtClean="0">
                <a:solidFill>
                  <a:schemeClr val="bg1"/>
                </a:solidFill>
              </a:rPr>
              <a:t>„</a:t>
            </a:r>
            <a:r>
              <a:rPr lang="ro-RO" b="1" dirty="0" smtClean="0">
                <a:solidFill>
                  <a:schemeClr val="bg1"/>
                </a:solidFill>
              </a:rPr>
              <a:t>Anul de îndurare al Domnului</a:t>
            </a:r>
            <a:r>
              <a:rPr lang="ro-RO" b="1" dirty="0" smtClean="0">
                <a:solidFill>
                  <a:schemeClr val="bg1"/>
                </a:solidFill>
              </a:rPr>
              <a:t>”. Isaia 61:1-3.</a:t>
            </a:r>
          </a:p>
          <a:p>
            <a:pPr lvl="1">
              <a:spcBef>
                <a:spcPts val="600"/>
              </a:spcBef>
            </a:pPr>
            <a:r>
              <a:rPr lang="ro-RO" b="1" dirty="0" smtClean="0">
                <a:solidFill>
                  <a:schemeClr val="bg1"/>
                </a:solidFill>
              </a:rPr>
              <a:t>O </a:t>
            </a:r>
            <a:r>
              <a:rPr lang="ro-RO" b="1" dirty="0" smtClean="0">
                <a:solidFill>
                  <a:schemeClr val="bg1"/>
                </a:solidFill>
              </a:rPr>
              <a:t>zi de </a:t>
            </a:r>
            <a:r>
              <a:rPr lang="ro-RO" b="1" dirty="0" smtClean="0">
                <a:solidFill>
                  <a:schemeClr val="bg1"/>
                </a:solidFill>
              </a:rPr>
              <a:t>răzbunare. Isaia 61:2.</a:t>
            </a:r>
            <a:endParaRPr lang="ro-RO" b="1" dirty="0">
              <a:solidFill>
                <a:schemeClr val="bg1"/>
              </a:solidFill>
            </a:endParaRPr>
          </a:p>
        </p:txBody>
      </p:sp>
      <p:sp>
        <p:nvSpPr>
          <p:cNvPr id="3" name="CuadroTexto 2">
            <a:extLst>
              <a:ext uri="{FF2B5EF4-FFF2-40B4-BE49-F238E27FC236}">
                <a16:creationId xmlns:a16="http://schemas.microsoft.com/office/drawing/2014/main" xmlns="" id="{A7A73B60-D03A-43E2-8081-8A27E466FBBF}"/>
              </a:ext>
            </a:extLst>
          </p:cNvPr>
          <p:cNvSpPr txBox="1"/>
          <p:nvPr/>
        </p:nvSpPr>
        <p:spPr>
          <a:xfrm>
            <a:off x="25342" y="43890"/>
            <a:ext cx="7834309" cy="1908215"/>
          </a:xfrm>
          <a:prstGeom prst="rect">
            <a:avLst/>
          </a:prstGeom>
          <a:noFill/>
        </p:spPr>
        <p:txBody>
          <a:bodyPr wrap="square" rtlCol="0">
            <a:spAutoFit/>
          </a:bodyPr>
          <a:lstStyle/>
          <a:p>
            <a:pPr>
              <a:spcBef>
                <a:spcPts val="600"/>
              </a:spcBef>
            </a:pPr>
            <a:r>
              <a:rPr lang="ro-RO" b="1" dirty="0" smtClean="0">
                <a:solidFill>
                  <a:schemeClr val="bg1"/>
                </a:solidFill>
                <a:effectLst>
                  <a:outerShdw blurRad="38100" dist="38100" dir="2700000" algn="tl">
                    <a:srgbClr val="000000">
                      <a:alpha val="43137"/>
                    </a:srgbClr>
                  </a:outerShdw>
                </a:effectLst>
              </a:rPr>
              <a:t>Capitolele 59 până la 61 din Isaia ne vorbesc despre tendinţa umană spre păcat şi consecinţele sale.</a:t>
            </a:r>
          </a:p>
          <a:p>
            <a:pPr>
              <a:spcBef>
                <a:spcPts val="600"/>
              </a:spcBef>
            </a:pPr>
            <a:r>
              <a:rPr lang="ro-RO" b="1" dirty="0" smtClean="0">
                <a:solidFill>
                  <a:schemeClr val="bg1"/>
                </a:solidFill>
                <a:effectLst>
                  <a:outerShdw blurRad="38100" dist="38100" dir="2700000" algn="tl">
                    <a:srgbClr val="000000">
                      <a:alpha val="43137"/>
                    </a:srgbClr>
                  </a:outerShdw>
                </a:effectLst>
              </a:rPr>
              <a:t>De asemenea, ne vorbesc despre tendinţa divină spre iertare şi despre planul mântuirii.</a:t>
            </a:r>
          </a:p>
          <a:p>
            <a:pPr>
              <a:spcBef>
                <a:spcPts val="600"/>
              </a:spcBef>
            </a:pPr>
            <a:r>
              <a:rPr lang="ro-RO" b="1" dirty="0" smtClean="0">
                <a:solidFill>
                  <a:schemeClr val="bg1"/>
                </a:solidFill>
                <a:effectLst>
                  <a:outerShdw blurRad="38100" dist="38100" dir="2700000" algn="tl">
                    <a:srgbClr val="000000">
                      <a:alpha val="43137"/>
                    </a:srgbClr>
                  </a:outerShdw>
                </a:effectLst>
              </a:rPr>
              <a:t>De asemenea, ne prezintă chemarea universală la pocăinţă - atât de către Dumnezeu, cât şi de către poporul Său - şi consecinţele respingerii acesteia. </a:t>
            </a:r>
            <a:endParaRPr lang="ro-RO" b="1" dirty="0">
              <a:solidFill>
                <a:schemeClr val="bg1"/>
              </a:solidFill>
              <a:effectLst>
                <a:outerShdw blurRad="38100" dist="38100" dir="2700000" algn="tl">
                  <a:srgbClr val="000000">
                    <a:alpha val="43137"/>
                  </a:srgbClr>
                </a:outerShdw>
              </a:effectLst>
            </a:endParaRPr>
          </a:p>
        </p:txBody>
      </p:sp>
      <p:pic>
        <p:nvPicPr>
          <p:cNvPr id="10" name="Imagen 9">
            <a:extLst>
              <a:ext uri="{FF2B5EF4-FFF2-40B4-BE49-F238E27FC236}">
                <a16:creationId xmlns:a16="http://schemas.microsoft.com/office/drawing/2014/main" xmlns="" id="{EEA69ADF-5A50-4F96-AF24-8C8DE06BF68B}"/>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260490" y="2735992"/>
            <a:ext cx="218471" cy="228682"/>
          </a:xfrm>
          <a:prstGeom prst="rect">
            <a:avLst/>
          </a:prstGeom>
        </p:spPr>
      </p:pic>
      <p:pic>
        <p:nvPicPr>
          <p:cNvPr id="11" name="Imagen 10">
            <a:extLst>
              <a:ext uri="{FF2B5EF4-FFF2-40B4-BE49-F238E27FC236}">
                <a16:creationId xmlns:a16="http://schemas.microsoft.com/office/drawing/2014/main" xmlns="" id="{ACB21D6E-4FFB-46F0-965D-7ECD7EA1E0B9}"/>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260490" y="4141026"/>
            <a:ext cx="218471" cy="228682"/>
          </a:xfrm>
          <a:prstGeom prst="rect">
            <a:avLst/>
          </a:prstGeom>
        </p:spPr>
      </p:pic>
      <p:pic>
        <p:nvPicPr>
          <p:cNvPr id="14" name="Imagen 13">
            <a:extLst>
              <a:ext uri="{FF2B5EF4-FFF2-40B4-BE49-F238E27FC236}">
                <a16:creationId xmlns:a16="http://schemas.microsoft.com/office/drawing/2014/main" xmlns="" id="{6A743A0A-B1D4-4BC5-BD6B-BC122B5A8879}"/>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260490" y="3796092"/>
            <a:ext cx="218471" cy="228682"/>
          </a:xfrm>
          <a:prstGeom prst="rect">
            <a:avLst/>
          </a:prstGeom>
        </p:spPr>
      </p:pic>
      <p:pic>
        <p:nvPicPr>
          <p:cNvPr id="17" name="Imagen 16">
            <a:extLst>
              <a:ext uri="{FF2B5EF4-FFF2-40B4-BE49-F238E27FC236}">
                <a16:creationId xmlns:a16="http://schemas.microsoft.com/office/drawing/2014/main" xmlns="" id="{62EBAAAB-742F-4245-B301-297D160CE05E}"/>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257445" y="2396441"/>
            <a:ext cx="218471" cy="228682"/>
          </a:xfrm>
          <a:prstGeom prst="rect">
            <a:avLst/>
          </a:prstGeom>
        </p:spPr>
      </p:pic>
      <p:pic>
        <p:nvPicPr>
          <p:cNvPr id="18" name="Imagen 17">
            <a:extLst>
              <a:ext uri="{FF2B5EF4-FFF2-40B4-BE49-F238E27FC236}">
                <a16:creationId xmlns:a16="http://schemas.microsoft.com/office/drawing/2014/main" xmlns="" id="{2493B96F-E20C-4963-A4DF-4D7305D70D70}"/>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4257446" y="3090173"/>
            <a:ext cx="218471" cy="228682"/>
          </a:xfrm>
          <a:prstGeom prst="rect">
            <a:avLst/>
          </a:prstGeom>
        </p:spPr>
      </p:pic>
      <p:pic>
        <p:nvPicPr>
          <p:cNvPr id="25" name="Imagen 24">
            <a:extLst>
              <a:ext uri="{FF2B5EF4-FFF2-40B4-BE49-F238E27FC236}">
                <a16:creationId xmlns:a16="http://schemas.microsoft.com/office/drawing/2014/main" xmlns="" id="{D651FCDB-926A-469B-A93C-C9EE9AABC0FE}"/>
              </a:ext>
            </a:extLst>
          </p:cNvPr>
          <p:cNvPicPr>
            <a:picLocks noChangeAspect="1"/>
          </p:cNvPicPr>
          <p:nvPr/>
        </p:nvPicPr>
        <p:blipFill>
          <a:blip r:embed="rId10" cstate="screen">
            <a:extLst>
              <a:ext uri="{BEBA8EAE-BF5A-486C-A8C5-ECC9F3942E4B}">
                <a14:imgProps xmlns:a14="http://schemas.microsoft.com/office/drawing/2010/main" xmlns="">
                  <a14:imgLayer r:embed="rId11">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rot="16200000">
            <a:off x="3710090" y="3301529"/>
            <a:ext cx="354445" cy="507535"/>
          </a:xfrm>
          <a:prstGeom prst="rect">
            <a:avLst/>
          </a:prstGeom>
        </p:spPr>
      </p:pic>
      <p:pic>
        <p:nvPicPr>
          <p:cNvPr id="26" name="Imagen 25">
            <a:extLst>
              <a:ext uri="{FF2B5EF4-FFF2-40B4-BE49-F238E27FC236}">
                <a16:creationId xmlns:a16="http://schemas.microsoft.com/office/drawing/2014/main" xmlns="" id="{CEFFFFB1-8A82-40C1-9867-3D7ECAA8C0CB}"/>
              </a:ext>
            </a:extLst>
          </p:cNvPr>
          <p:cNvPicPr>
            <a:picLocks noChangeAspect="1"/>
          </p:cNvPicPr>
          <p:nvPr/>
        </p:nvPicPr>
        <p:blipFill>
          <a:blip r:embed="rId12" cstate="screen">
            <a:extLst>
              <a:ext uri="{28A0092B-C50C-407E-A947-70E740481C1C}">
                <a14:useLocalDpi xmlns:a14="http://schemas.microsoft.com/office/drawing/2010/main" xmlns=""/>
              </a:ext>
            </a:extLst>
          </a:blip>
          <a:stretch>
            <a:fillRect/>
          </a:stretch>
        </p:blipFill>
        <p:spPr>
          <a:xfrm rot="16200000">
            <a:off x="3710091" y="1903418"/>
            <a:ext cx="354445" cy="507536"/>
          </a:xfrm>
          <a:prstGeom prst="rect">
            <a:avLst/>
          </a:prstGeom>
        </p:spPr>
      </p:pic>
    </p:spTree>
    <p:extLst>
      <p:ext uri="{BB962C8B-B14F-4D97-AF65-F5344CB8AC3E}">
        <p14:creationId xmlns:p14="http://schemas.microsoft.com/office/powerpoint/2010/main" xmlns="" val="1033488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ppt_w/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left)">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ppt_x</p:attrName>
                                        </p:attrNameLst>
                                      </p:cBhvr>
                                      <p:tavLst>
                                        <p:tav tm="0">
                                          <p:val>
                                            <p:strVal val="#ppt_x-#ppt_w/2"/>
                                          </p:val>
                                        </p:tav>
                                        <p:tav tm="100000">
                                          <p:val>
                                            <p:strVal val="#ppt_x"/>
                                          </p:val>
                                        </p:tav>
                                      </p:tavLst>
                                    </p:anim>
                                    <p:anim calcmode="lin" valueType="num">
                                      <p:cBhvr>
                                        <p:cTn id="75" dur="500" fill="hold"/>
                                        <p:tgtEl>
                                          <p:spTgt spid="25"/>
                                        </p:tgtEl>
                                        <p:attrNameLst>
                                          <p:attrName>ppt_y</p:attrName>
                                        </p:attrNameLst>
                                      </p:cBhvr>
                                      <p:tavLst>
                                        <p:tav tm="0">
                                          <p:val>
                                            <p:strVal val="#ppt_y"/>
                                          </p:val>
                                        </p:tav>
                                        <p:tav tm="100000">
                                          <p:val>
                                            <p:strVal val="#ppt_y"/>
                                          </p:val>
                                        </p:tav>
                                      </p:tavLst>
                                    </p:anim>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53" presetClass="entr" presetSubtype="16"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Effect transition="in" filter="fade">
                                      <p:cBhvr>
                                        <p:cTn id="87" dur="500"/>
                                        <p:tgtEl>
                                          <p:spTgt spid="14"/>
                                        </p:tgtEl>
                                      </p:cBhvr>
                                    </p:animEffect>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4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D4B339E-84D6-451E-809F-894F9C411CD5}"/>
              </a:ext>
            </a:extLst>
          </p:cNvPr>
          <p:cNvSpPr txBox="1"/>
          <p:nvPr/>
        </p:nvSpPr>
        <p:spPr>
          <a:xfrm>
            <a:off x="1" y="-29260"/>
            <a:ext cx="6711624" cy="707886"/>
          </a:xfrm>
          <a:prstGeom prst="rect">
            <a:avLst/>
          </a:prstGeom>
          <a:noFill/>
        </p:spPr>
        <p:txBody>
          <a:bodyPr wrap="square">
            <a:spAutoFit/>
          </a:bodyPr>
          <a:lstStyle/>
          <a:p>
            <a:pPr algn="ctr"/>
            <a:r>
              <a:rPr lang="ro-RO"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„UN ZID DE </a:t>
            </a:r>
            <a:r>
              <a:rPr lang="ro-RO"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DESPĂRŢIRE”</a:t>
            </a:r>
            <a:endParaRPr lang="ro-R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CuadroTexto 3">
            <a:extLst>
              <a:ext uri="{FF2B5EF4-FFF2-40B4-BE49-F238E27FC236}">
                <a16:creationId xmlns:a16="http://schemas.microsoft.com/office/drawing/2014/main" xmlns="" id="{3773922D-B5D6-4494-ABEE-3173CE17CDEC}"/>
              </a:ext>
            </a:extLst>
          </p:cNvPr>
          <p:cNvSpPr txBox="1"/>
          <p:nvPr/>
        </p:nvSpPr>
        <p:spPr>
          <a:xfrm>
            <a:off x="475295" y="539043"/>
            <a:ext cx="6159967" cy="830997"/>
          </a:xfrm>
          <a:prstGeom prst="rect">
            <a:avLst/>
          </a:prstGeom>
          <a:noFill/>
        </p:spPr>
        <p:txBody>
          <a:bodyPr wrap="square">
            <a:spAutoFit/>
            <a:scene3d>
              <a:camera prst="orthographicFront"/>
              <a:lightRig rig="threePt" dir="t"/>
            </a:scene3d>
            <a:sp3d extrusionH="57150">
              <a:bevelT w="38100" h="38100"/>
            </a:sp3d>
          </a:bodyPr>
          <a:lstStyle/>
          <a:p>
            <a:r>
              <a:rPr lang="ro-RO" sz="1600" b="1" dirty="0" smtClean="0">
                <a:solidFill>
                  <a:srgbClr val="7030A0"/>
                </a:solidFill>
                <a:latin typeface="Comic Sans MS" panose="030F0702030302020204" pitchFamily="66" charset="0"/>
              </a:rPr>
              <a:t>„nelegiuirile </a:t>
            </a:r>
            <a:r>
              <a:rPr lang="ro-RO" sz="1600" b="1" dirty="0" smtClean="0">
                <a:solidFill>
                  <a:srgbClr val="7030A0"/>
                </a:solidFill>
                <a:latin typeface="Comic Sans MS" panose="030F0702030302020204" pitchFamily="66" charset="0"/>
              </a:rPr>
              <a:t>voastre pun un zid de despărţire între voi şi Dumnezeul vostru; păcatele voastre vă ascund Faţa Lui şi-L împiedică să v-asculte!” </a:t>
            </a:r>
            <a:r>
              <a:rPr lang="ro-RO" sz="1400" b="1" dirty="0" smtClean="0">
                <a:solidFill>
                  <a:srgbClr val="7030A0"/>
                </a:solidFill>
                <a:latin typeface="Comic Sans MS" panose="030F0702030302020204" pitchFamily="66" charset="0"/>
              </a:rPr>
              <a:t>(Isaia 59:2)</a:t>
            </a:r>
            <a:endParaRPr lang="ro-RO" sz="1600" b="1" dirty="0">
              <a:solidFill>
                <a:srgbClr val="7030A0"/>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6513054F-BA19-4C2B-9368-832BA92CEB97}"/>
              </a:ext>
            </a:extLst>
          </p:cNvPr>
          <p:cNvSpPr txBox="1"/>
          <p:nvPr/>
        </p:nvSpPr>
        <p:spPr>
          <a:xfrm>
            <a:off x="198214" y="1322705"/>
            <a:ext cx="6560728" cy="923330"/>
          </a:xfrm>
          <a:prstGeom prst="rect">
            <a:avLst/>
          </a:prstGeom>
          <a:noFill/>
        </p:spPr>
        <p:txBody>
          <a:bodyPr wrap="square" rtlCol="0">
            <a:spAutoFit/>
          </a:bodyPr>
          <a:lstStyle/>
          <a:p>
            <a:pPr>
              <a:spcBef>
                <a:spcPts val="600"/>
              </a:spcBef>
            </a:pPr>
            <a:r>
              <a:rPr lang="ro-RO" b="1" dirty="0" smtClean="0"/>
              <a:t>La întrebarea „La ce […] tu </a:t>
            </a:r>
            <a:r>
              <a:rPr lang="ro-RO" b="1" dirty="0" smtClean="0"/>
              <a:t>nu vezi</a:t>
            </a:r>
            <a:r>
              <a:rPr lang="ro-RO" b="1" dirty="0" smtClean="0"/>
              <a:t>?; [...] Nu ţii seama?” (Isaia 58:3), Dumnezeu răspunde: „Mâna Domnului nu este prea scurtă ca să mântuiască, nici urechea Lui prea tare ca să audă” (Isaia 59:1).</a:t>
            </a:r>
            <a:endParaRPr lang="ro-RO" b="1" dirty="0"/>
          </a:p>
        </p:txBody>
      </p:sp>
      <p:pic>
        <p:nvPicPr>
          <p:cNvPr id="6" name="Imagen 5">
            <a:extLst>
              <a:ext uri="{FF2B5EF4-FFF2-40B4-BE49-F238E27FC236}">
                <a16:creationId xmlns:a16="http://schemas.microsoft.com/office/drawing/2014/main" xmlns="" id="{E63E88A2-0455-44A3-9AF7-7031EFCDCB92}"/>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6810148" y="91642"/>
            <a:ext cx="2247900" cy="3086100"/>
          </a:xfrm>
          <a:prstGeom prst="roundRect">
            <a:avLst>
              <a:gd name="adj" fmla="val 45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CuadroTexto 16">
            <a:extLst>
              <a:ext uri="{FF2B5EF4-FFF2-40B4-BE49-F238E27FC236}">
                <a16:creationId xmlns:a16="http://schemas.microsoft.com/office/drawing/2014/main" xmlns="" id="{0FD92FF3-82EE-4004-B3E9-8C18C717E26D}"/>
              </a:ext>
            </a:extLst>
          </p:cNvPr>
          <p:cNvSpPr txBox="1"/>
          <p:nvPr/>
        </p:nvSpPr>
        <p:spPr>
          <a:xfrm>
            <a:off x="198214" y="2206961"/>
            <a:ext cx="6542132" cy="1477328"/>
          </a:xfrm>
          <a:prstGeom prst="rect">
            <a:avLst/>
          </a:prstGeom>
          <a:noFill/>
        </p:spPr>
        <p:txBody>
          <a:bodyPr wrap="square">
            <a:spAutoFit/>
          </a:bodyPr>
          <a:lstStyle/>
          <a:p>
            <a:pPr>
              <a:spcBef>
                <a:spcPts val="600"/>
              </a:spcBef>
            </a:pPr>
            <a:r>
              <a:rPr lang="ro-RO" b="1" dirty="0" smtClean="0"/>
              <a:t>În continuare (v. 2), el clarifică faptul că problema nu este în Dumnezeu, ci în om. Păcatul creează o despărţire între Dumnezeu şi om. Confruntat cu această separare, omul fuge, distanţându-se de Dumnezeu şi dăruindu-se din ce în ce mai mult păcatului (Geneza 3:8). </a:t>
            </a:r>
            <a:endParaRPr lang="ro-RO" b="1" dirty="0"/>
          </a:p>
        </p:txBody>
      </p:sp>
      <p:sp>
        <p:nvSpPr>
          <p:cNvPr id="19" name="CuadroTexto 18">
            <a:extLst>
              <a:ext uri="{FF2B5EF4-FFF2-40B4-BE49-F238E27FC236}">
                <a16:creationId xmlns:a16="http://schemas.microsoft.com/office/drawing/2014/main" xmlns="" id="{0D180EE9-22C4-4C33-A58C-379A7BBEB75A}"/>
              </a:ext>
            </a:extLst>
          </p:cNvPr>
          <p:cNvSpPr txBox="1"/>
          <p:nvPr/>
        </p:nvSpPr>
        <p:spPr>
          <a:xfrm>
            <a:off x="2201522" y="3389174"/>
            <a:ext cx="4396788" cy="1754326"/>
          </a:xfrm>
          <a:prstGeom prst="rect">
            <a:avLst/>
          </a:prstGeom>
          <a:noFill/>
        </p:spPr>
        <p:txBody>
          <a:bodyPr wrap="square">
            <a:spAutoFit/>
          </a:bodyPr>
          <a:lstStyle/>
          <a:p>
            <a:pPr>
              <a:spcBef>
                <a:spcPts val="600"/>
              </a:spcBef>
            </a:pPr>
            <a:r>
              <a:rPr lang="ro-RO" b="1" dirty="0" smtClean="0"/>
              <a:t>Atâta timp cât rămânem înrădăcinaţi în păcatele noastre şi nu vrem să mergem la Dumnezeu (adică să ascultăm vocea rugătoare a Duhului Sfânt), va exista în continuare o barieră de netrecut între Dumnezeu şi noi. </a:t>
            </a:r>
            <a:endParaRPr lang="ro-RO" b="1" dirty="0"/>
          </a:p>
        </p:txBody>
      </p:sp>
      <p:pic>
        <p:nvPicPr>
          <p:cNvPr id="13" name="Imagen 12">
            <a:extLst>
              <a:ext uri="{FF2B5EF4-FFF2-40B4-BE49-F238E27FC236}">
                <a16:creationId xmlns:a16="http://schemas.microsoft.com/office/drawing/2014/main" xmlns="" id="{256C6001-91A2-452E-A981-FFA855B2F3EC}"/>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94149" y="3637899"/>
            <a:ext cx="2003308" cy="1420659"/>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xmlns="" id="{CECDD242-DC71-4E67-B13E-2D12F0DF1696}"/>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6758943" y="3297987"/>
            <a:ext cx="2264048" cy="1702228"/>
          </a:xfrm>
          <a:prstGeom prst="rect">
            <a:avLst/>
          </a:prstGeom>
          <a:ln w="88900" cap="sq" cmpd="thickThin">
            <a:gradFill flip="none" rotWithShape="1">
              <a:gsLst>
                <a:gs pos="71000">
                  <a:srgbClr val="FEC306"/>
                </a:gs>
                <a:gs pos="0">
                  <a:srgbClr val="FEC306"/>
                </a:gs>
                <a:gs pos="100000">
                  <a:schemeClr val="tx1"/>
                </a:gs>
              </a:gsLst>
              <a:path path="circle">
                <a:fillToRect l="50000" t="50000" r="50000" b="50000"/>
              </a:path>
              <a:tileRect/>
            </a:gradFill>
            <a:prstDash val="solid"/>
            <a:miter lim="800000"/>
          </a:ln>
          <a:effectLst>
            <a:innerShdw blurRad="76200">
              <a:srgbClr val="000000"/>
            </a:innerShdw>
          </a:effectLst>
        </p:spPr>
      </p:pic>
    </p:spTree>
    <p:extLst>
      <p:ext uri="{BB962C8B-B14F-4D97-AF65-F5344CB8AC3E}">
        <p14:creationId xmlns:p14="http://schemas.microsoft.com/office/powerpoint/2010/main" xmlns="" val="2614641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900" decel="100000" fill="hold"/>
                                        <p:tgtEl>
                                          <p:spTgt spid="19"/>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312417" y="804088"/>
            <a:ext cx="7602630" cy="3477875"/>
          </a:xfrm>
          <a:prstGeom prst="rect">
            <a:avLst/>
          </a:prstGeom>
          <a:noFill/>
        </p:spPr>
        <p:txBody>
          <a:bodyPr wrap="square">
            <a:spAutoFit/>
          </a:bodyPr>
          <a:lstStyle/>
          <a:p>
            <a:pPr>
              <a:spcBef>
                <a:spcPts val="600"/>
              </a:spcBef>
            </a:pPr>
            <a:r>
              <a:rPr lang="ro-RO" sz="2200" dirty="0" smtClean="0">
                <a:latin typeface="Cooper Black" pitchFamily="18" charset="0"/>
              </a:rPr>
              <a:t>„</a:t>
            </a:r>
            <a:r>
              <a:rPr lang="ro-RO" sz="2200" dirty="0" smtClean="0">
                <a:latin typeface="Arial Black" panose="020B0A04020102020204" pitchFamily="34" charset="0"/>
              </a:rPr>
              <a:t>Nu </a:t>
            </a:r>
            <a:r>
              <a:rPr lang="ro-RO" sz="2200" dirty="0">
                <a:latin typeface="Arial Black" panose="020B0A04020102020204" pitchFamily="34" charset="0"/>
              </a:rPr>
              <a:t>da ascultare sugestiilor </a:t>
            </a:r>
            <a:r>
              <a:rPr lang="ro-RO" sz="2200" dirty="0" smtClean="0">
                <a:latin typeface="Arial Black" panose="020B0A04020102020204" pitchFamily="34" charset="0"/>
              </a:rPr>
              <a:t>vrăjmaşului </a:t>
            </a:r>
            <a:r>
              <a:rPr lang="ro-RO" sz="2200" dirty="0">
                <a:latin typeface="Arial Black" panose="020B0A04020102020204" pitchFamily="34" charset="0"/>
              </a:rPr>
              <a:t>de a sta departe de Domnul Hristos, până când vei ajunge să te faci mai bun; până când vei fi destul de bun pentru a veni la Dumnezeu. Dacă vei </a:t>
            </a:r>
            <a:r>
              <a:rPr lang="ro-RO" sz="2200" dirty="0" smtClean="0">
                <a:latin typeface="Arial Black" panose="020B0A04020102020204" pitchFamily="34" charset="0"/>
              </a:rPr>
              <a:t>aştepta </a:t>
            </a:r>
            <a:r>
              <a:rPr lang="ro-RO" sz="2200" dirty="0">
                <a:latin typeface="Arial Black" panose="020B0A04020102020204" pitchFamily="34" charset="0"/>
              </a:rPr>
              <a:t>până atunci, nu vei veni niciodată la El. Când Satana arată spre hainele tale murdare, repetă </a:t>
            </a:r>
            <a:r>
              <a:rPr lang="ro-RO" sz="2200" dirty="0" smtClean="0">
                <a:latin typeface="Arial Black" panose="020B0A04020102020204" pitchFamily="34" charset="0"/>
              </a:rPr>
              <a:t>făgăduinţa </a:t>
            </a:r>
            <a:r>
              <a:rPr lang="ro-RO" sz="2200" dirty="0">
                <a:latin typeface="Arial Black" panose="020B0A04020102020204" pitchFamily="34" charset="0"/>
              </a:rPr>
              <a:t>Domnului Hristos: „Pe cel ce va veni la Mine, nu-l voi izgoni afară”. Ioan </a:t>
            </a:r>
            <a:r>
              <a:rPr lang="ro-RO" sz="2200" dirty="0" smtClean="0">
                <a:latin typeface="Arial Black" panose="020B0A04020102020204" pitchFamily="34" charset="0"/>
              </a:rPr>
              <a:t>6,37</a:t>
            </a:r>
            <a:r>
              <a:rPr lang="ro-RO" sz="2200" dirty="0">
                <a:latin typeface="Arial Black" panose="020B0A04020102020204" pitchFamily="34" charset="0"/>
              </a:rPr>
              <a:t>. Spune-i </a:t>
            </a:r>
            <a:r>
              <a:rPr lang="ro-RO" sz="2200" dirty="0" smtClean="0">
                <a:latin typeface="Arial Black" panose="020B0A04020102020204" pitchFamily="34" charset="0"/>
              </a:rPr>
              <a:t>vrăjmaşului </a:t>
            </a:r>
            <a:r>
              <a:rPr lang="ro-RO" sz="2200" dirty="0">
                <a:latin typeface="Arial Black" panose="020B0A04020102020204" pitchFamily="34" charset="0"/>
              </a:rPr>
              <a:t>că sângele lui Isus Hristos ne </a:t>
            </a:r>
            <a:r>
              <a:rPr lang="ro-RO" sz="2200" dirty="0" err="1" smtClean="0">
                <a:latin typeface="Arial Black" panose="020B0A04020102020204" pitchFamily="34" charset="0"/>
              </a:rPr>
              <a:t>curăţeşte</a:t>
            </a:r>
            <a:r>
              <a:rPr lang="ro-RO" sz="2200" dirty="0" smtClean="0">
                <a:latin typeface="Arial Black" panose="020B0A04020102020204" pitchFamily="34" charset="0"/>
              </a:rPr>
              <a:t> </a:t>
            </a:r>
            <a:r>
              <a:rPr lang="ro-RO" sz="2200" dirty="0">
                <a:latin typeface="Arial Black" panose="020B0A04020102020204" pitchFamily="34" charset="0"/>
              </a:rPr>
              <a:t>de orice păcat</a:t>
            </a:r>
            <a:r>
              <a:rPr lang="ro-RO" sz="2200" dirty="0" smtClean="0">
                <a:latin typeface="Arial Black" panose="020B0A04020102020204" pitchFamily="34" charset="0"/>
              </a:rPr>
              <a:t>.</a:t>
            </a:r>
            <a:r>
              <a:rPr lang="ro-RO" sz="2200" dirty="0" smtClean="0">
                <a:latin typeface="Cooper Black" pitchFamily="18" charset="0"/>
              </a:rPr>
              <a:t>”</a:t>
            </a:r>
            <a:endParaRPr lang="ro-RO" sz="2200" dirty="0">
              <a:latin typeface="Cooper Black" pitchFamily="18" charset="0"/>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4477604" y="4759322"/>
            <a:ext cx="4533292" cy="338554"/>
          </a:xfrm>
          <a:prstGeom prst="rect">
            <a:avLst/>
          </a:prstGeom>
          <a:noFill/>
        </p:spPr>
        <p:txBody>
          <a:bodyPr wrap="none" rtlCol="0">
            <a:spAutoFit/>
          </a:bodyPr>
          <a:lstStyle/>
          <a:p>
            <a:pPr algn="r"/>
            <a:r>
              <a:rPr lang="ro-RO" sz="1600" b="1" smtClean="0"/>
              <a:t>E.G.W</a:t>
            </a:r>
            <a:r>
              <a:rPr lang="ro-RO" sz="1600" b="1" smtClean="0"/>
              <a:t>. </a:t>
            </a:r>
            <a:r>
              <a:rPr lang="ro-RO" sz="1600" b="1" smtClean="0"/>
              <a:t>(Parabolele </a:t>
            </a:r>
            <a:r>
              <a:rPr lang="ro-RO" sz="1600" b="1" smtClean="0"/>
              <a:t>Domnului </a:t>
            </a:r>
            <a:r>
              <a:rPr lang="ro-RO" sz="1600" b="1" smtClean="0"/>
              <a:t>Isus </a:t>
            </a:r>
            <a:r>
              <a:rPr lang="ro-RO" sz="1600" b="1" smtClean="0"/>
              <a:t>Hristos</a:t>
            </a:r>
            <a:r>
              <a:rPr lang="ro-RO" sz="1600" b="1" smtClean="0"/>
              <a:t>, </a:t>
            </a:r>
            <a:r>
              <a:rPr lang="ro-RO" sz="1600" b="1" smtClean="0"/>
              <a:t>pag</a:t>
            </a:r>
            <a:r>
              <a:rPr lang="ro-RO" sz="1600" b="1" smtClean="0"/>
              <a:t>. </a:t>
            </a:r>
            <a:r>
              <a:rPr lang="ro-RO" sz="1600" b="1" smtClean="0"/>
              <a:t>205)</a:t>
            </a:r>
            <a:endParaRPr lang="ro-RO" sz="1600" b="1"/>
          </a:p>
        </p:txBody>
      </p:sp>
    </p:spTree>
    <p:extLst>
      <p:ext uri="{BB962C8B-B14F-4D97-AF65-F5344CB8AC3E}">
        <p14:creationId xmlns:p14="http://schemas.microsoft.com/office/powerpoint/2010/main" xmlns="" val="18719601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3B60F1F-139D-45EA-A9B2-CE8D257C15E7}"/>
              </a:ext>
            </a:extLst>
          </p:cNvPr>
          <p:cNvSpPr txBox="1"/>
          <p:nvPr/>
        </p:nvSpPr>
        <p:spPr>
          <a:xfrm>
            <a:off x="0" y="0"/>
            <a:ext cx="6795821" cy="646331"/>
          </a:xfrm>
          <a:prstGeom prst="rect">
            <a:avLst/>
          </a:prstGeom>
          <a:noFill/>
        </p:spPr>
        <p:txBody>
          <a:bodyPr wrap="square">
            <a:spAutoFit/>
          </a:bodyPr>
          <a:lstStyle/>
          <a:p>
            <a:pPr algn="ctr"/>
            <a:r>
              <a:rPr lang="ro-RO" sz="3600" b="1" smtClean="0">
                <a:ln w="6600">
                  <a:solidFill>
                    <a:schemeClr val="accent2"/>
                  </a:solidFill>
                  <a:prstDash val="solid"/>
                </a:ln>
                <a:solidFill>
                  <a:srgbClr val="FFFFFF"/>
                </a:solidFill>
                <a:effectLst>
                  <a:outerShdw dist="38100" dir="2700000" algn="tl" rotWithShape="0">
                    <a:schemeClr val="accent2"/>
                  </a:outerShdw>
                </a:effectLst>
              </a:rPr>
              <a:t>CINE ESTE </a:t>
            </a:r>
            <a:r>
              <a:rPr lang="ro-RO" sz="3600" b="1" smtClean="0">
                <a:ln w="6600">
                  <a:solidFill>
                    <a:schemeClr val="accent2"/>
                  </a:solidFill>
                  <a:prstDash val="solid"/>
                </a:ln>
                <a:solidFill>
                  <a:srgbClr val="FFFFFF"/>
                </a:solidFill>
                <a:effectLst>
                  <a:outerShdw dist="38100" dir="2700000" algn="tl" rotWithShape="0">
                    <a:schemeClr val="accent2"/>
                  </a:outerShdw>
                </a:effectLst>
              </a:rPr>
              <a:t>IERTAT</a:t>
            </a:r>
            <a:r>
              <a:rPr lang="ro-RO" sz="3600" b="1" smtClean="0">
                <a:ln w="6600">
                  <a:solidFill>
                    <a:schemeClr val="accent2"/>
                  </a:solidFill>
                  <a:prstDash val="solid"/>
                </a:ln>
                <a:solidFill>
                  <a:srgbClr val="FFFFFF"/>
                </a:solidFill>
                <a:effectLst>
                  <a:outerShdw dist="38100" dir="2700000" algn="tl" rotWithShape="0">
                    <a:schemeClr val="accent2"/>
                  </a:outerShdw>
                </a:effectLst>
              </a:rPr>
              <a:t>?</a:t>
            </a:r>
            <a:endParaRPr lang="ro-RO" sz="36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xmlns="" id="{AC33CD74-B64B-4F94-9341-5CCC0D329EB9}"/>
              </a:ext>
            </a:extLst>
          </p:cNvPr>
          <p:cNvSpPr txBox="1"/>
          <p:nvPr/>
        </p:nvSpPr>
        <p:spPr>
          <a:xfrm>
            <a:off x="48860" y="583706"/>
            <a:ext cx="6547383" cy="523220"/>
          </a:xfrm>
          <a:prstGeom prst="rect">
            <a:avLst/>
          </a:prstGeom>
          <a:noFill/>
        </p:spPr>
        <p:txBody>
          <a:bodyPr wrap="square">
            <a:spAutoFit/>
          </a:bodyPr>
          <a:lstStyle/>
          <a:p>
            <a:r>
              <a:rPr lang="ro-RO" sz="1400" b="1" smtClean="0">
                <a:solidFill>
                  <a:schemeClr val="accent5">
                    <a:lumMod val="60000"/>
                    <a:lumOff val="40000"/>
                  </a:schemeClr>
                </a:solidFill>
                <a:latin typeface="Comic Sans MS" panose="030F0702030302020204" pitchFamily="66" charset="0"/>
              </a:rPr>
              <a:t>„</a:t>
            </a:r>
            <a:r>
              <a:rPr lang="ro-RO" sz="1400" b="1" smtClean="0">
                <a:solidFill>
                  <a:schemeClr val="accent5">
                    <a:lumMod val="60000"/>
                    <a:lumOff val="40000"/>
                  </a:schemeClr>
                </a:solidFill>
                <a:latin typeface="Comic Sans MS" panose="030F0702030302020204" pitchFamily="66" charset="0"/>
              </a:rPr>
              <a:t>Da</a:t>
            </a:r>
            <a:r>
              <a:rPr lang="ro-RO" sz="1400" b="1" smtClean="0">
                <a:solidFill>
                  <a:schemeClr val="accent5">
                    <a:lumMod val="60000"/>
                    <a:lumOff val="40000"/>
                  </a:schemeClr>
                </a:solidFill>
                <a:latin typeface="Comic Sans MS" panose="030F0702030302020204" pitchFamily="66" charset="0"/>
              </a:rPr>
              <a:t>, va veni un Răscumpărător pentru </a:t>
            </a:r>
            <a:r>
              <a:rPr lang="ro-RO" sz="1400" b="1" smtClean="0">
                <a:solidFill>
                  <a:schemeClr val="accent5">
                    <a:lumMod val="60000"/>
                    <a:lumOff val="40000"/>
                  </a:schemeClr>
                </a:solidFill>
                <a:latin typeface="Comic Sans MS" panose="030F0702030302020204" pitchFamily="66" charset="0"/>
              </a:rPr>
              <a:t>Sion</a:t>
            </a:r>
            <a:r>
              <a:rPr lang="ro-RO" sz="1400" b="1" smtClean="0">
                <a:solidFill>
                  <a:schemeClr val="accent5">
                    <a:lumMod val="60000"/>
                    <a:lumOff val="40000"/>
                  </a:schemeClr>
                </a:solidFill>
                <a:latin typeface="Comic Sans MS" panose="030F0702030302020204" pitchFamily="66" charset="0"/>
              </a:rPr>
              <a:t>, pentru cei ai lui Iacov care se vor întoarce de la păcatele </a:t>
            </a:r>
            <a:r>
              <a:rPr lang="ro-RO" sz="1400" b="1" smtClean="0">
                <a:solidFill>
                  <a:schemeClr val="accent5">
                    <a:lumMod val="60000"/>
                    <a:lumOff val="40000"/>
                  </a:schemeClr>
                </a:solidFill>
                <a:latin typeface="Comic Sans MS" panose="030F0702030302020204" pitchFamily="66" charset="0"/>
              </a:rPr>
              <a:t>lor</a:t>
            </a:r>
            <a:r>
              <a:rPr lang="ro-RO" sz="1400" b="1" smtClean="0">
                <a:solidFill>
                  <a:schemeClr val="accent5">
                    <a:lumMod val="60000"/>
                    <a:lumOff val="40000"/>
                  </a:schemeClr>
                </a:solidFill>
                <a:latin typeface="Comic Sans MS" panose="030F0702030302020204" pitchFamily="66" charset="0"/>
              </a:rPr>
              <a:t>”, zice </a:t>
            </a:r>
            <a:r>
              <a:rPr lang="ro-RO" sz="1400" b="1" smtClean="0">
                <a:solidFill>
                  <a:schemeClr val="accent5">
                    <a:lumMod val="60000"/>
                    <a:lumOff val="40000"/>
                  </a:schemeClr>
                </a:solidFill>
                <a:latin typeface="Comic Sans MS" panose="030F0702030302020204" pitchFamily="66" charset="0"/>
              </a:rPr>
              <a:t>Domnul</a:t>
            </a:r>
            <a:r>
              <a:rPr lang="ro-RO" sz="1400" b="1" smtClean="0">
                <a:solidFill>
                  <a:schemeClr val="accent5">
                    <a:lumMod val="60000"/>
                    <a:lumOff val="40000"/>
                  </a:schemeClr>
                </a:solidFill>
                <a:latin typeface="Comic Sans MS" panose="030F0702030302020204" pitchFamily="66" charset="0"/>
              </a:rPr>
              <a:t>.” </a:t>
            </a:r>
            <a:r>
              <a:rPr lang="ro-RO" sz="1200" b="1" smtClean="0">
                <a:solidFill>
                  <a:schemeClr val="accent5">
                    <a:lumMod val="60000"/>
                    <a:lumOff val="40000"/>
                  </a:schemeClr>
                </a:solidFill>
                <a:latin typeface="Comic Sans MS" panose="030F0702030302020204" pitchFamily="66" charset="0"/>
              </a:rPr>
              <a:t>(Isaia</a:t>
            </a:r>
            <a:r>
              <a:rPr lang="ro-RO" sz="1200" b="1" smtClean="0">
                <a:solidFill>
                  <a:schemeClr val="accent5">
                    <a:lumMod val="60000"/>
                    <a:lumOff val="40000"/>
                  </a:schemeClr>
                </a:solidFill>
                <a:latin typeface="Comic Sans MS" panose="030F0702030302020204" pitchFamily="66" charset="0"/>
              </a:rPr>
              <a:t> </a:t>
            </a:r>
            <a:r>
              <a:rPr lang="ro-RO" sz="1200" b="1" smtClean="0">
                <a:solidFill>
                  <a:schemeClr val="accent5">
                    <a:lumMod val="60000"/>
                    <a:lumOff val="40000"/>
                  </a:schemeClr>
                </a:solidFill>
                <a:latin typeface="Comic Sans MS" panose="030F0702030302020204" pitchFamily="66" charset="0"/>
              </a:rPr>
              <a:t>59:20)</a:t>
            </a:r>
            <a:endParaRPr lang="ro-RO" sz="1200" b="1">
              <a:solidFill>
                <a:schemeClr val="accent5">
                  <a:lumMod val="60000"/>
                  <a:lumOff val="4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10E7910F-234F-45B7-B25E-F4858BBE0E1A}"/>
              </a:ext>
            </a:extLst>
          </p:cNvPr>
          <p:cNvSpPr txBox="1"/>
          <p:nvPr/>
        </p:nvSpPr>
        <p:spPr>
          <a:xfrm>
            <a:off x="209006" y="1197083"/>
            <a:ext cx="587724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ro-RO" sz="1600" b="1" smtClean="0">
                <a:solidFill>
                  <a:schemeClr val="tx1"/>
                </a:solidFill>
              </a:rPr>
              <a:t>Pe ce se </a:t>
            </a:r>
            <a:r>
              <a:rPr lang="ro-RO" sz="1600" b="1" smtClean="0">
                <a:solidFill>
                  <a:schemeClr val="tx1"/>
                </a:solidFill>
              </a:rPr>
              <a:t>bazează </a:t>
            </a:r>
            <a:r>
              <a:rPr lang="ro-RO" sz="1600" b="1" smtClean="0">
                <a:solidFill>
                  <a:schemeClr val="tx1"/>
                </a:solidFill>
              </a:rPr>
              <a:t>mântuirea?</a:t>
            </a:r>
            <a:endParaRPr lang="ro-RO" sz="1600" b="1">
              <a:solidFill>
                <a:schemeClr val="tx1"/>
              </a:solidFill>
            </a:endParaRPr>
          </a:p>
        </p:txBody>
      </p:sp>
      <p:sp>
        <p:nvSpPr>
          <p:cNvPr id="6" name="CuadroTexto 5">
            <a:extLst>
              <a:ext uri="{FF2B5EF4-FFF2-40B4-BE49-F238E27FC236}">
                <a16:creationId xmlns:a16="http://schemas.microsoft.com/office/drawing/2014/main" xmlns="" id="{5ACD2201-DF68-4303-9B4E-669A6BC9EB16}"/>
              </a:ext>
            </a:extLst>
          </p:cNvPr>
          <p:cNvSpPr txBox="1"/>
          <p:nvPr/>
        </p:nvSpPr>
        <p:spPr>
          <a:xfrm>
            <a:off x="209005" y="1625365"/>
            <a:ext cx="5599263" cy="1646605"/>
          </a:xfrm>
          <a:prstGeom prst="rect">
            <a:avLst/>
          </a:prstGeom>
          <a:noFill/>
        </p:spPr>
        <p:txBody>
          <a:bodyPr wrap="square" rtlCol="0">
            <a:spAutoFit/>
          </a:bodyPr>
          <a:lstStyle/>
          <a:p>
            <a:pPr marL="342900" indent="-342900">
              <a:spcBef>
                <a:spcPts val="600"/>
              </a:spcBef>
              <a:buFont typeface="+mj-lt"/>
              <a:buAutoNum type="arabicPeriod"/>
            </a:pPr>
            <a:r>
              <a:rPr lang="ro-RO" sz="1600" b="1" dirty="0" smtClean="0">
                <a:solidFill>
                  <a:schemeClr val="bg1"/>
                </a:solidFill>
              </a:rPr>
              <a:t>Dacă baza este părăsirea nelegiuirii, adică să încetăm să păcătuim: avem o problemă serioasă, pentru că „nu este niciunul </a:t>
            </a:r>
            <a:r>
              <a:rPr lang="ro-RO" sz="1600" b="1" dirty="0" smtClean="0">
                <a:solidFill>
                  <a:schemeClr val="bg1"/>
                </a:solidFill>
              </a:rPr>
              <a:t>care să facă </a:t>
            </a:r>
            <a:r>
              <a:rPr lang="ro-RO" sz="1600" b="1" dirty="0" smtClean="0">
                <a:solidFill>
                  <a:schemeClr val="bg1"/>
                </a:solidFill>
              </a:rPr>
              <a:t>binele” (Romani 3:12).</a:t>
            </a:r>
          </a:p>
          <a:p>
            <a:pPr marL="342900" indent="-342900">
              <a:spcBef>
                <a:spcPts val="600"/>
              </a:spcBef>
              <a:buFont typeface="+mj-lt"/>
              <a:buAutoNum type="arabicPeriod"/>
            </a:pPr>
            <a:r>
              <a:rPr lang="ro-RO" sz="1600" b="1" dirty="0" smtClean="0">
                <a:solidFill>
                  <a:schemeClr val="bg1"/>
                </a:solidFill>
              </a:rPr>
              <a:t>Dacă baza este </a:t>
            </a:r>
            <a:r>
              <a:rPr lang="ro-RO" sz="1600" b="1" i="1" u="sng" dirty="0" smtClean="0">
                <a:solidFill>
                  <a:schemeClr val="bg1"/>
                </a:solidFill>
              </a:rPr>
              <a:t>acceptarea ofertei de iertare</a:t>
            </a:r>
            <a:r>
              <a:rPr lang="ro-RO" sz="1600" b="1" i="1" dirty="0" smtClean="0">
                <a:solidFill>
                  <a:schemeClr val="bg1"/>
                </a:solidFill>
              </a:rPr>
              <a:t> </a:t>
            </a:r>
            <a:r>
              <a:rPr lang="ro-RO" sz="1600" b="1" dirty="0" smtClean="0">
                <a:solidFill>
                  <a:schemeClr val="bg1"/>
                </a:solidFill>
              </a:rPr>
              <a:t>a lui Dumnezeu: Suntem pe drumul cel bun (Isaia 1:18; Ieremia 31:34). În plus, este gratuită! (Romani 3:24). </a:t>
            </a:r>
            <a:endParaRPr lang="ro-RO" sz="1600" b="1" dirty="0">
              <a:solidFill>
                <a:schemeClr val="bg1"/>
              </a:solidFill>
            </a:endParaRPr>
          </a:p>
        </p:txBody>
      </p:sp>
      <p:sp>
        <p:nvSpPr>
          <p:cNvPr id="7" name="CuadroTexto 6">
            <a:extLst>
              <a:ext uri="{FF2B5EF4-FFF2-40B4-BE49-F238E27FC236}">
                <a16:creationId xmlns:a16="http://schemas.microsoft.com/office/drawing/2014/main" xmlns="" id="{24413C29-48A3-4B94-A644-B5026272849E}"/>
              </a:ext>
            </a:extLst>
          </p:cNvPr>
          <p:cNvSpPr txBox="1"/>
          <p:nvPr/>
        </p:nvSpPr>
        <p:spPr>
          <a:xfrm>
            <a:off x="209006" y="3902527"/>
            <a:ext cx="5255449" cy="1077218"/>
          </a:xfrm>
          <a:prstGeom prst="rect">
            <a:avLst/>
          </a:prstGeom>
          <a:noFill/>
        </p:spPr>
        <p:txBody>
          <a:bodyPr wrap="square" rtlCol="0">
            <a:spAutoFit/>
          </a:bodyPr>
          <a:lstStyle/>
          <a:p>
            <a:pPr>
              <a:spcBef>
                <a:spcPts val="600"/>
              </a:spcBef>
            </a:pPr>
            <a:r>
              <a:rPr lang="ro-RO" sz="1600" b="1" dirty="0" smtClean="0">
                <a:solidFill>
                  <a:schemeClr val="bg1"/>
                </a:solidFill>
              </a:rPr>
              <a:t>Desigur, pentru a accepta iertarea trebuie să existe pocăinţă şi </a:t>
            </a:r>
            <a:r>
              <a:rPr lang="ro-RO" sz="1600" b="1" i="1" u="sng" dirty="0" smtClean="0">
                <a:solidFill>
                  <a:schemeClr val="bg1"/>
                </a:solidFill>
              </a:rPr>
              <a:t>dorinţa de a părăsi păcatul</a:t>
            </a:r>
            <a:r>
              <a:rPr lang="ro-RO" sz="1600" b="1" i="1" dirty="0" smtClean="0">
                <a:solidFill>
                  <a:schemeClr val="bg1"/>
                </a:solidFill>
              </a:rPr>
              <a:t> </a:t>
            </a:r>
            <a:r>
              <a:rPr lang="ro-RO" sz="1600" b="1" dirty="0" smtClean="0">
                <a:solidFill>
                  <a:schemeClr val="bg1"/>
                </a:solidFill>
              </a:rPr>
              <a:t>(Fapte 3:19). Credinţa prin care suntem mântuiţi se manifestă prin faptele noastre (Iacov 2:18). </a:t>
            </a:r>
            <a:endParaRPr lang="ro-RO" sz="1600" b="1" dirty="0">
              <a:solidFill>
                <a:schemeClr val="bg1"/>
              </a:solidFill>
            </a:endParaRPr>
          </a:p>
        </p:txBody>
      </p:sp>
      <p:sp>
        <p:nvSpPr>
          <p:cNvPr id="8" name="CuadroTexto 7">
            <a:extLst>
              <a:ext uri="{FF2B5EF4-FFF2-40B4-BE49-F238E27FC236}">
                <a16:creationId xmlns:a16="http://schemas.microsoft.com/office/drawing/2014/main" xmlns="" id="{CEBF4B80-9F19-49FF-A876-9C5928AC8935}"/>
              </a:ext>
            </a:extLst>
          </p:cNvPr>
          <p:cNvSpPr txBox="1"/>
          <p:nvPr/>
        </p:nvSpPr>
        <p:spPr>
          <a:xfrm>
            <a:off x="209006" y="3525450"/>
            <a:ext cx="587724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spcBef>
                <a:spcPts val="600"/>
              </a:spcBef>
            </a:pPr>
            <a:r>
              <a:rPr lang="ro-RO" sz="1600" b="1" smtClean="0">
                <a:solidFill>
                  <a:schemeClr val="tx1"/>
                </a:solidFill>
              </a:rPr>
              <a:t>Ce înseamnă să te întorci de </a:t>
            </a:r>
            <a:r>
              <a:rPr lang="ro-RO" sz="1600" b="1" smtClean="0">
                <a:solidFill>
                  <a:schemeClr val="tx1"/>
                </a:solidFill>
              </a:rPr>
              <a:t>la </a:t>
            </a:r>
            <a:r>
              <a:rPr lang="ro-RO" sz="1600" b="1" smtClean="0">
                <a:solidFill>
                  <a:schemeClr val="tx1"/>
                </a:solidFill>
              </a:rPr>
              <a:t>păcat?</a:t>
            </a:r>
            <a:endParaRPr lang="ro-RO" sz="1600" b="1">
              <a:solidFill>
                <a:schemeClr val="tx1"/>
              </a:solidFill>
            </a:endParaRPr>
          </a:p>
        </p:txBody>
      </p:sp>
    </p:spTree>
    <p:extLst>
      <p:ext uri="{BB962C8B-B14F-4D97-AF65-F5344CB8AC3E}">
        <p14:creationId xmlns:p14="http://schemas.microsoft.com/office/powerpoint/2010/main" xmlns="" val="3280735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435">
                                          <p:stCondLst>
                                            <p:cond delay="0"/>
                                          </p:stCondLst>
                                        </p:cTn>
                                        <p:tgtEl>
                                          <p:spTgt spid="4"/>
                                        </p:tgtEl>
                                      </p:cBhvr>
                                    </p:animEffect>
                                    <p:anim calcmode="lin" valueType="num">
                                      <p:cBhvr>
                                        <p:cTn id="17"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0"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1"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2" dur="20">
                                          <p:stCondLst>
                                            <p:cond delay="487"/>
                                          </p:stCondLst>
                                        </p:cTn>
                                        <p:tgtEl>
                                          <p:spTgt spid="4"/>
                                        </p:tgtEl>
                                      </p:cBhvr>
                                      <p:to x="100000" y="60000"/>
                                    </p:animScale>
                                    <p:animScale>
                                      <p:cBhvr>
                                        <p:cTn id="23" dur="124" decel="50000">
                                          <p:stCondLst>
                                            <p:cond delay="507"/>
                                          </p:stCondLst>
                                        </p:cTn>
                                        <p:tgtEl>
                                          <p:spTgt spid="4"/>
                                        </p:tgtEl>
                                      </p:cBhvr>
                                      <p:to x="100000" y="100000"/>
                                    </p:animScale>
                                    <p:animScale>
                                      <p:cBhvr>
                                        <p:cTn id="24" dur="20">
                                          <p:stCondLst>
                                            <p:cond delay="984"/>
                                          </p:stCondLst>
                                        </p:cTn>
                                        <p:tgtEl>
                                          <p:spTgt spid="4"/>
                                        </p:tgtEl>
                                      </p:cBhvr>
                                      <p:to x="100000" y="80000"/>
                                    </p:animScale>
                                    <p:animScale>
                                      <p:cBhvr>
                                        <p:cTn id="25" dur="124" decel="50000">
                                          <p:stCondLst>
                                            <p:cond delay="1004"/>
                                          </p:stCondLst>
                                        </p:cTn>
                                        <p:tgtEl>
                                          <p:spTgt spid="4"/>
                                        </p:tgtEl>
                                      </p:cBhvr>
                                      <p:to x="100000" y="100000"/>
                                    </p:animScale>
                                    <p:animScale>
                                      <p:cBhvr>
                                        <p:cTn id="26" dur="20">
                                          <p:stCondLst>
                                            <p:cond delay="1231"/>
                                          </p:stCondLst>
                                        </p:cTn>
                                        <p:tgtEl>
                                          <p:spTgt spid="4"/>
                                        </p:tgtEl>
                                      </p:cBhvr>
                                      <p:to x="100000" y="90000"/>
                                    </p:animScale>
                                    <p:animScale>
                                      <p:cBhvr>
                                        <p:cTn id="27" dur="124" decel="50000">
                                          <p:stCondLst>
                                            <p:cond delay="1251"/>
                                          </p:stCondLst>
                                        </p:cTn>
                                        <p:tgtEl>
                                          <p:spTgt spid="4"/>
                                        </p:tgtEl>
                                      </p:cBhvr>
                                      <p:to x="100000" y="100000"/>
                                    </p:animScale>
                                    <p:animScale>
                                      <p:cBhvr>
                                        <p:cTn id="28" dur="20">
                                          <p:stCondLst>
                                            <p:cond delay="1356"/>
                                          </p:stCondLst>
                                        </p:cTn>
                                        <p:tgtEl>
                                          <p:spTgt spid="4"/>
                                        </p:tgtEl>
                                      </p:cBhvr>
                                      <p:to x="100000" y="95000"/>
                                    </p:animScale>
                                    <p:animScale>
                                      <p:cBhvr>
                                        <p:cTn id="29" dur="124" decel="50000">
                                          <p:stCondLst>
                                            <p:cond delay="1376"/>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wipe(left)">
                                      <p:cBhvr>
                                        <p:cTn id="46" dur="500"/>
                                        <p:tgtEl>
                                          <p:spTgt spid="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left)">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9" dur="1000" fill="hold"/>
                                        <p:tgtEl>
                                          <p:spTgt spid="8"/>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build="p"/>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1546315" y="767242"/>
            <a:ext cx="6932002" cy="3816429"/>
          </a:xfrm>
          <a:prstGeom prst="rect">
            <a:avLst/>
          </a:prstGeom>
          <a:noFill/>
        </p:spPr>
        <p:txBody>
          <a:bodyPr wrap="square">
            <a:spAutoFit/>
          </a:bodyPr>
          <a:lstStyle/>
          <a:p>
            <a:pPr>
              <a:spcBef>
                <a:spcPts val="600"/>
              </a:spcBef>
            </a:pPr>
            <a:r>
              <a:rPr lang="ro-RO" sz="2200" dirty="0" smtClean="0">
                <a:latin typeface="Cooper Black" pitchFamily="18" charset="0"/>
              </a:rPr>
              <a:t>„</a:t>
            </a:r>
            <a:r>
              <a:rPr lang="ro-RO" sz="2200" dirty="0" smtClean="0">
                <a:latin typeface="Arial Black" panose="020B0A04020102020204" pitchFamily="34" charset="0"/>
              </a:rPr>
              <a:t>Harul </a:t>
            </a:r>
            <a:r>
              <a:rPr lang="ro-RO" sz="2200" dirty="0">
                <a:latin typeface="Arial Black" panose="020B0A04020102020204" pitchFamily="34" charset="0"/>
              </a:rPr>
              <a:t>este o favoare nemeritată </a:t>
            </a:r>
            <a:r>
              <a:rPr lang="ro-RO" sz="2200" dirty="0" smtClean="0">
                <a:latin typeface="Arial Black" panose="020B0A04020102020204" pitchFamily="34" charset="0"/>
              </a:rPr>
              <a:t>şi </a:t>
            </a:r>
            <a:r>
              <a:rPr lang="ro-RO" sz="2200" dirty="0">
                <a:latin typeface="Arial Black" panose="020B0A04020102020204" pitchFamily="34" charset="0"/>
              </a:rPr>
              <a:t>credinciosul este </a:t>
            </a:r>
            <a:r>
              <a:rPr lang="ro-RO" sz="2200" dirty="0" smtClean="0">
                <a:latin typeface="Arial Black" panose="020B0A04020102020204" pitchFamily="34" charset="0"/>
              </a:rPr>
              <a:t>îndreptăţit </a:t>
            </a:r>
            <a:r>
              <a:rPr lang="ro-RO" sz="2200" dirty="0">
                <a:latin typeface="Arial Black" panose="020B0A04020102020204" pitchFamily="34" charset="0"/>
              </a:rPr>
              <a:t>fără niciun merit din partea sa, fără niciun drept de a se prezenta înaintea lui Dumnezeu. Este </a:t>
            </a:r>
            <a:r>
              <a:rPr lang="ro-RO" sz="2200" dirty="0" smtClean="0">
                <a:latin typeface="Arial Black" panose="020B0A04020102020204" pitchFamily="34" charset="0"/>
              </a:rPr>
              <a:t>îndreptăţit </a:t>
            </a:r>
            <a:r>
              <a:rPr lang="ro-RO" sz="2200" dirty="0">
                <a:latin typeface="Arial Black" panose="020B0A04020102020204" pitchFamily="34" charset="0"/>
              </a:rPr>
              <a:t>prin răscumpărarea care este în Hristos Isus, care se află în </a:t>
            </a:r>
            <a:r>
              <a:rPr lang="ro-RO" sz="2200" dirty="0" smtClean="0">
                <a:latin typeface="Arial Black" panose="020B0A04020102020204" pitchFamily="34" charset="0"/>
              </a:rPr>
              <a:t>curţile </a:t>
            </a:r>
            <a:r>
              <a:rPr lang="ro-RO" sz="2200" dirty="0">
                <a:latin typeface="Arial Black" panose="020B0A04020102020204" pitchFamily="34" charset="0"/>
              </a:rPr>
              <a:t>cerului ca </a:t>
            </a:r>
            <a:r>
              <a:rPr lang="ro-RO" sz="2200" dirty="0" smtClean="0">
                <a:latin typeface="Arial Black" panose="020B0A04020102020204" pitchFamily="34" charset="0"/>
              </a:rPr>
              <a:t>Înlocuitor </a:t>
            </a:r>
            <a:r>
              <a:rPr lang="ro-RO" sz="2200" dirty="0" smtClean="0">
                <a:latin typeface="Arial Black" panose="020B0A04020102020204" pitchFamily="34" charset="0"/>
              </a:rPr>
              <a:t>şi Garanţie </a:t>
            </a:r>
            <a:r>
              <a:rPr lang="ro-RO" sz="2200" dirty="0">
                <a:latin typeface="Arial Black" panose="020B0A04020102020204" pitchFamily="34" charset="0"/>
              </a:rPr>
              <a:t>a păcătosului ... </a:t>
            </a:r>
            <a:r>
              <a:rPr lang="ro-RO" sz="2200" dirty="0" smtClean="0">
                <a:latin typeface="Arial Black" panose="020B0A04020102020204" pitchFamily="34" charset="0"/>
              </a:rPr>
              <a:t>Credinţa </a:t>
            </a:r>
            <a:r>
              <a:rPr lang="ro-RO" sz="2200" dirty="0">
                <a:latin typeface="Arial Black" panose="020B0A04020102020204" pitchFamily="34" charset="0"/>
              </a:rPr>
              <a:t>lucrează prin iubire </a:t>
            </a:r>
            <a:r>
              <a:rPr lang="ro-RO" sz="2200" dirty="0" smtClean="0">
                <a:latin typeface="Arial Black" panose="020B0A04020102020204" pitchFamily="34" charset="0"/>
              </a:rPr>
              <a:t>şi </a:t>
            </a:r>
            <a:r>
              <a:rPr lang="ro-RO" sz="2200" dirty="0">
                <a:latin typeface="Arial Black" panose="020B0A04020102020204" pitchFamily="34" charset="0"/>
              </a:rPr>
              <a:t>purifică sufletul. </a:t>
            </a:r>
            <a:r>
              <a:rPr lang="ro-RO" sz="2200" dirty="0" smtClean="0">
                <a:latin typeface="Arial Black" panose="020B0A04020102020204" pitchFamily="34" charset="0"/>
              </a:rPr>
              <a:t>Credinţa încolţeşte</a:t>
            </a:r>
            <a:r>
              <a:rPr lang="ro-RO" sz="2200" dirty="0">
                <a:latin typeface="Arial Black" panose="020B0A04020102020204" pitchFamily="34" charset="0"/>
              </a:rPr>
              <a:t>, </a:t>
            </a:r>
            <a:r>
              <a:rPr lang="ro-RO" sz="2200" dirty="0" smtClean="0">
                <a:latin typeface="Arial Black" panose="020B0A04020102020204" pitchFamily="34" charset="0"/>
              </a:rPr>
              <a:t>înfloreşte şi </a:t>
            </a:r>
            <a:r>
              <a:rPr lang="ro-RO" sz="2200" dirty="0">
                <a:latin typeface="Arial Black" panose="020B0A04020102020204" pitchFamily="34" charset="0"/>
              </a:rPr>
              <a:t>aduce o recoltă de </a:t>
            </a:r>
            <a:r>
              <a:rPr lang="ro-RO" sz="2200" dirty="0" smtClean="0">
                <a:latin typeface="Arial Black" panose="020B0A04020102020204" pitchFamily="34" charset="0"/>
              </a:rPr>
              <a:t>roade </a:t>
            </a:r>
            <a:r>
              <a:rPr lang="ro-RO" sz="2200" dirty="0" smtClean="0">
                <a:latin typeface="Arial Black" panose="020B0A04020102020204" pitchFamily="34" charset="0"/>
              </a:rPr>
              <a:t>preţioase</a:t>
            </a:r>
            <a:r>
              <a:rPr lang="ro-RO" sz="2200" dirty="0">
                <a:latin typeface="Arial Black" panose="020B0A04020102020204" pitchFamily="34" charset="0"/>
              </a:rPr>
              <a:t>. Unde este </a:t>
            </a:r>
            <a:r>
              <a:rPr lang="ro-RO" sz="2200" dirty="0" smtClean="0">
                <a:latin typeface="Arial Black" panose="020B0A04020102020204" pitchFamily="34" charset="0"/>
              </a:rPr>
              <a:t>credinţa</a:t>
            </a:r>
            <a:r>
              <a:rPr lang="ro-RO" sz="2200" dirty="0">
                <a:latin typeface="Arial Black" panose="020B0A04020102020204" pitchFamily="34" charset="0"/>
              </a:rPr>
              <a:t>, apar fapte </a:t>
            </a:r>
            <a:r>
              <a:rPr lang="ro-RO" sz="2200" dirty="0" smtClean="0">
                <a:latin typeface="Arial Black" panose="020B0A04020102020204" pitchFamily="34" charset="0"/>
              </a:rPr>
              <a:t>bune</a:t>
            </a:r>
            <a:r>
              <a:rPr lang="ro-RO" sz="2200" dirty="0" smtClean="0">
                <a:latin typeface="Cooper Black" pitchFamily="18" charset="0"/>
              </a:rPr>
              <a:t>”</a:t>
            </a:r>
            <a:r>
              <a:rPr lang="ro-RO" sz="2200" dirty="0" smtClean="0">
                <a:latin typeface="Arial Black" panose="020B0A04020102020204" pitchFamily="34" charset="0"/>
              </a:rPr>
              <a:t> </a:t>
            </a:r>
            <a:endParaRPr lang="ro-RO" sz="2200" dirty="0">
              <a:latin typeface="Arial Black" panose="020B0A04020102020204" pitchFamily="34" charset="0"/>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4958625" y="4757721"/>
            <a:ext cx="3720249" cy="338554"/>
          </a:xfrm>
          <a:prstGeom prst="rect">
            <a:avLst/>
          </a:prstGeom>
          <a:noFill/>
        </p:spPr>
        <p:txBody>
          <a:bodyPr wrap="none" rtlCol="0">
            <a:spAutoFit/>
          </a:bodyPr>
          <a:lstStyle/>
          <a:p>
            <a:pPr algn="r"/>
            <a:r>
              <a:rPr lang="ro-RO" sz="1600" b="1" dirty="0" smtClean="0"/>
              <a:t>E.G.W. (Mesaje selectate, vol. 1, pag. 465)</a:t>
            </a:r>
            <a:endParaRPr lang="ro-RO" sz="1600" b="1" dirty="0"/>
          </a:p>
        </p:txBody>
      </p:sp>
    </p:spTree>
    <p:extLst>
      <p:ext uri="{BB962C8B-B14F-4D97-AF65-F5344CB8AC3E}">
        <p14:creationId xmlns:p14="http://schemas.microsoft.com/office/powerpoint/2010/main" xmlns="" val="3916816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F6C46581-6B96-437A-93ED-FA57AC659BB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12608" y="762126"/>
            <a:ext cx="1692402" cy="33848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xmlns="" id="{657B90A6-274B-42F5-B512-E1D003DECBAD}"/>
              </a:ext>
            </a:extLst>
          </p:cNvPr>
          <p:cNvSpPr txBox="1"/>
          <p:nvPr/>
        </p:nvSpPr>
        <p:spPr>
          <a:xfrm>
            <a:off x="0" y="0"/>
            <a:ext cx="9085478" cy="769441"/>
          </a:xfrm>
          <a:prstGeom prst="rect">
            <a:avLst/>
          </a:prstGeom>
          <a:noFill/>
        </p:spPr>
        <p:txBody>
          <a:bodyPr wrap="square">
            <a:spAutoFit/>
            <a:scene3d>
              <a:camera prst="orthographicFront"/>
              <a:lightRig rig="brightRoom" dir="t"/>
            </a:scene3d>
            <a:sp3d extrusionH="57150" contourW="12700">
              <a:bevelT h="25400" prst="softRound"/>
              <a:contourClr>
                <a:schemeClr val="accent3">
                  <a:lumMod val="50000"/>
                </a:schemeClr>
              </a:contourClr>
            </a:sp3d>
          </a:bodyPr>
          <a:lstStyle/>
          <a:p>
            <a:pPr algn="ctr"/>
            <a:r>
              <a:rPr lang="ro-RO" sz="4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UN </a:t>
            </a:r>
            <a:r>
              <a:rPr lang="ro-RO" sz="4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APEL </a:t>
            </a:r>
            <a:r>
              <a:rPr lang="ro-RO" sz="4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UNIVERSAL</a:t>
            </a:r>
            <a:endParaRPr lang="ro-RO"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xmlns="" id="{73D470A2-BCF2-4648-ACD0-A5C29BABAF5C}"/>
              </a:ext>
            </a:extLst>
          </p:cNvPr>
          <p:cNvSpPr txBox="1"/>
          <p:nvPr/>
        </p:nvSpPr>
        <p:spPr>
          <a:xfrm>
            <a:off x="412785" y="633194"/>
            <a:ext cx="6525159" cy="584775"/>
          </a:xfrm>
          <a:prstGeom prst="rect">
            <a:avLst/>
          </a:prstGeom>
          <a:noFill/>
        </p:spPr>
        <p:txBody>
          <a:bodyPr wrap="square">
            <a:spAutoFit/>
          </a:bodyPr>
          <a:lstStyle/>
          <a:p>
            <a:pPr algn="ctr"/>
            <a:r>
              <a:rPr lang="ro-RO" sz="1600" b="1" dirty="0" smtClean="0">
                <a:solidFill>
                  <a:schemeClr val="accent6">
                    <a:lumMod val="50000"/>
                  </a:schemeClr>
                </a:solidFill>
                <a:latin typeface="Comic Sans MS" panose="030F0702030302020204" pitchFamily="66" charset="0"/>
              </a:rPr>
              <a:t>„Neamuri </a:t>
            </a:r>
            <a:r>
              <a:rPr lang="ro-RO" sz="1600" b="1" dirty="0" smtClean="0">
                <a:solidFill>
                  <a:schemeClr val="accent6">
                    <a:lumMod val="50000"/>
                  </a:schemeClr>
                </a:solidFill>
                <a:latin typeface="Comic Sans MS" panose="030F0702030302020204" pitchFamily="66" charset="0"/>
              </a:rPr>
              <a:t>vor umbla în lumina ta şi împăraţi în strălucirea razelor tale.” </a:t>
            </a:r>
            <a:r>
              <a:rPr lang="ro-RO" sz="1400" b="1" dirty="0" smtClean="0">
                <a:solidFill>
                  <a:schemeClr val="accent6">
                    <a:lumMod val="50000"/>
                  </a:schemeClr>
                </a:solidFill>
                <a:latin typeface="Comic Sans MS" panose="030F0702030302020204" pitchFamily="66" charset="0"/>
              </a:rPr>
              <a:t>(Isaia 60:3)</a:t>
            </a:r>
            <a:endParaRPr lang="ro-RO" sz="1400" b="1" dirty="0">
              <a:solidFill>
                <a:schemeClr val="accent6">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0C3E617F-937A-40D4-AF15-976542F19FCD}"/>
              </a:ext>
            </a:extLst>
          </p:cNvPr>
          <p:cNvSpPr txBox="1"/>
          <p:nvPr/>
        </p:nvSpPr>
        <p:spPr>
          <a:xfrm>
            <a:off x="156755" y="1182469"/>
            <a:ext cx="6653695" cy="646331"/>
          </a:xfrm>
          <a:prstGeom prst="rect">
            <a:avLst/>
          </a:prstGeom>
          <a:noFill/>
        </p:spPr>
        <p:txBody>
          <a:bodyPr wrap="square" rtlCol="0">
            <a:spAutoFit/>
          </a:bodyPr>
          <a:lstStyle/>
          <a:p>
            <a:pPr>
              <a:spcBef>
                <a:spcPts val="600"/>
              </a:spcBef>
            </a:pPr>
            <a:r>
              <a:rPr lang="ro-RO" b="1" dirty="0" smtClean="0"/>
              <a:t>Cei dintre noi care am fost luminaţi de lumina Mântuirii, trebuie să reflectăm acea lumină şi să luminăm lumea cu ea (Matei 5:14). </a:t>
            </a:r>
            <a:endParaRPr lang="ro-RO" b="1" dirty="0"/>
          </a:p>
        </p:txBody>
      </p:sp>
      <p:sp>
        <p:nvSpPr>
          <p:cNvPr id="6" name="CuadroTexto 5">
            <a:extLst>
              <a:ext uri="{FF2B5EF4-FFF2-40B4-BE49-F238E27FC236}">
                <a16:creationId xmlns:a16="http://schemas.microsoft.com/office/drawing/2014/main" xmlns="" id="{A84EA7EF-2D7C-4255-B76E-CC7798C52176}"/>
              </a:ext>
            </a:extLst>
          </p:cNvPr>
          <p:cNvSpPr txBox="1"/>
          <p:nvPr/>
        </p:nvSpPr>
        <p:spPr>
          <a:xfrm>
            <a:off x="156755" y="4219950"/>
            <a:ext cx="8848255" cy="923330"/>
          </a:xfrm>
          <a:prstGeom prst="rect">
            <a:avLst/>
          </a:prstGeom>
          <a:noFill/>
        </p:spPr>
        <p:txBody>
          <a:bodyPr wrap="square">
            <a:spAutoFit/>
          </a:bodyPr>
          <a:lstStyle/>
          <a:p>
            <a:pPr>
              <a:spcBef>
                <a:spcPts val="600"/>
              </a:spcBef>
            </a:pPr>
            <a:r>
              <a:rPr lang="ro-RO" b="1" dirty="0" smtClean="0"/>
              <a:t>Pentru toţi cei care acceptă Mântuirea, Dumnezeu face această promisiune: „Nu soarele îţi va mai sluji ca lumină ziua, nici luna nu te va mai lumina cu lumina ei, ci Domnul va fi Lumina ta pe vecie şi Dumnezeul tău va fi slava ta.” (Isaia 60:19) </a:t>
            </a:r>
            <a:endParaRPr lang="ro-RO" b="1" dirty="0"/>
          </a:p>
        </p:txBody>
      </p:sp>
      <p:graphicFrame>
        <p:nvGraphicFramePr>
          <p:cNvPr id="9" name="Diagrama 8">
            <a:extLst>
              <a:ext uri="{FF2B5EF4-FFF2-40B4-BE49-F238E27FC236}">
                <a16:creationId xmlns:a16="http://schemas.microsoft.com/office/drawing/2014/main" xmlns="" id="{08C24546-CE61-4109-B8F3-97EFF1A133F4}"/>
              </a:ext>
            </a:extLst>
          </p:cNvPr>
          <p:cNvGraphicFramePr/>
          <p:nvPr>
            <p:extLst>
              <p:ext uri="{D42A27DB-BD31-4B8C-83A1-F6EECF244321}">
                <p14:modId xmlns:p14="http://schemas.microsoft.com/office/powerpoint/2010/main" xmlns="" val="2260756781"/>
              </p:ext>
            </p:extLst>
          </p:nvPr>
        </p:nvGraphicFramePr>
        <p:xfrm>
          <a:off x="29261" y="1828800"/>
          <a:ext cx="7232139" cy="2435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5942482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graphicEl>
                                              <a:dgm id="{62E43032-C837-48B3-B82E-05ED4FFE5CC7}"/>
                                            </p:graphicEl>
                                          </p:spTgt>
                                        </p:tgtEl>
                                        <p:attrNameLst>
                                          <p:attrName>style.visibility</p:attrName>
                                        </p:attrNameLst>
                                      </p:cBhvr>
                                      <p:to>
                                        <p:strVal val="visible"/>
                                      </p:to>
                                    </p:set>
                                    <p:anim calcmode="lin" valueType="num">
                                      <p:cBhvr>
                                        <p:cTn id="24" dur="500" fill="hold"/>
                                        <p:tgtEl>
                                          <p:spTgt spid="9">
                                            <p:graphicEl>
                                              <a:dgm id="{62E43032-C837-48B3-B82E-05ED4FFE5CC7}"/>
                                            </p:graphicEl>
                                          </p:spTgt>
                                        </p:tgtEl>
                                        <p:attrNameLst>
                                          <p:attrName>ppt_w</p:attrName>
                                        </p:attrNameLst>
                                      </p:cBhvr>
                                      <p:tavLst>
                                        <p:tav tm="0">
                                          <p:val>
                                            <p:fltVal val="0"/>
                                          </p:val>
                                        </p:tav>
                                        <p:tav tm="100000">
                                          <p:val>
                                            <p:strVal val="#ppt_w"/>
                                          </p:val>
                                        </p:tav>
                                      </p:tavLst>
                                    </p:anim>
                                    <p:anim calcmode="lin" valueType="num">
                                      <p:cBhvr>
                                        <p:cTn id="25" dur="500" fill="hold"/>
                                        <p:tgtEl>
                                          <p:spTgt spid="9">
                                            <p:graphicEl>
                                              <a:dgm id="{62E43032-C837-48B3-B82E-05ED4FFE5CC7}"/>
                                            </p:graphicEl>
                                          </p:spTgt>
                                        </p:tgtEl>
                                        <p:attrNameLst>
                                          <p:attrName>ppt_h</p:attrName>
                                        </p:attrNameLst>
                                      </p:cBhvr>
                                      <p:tavLst>
                                        <p:tav tm="0">
                                          <p:val>
                                            <p:fltVal val="0"/>
                                          </p:val>
                                        </p:tav>
                                        <p:tav tm="100000">
                                          <p:val>
                                            <p:strVal val="#ppt_h"/>
                                          </p:val>
                                        </p:tav>
                                      </p:tavLst>
                                    </p:anim>
                                    <p:animEffect transition="in" filter="fade">
                                      <p:cBhvr>
                                        <p:cTn id="26" dur="500"/>
                                        <p:tgtEl>
                                          <p:spTgt spid="9">
                                            <p:graphicEl>
                                              <a:dgm id="{62E43032-C837-48B3-B82E-05ED4FFE5CC7}"/>
                                            </p:graphic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graphicEl>
                                              <a:dgm id="{03851C9F-2661-40FE-BBCE-73A24924C0FE}"/>
                                            </p:graphicEl>
                                          </p:spTgt>
                                        </p:tgtEl>
                                        <p:attrNameLst>
                                          <p:attrName>style.visibility</p:attrName>
                                        </p:attrNameLst>
                                      </p:cBhvr>
                                      <p:to>
                                        <p:strVal val="visible"/>
                                      </p:to>
                                    </p:set>
                                    <p:anim calcmode="lin" valueType="num">
                                      <p:cBhvr>
                                        <p:cTn id="29" dur="500" fill="hold"/>
                                        <p:tgtEl>
                                          <p:spTgt spid="9">
                                            <p:graphicEl>
                                              <a:dgm id="{03851C9F-2661-40FE-BBCE-73A24924C0FE}"/>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03851C9F-2661-40FE-BBCE-73A24924C0FE}"/>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03851C9F-2661-40FE-BBCE-73A24924C0FE}"/>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graphicEl>
                                              <a:dgm id="{C1A88103-A064-4E8F-88CC-C73DBE04B0B4}"/>
                                            </p:graphicEl>
                                          </p:spTgt>
                                        </p:tgtEl>
                                        <p:attrNameLst>
                                          <p:attrName>style.visibility</p:attrName>
                                        </p:attrNameLst>
                                      </p:cBhvr>
                                      <p:to>
                                        <p:strVal val="visible"/>
                                      </p:to>
                                    </p:set>
                                    <p:anim calcmode="lin" valueType="num">
                                      <p:cBhvr>
                                        <p:cTn id="40" dur="500" fill="hold"/>
                                        <p:tgtEl>
                                          <p:spTgt spid="9">
                                            <p:graphicEl>
                                              <a:dgm id="{C1A88103-A064-4E8F-88CC-C73DBE04B0B4}"/>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C1A88103-A064-4E8F-88CC-C73DBE04B0B4}"/>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C1A88103-A064-4E8F-88CC-C73DBE04B0B4}"/>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
                                            <p:graphicEl>
                                              <a:dgm id="{B071F56F-9A39-45E5-A6F4-EDEFEBEF5929}"/>
                                            </p:graphicEl>
                                          </p:spTgt>
                                        </p:tgtEl>
                                        <p:attrNameLst>
                                          <p:attrName>style.visibility</p:attrName>
                                        </p:attrNameLst>
                                      </p:cBhvr>
                                      <p:to>
                                        <p:strVal val="visible"/>
                                      </p:to>
                                    </p:set>
                                    <p:animEffect transition="in" filter="wipe(left)">
                                      <p:cBhvr>
                                        <p:cTn id="46" dur="500"/>
                                        <p:tgtEl>
                                          <p:spTgt spid="9">
                                            <p:graphicEl>
                                              <a:dgm id="{B071F56F-9A39-45E5-A6F4-EDEFEBEF592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graphicEl>
                                              <a:dgm id="{EC11E19D-1A08-47B4-A810-1027E049E8B4}"/>
                                            </p:graphicEl>
                                          </p:spTgt>
                                        </p:tgtEl>
                                        <p:attrNameLst>
                                          <p:attrName>style.visibility</p:attrName>
                                        </p:attrNameLst>
                                      </p:cBhvr>
                                      <p:to>
                                        <p:strVal val="visible"/>
                                      </p:to>
                                    </p:set>
                                    <p:anim calcmode="lin" valueType="num">
                                      <p:cBhvr>
                                        <p:cTn id="51" dur="500" fill="hold"/>
                                        <p:tgtEl>
                                          <p:spTgt spid="9">
                                            <p:graphicEl>
                                              <a:dgm id="{EC11E19D-1A08-47B4-A810-1027E049E8B4}"/>
                                            </p:graphicEl>
                                          </p:spTgt>
                                        </p:tgtEl>
                                        <p:attrNameLst>
                                          <p:attrName>ppt_w</p:attrName>
                                        </p:attrNameLst>
                                      </p:cBhvr>
                                      <p:tavLst>
                                        <p:tav tm="0">
                                          <p:val>
                                            <p:fltVal val="0"/>
                                          </p:val>
                                        </p:tav>
                                        <p:tav tm="100000">
                                          <p:val>
                                            <p:strVal val="#ppt_w"/>
                                          </p:val>
                                        </p:tav>
                                      </p:tavLst>
                                    </p:anim>
                                    <p:anim calcmode="lin" valueType="num">
                                      <p:cBhvr>
                                        <p:cTn id="52" dur="500" fill="hold"/>
                                        <p:tgtEl>
                                          <p:spTgt spid="9">
                                            <p:graphicEl>
                                              <a:dgm id="{EC11E19D-1A08-47B4-A810-1027E049E8B4}"/>
                                            </p:graphicEl>
                                          </p:spTgt>
                                        </p:tgtEl>
                                        <p:attrNameLst>
                                          <p:attrName>ppt_h</p:attrName>
                                        </p:attrNameLst>
                                      </p:cBhvr>
                                      <p:tavLst>
                                        <p:tav tm="0">
                                          <p:val>
                                            <p:fltVal val="0"/>
                                          </p:val>
                                        </p:tav>
                                        <p:tav tm="100000">
                                          <p:val>
                                            <p:strVal val="#ppt_h"/>
                                          </p:val>
                                        </p:tav>
                                      </p:tavLst>
                                    </p:anim>
                                    <p:animEffect transition="in" filter="fade">
                                      <p:cBhvr>
                                        <p:cTn id="53" dur="500"/>
                                        <p:tgtEl>
                                          <p:spTgt spid="9">
                                            <p:graphicEl>
                                              <a:dgm id="{EC11E19D-1A08-47B4-A810-1027E049E8B4}"/>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
                                            <p:graphicEl>
                                              <a:dgm id="{88D8B74D-7361-43A1-9165-9E059338307B}"/>
                                            </p:graphicEl>
                                          </p:spTgt>
                                        </p:tgtEl>
                                        <p:attrNameLst>
                                          <p:attrName>style.visibility</p:attrName>
                                        </p:attrNameLst>
                                      </p:cBhvr>
                                      <p:to>
                                        <p:strVal val="visible"/>
                                      </p:to>
                                    </p:set>
                                    <p:animEffect transition="in" filter="wipe(left)">
                                      <p:cBhvr>
                                        <p:cTn id="57" dur="500"/>
                                        <p:tgtEl>
                                          <p:spTgt spid="9">
                                            <p:graphicEl>
                                              <a:dgm id="{88D8B74D-7361-43A1-9165-9E059338307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
                                            <p:graphicEl>
                                              <a:dgm id="{C1B48BE8-FAB2-4A8B-912D-416EB314600E}"/>
                                            </p:graphicEl>
                                          </p:spTgt>
                                        </p:tgtEl>
                                        <p:attrNameLst>
                                          <p:attrName>style.visibility</p:attrName>
                                        </p:attrNameLst>
                                      </p:cBhvr>
                                      <p:to>
                                        <p:strVal val="visible"/>
                                      </p:to>
                                    </p:set>
                                    <p:anim calcmode="lin" valueType="num">
                                      <p:cBhvr>
                                        <p:cTn id="62" dur="500" fill="hold"/>
                                        <p:tgtEl>
                                          <p:spTgt spid="9">
                                            <p:graphicEl>
                                              <a:dgm id="{C1B48BE8-FAB2-4A8B-912D-416EB314600E}"/>
                                            </p:graphicEl>
                                          </p:spTgt>
                                        </p:tgtEl>
                                        <p:attrNameLst>
                                          <p:attrName>ppt_w</p:attrName>
                                        </p:attrNameLst>
                                      </p:cBhvr>
                                      <p:tavLst>
                                        <p:tav tm="0">
                                          <p:val>
                                            <p:fltVal val="0"/>
                                          </p:val>
                                        </p:tav>
                                        <p:tav tm="100000">
                                          <p:val>
                                            <p:strVal val="#ppt_w"/>
                                          </p:val>
                                        </p:tav>
                                      </p:tavLst>
                                    </p:anim>
                                    <p:anim calcmode="lin" valueType="num">
                                      <p:cBhvr>
                                        <p:cTn id="63" dur="500" fill="hold"/>
                                        <p:tgtEl>
                                          <p:spTgt spid="9">
                                            <p:graphicEl>
                                              <a:dgm id="{C1B48BE8-FAB2-4A8B-912D-416EB314600E}"/>
                                            </p:graphicEl>
                                          </p:spTgt>
                                        </p:tgtEl>
                                        <p:attrNameLst>
                                          <p:attrName>ppt_h</p:attrName>
                                        </p:attrNameLst>
                                      </p:cBhvr>
                                      <p:tavLst>
                                        <p:tav tm="0">
                                          <p:val>
                                            <p:fltVal val="0"/>
                                          </p:val>
                                        </p:tav>
                                        <p:tav tm="100000">
                                          <p:val>
                                            <p:strVal val="#ppt_h"/>
                                          </p:val>
                                        </p:tav>
                                      </p:tavLst>
                                    </p:anim>
                                    <p:animEffect transition="in" filter="fade">
                                      <p:cBhvr>
                                        <p:cTn id="64" dur="500"/>
                                        <p:tgtEl>
                                          <p:spTgt spid="9">
                                            <p:graphicEl>
                                              <a:dgm id="{C1B48BE8-FAB2-4A8B-912D-416EB314600E}"/>
                                            </p:graphicEl>
                                          </p:spTgt>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9">
                                            <p:graphicEl>
                                              <a:dgm id="{C9F08EB4-6ECD-4E6D-934E-738350C001C9}"/>
                                            </p:graphicEl>
                                          </p:spTgt>
                                        </p:tgtEl>
                                        <p:attrNameLst>
                                          <p:attrName>style.visibility</p:attrName>
                                        </p:attrNameLst>
                                      </p:cBhvr>
                                      <p:to>
                                        <p:strVal val="visible"/>
                                      </p:to>
                                    </p:set>
                                    <p:animEffect transition="in" filter="wipe(left)">
                                      <p:cBhvr>
                                        <p:cTn id="68" dur="500"/>
                                        <p:tgtEl>
                                          <p:spTgt spid="9">
                                            <p:graphicEl>
                                              <a:dgm id="{C9F08EB4-6ECD-4E6D-934E-738350C001C9}"/>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left)">
                                      <p:cBhvr>
                                        <p:cTn id="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1249723" y="730938"/>
            <a:ext cx="7053029" cy="2462213"/>
          </a:xfrm>
          <a:prstGeom prst="rect">
            <a:avLst/>
          </a:prstGeom>
          <a:noFill/>
        </p:spPr>
        <p:txBody>
          <a:bodyPr wrap="square">
            <a:spAutoFit/>
          </a:bodyPr>
          <a:lstStyle/>
          <a:p>
            <a:pPr>
              <a:spcBef>
                <a:spcPts val="600"/>
              </a:spcBef>
            </a:pPr>
            <a:r>
              <a:rPr lang="ro-RO" sz="2200" dirty="0" smtClean="0">
                <a:latin typeface="Arial Black" panose="020B0A04020102020204" pitchFamily="34" charset="0"/>
              </a:rPr>
              <a:t>„Este </a:t>
            </a:r>
            <a:r>
              <a:rPr lang="ro-RO" sz="2200" dirty="0">
                <a:latin typeface="Arial Black" panose="020B0A04020102020204" pitchFamily="34" charset="0"/>
              </a:rPr>
              <a:t>privilegiul nostru de a ne deschide inimile </a:t>
            </a:r>
            <a:r>
              <a:rPr lang="ro-RO" sz="2200" dirty="0" smtClean="0">
                <a:latin typeface="Arial Black" panose="020B0A04020102020204" pitchFamily="34" charset="0"/>
              </a:rPr>
              <a:t>şi </a:t>
            </a:r>
            <a:r>
              <a:rPr lang="ro-RO" sz="2200" dirty="0">
                <a:latin typeface="Arial Black" panose="020B0A04020102020204" pitchFamily="34" charset="0"/>
              </a:rPr>
              <a:t>de a permite Mântuitorului să intre. </a:t>
            </a:r>
            <a:r>
              <a:rPr lang="ro-RO" sz="2200" dirty="0" smtClean="0">
                <a:latin typeface="Arial Black" panose="020B0A04020102020204" pitchFamily="34" charset="0"/>
              </a:rPr>
              <a:t>Să-L </a:t>
            </a:r>
            <a:r>
              <a:rPr lang="ro-RO" sz="2200" dirty="0">
                <a:latin typeface="Arial Black" panose="020B0A04020102020204" pitchFamily="34" charset="0"/>
              </a:rPr>
              <a:t>lăudăm pentru strălucirea </a:t>
            </a:r>
            <a:r>
              <a:rPr lang="ro-RO" sz="2200" dirty="0" smtClean="0">
                <a:latin typeface="Arial Black" panose="020B0A04020102020204" pitchFamily="34" charset="0"/>
              </a:rPr>
              <a:t>prezenţei </a:t>
            </a:r>
            <a:r>
              <a:rPr lang="ro-RO" sz="2200" dirty="0" smtClean="0">
                <a:latin typeface="Arial Black" panose="020B0A04020102020204" pitchFamily="34" charset="0"/>
              </a:rPr>
              <a:t>Sale</a:t>
            </a:r>
            <a:r>
              <a:rPr lang="ro-RO" sz="2200" dirty="0">
                <a:latin typeface="Arial Black" panose="020B0A04020102020204" pitchFamily="34" charset="0"/>
              </a:rPr>
              <a:t>. Să aducem lumina soarelui iubirii </a:t>
            </a:r>
            <a:r>
              <a:rPr lang="ro-RO" sz="2200" dirty="0" smtClean="0">
                <a:latin typeface="Arial Black" panose="020B0A04020102020204" pitchFamily="34" charset="0"/>
              </a:rPr>
              <a:t>Sale </a:t>
            </a:r>
            <a:r>
              <a:rPr lang="ro-RO" sz="2200" dirty="0">
                <a:latin typeface="Arial Black" panose="020B0A04020102020204" pitchFamily="34" charset="0"/>
              </a:rPr>
              <a:t>pe </a:t>
            </a:r>
            <a:r>
              <a:rPr lang="ro-RO" sz="2200" dirty="0" smtClean="0">
                <a:latin typeface="Arial Black" panose="020B0A04020102020204" pitchFamily="34" charset="0"/>
              </a:rPr>
              <a:t>feţele </a:t>
            </a:r>
            <a:r>
              <a:rPr lang="ro-RO" sz="2200" dirty="0">
                <a:latin typeface="Arial Black" panose="020B0A04020102020204" pitchFamily="34" charset="0"/>
              </a:rPr>
              <a:t>noastre </a:t>
            </a:r>
            <a:r>
              <a:rPr lang="ro-RO" sz="2200" dirty="0" smtClean="0">
                <a:latin typeface="Arial Black" panose="020B0A04020102020204" pitchFamily="34" charset="0"/>
              </a:rPr>
              <a:t>şi </a:t>
            </a:r>
            <a:r>
              <a:rPr lang="ro-RO" sz="2200" dirty="0">
                <a:latin typeface="Arial Black" panose="020B0A04020102020204" pitchFamily="34" charset="0"/>
              </a:rPr>
              <a:t>să o </a:t>
            </a:r>
            <a:r>
              <a:rPr lang="ro-RO" sz="2200" dirty="0" smtClean="0">
                <a:latin typeface="Arial Black" panose="020B0A04020102020204" pitchFamily="34" charset="0"/>
              </a:rPr>
              <a:t>folosim </a:t>
            </a:r>
            <a:r>
              <a:rPr lang="ro-RO" sz="2200" dirty="0">
                <a:latin typeface="Arial Black" panose="020B0A04020102020204" pitchFamily="34" charset="0"/>
              </a:rPr>
              <a:t>în cuvintele noastre. Atunci bucuria </a:t>
            </a:r>
            <a:r>
              <a:rPr lang="ro-RO" sz="2200" dirty="0" smtClean="0">
                <a:latin typeface="Arial Black" panose="020B0A04020102020204" pitchFamily="34" charset="0"/>
              </a:rPr>
              <a:t>Lui </a:t>
            </a:r>
            <a:r>
              <a:rPr lang="ro-RO" sz="2200" dirty="0">
                <a:latin typeface="Arial Black" panose="020B0A04020102020204" pitchFamily="34" charset="0"/>
              </a:rPr>
              <a:t>va fi în noi, iar bucuria noastră va fi deplină</a:t>
            </a:r>
            <a:r>
              <a:rPr lang="ro-RO" sz="2200" dirty="0" smtClean="0">
                <a:latin typeface="Arial Black" panose="020B0A04020102020204" pitchFamily="34" charset="0"/>
              </a:rPr>
              <a:t>.”</a:t>
            </a:r>
            <a:endParaRPr lang="ro-RO" sz="2200" dirty="0">
              <a:latin typeface="Arial Black" panose="020B0A04020102020204" pitchFamily="34" charset="0"/>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5798837" y="3662042"/>
            <a:ext cx="2624115" cy="338554"/>
          </a:xfrm>
          <a:prstGeom prst="rect">
            <a:avLst/>
          </a:prstGeom>
          <a:noFill/>
        </p:spPr>
        <p:txBody>
          <a:bodyPr wrap="none" rtlCol="0">
            <a:spAutoFit/>
          </a:bodyPr>
          <a:lstStyle/>
          <a:p>
            <a:pPr algn="r"/>
            <a:r>
              <a:rPr lang="ro-RO" sz="1600" b="1" dirty="0" smtClean="0"/>
              <a:t>E.G.W. (</a:t>
            </a:r>
            <a:r>
              <a:rPr lang="ro-RO" sz="1600" b="1" i="1" dirty="0" smtClean="0"/>
              <a:t>Ridică-ţi </a:t>
            </a:r>
            <a:r>
              <a:rPr lang="ro-RO" sz="1600" b="1" i="1" dirty="0" smtClean="0"/>
              <a:t>ochii</a:t>
            </a:r>
            <a:r>
              <a:rPr lang="ro-RO" sz="1600" b="1" dirty="0" smtClean="0"/>
              <a:t>, 8 mai)</a:t>
            </a:r>
            <a:endParaRPr lang="ro-RO" sz="1600" b="1" dirty="0"/>
          </a:p>
        </p:txBody>
      </p:sp>
    </p:spTree>
    <p:extLst>
      <p:ext uri="{BB962C8B-B14F-4D97-AF65-F5344CB8AC3E}">
        <p14:creationId xmlns:p14="http://schemas.microsoft.com/office/powerpoint/2010/main" xmlns="" val="3264020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TotalTime>
  <Words>1385</Words>
  <Application>Microsoft Office PowerPoint</Application>
  <PresentationFormat>Expunere pe ecran (16:9)</PresentationFormat>
  <Paragraphs>62</Paragraphs>
  <Slides>13</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13</vt:i4>
      </vt:variant>
    </vt:vector>
  </HeadingPairs>
  <TitlesOfParts>
    <vt:vector size="21" baseType="lpstr">
      <vt:lpstr>Arial</vt:lpstr>
      <vt:lpstr>Calibri</vt:lpstr>
      <vt:lpstr>Comic Sans MS</vt:lpstr>
      <vt:lpstr>Cooper Black</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lpstr>Diapozitivul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Dorinta neamurilor</dc:title>
  <dc:subject>Studiu Biblic, Trim. I, 2021 – Isaia</dc:subject>
  <dc:creator>Sergio Fustero Carreras</dc:creator>
  <cp:keywords>https://www.fustero.es/index_ro.php</cp:keywords>
  <cp:lastModifiedBy>isj</cp:lastModifiedBy>
  <cp:revision>87</cp:revision>
  <dcterms:created xsi:type="dcterms:W3CDTF">2021-02-26T07:48:46Z</dcterms:created>
  <dcterms:modified xsi:type="dcterms:W3CDTF">2021-03-17T11:12:35Z</dcterms:modified>
</cp:coreProperties>
</file>