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A40E"/>
    <a:srgbClr val="D67408"/>
    <a:srgbClr val="F6890F"/>
    <a:srgbClr val="844A1E"/>
    <a:srgbClr val="D88D56"/>
    <a:srgbClr val="FFFF99"/>
    <a:srgbClr val="004376"/>
    <a:srgbClr val="E8DDC1"/>
    <a:srgbClr val="003300"/>
    <a:srgbClr val="FEA0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79C3-FE92-4157-AE72-7253C9E1576B}" type="doc">
      <dgm:prSet loTypeId="urn:microsoft.com/office/officeart/2005/8/layout/vList4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B6A131E-BD51-4B31-944C-D5BC85EDACE3}">
      <dgm:prSet/>
      <dgm:spPr/>
      <dgm:t>
        <a:bodyPr/>
        <a:lstStyle/>
        <a:p>
          <a:r>
            <a:rPr lang="ro-RO" b="1" noProof="0" dirty="0" smtClean="0">
              <a:solidFill>
                <a:srgbClr val="FFFF00"/>
              </a:solidFill>
            </a:rPr>
            <a:t>Isaia 40:3-5. </a:t>
          </a:r>
          <a:r>
            <a:rPr lang="ro-RO" b="1" noProof="0" dirty="0" smtClean="0"/>
            <a:t>Pregătind drumul pentru ca prezenţa lui Dumnezeu să se poată manifesta pe deplin în viaţa noastră.</a:t>
          </a:r>
          <a:endParaRPr lang="ro-RO" noProof="0" dirty="0"/>
        </a:p>
      </dgm:t>
    </dgm:pt>
    <dgm:pt modelId="{C523843F-0616-4D02-BA51-5D7303921252}" type="parTrans" cxnId="{E1D9D134-DF6D-418E-9A84-7B5375D47F9B}">
      <dgm:prSet/>
      <dgm:spPr/>
      <dgm:t>
        <a:bodyPr/>
        <a:lstStyle/>
        <a:p>
          <a:endParaRPr lang="es-ES"/>
        </a:p>
      </dgm:t>
    </dgm:pt>
    <dgm:pt modelId="{54EF6A89-14C7-4634-A3AA-C48F6345F03A}" type="sibTrans" cxnId="{E1D9D134-DF6D-418E-9A84-7B5375D47F9B}">
      <dgm:prSet/>
      <dgm:spPr/>
      <dgm:t>
        <a:bodyPr/>
        <a:lstStyle/>
        <a:p>
          <a:endParaRPr lang="es-ES"/>
        </a:p>
      </dgm:t>
    </dgm:pt>
    <dgm:pt modelId="{AFE2AF5C-9398-4D40-85A2-807A64EE2F03}">
      <dgm:prSet/>
      <dgm:spPr/>
      <dgm:t>
        <a:bodyPr/>
        <a:lstStyle/>
        <a:p>
          <a:r>
            <a:rPr lang="ro-RO" b="1" noProof="0" dirty="0" smtClean="0">
              <a:solidFill>
                <a:srgbClr val="FFFF00"/>
              </a:solidFill>
            </a:rPr>
            <a:t>Isaia 40:6-8. </a:t>
          </a:r>
          <a:r>
            <a:rPr lang="ro-RO" b="1" noProof="0" dirty="0" smtClean="0"/>
            <a:t>Prin Cuvântul lui Dumnezeu care „rămâne în veac”.</a:t>
          </a:r>
          <a:endParaRPr lang="ro-RO" noProof="0" dirty="0"/>
        </a:p>
      </dgm:t>
    </dgm:pt>
    <dgm:pt modelId="{91F9DDFA-B9BE-4073-BC60-8A8BD5AADE96}" type="parTrans" cxnId="{31DB539C-D511-472C-AF18-8A05443237D4}">
      <dgm:prSet/>
      <dgm:spPr/>
      <dgm:t>
        <a:bodyPr/>
        <a:lstStyle/>
        <a:p>
          <a:endParaRPr lang="es-ES"/>
        </a:p>
      </dgm:t>
    </dgm:pt>
    <dgm:pt modelId="{140CF801-B3F4-4088-9C76-95FF5FC63B70}" type="sibTrans" cxnId="{31DB539C-D511-472C-AF18-8A05443237D4}">
      <dgm:prSet/>
      <dgm:spPr/>
      <dgm:t>
        <a:bodyPr/>
        <a:lstStyle/>
        <a:p>
          <a:endParaRPr lang="es-ES"/>
        </a:p>
      </dgm:t>
    </dgm:pt>
    <dgm:pt modelId="{B993BD7C-B5AB-41E7-B7AD-2FDCB7209426}" type="pres">
      <dgm:prSet presAssocID="{4B6F79C3-FE92-4157-AE72-7253C9E157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229250B-200B-44C3-95E2-900BC713B1B6}" type="pres">
      <dgm:prSet presAssocID="{0B6A131E-BD51-4B31-944C-D5BC85EDACE3}" presName="comp" presStyleCnt="0"/>
      <dgm:spPr/>
    </dgm:pt>
    <dgm:pt modelId="{AACD60E4-8C40-4955-A1BA-141777A6CA97}" type="pres">
      <dgm:prSet presAssocID="{0B6A131E-BD51-4B31-944C-D5BC85EDACE3}" presName="box" presStyleLbl="node1" presStyleIdx="0" presStyleCnt="2"/>
      <dgm:spPr/>
      <dgm:t>
        <a:bodyPr/>
        <a:lstStyle/>
        <a:p>
          <a:endParaRPr lang="ro-RO"/>
        </a:p>
      </dgm:t>
    </dgm:pt>
    <dgm:pt modelId="{20AE4CAC-F792-4BC3-A883-0DA4B110DDFA}" type="pres">
      <dgm:prSet presAssocID="{0B6A131E-BD51-4B31-944C-D5BC85EDACE3}" presName="img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EB2BD33-7DE3-4D8C-ACA7-7BC72E269905}" type="pres">
      <dgm:prSet presAssocID="{0B6A131E-BD51-4B31-944C-D5BC85EDACE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7EF1E6-2D8E-4524-A4AD-651A07027818}" type="pres">
      <dgm:prSet presAssocID="{54EF6A89-14C7-4634-A3AA-C48F6345F03A}" presName="spacer" presStyleCnt="0"/>
      <dgm:spPr/>
    </dgm:pt>
    <dgm:pt modelId="{D2ADD9BB-DE9A-4E28-BD9C-89EC6EBFD198}" type="pres">
      <dgm:prSet presAssocID="{AFE2AF5C-9398-4D40-85A2-807A64EE2F03}" presName="comp" presStyleCnt="0"/>
      <dgm:spPr/>
    </dgm:pt>
    <dgm:pt modelId="{E4A16FEF-25CE-42F3-9E24-716C6A61DD92}" type="pres">
      <dgm:prSet presAssocID="{AFE2AF5C-9398-4D40-85A2-807A64EE2F03}" presName="box" presStyleLbl="node1" presStyleIdx="1" presStyleCnt="2"/>
      <dgm:spPr/>
      <dgm:t>
        <a:bodyPr/>
        <a:lstStyle/>
        <a:p>
          <a:endParaRPr lang="ro-RO"/>
        </a:p>
      </dgm:t>
    </dgm:pt>
    <dgm:pt modelId="{83D6B85E-8C81-4781-AD7C-F25CFCEACD2C}" type="pres">
      <dgm:prSet presAssocID="{AFE2AF5C-9398-4D40-85A2-807A64EE2F03}" presName="img" presStyleLbl="fgImgPlace1" presStyleIdx="1" presStyleCnt="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4905AD3-64A6-4C33-AD9C-2194F00146D4}" type="pres">
      <dgm:prSet presAssocID="{AFE2AF5C-9398-4D40-85A2-807A64EE2F0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2421DE9-0830-41AA-801F-82BBBD204625}" type="presOf" srcId="{AFE2AF5C-9398-4D40-85A2-807A64EE2F03}" destId="{B4905AD3-64A6-4C33-AD9C-2194F00146D4}" srcOrd="1" destOrd="0" presId="urn:microsoft.com/office/officeart/2005/8/layout/vList4#1"/>
    <dgm:cxn modelId="{B373B000-81C7-4C39-97C3-1D8F2765B747}" type="presOf" srcId="{4B6F79C3-FE92-4157-AE72-7253C9E1576B}" destId="{B993BD7C-B5AB-41E7-B7AD-2FDCB7209426}" srcOrd="0" destOrd="0" presId="urn:microsoft.com/office/officeart/2005/8/layout/vList4#1"/>
    <dgm:cxn modelId="{BB5A505A-0351-44A1-BBC8-F5E7EAB070A9}" type="presOf" srcId="{0B6A131E-BD51-4B31-944C-D5BC85EDACE3}" destId="{7EB2BD33-7DE3-4D8C-ACA7-7BC72E269905}" srcOrd="1" destOrd="0" presId="urn:microsoft.com/office/officeart/2005/8/layout/vList4#1"/>
    <dgm:cxn modelId="{30232E20-9DD0-4BC5-9CB4-6F0B65ACE346}" type="presOf" srcId="{AFE2AF5C-9398-4D40-85A2-807A64EE2F03}" destId="{E4A16FEF-25CE-42F3-9E24-716C6A61DD92}" srcOrd="0" destOrd="0" presId="urn:microsoft.com/office/officeart/2005/8/layout/vList4#1"/>
    <dgm:cxn modelId="{E1D9D134-DF6D-418E-9A84-7B5375D47F9B}" srcId="{4B6F79C3-FE92-4157-AE72-7253C9E1576B}" destId="{0B6A131E-BD51-4B31-944C-D5BC85EDACE3}" srcOrd="0" destOrd="0" parTransId="{C523843F-0616-4D02-BA51-5D7303921252}" sibTransId="{54EF6A89-14C7-4634-A3AA-C48F6345F03A}"/>
    <dgm:cxn modelId="{4ACD61A0-3154-4918-B954-9FD5DA3E1582}" type="presOf" srcId="{0B6A131E-BD51-4B31-944C-D5BC85EDACE3}" destId="{AACD60E4-8C40-4955-A1BA-141777A6CA97}" srcOrd="0" destOrd="0" presId="urn:microsoft.com/office/officeart/2005/8/layout/vList4#1"/>
    <dgm:cxn modelId="{31DB539C-D511-472C-AF18-8A05443237D4}" srcId="{4B6F79C3-FE92-4157-AE72-7253C9E1576B}" destId="{AFE2AF5C-9398-4D40-85A2-807A64EE2F03}" srcOrd="1" destOrd="0" parTransId="{91F9DDFA-B9BE-4073-BC60-8A8BD5AADE96}" sibTransId="{140CF801-B3F4-4088-9C76-95FF5FC63B70}"/>
    <dgm:cxn modelId="{BCCE667E-07DF-4315-BF53-1F9CF9BAF798}" type="presParOf" srcId="{B993BD7C-B5AB-41E7-B7AD-2FDCB7209426}" destId="{E229250B-200B-44C3-95E2-900BC713B1B6}" srcOrd="0" destOrd="0" presId="urn:microsoft.com/office/officeart/2005/8/layout/vList4#1"/>
    <dgm:cxn modelId="{E67A9CC8-B5EE-4C61-B961-B9619CF5F855}" type="presParOf" srcId="{E229250B-200B-44C3-95E2-900BC713B1B6}" destId="{AACD60E4-8C40-4955-A1BA-141777A6CA97}" srcOrd="0" destOrd="0" presId="urn:microsoft.com/office/officeart/2005/8/layout/vList4#1"/>
    <dgm:cxn modelId="{A66F2E71-1B16-4BDC-8597-2420E53D534E}" type="presParOf" srcId="{E229250B-200B-44C3-95E2-900BC713B1B6}" destId="{20AE4CAC-F792-4BC3-A883-0DA4B110DDFA}" srcOrd="1" destOrd="0" presId="urn:microsoft.com/office/officeart/2005/8/layout/vList4#1"/>
    <dgm:cxn modelId="{B59A85DC-0D9B-4AF3-8423-171B768DA905}" type="presParOf" srcId="{E229250B-200B-44C3-95E2-900BC713B1B6}" destId="{7EB2BD33-7DE3-4D8C-ACA7-7BC72E269905}" srcOrd="2" destOrd="0" presId="urn:microsoft.com/office/officeart/2005/8/layout/vList4#1"/>
    <dgm:cxn modelId="{BCCE27B0-E6A9-4B97-B3A1-1FCC1A070957}" type="presParOf" srcId="{B993BD7C-B5AB-41E7-B7AD-2FDCB7209426}" destId="{227EF1E6-2D8E-4524-A4AD-651A07027818}" srcOrd="1" destOrd="0" presId="urn:microsoft.com/office/officeart/2005/8/layout/vList4#1"/>
    <dgm:cxn modelId="{0918C351-0C82-451B-A26D-832F67316809}" type="presParOf" srcId="{B993BD7C-B5AB-41E7-B7AD-2FDCB7209426}" destId="{D2ADD9BB-DE9A-4E28-BD9C-89EC6EBFD198}" srcOrd="2" destOrd="0" presId="urn:microsoft.com/office/officeart/2005/8/layout/vList4#1"/>
    <dgm:cxn modelId="{C2787B9A-484D-4532-BDC9-F2018E9AB6FA}" type="presParOf" srcId="{D2ADD9BB-DE9A-4E28-BD9C-89EC6EBFD198}" destId="{E4A16FEF-25CE-42F3-9E24-716C6A61DD92}" srcOrd="0" destOrd="0" presId="urn:microsoft.com/office/officeart/2005/8/layout/vList4#1"/>
    <dgm:cxn modelId="{272DB2EE-F27C-4BA1-85A9-02706BCA196B}" type="presParOf" srcId="{D2ADD9BB-DE9A-4E28-BD9C-89EC6EBFD198}" destId="{83D6B85E-8C81-4781-AD7C-F25CFCEACD2C}" srcOrd="1" destOrd="0" presId="urn:microsoft.com/office/officeart/2005/8/layout/vList4#1"/>
    <dgm:cxn modelId="{D40E0701-42F1-4DA2-B343-248CC959344A}" type="presParOf" srcId="{D2ADD9BB-DE9A-4E28-BD9C-89EC6EBFD198}" destId="{B4905AD3-64A6-4C33-AD9C-2194F00146D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C0568-D361-4672-96D5-E9481023E54A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0BCABD1-1C98-4A09-9927-99EF17A45CD3}">
      <dgm:prSet custT="1"/>
      <dgm:spPr/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Puternic</a:t>
          </a:r>
          <a:r>
            <a:rPr lang="es-ES" sz="1800" b="1" dirty="0">
              <a:solidFill>
                <a:schemeClr val="tx1"/>
              </a:solidFill>
            </a:rPr>
            <a:t> (v. 12-26). </a:t>
          </a:r>
          <a:r>
            <a:rPr lang="ro-RO" sz="1800" b="1" dirty="0">
              <a:solidFill>
                <a:schemeClr val="tx1"/>
              </a:solidFill>
            </a:rPr>
            <a:t>Singurul demn de închinare</a:t>
          </a:r>
          <a:r>
            <a:rPr lang="es-ES" sz="1800" b="1" dirty="0">
              <a:solidFill>
                <a:schemeClr val="tx1"/>
              </a:solidFill>
            </a:rPr>
            <a:t>.</a:t>
          </a:r>
          <a:endParaRPr lang="es-ES" sz="1800" dirty="0">
            <a:solidFill>
              <a:schemeClr val="tx1"/>
            </a:solidFill>
          </a:endParaRPr>
        </a:p>
      </dgm:t>
    </dgm:pt>
    <dgm:pt modelId="{6D4E9E96-AEA9-494D-8269-1BB1043483EB}" type="parTrans" cxnId="{15F54005-017D-405B-B65C-DFDE9B21131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334BE3B-6E3E-4012-BDE5-36926E24C2B2}" type="sibTrans" cxnId="{15F54005-017D-405B-B65C-DFDE9B21131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1B17D1E-437E-4971-97F0-6AB50C8244A8}">
      <dgm:prSet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M</a:t>
          </a:r>
          <a:r>
            <a:rPr lang="ro-RO" sz="1800" b="1" dirty="0">
              <a:solidFill>
                <a:schemeClr val="tx1"/>
              </a:solidFill>
            </a:rPr>
            <a:t>ilos</a:t>
          </a:r>
          <a:r>
            <a:rPr lang="es-ES" sz="1800" b="1" dirty="0">
              <a:solidFill>
                <a:schemeClr val="tx1"/>
              </a:solidFill>
            </a:rPr>
            <a:t> (v. 27-31). </a:t>
          </a:r>
          <a:r>
            <a:rPr lang="ro-RO" sz="1800" b="1" dirty="0">
              <a:solidFill>
                <a:schemeClr val="tx1"/>
              </a:solidFill>
            </a:rPr>
            <a:t>El </a:t>
          </a:r>
          <a:r>
            <a:rPr lang="ro-RO" sz="1800" b="1" dirty="0" smtClean="0">
              <a:solidFill>
                <a:schemeClr val="tx1"/>
              </a:solidFill>
            </a:rPr>
            <a:t>întăreşte </a:t>
          </a:r>
          <a:r>
            <a:rPr lang="ro-RO" sz="1800" b="1" dirty="0">
              <a:solidFill>
                <a:schemeClr val="tx1"/>
              </a:solidFill>
            </a:rPr>
            <a:t>pe cei care se încred în El</a:t>
          </a:r>
          <a:r>
            <a:rPr lang="es-ES" sz="1800" b="1" dirty="0">
              <a:solidFill>
                <a:schemeClr val="tx1"/>
              </a:solidFill>
            </a:rPr>
            <a:t>.</a:t>
          </a:r>
          <a:endParaRPr lang="es-ES" sz="1800" dirty="0">
            <a:solidFill>
              <a:schemeClr val="tx1"/>
            </a:solidFill>
          </a:endParaRPr>
        </a:p>
      </dgm:t>
    </dgm:pt>
    <dgm:pt modelId="{F0CBA319-68AF-460B-8FAE-B7A2AE74370A}" type="parTrans" cxnId="{4B338C08-F076-4BB6-A16E-10E8940A369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44B09B5-3726-4C7B-868D-6DC9F4F02A2B}" type="sibTrans" cxnId="{4B338C08-F076-4BB6-A16E-10E8940A369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C0FD40A-85AC-4704-BD80-B661206775D0}" type="pres">
      <dgm:prSet presAssocID="{F4EC0568-D361-4672-96D5-E9481023E5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4CFD48E3-DA52-454E-8646-BF50D8D82963}" type="pres">
      <dgm:prSet presAssocID="{90BCABD1-1C98-4A09-9927-99EF17A45CD3}" presName="comp" presStyleCnt="0"/>
      <dgm:spPr/>
    </dgm:pt>
    <dgm:pt modelId="{D1E39B49-89AB-4839-9DF4-009AFED45D79}" type="pres">
      <dgm:prSet presAssocID="{90BCABD1-1C98-4A09-9927-99EF17A45CD3}" presName="rect2" presStyleLbl="node1" presStyleIdx="0" presStyleCnt="2" custScaleX="258893" custLinFactNeighborX="41141" custLinFactNeighborY="316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E4CC171-7740-4228-940F-0B7931939D90}" type="pres">
      <dgm:prSet presAssocID="{90BCABD1-1C98-4A09-9927-99EF17A45CD3}" presName="rect1" presStyleLbl="lnNode1" presStyleIdx="0" presStyleCnt="2" custScaleX="169089" custLinFactX="-87554" custLinFactNeighborX="-100000" custLinFactNeighborY="316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2E3A978-93C8-467D-89A2-C6F99C7DBE54}" type="pres">
      <dgm:prSet presAssocID="{5334BE3B-6E3E-4012-BDE5-36926E24C2B2}" presName="sibTrans" presStyleCnt="0"/>
      <dgm:spPr/>
    </dgm:pt>
    <dgm:pt modelId="{3D2204DE-8A08-4140-8A5A-9E47F7F850EA}" type="pres">
      <dgm:prSet presAssocID="{51B17D1E-437E-4971-97F0-6AB50C8244A8}" presName="comp" presStyleCnt="0"/>
      <dgm:spPr/>
    </dgm:pt>
    <dgm:pt modelId="{1463292A-890C-4761-9868-A2D30C940E1E}" type="pres">
      <dgm:prSet presAssocID="{51B17D1E-437E-4971-97F0-6AB50C8244A8}" presName="rect2" presStyleLbl="node1" presStyleIdx="1" presStyleCnt="2" custScaleX="258893" custLinFactNeighborX="-42070" custLinFactNeighborY="4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2D9C6FA-1B86-48F0-ADEB-F06E334C1E7C}" type="pres">
      <dgm:prSet presAssocID="{51B17D1E-437E-4971-97F0-6AB50C8244A8}" presName="rect1" presStyleLbl="lnNode1" presStyleIdx="1" presStyleCnt="2" custScaleX="169089" custLinFactX="89812" custLinFactNeighborX="100000" custLinFactNeighborY="4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564"/>
          </a:stretch>
        </a:blipFill>
      </dgm:spPr>
    </dgm:pt>
  </dgm:ptLst>
  <dgm:cxnLst>
    <dgm:cxn modelId="{BAFDD8AD-4799-4895-8045-C926D415095C}" type="presOf" srcId="{F4EC0568-D361-4672-96D5-E9481023E54A}" destId="{EC0FD40A-85AC-4704-BD80-B661206775D0}" srcOrd="0" destOrd="0" presId="urn:microsoft.com/office/officeart/2008/layout/AlternatingPictureBlocks"/>
    <dgm:cxn modelId="{15F54005-017D-405B-B65C-DFDE9B211315}" srcId="{F4EC0568-D361-4672-96D5-E9481023E54A}" destId="{90BCABD1-1C98-4A09-9927-99EF17A45CD3}" srcOrd="0" destOrd="0" parTransId="{6D4E9E96-AEA9-494D-8269-1BB1043483EB}" sibTransId="{5334BE3B-6E3E-4012-BDE5-36926E24C2B2}"/>
    <dgm:cxn modelId="{ECE05440-160D-43BF-A253-BD72A42AB340}" type="presOf" srcId="{51B17D1E-437E-4971-97F0-6AB50C8244A8}" destId="{1463292A-890C-4761-9868-A2D30C940E1E}" srcOrd="0" destOrd="0" presId="urn:microsoft.com/office/officeart/2008/layout/AlternatingPictureBlocks"/>
    <dgm:cxn modelId="{4B338C08-F076-4BB6-A16E-10E8940A369E}" srcId="{F4EC0568-D361-4672-96D5-E9481023E54A}" destId="{51B17D1E-437E-4971-97F0-6AB50C8244A8}" srcOrd="1" destOrd="0" parTransId="{F0CBA319-68AF-460B-8FAE-B7A2AE74370A}" sibTransId="{444B09B5-3726-4C7B-868D-6DC9F4F02A2B}"/>
    <dgm:cxn modelId="{6D6F2D82-F67F-4535-86AA-A7C10A4BE34B}" type="presOf" srcId="{90BCABD1-1C98-4A09-9927-99EF17A45CD3}" destId="{D1E39B49-89AB-4839-9DF4-009AFED45D79}" srcOrd="0" destOrd="0" presId="urn:microsoft.com/office/officeart/2008/layout/AlternatingPictureBlocks"/>
    <dgm:cxn modelId="{7945F592-2F30-433E-BB03-6DA86D4992E3}" type="presParOf" srcId="{EC0FD40A-85AC-4704-BD80-B661206775D0}" destId="{4CFD48E3-DA52-454E-8646-BF50D8D82963}" srcOrd="0" destOrd="0" presId="urn:microsoft.com/office/officeart/2008/layout/AlternatingPictureBlocks"/>
    <dgm:cxn modelId="{FD0453E7-34A4-4752-A450-B24B7BEDE43B}" type="presParOf" srcId="{4CFD48E3-DA52-454E-8646-BF50D8D82963}" destId="{D1E39B49-89AB-4839-9DF4-009AFED45D79}" srcOrd="0" destOrd="0" presId="urn:microsoft.com/office/officeart/2008/layout/AlternatingPictureBlocks"/>
    <dgm:cxn modelId="{E9A159C6-B01B-4EF5-AB73-A534B8148EE9}" type="presParOf" srcId="{4CFD48E3-DA52-454E-8646-BF50D8D82963}" destId="{AE4CC171-7740-4228-940F-0B7931939D90}" srcOrd="1" destOrd="0" presId="urn:microsoft.com/office/officeart/2008/layout/AlternatingPictureBlocks"/>
    <dgm:cxn modelId="{7FC0334C-A424-48F9-9A0D-36ED711E0C19}" type="presParOf" srcId="{EC0FD40A-85AC-4704-BD80-B661206775D0}" destId="{F2E3A978-93C8-467D-89A2-C6F99C7DBE54}" srcOrd="1" destOrd="0" presId="urn:microsoft.com/office/officeart/2008/layout/AlternatingPictureBlocks"/>
    <dgm:cxn modelId="{AB1B9E34-BD85-430B-BCB8-67E19246A54F}" type="presParOf" srcId="{EC0FD40A-85AC-4704-BD80-B661206775D0}" destId="{3D2204DE-8A08-4140-8A5A-9E47F7F850EA}" srcOrd="2" destOrd="0" presId="urn:microsoft.com/office/officeart/2008/layout/AlternatingPictureBlocks"/>
    <dgm:cxn modelId="{C49FA73C-D9DF-4125-A86C-CB84A1B5BBE0}" type="presParOf" srcId="{3D2204DE-8A08-4140-8A5A-9E47F7F850EA}" destId="{1463292A-890C-4761-9868-A2D30C940E1E}" srcOrd="0" destOrd="0" presId="urn:microsoft.com/office/officeart/2008/layout/AlternatingPictureBlocks"/>
    <dgm:cxn modelId="{4E74C78B-8DF9-4EC4-B18F-C39B3081EA73}" type="presParOf" srcId="{3D2204DE-8A08-4140-8A5A-9E47F7F850EA}" destId="{42D9C6FA-1B86-48F0-ADEB-F06E334C1E7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CD60E4-8C40-4955-A1BA-141777A6CA97}">
      <dsp:nvSpPr>
        <dsp:cNvPr id="0" name=""/>
        <dsp:cNvSpPr/>
      </dsp:nvSpPr>
      <dsp:spPr>
        <a:xfrm>
          <a:off x="0" y="0"/>
          <a:ext cx="6156960" cy="908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noProof="0" dirty="0" smtClean="0">
              <a:solidFill>
                <a:srgbClr val="FFFF00"/>
              </a:solidFill>
            </a:rPr>
            <a:t>Isaia 40:3-5. </a:t>
          </a:r>
          <a:r>
            <a:rPr lang="ro-RO" sz="1800" b="1" kern="1200" noProof="0" dirty="0" smtClean="0"/>
            <a:t>Pregătind drumul pentru ca prezenţa lui Dumnezeu să se poată manifesta pe deplin în viaţa noastră.</a:t>
          </a:r>
          <a:endParaRPr lang="ro-RO" sz="1800" kern="1200" noProof="0" dirty="0"/>
        </a:p>
      </dsp:txBody>
      <dsp:txXfrm>
        <a:off x="1322237" y="0"/>
        <a:ext cx="4834722" cy="908451"/>
      </dsp:txXfrm>
    </dsp:sp>
    <dsp:sp modelId="{20AE4CAC-F792-4BC3-A883-0DA4B110DDFA}">
      <dsp:nvSpPr>
        <dsp:cNvPr id="0" name=""/>
        <dsp:cNvSpPr/>
      </dsp:nvSpPr>
      <dsp:spPr>
        <a:xfrm>
          <a:off x="90845" y="90845"/>
          <a:ext cx="1231392" cy="726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A16FEF-25CE-42F3-9E24-716C6A61DD92}">
      <dsp:nvSpPr>
        <dsp:cNvPr id="0" name=""/>
        <dsp:cNvSpPr/>
      </dsp:nvSpPr>
      <dsp:spPr>
        <a:xfrm>
          <a:off x="0" y="999296"/>
          <a:ext cx="6156960" cy="908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noProof="0" dirty="0" smtClean="0">
              <a:solidFill>
                <a:srgbClr val="FFFF00"/>
              </a:solidFill>
            </a:rPr>
            <a:t>Isaia 40:6-8. </a:t>
          </a:r>
          <a:r>
            <a:rPr lang="ro-RO" sz="1800" b="1" kern="1200" noProof="0" dirty="0" smtClean="0"/>
            <a:t>Prin Cuvântul lui Dumnezeu care „rămâne în veac”.</a:t>
          </a:r>
          <a:endParaRPr lang="ro-RO" sz="1800" kern="1200" noProof="0" dirty="0"/>
        </a:p>
      </dsp:txBody>
      <dsp:txXfrm>
        <a:off x="1322237" y="999296"/>
        <a:ext cx="4834722" cy="908451"/>
      </dsp:txXfrm>
    </dsp:sp>
    <dsp:sp modelId="{83D6B85E-8C81-4781-AD7C-F25CFCEACD2C}">
      <dsp:nvSpPr>
        <dsp:cNvPr id="0" name=""/>
        <dsp:cNvSpPr/>
      </dsp:nvSpPr>
      <dsp:spPr>
        <a:xfrm>
          <a:off x="90845" y="1090141"/>
          <a:ext cx="1231392" cy="7267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39B49-89AB-4839-9DF4-009AFED45D79}">
      <dsp:nvSpPr>
        <dsp:cNvPr id="0" name=""/>
        <dsp:cNvSpPr/>
      </dsp:nvSpPr>
      <dsp:spPr>
        <a:xfrm>
          <a:off x="1269654" y="22647"/>
          <a:ext cx="3956295" cy="6911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Puternic</a:t>
          </a:r>
          <a:r>
            <a:rPr lang="es-ES" sz="1800" b="1" kern="1200" dirty="0">
              <a:solidFill>
                <a:schemeClr val="tx1"/>
              </a:solidFill>
            </a:rPr>
            <a:t> (v. 12-26). </a:t>
          </a:r>
          <a:r>
            <a:rPr lang="ro-RO" sz="1800" b="1" kern="1200" dirty="0">
              <a:solidFill>
                <a:schemeClr val="tx1"/>
              </a:solidFill>
            </a:rPr>
            <a:t>Singurul demn de închinare</a:t>
          </a:r>
          <a:r>
            <a:rPr lang="es-ES" sz="1800" b="1" kern="1200" dirty="0">
              <a:solidFill>
                <a:schemeClr val="tx1"/>
              </a:solidFill>
            </a:rPr>
            <a:t>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269654" y="22647"/>
        <a:ext cx="3956295" cy="691161"/>
      </dsp:txXfrm>
    </dsp:sp>
    <dsp:sp modelId="{AE4CC171-7740-4228-940F-0B7931939D90}">
      <dsp:nvSpPr>
        <dsp:cNvPr id="0" name=""/>
        <dsp:cNvSpPr/>
      </dsp:nvSpPr>
      <dsp:spPr>
        <a:xfrm>
          <a:off x="0" y="22647"/>
          <a:ext cx="1156991" cy="69116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3292A-890C-4761-9868-A2D30C940E1E}">
      <dsp:nvSpPr>
        <dsp:cNvPr id="0" name=""/>
        <dsp:cNvSpPr/>
      </dsp:nvSpPr>
      <dsp:spPr>
        <a:xfrm>
          <a:off x="0" y="812578"/>
          <a:ext cx="3956295" cy="691161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127120"/>
                <a:satOff val="-23891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M</a:t>
          </a:r>
          <a:r>
            <a:rPr lang="ro-RO" sz="1800" b="1" kern="1200" dirty="0">
              <a:solidFill>
                <a:schemeClr val="tx1"/>
              </a:solidFill>
            </a:rPr>
            <a:t>ilos</a:t>
          </a:r>
          <a:r>
            <a:rPr lang="es-ES" sz="1800" b="1" kern="1200" dirty="0">
              <a:solidFill>
                <a:schemeClr val="tx1"/>
              </a:solidFill>
            </a:rPr>
            <a:t> (v. 27-31). </a:t>
          </a:r>
          <a:r>
            <a:rPr lang="ro-RO" sz="1800" b="1" kern="1200" dirty="0">
              <a:solidFill>
                <a:schemeClr val="tx1"/>
              </a:solidFill>
            </a:rPr>
            <a:t>El </a:t>
          </a:r>
          <a:r>
            <a:rPr lang="ro-RO" sz="1800" b="1" kern="1200" dirty="0" smtClean="0">
              <a:solidFill>
                <a:schemeClr val="tx1"/>
              </a:solidFill>
            </a:rPr>
            <a:t>întăreşte </a:t>
          </a:r>
          <a:r>
            <a:rPr lang="ro-RO" sz="1800" b="1" kern="1200" dirty="0">
              <a:solidFill>
                <a:schemeClr val="tx1"/>
              </a:solidFill>
            </a:rPr>
            <a:t>pe cei care se încred în El</a:t>
          </a:r>
          <a:r>
            <a:rPr lang="es-ES" sz="1800" b="1" kern="1200" dirty="0">
              <a:solidFill>
                <a:schemeClr val="tx1"/>
              </a:solidFill>
            </a:rPr>
            <a:t>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0" y="812578"/>
        <a:ext cx="3956295" cy="691161"/>
      </dsp:txXfrm>
    </dsp:sp>
    <dsp:sp modelId="{42D9C6FA-1B86-48F0-ADEB-F06E334C1E7C}">
      <dsp:nvSpPr>
        <dsp:cNvPr id="0" name=""/>
        <dsp:cNvSpPr/>
      </dsp:nvSpPr>
      <dsp:spPr>
        <a:xfrm>
          <a:off x="4081214" y="812578"/>
          <a:ext cx="1156991" cy="69116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56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45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229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954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3106-40F3-4616-9898-E0189B1A03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5E23-CB39-4142-AC98-2C0710041EF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2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402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3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318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78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672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4420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677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959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7C4A-2EE8-4A23-B6A8-C3EB980B9B0E}" type="datetimeFigureOut">
              <a:rPr lang="es-ES" smtClean="0"/>
              <a:pPr/>
              <a:t>14/02/2021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B0F6-5E8A-4934-B9A5-891E827381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26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3106-40F3-4616-9898-E0189B1A03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5E23-CB39-4142-AC98-2C0710041EF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2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A6730-51FE-4523-9079-D3D793DDB11D}"/>
              </a:ext>
            </a:extLst>
          </p:cNvPr>
          <p:cNvSpPr txBox="1"/>
          <p:nvPr/>
        </p:nvSpPr>
        <p:spPr>
          <a:xfrm>
            <a:off x="0" y="0"/>
            <a:ext cx="403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„</a:t>
            </a:r>
            <a:r>
              <a:rPr lang="ro-R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Mângâiaţi </a:t>
            </a:r>
            <a:r>
              <a:rPr lang="ro-RO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 poporul meu</a:t>
            </a:r>
            <a:r>
              <a:rPr lang="ro-R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!”</a:t>
            </a:r>
            <a:endParaRPr lang="ro-RO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DF291E-B67D-4BAF-825B-965A19422919}"/>
              </a:ext>
            </a:extLst>
          </p:cNvPr>
          <p:cNvSpPr txBox="1"/>
          <p:nvPr/>
        </p:nvSpPr>
        <p:spPr>
          <a:xfrm>
            <a:off x="5677730" y="0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455F5D"/>
                </a:solidFill>
              </a:rPr>
              <a:t>Studiul 8 pentru 20 februarie 2021</a:t>
            </a:r>
            <a:endParaRPr lang="ro-RO" b="1" dirty="0">
              <a:solidFill>
                <a:srgbClr val="455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13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908F462-A344-4C66-8DAA-82000701CB55}"/>
              </a:ext>
            </a:extLst>
          </p:cNvPr>
          <p:cNvSpPr txBox="1"/>
          <p:nvPr/>
        </p:nvSpPr>
        <p:spPr>
          <a:xfrm>
            <a:off x="0" y="36790"/>
            <a:ext cx="3338818" cy="4401205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 algn="ctr">
              <a:lnSpc>
                <a:spcPts val="2800"/>
              </a:lnSpc>
            </a:pP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„Suie-te pe un munte înalt, ca să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vesteşti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Sionului vestea cea bună; înalţă-ţi glasul cu putere, ca să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vesteşti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Ierusalimului vestea cea bună; înalţă-ţi glasul, nu te teme,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ln w="10160">
                  <a:solidFill>
                    <a:srgbClr val="064E4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spune cetăţilor lui Iuda: «Iată Dumnezeul vostru!»”</a:t>
            </a:r>
            <a:endParaRPr lang="ro-RO" sz="2000" b="1" dirty="0">
              <a:ln w="10160">
                <a:solidFill>
                  <a:srgbClr val="064E4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F9443F2-B208-4C09-841F-D1D71399289A}"/>
              </a:ext>
            </a:extLst>
          </p:cNvPr>
          <p:cNvSpPr txBox="1"/>
          <p:nvPr/>
        </p:nvSpPr>
        <p:spPr>
          <a:xfrm>
            <a:off x="1193007" y="4630222"/>
            <a:ext cx="1757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64E49"/>
                </a:solidFill>
                <a:latin typeface="Comic Sans MS" panose="030F0702030302020204" pitchFamily="66" charset="0"/>
              </a:rPr>
              <a:t>Isaia 40:9</a:t>
            </a:r>
            <a:endParaRPr lang="ro-RO" dirty="0">
              <a:solidFill>
                <a:srgbClr val="064E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7130A2-CA75-43D6-BB89-05657EDC4C17}"/>
              </a:ext>
            </a:extLst>
          </p:cNvPr>
          <p:cNvSpPr txBox="1"/>
          <p:nvPr/>
        </p:nvSpPr>
        <p:spPr>
          <a:xfrm>
            <a:off x="5434149" y="2270876"/>
            <a:ext cx="37098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rgbClr val="EEB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Mângâiere.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Isaia 40:1-2.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rgbClr val="FFF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Pregătire.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Isaia 40:3-8.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rgbClr val="FEA0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Evanghelizare.</a:t>
            </a:r>
            <a:r>
              <a:rPr lang="ro-RO" sz="2000" b="1" dirty="0" smtClean="0">
                <a:solidFill>
                  <a:srgbClr val="FFE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 40:9-11.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rgbClr val="CEFA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Întărire.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 40:12-18,21-31.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rgbClr val="65E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Închinare.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Isaia 40:19-20.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A30056-B335-4F91-AE51-05F906C7FE79}"/>
              </a:ext>
            </a:extLst>
          </p:cNvPr>
          <p:cNvSpPr txBox="1"/>
          <p:nvPr/>
        </p:nvSpPr>
        <p:spPr>
          <a:xfrm>
            <a:off x="1277260" y="136913"/>
            <a:ext cx="756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Isaia 40, profetul ne arată cine este Dumnezeu, care este puterea Lui şi cum tratează El cu noi.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asemenea, ne spune care ar trebui să fie răspunsul nostru la chemarea divină: „Strigă! ... Înalţă-ţi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glasul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!... Ridicaţi-vă ochii în sus şi priviţi!” (Isaia 40:6,9,26). 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4622C88-CE8D-46FD-B785-5DC31CC0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9506" y="3536628"/>
            <a:ext cx="214465" cy="224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B57732A-01EF-4A44-8C6B-C9108FFA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0245" y="4067319"/>
            <a:ext cx="214465" cy="224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A5A07EB-0D39-49A7-B87F-7FFEA71A1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0246" y="2475246"/>
            <a:ext cx="214465" cy="224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BE20E4-7C17-4423-9676-9E2287F4FC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0246" y="3005937"/>
            <a:ext cx="214465" cy="224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1A9ABE4-B93D-4CD1-91D1-BEB6951DBA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0246" y="4598010"/>
            <a:ext cx="214465" cy="224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86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32EA61E-F998-420C-B089-9411F754CFE9}"/>
              </a:ext>
            </a:extLst>
          </p:cNvPr>
          <p:cNvSpPr txBox="1"/>
          <p:nvPr/>
        </p:nvSpPr>
        <p:spPr>
          <a:xfrm>
            <a:off x="1" y="0"/>
            <a:ext cx="3217818" cy="769441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MÂNGÂIERE</a:t>
            </a:r>
            <a:endParaRPr lang="ro-RO" sz="4400" b="1">
              <a:ln/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21278CC-AFE8-4C21-85E9-EB15EE54138C}"/>
              </a:ext>
            </a:extLst>
          </p:cNvPr>
          <p:cNvSpPr txBox="1"/>
          <p:nvPr/>
        </p:nvSpPr>
        <p:spPr>
          <a:xfrm>
            <a:off x="2994484" y="76944"/>
            <a:ext cx="4195073" cy="584775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„„</a:t>
            </a:r>
            <a:r>
              <a:rPr lang="ro-RO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Mângâiaţi, </a:t>
            </a:r>
            <a:r>
              <a:rPr lang="ro-RO" sz="1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mângâiaţi</a:t>
            </a:r>
            <a:r>
              <a:rPr lang="ro-RO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poporul Meu!”, zice Dumnezeul vostru.” </a:t>
            </a:r>
            <a:r>
              <a:rPr lang="ro-RO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ro-RO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40:1)</a:t>
            </a:r>
            <a:endParaRPr lang="ro-RO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68A603F-0C14-46A7-AAE3-38ABADA8CBFC}"/>
              </a:ext>
            </a:extLst>
          </p:cNvPr>
          <p:cNvSpPr txBox="1"/>
          <p:nvPr/>
        </p:nvSpPr>
        <p:spPr>
          <a:xfrm>
            <a:off x="97970" y="661719"/>
            <a:ext cx="6832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Capitolele 1-39 din Isaia au legătură, în principal, cu evenimente legate de istoria lui Israel în </a:t>
            </a:r>
            <a:r>
              <a:rPr lang="ro-RO" b="1" smtClean="0"/>
              <a:t>timpul vieţii profetului </a:t>
            </a:r>
            <a:r>
              <a:rPr lang="ro-RO" b="1" smtClean="0"/>
              <a:t>(</a:t>
            </a:r>
            <a:r>
              <a:rPr lang="ro-RO" b="1" smtClean="0"/>
              <a:t>şi cu unele preziceri despre naţiunile din jurul </a:t>
            </a:r>
            <a:r>
              <a:rPr lang="ro-RO" b="1" smtClean="0"/>
              <a:t>lor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ADBA51-4C00-41CA-BE0E-A2B63EBB2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7087" y="3224883"/>
            <a:ext cx="4165597" cy="1655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8B3992-8CB7-41B6-9B07-5F3F86667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8814" y="214170"/>
            <a:ext cx="1947215" cy="1348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2F018FE-B02C-4D14-928C-DF5FE3D45881}"/>
              </a:ext>
            </a:extLst>
          </p:cNvPr>
          <p:cNvSpPr txBox="1"/>
          <p:nvPr/>
        </p:nvSpPr>
        <p:spPr>
          <a:xfrm>
            <a:off x="97970" y="3375067"/>
            <a:ext cx="517902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Ezechia îşi prezentase averea babilonienilor. Aceste bogăţii, împreună cu locuitorii Ierusalimului, vor fi duse în Babilon ca pedeapsă pentru păcat.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Potrivit lui Isaia 40:1-2, Dumnezeu îşi va ierta poporul şi îi va mângâia pentru toate suferinţele lor. </a:t>
            </a:r>
            <a:endParaRPr lang="ro-RO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53346D9-168C-4E18-B022-2197D9F2F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1022" y="1644501"/>
            <a:ext cx="2114989" cy="1586242"/>
          </a:xfrm>
          <a:prstGeom prst="round2DiagRect">
            <a:avLst>
              <a:gd name="adj1" fmla="val 0"/>
              <a:gd name="adj2" fmla="val 1830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088982A-1287-45E3-82A9-BA6381997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4203" y="1645898"/>
            <a:ext cx="2188254" cy="157898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BFCFD83-89FA-4CF7-9A6D-B2DBF3130B86}"/>
              </a:ext>
            </a:extLst>
          </p:cNvPr>
          <p:cNvSpPr txBox="1"/>
          <p:nvPr/>
        </p:nvSpPr>
        <p:spPr>
          <a:xfrm>
            <a:off x="4987835" y="1668297"/>
            <a:ext cx="4107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Începând</a:t>
            </a:r>
            <a:r>
              <a:rPr lang="ro-RO" b="1" smtClean="0"/>
              <a:t> cu capitolul </a:t>
            </a:r>
            <a:r>
              <a:rPr lang="ro-RO" b="1" smtClean="0"/>
              <a:t>40</a:t>
            </a:r>
            <a:r>
              <a:rPr lang="ro-RO" b="1" smtClean="0"/>
              <a:t>, mesajul se concentrează asupra </a:t>
            </a:r>
            <a:r>
              <a:rPr lang="ro-RO" b="1" smtClean="0"/>
              <a:t>viitorului</a:t>
            </a:r>
            <a:r>
              <a:rPr lang="ro-RO" b="1" smtClean="0"/>
              <a:t>. Un viitor marcat de două evenimente </a:t>
            </a:r>
            <a:r>
              <a:rPr lang="ro-RO" b="1" smtClean="0"/>
              <a:t>principale</a:t>
            </a:r>
            <a:r>
              <a:rPr lang="ro-RO" b="1" smtClean="0"/>
              <a:t>: </a:t>
            </a:r>
            <a:r>
              <a:rPr lang="ro-RO" b="1" smtClean="0"/>
              <a:t>(1</a:t>
            </a:r>
            <a:r>
              <a:rPr lang="ro-RO" b="1" smtClean="0"/>
              <a:t>) Exilul babilonian şi întoarcerea </a:t>
            </a:r>
            <a:r>
              <a:rPr lang="ro-RO" b="1" smtClean="0"/>
              <a:t>rămăşiţei</a:t>
            </a:r>
            <a:r>
              <a:rPr lang="ro-RO" b="1" smtClean="0"/>
              <a:t>; şi </a:t>
            </a:r>
            <a:r>
              <a:rPr lang="ro-RO" b="1" smtClean="0"/>
              <a:t>(2</a:t>
            </a:r>
            <a:r>
              <a:rPr lang="ro-RO" b="1" smtClean="0"/>
              <a:t>) venirea lui </a:t>
            </a:r>
            <a:r>
              <a:rPr lang="ro-RO" b="1" smtClean="0"/>
              <a:t>Mesia.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0927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00CD58-8FB2-464D-B9EE-00AE4C5ED68B}"/>
              </a:ext>
            </a:extLst>
          </p:cNvPr>
          <p:cNvSpPr txBox="1"/>
          <p:nvPr/>
        </p:nvSpPr>
        <p:spPr>
          <a:xfrm>
            <a:off x="0" y="-4179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PREGĂTIRE</a:t>
            </a:r>
            <a:endParaRPr lang="ro-RO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DAD9EEE-4CDB-4531-A191-4274B1D0EB00}"/>
              </a:ext>
            </a:extLst>
          </p:cNvPr>
          <p:cNvSpPr txBox="1"/>
          <p:nvPr/>
        </p:nvSpPr>
        <p:spPr>
          <a:xfrm>
            <a:off x="4572000" y="36285"/>
            <a:ext cx="4415246" cy="830997"/>
          </a:xfrm>
          <a:prstGeom prst="rect">
            <a:avLst/>
          </a:prstGeom>
          <a:solidFill>
            <a:srgbClr val="E8DDC1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latin typeface="Comic Sans MS" panose="030F0702030302020204" pitchFamily="66" charset="0"/>
              </a:rPr>
              <a:t>„Un </a:t>
            </a:r>
            <a:r>
              <a:rPr lang="ro-RO" sz="1600" b="1" dirty="0" smtClean="0">
                <a:latin typeface="Comic Sans MS" panose="030F0702030302020204" pitchFamily="66" charset="0"/>
              </a:rPr>
              <a:t>glas strigă: Pregătiţi în pustie calea Domnului, neteziţi în locurile uscate un drum pentru Dumnezeul nostru!” </a:t>
            </a:r>
            <a:r>
              <a:rPr lang="ro-RO" sz="1400" b="1" dirty="0" smtClean="0">
                <a:latin typeface="Comic Sans MS" panose="030F0702030302020204" pitchFamily="66" charset="0"/>
              </a:rPr>
              <a:t>(</a:t>
            </a:r>
            <a:r>
              <a:rPr lang="ro-RO" sz="1400" b="1" dirty="0" err="1" smtClean="0">
                <a:latin typeface="Comic Sans MS" panose="030F0702030302020204" pitchFamily="66" charset="0"/>
              </a:rPr>
              <a:t>Is</a:t>
            </a:r>
            <a:r>
              <a:rPr lang="ro-RO" sz="1400" b="1" dirty="0" smtClean="0">
                <a:latin typeface="Comic Sans MS" panose="030F0702030302020204" pitchFamily="66" charset="0"/>
              </a:rPr>
              <a:t>. 40:3)</a:t>
            </a:r>
            <a:endParaRPr lang="ro-RO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5DDF572-A9BF-40B1-B653-8F36E7556890}"/>
              </a:ext>
            </a:extLst>
          </p:cNvPr>
          <p:cNvSpPr txBox="1"/>
          <p:nvPr/>
        </p:nvSpPr>
        <p:spPr>
          <a:xfrm>
            <a:off x="156753" y="830997"/>
            <a:ext cx="64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Cum îşi va mângâia Dumnezeu </a:t>
            </a: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poporul</a:t>
            </a: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? Două </a:t>
            </a: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„voci</a:t>
            </a: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” ne-o </a:t>
            </a:r>
            <a:r>
              <a:rPr lang="ro-RO" b="1" smtClean="0">
                <a:effectLst>
                  <a:glow rad="127000">
                    <a:srgbClr val="E8DDC1"/>
                  </a:glow>
                </a:effectLst>
              </a:rPr>
              <a:t>explică:</a:t>
            </a:r>
            <a:endParaRPr lang="ro-RO" b="1">
              <a:effectLst>
                <a:glow rad="127000">
                  <a:srgbClr val="E8DDC1"/>
                </a:glo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81826DE-64E5-48A3-BB36-D21C5CF5F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9045283"/>
              </p:ext>
            </p:extLst>
          </p:nvPr>
        </p:nvGraphicFramePr>
        <p:xfrm>
          <a:off x="156754" y="1200329"/>
          <a:ext cx="6156960" cy="190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76EAC2B-4EFB-4B62-B1E1-397250D99512}"/>
              </a:ext>
            </a:extLst>
          </p:cNvPr>
          <p:cNvSpPr txBox="1"/>
          <p:nvPr/>
        </p:nvSpPr>
        <p:spPr>
          <a:xfrm>
            <a:off x="3468914" y="3237266"/>
            <a:ext cx="553284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După exil, poporul lui Dumnezeu a recuperat ceea ce respinsese: prezenţa lui Dumnezeu şi Cuvântul său.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Prin lucrarea lui Ioan Botezătorul (Luca 3:2-8) înţelegem că pregătirea noastră constă în pocăinţă şi întoarcere de la păcat, pentru a primi mângâierea iertării şi prezenţa lui Dumnezeu. </a:t>
            </a:r>
            <a:endParaRPr lang="ro-RO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3A345D5-D007-4933-BB82-7DE64F222D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0837" y="991597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6A51741-AD41-4A05-A74E-193202902A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753" y="3235285"/>
            <a:ext cx="3174275" cy="1787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41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AE4CAC-F792-4BC3-A883-0DA4B110D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AE4CAC-F792-4BC3-A883-0DA4B110D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AE4CAC-F792-4BC3-A883-0DA4B110D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AE4CAC-F792-4BC3-A883-0DA4B110D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D60E4-8C40-4955-A1BA-141777A6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ACD60E4-8C40-4955-A1BA-141777A6C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D6B85E-8C81-4781-AD7C-F25CFCEAC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3D6B85E-8C81-4781-AD7C-F25CFCEAC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3D6B85E-8C81-4781-AD7C-F25CFCEAC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83D6B85E-8C81-4781-AD7C-F25CFCEAC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A16FEF-25CE-42F3-9E24-716C6A61D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4A16FEF-25CE-42F3-9E24-716C6A61D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6E541B-8CA5-4F85-8133-97F819B2F7E0}"/>
              </a:ext>
            </a:extLst>
          </p:cNvPr>
          <p:cNvSpPr txBox="1"/>
          <p:nvPr/>
        </p:nvSpPr>
        <p:spPr>
          <a:xfrm>
            <a:off x="2352312" y="-81450"/>
            <a:ext cx="4020063" cy="64633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4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EVANGHELIZARE</a:t>
            </a:r>
            <a:endParaRPr lang="ro-RO" sz="4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0EFCE4D-1210-4F36-A4D6-DBE67536672F}"/>
              </a:ext>
            </a:extLst>
          </p:cNvPr>
          <p:cNvSpPr txBox="1"/>
          <p:nvPr/>
        </p:nvSpPr>
        <p:spPr>
          <a:xfrm>
            <a:off x="58196" y="496165"/>
            <a:ext cx="9085804" cy="7848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o-RO" sz="1600" b="1" dirty="0" smtClean="0">
                <a:latin typeface="Comic Sans MS" panose="030F0702030302020204" pitchFamily="66" charset="0"/>
              </a:rPr>
              <a:t>„Suie-te </a:t>
            </a:r>
            <a:r>
              <a:rPr lang="ro-RO" sz="1600" b="1" dirty="0" smtClean="0">
                <a:latin typeface="Comic Sans MS" panose="030F0702030302020204" pitchFamily="66" charset="0"/>
              </a:rPr>
              <a:t>pe un munte înalt, ca să vesteşti Sionului vestea cea bună; înalţă-ţi glasul cu putere, ca să vesteşti Ierusalimului vestea cea bună; înalţă-ţi glasul, nu te teme şi spune cetăţilor lui Iuda: „Iată Dumnezeul vostru!” </a:t>
            </a:r>
            <a:r>
              <a:rPr lang="ro-RO" sz="1400" b="1" dirty="0" smtClean="0">
                <a:latin typeface="Comic Sans MS" panose="030F0702030302020204" pitchFamily="66" charset="0"/>
              </a:rPr>
              <a:t>(Isaia 40:9)</a:t>
            </a:r>
            <a:endParaRPr lang="ro-RO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8FA30E5-828D-417F-9E28-DC55954A43DF}"/>
              </a:ext>
            </a:extLst>
          </p:cNvPr>
          <p:cNvSpPr txBox="1"/>
          <p:nvPr/>
        </p:nvSpPr>
        <p:spPr>
          <a:xfrm>
            <a:off x="2242317" y="1304207"/>
            <a:ext cx="68434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Odată pregătită calea, „vestitorul Sionului” trebuie să-l prezinte pe Hristos lumii: „Iată </a:t>
            </a:r>
            <a:r>
              <a:rPr lang="ro-RO" b="1" dirty="0"/>
              <a:t>Dumnezeul </a:t>
            </a:r>
            <a:r>
              <a:rPr lang="ro-RO" b="1" dirty="0" smtClean="0"/>
              <a:t>vostru!” </a:t>
            </a:r>
            <a:endParaRPr lang="ro-RO" b="1" dirty="0"/>
          </a:p>
          <a:p>
            <a:pPr>
              <a:spcBef>
                <a:spcPts val="600"/>
              </a:spcBef>
            </a:pPr>
            <a:r>
              <a:rPr lang="ro-RO" b="1" dirty="0" smtClean="0"/>
              <a:t>Mesajul pe care urmează să îl vestim se bazează pe puterea minunată a lui Dumnezeu şi capacitatea lui de a judeca şi răsplăti (v. 10; vezi Apocalipsa 14:6-7). </a:t>
            </a:r>
            <a:endParaRPr lang="ro-R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14F74D-82C3-4292-9580-90870BAB9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17174" y="2931664"/>
            <a:ext cx="1551363" cy="203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ECD900D-C31F-4D62-9A6E-4D96DC948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601" y="2571750"/>
            <a:ext cx="1609723" cy="200380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E698F5F-968E-48CE-BF7B-0A8C33953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000" y="3820829"/>
            <a:ext cx="1676082" cy="1257788"/>
          </a:xfrm>
          <a:prstGeom prst="rect">
            <a:avLst/>
          </a:prstGeom>
          <a:ln w="38100" cap="sq">
            <a:solidFill>
              <a:srgbClr val="0043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AF31FC4-D890-4F01-8A62-74D4AEA96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046" y="1382071"/>
            <a:ext cx="1756020" cy="1209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AB47FB3-6DF5-40F7-B824-BB8C4ACBF277}"/>
              </a:ext>
            </a:extLst>
          </p:cNvPr>
          <p:cNvSpPr txBox="1"/>
          <p:nvPr/>
        </p:nvSpPr>
        <p:spPr>
          <a:xfrm>
            <a:off x="2242317" y="2743127"/>
            <a:ext cx="540824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Dar Evanghelia pe care o propovăduim merge mai de-parte. Trebuie să anunţăm un Răscumpărător care să aibă cu adevărat grijă de noi. Un păstor care se îngrijeşte cu tandreţe de oile sale </a:t>
            </a:r>
            <a:r>
              <a:rPr lang="ro-RO" sz="1600" b="1" dirty="0" smtClean="0"/>
              <a:t>(v. 11; vezi Ioan 10:11).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Să urmăm exemplul celor care, precum Simeon şi Ana, Maria Magdalena sau apostolii, şi-au ridicat glasul pentru a proclama în faţa lumii pe Mântuitorul: Isus din Nazaret.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27780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2217B4-154F-4443-A35F-A0D893B0A0C3}"/>
              </a:ext>
            </a:extLst>
          </p:cNvPr>
          <p:cNvSpPr txBox="1"/>
          <p:nvPr/>
        </p:nvSpPr>
        <p:spPr>
          <a:xfrm>
            <a:off x="0" y="30777"/>
            <a:ext cx="335062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50800" h="38100" prst="riblet"/>
            </a:sp3d>
          </a:bodyPr>
          <a:lstStyle/>
          <a:p>
            <a:pPr algn="ctr"/>
            <a:r>
              <a:rPr lang="ro-RO" sz="4400" b="1" spc="300" smtClean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ÎNTĂRIRE</a:t>
            </a:r>
            <a:endParaRPr lang="ro-RO" sz="4400" b="1" spc="30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8800DC-54CB-4142-AB33-0A9AE23B80A9}"/>
              </a:ext>
            </a:extLst>
          </p:cNvPr>
          <p:cNvSpPr txBox="1"/>
          <p:nvPr/>
        </p:nvSpPr>
        <p:spPr>
          <a:xfrm>
            <a:off x="3350622" y="0"/>
            <a:ext cx="5793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cei ce se încred în Domnul îşi înnoiesc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puterea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ei zboară ca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vulturii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aleargă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şi nu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obosesc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umblă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şi nu 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ostenesc</a:t>
            </a:r>
            <a:r>
              <a:rPr lang="ro-RO" sz="16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</a:t>
            </a:r>
            <a:r>
              <a:rPr lang="ro-RO" sz="14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FFFF99"/>
                </a:solidFill>
                <a:effectLst>
                  <a:glow rad="76200">
                    <a:srgbClr val="844A1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40:31)</a:t>
            </a:r>
            <a:endParaRPr lang="ro-RO" sz="1600" b="1">
              <a:solidFill>
                <a:srgbClr val="FFFF99"/>
              </a:solidFill>
              <a:effectLst>
                <a:glow rad="76200">
                  <a:srgbClr val="844A1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387EAA8-B4E7-40B3-9F55-89097683B5D2}"/>
              </a:ext>
            </a:extLst>
          </p:cNvPr>
          <p:cNvSpPr txBox="1"/>
          <p:nvPr/>
        </p:nvSpPr>
        <p:spPr>
          <a:xfrm>
            <a:off x="189411" y="780579"/>
            <a:ext cx="438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Ultima parte a capitolului 40 ne arată </a:t>
            </a:r>
            <a:r>
              <a:rPr lang="ro-RO" b="1" smtClean="0"/>
              <a:t>două faţete ale naturii lui </a:t>
            </a:r>
            <a:r>
              <a:rPr lang="ro-RO" b="1" smtClean="0"/>
              <a:t>Dumnezeu</a:t>
            </a:r>
            <a:r>
              <a:rPr lang="ro-RO" b="1" smtClean="0"/>
              <a:t>: </a:t>
            </a:r>
            <a:endParaRPr lang="ro-RO" b="1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81E6231E-D6C2-4C61-A4E6-B8153A405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7264732"/>
              </p:ext>
            </p:extLst>
          </p:nvPr>
        </p:nvGraphicFramePr>
        <p:xfrm>
          <a:off x="189411" y="1426911"/>
          <a:ext cx="5238206" cy="150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D2324EA-FAE0-4419-A5F3-5E03BD7BF4D0}"/>
              </a:ext>
            </a:extLst>
          </p:cNvPr>
          <p:cNvSpPr txBox="1"/>
          <p:nvPr/>
        </p:nvSpPr>
        <p:spPr>
          <a:xfrm>
            <a:off x="189411" y="2931160"/>
            <a:ext cx="540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Într</a:t>
            </a:r>
            <a:r>
              <a:rPr lang="ro-RO" b="1" smtClean="0"/>
              <a:t>-un stil similar cu cel folosit de Dumnezeu pentru a se adresa lui </a:t>
            </a:r>
            <a:r>
              <a:rPr lang="ro-RO" b="1" smtClean="0"/>
              <a:t>Iov</a:t>
            </a:r>
            <a:r>
              <a:rPr lang="ro-RO" b="1" smtClean="0"/>
              <a:t>, Isaia pune diferite întrebări pentru a </a:t>
            </a:r>
            <a:r>
              <a:rPr lang="ro-RO" b="1" smtClean="0"/>
              <a:t>accentua</a:t>
            </a:r>
            <a:r>
              <a:rPr lang="ro-RO" b="1" smtClean="0"/>
              <a:t> puterea lui Dumnezeu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12-14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35CE4F-B300-4DF0-9DAB-6554831A3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29133">
            <a:off x="5865381" y="562947"/>
            <a:ext cx="3126884" cy="13263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4E79110-7477-4AD1-A12E-7397A2BCC5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8366" y="1864052"/>
            <a:ext cx="1504250" cy="150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FA1D0F4-905E-497C-AE1C-5A8033532B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8215" y="2147649"/>
            <a:ext cx="1908632" cy="293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6BDF6CA-F767-44D1-A5FA-CF7C19144374}"/>
              </a:ext>
            </a:extLst>
          </p:cNvPr>
          <p:cNvSpPr txBox="1"/>
          <p:nvPr/>
        </p:nvSpPr>
        <p:spPr>
          <a:xfrm>
            <a:off x="2823718" y="3887232"/>
            <a:ext cx="4354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După</a:t>
            </a:r>
            <a:r>
              <a:rPr lang="ro-RO" b="1" smtClean="0"/>
              <a:t> ce a afirmat că nimeni nu poate fi comparat cu </a:t>
            </a:r>
            <a:r>
              <a:rPr lang="ro-RO" b="1" smtClean="0"/>
              <a:t>E</a:t>
            </a:r>
            <a:r>
              <a:rPr lang="ro-RO" b="1" smtClean="0"/>
              <a:t>l, el ne asigură că</a:t>
            </a:r>
            <a:r>
              <a:rPr lang="ro-RO" b="1" smtClean="0"/>
              <a:t>, aşa cum Dumnezeu nu oboseşte sau </a:t>
            </a:r>
            <a:r>
              <a:rPr lang="ro-RO" b="1" smtClean="0"/>
              <a:t>osteneşte</a:t>
            </a:r>
            <a:r>
              <a:rPr lang="ro-RO" b="1" smtClean="0"/>
              <a:t>, nici cei care au încredere în </a:t>
            </a:r>
            <a:r>
              <a:rPr lang="ro-RO" b="1" smtClean="0"/>
              <a:t>E</a:t>
            </a:r>
            <a:r>
              <a:rPr lang="ro-RO" b="1" smtClean="0"/>
              <a:t>l </a:t>
            </a:r>
            <a:r>
              <a:rPr lang="ro-RO" b="1" smtClean="0"/>
              <a:t>nu </a:t>
            </a:r>
            <a:r>
              <a:rPr lang="ro-RO" b="1" smtClean="0"/>
              <a:t>o </a:t>
            </a:r>
            <a:r>
              <a:rPr lang="ro-RO" b="1" smtClean="0"/>
              <a:t>vor</a:t>
            </a:r>
            <a:r>
              <a:rPr lang="ro-RO" b="1" smtClean="0"/>
              <a:t> </a:t>
            </a:r>
            <a:r>
              <a:rPr lang="ro-RO" b="1" smtClean="0"/>
              <a:t>face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34FA072-C7C1-45EB-99D1-27FB81650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53" y="3854490"/>
            <a:ext cx="2436223" cy="121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080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AE4CC171-7740-4228-940F-0B7931939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D1E39B49-89AB-4839-9DF4-009AFED45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42D9C6FA-1B86-48F0-ADEB-F06E334C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1463292A-890C-4761-9868-A2D30C94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>
        <p:bldSub>
          <a:bldDgm bld="one"/>
        </p:bldSub>
      </p:bldGraphic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076C78-9048-4958-994D-E725941DE9B5}"/>
              </a:ext>
            </a:extLst>
          </p:cNvPr>
          <p:cNvSpPr txBox="1"/>
          <p:nvPr/>
        </p:nvSpPr>
        <p:spPr>
          <a:xfrm>
            <a:off x="1" y="0"/>
            <a:ext cx="2847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6740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ÎNCHINARE</a:t>
            </a:r>
            <a:endParaRPr lang="ro-RO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D67408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23C387A-10F4-4694-B43C-5C6A4F65F771}"/>
              </a:ext>
            </a:extLst>
          </p:cNvPr>
          <p:cNvSpPr txBox="1"/>
          <p:nvPr/>
        </p:nvSpPr>
        <p:spPr>
          <a:xfrm>
            <a:off x="2847702" y="61555"/>
            <a:ext cx="6296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„Meşterul </a:t>
            </a:r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toarnă idolul şi argintarul îl îmbracă cu aur şi-i toarnă lănţişoare de argint.” </a:t>
            </a:r>
            <a:r>
              <a:rPr lang="ro-RO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(Isaia 40:19)</a:t>
            </a:r>
            <a:endParaRPr lang="ro-RO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643861C-55BA-4314-B80E-E657265B7DA3}"/>
              </a:ext>
            </a:extLst>
          </p:cNvPr>
          <p:cNvSpPr txBox="1"/>
          <p:nvPr/>
        </p:nvSpPr>
        <p:spPr>
          <a:xfrm>
            <a:off x="168362" y="718642"/>
            <a:ext cx="7067009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„Cu cine voiţi să asemănaţi pe Dumnezeu? Şi cu ce asemănare Îl veţi asemăna?” (Isaia 40:18). Putem să ne închinăm Dumnezeului Atotputernic printr-o imagine?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Israel şi L-a imaginat sub forma unui viţel (Exod 32:4; 1 Regi 12:28). Dar Dumnezeu a respins cu tărie orice închinare printr-o imagine (Deuteronomul 4:15-16; Exod 20:4-5). </a:t>
            </a:r>
            <a:endParaRPr lang="ro-RO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3DFC68C-DC36-4C4D-89E8-FA5FE9A58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44229" y="677107"/>
            <a:ext cx="1602164" cy="1852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FEAFD39-3453-46FA-9AAC-B382C72CE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90" y="2648872"/>
            <a:ext cx="1740745" cy="2321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A19A6D9-7F61-4919-B91F-1B64AD599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2674" y="3328321"/>
            <a:ext cx="2278234" cy="16023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0592E04-433A-4399-9323-7CDE9C0F578F}"/>
              </a:ext>
            </a:extLst>
          </p:cNvPr>
          <p:cNvSpPr txBox="1"/>
          <p:nvPr/>
        </p:nvSpPr>
        <p:spPr>
          <a:xfrm>
            <a:off x="1985554" y="2538429"/>
            <a:ext cx="6999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Biblia vorbeşte clar despre zădărnicia idolilor şi a celor care îi venerează (Psalmul 115:4-8). Printr-o imagine ne închinăm la ceva, dar nu lui Dumnezeu. </a:t>
            </a:r>
            <a:endParaRPr lang="ro-R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0E6B85E-0162-4A78-8F8D-8F997812949E}"/>
              </a:ext>
            </a:extLst>
          </p:cNvPr>
          <p:cNvSpPr txBox="1"/>
          <p:nvPr/>
        </p:nvSpPr>
        <p:spPr>
          <a:xfrm>
            <a:off x="1982091" y="3389174"/>
            <a:ext cx="45376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Dar </a:t>
            </a:r>
            <a:r>
              <a:rPr lang="ro-RO" b="1" smtClean="0"/>
              <a:t>un idol nu trebuie neapărat să aibă o formă </a:t>
            </a:r>
            <a:r>
              <a:rPr lang="ro-RO" b="1" smtClean="0"/>
              <a:t>fizică</a:t>
            </a:r>
            <a:r>
              <a:rPr lang="ro-RO" b="1" smtClean="0"/>
              <a:t>. </a:t>
            </a:r>
            <a:r>
              <a:rPr lang="ro-RO" b="1" smtClean="0"/>
              <a:t>„</a:t>
            </a:r>
            <a:r>
              <a:rPr lang="ro-RO" b="1" smtClean="0"/>
              <a:t>Orice lucru pe care oamenii îl iubesc şi au încredere şi care înlocuiesc dragostea şi încrederea deplină în </a:t>
            </a:r>
            <a:r>
              <a:rPr lang="ro-RO" b="1" smtClean="0"/>
              <a:t>Domnul</a:t>
            </a:r>
            <a:r>
              <a:rPr lang="ro-RO" b="1" smtClean="0"/>
              <a:t>, devine un </a:t>
            </a:r>
            <a:r>
              <a:rPr lang="ro-RO" b="1" smtClean="0"/>
              <a:t>idol</a:t>
            </a:r>
            <a:r>
              <a:rPr lang="ro-RO" b="1" smtClean="0"/>
              <a:t>” </a:t>
            </a:r>
            <a:r>
              <a:rPr lang="ro-RO" b="1" smtClean="0"/>
              <a:t>(E.G.W</a:t>
            </a:r>
            <a:r>
              <a:rPr lang="ro-RO" b="1" smtClean="0"/>
              <a:t>. </a:t>
            </a:r>
            <a:r>
              <a:rPr lang="ro-RO" b="1" smtClean="0"/>
              <a:t>TI5</a:t>
            </a:r>
            <a:r>
              <a:rPr lang="ro-RO" b="1" smtClean="0"/>
              <a:t>, </a:t>
            </a:r>
            <a:r>
              <a:rPr lang="ro-RO" b="1" smtClean="0"/>
              <a:t>pg</a:t>
            </a:r>
            <a:r>
              <a:rPr lang="ro-RO" b="1" smtClean="0"/>
              <a:t>. </a:t>
            </a:r>
            <a:r>
              <a:rPr lang="ro-RO" b="1" smtClean="0"/>
              <a:t>231</a:t>
            </a:r>
            <a:r>
              <a:rPr lang="ro-RO" b="1" smtClean="0"/>
              <a:t>).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6164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uiExpand="1" build="p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BA43C3-0E97-4F39-A24A-59C21887AE97}"/>
              </a:ext>
            </a:extLst>
          </p:cNvPr>
          <p:cNvSpPr txBox="1"/>
          <p:nvPr/>
        </p:nvSpPr>
        <p:spPr>
          <a:xfrm>
            <a:off x="1649367" y="458695"/>
            <a:ext cx="58452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dirty="0" smtClean="0">
                <a:latin typeface="Cooper Black" pitchFamily="18" charset="0"/>
              </a:rPr>
              <a:t>„</a:t>
            </a:r>
            <a:r>
              <a:rPr lang="ro-RO" sz="2000" dirty="0" smtClean="0">
                <a:latin typeface="Arial Black" panose="020B0A04020102020204" pitchFamily="34" charset="0"/>
              </a:rPr>
              <a:t>Multe </a:t>
            </a:r>
            <a:r>
              <a:rPr lang="ro-RO" sz="2000" dirty="0">
                <a:latin typeface="Arial Black" panose="020B0A04020102020204" pitchFamily="34" charset="0"/>
              </a:rPr>
              <a:t>au fost soliile de mângâiere, date bisericii prin proorocii din vechime. „</a:t>
            </a:r>
            <a:r>
              <a:rPr lang="ro-RO" sz="2000" dirty="0" smtClean="0">
                <a:latin typeface="Arial Black" panose="020B0A04020102020204" pitchFamily="34" charset="0"/>
              </a:rPr>
              <a:t>Mângâiaţi</a:t>
            </a:r>
            <a:r>
              <a:rPr lang="ro-RO" sz="2000" dirty="0">
                <a:latin typeface="Arial Black" panose="020B0A04020102020204" pitchFamily="34" charset="0"/>
              </a:rPr>
              <a:t>, </a:t>
            </a:r>
            <a:r>
              <a:rPr lang="ro-RO" sz="2000" dirty="0" err="1" smtClean="0">
                <a:latin typeface="Arial Black" panose="020B0A04020102020204" pitchFamily="34" charset="0"/>
              </a:rPr>
              <a:t>mângâiaţi</a:t>
            </a:r>
            <a:r>
              <a:rPr lang="ro-RO" sz="2000" dirty="0" smtClean="0">
                <a:latin typeface="Arial Black" panose="020B0A04020102020204" pitchFamily="34" charset="0"/>
              </a:rPr>
              <a:t> </a:t>
            </a:r>
            <a:r>
              <a:rPr lang="ro-RO" sz="2000" dirty="0">
                <a:latin typeface="Arial Black" panose="020B0A04020102020204" pitchFamily="34" charset="0"/>
              </a:rPr>
              <a:t>pe poporul Meu” (Isaia </a:t>
            </a:r>
            <a:r>
              <a:rPr lang="ro-RO" sz="2000" dirty="0" smtClean="0">
                <a:latin typeface="Arial Black" panose="020B0A04020102020204" pitchFamily="34" charset="0"/>
              </a:rPr>
              <a:t>40:1</a:t>
            </a:r>
            <a:r>
              <a:rPr lang="ro-RO" sz="2000" dirty="0">
                <a:latin typeface="Arial Black" panose="020B0A04020102020204" pitchFamily="34" charset="0"/>
              </a:rPr>
              <a:t>), a fost însărcinarea dată lui Isaia din partea lui Dumnezeu, </a:t>
            </a:r>
            <a:r>
              <a:rPr lang="ro-RO" sz="2000" dirty="0" smtClean="0">
                <a:latin typeface="Arial Black" panose="020B0A04020102020204" pitchFamily="34" charset="0"/>
              </a:rPr>
              <a:t>şi </a:t>
            </a:r>
            <a:r>
              <a:rPr lang="ro-RO" sz="2000" dirty="0">
                <a:latin typeface="Arial Black" panose="020B0A04020102020204" pitchFamily="34" charset="0"/>
              </a:rPr>
              <a:t>o dată cu însărcinarea i-au fost date vedenii care au fost nădejdea </a:t>
            </a:r>
            <a:r>
              <a:rPr lang="ro-RO" sz="2000" dirty="0" smtClean="0">
                <a:latin typeface="Arial Black" panose="020B0A04020102020204" pitchFamily="34" charset="0"/>
              </a:rPr>
              <a:t>şi </a:t>
            </a:r>
            <a:r>
              <a:rPr lang="ro-RO" sz="2000" dirty="0">
                <a:latin typeface="Arial Black" panose="020B0A04020102020204" pitchFamily="34" charset="0"/>
              </a:rPr>
              <a:t>bucuria celor </a:t>
            </a:r>
            <a:r>
              <a:rPr lang="ro-RO" sz="2000" dirty="0" smtClean="0">
                <a:latin typeface="Arial Black" panose="020B0A04020102020204" pitchFamily="34" charset="0"/>
              </a:rPr>
              <a:t>credincioşi </a:t>
            </a:r>
            <a:r>
              <a:rPr lang="ro-RO" sz="2000" dirty="0">
                <a:latin typeface="Arial Black" panose="020B0A04020102020204" pitchFamily="34" charset="0"/>
              </a:rPr>
              <a:t>în toate veacurile care au urmat. </a:t>
            </a:r>
            <a:r>
              <a:rPr lang="ro-RO" sz="2000" dirty="0" smtClean="0">
                <a:latin typeface="Arial Black" panose="020B0A04020102020204" pitchFamily="34" charset="0"/>
              </a:rPr>
              <a:t>Dispreţuiţi </a:t>
            </a:r>
            <a:r>
              <a:rPr lang="ro-RO" sz="2000" dirty="0">
                <a:latin typeface="Arial Black" panose="020B0A04020102020204" pitchFamily="34" charset="0"/>
              </a:rPr>
              <a:t>de oameni, </a:t>
            </a:r>
            <a:r>
              <a:rPr lang="ro-RO" sz="2000" dirty="0" smtClean="0">
                <a:latin typeface="Arial Black" panose="020B0A04020102020204" pitchFamily="34" charset="0"/>
              </a:rPr>
              <a:t>prigoniţi</a:t>
            </a:r>
            <a:r>
              <a:rPr lang="ro-RO" sz="2000" dirty="0">
                <a:latin typeface="Arial Black" panose="020B0A04020102020204" pitchFamily="34" charset="0"/>
              </a:rPr>
              <a:t>, </a:t>
            </a:r>
            <a:r>
              <a:rPr lang="ro-RO" sz="2000" dirty="0" smtClean="0">
                <a:latin typeface="Arial Black" panose="020B0A04020102020204" pitchFamily="34" charset="0"/>
              </a:rPr>
              <a:t>părăsiţi</a:t>
            </a:r>
            <a:r>
              <a:rPr lang="ro-RO" sz="2000" dirty="0">
                <a:latin typeface="Arial Black" panose="020B0A04020102020204" pitchFamily="34" charset="0"/>
              </a:rPr>
              <a:t>, copiii lui Dumnezeu din toate veacurile au fost </a:t>
            </a:r>
            <a:r>
              <a:rPr lang="ro-RO" sz="2000" dirty="0" smtClean="0">
                <a:latin typeface="Arial Black" panose="020B0A04020102020204" pitchFamily="34" charset="0"/>
              </a:rPr>
              <a:t>susţinuţi totuşi </a:t>
            </a:r>
            <a:r>
              <a:rPr lang="ro-RO" sz="2000" dirty="0">
                <a:latin typeface="Arial Black" panose="020B0A04020102020204" pitchFamily="34" charset="0"/>
              </a:rPr>
              <a:t>prin </a:t>
            </a:r>
            <a:r>
              <a:rPr lang="ro-RO" sz="2000" dirty="0" smtClean="0">
                <a:latin typeface="Arial Black" panose="020B0A04020102020204" pitchFamily="34" charset="0"/>
              </a:rPr>
              <a:t>făgăduinţele </a:t>
            </a:r>
            <a:r>
              <a:rPr lang="ro-RO" sz="2000" dirty="0">
                <a:latin typeface="Arial Black" panose="020B0A04020102020204" pitchFamily="34" charset="0"/>
              </a:rPr>
              <a:t>Sale sigure</a:t>
            </a:r>
            <a:r>
              <a:rPr lang="ro-RO" sz="2000" dirty="0" smtClean="0">
                <a:latin typeface="Arial Black" panose="020B0A04020102020204" pitchFamily="34" charset="0"/>
              </a:rPr>
              <a:t>.</a:t>
            </a:r>
            <a:r>
              <a:rPr lang="ro-RO" sz="2000" dirty="0" smtClean="0">
                <a:latin typeface="Cooper Black" pitchFamily="18" charset="0"/>
              </a:rPr>
              <a:t>”</a:t>
            </a:r>
            <a:endParaRPr lang="ro-RO" sz="2000" dirty="0">
              <a:latin typeface="Cooper Black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C28106D-D119-4CDB-91E5-7FC32C6FD0D5}"/>
              </a:ext>
            </a:extLst>
          </p:cNvPr>
          <p:cNvSpPr txBox="1"/>
          <p:nvPr/>
        </p:nvSpPr>
        <p:spPr>
          <a:xfrm>
            <a:off x="4313120" y="4362269"/>
            <a:ext cx="31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 smtClean="0"/>
              <a:t>Profeţi şi </a:t>
            </a:r>
            <a:r>
              <a:rPr lang="ro-RO" b="1" dirty="0"/>
              <a:t>regi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</a:t>
            </a:r>
            <a:r>
              <a:rPr lang="ro-RO" b="1" dirty="0"/>
              <a:t>722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335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972</Words>
  <Application>Microsoft Office PowerPoint</Application>
  <PresentationFormat>Expunere pe ecran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Mangaiati pe poporul Meu</dc:title>
  <dc:subject>Studiu Biblic, Trim. I, 2021 – Isaia</dc:subject>
  <dc:creator>Sergio Fustero Carreras</dc:creator>
  <cp:keywords>https://www.fustero.es/index_ro.php</cp:keywords>
  <cp:lastModifiedBy>Tronaru Viorel</cp:lastModifiedBy>
  <cp:revision>68</cp:revision>
  <dcterms:created xsi:type="dcterms:W3CDTF">2021-02-07T09:16:42Z</dcterms:created>
  <dcterms:modified xsi:type="dcterms:W3CDTF">2021-02-14T19:31:05Z</dcterms:modified>
</cp:coreProperties>
</file>