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8" r:id="rId4"/>
    <p:sldId id="257" r:id="rId5"/>
    <p:sldId id="258" r:id="rId6"/>
    <p:sldId id="267" r:id="rId7"/>
    <p:sldId id="259" r:id="rId8"/>
    <p:sldId id="260" r:id="rId9"/>
    <p:sldId id="261" r:id="rId10"/>
    <p:sldId id="262" r:id="rId11"/>
    <p:sldId id="265" r:id="rId12"/>
    <p:sldId id="264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</p:embeddedFont>
    <p:embeddedFont>
      <p:font typeface="Cooper Black" pitchFamily="18" charset="0"/>
      <p:regular r:id="rId21"/>
    </p:embeddedFont>
    <p:embeddedFont>
      <p:font typeface="Arial Black" pitchFamily="34" charset="0"/>
      <p:bold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2C09"/>
    <a:srgbClr val="C52718"/>
    <a:srgbClr val="BA465F"/>
    <a:srgbClr val="411821"/>
    <a:srgbClr val="8A3126"/>
    <a:srgbClr val="EA0000"/>
    <a:srgbClr val="8D539B"/>
    <a:srgbClr val="A773B4"/>
    <a:srgbClr val="B73E73"/>
    <a:srgbClr val="FB80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85E4-6DD1-4869-AF0B-D4F031F00D18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71BB1-7E5B-405C-9386-EAA610B463F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764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greatest teacher the world has ever seen”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1BB1-7E5B-405C-9386-EAA610B463F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900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819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610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095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87B210D-8AE6-408D-8ECF-38EA9C9A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1BEE-7C50-4E72-9B18-F17782EBF0A7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6F22393-5EEE-45BB-8F2C-30069DA9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BB9F584-7426-4097-BBFE-B8A00AFC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41F5-E718-471E-8236-9706D7A049A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394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66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434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017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143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726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841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672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599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5067-7BF7-43E3-AE1B-9D03A5131931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B14A-7B70-47D8-A35F-2B1C470473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046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CEBAED3-533B-4A4C-8D17-5641B21E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35F65FF-6128-49ED-BC39-06B52D47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6BB141-E2B3-4959-9C92-25785A8D3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1BEE-7C50-4E72-9B18-F17782EBF0A7}" type="datetimeFigureOut">
              <a:rPr lang="es-ES" smtClean="0"/>
              <a:pPr/>
              <a:t>06/11/2020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5B44C1-1519-424A-B5D7-1720F60CE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733778D-D75D-4925-846C-D8D76415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41F5-E718-471E-8236-9706D7A049A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603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CFA3D0D-2912-41D4-89B3-6F20127C71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-1"/>
            <a:ext cx="9143980" cy="439499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03CC970-4826-4CED-8063-0FB67663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214888" y="4564049"/>
            <a:ext cx="2929112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o-RO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xmlns="" id="{14490D63-3365-45CC-AC50-705C1B768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4564049"/>
            <a:ext cx="6833104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o-R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4DA367F-CE5C-42AD-B34D-9779F79889EA}"/>
              </a:ext>
            </a:extLst>
          </p:cNvPr>
          <p:cNvSpPr txBox="1"/>
          <p:nvPr/>
        </p:nvSpPr>
        <p:spPr>
          <a:xfrm>
            <a:off x="-1" y="4998441"/>
            <a:ext cx="6391747" cy="158812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5400" b="1" dirty="0" smtClean="0">
                <a:ln/>
                <a:solidFill>
                  <a:srgbClr val="DBAF63"/>
                </a:solidFill>
                <a:ea typeface="+mj-ea"/>
                <a:cs typeface="+mj-cs"/>
              </a:rPr>
              <a:t>LECŢII </a:t>
            </a:r>
            <a:r>
              <a:rPr lang="ro-RO" sz="5400" b="1" dirty="0">
                <a:ln/>
                <a:solidFill>
                  <a:srgbClr val="DBAF63"/>
                </a:solidFill>
                <a:ea typeface="+mj-ea"/>
                <a:cs typeface="+mj-cs"/>
              </a:rPr>
              <a:t>MAI GREU DE </a:t>
            </a:r>
            <a:r>
              <a:rPr lang="ro-RO" sz="5400" b="1" dirty="0" smtClean="0">
                <a:ln/>
                <a:solidFill>
                  <a:srgbClr val="DBAF63"/>
                </a:solidFill>
                <a:ea typeface="+mj-ea"/>
                <a:cs typeface="+mj-cs"/>
              </a:rPr>
              <a:t>ÎNVĂŢAT</a:t>
            </a:r>
            <a:endParaRPr lang="ro-RO" sz="5400" b="1" dirty="0">
              <a:ln/>
              <a:solidFill>
                <a:srgbClr val="DBAF63"/>
              </a:solidFill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C7A018-81CA-4E5E-977B-F6BDD19CAF67}"/>
              </a:ext>
            </a:extLst>
          </p:cNvPr>
          <p:cNvSpPr txBox="1"/>
          <p:nvPr/>
        </p:nvSpPr>
        <p:spPr>
          <a:xfrm>
            <a:off x="6665456" y="6063934"/>
            <a:ext cx="24785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o-RO" b="1" dirty="0" smtClean="0"/>
              <a:t>Studiul 6 pentru </a:t>
            </a:r>
            <a:endParaRPr lang="ro-RO" b="1" dirty="0"/>
          </a:p>
          <a:p>
            <a:pPr algn="r">
              <a:spcAft>
                <a:spcPts val="600"/>
              </a:spcAft>
            </a:pPr>
            <a:r>
              <a:rPr lang="ro-RO" b="1" dirty="0" smtClean="0"/>
              <a:t>7 noiembrie 2020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14714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983157-E068-454F-B44E-175A6B8DF526}"/>
              </a:ext>
            </a:extLst>
          </p:cNvPr>
          <p:cNvSpPr txBox="1"/>
          <p:nvPr/>
        </p:nvSpPr>
        <p:spPr>
          <a:xfrm>
            <a:off x="2236207" y="504202"/>
            <a:ext cx="68263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800" dirty="0" smtClean="0">
                <a:latin typeface="Cooper Black" panose="0208090404030B020404" pitchFamily="18" charset="0"/>
              </a:rPr>
              <a:t>„</a:t>
            </a:r>
            <a:r>
              <a:rPr lang="ro-RO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Nu trebuie să rămânem întotdeauna copii în cunoaşterea şi experienţa noastră a lucrurilor spirituale. Nu trebuie să ne exprimăm întotdeauna în limbajul celui care tocmai L-a primit pe Hristos, dar rugăciunile şi îndemnurile noastre ar trebui să crească în inteligenţă pe măsură ce creşte experienţa noastră în adevăr</a:t>
            </a:r>
            <a:r>
              <a:rPr lang="ro-RO" sz="2800" dirty="0" smtClean="0">
                <a:latin typeface="Cooper Black" panose="0208090404030B020404" pitchFamily="18" charset="0"/>
              </a:rPr>
              <a:t>.”</a:t>
            </a:r>
            <a:endParaRPr lang="ro-RO" sz="2800" dirty="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5F75A8-A27C-4CF1-983A-F0FD67237D61}"/>
              </a:ext>
            </a:extLst>
          </p:cNvPr>
          <p:cNvSpPr txBox="1"/>
          <p:nvPr/>
        </p:nvSpPr>
        <p:spPr>
          <a:xfrm>
            <a:off x="4937171" y="6300808"/>
            <a:ext cx="430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/>
              <a:t>E.G.W</a:t>
            </a:r>
            <a:r>
              <a:rPr lang="ro-RO" b="1" dirty="0" smtClean="0"/>
              <a:t>. (</a:t>
            </a:r>
            <a:r>
              <a:rPr lang="ro-RO" b="1" i="1" dirty="0" err="1" smtClean="0"/>
              <a:t>Fiişi</a:t>
            </a:r>
            <a:r>
              <a:rPr lang="ro-RO" b="1" i="1" dirty="0" smtClean="0"/>
              <a:t> </a:t>
            </a:r>
            <a:r>
              <a:rPr lang="ro-RO" b="1" i="1" dirty="0"/>
              <a:t>fiice ale lui Dumnezeu</a:t>
            </a:r>
            <a:r>
              <a:rPr lang="ro-RO" b="1" i="1" dirty="0" smtClean="0"/>
              <a:t>,</a:t>
            </a:r>
            <a:r>
              <a:rPr lang="ro-RO" b="1" dirty="0" smtClean="0"/>
              <a:t> 19 nov.)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49654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983157-E068-454F-B44E-175A6B8DF526}"/>
              </a:ext>
            </a:extLst>
          </p:cNvPr>
          <p:cNvSpPr txBox="1"/>
          <p:nvPr/>
        </p:nvSpPr>
        <p:spPr>
          <a:xfrm>
            <a:off x="1569912" y="929714"/>
            <a:ext cx="5944464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2400" dirty="0" smtClean="0">
                <a:latin typeface="Cooper Black" panose="0208090404030B020404" pitchFamily="18" charset="0"/>
              </a:rPr>
              <a:t>„Când </a:t>
            </a:r>
            <a:r>
              <a:rPr lang="vi-VN" sz="2400" dirty="0" smtClean="0">
                <a:latin typeface="Cooper Black" panose="0208090404030B020404" pitchFamily="18" charset="0"/>
              </a:rPr>
              <a:t>du</a:t>
            </a:r>
            <a:r>
              <a:rPr lang="ro-RO" sz="2400" dirty="0" smtClean="0">
                <a:latin typeface="Arial Black" pitchFamily="34" charset="0"/>
              </a:rPr>
              <a:t>ş</a:t>
            </a:r>
            <a:r>
              <a:rPr lang="vi-VN" sz="2400" dirty="0" smtClean="0">
                <a:latin typeface="Cooper Black" panose="0208090404030B020404" pitchFamily="18" charset="0"/>
              </a:rPr>
              <a:t>manul î</a:t>
            </a:r>
            <a:r>
              <a:rPr lang="ro-RO" sz="2400" dirty="0" smtClean="0">
                <a:latin typeface="Cooper Black" panose="0208090404030B020404" pitchFamily="18" charset="0"/>
              </a:rPr>
              <a:t>t</a:t>
            </a:r>
            <a:r>
              <a:rPr lang="vi-VN" sz="2400" dirty="0" smtClean="0">
                <a:latin typeface="Cooper Black" panose="0208090404030B020404" pitchFamily="18" charset="0"/>
              </a:rPr>
              <a:t>i </a:t>
            </a:r>
            <a:r>
              <a:rPr lang="vi-VN" sz="2400" dirty="0" smtClean="0">
                <a:latin typeface="Cooper Black" panose="0208090404030B020404" pitchFamily="18" charset="0"/>
              </a:rPr>
              <a:t>spune </a:t>
            </a:r>
            <a:r>
              <a:rPr lang="vi-VN" sz="2400" dirty="0" smtClean="0">
                <a:latin typeface="Cooper Black" panose="0208090404030B020404" pitchFamily="18" charset="0"/>
              </a:rPr>
              <a:t>c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Domnul te-a abandonat, spune-i </a:t>
            </a:r>
            <a:r>
              <a:rPr lang="vi-VN" sz="2400" dirty="0" smtClean="0">
                <a:latin typeface="Cooper Black" panose="0208090404030B020404" pitchFamily="18" charset="0"/>
              </a:rPr>
              <a:t>c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ro-RO" sz="2400" dirty="0" smtClean="0">
                <a:latin typeface="Cooper Black" panose="0208090404030B020404" pitchFamily="18" charset="0"/>
              </a:rPr>
              <a:t>s</a:t>
            </a:r>
            <a:r>
              <a:rPr lang="vi-VN" sz="2400" dirty="0" smtClean="0">
                <a:latin typeface="Cooper Black" panose="0208090404030B020404" pitchFamily="18" charset="0"/>
              </a:rPr>
              <a:t>tii c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nu, pentru </a:t>
            </a:r>
            <a:r>
              <a:rPr lang="vi-VN" sz="2400" dirty="0" smtClean="0">
                <a:latin typeface="Cooper Black" panose="0208090404030B020404" pitchFamily="18" charset="0"/>
              </a:rPr>
              <a:t>c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el </a:t>
            </a:r>
            <a:r>
              <a:rPr lang="vi-VN" sz="2400" dirty="0" smtClean="0">
                <a:latin typeface="Cooper Black" panose="0208090404030B020404" pitchFamily="18" charset="0"/>
              </a:rPr>
              <a:t>declar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: </a:t>
            </a:r>
            <a:r>
              <a:rPr lang="vi-VN" sz="2400" dirty="0" smtClean="0">
                <a:latin typeface="Cooper Black" panose="0208090404030B020404" pitchFamily="18" charset="0"/>
              </a:rPr>
              <a:t>„Nicidecum n-am </a:t>
            </a:r>
            <a:r>
              <a:rPr lang="vi-VN" sz="2400" dirty="0" smtClean="0">
                <a:latin typeface="Cooper Black" panose="0208090404030B020404" pitchFamily="18" charset="0"/>
              </a:rPr>
              <a:t>s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te las, cu niciun chip nu te voi </a:t>
            </a:r>
            <a:r>
              <a:rPr lang="vi-VN" sz="2400" dirty="0" smtClean="0">
                <a:latin typeface="Cooper Black" panose="0208090404030B020404" pitchFamily="18" charset="0"/>
              </a:rPr>
              <a:t>p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r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si</a:t>
            </a:r>
            <a:r>
              <a:rPr lang="vi-VN" sz="2400" dirty="0" smtClean="0">
                <a:latin typeface="Cooper Black" panose="0208090404030B020404" pitchFamily="18" charset="0"/>
              </a:rPr>
              <a:t>”. Evrei 13: 5.</a:t>
            </a:r>
          </a:p>
          <a:p>
            <a:pPr>
              <a:spcBef>
                <a:spcPts val="600"/>
              </a:spcBef>
            </a:pPr>
            <a:r>
              <a:rPr lang="vi-VN" sz="2400" dirty="0" smtClean="0">
                <a:latin typeface="Cooper Black" panose="0208090404030B020404" pitchFamily="18" charset="0"/>
              </a:rPr>
              <a:t>Nu </a:t>
            </a:r>
            <a:r>
              <a:rPr lang="vi-VN" sz="2400" dirty="0" smtClean="0">
                <a:latin typeface="Cooper Black" panose="0208090404030B020404" pitchFamily="18" charset="0"/>
              </a:rPr>
              <a:t>exist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nicio </a:t>
            </a:r>
            <a:r>
              <a:rPr lang="vi-VN" sz="2400" dirty="0" smtClean="0">
                <a:latin typeface="Cooper Black" panose="0208090404030B020404" pitchFamily="18" charset="0"/>
              </a:rPr>
              <a:t>limit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în ajutorul pe care Mântuitorul este dispus </a:t>
            </a:r>
            <a:r>
              <a:rPr lang="vi-VN" sz="2400" dirty="0" smtClean="0">
                <a:latin typeface="Cooper Black" panose="0208090404030B020404" pitchFamily="18" charset="0"/>
              </a:rPr>
              <a:t>s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ni-l dea. El ne </a:t>
            </a:r>
            <a:r>
              <a:rPr lang="vi-VN" sz="2400" dirty="0" smtClean="0">
                <a:latin typeface="Cooper Black" panose="0208090404030B020404" pitchFamily="18" charset="0"/>
              </a:rPr>
              <a:t>invit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s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 </a:t>
            </a:r>
            <a:r>
              <a:rPr lang="vi-VN" sz="2400" dirty="0" smtClean="0">
                <a:latin typeface="Cooper Black" panose="0208090404030B020404" pitchFamily="18" charset="0"/>
              </a:rPr>
              <a:t>aducem în </a:t>
            </a:r>
            <a:r>
              <a:rPr lang="vi-VN" sz="2400" dirty="0" smtClean="0">
                <a:latin typeface="Cooper Black" panose="0208090404030B020404" pitchFamily="18" charset="0"/>
              </a:rPr>
              <a:t>via</a:t>
            </a:r>
            <a:r>
              <a:rPr lang="ro-RO" sz="2400" dirty="0" smtClean="0">
                <a:latin typeface="Cooper Black" panose="0208090404030B020404" pitchFamily="18" charset="0"/>
              </a:rPr>
              <a:t>t</a:t>
            </a:r>
            <a:r>
              <a:rPr lang="vi-VN" sz="2400" dirty="0" smtClean="0">
                <a:latin typeface="Cooper Black" panose="0208090404030B020404" pitchFamily="18" charset="0"/>
              </a:rPr>
              <a:t>a noastr</a:t>
            </a:r>
            <a:r>
              <a:rPr lang="ro-RO" sz="2400" dirty="0" smtClean="0">
                <a:latin typeface="Cooper Black" panose="0208090404030B020404" pitchFamily="18" charset="0"/>
              </a:rPr>
              <a:t>a </a:t>
            </a:r>
            <a:r>
              <a:rPr lang="vi-VN" sz="2400" dirty="0" smtClean="0">
                <a:latin typeface="Cooper Black" panose="0208090404030B020404" pitchFamily="18" charset="0"/>
              </a:rPr>
              <a:t>harul </a:t>
            </a:r>
            <a:r>
              <a:rPr lang="vi-VN" sz="2400" dirty="0" smtClean="0">
                <a:latin typeface="Cooper Black" panose="0208090404030B020404" pitchFamily="18" charset="0"/>
              </a:rPr>
              <a:t>care ne va feri de </a:t>
            </a:r>
            <a:r>
              <a:rPr lang="vi-VN" sz="2400" dirty="0" smtClean="0">
                <a:latin typeface="Cooper Black" panose="0208090404030B020404" pitchFamily="18" charset="0"/>
              </a:rPr>
              <a:t>p</a:t>
            </a:r>
            <a:r>
              <a:rPr lang="ro-RO" sz="2400" dirty="0" smtClean="0">
                <a:latin typeface="Cooper Black" panose="0208090404030B020404" pitchFamily="18" charset="0"/>
              </a:rPr>
              <a:t>a</a:t>
            </a:r>
            <a:r>
              <a:rPr lang="vi-VN" sz="2400" dirty="0" smtClean="0">
                <a:latin typeface="Cooper Black" panose="0208090404030B020404" pitchFamily="18" charset="0"/>
              </a:rPr>
              <a:t>cat</a:t>
            </a:r>
            <a:r>
              <a:rPr lang="vi-VN" sz="2400" dirty="0" smtClean="0">
                <a:latin typeface="Cooper Black" panose="0208090404030B020404" pitchFamily="18" charset="0"/>
              </a:rPr>
              <a:t>. Libertatea, </a:t>
            </a:r>
            <a:r>
              <a:rPr lang="vi-VN" sz="2400" dirty="0" smtClean="0">
                <a:latin typeface="Cooper Black" panose="0208090404030B020404" pitchFamily="18" charset="0"/>
              </a:rPr>
              <a:t>speran</a:t>
            </a:r>
            <a:r>
              <a:rPr lang="ro-RO" sz="2400" dirty="0" smtClean="0">
                <a:latin typeface="Cooper Black" panose="0208090404030B020404" pitchFamily="18" charset="0"/>
              </a:rPr>
              <a:t>t</a:t>
            </a:r>
            <a:r>
              <a:rPr lang="vi-VN" sz="2400" dirty="0" smtClean="0">
                <a:latin typeface="Cooper Black" panose="0208090404030B020404" pitchFamily="18" charset="0"/>
              </a:rPr>
              <a:t>a </a:t>
            </a:r>
            <a:r>
              <a:rPr lang="ro-RO" sz="2400" dirty="0" smtClean="0">
                <a:latin typeface="Cooper Black" panose="0208090404030B020404" pitchFamily="18" charset="0"/>
              </a:rPr>
              <a:t>s</a:t>
            </a:r>
            <a:r>
              <a:rPr lang="vi-VN" sz="2400" dirty="0" smtClean="0">
                <a:latin typeface="Cooper Black" panose="0208090404030B020404" pitchFamily="18" charset="0"/>
              </a:rPr>
              <a:t>i </a:t>
            </a:r>
            <a:r>
              <a:rPr lang="vi-VN" sz="2400" dirty="0" smtClean="0">
                <a:latin typeface="Cooper Black" panose="0208090404030B020404" pitchFamily="18" charset="0"/>
              </a:rPr>
              <a:t>puterea vin la noi de pe crucea Calvarului. </a:t>
            </a:r>
            <a:r>
              <a:rPr lang="vi-VN" sz="2400" dirty="0" smtClean="0">
                <a:latin typeface="Cooper Black" panose="0208090404030B020404" pitchFamily="18" charset="0"/>
              </a:rPr>
              <a:t>Nu-</a:t>
            </a:r>
            <a:r>
              <a:rPr lang="ro-RO" sz="2400" dirty="0" smtClean="0">
                <a:latin typeface="Cooper Black" panose="0208090404030B020404" pitchFamily="18" charset="0"/>
              </a:rPr>
              <a:t>t</a:t>
            </a:r>
            <a:r>
              <a:rPr lang="vi-VN" sz="2400" dirty="0" smtClean="0">
                <a:latin typeface="Cooper Black" panose="0208090404030B020404" pitchFamily="18" charset="0"/>
              </a:rPr>
              <a:t>i </a:t>
            </a:r>
            <a:r>
              <a:rPr lang="vi-VN" sz="2400" dirty="0" smtClean="0">
                <a:latin typeface="Cooper Black" panose="0208090404030B020404" pitchFamily="18" charset="0"/>
              </a:rPr>
              <a:t>dezonora Mântuitorul îndoiindu-te de puterea lui. Ai încredere în el întotdeauna”</a:t>
            </a:r>
            <a:endParaRPr lang="vi-VN" sz="2400" dirty="0" smtClean="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25F75A8-A27C-4CF1-983A-F0FD67237D61}"/>
              </a:ext>
            </a:extLst>
          </p:cNvPr>
          <p:cNvSpPr txBox="1"/>
          <p:nvPr/>
        </p:nvSpPr>
        <p:spPr>
          <a:xfrm>
            <a:off x="1493822" y="226342"/>
            <a:ext cx="602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/>
              <a:t>E.G.W</a:t>
            </a:r>
            <a:r>
              <a:rPr lang="es-ES" b="1" dirty="0"/>
              <a:t>. </a:t>
            </a:r>
            <a:r>
              <a:rPr lang="it-IT" b="1" dirty="0" smtClean="0"/>
              <a:t>În locurile </a:t>
            </a:r>
            <a:r>
              <a:rPr lang="it-IT" b="1" dirty="0" smtClean="0"/>
              <a:t>cere</a:t>
            </a:r>
            <a:r>
              <a:rPr lang="ro-RO" b="1" dirty="0" smtClean="0"/>
              <a:t>ş</a:t>
            </a:r>
            <a:r>
              <a:rPr lang="it-IT" b="1" dirty="0" smtClean="0"/>
              <a:t>ti</a:t>
            </a:r>
            <a:r>
              <a:rPr lang="it-IT" b="1" dirty="0" smtClean="0"/>
              <a:t>, 25 septembrie</a:t>
            </a:r>
            <a:r>
              <a:rPr lang="es-ES" b="1" dirty="0" smtClean="0"/>
              <a:t>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6861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2678C52-6CC5-47AC-BBF9-CF19C27E1C31}"/>
              </a:ext>
            </a:extLst>
          </p:cNvPr>
          <p:cNvSpPr txBox="1"/>
          <p:nvPr/>
        </p:nvSpPr>
        <p:spPr>
          <a:xfrm>
            <a:off x="4922982" y="5140461"/>
            <a:ext cx="4142642" cy="1631216"/>
          </a:xfrm>
          <a:prstGeom prst="rect">
            <a:avLst/>
          </a:prstGeom>
          <a:solidFill>
            <a:srgbClr val="F3F7E6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„Şi Isus i-a zis: „Du-te,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credinţa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ta te-a mântuit.” Îndată orbul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şi-a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căpătat vederea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şi </a:t>
            </a:r>
            <a:r>
              <a:rPr lang="ro-RO" sz="2000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a mers pe drum după Isus.” </a:t>
            </a:r>
            <a:r>
              <a:rPr lang="ro-RO" b="1" dirty="0" smtClean="0">
                <a:solidFill>
                  <a:srgbClr val="2E4A50"/>
                </a:solidFill>
                <a:latin typeface="Comic Sans MS" panose="030F0702030302020204" pitchFamily="66" charset="0"/>
              </a:rPr>
              <a:t>(Marcu 10:52)</a:t>
            </a:r>
            <a:endParaRPr lang="ro-RO" sz="2000" b="1" dirty="0">
              <a:solidFill>
                <a:srgbClr val="2E4A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7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64D57C-4B56-4E0E-BDE9-DF6F66DFF855}"/>
              </a:ext>
            </a:extLst>
          </p:cNvPr>
          <p:cNvSpPr txBox="1"/>
          <p:nvPr/>
        </p:nvSpPr>
        <p:spPr>
          <a:xfrm>
            <a:off x="4227963" y="4018358"/>
            <a:ext cx="4553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o-RO" sz="2000" b="1" dirty="0">
                <a:effectLst>
                  <a:glow rad="127000">
                    <a:srgbClr val="C361A2"/>
                  </a:glow>
                </a:effectLst>
              </a:rPr>
              <a:t>Întâlnirea cu elevul </a:t>
            </a:r>
            <a:r>
              <a:rPr lang="ro-RO" sz="2000" b="1" dirty="0" smtClean="0">
                <a:effectLst>
                  <a:glow rad="127000">
                    <a:srgbClr val="C361A2"/>
                  </a:glow>
                </a:effectLst>
              </a:rPr>
              <a:t>rebel.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effectLst>
                  <a:glow rad="127000">
                    <a:srgbClr val="FB6A8F"/>
                  </a:glow>
                </a:effectLst>
              </a:rPr>
              <a:t>Întâlnirea </a:t>
            </a:r>
            <a:r>
              <a:rPr lang="ro-RO" sz="2000" b="1" dirty="0">
                <a:effectLst>
                  <a:glow rad="127000">
                    <a:srgbClr val="FB6A8F"/>
                  </a:glow>
                </a:effectLst>
              </a:rPr>
              <a:t>cu elevul </a:t>
            </a:r>
            <a:r>
              <a:rPr lang="ro-RO" sz="2000" b="1" dirty="0" smtClean="0">
                <a:effectLst>
                  <a:glow rad="127000">
                    <a:srgbClr val="FB6A8F"/>
                  </a:glow>
                </a:effectLst>
              </a:rPr>
              <a:t>descurajat.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effectLst>
                  <a:glow rad="127000">
                    <a:srgbClr val="2FACBF"/>
                  </a:glow>
                </a:effectLst>
              </a:rPr>
              <a:t>Întâlnirea </a:t>
            </a:r>
            <a:r>
              <a:rPr lang="ro-RO" sz="2000" b="1" dirty="0">
                <a:effectLst>
                  <a:glow rad="127000">
                    <a:srgbClr val="2FACBF"/>
                  </a:glow>
                </a:effectLst>
              </a:rPr>
              <a:t>cu elevul </a:t>
            </a:r>
            <a:r>
              <a:rPr lang="ro-RO" sz="2000" b="1" dirty="0" smtClean="0">
                <a:effectLst>
                  <a:glow rad="127000">
                    <a:srgbClr val="2FACBF"/>
                  </a:glow>
                </a:effectLst>
              </a:rPr>
              <a:t>pierdut.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effectLst>
                  <a:glow rad="127000">
                    <a:srgbClr val="FB8043"/>
                  </a:glow>
                </a:effectLst>
              </a:rPr>
              <a:t>Întâlnirea </a:t>
            </a:r>
            <a:r>
              <a:rPr lang="ro-RO" sz="2000" b="1" dirty="0">
                <a:effectLst>
                  <a:glow rad="127000">
                    <a:srgbClr val="FB8043"/>
                  </a:glow>
                </a:effectLst>
              </a:rPr>
              <a:t>cu elevul </a:t>
            </a:r>
            <a:r>
              <a:rPr lang="ro-RO" sz="2000" b="1" dirty="0" smtClean="0">
                <a:effectLst>
                  <a:glow rad="127000">
                    <a:srgbClr val="FB8043"/>
                  </a:glow>
                </a:effectLst>
              </a:rPr>
              <a:t>dispreţuit.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effectLst>
                  <a:glow rad="127000">
                    <a:srgbClr val="83A008"/>
                  </a:glow>
                </a:effectLst>
              </a:rPr>
              <a:t>Întâlnirea </a:t>
            </a:r>
            <a:r>
              <a:rPr lang="ro-RO" sz="2000" b="1" dirty="0">
                <a:effectLst>
                  <a:glow rad="127000">
                    <a:srgbClr val="83A008"/>
                  </a:glow>
                </a:effectLst>
              </a:rPr>
              <a:t>cu elevul </a:t>
            </a:r>
            <a:r>
              <a:rPr lang="ro-RO" sz="2000" b="1" dirty="0" smtClean="0">
                <a:effectLst>
                  <a:glow rad="127000">
                    <a:srgbClr val="83A008"/>
                  </a:glow>
                </a:effectLst>
              </a:rPr>
              <a:t>avansat.</a:t>
            </a:r>
            <a:endParaRPr lang="ro-RO" sz="2000" b="1" dirty="0">
              <a:effectLst>
                <a:glow rad="127000">
                  <a:srgbClr val="83A008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46DDD25-9FB7-41A4-B71B-3B0AAE1A4B1D}"/>
              </a:ext>
            </a:extLst>
          </p:cNvPr>
          <p:cNvSpPr txBox="1"/>
          <p:nvPr/>
        </p:nvSpPr>
        <p:spPr>
          <a:xfrm>
            <a:off x="2199172" y="281045"/>
            <a:ext cx="55777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Marele Maestru nu a stat în clasa sa, aşteptând ca elevii săi să intre în sala de clasă, astfel încât să le poată da lecţiile sale magistrale.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DE652F3-CCBA-49B3-8F9C-FC8E83A71D80}"/>
              </a:ext>
            </a:extLst>
          </p:cNvPr>
          <p:cNvSpPr txBox="1"/>
          <p:nvPr/>
        </p:nvSpPr>
        <p:spPr>
          <a:xfrm>
            <a:off x="3838670" y="1961966"/>
            <a:ext cx="45538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Din momentul în care virusul păcatului a forţat clasa din Eden să se închidă, Isus a căutat elevi cărora le poate preda frumoasele lecţii ale vieţii veşnice.</a:t>
            </a:r>
            <a:endParaRPr lang="ro-RO" sz="2000" b="1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72074D1A-4D1C-4AC1-9D09-28DBDD0AF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437" y="4606161"/>
            <a:ext cx="284998" cy="28509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C3D0E625-EAC4-4A3C-BD4A-23AB75FA3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437" y="5139634"/>
            <a:ext cx="285096" cy="2850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33142552-E89F-45DC-8BFE-98BD5172A5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437" y="6206579"/>
            <a:ext cx="285194" cy="28509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48CBE7C0-CDF4-4222-B156-77171F4A11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437" y="4072688"/>
            <a:ext cx="285194" cy="28509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D4F32A7B-3F4A-4E5F-8959-C72FE59079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6437" y="5673107"/>
            <a:ext cx="284998" cy="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38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31D0E65-FE9B-4F01-B823-79EE936BDD93}"/>
              </a:ext>
            </a:extLst>
          </p:cNvPr>
          <p:cNvSpPr txBox="1"/>
          <p:nvPr/>
        </p:nvSpPr>
        <p:spPr>
          <a:xfrm>
            <a:off x="1439501" y="0"/>
            <a:ext cx="77044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rgbClr val="A773B4"/>
              </a:contourClr>
            </a:sp3d>
          </a:bodyPr>
          <a:lstStyle/>
          <a:p>
            <a:pPr algn="ctr"/>
            <a:r>
              <a:rPr lang="ro-RO" sz="3600" b="1">
                <a:ln/>
                <a:solidFill>
                  <a:srgbClr val="B73E73"/>
                </a:solidFill>
              </a:rPr>
              <a:t>ÎNTÂLNIREA CU </a:t>
            </a:r>
            <a:r>
              <a:rPr lang="ro-RO" sz="3600" b="1">
                <a:ln/>
                <a:solidFill>
                  <a:srgbClr val="B73E73"/>
                </a:solidFill>
              </a:rPr>
              <a:t>ELEVUL </a:t>
            </a:r>
            <a:r>
              <a:rPr lang="ro-RO" sz="3600" b="1" smtClean="0">
                <a:ln/>
                <a:solidFill>
                  <a:srgbClr val="B73E73"/>
                </a:solidFill>
              </a:rPr>
              <a:t>REBEL</a:t>
            </a:r>
            <a:endParaRPr lang="ro-RO" sz="3600" b="1">
              <a:ln/>
              <a:solidFill>
                <a:srgbClr val="B73E7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8F062E0-E891-41DD-9A0B-F8D008C47DAE}"/>
              </a:ext>
            </a:extLst>
          </p:cNvPr>
          <p:cNvSpPr txBox="1"/>
          <p:nvPr/>
        </p:nvSpPr>
        <p:spPr>
          <a:xfrm>
            <a:off x="1439502" y="613006"/>
            <a:ext cx="7704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8D539B"/>
                </a:solidFill>
                <a:latin typeface="Comic Sans MS" panose="030F0702030302020204" pitchFamily="66" charset="0"/>
              </a:rPr>
              <a:t>„Dar </a:t>
            </a:r>
            <a:r>
              <a:rPr lang="ro-RO" b="1" dirty="0" smtClean="0">
                <a:solidFill>
                  <a:srgbClr val="8D539B"/>
                </a:solidFill>
                <a:latin typeface="Comic Sans MS" panose="030F0702030302020204" pitchFamily="66" charset="0"/>
              </a:rPr>
              <a:t>Domnul Dumnezeu l‑a chemat pe Adam şi i‑a zis:</a:t>
            </a:r>
          </a:p>
          <a:p>
            <a:r>
              <a:rPr lang="ro-RO" b="1" dirty="0" smtClean="0">
                <a:solidFill>
                  <a:srgbClr val="8D539B"/>
                </a:solidFill>
                <a:latin typeface="Comic Sans MS" panose="030F0702030302020204" pitchFamily="66" charset="0"/>
              </a:rPr>
              <a:t>– Unde eşti?” </a:t>
            </a:r>
            <a:r>
              <a:rPr lang="ro-RO" sz="1600" b="1" dirty="0" smtClean="0">
                <a:solidFill>
                  <a:srgbClr val="8D539B"/>
                </a:solidFill>
                <a:latin typeface="Comic Sans MS" panose="030F0702030302020204" pitchFamily="66" charset="0"/>
              </a:rPr>
              <a:t>(Geneza 3:9)</a:t>
            </a:r>
            <a:endParaRPr lang="ro-RO" b="1" dirty="0">
              <a:solidFill>
                <a:srgbClr val="8D539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91CD28E-DCD9-4A93-9255-EBEEC8A047B2}"/>
              </a:ext>
            </a:extLst>
          </p:cNvPr>
          <p:cNvSpPr txBox="1"/>
          <p:nvPr/>
        </p:nvSpPr>
        <p:spPr>
          <a:xfrm>
            <a:off x="63980" y="1225689"/>
            <a:ext cx="698413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Până în acea zi fatidică, Adam şi Eva s-au întâlnit zilnic cu Maestrul pentru a învăţa de la El.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Dar acum se răzvrătiseră. Ei nu au avut încredere în Dumnezeu şi au dorit să obţină „cunoştinţe superioare” pe cont propriu.</a:t>
            </a:r>
            <a:endParaRPr lang="ro-RO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58BA0AF-E6FF-4370-BCC6-DF15E5C71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703" y="2639299"/>
            <a:ext cx="2489129" cy="17881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06B7DD7-BC92-4B73-8393-822B4A6E7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04976" y="4025425"/>
            <a:ext cx="2489129" cy="14102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175E72-05A2-443E-8696-C23ECC55A5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7112091" y="1171378"/>
            <a:ext cx="1921206" cy="2576757"/>
          </a:xfrm>
          <a:prstGeom prst="rect">
            <a:avLst/>
          </a:prstGeom>
          <a:ln w="38100" cap="sq">
            <a:solidFill>
              <a:srgbClr val="A773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C109B81-292F-4FF7-B11F-EBE20D3C71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48" y="-107675"/>
            <a:ext cx="1435899" cy="143215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04E25A6-3F12-446C-99D8-29B302D95041}"/>
              </a:ext>
            </a:extLst>
          </p:cNvPr>
          <p:cNvSpPr txBox="1"/>
          <p:nvPr/>
        </p:nvSpPr>
        <p:spPr>
          <a:xfrm>
            <a:off x="2824074" y="2589860"/>
            <a:ext cx="41651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Dar rezultatul nu a fost o stare de fericire, ci de frică. Temându-se de pedeapsă, s-au ascuns de prezenţa divină.</a:t>
            </a:r>
            <a:endParaRPr lang="ro-RO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3E7DB0D-F2FA-4BAA-9D6C-DF17321DD329}"/>
              </a:ext>
            </a:extLst>
          </p:cNvPr>
          <p:cNvSpPr txBox="1"/>
          <p:nvPr/>
        </p:nvSpPr>
        <p:spPr>
          <a:xfrm>
            <a:off x="5346944" y="3844751"/>
            <a:ext cx="3797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Dar Isus a mers în întâmpinarea lor şi i-a chemat. Da, ar trebui pedepsiţi. Dar au avut o nouă şansă. A existat o răscumpărare pentru păcatul lor (Geneza 3:15).</a:t>
            </a:r>
            <a:endParaRPr lang="ro-RO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C79007EA-4E5A-4172-B5CC-F0F930FC3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80" y="4566142"/>
            <a:ext cx="1847850" cy="2191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22BD399-2902-4A94-B915-4CE858149D4D}"/>
              </a:ext>
            </a:extLst>
          </p:cNvPr>
          <p:cNvSpPr txBox="1"/>
          <p:nvPr/>
        </p:nvSpPr>
        <p:spPr>
          <a:xfrm>
            <a:off x="1911830" y="5475967"/>
            <a:ext cx="7364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Însuşi Învăţătorul ar plăti rebeliunea sa: „Dacă deci, prin greşeala unuia singur, moartea a domnit prin el singur, cu mult mai mult cei ce primesc, în toată plinătatea, harul şi darul neprihănirii vor domni în viaţă prin Acel Unul singur, care este Isus Hristos!” </a:t>
            </a:r>
            <a:r>
              <a:rPr lang="ro-RO" b="1" dirty="0" smtClean="0"/>
              <a:t>(Rom. 5:17).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707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589DA1-BB3E-465F-97A5-5D9148054223}"/>
              </a:ext>
            </a:extLst>
          </p:cNvPr>
          <p:cNvSpPr txBox="1"/>
          <p:nvPr/>
        </p:nvSpPr>
        <p:spPr>
          <a:xfrm>
            <a:off x="144418" y="136164"/>
            <a:ext cx="7143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Aşa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cum ne spune Pavel în Romani 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Învăţătorul 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corectează şi repară defectele cauzate de rebeliunea elevilor </a:t>
            </a:r>
            <a:r>
              <a:rPr lang="ro-RO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săi.</a:t>
            </a:r>
            <a:endParaRPr lang="ro-RO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D7AF103-5E7A-4A9B-98C4-7FD3E7B09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7600" y="107998"/>
            <a:ext cx="1758696" cy="1140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9E0DBDF0-6269-4B4A-9745-9709E25CD783}"/>
              </a:ext>
            </a:extLst>
          </p:cNvPr>
          <p:cNvSpPr/>
          <p:nvPr/>
        </p:nvSpPr>
        <p:spPr>
          <a:xfrm>
            <a:off x="245703" y="1491091"/>
            <a:ext cx="3592966" cy="5289271"/>
          </a:xfrm>
          <a:custGeom>
            <a:avLst/>
            <a:gdLst>
              <a:gd name="connsiteX0" fmla="*/ 0 w 2634230"/>
              <a:gd name="connsiteY0" fmla="*/ 263423 h 5289271"/>
              <a:gd name="connsiteX1" fmla="*/ 263423 w 2634230"/>
              <a:gd name="connsiteY1" fmla="*/ 0 h 5289271"/>
              <a:gd name="connsiteX2" fmla="*/ 2370807 w 2634230"/>
              <a:gd name="connsiteY2" fmla="*/ 0 h 5289271"/>
              <a:gd name="connsiteX3" fmla="*/ 2634230 w 2634230"/>
              <a:gd name="connsiteY3" fmla="*/ 263423 h 5289271"/>
              <a:gd name="connsiteX4" fmla="*/ 2634230 w 2634230"/>
              <a:gd name="connsiteY4" fmla="*/ 5025848 h 5289271"/>
              <a:gd name="connsiteX5" fmla="*/ 2370807 w 2634230"/>
              <a:gd name="connsiteY5" fmla="*/ 5289271 h 5289271"/>
              <a:gd name="connsiteX6" fmla="*/ 263423 w 2634230"/>
              <a:gd name="connsiteY6" fmla="*/ 5289271 h 5289271"/>
              <a:gd name="connsiteX7" fmla="*/ 0 w 2634230"/>
              <a:gd name="connsiteY7" fmla="*/ 5025848 h 5289271"/>
              <a:gd name="connsiteX8" fmla="*/ 0 w 2634230"/>
              <a:gd name="connsiteY8" fmla="*/ 263423 h 52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230" h="5289271">
                <a:moveTo>
                  <a:pt x="0" y="263423"/>
                </a:moveTo>
                <a:cubicBezTo>
                  <a:pt x="0" y="117938"/>
                  <a:pt x="117938" y="0"/>
                  <a:pt x="263423" y="0"/>
                </a:cubicBezTo>
                <a:lnTo>
                  <a:pt x="2370807" y="0"/>
                </a:lnTo>
                <a:cubicBezTo>
                  <a:pt x="2516292" y="0"/>
                  <a:pt x="2634230" y="117938"/>
                  <a:pt x="2634230" y="263423"/>
                </a:cubicBezTo>
                <a:lnTo>
                  <a:pt x="2634230" y="5025848"/>
                </a:lnTo>
                <a:cubicBezTo>
                  <a:pt x="2634230" y="5171333"/>
                  <a:pt x="2516292" y="5289271"/>
                  <a:pt x="2370807" y="5289271"/>
                </a:cubicBezTo>
                <a:lnTo>
                  <a:pt x="263423" y="5289271"/>
                </a:lnTo>
                <a:cubicBezTo>
                  <a:pt x="117938" y="5289271"/>
                  <a:pt x="0" y="5171333"/>
                  <a:pt x="0" y="5025848"/>
                </a:cubicBezTo>
                <a:lnTo>
                  <a:pt x="0" y="263423"/>
                </a:ln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  <a:effectLst>
            <a:glow rad="127000">
              <a:schemeClr val="accent2">
                <a:lumMod val="5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778690" numCol="1" spcCol="1270" anchor="t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800" b="1" spc="60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ADAM</a:t>
            </a:r>
            <a:endParaRPr lang="ro-RO" sz="2800" b="1" spc="60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280D6EE4-BE65-43A0-9573-BEEF6078A6AE}"/>
              </a:ext>
            </a:extLst>
          </p:cNvPr>
          <p:cNvSpPr/>
          <p:nvPr/>
        </p:nvSpPr>
        <p:spPr>
          <a:xfrm>
            <a:off x="509125" y="2034125"/>
            <a:ext cx="2874373" cy="6830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/>
              <a:t>Au murit </a:t>
            </a:r>
            <a:r>
              <a:rPr lang="ro-RO" sz="2000" b="1" kern="1200" smtClean="0"/>
              <a:t>mulţi </a:t>
            </a:r>
            <a:r>
              <a:rPr lang="ro-RO" sz="2000" b="1" kern="1200" smtClean="0"/>
              <a:t>(v. 15)</a:t>
            </a:r>
            <a:endParaRPr lang="ro-RO" sz="2000" b="1" kern="120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885AE241-A842-49CF-9460-A86C5AA4AA70}"/>
              </a:ext>
            </a:extLst>
          </p:cNvPr>
          <p:cNvSpPr/>
          <p:nvPr/>
        </p:nvSpPr>
        <p:spPr>
          <a:xfrm>
            <a:off x="509125" y="2893197"/>
            <a:ext cx="2874373" cy="8522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1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/>
              <a:t>A venit judecata de </a:t>
            </a:r>
            <a:r>
              <a:rPr lang="ro-RO" sz="2000" b="1" kern="1200"/>
              <a:t>condamnare </a:t>
            </a:r>
            <a:r>
              <a:rPr lang="ro-RO" sz="2000" b="1" kern="1200" smtClean="0"/>
              <a:t>(v. 16)</a:t>
            </a:r>
            <a:endParaRPr lang="ro-RO" sz="2000" b="1" kern="120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103ECC32-B731-421A-BB79-3DC9BF4CDA15}"/>
              </a:ext>
            </a:extLst>
          </p:cNvPr>
          <p:cNvSpPr/>
          <p:nvPr/>
        </p:nvSpPr>
        <p:spPr>
          <a:xfrm>
            <a:off x="509125" y="3921469"/>
            <a:ext cx="2874373" cy="6830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1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>
                <a:solidFill>
                  <a:schemeClr val="tx1"/>
                </a:solidFill>
              </a:rPr>
              <a:t>A domnit </a:t>
            </a:r>
            <a:r>
              <a:rPr lang="ro-RO" sz="2000" b="1" kern="1200">
                <a:solidFill>
                  <a:schemeClr val="tx1"/>
                </a:solidFill>
              </a:rPr>
              <a:t>moartea </a:t>
            </a:r>
            <a:r>
              <a:rPr lang="ro-RO" sz="2000" b="1" kern="1200" smtClean="0">
                <a:solidFill>
                  <a:schemeClr val="tx1"/>
                </a:solidFill>
              </a:rPr>
              <a:t>(v. 17)</a:t>
            </a:r>
            <a:endParaRPr lang="ro-RO" sz="2000" b="1" kern="1200">
              <a:solidFill>
                <a:schemeClr val="tx1"/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007297D8-5C2B-4F4E-BE03-663BAD5640F1}"/>
              </a:ext>
            </a:extLst>
          </p:cNvPr>
          <p:cNvSpPr/>
          <p:nvPr/>
        </p:nvSpPr>
        <p:spPr>
          <a:xfrm>
            <a:off x="526342" y="4780541"/>
            <a:ext cx="2874373" cy="835781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1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>
                <a:solidFill>
                  <a:schemeClr val="tx1"/>
                </a:solidFill>
              </a:rPr>
              <a:t>A </a:t>
            </a:r>
            <a:r>
              <a:rPr lang="ro-RO" sz="2000" b="1" kern="1200">
                <a:solidFill>
                  <a:schemeClr val="tx1"/>
                </a:solidFill>
              </a:rPr>
              <a:t>venit </a:t>
            </a:r>
            <a:r>
              <a:rPr lang="ro-RO" sz="2000" b="1" kern="1200" smtClean="0">
                <a:solidFill>
                  <a:schemeClr val="tx1"/>
                </a:solidFill>
              </a:rPr>
              <a:t>condamnarea</a:t>
            </a:r>
            <a:r>
              <a:rPr lang="ro-RO" sz="2000" b="1" kern="1200" smtClean="0">
                <a:solidFill>
                  <a:schemeClr val="tx1"/>
                </a:solidFill>
              </a:rPr>
              <a:t/>
            </a:r>
            <a:br>
              <a:rPr lang="ro-RO" sz="2000" b="1" kern="1200" smtClean="0">
                <a:solidFill>
                  <a:schemeClr val="tx1"/>
                </a:solidFill>
              </a:rPr>
            </a:br>
            <a:r>
              <a:rPr lang="ro-RO" sz="2000" b="1" kern="1200" smtClean="0">
                <a:solidFill>
                  <a:schemeClr val="tx1"/>
                </a:solidFill>
              </a:rPr>
              <a:t>(v. 18)</a:t>
            </a:r>
            <a:endParaRPr lang="ro-RO" sz="2000" b="1" kern="1200">
              <a:solidFill>
                <a:schemeClr val="tx1"/>
              </a:solidFill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9F050C82-F0B5-4447-B841-F95D3E2014F6}"/>
              </a:ext>
            </a:extLst>
          </p:cNvPr>
          <p:cNvSpPr/>
          <p:nvPr/>
        </p:nvSpPr>
        <p:spPr>
          <a:xfrm>
            <a:off x="526342" y="5792365"/>
            <a:ext cx="2874373" cy="869371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  <a:solidFill>
            <a:srgbClr val="D9C7C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000" b="1" kern="1200" dirty="0" smtClean="0">
                <a:solidFill>
                  <a:schemeClr val="tx1"/>
                </a:solidFill>
              </a:rPr>
              <a:t>Mulţi </a:t>
            </a:r>
            <a:r>
              <a:rPr lang="ro-RO" sz="2000" b="1" kern="1200" dirty="0">
                <a:solidFill>
                  <a:schemeClr val="tx1"/>
                </a:solidFill>
              </a:rPr>
              <a:t>au fost </a:t>
            </a:r>
            <a:r>
              <a:rPr lang="ro-RO" sz="2000" b="1" kern="1200" dirty="0" smtClean="0">
                <a:solidFill>
                  <a:schemeClr val="tx1"/>
                </a:solidFill>
              </a:rPr>
              <a:t>osândiţi (</a:t>
            </a:r>
            <a:r>
              <a:rPr lang="ro-RO" sz="2000" b="1" dirty="0" smtClean="0">
                <a:solidFill>
                  <a:schemeClr val="tx1"/>
                </a:solidFill>
              </a:rPr>
              <a:t>v.</a:t>
            </a:r>
            <a:r>
              <a:rPr lang="ro-RO" sz="2000" dirty="0" smtClean="0">
                <a:solidFill>
                  <a:schemeClr val="tx1"/>
                </a:solidFill>
              </a:rPr>
              <a:t> </a:t>
            </a:r>
            <a:r>
              <a:rPr lang="ro-RO" sz="2000" b="1" dirty="0" smtClean="0">
                <a:solidFill>
                  <a:schemeClr val="tx1"/>
                </a:solidFill>
              </a:rPr>
              <a:t>19</a:t>
            </a:r>
            <a:r>
              <a:rPr lang="ro-RO" sz="2000" b="1" kern="1200" dirty="0" smtClean="0">
                <a:solidFill>
                  <a:schemeClr val="tx1"/>
                </a:solidFill>
              </a:rPr>
              <a:t>)</a:t>
            </a:r>
            <a:endParaRPr lang="ro-RO" sz="2000" b="1" kern="1200" dirty="0">
              <a:solidFill>
                <a:schemeClr val="tx1"/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9B02CBAD-BBC4-4A69-B322-F2BF7D6FE623}"/>
              </a:ext>
            </a:extLst>
          </p:cNvPr>
          <p:cNvSpPr/>
          <p:nvPr/>
        </p:nvSpPr>
        <p:spPr>
          <a:xfrm>
            <a:off x="5321116" y="1491091"/>
            <a:ext cx="3592966" cy="5289271"/>
          </a:xfrm>
          <a:custGeom>
            <a:avLst/>
            <a:gdLst>
              <a:gd name="connsiteX0" fmla="*/ 0 w 2634230"/>
              <a:gd name="connsiteY0" fmla="*/ 263423 h 5289271"/>
              <a:gd name="connsiteX1" fmla="*/ 263423 w 2634230"/>
              <a:gd name="connsiteY1" fmla="*/ 0 h 5289271"/>
              <a:gd name="connsiteX2" fmla="*/ 2370807 w 2634230"/>
              <a:gd name="connsiteY2" fmla="*/ 0 h 5289271"/>
              <a:gd name="connsiteX3" fmla="*/ 2634230 w 2634230"/>
              <a:gd name="connsiteY3" fmla="*/ 263423 h 5289271"/>
              <a:gd name="connsiteX4" fmla="*/ 2634230 w 2634230"/>
              <a:gd name="connsiteY4" fmla="*/ 5025848 h 5289271"/>
              <a:gd name="connsiteX5" fmla="*/ 2370807 w 2634230"/>
              <a:gd name="connsiteY5" fmla="*/ 5289271 h 5289271"/>
              <a:gd name="connsiteX6" fmla="*/ 263423 w 2634230"/>
              <a:gd name="connsiteY6" fmla="*/ 5289271 h 5289271"/>
              <a:gd name="connsiteX7" fmla="*/ 0 w 2634230"/>
              <a:gd name="connsiteY7" fmla="*/ 5025848 h 5289271"/>
              <a:gd name="connsiteX8" fmla="*/ 0 w 2634230"/>
              <a:gd name="connsiteY8" fmla="*/ 263423 h 528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4230" h="5289271">
                <a:moveTo>
                  <a:pt x="0" y="263423"/>
                </a:moveTo>
                <a:cubicBezTo>
                  <a:pt x="0" y="117938"/>
                  <a:pt x="117938" y="0"/>
                  <a:pt x="263423" y="0"/>
                </a:cubicBezTo>
                <a:lnTo>
                  <a:pt x="2370807" y="0"/>
                </a:lnTo>
                <a:cubicBezTo>
                  <a:pt x="2516292" y="0"/>
                  <a:pt x="2634230" y="117938"/>
                  <a:pt x="2634230" y="263423"/>
                </a:cubicBezTo>
                <a:lnTo>
                  <a:pt x="2634230" y="5025848"/>
                </a:lnTo>
                <a:cubicBezTo>
                  <a:pt x="2634230" y="5171333"/>
                  <a:pt x="2516292" y="5289271"/>
                  <a:pt x="2370807" y="5289271"/>
                </a:cubicBezTo>
                <a:lnTo>
                  <a:pt x="263423" y="5289271"/>
                </a:lnTo>
                <a:cubicBezTo>
                  <a:pt x="117938" y="5289271"/>
                  <a:pt x="0" y="5171333"/>
                  <a:pt x="0" y="5025848"/>
                </a:cubicBezTo>
                <a:lnTo>
                  <a:pt x="0" y="263423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>
            <a:glow rad="127000">
              <a:schemeClr val="accent1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77869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800" b="1" kern="1200" spc="60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ISUS </a:t>
            </a:r>
            <a:r>
              <a:rPr lang="ro-RO" sz="2800" b="1" kern="1200" spc="60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HRISTOS</a:t>
            </a:r>
            <a:endParaRPr lang="ro-RO" sz="2800" b="1" kern="1200" spc="60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B4C2F362-D0C9-4332-95F6-8D17112D8829}"/>
              </a:ext>
            </a:extLst>
          </p:cNvPr>
          <p:cNvSpPr/>
          <p:nvPr/>
        </p:nvSpPr>
        <p:spPr>
          <a:xfrm>
            <a:off x="5584538" y="2034125"/>
            <a:ext cx="2874373" cy="6830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 smtClean="0"/>
              <a:t>Belşug </a:t>
            </a:r>
            <a:r>
              <a:rPr lang="ro-RO" sz="2000" b="1" kern="1200"/>
              <a:t>de </a:t>
            </a:r>
            <a:r>
              <a:rPr lang="ro-RO" sz="2000" b="1" kern="1200"/>
              <a:t>har </a:t>
            </a:r>
            <a:r>
              <a:rPr lang="ro-RO" sz="2000" b="1" kern="1200" smtClean="0"/>
              <a:t>(v. 15)</a:t>
            </a:r>
            <a:endParaRPr lang="ro-RO" sz="2000" b="1" kern="120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B532EEC6-DADD-4302-BE3A-3B9B55C74774}"/>
              </a:ext>
            </a:extLst>
          </p:cNvPr>
          <p:cNvSpPr/>
          <p:nvPr/>
        </p:nvSpPr>
        <p:spPr>
          <a:xfrm>
            <a:off x="5584538" y="2893197"/>
            <a:ext cx="2874373" cy="8522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87321"/>
              <a:satOff val="-1564"/>
              <a:lumOff val="6646"/>
              <a:alphaOff val="0"/>
            </a:schemeClr>
          </a:fillRef>
          <a:effectRef idx="0">
            <a:schemeClr val="accent1">
              <a:shade val="80000"/>
              <a:hueOff val="87321"/>
              <a:satOff val="-1564"/>
              <a:lumOff val="6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 dirty="0"/>
              <a:t>A venit </a:t>
            </a:r>
            <a:r>
              <a:rPr lang="ro-RO" sz="2000" b="1" kern="1200" dirty="0" smtClean="0"/>
              <a:t>hotărârea </a:t>
            </a:r>
            <a:r>
              <a:rPr lang="ro-RO" sz="2000" b="1" kern="1200" dirty="0"/>
              <a:t>de iertare </a:t>
            </a:r>
            <a:r>
              <a:rPr lang="ro-RO" sz="2000" b="1" kern="1200" dirty="0" smtClean="0"/>
              <a:t>(v. 16)</a:t>
            </a:r>
            <a:endParaRPr lang="ro-RO" sz="2000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3D557563-BEE0-42E3-BE6E-6585DEE0AA1D}"/>
              </a:ext>
            </a:extLst>
          </p:cNvPr>
          <p:cNvSpPr/>
          <p:nvPr/>
        </p:nvSpPr>
        <p:spPr>
          <a:xfrm>
            <a:off x="5584538" y="3921469"/>
            <a:ext cx="2874373" cy="683030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174641"/>
              <a:satOff val="-3128"/>
              <a:lumOff val="13293"/>
              <a:alphaOff val="0"/>
            </a:schemeClr>
          </a:fillRef>
          <a:effectRef idx="0">
            <a:schemeClr val="accent1">
              <a:shade val="80000"/>
              <a:hueOff val="174641"/>
              <a:satOff val="-3128"/>
              <a:lumOff val="132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>
                <a:solidFill>
                  <a:schemeClr val="tx1"/>
                </a:solidFill>
              </a:rPr>
              <a:t>Va </a:t>
            </a:r>
            <a:r>
              <a:rPr lang="ro-RO" sz="2000" b="1" kern="1200" smtClean="0">
                <a:solidFill>
                  <a:schemeClr val="tx1"/>
                </a:solidFill>
              </a:rPr>
              <a:t>împărăţi </a:t>
            </a:r>
            <a:r>
              <a:rPr lang="ro-RO" sz="2000" b="1" kern="1200" smtClean="0">
                <a:solidFill>
                  <a:schemeClr val="tx1"/>
                </a:solidFill>
              </a:rPr>
              <a:t>viaţa </a:t>
            </a:r>
            <a:r>
              <a:rPr lang="ro-RO" sz="2000" b="1" kern="1200" smtClean="0">
                <a:solidFill>
                  <a:schemeClr val="tx1"/>
                </a:solidFill>
              </a:rPr>
              <a:t>(v. 17)</a:t>
            </a:r>
            <a:endParaRPr lang="ro-RO" sz="2000" b="1" kern="1200">
              <a:solidFill>
                <a:schemeClr val="tx1"/>
              </a:solidFill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937DC9C7-7E2A-431B-AD7B-5862DB1D2D7C}"/>
              </a:ext>
            </a:extLst>
          </p:cNvPr>
          <p:cNvSpPr/>
          <p:nvPr/>
        </p:nvSpPr>
        <p:spPr>
          <a:xfrm>
            <a:off x="5601755" y="4780541"/>
            <a:ext cx="2874373" cy="835781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61962"/>
              <a:satOff val="-4692"/>
              <a:lumOff val="19939"/>
              <a:alphaOff val="0"/>
            </a:schemeClr>
          </a:fillRef>
          <a:effectRef idx="0">
            <a:schemeClr val="accent1">
              <a:shade val="80000"/>
              <a:hueOff val="261962"/>
              <a:satOff val="-4692"/>
              <a:lumOff val="199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>
                <a:solidFill>
                  <a:schemeClr val="tx1"/>
                </a:solidFill>
              </a:rPr>
              <a:t>A venit hotărârea de </a:t>
            </a:r>
            <a:r>
              <a:rPr lang="ro-RO" sz="2000" b="1" kern="1200">
                <a:solidFill>
                  <a:schemeClr val="tx1"/>
                </a:solidFill>
              </a:rPr>
              <a:t>iertare </a:t>
            </a:r>
            <a:r>
              <a:rPr lang="ro-RO" sz="2000" b="1" kern="1200" smtClean="0">
                <a:solidFill>
                  <a:schemeClr val="tx1"/>
                </a:solidFill>
              </a:rPr>
              <a:t>(v. 18)</a:t>
            </a:r>
            <a:endParaRPr lang="ro-RO" sz="2000" b="1" kern="1200">
              <a:solidFill>
                <a:schemeClr val="tx1"/>
              </a:solidFill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7C9BEA63-8929-45C7-A002-FCE8FF5E6685}"/>
              </a:ext>
            </a:extLst>
          </p:cNvPr>
          <p:cNvSpPr/>
          <p:nvPr/>
        </p:nvSpPr>
        <p:spPr>
          <a:xfrm>
            <a:off x="5601755" y="5792365"/>
            <a:ext cx="2874373" cy="869371"/>
          </a:xfrm>
          <a:custGeom>
            <a:avLst/>
            <a:gdLst>
              <a:gd name="connsiteX0" fmla="*/ 0 w 2107384"/>
              <a:gd name="connsiteY0" fmla="*/ 68303 h 683030"/>
              <a:gd name="connsiteX1" fmla="*/ 68303 w 2107384"/>
              <a:gd name="connsiteY1" fmla="*/ 0 h 683030"/>
              <a:gd name="connsiteX2" fmla="*/ 2039081 w 2107384"/>
              <a:gd name="connsiteY2" fmla="*/ 0 h 683030"/>
              <a:gd name="connsiteX3" fmla="*/ 2107384 w 2107384"/>
              <a:gd name="connsiteY3" fmla="*/ 68303 h 683030"/>
              <a:gd name="connsiteX4" fmla="*/ 2107384 w 2107384"/>
              <a:gd name="connsiteY4" fmla="*/ 614727 h 683030"/>
              <a:gd name="connsiteX5" fmla="*/ 2039081 w 2107384"/>
              <a:gd name="connsiteY5" fmla="*/ 683030 h 683030"/>
              <a:gd name="connsiteX6" fmla="*/ 68303 w 2107384"/>
              <a:gd name="connsiteY6" fmla="*/ 683030 h 683030"/>
              <a:gd name="connsiteX7" fmla="*/ 0 w 2107384"/>
              <a:gd name="connsiteY7" fmla="*/ 614727 h 683030"/>
              <a:gd name="connsiteX8" fmla="*/ 0 w 2107384"/>
              <a:gd name="connsiteY8" fmla="*/ 68303 h 6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384" h="683030">
                <a:moveTo>
                  <a:pt x="0" y="68303"/>
                </a:moveTo>
                <a:cubicBezTo>
                  <a:pt x="0" y="30580"/>
                  <a:pt x="30580" y="0"/>
                  <a:pt x="68303" y="0"/>
                </a:cubicBezTo>
                <a:lnTo>
                  <a:pt x="2039081" y="0"/>
                </a:lnTo>
                <a:cubicBezTo>
                  <a:pt x="2076804" y="0"/>
                  <a:pt x="2107384" y="30580"/>
                  <a:pt x="2107384" y="68303"/>
                </a:cubicBezTo>
                <a:lnTo>
                  <a:pt x="2107384" y="614727"/>
                </a:lnTo>
                <a:cubicBezTo>
                  <a:pt x="2107384" y="652450"/>
                  <a:pt x="2076804" y="683030"/>
                  <a:pt x="2039081" y="683030"/>
                </a:cubicBezTo>
                <a:lnTo>
                  <a:pt x="68303" y="683030"/>
                </a:lnTo>
                <a:cubicBezTo>
                  <a:pt x="30580" y="683030"/>
                  <a:pt x="0" y="652450"/>
                  <a:pt x="0" y="614727"/>
                </a:cubicBezTo>
                <a:lnTo>
                  <a:pt x="0" y="683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805" tIns="58105" rIns="70805" bIns="5810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000" b="1" kern="1200" smtClean="0">
                <a:solidFill>
                  <a:schemeClr val="tx1"/>
                </a:solidFill>
              </a:rPr>
              <a:t>Mulţi </a:t>
            </a:r>
            <a:r>
              <a:rPr lang="ro-RO" sz="2000" b="1" kern="1200">
                <a:solidFill>
                  <a:schemeClr val="tx1"/>
                </a:solidFill>
              </a:rPr>
              <a:t>vor fi </a:t>
            </a:r>
            <a:r>
              <a:rPr lang="ro-RO" sz="2000" b="1" kern="1200" smtClean="0">
                <a:solidFill>
                  <a:schemeClr val="tx1"/>
                </a:solidFill>
              </a:rPr>
              <a:t>făcuţi </a:t>
            </a:r>
            <a:r>
              <a:rPr lang="ro-RO" sz="2000" b="1" kern="1200" smtClean="0">
                <a:solidFill>
                  <a:schemeClr val="tx1"/>
                </a:solidFill>
              </a:rPr>
              <a:t>neprihăniţi </a:t>
            </a:r>
            <a:r>
              <a:rPr lang="ro-RO" sz="2000" b="1" kern="1200" smtClean="0">
                <a:solidFill>
                  <a:schemeClr val="tx1"/>
                </a:solidFill>
              </a:rPr>
              <a:t>(v. 19)</a:t>
            </a:r>
            <a:endParaRPr lang="ro-RO" sz="2000" b="1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90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A6DB68E-1816-4AE3-B059-2E94B93E9FB5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ÎNTÂLNIREA </a:t>
            </a:r>
            <a:r>
              <a:rPr lang="ro-RO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ELEVULUI </a:t>
            </a:r>
            <a:r>
              <a:rPr lang="ro-RO" sz="3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DESCURAJAT</a:t>
            </a:r>
            <a:endParaRPr lang="ro-RO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2AB284B-D240-47DF-B898-D2F0989821E1}"/>
              </a:ext>
            </a:extLst>
          </p:cNvPr>
          <p:cNvSpPr txBox="1"/>
          <p:nvPr/>
        </p:nvSpPr>
        <p:spPr>
          <a:xfrm>
            <a:off x="448491" y="570300"/>
            <a:ext cx="8247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Când s‑a trezit din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somn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Iacov a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zis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 siguranţă Domnul este în acest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loc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iar eu n‑am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ştiut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!“» 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(Geneza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28:16 </a:t>
            </a:r>
            <a:r>
              <a:rPr lang="ro-RO" sz="14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90FC5D5-7311-47D6-A4D3-8F755C057C52}"/>
              </a:ext>
            </a:extLst>
          </p:cNvPr>
          <p:cNvSpPr txBox="1"/>
          <p:nvPr/>
        </p:nvSpPr>
        <p:spPr>
          <a:xfrm>
            <a:off x="4284617" y="1252140"/>
            <a:ext cx="485938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Iacov </a:t>
            </a:r>
            <a:r>
              <a:rPr lang="ro-RO" sz="2000" b="1" smtClean="0"/>
              <a:t>a avut suficient timp să mediteze la consecinţele cumplite ale faptului că a fost influenţat pentru a-l înşela pe tatăl său şi a provoca mânia fratelui </a:t>
            </a:r>
            <a:r>
              <a:rPr lang="ro-RO" sz="2000" b="1" smtClean="0"/>
              <a:t>său.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Descurajat şi </a:t>
            </a:r>
            <a:r>
              <a:rPr lang="ro-RO" sz="2000" b="1" smtClean="0"/>
              <a:t>singur</a:t>
            </a:r>
            <a:r>
              <a:rPr lang="ro-RO" sz="2000" b="1" smtClean="0"/>
              <a:t>, s-a îndreptat către un viitor </a:t>
            </a:r>
            <a:r>
              <a:rPr lang="ro-RO" sz="2000" b="1" smtClean="0"/>
              <a:t>incert</a:t>
            </a:r>
            <a:r>
              <a:rPr lang="ro-RO" sz="2000" b="1" smtClean="0"/>
              <a:t>. Dar Dumnezeu a ieşit în întâmpinarea lui şi i-a dat încurajarea de care avea nevoie pentru a-l menţine puternic în anii grei pe care avea să-i petreacă în </a:t>
            </a:r>
            <a:r>
              <a:rPr lang="ro-RO" sz="2000" b="1" smtClean="0"/>
              <a:t>exil.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De câte ori am fost descurajaţi de propriile noastre </a:t>
            </a:r>
            <a:r>
              <a:rPr lang="ro-RO" sz="2000" b="1" smtClean="0"/>
              <a:t>păcate?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Aşa cum a făcut cu </a:t>
            </a:r>
            <a:r>
              <a:rPr lang="ro-RO" sz="2000" b="1" smtClean="0"/>
              <a:t>Iacov</a:t>
            </a:r>
            <a:r>
              <a:rPr lang="ro-RO" sz="2000" b="1" smtClean="0"/>
              <a:t>, Dumnezeu vine în întâmpinarea </a:t>
            </a:r>
            <a:r>
              <a:rPr lang="ro-RO" sz="2000" b="1" smtClean="0"/>
              <a:t>noastră</a:t>
            </a:r>
            <a:r>
              <a:rPr lang="ro-RO" sz="2000" b="1" smtClean="0"/>
              <a:t>. El ne asigură de </a:t>
            </a:r>
            <a:r>
              <a:rPr lang="ro-RO" sz="2000" b="1" smtClean="0"/>
              <a:t>iertare</a:t>
            </a:r>
            <a:r>
              <a:rPr lang="ro-RO" sz="2000" b="1" smtClean="0"/>
              <a:t>, ne întăreşte şi ne încurajează să continuăm să mergem mână în mână </a:t>
            </a:r>
            <a:r>
              <a:rPr lang="ro-RO" sz="2000" b="1" smtClean="0"/>
              <a:t>(</a:t>
            </a:r>
            <a:r>
              <a:rPr lang="ro-RO" sz="2000" b="1" smtClean="0"/>
              <a:t>Isaia </a:t>
            </a:r>
            <a:r>
              <a:rPr lang="ro-RO" sz="2000" b="1" smtClean="0"/>
              <a:t>42:16).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086A930-D581-4A87-9CAC-83AA63318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589" y="1294646"/>
            <a:ext cx="4071216" cy="5470357"/>
          </a:xfrm>
          <a:prstGeom prst="roundRect">
            <a:avLst>
              <a:gd name="adj" fmla="val 84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8200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D2D78CF-5A65-4AA6-B0E3-DDD766B522C3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15875" cmpd="sng">
                  <a:solidFill>
                    <a:srgbClr val="0070C0"/>
                  </a:solidFill>
                </a:ln>
                <a:solidFill>
                  <a:schemeClr val="tx1">
                    <a:alpha val="0"/>
                  </a:schemeClr>
                </a:solidFill>
                <a:effectLst>
                  <a:outerShdw blurRad="25527" dist="37357" dir="2700000" rotWithShape="0">
                    <a:srgbClr val="000000">
                      <a:alpha val="50000"/>
                    </a:srgbClr>
                  </a:outerShdw>
                </a:effectLst>
              </a:rPr>
              <a:t>ÎNTÂLNIREA </a:t>
            </a:r>
            <a:r>
              <a:rPr lang="ro-RO" sz="4000" b="1">
                <a:ln w="15875" cmpd="sng">
                  <a:solidFill>
                    <a:srgbClr val="0070C0"/>
                  </a:solidFill>
                </a:ln>
                <a:solidFill>
                  <a:schemeClr val="tx1">
                    <a:alpha val="0"/>
                  </a:schemeClr>
                </a:solidFill>
                <a:effectLst>
                  <a:outerShdw blurRad="25527" dist="37357" dir="2700000" rotWithShape="0">
                    <a:srgbClr val="000000">
                      <a:alpha val="50000"/>
                    </a:srgbClr>
                  </a:outerShdw>
                </a:effectLst>
              </a:rPr>
              <a:t>ELEVULUI </a:t>
            </a:r>
            <a:r>
              <a:rPr lang="ro-RO" sz="4000" b="1" smtClean="0">
                <a:ln w="15875" cmpd="sng">
                  <a:solidFill>
                    <a:srgbClr val="0070C0"/>
                  </a:solidFill>
                </a:ln>
                <a:solidFill>
                  <a:schemeClr val="tx1">
                    <a:alpha val="0"/>
                  </a:schemeClr>
                </a:solidFill>
                <a:effectLst>
                  <a:outerShdw blurRad="25527" dist="37357" dir="2700000" rotWithShape="0">
                    <a:srgbClr val="000000">
                      <a:alpha val="50000"/>
                    </a:srgbClr>
                  </a:outerShdw>
                </a:effectLst>
              </a:rPr>
              <a:t>PIERDUT</a:t>
            </a:r>
            <a:endParaRPr lang="ro-RO" sz="4000" b="1">
              <a:ln w="15875" cmpd="sng">
                <a:solidFill>
                  <a:srgbClr val="0070C0"/>
                </a:solidFill>
              </a:ln>
              <a:solidFill>
                <a:schemeClr val="tx1">
                  <a:alpha val="0"/>
                </a:schemeClr>
              </a:solidFill>
              <a:effectLst>
                <a:outerShdw blurRad="25527" dist="37357" dir="27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FF7DC6-ED72-4D23-89E9-53FDFD858007}"/>
              </a:ext>
            </a:extLst>
          </p:cNvPr>
          <p:cNvSpPr txBox="1"/>
          <p:nvPr/>
        </p:nvSpPr>
        <p:spPr>
          <a:xfrm>
            <a:off x="1" y="630423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venit la ai 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Săi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şi ai Săi nu L-au 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primit.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Ioan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1:11)</a:t>
            </a:r>
            <a:endParaRPr lang="ro-RO" sz="1600" b="1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5A5D751-43F8-47F0-803C-D4A1DD29AD51}"/>
              </a:ext>
            </a:extLst>
          </p:cNvPr>
          <p:cNvSpPr txBox="1"/>
          <p:nvPr/>
        </p:nvSpPr>
        <p:spPr>
          <a:xfrm>
            <a:off x="215645" y="999755"/>
            <a:ext cx="60312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Creatorul</a:t>
            </a:r>
            <a:r>
              <a:rPr lang="ro-RO" sz="2000" b="1" smtClean="0"/>
              <a:t>, Stăpânul </a:t>
            </a:r>
            <a:r>
              <a:rPr lang="ro-RO" sz="2000" b="1" smtClean="0"/>
              <a:t>Divin</a:t>
            </a:r>
            <a:r>
              <a:rPr lang="ro-RO" sz="2000" b="1" smtClean="0"/>
              <a:t>, a venit în salvarea tuturor celor </a:t>
            </a:r>
            <a:r>
              <a:rPr lang="ro-RO" sz="2000" b="1" smtClean="0"/>
              <a:t>pierduţi</a:t>
            </a:r>
            <a:r>
              <a:rPr lang="ro-RO" sz="2000" b="1" smtClean="0"/>
              <a:t>. Și pentru a face acest </a:t>
            </a:r>
            <a:r>
              <a:rPr lang="ro-RO" sz="2000" b="1" smtClean="0"/>
              <a:t>lucru</a:t>
            </a:r>
            <a:r>
              <a:rPr lang="ro-RO" sz="2000" b="1" smtClean="0"/>
              <a:t>, el a </a:t>
            </a:r>
            <a:r>
              <a:rPr lang="ro-RO" sz="2000" b="1" smtClean="0"/>
              <a:t>devenit </a:t>
            </a:r>
            <a:r>
              <a:rPr lang="ro-RO" sz="2000" b="1" smtClean="0"/>
              <a:t>ca </a:t>
            </a:r>
            <a:r>
              <a:rPr lang="ro-RO" sz="2000" b="1" smtClean="0"/>
              <a:t>unul</a:t>
            </a:r>
            <a:r>
              <a:rPr lang="ro-RO" sz="2000" b="1" smtClean="0"/>
              <a:t> </a:t>
            </a:r>
            <a:r>
              <a:rPr lang="ro-RO" sz="2000" b="1" smtClean="0"/>
              <a:t>din </a:t>
            </a:r>
            <a:r>
              <a:rPr lang="ro-RO" sz="2000" b="1" smtClean="0"/>
              <a:t>noi</a:t>
            </a:r>
            <a:r>
              <a:rPr lang="ro-RO" sz="2000" b="1" smtClean="0"/>
              <a:t> </a:t>
            </a:r>
            <a:r>
              <a:rPr lang="ro-RO" sz="2000" b="1" smtClean="0"/>
              <a:t>(</a:t>
            </a:r>
            <a:r>
              <a:rPr lang="ro-RO" sz="2000" b="1" smtClean="0"/>
              <a:t>Ioan </a:t>
            </a:r>
            <a:r>
              <a:rPr lang="ro-RO" sz="2000" b="1" smtClean="0"/>
              <a:t>1:14).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 prima apariţie publică a lui </a:t>
            </a:r>
            <a:r>
              <a:rPr lang="ro-RO" sz="2000" b="1" smtClean="0"/>
              <a:t>Isus</a:t>
            </a:r>
            <a:r>
              <a:rPr lang="ro-RO" sz="2000" b="1" smtClean="0"/>
              <a:t>, Ioan - ca profet - l-a recunoscut ca </a:t>
            </a:r>
            <a:r>
              <a:rPr lang="ro-RO" sz="2000" b="1" smtClean="0"/>
              <a:t>„</a:t>
            </a:r>
            <a:r>
              <a:rPr lang="ro-RO" sz="2000" b="1" smtClean="0"/>
              <a:t>Miel </a:t>
            </a:r>
            <a:r>
              <a:rPr lang="ro-RO" sz="2000" b="1" smtClean="0"/>
              <a:t>al</a:t>
            </a:r>
            <a:r>
              <a:rPr lang="ro-RO" sz="2000" b="1" smtClean="0"/>
              <a:t> </a:t>
            </a:r>
            <a:r>
              <a:rPr lang="ro-RO" sz="2000" b="1" smtClean="0"/>
              <a:t>lui </a:t>
            </a:r>
            <a:r>
              <a:rPr lang="ro-RO" sz="2000" b="1" smtClean="0"/>
              <a:t>Dumnezeu</a:t>
            </a:r>
            <a:r>
              <a:rPr lang="ro-RO" sz="2000" b="1" smtClean="0"/>
              <a:t>” şi </a:t>
            </a:r>
            <a:r>
              <a:rPr lang="ro-RO" sz="2000" b="1" smtClean="0"/>
              <a:t>„</a:t>
            </a:r>
            <a:r>
              <a:rPr lang="ro-RO" sz="2000" b="1" smtClean="0"/>
              <a:t>Fiul lui </a:t>
            </a:r>
            <a:r>
              <a:rPr lang="ro-RO" sz="2000" b="1" smtClean="0"/>
              <a:t>Dumnezeu</a:t>
            </a:r>
            <a:r>
              <a:rPr lang="ro-RO" sz="2000" b="1" smtClean="0"/>
              <a:t>” </a:t>
            </a:r>
            <a:r>
              <a:rPr lang="ro-RO" sz="2000" b="1" smtClean="0"/>
              <a:t>(</a:t>
            </a:r>
            <a:r>
              <a:rPr lang="ro-RO" sz="2000" b="1" smtClean="0"/>
              <a:t>Ioan </a:t>
            </a:r>
            <a:r>
              <a:rPr lang="ro-RO" sz="2000" b="1" smtClean="0"/>
              <a:t>1:29</a:t>
            </a:r>
            <a:r>
              <a:rPr lang="ro-RO" sz="2000" b="1" smtClean="0"/>
              <a:t>, </a:t>
            </a:r>
            <a:r>
              <a:rPr lang="ro-RO" sz="2000" b="1" smtClean="0"/>
              <a:t>34).</a:t>
            </a:r>
            <a:endParaRPr lang="ro-RO" sz="2000" b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4B4404A-16A4-4FC0-B114-C87B7381A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645" y="3023039"/>
            <a:ext cx="2341569" cy="17571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54BE12D-E73C-45D9-82D5-B091E8EE0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101" y="4870764"/>
            <a:ext cx="2454113" cy="1902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BBBDA95-BB4C-45EA-BF36-819D25800F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6891" y="1112897"/>
            <a:ext cx="2681464" cy="178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contourW="76200" prstMaterial="plastic">
            <a:bevelT w="381000" h="114300" prst="relaxedInset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295AD79-86B5-436C-BC31-D3FD764C3F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3454" y="3097116"/>
            <a:ext cx="2938272" cy="3657600"/>
          </a:xfrm>
          <a:prstGeom prst="round2DiagRect">
            <a:avLst>
              <a:gd name="adj1" fmla="val 0"/>
              <a:gd name="adj2" fmla="val 18795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B3AEF68-CF8B-40CA-A9F6-C55F5A9FA648}"/>
              </a:ext>
            </a:extLst>
          </p:cNvPr>
          <p:cNvSpPr txBox="1"/>
          <p:nvPr/>
        </p:nvSpPr>
        <p:spPr>
          <a:xfrm>
            <a:off x="2670772" y="3010990"/>
            <a:ext cx="331931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Doi dintre ucenicii lui Ioan, care îi auziseră cuvintele, l-au urmat pe Isus. Când i-au vorbit, l-au numit „Rabin”, adică l-au acceptat ca învăţător (Ioan 1: 37-38).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Isus a fost, fără îndoială, „cel mai mare profesor pe care l-a văzut vreodată lumea” (Ellen G. White, The </a:t>
            </a:r>
            <a:r>
              <a:rPr lang="ro-RO" sz="2000" b="1" dirty="0" err="1" smtClean="0"/>
              <a:t>Signs</a:t>
            </a:r>
            <a:r>
              <a:rPr lang="ro-RO" sz="2000" b="1" dirty="0" smtClean="0"/>
              <a:t> of </a:t>
            </a:r>
            <a:r>
              <a:rPr lang="ro-RO" sz="2000" b="1" dirty="0" err="1" smtClean="0"/>
              <a:t>the</a:t>
            </a:r>
            <a:r>
              <a:rPr lang="ro-RO" sz="2000" b="1" dirty="0" smtClean="0"/>
              <a:t> Times, 6/10/1886).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4458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BF6267-098F-4AC3-870D-54702A446A06}"/>
              </a:ext>
            </a:extLst>
          </p:cNvPr>
          <p:cNvSpPr txBox="1"/>
          <p:nvPr/>
        </p:nvSpPr>
        <p:spPr>
          <a:xfrm>
            <a:off x="0" y="-45265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ÎNTÂLNIREA CU </a:t>
            </a:r>
            <a:r>
              <a:rPr lang="ro-RO" sz="3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ELEVUL </a:t>
            </a:r>
            <a:r>
              <a:rPr lang="ro-RO" sz="3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DISPREŢUIT</a:t>
            </a:r>
            <a:endParaRPr lang="ro-RO" sz="36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07A8081-A6E9-42D6-AEC1-7B70CC0870BB}"/>
              </a:ext>
            </a:extLst>
          </p:cNvPr>
          <p:cNvSpPr txBox="1"/>
          <p:nvPr/>
        </p:nvSpPr>
        <p:spPr>
          <a:xfrm>
            <a:off x="2181887" y="584009"/>
            <a:ext cx="6753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„Da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Doamne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”, a zis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ea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dar şi căţeii mănâncă firimiturile care cad de la masa stăpânilor 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lor</a:t>
            </a:r>
            <a:r>
              <a:rPr lang="ro-RO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(Matei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15:27)</a:t>
            </a:r>
            <a:endParaRPr lang="ro-RO" sz="1600" b="1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7EF358-02E8-481F-9B4D-DA6F94180203}"/>
              </a:ext>
            </a:extLst>
          </p:cNvPr>
          <p:cNvSpPr txBox="1"/>
          <p:nvPr/>
        </p:nvSpPr>
        <p:spPr>
          <a:xfrm>
            <a:off x="2152886" y="1352444"/>
            <a:ext cx="69332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Isus</a:t>
            </a:r>
            <a:r>
              <a:rPr lang="ro-RO" sz="2000" b="1" smtClean="0"/>
              <a:t> s-a retras să predice printre evreii care locuiau pe teritoriul Tirului şi </a:t>
            </a:r>
            <a:r>
              <a:rPr lang="ro-RO" sz="2000" b="1" smtClean="0"/>
              <a:t>Sidonului</a:t>
            </a:r>
            <a:r>
              <a:rPr lang="ro-RO" sz="2000" b="1" smtClean="0"/>
              <a:t>, oraşe </a:t>
            </a:r>
            <a:r>
              <a:rPr lang="ro-RO" sz="2000" b="1" smtClean="0"/>
              <a:t>neevreieşti.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Acolo a întâlnit </a:t>
            </a:r>
            <a:r>
              <a:rPr lang="ro-RO" sz="2000" b="1" smtClean="0"/>
              <a:t>o</a:t>
            </a:r>
            <a:r>
              <a:rPr lang="ro-RO" sz="2000" b="1" smtClean="0"/>
              <a:t> </a:t>
            </a:r>
            <a:r>
              <a:rPr lang="ro-RO" sz="2000" b="1" smtClean="0"/>
              <a:t>elevă</a:t>
            </a:r>
            <a:r>
              <a:rPr lang="ro-RO" sz="2000" b="1" smtClean="0"/>
              <a:t> care nu aparţinea clasei </a:t>
            </a:r>
            <a:r>
              <a:rPr lang="ro-RO" sz="2000" b="1" smtClean="0"/>
              <a:t>sale</a:t>
            </a:r>
            <a:r>
              <a:rPr lang="ro-RO" sz="2000" b="1" smtClean="0"/>
              <a:t>. A fost dispreţuită de studenţii </a:t>
            </a:r>
            <a:r>
              <a:rPr lang="ro-RO" sz="2000" b="1" smtClean="0"/>
              <a:t>Master</a:t>
            </a:r>
            <a:r>
              <a:rPr lang="ro-RO" sz="2000" b="1" smtClean="0"/>
              <a:t>. Chiar şi Isus însuşi a tratat-o </a:t>
            </a:r>
            <a:r>
              <a:rPr lang="ro-RO" sz="2000" b="1" smtClean="0"/>
              <a:t>​​</a:t>
            </a:r>
            <a:r>
              <a:rPr lang="ro-RO" sz="2000" b="1" smtClean="0"/>
              <a:t>cu </a:t>
            </a:r>
            <a:r>
              <a:rPr lang="ro-RO" sz="2000" b="1" smtClean="0"/>
              <a:t>răceală.</a:t>
            </a:r>
            <a:endParaRPr lang="ro-RO" sz="2000" b="1"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A8B0A27-1976-442F-9E2E-721354824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858" y="556849"/>
            <a:ext cx="2008171" cy="25961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D897D9A-FDF0-42C8-93CB-ACF56878D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8462" y="2835798"/>
            <a:ext cx="3947311" cy="30586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B14CE02-74D0-44AB-BDB4-3A699EE42160}"/>
              </a:ext>
            </a:extLst>
          </p:cNvPr>
          <p:cNvSpPr txBox="1"/>
          <p:nvPr/>
        </p:nvSpPr>
        <p:spPr>
          <a:xfrm>
            <a:off x="86858" y="3325086"/>
            <a:ext cx="490160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Dar această elevă, pe lângă faptul că a fost dispreţuită, a fost „îndrăzneaţă”. Cu îndrăzneală, a adus argumente care să </a:t>
            </a:r>
            <a:r>
              <a:rPr lang="ro-RO" sz="2000" b="1" dirty="0"/>
              <a:t>le </a:t>
            </a:r>
            <a:r>
              <a:rPr lang="ro-RO" sz="2000" b="1" dirty="0" smtClean="0"/>
              <a:t>contrazică cumva pe cele pe care Isus le folosea.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Eleva </a:t>
            </a:r>
            <a:r>
              <a:rPr lang="ro-RO" sz="2000" b="1" dirty="0"/>
              <a:t>a </a:t>
            </a:r>
            <a:r>
              <a:rPr lang="ro-RO" sz="2000" b="1" dirty="0" smtClean="0"/>
              <a:t>convins Maestrul şi a obţinut ceea ce avea nevoie. Lui Isus îi place ca elevii săi (noi) să îşi exprime îndoielile sau plângerile.</a:t>
            </a:r>
            <a:endParaRPr lang="ro-RO" sz="2000" b="1" dirty="0">
              <a:effectLst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431D247-388B-428E-BA62-AF92FA46C74B}"/>
              </a:ext>
            </a:extLst>
          </p:cNvPr>
          <p:cNvSpPr txBox="1"/>
          <p:nvPr/>
        </p:nvSpPr>
        <p:spPr>
          <a:xfrm>
            <a:off x="86858" y="5894408"/>
            <a:ext cx="907524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În</a:t>
            </a:r>
            <a:r>
              <a:rPr lang="ro-RO" sz="2000" b="1" smtClean="0"/>
              <a:t> acest </a:t>
            </a:r>
            <a:r>
              <a:rPr lang="ro-RO" sz="2000" b="1" smtClean="0"/>
              <a:t>fel</a:t>
            </a:r>
            <a:r>
              <a:rPr lang="ro-RO" sz="2000" b="1" smtClean="0"/>
              <a:t>, îi dăm ocazia să ne rezolve </a:t>
            </a:r>
            <a:r>
              <a:rPr lang="ro-RO" sz="2000" b="1" smtClean="0"/>
              <a:t>problemele</a:t>
            </a:r>
            <a:r>
              <a:rPr lang="ro-RO" sz="2000" b="1" smtClean="0"/>
              <a:t>, să ne vindece rănile şi să ne conducă pe calea vieţii </a:t>
            </a:r>
            <a:r>
              <a:rPr lang="ro-RO" sz="2000" b="1" smtClean="0"/>
              <a:t>veşnice.</a:t>
            </a:r>
            <a:endParaRPr lang="ro-RO" sz="2000" b="1" smtClean="0"/>
          </a:p>
          <a:p>
            <a:pPr>
              <a:spcBef>
                <a:spcPts val="600"/>
              </a:spcBef>
            </a:pP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215194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2" grpId="0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E2EDE5A-D90B-4959-9414-646AD3E2EFF5}"/>
              </a:ext>
            </a:extLst>
          </p:cNvPr>
          <p:cNvSpPr txBox="1"/>
          <p:nvPr/>
        </p:nvSpPr>
        <p:spPr>
          <a:xfrm>
            <a:off x="0" y="-905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ÎNTÂLNIREA CU </a:t>
            </a:r>
            <a:r>
              <a:rPr lang="ro-RO" sz="4000" b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ELEVUL </a:t>
            </a:r>
            <a:r>
              <a:rPr lang="ro-RO" sz="4000" b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AVANSAT</a:t>
            </a:r>
            <a:endParaRPr lang="ro-RO" sz="4000" b="1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9EDF311-1B5A-4E65-94A5-9B06A3C1E3D1}"/>
              </a:ext>
            </a:extLst>
          </p:cNvPr>
          <p:cNvGrpSpPr/>
          <p:nvPr/>
        </p:nvGrpSpPr>
        <p:grpSpPr>
          <a:xfrm>
            <a:off x="-2" y="548708"/>
            <a:ext cx="9144001" cy="646331"/>
            <a:chOff x="-2" y="548708"/>
            <a:chExt cx="9144001" cy="64633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B1ED28D-6B3E-490A-BA0E-1CC1187E8C8E}"/>
                </a:ext>
              </a:extLst>
            </p:cNvPr>
            <p:cNvSpPr/>
            <p:nvPr/>
          </p:nvSpPr>
          <p:spPr>
            <a:xfrm>
              <a:off x="-2" y="560255"/>
              <a:ext cx="9144001" cy="6232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xmlns="" id="{3974874D-0074-492A-BEA0-E94B02E80992}"/>
                </a:ext>
              </a:extLst>
            </p:cNvPr>
            <p:cNvSpPr txBox="1"/>
            <p:nvPr/>
          </p:nvSpPr>
          <p:spPr>
            <a:xfrm>
              <a:off x="724275" y="548708"/>
              <a:ext cx="769544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„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El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 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a auzit că trece Isus din Nazaret şi a început să 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strige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: 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„Isuse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, Fiul lui 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David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, ai milă de 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mine</a:t>
              </a:r>
              <a:r>
                <a:rPr lang="ro-RO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!” </a:t>
              </a:r>
              <a:r>
                <a:rPr lang="ro-RO" sz="1600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(Marcu</a:t>
              </a:r>
              <a:r>
                <a:rPr lang="ro-RO" sz="1600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 </a:t>
              </a:r>
              <a:r>
                <a:rPr lang="ro-RO" sz="1600" b="1" smtClean="0">
                  <a:solidFill>
                    <a:srgbClr val="C52718"/>
                  </a:solidFill>
                  <a:latin typeface="Comic Sans MS" panose="030F0702030302020204" pitchFamily="66" charset="0"/>
                </a:rPr>
                <a:t>10:47)</a:t>
              </a:r>
              <a:endParaRPr lang="ro-RO" sz="1600" b="1">
                <a:solidFill>
                  <a:srgbClr val="C52718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C74C4A2-6F2C-4546-87CC-5B5777336836}"/>
              </a:ext>
            </a:extLst>
          </p:cNvPr>
          <p:cNvSpPr txBox="1"/>
          <p:nvPr/>
        </p:nvSpPr>
        <p:spPr>
          <a:xfrm>
            <a:off x="90535" y="1252848"/>
            <a:ext cx="562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Elevii care, studiind scripturile, erau mai bine pregătiţi să accepte învăţăturile lui Isus, au ales să-L respingă. Ei erau orbi spiritual (Ioan 9:40-41).</a:t>
            </a:r>
            <a:endParaRPr lang="ro-RO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970DC89-C679-4DDC-B96F-A1BBB30C8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21378" y="1289187"/>
            <a:ext cx="3132499" cy="1321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754A05A-93A5-4D11-AA22-B74A8CBB11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535" y="2486334"/>
            <a:ext cx="2419086" cy="1336649"/>
          </a:xfrm>
          <a:prstGeom prst="snip2DiagRect">
            <a:avLst>
              <a:gd name="adj1" fmla="val 22352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8C91DED-8C01-4412-A69E-A1D2D8A25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5242" y="3647422"/>
            <a:ext cx="2353901" cy="3083713"/>
          </a:xfrm>
          <a:prstGeom prst="rect">
            <a:avLst/>
          </a:prstGeom>
          <a:ln w="127000" cap="rnd">
            <a:solidFill>
              <a:srgbClr val="5F2C09"/>
            </a:solidFill>
          </a:ln>
          <a:effectLst>
            <a:outerShdw blurRad="76200" dist="95250" dir="10500000" sx="97000" sy="23000" kx="900000" algn="br" rotWithShape="0">
              <a:srgbClr val="000000">
                <a:alpha val="9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AB67702-4A51-4672-B7A7-EF102E036F3D}"/>
              </a:ext>
            </a:extLst>
          </p:cNvPr>
          <p:cNvSpPr txBox="1"/>
          <p:nvPr/>
        </p:nvSpPr>
        <p:spPr>
          <a:xfrm>
            <a:off x="2571180" y="2592477"/>
            <a:ext cx="6500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Elevii </a:t>
            </a:r>
            <a:r>
              <a:rPr lang="ro-RO" sz="2000" b="1" dirty="0" smtClean="0"/>
              <a:t>cei mai apropiaţi de Isus păreau, de asemenea, să sufere de un fel de orbire spirituală, incapabili să înţeleagă corect învăţăturile sale (Marcu 8:17-21).</a:t>
            </a:r>
            <a:endParaRPr lang="ro-RO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05BB84B-A5CB-4911-A56B-3966BD1AF613}"/>
              </a:ext>
            </a:extLst>
          </p:cNvPr>
          <p:cNvSpPr txBox="1"/>
          <p:nvPr/>
        </p:nvSpPr>
        <p:spPr>
          <a:xfrm>
            <a:off x="0" y="4040807"/>
            <a:ext cx="66271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Cu toate acestea, </a:t>
            </a:r>
            <a:r>
              <a:rPr lang="ro-RO" sz="2000" b="1" dirty="0" err="1" smtClean="0"/>
              <a:t>Bartimeu</a:t>
            </a:r>
            <a:r>
              <a:rPr lang="ro-RO" sz="2000" b="1" dirty="0" smtClean="0"/>
              <a:t> (orb fizic) avea o viziune spirituală corectă. El a putut vedea clar în Isus pe Mesia cel promis. Era, fără îndoială, un student avansat.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Unii studenţi au nevoie de „lapte spiritual”. Alţii, mai avansaţi, pot lua „mâncare solidă” (Evrei 5:12-14).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Cu cât petrecem mai mult timp cu Isus, cu atât vom fi mai capabili să primim învăţăturile sale.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7545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1275</Words>
  <Application>Microsoft Office PowerPoint</Application>
  <PresentationFormat>Expunere pe ecran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6 - Lectii mai greu de invatat</dc:title>
  <dc:subject>Studiu Biblic, Trim. IV, 2020 – Educatia crestina</dc:subject>
  <dc:creator>Sergio Fustero Carreras</dc:creator>
  <cp:keywords>https://www.fustero.es/index_ro.php</cp:keywords>
  <cp:lastModifiedBy>Administrator</cp:lastModifiedBy>
  <cp:revision>73</cp:revision>
  <dcterms:created xsi:type="dcterms:W3CDTF">2020-10-24T15:15:06Z</dcterms:created>
  <dcterms:modified xsi:type="dcterms:W3CDTF">2020-11-06T14:32:29Z</dcterms:modified>
</cp:coreProperties>
</file>