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</p:sldMasterIdLst>
  <p:sldIdLst>
    <p:sldId id="256" r:id="rId3"/>
    <p:sldId id="264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Comic Sans MS" pitchFamily="66" charset="0"/>
      <p:regular r:id="rId16"/>
      <p:bold r:id="rId17"/>
    </p:embeddedFont>
    <p:embeddedFont>
      <p:font typeface="Cooper Black" pitchFamily="18" charset="0"/>
      <p:regular r:id="rId18"/>
    </p:embeddedFont>
    <p:embeddedFont>
      <p:font typeface="Arial Black" pitchFamily="34" charset="0"/>
      <p:bold r:id="rId19"/>
    </p:embeddedFont>
    <p:embeddedFont>
      <p:font typeface="Calibri Light" pitchFamily="34" charset="0"/>
      <p:regular r:id="rId20"/>
      <p: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79970"/>
    <a:srgbClr val="541082"/>
    <a:srgbClr val="A644E8"/>
    <a:srgbClr val="E8CFF9"/>
    <a:srgbClr val="E6E6E6"/>
    <a:srgbClr val="FFB9B9"/>
    <a:srgbClr val="A3C2FF"/>
    <a:srgbClr val="AB712B"/>
    <a:srgbClr val="DADFF6"/>
    <a:srgbClr val="121E4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-108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8AB466-E72F-425B-8295-E5EBE79B822A}" type="doc">
      <dgm:prSet loTypeId="urn:microsoft.com/office/officeart/2009/3/layout/PlusandMinus" loCatId="relationship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3984453-4B73-42EB-8D24-D4A49B760D3E}">
      <dgm:prSet phldrT="[Texto]" custT="1"/>
      <dgm:spPr/>
      <dgm:t>
        <a:bodyPr/>
        <a:lstStyle/>
        <a:p>
          <a:pPr algn="ctr"/>
          <a:r>
            <a:rPr lang="es-ES" sz="2400" b="1" dirty="0">
              <a:solidFill>
                <a:srgbClr val="7030A0"/>
              </a:solidFill>
              <a:effectLst/>
            </a:rPr>
            <a:t>VI</a:t>
          </a:r>
          <a:r>
            <a:rPr lang="ro-RO" sz="2400" b="1" dirty="0">
              <a:solidFill>
                <a:srgbClr val="7030A0"/>
              </a:solidFill>
              <a:effectLst/>
            </a:rPr>
            <a:t>ZIUNEA ATEE</a:t>
          </a:r>
          <a:endParaRPr lang="es-ES" sz="2400" b="1" dirty="0">
            <a:solidFill>
              <a:srgbClr val="7030A0"/>
            </a:solidFill>
            <a:effectLst/>
          </a:endParaRPr>
        </a:p>
      </dgm:t>
    </dgm:pt>
    <dgm:pt modelId="{3CC5EF6C-869A-4685-9232-D06A18AFA755}" type="parTrans" cxnId="{6F5158FA-F699-4C43-8289-58EE1B487722}">
      <dgm:prSet/>
      <dgm:spPr/>
      <dgm:t>
        <a:bodyPr/>
        <a:lstStyle/>
        <a:p>
          <a:endParaRPr lang="es-ES" sz="2000" b="1"/>
        </a:p>
      </dgm:t>
    </dgm:pt>
    <dgm:pt modelId="{84D2DA4F-6441-4BC6-9831-E14FBB45F0D0}" type="sibTrans" cxnId="{6F5158FA-F699-4C43-8289-58EE1B487722}">
      <dgm:prSet/>
      <dgm:spPr/>
      <dgm:t>
        <a:bodyPr/>
        <a:lstStyle/>
        <a:p>
          <a:endParaRPr lang="es-ES" sz="2000" b="1"/>
        </a:p>
      </dgm:t>
    </dgm:pt>
    <dgm:pt modelId="{8D85D20D-2592-4C04-9E86-3663A03AC7D0}">
      <dgm:prSet phldrT="[Texto]" custT="1"/>
      <dgm:spPr/>
      <dgm:t>
        <a:bodyPr/>
        <a:lstStyle/>
        <a:p>
          <a:pPr algn="ctr"/>
          <a:r>
            <a:rPr lang="ro-RO" sz="2400" b="1" dirty="0">
              <a:solidFill>
                <a:srgbClr val="7030A0"/>
              </a:solidFill>
            </a:rPr>
            <a:t>VIZIUNEA DEISTĂ</a:t>
          </a:r>
          <a:endParaRPr lang="es-ES" sz="2400" b="1" dirty="0">
            <a:solidFill>
              <a:srgbClr val="7030A0"/>
            </a:solidFill>
          </a:endParaRPr>
        </a:p>
      </dgm:t>
    </dgm:pt>
    <dgm:pt modelId="{A4983C42-684C-4DEB-AE5A-DF0D62B7C205}" type="parTrans" cxnId="{4CB3982F-EFA0-4EA1-9259-A34AE7402A58}">
      <dgm:prSet/>
      <dgm:spPr/>
      <dgm:t>
        <a:bodyPr/>
        <a:lstStyle/>
        <a:p>
          <a:endParaRPr lang="es-ES" sz="2000" b="1"/>
        </a:p>
      </dgm:t>
    </dgm:pt>
    <dgm:pt modelId="{EF8A9676-B64F-4ED0-B7A0-FC58B4C2B1D0}" type="sibTrans" cxnId="{4CB3982F-EFA0-4EA1-9259-A34AE7402A58}">
      <dgm:prSet/>
      <dgm:spPr/>
      <dgm:t>
        <a:bodyPr/>
        <a:lstStyle/>
        <a:p>
          <a:endParaRPr lang="es-ES" sz="2000" b="1"/>
        </a:p>
      </dgm:t>
    </dgm:pt>
    <dgm:pt modelId="{046F1645-7F71-4F3E-B8A2-7E222D3F3A20}">
      <dgm:prSet phldrT="[Texto]" custT="1"/>
      <dgm:spPr/>
      <dgm:t>
        <a:bodyPr/>
        <a:lstStyle/>
        <a:p>
          <a:pPr algn="l"/>
          <a:r>
            <a:rPr lang="ro-RO" sz="2000" b="1" dirty="0"/>
            <a:t>Universul </a:t>
          </a:r>
          <a:r>
            <a:rPr lang="ro-RO" sz="2000" b="1" dirty="0" smtClean="0"/>
            <a:t>şi </a:t>
          </a:r>
          <a:r>
            <a:rPr lang="ro-RO" sz="2000" b="1" dirty="0"/>
            <a:t>tot ce cuprinde acesta există la voia întâmplării</a:t>
          </a:r>
          <a:r>
            <a:rPr lang="es-ES" sz="2000" b="1" dirty="0"/>
            <a:t>.</a:t>
          </a:r>
        </a:p>
      </dgm:t>
    </dgm:pt>
    <dgm:pt modelId="{D9C1AC69-9B54-4CDC-9700-F43CA8B99191}" type="parTrans" cxnId="{0F13DE24-C39B-4BB8-A5A1-2FA2D418A915}">
      <dgm:prSet/>
      <dgm:spPr/>
      <dgm:t>
        <a:bodyPr/>
        <a:lstStyle/>
        <a:p>
          <a:endParaRPr lang="es-ES" sz="2000" b="1"/>
        </a:p>
      </dgm:t>
    </dgm:pt>
    <dgm:pt modelId="{1BFB688E-28C7-4CA5-88BD-6290FD602E3B}" type="sibTrans" cxnId="{0F13DE24-C39B-4BB8-A5A1-2FA2D418A915}">
      <dgm:prSet/>
      <dgm:spPr/>
      <dgm:t>
        <a:bodyPr/>
        <a:lstStyle/>
        <a:p>
          <a:endParaRPr lang="es-ES" sz="2000" b="1"/>
        </a:p>
      </dgm:t>
    </dgm:pt>
    <dgm:pt modelId="{B869898F-D137-4C44-BC5C-9676DB8FA5D9}">
      <dgm:prSet phldrT="[Texto]" custT="1"/>
      <dgm:spPr/>
      <dgm:t>
        <a:bodyPr/>
        <a:lstStyle/>
        <a:p>
          <a:pPr algn="l"/>
          <a:r>
            <a:rPr lang="ro-RO" sz="2000" b="1" dirty="0"/>
            <a:t>Universul </a:t>
          </a:r>
          <a:r>
            <a:rPr lang="ro-RO" sz="2000" b="1" dirty="0" smtClean="0"/>
            <a:t>şi </a:t>
          </a:r>
          <a:r>
            <a:rPr lang="ro-RO" sz="2000" b="1" dirty="0"/>
            <a:t>tot ce acesta cuprinde a fost creat de Dumnezeu</a:t>
          </a:r>
          <a:r>
            <a:rPr lang="es-ES" sz="2000" b="1" dirty="0"/>
            <a:t>.</a:t>
          </a:r>
        </a:p>
      </dgm:t>
    </dgm:pt>
    <dgm:pt modelId="{A2094E8C-11DC-40C9-8125-1AE5F4162E1F}" type="parTrans" cxnId="{75F00E13-8C04-434C-A27C-2997813146B4}">
      <dgm:prSet/>
      <dgm:spPr/>
      <dgm:t>
        <a:bodyPr/>
        <a:lstStyle/>
        <a:p>
          <a:endParaRPr lang="es-ES" sz="2000" b="1"/>
        </a:p>
      </dgm:t>
    </dgm:pt>
    <dgm:pt modelId="{7100A5B3-B012-47AD-885E-E4559D58685F}" type="sibTrans" cxnId="{75F00E13-8C04-434C-A27C-2997813146B4}">
      <dgm:prSet/>
      <dgm:spPr/>
      <dgm:t>
        <a:bodyPr/>
        <a:lstStyle/>
        <a:p>
          <a:endParaRPr lang="es-ES" sz="2000" b="1"/>
        </a:p>
      </dgm:t>
    </dgm:pt>
    <dgm:pt modelId="{F27E6C2D-A93A-48ED-BC5C-C59DE39C2FFF}">
      <dgm:prSet phldrT="[Texto]" custT="1"/>
      <dgm:spPr/>
      <dgm:t>
        <a:bodyPr/>
        <a:lstStyle/>
        <a:p>
          <a:pPr algn="l"/>
          <a:r>
            <a:rPr lang="ro-RO" sz="2000" b="1" dirty="0"/>
            <a:t>Dumnezeu există </a:t>
          </a:r>
          <a:r>
            <a:rPr lang="ro-RO" sz="2000" b="1" dirty="0" smtClean="0"/>
            <a:t>şi </a:t>
          </a:r>
          <a:r>
            <a:rPr lang="ro-RO" sz="2000" b="1" dirty="0"/>
            <a:t>se preocupă pentru </a:t>
          </a:r>
          <a:r>
            <a:rPr lang="ro-RO" sz="2000" b="1" dirty="0" smtClean="0"/>
            <a:t>creaţia </a:t>
          </a:r>
          <a:r>
            <a:rPr lang="ro-RO" sz="2000" b="1" dirty="0"/>
            <a:t>Sa</a:t>
          </a:r>
          <a:r>
            <a:rPr lang="es-ES" sz="2000" b="1" dirty="0"/>
            <a:t>.</a:t>
          </a:r>
        </a:p>
      </dgm:t>
    </dgm:pt>
    <dgm:pt modelId="{794FF850-28F8-4B7C-8211-28C2E496E755}" type="parTrans" cxnId="{E6ADDAA4-DECB-486A-AB90-A36388FB6142}">
      <dgm:prSet/>
      <dgm:spPr/>
      <dgm:t>
        <a:bodyPr/>
        <a:lstStyle/>
        <a:p>
          <a:endParaRPr lang="es-ES" sz="2000" b="1"/>
        </a:p>
      </dgm:t>
    </dgm:pt>
    <dgm:pt modelId="{B9E45949-CE88-433B-85C9-3A43F2208B01}" type="sibTrans" cxnId="{E6ADDAA4-DECB-486A-AB90-A36388FB6142}">
      <dgm:prSet/>
      <dgm:spPr/>
      <dgm:t>
        <a:bodyPr/>
        <a:lstStyle/>
        <a:p>
          <a:endParaRPr lang="es-ES" sz="2000" b="1"/>
        </a:p>
      </dgm:t>
    </dgm:pt>
    <dgm:pt modelId="{F68CB0DC-2636-4960-B35B-7E9C7500B09F}">
      <dgm:prSet phldrT="[Texto]" custT="1"/>
      <dgm:spPr/>
      <dgm:t>
        <a:bodyPr/>
        <a:lstStyle/>
        <a:p>
          <a:pPr algn="l"/>
          <a:r>
            <a:rPr lang="ro-RO" sz="2000" b="1" dirty="0"/>
            <a:t>Am fost </a:t>
          </a:r>
          <a:r>
            <a:rPr lang="ro-RO" sz="2000" b="1" dirty="0" smtClean="0"/>
            <a:t>creaţi </a:t>
          </a:r>
          <a:r>
            <a:rPr lang="ro-RO" sz="2000" b="1" dirty="0"/>
            <a:t>cu </a:t>
          </a:r>
          <a:r>
            <a:rPr lang="ro-RO" sz="2000" b="1" dirty="0" smtClean="0"/>
            <a:t>un </a:t>
          </a:r>
          <a:r>
            <a:rPr lang="ro-RO" sz="2000" b="1" dirty="0"/>
            <a:t>scop</a:t>
          </a:r>
          <a:r>
            <a:rPr lang="es-ES" sz="2000" b="1" dirty="0"/>
            <a:t>: </a:t>
          </a:r>
          <a:r>
            <a:rPr lang="ro-RO" sz="2000" b="1" dirty="0"/>
            <a:t>să trăim pentru totdeauna alături de Dumnezeu</a:t>
          </a:r>
          <a:r>
            <a:rPr lang="es-ES" sz="2000" b="1" dirty="0"/>
            <a:t>.</a:t>
          </a:r>
        </a:p>
      </dgm:t>
    </dgm:pt>
    <dgm:pt modelId="{896DE211-5546-44A3-B4FE-F54CFE5841FF}" type="parTrans" cxnId="{5423DCAE-4A06-4B01-858D-C691362DFDA4}">
      <dgm:prSet/>
      <dgm:spPr/>
      <dgm:t>
        <a:bodyPr/>
        <a:lstStyle/>
        <a:p>
          <a:endParaRPr lang="es-ES" sz="2000" b="1"/>
        </a:p>
      </dgm:t>
    </dgm:pt>
    <dgm:pt modelId="{A1FF85D8-3658-472C-B453-959A4AB07692}" type="sibTrans" cxnId="{5423DCAE-4A06-4B01-858D-C691362DFDA4}">
      <dgm:prSet/>
      <dgm:spPr/>
      <dgm:t>
        <a:bodyPr/>
        <a:lstStyle/>
        <a:p>
          <a:endParaRPr lang="es-ES" sz="2000" b="1"/>
        </a:p>
      </dgm:t>
    </dgm:pt>
    <dgm:pt modelId="{2D1814E9-8790-4672-993E-F3003BE56C85}">
      <dgm:prSet phldrT="[Texto]" custT="1"/>
      <dgm:spPr/>
      <dgm:t>
        <a:bodyPr/>
        <a:lstStyle/>
        <a:p>
          <a:pPr algn="l"/>
          <a:r>
            <a:rPr lang="ro-RO" sz="2000" b="1" dirty="0"/>
            <a:t>Nu exisă dumnezei sau </a:t>
          </a:r>
          <a:r>
            <a:rPr lang="ro-RO" sz="2000" b="1" dirty="0" smtClean="0"/>
            <a:t>entităţi </a:t>
          </a:r>
          <a:r>
            <a:rPr lang="ro-RO" sz="2000" b="1" dirty="0"/>
            <a:t>supranaturale</a:t>
          </a:r>
          <a:r>
            <a:rPr lang="es-ES" sz="2000" b="1" dirty="0"/>
            <a:t>.</a:t>
          </a:r>
        </a:p>
      </dgm:t>
    </dgm:pt>
    <dgm:pt modelId="{34D94CD1-83B4-4696-A765-664B08877607}" type="sibTrans" cxnId="{830858F1-AFE4-49E6-A3EE-7B3C6F353DD3}">
      <dgm:prSet/>
      <dgm:spPr/>
      <dgm:t>
        <a:bodyPr/>
        <a:lstStyle/>
        <a:p>
          <a:endParaRPr lang="es-ES" sz="2000" b="1"/>
        </a:p>
      </dgm:t>
    </dgm:pt>
    <dgm:pt modelId="{33C33983-236D-40FD-8C14-07B2C29E6D5B}" type="parTrans" cxnId="{830858F1-AFE4-49E6-A3EE-7B3C6F353DD3}">
      <dgm:prSet/>
      <dgm:spPr/>
      <dgm:t>
        <a:bodyPr/>
        <a:lstStyle/>
        <a:p>
          <a:endParaRPr lang="es-ES" sz="2000" b="1"/>
        </a:p>
      </dgm:t>
    </dgm:pt>
    <dgm:pt modelId="{4C3A8903-7C0B-4CD0-ACED-B68702A43F0C}">
      <dgm:prSet phldrT="[Texto]" custT="1"/>
      <dgm:spPr/>
      <dgm:t>
        <a:bodyPr/>
        <a:lstStyle/>
        <a:p>
          <a:pPr algn="l"/>
          <a:r>
            <a:rPr lang="ro-RO" sz="2000" b="1" dirty="0"/>
            <a:t>Nu există nici scop, nici </a:t>
          </a:r>
          <a:r>
            <a:rPr lang="ro-RO" sz="2000" b="1" dirty="0" smtClean="0"/>
            <a:t>ţintă </a:t>
          </a:r>
          <a:r>
            <a:rPr lang="ro-RO" sz="2000" b="1" dirty="0"/>
            <a:t>pentru </a:t>
          </a:r>
          <a:r>
            <a:rPr lang="ro-RO" sz="2000" b="1" dirty="0" smtClean="0"/>
            <a:t>viaţa </a:t>
          </a:r>
          <a:r>
            <a:rPr lang="ro-RO" sz="2000" b="1" dirty="0"/>
            <a:t>aceasta, în afara propriei </a:t>
          </a:r>
          <a:r>
            <a:rPr lang="ro-RO" sz="2000" b="1" dirty="0" smtClean="0"/>
            <a:t>existenţe</a:t>
          </a:r>
          <a:r>
            <a:rPr lang="ro-RO" sz="2000" b="1" dirty="0"/>
            <a:t>.</a:t>
          </a:r>
          <a:endParaRPr lang="es-ES" sz="2000" b="1" dirty="0"/>
        </a:p>
      </dgm:t>
    </dgm:pt>
    <dgm:pt modelId="{22B7E241-9ECF-45D3-AAD5-C4D366A61016}" type="sibTrans" cxnId="{3102732E-8E58-4F1A-9677-277EA06FE1F0}">
      <dgm:prSet/>
      <dgm:spPr/>
      <dgm:t>
        <a:bodyPr/>
        <a:lstStyle/>
        <a:p>
          <a:endParaRPr lang="es-ES" sz="2000" b="1"/>
        </a:p>
      </dgm:t>
    </dgm:pt>
    <dgm:pt modelId="{FD99CEE5-978D-4A18-8F6F-2FA76B7FF83E}" type="parTrans" cxnId="{3102732E-8E58-4F1A-9677-277EA06FE1F0}">
      <dgm:prSet/>
      <dgm:spPr/>
      <dgm:t>
        <a:bodyPr/>
        <a:lstStyle/>
        <a:p>
          <a:endParaRPr lang="es-ES" sz="2000" b="1"/>
        </a:p>
      </dgm:t>
    </dgm:pt>
    <dgm:pt modelId="{27CC3065-594C-4F87-943F-CB586C2D582B}" type="pres">
      <dgm:prSet presAssocID="{AA8AB466-E72F-425B-8295-E5EBE79B822A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6CF247B5-A060-4EC0-AA8B-C75AFC5BC9DC}" type="pres">
      <dgm:prSet presAssocID="{AA8AB466-E72F-425B-8295-E5EBE79B822A}" presName="Background" presStyleLbl="bgImgPlace1" presStyleIdx="0" presStyleCnt="1" custScaleX="159064" custLinFactNeighborY="4273"/>
      <dgm:spPr>
        <a:gradFill flip="none" rotWithShape="1">
          <a:gsLst>
            <a:gs pos="0">
              <a:srgbClr val="00B050"/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rgbClr val="FF0000"/>
            </a:gs>
          </a:gsLst>
          <a:lin ang="10800000" scaled="1"/>
          <a:tileRect/>
        </a:gradFill>
      </dgm:spPr>
    </dgm:pt>
    <dgm:pt modelId="{B5F6006E-1376-49FD-9AD9-0798B188F078}" type="pres">
      <dgm:prSet presAssocID="{AA8AB466-E72F-425B-8295-E5EBE79B822A}" presName="ParentText1" presStyleLbl="revTx" presStyleIdx="0" presStyleCnt="2" custScaleX="162468" custScaleY="105487" custLinFactNeighborX="-35307" custLinFactNeighborY="36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BBD41221-E6A9-4B42-A2F8-D9667335682D}" type="pres">
      <dgm:prSet presAssocID="{AA8AB466-E72F-425B-8295-E5EBE79B822A}" presName="ParentText2" presStyleLbl="revTx" presStyleIdx="1" presStyleCnt="2" custScaleX="153150" custScaleY="107975" custLinFactNeighborX="32174" custLinFactNeighborY="23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43D242DC-B143-4B2F-B167-6898B3A4AF9C}" type="pres">
      <dgm:prSet presAssocID="{AA8AB466-E72F-425B-8295-E5EBE79B822A}" presName="Plus" presStyleLbl="alignNode1" presStyleIdx="0" presStyleCnt="2" custScaleX="163350" custScaleY="75756" custLinFactNeighborY="-5289"/>
      <dgm:spPr>
        <a:prstGeom prst="roundRect">
          <a:avLst/>
        </a:prstGeom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0B0DF293-BB91-4E40-9E46-D64B9639D897}" type="pres">
      <dgm:prSet presAssocID="{AA8AB466-E72F-425B-8295-E5EBE79B822A}" presName="Minus" presStyleLbl="alignNode1" presStyleIdx="1" presStyleCnt="2" custScaleX="168029" custScaleY="238821" custLinFactNeighborX="28355" custLinFactNeighborY="-28561"/>
      <dgm:spPr>
        <a:prstGeom prst="roundRect">
          <a:avLst/>
        </a:prstGeom>
        <a:blipFill dpi="0"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1DD187AA-B8B8-4FC4-9AE2-46905C446869}" type="pres">
      <dgm:prSet presAssocID="{AA8AB466-E72F-425B-8295-E5EBE79B822A}" presName="Divider" presStyleLbl="parChTrans1D1" presStyleIdx="0" presStyleCnt="1"/>
      <dgm:spPr/>
    </dgm:pt>
  </dgm:ptLst>
  <dgm:cxnLst>
    <dgm:cxn modelId="{2ACD7AB0-6960-4DF5-A1F3-26166F397927}" type="presOf" srcId="{8D85D20D-2592-4C04-9E86-3663A03AC7D0}" destId="{BBD41221-E6A9-4B42-A2F8-D9667335682D}" srcOrd="0" destOrd="0" presId="urn:microsoft.com/office/officeart/2009/3/layout/PlusandMinus"/>
    <dgm:cxn modelId="{4CB3982F-EFA0-4EA1-9259-A34AE7402A58}" srcId="{AA8AB466-E72F-425B-8295-E5EBE79B822A}" destId="{8D85D20D-2592-4C04-9E86-3663A03AC7D0}" srcOrd="1" destOrd="0" parTransId="{A4983C42-684C-4DEB-AE5A-DF0D62B7C205}" sibTransId="{EF8A9676-B64F-4ED0-B7A0-FC58B4C2B1D0}"/>
    <dgm:cxn modelId="{E6ADDAA4-DECB-486A-AB90-A36388FB6142}" srcId="{8D85D20D-2592-4C04-9E86-3663A03AC7D0}" destId="{F27E6C2D-A93A-48ED-BC5C-C59DE39C2FFF}" srcOrd="1" destOrd="0" parTransId="{794FF850-28F8-4B7C-8211-28C2E496E755}" sibTransId="{B9E45949-CE88-433B-85C9-3A43F2208B01}"/>
    <dgm:cxn modelId="{3102732E-8E58-4F1A-9677-277EA06FE1F0}" srcId="{73984453-4B73-42EB-8D24-D4A49B760D3E}" destId="{4C3A8903-7C0B-4CD0-ACED-B68702A43F0C}" srcOrd="2" destOrd="0" parTransId="{FD99CEE5-978D-4A18-8F6F-2FA76B7FF83E}" sibTransId="{22B7E241-9ECF-45D3-AAD5-C4D366A61016}"/>
    <dgm:cxn modelId="{6F5158FA-F699-4C43-8289-58EE1B487722}" srcId="{AA8AB466-E72F-425B-8295-E5EBE79B822A}" destId="{73984453-4B73-42EB-8D24-D4A49B760D3E}" srcOrd="0" destOrd="0" parTransId="{3CC5EF6C-869A-4685-9232-D06A18AFA755}" sibTransId="{84D2DA4F-6441-4BC6-9831-E14FBB45F0D0}"/>
    <dgm:cxn modelId="{3D07EADE-6E34-441C-98D9-E8F3BE228558}" type="presOf" srcId="{2D1814E9-8790-4672-993E-F3003BE56C85}" destId="{B5F6006E-1376-49FD-9AD9-0798B188F078}" srcOrd="0" destOrd="2" presId="urn:microsoft.com/office/officeart/2009/3/layout/PlusandMinus"/>
    <dgm:cxn modelId="{08DFF9EF-9BF4-4B09-946D-1CBFA4F74704}" type="presOf" srcId="{4C3A8903-7C0B-4CD0-ACED-B68702A43F0C}" destId="{B5F6006E-1376-49FD-9AD9-0798B188F078}" srcOrd="0" destOrd="3" presId="urn:microsoft.com/office/officeart/2009/3/layout/PlusandMinus"/>
    <dgm:cxn modelId="{EBA60222-EF7C-44E9-98BB-6D44776065E4}" type="presOf" srcId="{F68CB0DC-2636-4960-B35B-7E9C7500B09F}" destId="{BBD41221-E6A9-4B42-A2F8-D9667335682D}" srcOrd="0" destOrd="3" presId="urn:microsoft.com/office/officeart/2009/3/layout/PlusandMinus"/>
    <dgm:cxn modelId="{5423DCAE-4A06-4B01-858D-C691362DFDA4}" srcId="{8D85D20D-2592-4C04-9E86-3663A03AC7D0}" destId="{F68CB0DC-2636-4960-B35B-7E9C7500B09F}" srcOrd="2" destOrd="0" parTransId="{896DE211-5546-44A3-B4FE-F54CFE5841FF}" sibTransId="{A1FF85D8-3658-472C-B453-959A4AB07692}"/>
    <dgm:cxn modelId="{0F13DE24-C39B-4BB8-A5A1-2FA2D418A915}" srcId="{73984453-4B73-42EB-8D24-D4A49B760D3E}" destId="{046F1645-7F71-4F3E-B8A2-7E222D3F3A20}" srcOrd="0" destOrd="0" parTransId="{D9C1AC69-9B54-4CDC-9700-F43CA8B99191}" sibTransId="{1BFB688E-28C7-4CA5-88BD-6290FD602E3B}"/>
    <dgm:cxn modelId="{9C1ABE0D-3DF3-4743-93EF-14FB8845C235}" type="presOf" srcId="{AA8AB466-E72F-425B-8295-E5EBE79B822A}" destId="{27CC3065-594C-4F87-943F-CB586C2D582B}" srcOrd="0" destOrd="0" presId="urn:microsoft.com/office/officeart/2009/3/layout/PlusandMinus"/>
    <dgm:cxn modelId="{0D0FE1D5-850F-43DD-8CF8-815F55E1CB48}" type="presOf" srcId="{046F1645-7F71-4F3E-B8A2-7E222D3F3A20}" destId="{B5F6006E-1376-49FD-9AD9-0798B188F078}" srcOrd="0" destOrd="1" presId="urn:microsoft.com/office/officeart/2009/3/layout/PlusandMinus"/>
    <dgm:cxn modelId="{86602742-3285-4EFA-9019-1F812AFCC4AD}" type="presOf" srcId="{73984453-4B73-42EB-8D24-D4A49B760D3E}" destId="{B5F6006E-1376-49FD-9AD9-0798B188F078}" srcOrd="0" destOrd="0" presId="urn:microsoft.com/office/officeart/2009/3/layout/PlusandMinus"/>
    <dgm:cxn modelId="{EB26071C-69EA-498C-AA78-2F7D8095DF81}" type="presOf" srcId="{F27E6C2D-A93A-48ED-BC5C-C59DE39C2FFF}" destId="{BBD41221-E6A9-4B42-A2F8-D9667335682D}" srcOrd="0" destOrd="2" presId="urn:microsoft.com/office/officeart/2009/3/layout/PlusandMinus"/>
    <dgm:cxn modelId="{830858F1-AFE4-49E6-A3EE-7B3C6F353DD3}" srcId="{73984453-4B73-42EB-8D24-D4A49B760D3E}" destId="{2D1814E9-8790-4672-993E-F3003BE56C85}" srcOrd="1" destOrd="0" parTransId="{33C33983-236D-40FD-8C14-07B2C29E6D5B}" sibTransId="{34D94CD1-83B4-4696-A765-664B08877607}"/>
    <dgm:cxn modelId="{75F00E13-8C04-434C-A27C-2997813146B4}" srcId="{8D85D20D-2592-4C04-9E86-3663A03AC7D0}" destId="{B869898F-D137-4C44-BC5C-9676DB8FA5D9}" srcOrd="0" destOrd="0" parTransId="{A2094E8C-11DC-40C9-8125-1AE5F4162E1F}" sibTransId="{7100A5B3-B012-47AD-885E-E4559D58685F}"/>
    <dgm:cxn modelId="{6435030A-885F-4A8A-9179-1EEE5A191152}" type="presOf" srcId="{B869898F-D137-4C44-BC5C-9676DB8FA5D9}" destId="{BBD41221-E6A9-4B42-A2F8-D9667335682D}" srcOrd="0" destOrd="1" presId="urn:microsoft.com/office/officeart/2009/3/layout/PlusandMinus"/>
    <dgm:cxn modelId="{9CE379E9-82B9-416C-B5E0-CDC60102563F}" type="presParOf" srcId="{27CC3065-594C-4F87-943F-CB586C2D582B}" destId="{6CF247B5-A060-4EC0-AA8B-C75AFC5BC9DC}" srcOrd="0" destOrd="0" presId="urn:microsoft.com/office/officeart/2009/3/layout/PlusandMinus"/>
    <dgm:cxn modelId="{99C514B1-0CE1-41CF-AC92-30ACA93CD961}" type="presParOf" srcId="{27CC3065-594C-4F87-943F-CB586C2D582B}" destId="{B5F6006E-1376-49FD-9AD9-0798B188F078}" srcOrd="1" destOrd="0" presId="urn:microsoft.com/office/officeart/2009/3/layout/PlusandMinus"/>
    <dgm:cxn modelId="{25D113EB-D0AC-4FDF-9C77-CC3D4E364CDF}" type="presParOf" srcId="{27CC3065-594C-4F87-943F-CB586C2D582B}" destId="{BBD41221-E6A9-4B42-A2F8-D9667335682D}" srcOrd="2" destOrd="0" presId="urn:microsoft.com/office/officeart/2009/3/layout/PlusandMinus"/>
    <dgm:cxn modelId="{D8DF4568-6E80-456B-BABE-2EF56D58C1F3}" type="presParOf" srcId="{27CC3065-594C-4F87-943F-CB586C2D582B}" destId="{43D242DC-B143-4B2F-B167-6898B3A4AF9C}" srcOrd="3" destOrd="0" presId="urn:microsoft.com/office/officeart/2009/3/layout/PlusandMinus"/>
    <dgm:cxn modelId="{6B30375D-85AB-4625-AE97-DE41C919B1F3}" type="presParOf" srcId="{27CC3065-594C-4F87-943F-CB586C2D582B}" destId="{0B0DF293-BB91-4E40-9E46-D64B9639D897}" srcOrd="4" destOrd="0" presId="urn:microsoft.com/office/officeart/2009/3/layout/PlusandMinus"/>
    <dgm:cxn modelId="{7B1B78EC-49F2-42D0-B280-9C316E42E624}" type="presParOf" srcId="{27CC3065-594C-4F87-943F-CB586C2D582B}" destId="{1DD187AA-B8B8-4FC4-9AE2-46905C446869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5B8F0-9916-458F-973F-BEE5E7B61BCB}" type="datetimeFigureOut">
              <a:rPr lang="es-ES" smtClean="0"/>
              <a:pPr/>
              <a:t>22/10/2020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F9DF4-14E7-435B-ABEB-4D0655582D5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16193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5B8F0-9916-458F-973F-BEE5E7B61BCB}" type="datetimeFigureOut">
              <a:rPr lang="es-ES" smtClean="0"/>
              <a:pPr/>
              <a:t>22/10/2020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F9DF4-14E7-435B-ABEB-4D0655582D5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9674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5B8F0-9916-458F-973F-BEE5E7B61BCB}" type="datetimeFigureOut">
              <a:rPr lang="es-ES" smtClean="0"/>
              <a:pPr/>
              <a:t>22/10/2020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F9DF4-14E7-435B-ABEB-4D0655582D5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37467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287B210D-8AE6-408D-8ECF-38EA9C9AE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F1BEE-7C50-4E72-9B18-F17782EBF0A7}" type="datetimeFigureOut">
              <a:rPr lang="es-ES" smtClean="0"/>
              <a:pPr/>
              <a:t>22/10/2020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86F22393-5EEE-45BB-8F2C-30069DA9C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ABB9F584-7426-4097-BBFE-B8A00AFC4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941F5-E718-471E-8236-9706D7A049A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439411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5B8F0-9916-458F-973F-BEE5E7B61BCB}" type="datetimeFigureOut">
              <a:rPr lang="es-ES" smtClean="0"/>
              <a:pPr/>
              <a:t>22/10/2020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F9DF4-14E7-435B-ABEB-4D0655582D5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38938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5B8F0-9916-458F-973F-BEE5E7B61BCB}" type="datetimeFigureOut">
              <a:rPr lang="es-ES" smtClean="0"/>
              <a:pPr/>
              <a:t>22/10/2020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F9DF4-14E7-435B-ABEB-4D0655582D5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2110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5B8F0-9916-458F-973F-BEE5E7B61BCB}" type="datetimeFigureOut">
              <a:rPr lang="es-ES" smtClean="0"/>
              <a:pPr/>
              <a:t>22/10/2020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F9DF4-14E7-435B-ABEB-4D0655582D5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61076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5B8F0-9916-458F-973F-BEE5E7B61BCB}" type="datetimeFigureOut">
              <a:rPr lang="es-ES" smtClean="0"/>
              <a:pPr/>
              <a:t>22/10/2020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F9DF4-14E7-435B-ABEB-4D0655582D5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94632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5B8F0-9916-458F-973F-BEE5E7B61BCB}" type="datetimeFigureOut">
              <a:rPr lang="es-ES" smtClean="0"/>
              <a:pPr/>
              <a:t>22/10/2020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F9DF4-14E7-435B-ABEB-4D0655582D5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57830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5B8F0-9916-458F-973F-BEE5E7B61BCB}" type="datetimeFigureOut">
              <a:rPr lang="es-ES" smtClean="0"/>
              <a:pPr/>
              <a:t>22/10/2020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F9DF4-14E7-435B-ABEB-4D0655582D5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46031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5B8F0-9916-458F-973F-BEE5E7B61BCB}" type="datetimeFigureOut">
              <a:rPr lang="es-ES" smtClean="0"/>
              <a:pPr/>
              <a:t>22/10/2020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F9DF4-14E7-435B-ABEB-4D0655582D5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8912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5B8F0-9916-458F-973F-BEE5E7B61BCB}" type="datetimeFigureOut">
              <a:rPr lang="es-ES" smtClean="0"/>
              <a:pPr/>
              <a:t>22/10/2020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F9DF4-14E7-435B-ABEB-4D0655582D5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54609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5B8F0-9916-458F-973F-BEE5E7B61BCB}" type="datetimeFigureOut">
              <a:rPr lang="es-ES" smtClean="0"/>
              <a:pPr/>
              <a:t>22/10/2020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F9DF4-14E7-435B-ABEB-4D0655582D5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77618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9CEBAED3-533B-4A4C-8D17-5641B21E1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B35F65FF-6128-49ED-BC39-06B52D47E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C6BB141-E2B3-4959-9C92-25785A8D3A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F1BEE-7C50-4E72-9B18-F17782EBF0A7}" type="datetimeFigureOut">
              <a:rPr lang="es-ES" smtClean="0"/>
              <a:pPr/>
              <a:t>22/10/2020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95B44C1-1519-424A-B5D7-1720F60CE0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6733778D-D75D-4925-846C-D8D7641531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941F5-E718-471E-8236-9706D7A049A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96036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5" Type="http://schemas.openxmlformats.org/officeDocument/2006/relationships/image" Target="../media/image33.jpeg"/><Relationship Id="rId10" Type="http://schemas.openxmlformats.org/officeDocument/2006/relationships/image" Target="../media/image28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Relationship Id="rId1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5D9C6062-5A20-43A1-A90C-B68E2F76AD88}"/>
              </a:ext>
            </a:extLst>
          </p:cNvPr>
          <p:cNvSpPr txBox="1"/>
          <p:nvPr/>
        </p:nvSpPr>
        <p:spPr>
          <a:xfrm>
            <a:off x="0" y="51467"/>
            <a:ext cx="3753394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25400">
              <a:bevelT w="50800" h="38100" prst="riblet"/>
              <a:contourClr>
                <a:schemeClr val="accent5"/>
              </a:contourClr>
            </a:sp3d>
          </a:bodyPr>
          <a:lstStyle/>
          <a:p>
            <a:pPr algn="ctr"/>
            <a:r>
              <a:rPr lang="ro-RO" sz="3900" b="1" dirty="0" smtClean="0">
                <a:ln w="15875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CUM VĂD OCHII DOMNULUI</a:t>
            </a:r>
            <a:endParaRPr lang="ro-RO" sz="3900" b="1" dirty="0">
              <a:ln w="15875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DC3DD38B-578F-4C40-8F97-0E074DD60AE1}"/>
              </a:ext>
            </a:extLst>
          </p:cNvPr>
          <p:cNvSpPr txBox="1"/>
          <p:nvPr/>
        </p:nvSpPr>
        <p:spPr>
          <a:xfrm>
            <a:off x="5126201" y="6437201"/>
            <a:ext cx="3514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o-RO" b="1" dirty="0" smtClean="0">
                <a:solidFill>
                  <a:srgbClr val="C7C176"/>
                </a:solidFill>
              </a:rPr>
              <a:t>Studiu 4 pentru 24 octombrie 2020</a:t>
            </a:r>
            <a:endParaRPr lang="ro-RO" b="1" dirty="0">
              <a:solidFill>
                <a:srgbClr val="C7C176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52F65548-0749-4E6A-9D07-19A93532081E}"/>
              </a:ext>
            </a:extLst>
          </p:cNvPr>
          <p:cNvSpPr txBox="1"/>
          <p:nvPr/>
        </p:nvSpPr>
        <p:spPr>
          <a:xfrm>
            <a:off x="5217668" y="51467"/>
            <a:ext cx="3926332" cy="129266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25400">
              <a:bevelT w="50800" h="38100" prst="riblet"/>
              <a:contourClr>
                <a:schemeClr val="accent5"/>
              </a:contourClr>
            </a:sp3d>
          </a:bodyPr>
          <a:lstStyle/>
          <a:p>
            <a:pPr algn="ctr"/>
            <a:r>
              <a:rPr lang="ro-RO" sz="3900" b="1" dirty="0" smtClean="0">
                <a:ln w="15875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VIZIUNEA BIBLICĂ</a:t>
            </a:r>
            <a:endParaRPr lang="ro-RO" sz="3900" b="1" dirty="0">
              <a:ln w="15875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1191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06FD424A-7B9E-4F12-B3C3-F797C3FD9573}"/>
              </a:ext>
            </a:extLst>
          </p:cNvPr>
          <p:cNvSpPr txBox="1"/>
          <p:nvPr/>
        </p:nvSpPr>
        <p:spPr>
          <a:xfrm>
            <a:off x="778329" y="6036902"/>
            <a:ext cx="75873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2400" b="1" dirty="0" smtClean="0">
                <a:solidFill>
                  <a:schemeClr val="bg1"/>
                </a:solidFill>
                <a:effectLst>
                  <a:glow rad="127000">
                    <a:srgbClr val="382C4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„Ochii Domnului sunt în orice loc,</a:t>
            </a:r>
          </a:p>
          <a:p>
            <a:pPr algn="ctr"/>
            <a:r>
              <a:rPr lang="ro-RO" sz="2400" b="1" dirty="0" smtClean="0">
                <a:solidFill>
                  <a:schemeClr val="bg1"/>
                </a:solidFill>
                <a:effectLst>
                  <a:glow rad="127000">
                    <a:srgbClr val="382C4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ei văd pe cei răi </a:t>
            </a:r>
            <a:r>
              <a:rPr lang="ro-RO" sz="2400" b="1" dirty="0" smtClean="0">
                <a:solidFill>
                  <a:schemeClr val="bg1"/>
                </a:solidFill>
                <a:effectLst>
                  <a:glow rad="127000">
                    <a:srgbClr val="382C4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şi </a:t>
            </a:r>
            <a:r>
              <a:rPr lang="ro-RO" sz="2400" b="1" dirty="0" smtClean="0">
                <a:solidFill>
                  <a:schemeClr val="bg1"/>
                </a:solidFill>
                <a:effectLst>
                  <a:glow rad="127000">
                    <a:srgbClr val="382C4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 cei buni.”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382C4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(Proverbe 15:3)</a:t>
            </a:r>
            <a:endParaRPr lang="ro-RO" sz="2400" b="1" dirty="0">
              <a:solidFill>
                <a:schemeClr val="bg1"/>
              </a:solidFill>
              <a:effectLst>
                <a:glow rad="127000">
                  <a:srgbClr val="382C44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234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1DA671B7-7CD2-47F5-A3AF-1C643465EE9E}"/>
              </a:ext>
            </a:extLst>
          </p:cNvPr>
          <p:cNvSpPr txBox="1"/>
          <p:nvPr/>
        </p:nvSpPr>
        <p:spPr>
          <a:xfrm>
            <a:off x="5320935" y="3532100"/>
            <a:ext cx="344859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o-RO" sz="2400" b="1" u="heavy" dirty="0" smtClean="0">
                <a:uFill>
                  <a:solidFill>
                    <a:srgbClr val="981414"/>
                  </a:solidFill>
                </a:uFill>
              </a:rPr>
              <a:t>Existenţa </a:t>
            </a:r>
            <a:r>
              <a:rPr lang="ro-RO" sz="2400" b="1" u="heavy" dirty="0">
                <a:uFill>
                  <a:solidFill>
                    <a:srgbClr val="981414"/>
                  </a:solidFill>
                </a:uFill>
              </a:rPr>
              <a:t>lui </a:t>
            </a:r>
            <a:r>
              <a:rPr lang="ro-RO" sz="2400" b="1" u="heavy" dirty="0" smtClean="0">
                <a:uFill>
                  <a:solidFill>
                    <a:srgbClr val="981414"/>
                  </a:solidFill>
                </a:uFill>
              </a:rPr>
              <a:t>Dumnezeu.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o-RO" sz="2400" b="1" u="heavy" dirty="0" smtClean="0">
                <a:uFill>
                  <a:solidFill>
                    <a:srgbClr val="347C14"/>
                  </a:solidFill>
                </a:uFill>
              </a:rPr>
              <a:t>Creaţiunea.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o-RO" sz="2400" b="1" u="heavy" dirty="0" smtClean="0">
                <a:uFill>
                  <a:solidFill>
                    <a:srgbClr val="172E92"/>
                  </a:solidFill>
                </a:uFill>
              </a:rPr>
              <a:t>Doctrina biblică.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o-RO" sz="2400" b="1" u="heavy" dirty="0" smtClean="0">
                <a:uFill>
                  <a:solidFill>
                    <a:srgbClr val="9D1F4D"/>
                  </a:solidFill>
                </a:uFill>
              </a:rPr>
              <a:t>Planul </a:t>
            </a:r>
            <a:r>
              <a:rPr lang="ro-RO" sz="2400" b="1" u="heavy" dirty="0">
                <a:uFill>
                  <a:solidFill>
                    <a:srgbClr val="9D1F4D"/>
                  </a:solidFill>
                </a:uFill>
              </a:rPr>
              <a:t>de </a:t>
            </a:r>
            <a:r>
              <a:rPr lang="ro-RO" sz="2400" b="1" u="heavy" dirty="0" smtClean="0">
                <a:uFill>
                  <a:solidFill>
                    <a:srgbClr val="9D1F4D"/>
                  </a:solidFill>
                </a:uFill>
              </a:rPr>
              <a:t>mântuire.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o-RO" sz="2400" b="1" u="heavy" dirty="0" smtClean="0">
                <a:uFill>
                  <a:solidFill>
                    <a:srgbClr val="0D6D70"/>
                  </a:solidFill>
                </a:uFill>
              </a:rPr>
              <a:t>Legea </a:t>
            </a:r>
            <a:r>
              <a:rPr lang="ro-RO" sz="2400" b="1" u="heavy" dirty="0">
                <a:uFill>
                  <a:solidFill>
                    <a:srgbClr val="0D6D70"/>
                  </a:solidFill>
                </a:uFill>
              </a:rPr>
              <a:t>lui </a:t>
            </a:r>
            <a:r>
              <a:rPr lang="ro-RO" sz="2400" b="1" u="heavy" dirty="0" smtClean="0">
                <a:uFill>
                  <a:solidFill>
                    <a:srgbClr val="0D6D70"/>
                  </a:solidFill>
                </a:uFill>
              </a:rPr>
              <a:t>Dumnezeu.</a:t>
            </a:r>
            <a:endParaRPr lang="ro-RO" sz="2400" b="1" u="heavy" dirty="0">
              <a:uFill>
                <a:solidFill>
                  <a:srgbClr val="0D6D70"/>
                </a:solidFill>
              </a:u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33F0747F-1C2E-41A6-B52C-AE0F45F2423B}"/>
              </a:ext>
            </a:extLst>
          </p:cNvPr>
          <p:cNvSpPr txBox="1"/>
          <p:nvPr/>
        </p:nvSpPr>
        <p:spPr>
          <a:xfrm>
            <a:off x="139335" y="43539"/>
            <a:ext cx="433687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/>
              <a:t>O viziune asupra lumii este o viziune globală sau o concepţie asupra universului. Adică modul în care înţelegem şi explicăm lumea din jurul nostru.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Modul în care acţionăm, deciziile pe care le luăm şi modul în care ne raportăm la ceilalţi depinde de viziunea noastră asupra lumii.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Fundamental pentru viziunea biblică asupra lumii nu este doar propunerea că Dumnezeu există, ci şi că el este un Dumnezeu personal care interacţionează cu Creaţia sa.</a:t>
            </a:r>
            <a:endParaRPr lang="ro-RO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04B8A50C-0C07-438F-A012-C1112790E5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484913" y="347399"/>
            <a:ext cx="4789715" cy="2487251"/>
          </a:xfrm>
          <a:prstGeom prst="rect">
            <a:avLst/>
          </a:prstGeom>
          <a:ln>
            <a:noFill/>
          </a:ln>
          <a:effectLst>
            <a:reflection blurRad="12700" stA="30000" endPos="21000" dist="5000" dir="5400000" sy="-100000" algn="bl" rotWithShape="0"/>
          </a:effectLst>
          <a:scene3d>
            <a:camera prst="perspectiveContrastingLeftFacing">
              <a:rot lat="0" lon="19799999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57E8BBB6-9D69-4409-90A7-393B1F1A4F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74468" y="4614338"/>
            <a:ext cx="3518265" cy="217362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xmlns="" id="{69D9BD7A-66AE-4428-8D31-2F6DB6DF2A0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76200" y="6255860"/>
            <a:ext cx="588924" cy="4123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xmlns="" id="{FB011A9B-7246-413E-AFAB-55898A9009D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76200" y="4917859"/>
            <a:ext cx="588924" cy="4123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xmlns="" id="{2B549E4B-0738-4789-8962-96731A4BC73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76200" y="5586859"/>
            <a:ext cx="588924" cy="4123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xmlns="" id="{25CD74D3-9D82-4D9C-9242-2C2E8791089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76200" y="4248859"/>
            <a:ext cx="588924" cy="4123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xmlns="" id="{7D710507-6E78-4BAB-8F0B-63D9AA18A55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76200" y="3579859"/>
            <a:ext cx="588924" cy="4123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79657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xmlns="" id="{6444CCE3-B92F-4AE2-9C94-DA9275931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140513216"/>
              </p:ext>
            </p:extLst>
          </p:nvPr>
        </p:nvGraphicFramePr>
        <p:xfrm>
          <a:off x="226423" y="1079383"/>
          <a:ext cx="8691154" cy="3472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F724B030-5031-4C3F-BAA8-BE63AE12249E}"/>
              </a:ext>
            </a:extLst>
          </p:cNvPr>
          <p:cNvSpPr txBox="1"/>
          <p:nvPr/>
        </p:nvSpPr>
        <p:spPr>
          <a:xfrm>
            <a:off x="0" y="-26127"/>
            <a:ext cx="9143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EXISTENŢA </a:t>
            </a:r>
            <a:r>
              <a:rPr lang="ro-RO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LUI </a:t>
            </a:r>
            <a:r>
              <a:rPr lang="ro-RO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DUMNEZEU</a:t>
            </a:r>
            <a:endParaRPr lang="ro-RO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E84681A9-A4B5-4980-9C46-7F6EC7154D59}"/>
              </a:ext>
            </a:extLst>
          </p:cNvPr>
          <p:cNvSpPr txBox="1"/>
          <p:nvPr/>
        </p:nvSpPr>
        <p:spPr>
          <a:xfrm>
            <a:off x="578889" y="602582"/>
            <a:ext cx="77419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„Nebunul </a:t>
            </a:r>
            <a:r>
              <a:rPr lang="ro-RO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zice în inima lui: „Nu este Dumnezeu!”” </a:t>
            </a:r>
            <a:r>
              <a:rPr lang="ro-RO" sz="16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ro-RO" sz="1600" b="1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Psamii</a:t>
            </a:r>
            <a:r>
              <a:rPr lang="ro-RO" sz="16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53:</a:t>
            </a:r>
            <a:r>
              <a:rPr lang="ro-RO" sz="1600" b="1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1p.p</a:t>
            </a:r>
            <a:r>
              <a:rPr lang="ro-RO" sz="16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.)</a:t>
            </a:r>
            <a:endParaRPr lang="ro-RO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5E88F83C-8898-4DAC-ABBE-B5A5E7FF683E}"/>
              </a:ext>
            </a:extLst>
          </p:cNvPr>
          <p:cNvSpPr txBox="1"/>
          <p:nvPr/>
        </p:nvSpPr>
        <p:spPr>
          <a:xfrm>
            <a:off x="3008811" y="1001491"/>
            <a:ext cx="3126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Există două tipuri principale </a:t>
            </a: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viziuni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o-RO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7DF504CE-665F-40F3-A522-C9AD1F21FFBF}"/>
              </a:ext>
            </a:extLst>
          </p:cNvPr>
          <p:cNvSpPr txBox="1"/>
          <p:nvPr/>
        </p:nvSpPr>
        <p:spPr>
          <a:xfrm>
            <a:off x="187236" y="4595700"/>
            <a:ext cx="5643149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smtClean="0"/>
              <a:t>Biblia ne învaţă că Dumnezeu este un Dumnezeu personal care ne iubeşte şi care interacţionează cu Creaţia </a:t>
            </a:r>
            <a:r>
              <a:rPr lang="ro-RO" sz="2000" b="1" smtClean="0"/>
              <a:t>sa.</a:t>
            </a:r>
            <a:endParaRPr lang="ro-RO" sz="2000" b="1" smtClean="0"/>
          </a:p>
          <a:p>
            <a:pPr>
              <a:spcBef>
                <a:spcPts val="600"/>
              </a:spcBef>
            </a:pPr>
            <a:r>
              <a:rPr lang="ro-RO" sz="2000" b="1" smtClean="0"/>
              <a:t>Nu numai că El este </a:t>
            </a:r>
            <a:r>
              <a:rPr lang="ro-RO" sz="2000" b="1" smtClean="0"/>
              <a:t>Atotputernic</a:t>
            </a:r>
            <a:r>
              <a:rPr lang="ro-RO" sz="2000" b="1" smtClean="0"/>
              <a:t>, Atotştiutor şi </a:t>
            </a:r>
            <a:r>
              <a:rPr lang="ro-RO" sz="2000" b="1" smtClean="0"/>
              <a:t>Omniprezent</a:t>
            </a:r>
            <a:r>
              <a:rPr lang="ro-RO" sz="2000" b="1" smtClean="0"/>
              <a:t>, dar El se îngrijeşte de fiecare dintre noi în mod individual şi tânjeşte după compania </a:t>
            </a:r>
            <a:r>
              <a:rPr lang="ro-RO" sz="2000" b="1" smtClean="0"/>
              <a:t>noastră.</a:t>
            </a:r>
            <a:endParaRPr lang="ro-RO" sz="2000" b="1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4F78801-8AC9-49F8-B978-C97F5DF220D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13529" y="4646414"/>
            <a:ext cx="3004048" cy="2124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749045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CF247B5-A060-4EC0-AA8B-C75AFC5BC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6CF247B5-A060-4EC0-AA8B-C75AFC5BC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6CF247B5-A060-4EC0-AA8B-C75AFC5BC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6CF247B5-A060-4EC0-AA8B-C75AFC5BC9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graphicEl>
                                              <a:dgm id="{6CF247B5-A060-4EC0-AA8B-C75AFC5BC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graphicEl>
                                              <a:dgm id="{6CF247B5-A060-4EC0-AA8B-C75AFC5BC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DD187AA-B8B8-4FC4-9AE2-46905C446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1DD187AA-B8B8-4FC4-9AE2-46905C446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1DD187AA-B8B8-4FC4-9AE2-46905C446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1DD187AA-B8B8-4FC4-9AE2-46905C4468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graphicEl>
                                              <a:dgm id="{1DD187AA-B8B8-4FC4-9AE2-46905C446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graphicEl>
                                              <a:dgm id="{1DD187AA-B8B8-4FC4-9AE2-46905C446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0DF293-BB91-4E40-9E46-D64B9639D8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graphicEl>
                                              <a:dgm id="{0B0DF293-BB91-4E40-9E46-D64B9639D8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graphicEl>
                                              <a:dgm id="{0B0DF293-BB91-4E40-9E46-D64B9639D8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0B0DF293-BB91-4E40-9E46-D64B9639D8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graphicEl>
                                              <a:dgm id="{0B0DF293-BB91-4E40-9E46-D64B9639D8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graphicEl>
                                              <a:dgm id="{0B0DF293-BB91-4E40-9E46-D64B9639D8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3D242DC-B143-4B2F-B167-6898B3A4AF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graphicEl>
                                              <a:dgm id="{43D242DC-B143-4B2F-B167-6898B3A4AF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graphicEl>
                                              <a:dgm id="{43D242DC-B143-4B2F-B167-6898B3A4AF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graphicEl>
                                              <a:dgm id="{43D242DC-B143-4B2F-B167-6898B3A4AF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graphicEl>
                                              <a:dgm id="{43D242DC-B143-4B2F-B167-6898B3A4AF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graphicEl>
                                              <a:dgm id="{43D242DC-B143-4B2F-B167-6898B3A4AF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5F6006E-1376-49FD-9AD9-0798B188F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graphicEl>
                                              <a:dgm id="{B5F6006E-1376-49FD-9AD9-0798B188F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graphicEl>
                                              <a:dgm id="{B5F6006E-1376-49FD-9AD9-0798B188F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graphicEl>
                                              <a:dgm id="{B5F6006E-1376-49FD-9AD9-0798B188F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graphicEl>
                                              <a:dgm id="{B5F6006E-1376-49FD-9AD9-0798B188F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>
                                            <p:graphicEl>
                                              <a:dgm id="{B5F6006E-1376-49FD-9AD9-0798B188F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D41221-E6A9-4B42-A2F8-D96673356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graphicEl>
                                              <a:dgm id="{BBD41221-E6A9-4B42-A2F8-D96673356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graphicEl>
                                              <a:dgm id="{BBD41221-E6A9-4B42-A2F8-D96673356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graphicEl>
                                              <a:dgm id="{BBD41221-E6A9-4B42-A2F8-D966733568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graphicEl>
                                              <a:dgm id="{BBD41221-E6A9-4B42-A2F8-D96673356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graphicEl>
                                              <a:dgm id="{BBD41221-E6A9-4B42-A2F8-D96673356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3" grpId="0"/>
      <p:bldP spid="4" grpId="0"/>
      <p:bldP spid="5" grpId="0"/>
      <p:bldP spid="8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68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A390D63E-660B-4829-B343-6B22C02C1B3A}"/>
              </a:ext>
            </a:extLst>
          </p:cNvPr>
          <p:cNvSpPr txBox="1"/>
          <p:nvPr/>
        </p:nvSpPr>
        <p:spPr>
          <a:xfrm>
            <a:off x="0" y="-52254"/>
            <a:ext cx="9143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4800" b="1" spc="6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50800">
                    <a:srgbClr val="AB712B"/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CREAŢIUNEA</a:t>
            </a:r>
            <a:endParaRPr lang="ro-RO" sz="4800" b="1" spc="6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glow rad="50800">
                  <a:srgbClr val="AB712B"/>
                </a:glow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AB4C175A-5FF4-4161-BBD5-1BECCD4A3D8E}"/>
              </a:ext>
            </a:extLst>
          </p:cNvPr>
          <p:cNvSpPr txBox="1"/>
          <p:nvPr/>
        </p:nvSpPr>
        <p:spPr>
          <a:xfrm>
            <a:off x="304799" y="600780"/>
            <a:ext cx="85344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o-RO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„Eu </a:t>
            </a:r>
            <a:r>
              <a:rPr lang="ro-RO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am făcut pământul şi am făcut pe om pe el; Eu, cu mâinile Mele, am întins cerurile şi am aşezat toată oştirea lor.” </a:t>
            </a:r>
            <a:r>
              <a:rPr lang="ro-RO" sz="16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(Isaia 45:12)</a:t>
            </a:r>
            <a:endParaRPr lang="ro-RO" sz="1600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BA4CD814-4BDF-4FFE-BAC2-9B083770693C}"/>
              </a:ext>
            </a:extLst>
          </p:cNvPr>
          <p:cNvSpPr txBox="1"/>
          <p:nvPr/>
        </p:nvSpPr>
        <p:spPr>
          <a:xfrm>
            <a:off x="3182985" y="1318444"/>
            <a:ext cx="557784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/>
              <a:t>Biblia începe prin asumarea a două aspecte fundamentale: Dumnezeu există şi a creat Universul (Geneza 1:</a:t>
            </a:r>
            <a:r>
              <a:rPr lang="ro-RO" sz="2000" b="1" dirty="0" err="1" smtClean="0"/>
              <a:t>1</a:t>
            </a:r>
            <a:r>
              <a:rPr lang="ro-RO" sz="2000" b="1" dirty="0" smtClean="0"/>
              <a:t>).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Din aceste realităţi emană toate celelalte învăţături biblice: Legea, Izbăvirea, învierea, ...</a:t>
            </a:r>
            <a:endParaRPr lang="ro-RO" sz="2000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F54CD781-0114-4446-9DC9-3C319B0408B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7231" y="1223887"/>
            <a:ext cx="2886456" cy="18196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B03FF307-4FE9-44FD-8D86-FC8BB916D8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66264" y="3210268"/>
            <a:ext cx="2499360" cy="1874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945DF4D2-7D6B-47D1-9DD7-7B8FCC71836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8252" y="3177081"/>
            <a:ext cx="2093186" cy="1647516"/>
          </a:xfrm>
          <a:prstGeom prst="rect">
            <a:avLst/>
          </a:prstGeom>
          <a:ln w="1905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FFAD12E6-1325-4782-9382-AD63E97C63D5}"/>
              </a:ext>
            </a:extLst>
          </p:cNvPr>
          <p:cNvSpPr txBox="1"/>
          <p:nvPr/>
        </p:nvSpPr>
        <p:spPr>
          <a:xfrm>
            <a:off x="2473233" y="3210268"/>
            <a:ext cx="398852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/>
              <a:t>Neacceptarea Creaţiei efectuate de Dumnezeu în şase zile anulează toate celelalte doctrine. Ori Biblia învaţă adevărul în toate lucrurile, ori minte.</a:t>
            </a:r>
            <a:endParaRPr lang="ro-RO" sz="2000" b="1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4CE068E5-23D2-41C8-9270-D129487A9D5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66264" y="5353439"/>
            <a:ext cx="2499360" cy="1405890"/>
          </a:xfrm>
          <a:prstGeom prst="rect">
            <a:avLst/>
          </a:prstGeom>
          <a:ln w="762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413E53BA-BA53-4E80-8EAF-72CF79783D17}"/>
              </a:ext>
            </a:extLst>
          </p:cNvPr>
          <p:cNvSpPr txBox="1"/>
          <p:nvPr/>
        </p:nvSpPr>
        <p:spPr>
          <a:xfrm>
            <a:off x="56603" y="4807383"/>
            <a:ext cx="6509661" cy="2385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/>
              <a:t>Nu în zadar Creaţia este una dintre cele mai repetate teme din Biblie </a:t>
            </a:r>
            <a:r>
              <a:rPr lang="ro-RO" sz="1900" b="1" dirty="0" smtClean="0"/>
              <a:t>(Gen. 14:9; Ex. 20:8-11; </a:t>
            </a:r>
            <a:r>
              <a:rPr lang="ro-RO" sz="1900" b="1" dirty="0" err="1" smtClean="0"/>
              <a:t>Ecl</a:t>
            </a:r>
            <a:r>
              <a:rPr lang="ro-RO" sz="1900" b="1" dirty="0" smtClean="0"/>
              <a:t>. 12:1; Mal. 2:10; Ioan 1:1-4; Rom. 1:25; Col. 1:6; 1 Petru 4:19; Apoc. 5:13; 14:6-7; ...).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A accepta o evoluţie de milioane de ani, indiferent dacă a intervenit sau nu Dumnezeu, înseamnă a nega că Biblia este Cuvântul inspirat al lui Dumnezeu.</a:t>
            </a:r>
          </a:p>
          <a:p>
            <a:pPr>
              <a:spcBef>
                <a:spcPts val="600"/>
              </a:spcBef>
            </a:pPr>
            <a:endParaRPr lang="ro-RO" sz="2000" b="1" dirty="0"/>
          </a:p>
        </p:txBody>
      </p:sp>
    </p:spTree>
    <p:extLst>
      <p:ext uri="{BB962C8B-B14F-4D97-AF65-F5344CB8AC3E}">
        <p14:creationId xmlns:p14="http://schemas.microsoft.com/office/powerpoint/2010/main" xmlns="" val="3001211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build="p"/>
      <p:bldP spid="18" grpId="0"/>
      <p:bldP spid="2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0FA784AD-477D-45DC-B7C2-AB86A2443226}"/>
              </a:ext>
            </a:extLst>
          </p:cNvPr>
          <p:cNvSpPr txBox="1"/>
          <p:nvPr/>
        </p:nvSpPr>
        <p:spPr>
          <a:xfrm>
            <a:off x="0" y="-26127"/>
            <a:ext cx="49638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40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rgbClr val="C00000"/>
                  </a:fgClr>
                  <a:bgClr>
                    <a:srgbClr val="FFB9B9"/>
                  </a:bgClr>
                </a:pattFill>
                <a:effectLst>
                  <a:outerShdw dist="38100" dir="2640000" algn="bl" rotWithShape="0">
                    <a:srgbClr val="C00000"/>
                  </a:outerShdw>
                </a:effectLst>
              </a:rPr>
              <a:t>DOCTRINA </a:t>
            </a:r>
            <a:r>
              <a:rPr lang="ro-RO" sz="40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rgbClr val="C00000"/>
                  </a:fgClr>
                  <a:bgClr>
                    <a:srgbClr val="FFB9B9"/>
                  </a:bgClr>
                </a:pattFill>
                <a:effectLst>
                  <a:outerShdw dist="38100" dir="2640000" algn="bl" rotWithShape="0">
                    <a:srgbClr val="C00000"/>
                  </a:outerShdw>
                </a:effectLst>
              </a:rPr>
              <a:t>BIBLICĂ</a:t>
            </a:r>
            <a:endParaRPr lang="ro-RO" sz="40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rgbClr val="C00000"/>
                </a:fgClr>
                <a:bgClr>
                  <a:srgbClr val="FFB9B9"/>
                </a:bgClr>
              </a:pattFill>
              <a:effectLst>
                <a:outerShdw dist="38100" dir="2640000" algn="bl" rotWithShape="0">
                  <a:srgbClr val="C00000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150A66F9-D322-452E-861A-097637C80C87}"/>
              </a:ext>
            </a:extLst>
          </p:cNvPr>
          <p:cNvSpPr txBox="1"/>
          <p:nvPr/>
        </p:nvSpPr>
        <p:spPr>
          <a:xfrm>
            <a:off x="4963883" y="69667"/>
            <a:ext cx="4127863" cy="1754326"/>
          </a:xfrm>
          <a:prstGeom prst="rect">
            <a:avLst/>
          </a:prstGeom>
          <a:solidFill>
            <a:srgbClr val="002060"/>
          </a:solidFill>
        </p:spPr>
        <p:txBody>
          <a:bodyPr wrap="square" lIns="108000" rIns="108000">
            <a:spAutoFit/>
          </a:bodyPr>
          <a:lstStyle/>
          <a:p>
            <a:r>
              <a:rPr lang="ro-RO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„ca </a:t>
            </a:r>
            <a:r>
              <a:rPr lang="ro-RO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să nu mai fim copii, plutind încoace şi încolo, purtaţi de orice vânt de învăţătură, prin viclenia oamenilor şi prin şiretenia lor în mijloacele de amăgire” </a:t>
            </a:r>
            <a:r>
              <a:rPr lang="ro-RO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(Efeseni 4:14)</a:t>
            </a:r>
            <a:endParaRPr lang="ro-RO" sz="1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B1F45AA5-D266-4951-821B-911C856C8F1D}"/>
              </a:ext>
            </a:extLst>
          </p:cNvPr>
          <p:cNvSpPr txBox="1"/>
          <p:nvPr/>
        </p:nvSpPr>
        <p:spPr>
          <a:xfrm>
            <a:off x="-22165" y="2290485"/>
            <a:ext cx="5397729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/>
              <a:t>De exemplu, atunci când observăm un curcubeu, o viziune atee asupra lumii va vedea doar un fenomen fizic frumos. Cu toate acestea, o viziune biblică asupra lumii va vedea în acest fenomen fizic o </a:t>
            </a:r>
            <a:r>
              <a:rPr lang="ro-RO" sz="2000" b="1" dirty="0"/>
              <a:t>amintire </a:t>
            </a:r>
            <a:r>
              <a:rPr lang="ro-RO" sz="2000" b="1" dirty="0" smtClean="0"/>
              <a:t>a promisiunii lui Dumnezeu de a nu distruge pământul din nou cu un potop </a:t>
            </a:r>
            <a:r>
              <a:rPr lang="ro-RO" sz="1000" b="1" dirty="0" smtClean="0"/>
              <a:t>(Gen 9: 9-17).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Viziunea biblică asupra lumii se bazează pe un set de doctrine care ne învaţă:</a:t>
            </a:r>
            <a:endParaRPr lang="ro-RO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15AD8DEA-CCE8-4F74-9144-62B4D34431A9}"/>
              </a:ext>
            </a:extLst>
          </p:cNvPr>
          <p:cNvSpPr txBox="1"/>
          <p:nvPr/>
        </p:nvSpPr>
        <p:spPr>
          <a:xfrm>
            <a:off x="60962" y="6481043"/>
            <a:ext cx="90830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smtClean="0"/>
              <a:t>Prin</a:t>
            </a:r>
            <a:r>
              <a:rPr lang="ro-RO" sz="2000" b="1" smtClean="0"/>
              <a:t> </a:t>
            </a:r>
            <a:r>
              <a:rPr lang="ro-RO" sz="2000" b="1" smtClean="0"/>
              <a:t>urmare</a:t>
            </a:r>
            <a:r>
              <a:rPr lang="ro-RO" sz="2000" b="1" smtClean="0"/>
              <a:t>, educaţia creştină trebuie să fie înrădăcinată şi fundamentată </a:t>
            </a:r>
            <a:r>
              <a:rPr lang="ro-RO" sz="2000" b="1" smtClean="0"/>
              <a:t>pe</a:t>
            </a:r>
            <a:r>
              <a:rPr lang="ro-RO" sz="2000" b="1" smtClean="0"/>
              <a:t> </a:t>
            </a:r>
            <a:r>
              <a:rPr lang="ro-RO" sz="2000" b="1" smtClean="0"/>
              <a:t>Biblie.</a:t>
            </a:r>
            <a:endParaRPr lang="ro-RO" sz="2000" b="1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0912E36A-B4F8-4E67-8E12-FD34B368E410}"/>
              </a:ext>
            </a:extLst>
          </p:cNvPr>
          <p:cNvSpPr txBox="1"/>
          <p:nvPr/>
        </p:nvSpPr>
        <p:spPr>
          <a:xfrm>
            <a:off x="391886" y="4909092"/>
            <a:ext cx="485539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000" b="1" smtClean="0"/>
              <a:t>Cum să </a:t>
            </a:r>
            <a:r>
              <a:rPr lang="ro-RO" sz="2000" b="1" smtClean="0"/>
              <a:t>trăim</a:t>
            </a:r>
            <a:r>
              <a:rPr lang="ro-RO" sz="2000" b="1" smtClean="0"/>
              <a:t>.</a:t>
            </a:r>
          </a:p>
          <a:p>
            <a:r>
              <a:rPr lang="ro-RO" sz="2000" b="1" smtClean="0"/>
              <a:t>Cum să </a:t>
            </a:r>
            <a:r>
              <a:rPr lang="ro-RO" sz="2000" b="1" smtClean="0"/>
              <a:t>luăm</a:t>
            </a:r>
            <a:r>
              <a:rPr lang="ro-RO" sz="2000" b="1" smtClean="0"/>
              <a:t> decizii </a:t>
            </a:r>
            <a:r>
              <a:rPr lang="ro-RO" sz="2000" b="1" smtClean="0"/>
              <a:t>morale.</a:t>
            </a:r>
            <a:endParaRPr lang="ro-RO" sz="2000" b="1" smtClean="0"/>
          </a:p>
          <a:p>
            <a:r>
              <a:rPr lang="ro-RO" sz="2000" b="1" smtClean="0"/>
              <a:t>Cum să trăim cu semenii </a:t>
            </a:r>
            <a:r>
              <a:rPr lang="ro-RO" sz="2000" b="1" smtClean="0"/>
              <a:t>noştri.</a:t>
            </a:r>
            <a:endParaRPr lang="ro-RO" sz="2000" b="1" smtClean="0"/>
          </a:p>
          <a:p>
            <a:r>
              <a:rPr lang="ro-RO" sz="2000" b="1" smtClean="0"/>
              <a:t>Cum să interpretăm lumea din jurul </a:t>
            </a:r>
            <a:r>
              <a:rPr lang="ro-RO" sz="2000" b="1" smtClean="0"/>
              <a:t>nostru.</a:t>
            </a:r>
            <a:endParaRPr lang="ro-RO" sz="2000" b="1" smtClean="0"/>
          </a:p>
          <a:p>
            <a:r>
              <a:rPr lang="ro-RO" sz="2000" b="1" smtClean="0"/>
              <a:t>Ce ne putem aştepta de la </a:t>
            </a:r>
            <a:r>
              <a:rPr lang="ro-RO" sz="2000" b="1" smtClean="0"/>
              <a:t>viitor.</a:t>
            </a:r>
            <a:endParaRPr lang="ro-RO" sz="2000" b="1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6CFA080F-10DC-43B7-ACF5-210BA54CCF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93543" y="2078104"/>
            <a:ext cx="1864552" cy="14916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98D2F7B0-8BFE-4F37-95B6-B843035B2B7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195327" y="2090476"/>
            <a:ext cx="1864555" cy="1491643"/>
          </a:xfrm>
          <a:prstGeom prst="snip2DiagRect">
            <a:avLst>
              <a:gd name="adj1" fmla="val 14012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5376D081-BD1E-4F9F-A6B9-DCF58C9010B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31085" y="3656492"/>
            <a:ext cx="1864553" cy="1398415"/>
          </a:xfrm>
          <a:prstGeom prst="snip2DiagRect">
            <a:avLst>
              <a:gd name="adj1" fmla="val 16814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9216088B-560B-435A-BC67-987FBE60E66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195327" y="3652671"/>
            <a:ext cx="1864554" cy="13984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14418222-D4F4-46C4-8747-B48BCD0C7FA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93542" y="5096357"/>
            <a:ext cx="1864553" cy="13984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xmlns="" id="{E7DD8A06-BB89-4356-B8AF-C65EA1AC726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195326" y="5112931"/>
            <a:ext cx="1864551" cy="1398414"/>
          </a:xfrm>
          <a:prstGeom prst="snip2DiagRect">
            <a:avLst>
              <a:gd name="adj1" fmla="val 16192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884A55C5-580F-4EF7-9389-B3C763EE812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9171" y="5598242"/>
            <a:ext cx="259345" cy="239485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xmlns="" id="{9F176B2C-85FA-4766-BF67-8C2BF9A154F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9171" y="5904487"/>
            <a:ext cx="259345" cy="239485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xmlns="" id="{2E9D1AFC-9FC1-491B-B5CD-02572CFABA4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9171" y="5291997"/>
            <a:ext cx="259345" cy="239485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xmlns="" id="{8152BD6C-259A-48D2-AAE3-5A7E8D861377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9171" y="6210733"/>
            <a:ext cx="259345" cy="239485"/>
          </a:xfrm>
          <a:prstGeom prst="rect">
            <a:avLst/>
          </a:prstGeom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xmlns="" id="{441D9AE7-0D04-4729-A6AB-2341FA65674B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9171" y="4985752"/>
            <a:ext cx="259345" cy="239485"/>
          </a:xfrm>
          <a:prstGeom prst="rect">
            <a:avLst/>
          </a:prstGeom>
        </p:spPr>
      </p:pic>
      <p:sp>
        <p:nvSpPr>
          <p:cNvPr id="50" name="CuadroTexto 49">
            <a:extLst>
              <a:ext uri="{FF2B5EF4-FFF2-40B4-BE49-F238E27FC236}">
                <a16:creationId xmlns:a16="http://schemas.microsoft.com/office/drawing/2014/main" xmlns="" id="{0E72EFD1-9671-4A98-8E46-036C0D381791}"/>
              </a:ext>
            </a:extLst>
          </p:cNvPr>
          <p:cNvSpPr txBox="1"/>
          <p:nvPr/>
        </p:nvSpPr>
        <p:spPr>
          <a:xfrm>
            <a:off x="169170" y="550127"/>
            <a:ext cx="46891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/>
              <a:t>Viziunea noastră afectează modul în care vedem </a:t>
            </a:r>
            <a:r>
              <a:rPr lang="ro-RO" sz="2000" b="1" smtClean="0"/>
              <a:t>şi </a:t>
            </a:r>
            <a:r>
              <a:rPr lang="ro-RO" sz="2000" b="1"/>
              <a:t>interpretăm </a:t>
            </a:r>
            <a:r>
              <a:rPr lang="ro-RO" sz="2000" b="1"/>
              <a:t>mediul </a:t>
            </a:r>
            <a:r>
              <a:rPr lang="ro-RO" sz="2000" b="1" smtClean="0"/>
              <a:t>înconjurător</a:t>
            </a:r>
            <a:r>
              <a:rPr lang="ro-RO" sz="2000" b="1" smtClean="0"/>
              <a:t>.</a:t>
            </a:r>
            <a:endParaRPr lang="ro-RO" sz="2000" b="1"/>
          </a:p>
        </p:txBody>
      </p:sp>
      <p:pic>
        <p:nvPicPr>
          <p:cNvPr id="53" name="Imagen 52">
            <a:extLst>
              <a:ext uri="{FF2B5EF4-FFF2-40B4-BE49-F238E27FC236}">
                <a16:creationId xmlns:a16="http://schemas.microsoft.com/office/drawing/2014/main" xmlns="" id="{CBBB3B40-98D0-42CF-A9CC-109B837E3717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6312" y="1290843"/>
            <a:ext cx="1732197" cy="1039318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xmlns="" id="{E9B36DD4-3D66-4F50-BC3B-96139A74DB44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460088" y="1258204"/>
            <a:ext cx="2075874" cy="1042089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18852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uiExpand="1" build="p"/>
      <p:bldP spid="6" grpId="0"/>
      <p:bldP spid="8" grpId="0" uiExpand="1" build="p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7258D914-93A2-459B-B6C6-3BFF6AAD22A5}"/>
              </a:ext>
            </a:extLst>
          </p:cNvPr>
          <p:cNvSpPr txBox="1"/>
          <p:nvPr/>
        </p:nvSpPr>
        <p:spPr>
          <a:xfrm>
            <a:off x="0" y="-52254"/>
            <a:ext cx="9143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2700">
              <a:bevelT w="69850" h="38100" prst="cross"/>
              <a:contourClr>
                <a:srgbClr val="541082"/>
              </a:contourClr>
            </a:sp3d>
          </a:bodyPr>
          <a:lstStyle/>
          <a:p>
            <a:pPr algn="ctr"/>
            <a:r>
              <a:rPr lang="ro-RO" sz="4400" b="1" spc="300">
                <a:ln w="10160">
                  <a:solidFill>
                    <a:srgbClr val="541082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PLANUL </a:t>
            </a:r>
            <a:r>
              <a:rPr lang="ro-RO" sz="4400" b="1" spc="300">
                <a:ln w="10160">
                  <a:solidFill>
                    <a:srgbClr val="541082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DE </a:t>
            </a:r>
            <a:r>
              <a:rPr lang="ro-RO" sz="4400" b="1" spc="300" smtClean="0">
                <a:ln w="10160">
                  <a:solidFill>
                    <a:srgbClr val="541082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MÂNTUIRE</a:t>
            </a:r>
            <a:endParaRPr lang="ro-RO" sz="4400" b="1" spc="300">
              <a:ln w="10160">
                <a:solidFill>
                  <a:srgbClr val="541082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AA26D18E-6E63-460A-A165-0804B6977D10}"/>
              </a:ext>
            </a:extLst>
          </p:cNvPr>
          <p:cNvSpPr txBox="1"/>
          <p:nvPr/>
        </p:nvSpPr>
        <p:spPr>
          <a:xfrm>
            <a:off x="0" y="661742"/>
            <a:ext cx="503261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o-RO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„Şi </a:t>
            </a:r>
            <a:r>
              <a:rPr lang="ro-RO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sunt socotiţi neprihăniţi, fără plată, prin harul Său, prin răscumpărarea care este în Hristos Isus.” </a:t>
            </a:r>
            <a:r>
              <a:rPr lang="ro-RO" sz="16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(Romani 3:24)</a:t>
            </a:r>
            <a:endParaRPr lang="ro-RO" sz="1600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9A93F745-C12B-4B25-9DCC-BB9A7C72BAF8}"/>
              </a:ext>
            </a:extLst>
          </p:cNvPr>
          <p:cNvSpPr txBox="1"/>
          <p:nvPr/>
        </p:nvSpPr>
        <p:spPr>
          <a:xfrm>
            <a:off x="150220" y="1550995"/>
            <a:ext cx="48823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/>
              <a:t>Când omul a păcătuit, Dumnezeu nu a considerat că Creaţia sa este distrusă. El a pregătit un plan de răscumpărare: însuşi Creatorul ar muri pentru a-şi salva creaturile (Ioan 1:1-14; Marcu 10:45).</a:t>
            </a:r>
            <a:endParaRPr lang="ro-RO" sz="20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EDEC788E-F847-49B0-BBC3-F9F5150E53E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32610" y="660930"/>
            <a:ext cx="4042665" cy="227399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2824B399-D801-4358-B122-4F01E4558D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5707" y="3222169"/>
            <a:ext cx="2344031" cy="3494932"/>
          </a:xfrm>
          <a:prstGeom prst="rect">
            <a:avLst/>
          </a:prstGeom>
          <a:ln w="88900" cap="sq" cmpd="thickThin">
            <a:solidFill>
              <a:srgbClr val="54108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348FFC26-8064-4B8B-985F-3EF7BD0709D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460456" y="5222118"/>
            <a:ext cx="2545149" cy="16026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D375CFBD-31A6-4044-B6AB-A016155DC30F}"/>
              </a:ext>
            </a:extLst>
          </p:cNvPr>
          <p:cNvSpPr txBox="1"/>
          <p:nvPr/>
        </p:nvSpPr>
        <p:spPr>
          <a:xfrm>
            <a:off x="2671359" y="2911496"/>
            <a:ext cx="6466304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	</a:t>
            </a:r>
            <a:r>
              <a:rPr lang="ro-RO" sz="2000" b="1" dirty="0" smtClean="0"/>
              <a:t>Aceasta este „Evanghelia veşnică” pe care suntem chemaţi să o vestim lumii şi care este strâns legată de Creaţie (Apocalipsa 14:6-7).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Planul Răscumpărării a fost conceput de Dumnezeu înainte de Creaţie şi include, nu numai moartea şi învierea lui Isus, ci şi binecuvântata speranţă a celei de-a doua veniri a acestuia (1 Petru 1:18-20; </a:t>
            </a:r>
            <a:r>
              <a:rPr lang="ro-RO" sz="2000" b="1" dirty="0" err="1" smtClean="0"/>
              <a:t>Tit</a:t>
            </a:r>
            <a:r>
              <a:rPr lang="ro-RO" sz="2000" b="1" dirty="0" smtClean="0"/>
              <a:t> 2:13).</a:t>
            </a:r>
          </a:p>
          <a:p>
            <a:pPr>
              <a:spcBef>
                <a:spcPts val="600"/>
              </a:spcBef>
            </a:pPr>
            <a:endParaRPr lang="ro-RO" sz="2000" b="1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EBB39482-05E5-4AE9-A811-9E9446B4AB6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97599" y="5222118"/>
            <a:ext cx="1204726" cy="1608535"/>
          </a:xfrm>
          <a:prstGeom prst="round2DiagRect">
            <a:avLst>
              <a:gd name="adj1" fmla="val 16667"/>
              <a:gd name="adj2" fmla="val 21686"/>
            </a:avLst>
          </a:prstGeom>
          <a:ln w="88900" cap="sq">
            <a:noFill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8AD6E1B5-8A7D-48D2-9DBE-AE3E74AE97E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06812" y="5222118"/>
            <a:ext cx="2132656" cy="1599492"/>
          </a:xfrm>
          <a:prstGeom prst="round2DiagRect">
            <a:avLst>
              <a:gd name="adj1" fmla="val 878"/>
              <a:gd name="adj2" fmla="val 17967"/>
            </a:avLst>
          </a:prstGeom>
          <a:ln w="88900" cap="sq">
            <a:noFill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36161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build="p"/>
      <p:bldP spid="1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493822D0-7ED9-40A6-B12C-69FB0F9C6006}"/>
              </a:ext>
            </a:extLst>
          </p:cNvPr>
          <p:cNvSpPr txBox="1"/>
          <p:nvPr/>
        </p:nvSpPr>
        <p:spPr>
          <a:xfrm>
            <a:off x="1" y="-52254"/>
            <a:ext cx="6778694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 contourW="12700">
              <a:bevelT w="82550" h="38100" prst="coolSlant"/>
              <a:contourClr>
                <a:schemeClr val="tx1"/>
              </a:contourClr>
            </a:sp3d>
          </a:bodyPr>
          <a:lstStyle/>
          <a:p>
            <a:pPr algn="ctr"/>
            <a:r>
              <a:rPr lang="ro-RO" sz="4800" b="1" spc="30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279970"/>
                  </a:glow>
                </a:effectLst>
              </a:rPr>
              <a:t>LEGEA </a:t>
            </a:r>
            <a:r>
              <a:rPr lang="ro-RO" sz="4800" b="1" spc="30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279970"/>
                  </a:glow>
                </a:effectLst>
              </a:rPr>
              <a:t>LUI </a:t>
            </a:r>
            <a:r>
              <a:rPr lang="ro-RO" sz="4800" b="1" spc="30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279970"/>
                  </a:glow>
                </a:effectLst>
              </a:rPr>
              <a:t>DUMNEZEU</a:t>
            </a:r>
            <a:endParaRPr lang="ro-RO" sz="4800" b="1" spc="30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279970"/>
                </a:glo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AFDCF88F-A36B-4B00-BF99-E454A6B6D667}"/>
              </a:ext>
            </a:extLst>
          </p:cNvPr>
          <p:cNvSpPr txBox="1"/>
          <p:nvPr/>
        </p:nvSpPr>
        <p:spPr>
          <a:xfrm>
            <a:off x="134054" y="635656"/>
            <a:ext cx="664464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o-RO" b="1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„</a:t>
            </a:r>
            <a:r>
              <a:rPr lang="ro-RO" b="1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Aici</a:t>
            </a:r>
            <a:r>
              <a:rPr lang="ro-RO" b="1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o-RO" b="1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este răbdarea </a:t>
            </a:r>
            <a:r>
              <a:rPr lang="ro-RO" b="1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sfinţilor</a:t>
            </a:r>
            <a:r>
              <a:rPr lang="ro-RO" b="1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care păzesc poruncile lui Dumnezeu şi credinţa lui </a:t>
            </a:r>
            <a:r>
              <a:rPr lang="ro-RO" b="1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Isus</a:t>
            </a:r>
            <a:r>
              <a:rPr lang="ro-RO" b="1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ro-RO" sz="1600" b="1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(Apocalipsa</a:t>
            </a:r>
            <a:r>
              <a:rPr lang="ro-RO" sz="1600" b="1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o-RO" sz="1600" b="1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14:12)</a:t>
            </a:r>
            <a:endParaRPr lang="ro-RO" sz="1600" b="1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676243C2-9E8D-4277-B995-D64D423A877D}"/>
              </a:ext>
            </a:extLst>
          </p:cNvPr>
          <p:cNvSpPr txBox="1"/>
          <p:nvPr/>
        </p:nvSpPr>
        <p:spPr>
          <a:xfrm>
            <a:off x="1807956" y="1299363"/>
            <a:ext cx="73360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smtClean="0"/>
              <a:t>Pentru</a:t>
            </a:r>
            <a:r>
              <a:rPr lang="ro-RO" sz="2000" b="1" smtClean="0"/>
              <a:t> </a:t>
            </a:r>
            <a:r>
              <a:rPr lang="ro-RO" sz="2000" b="1" smtClean="0"/>
              <a:t>viziunea</a:t>
            </a:r>
            <a:r>
              <a:rPr lang="ro-RO" sz="2000" b="1" smtClean="0"/>
              <a:t> </a:t>
            </a:r>
            <a:r>
              <a:rPr lang="ro-RO" sz="2000" b="1" smtClean="0"/>
              <a:t>ateistă</a:t>
            </a:r>
            <a:r>
              <a:rPr lang="ro-RO" sz="2000" b="1" smtClean="0"/>
              <a:t>, sentimentul moralităţii este </a:t>
            </a:r>
            <a:r>
              <a:rPr lang="ro-RO" sz="2000" b="1" smtClean="0"/>
              <a:t>relativ</a:t>
            </a:r>
            <a:r>
              <a:rPr lang="ro-RO" sz="2000" b="1" smtClean="0"/>
              <a:t>. Prin </a:t>
            </a:r>
            <a:r>
              <a:rPr lang="ro-RO" sz="2000" b="1" smtClean="0"/>
              <a:t>urmare</a:t>
            </a:r>
            <a:r>
              <a:rPr lang="ro-RO" sz="2000" b="1" smtClean="0"/>
              <a:t>, deciziile morale </a:t>
            </a:r>
            <a:r>
              <a:rPr lang="ro-RO" sz="2000" b="1" smtClean="0"/>
              <a:t>sunt</a:t>
            </a:r>
            <a:r>
              <a:rPr lang="ro-RO" sz="2000" b="1" smtClean="0"/>
              <a:t>, de </a:t>
            </a:r>
            <a:r>
              <a:rPr lang="ro-RO" sz="2000" b="1" smtClean="0"/>
              <a:t>asemenea</a:t>
            </a:r>
            <a:r>
              <a:rPr lang="ro-RO" sz="2000" b="1" smtClean="0"/>
              <a:t>, </a:t>
            </a:r>
            <a:r>
              <a:rPr lang="ro-RO" sz="2000" b="1" smtClean="0"/>
              <a:t>relative</a:t>
            </a:r>
            <a:r>
              <a:rPr lang="ro-RO" sz="2000" b="1" smtClean="0"/>
              <a:t>. Acest lucru permite diferitelor ţări să adopte legi diferite privind comportamentul moral al </a:t>
            </a:r>
            <a:r>
              <a:rPr lang="ro-RO" sz="2000" b="1" smtClean="0"/>
              <a:t>oamenilor.</a:t>
            </a:r>
            <a:endParaRPr lang="ro-RO" sz="2000" b="1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3C759EC1-B991-4C95-8E3C-BFCC2EFBBC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83717" y="2667180"/>
            <a:ext cx="3080931" cy="21997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70F1229-EC44-4CC7-9799-D3B49ACF4D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105" y="4849547"/>
            <a:ext cx="3237443" cy="1803804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7EC324B4-1C13-479F-B169-6A111F77DD1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76550" y="3875316"/>
            <a:ext cx="2619703" cy="301752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F57FF1E2-4B21-4BA1-88DE-90CD87876BB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1264659"/>
            <a:ext cx="1884088" cy="12548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BA2AFF59-85ED-4B96-81D9-8FE7298D4C1A}"/>
              </a:ext>
            </a:extLst>
          </p:cNvPr>
          <p:cNvSpPr txBox="1"/>
          <p:nvPr/>
        </p:nvSpPr>
        <p:spPr>
          <a:xfrm>
            <a:off x="172628" y="2509817"/>
            <a:ext cx="5811089" cy="232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smtClean="0"/>
              <a:t>Cu toate </a:t>
            </a:r>
            <a:r>
              <a:rPr lang="ro-RO" sz="2000" b="1" smtClean="0"/>
              <a:t>acestea</a:t>
            </a:r>
            <a:r>
              <a:rPr lang="ro-RO" sz="2000" b="1" smtClean="0"/>
              <a:t>, în Biblie găsim o normă </a:t>
            </a:r>
            <a:r>
              <a:rPr lang="ro-RO" sz="2000" b="1" smtClean="0"/>
              <a:t>absolută</a:t>
            </a:r>
            <a:r>
              <a:rPr lang="ro-RO" sz="2000" b="1" smtClean="0"/>
              <a:t>, </a:t>
            </a:r>
            <a:r>
              <a:rPr lang="ro-RO" sz="2000" b="1" smtClean="0"/>
              <a:t>imuabilă</a:t>
            </a:r>
            <a:r>
              <a:rPr lang="ro-RO" sz="2000" b="1" smtClean="0"/>
              <a:t>, eternă şi obligatorie pentru toate fiinţele </a:t>
            </a:r>
            <a:r>
              <a:rPr lang="ro-RO" sz="2000" b="1" smtClean="0"/>
              <a:t>umane</a:t>
            </a:r>
            <a:r>
              <a:rPr lang="ro-RO" sz="2000" b="1" smtClean="0"/>
              <a:t>: Legea lui Dumnezeu </a:t>
            </a:r>
            <a:r>
              <a:rPr lang="ro-RO" sz="2000" b="1" smtClean="0"/>
              <a:t>(</a:t>
            </a:r>
            <a:r>
              <a:rPr lang="ro-RO" sz="2000" b="1" smtClean="0"/>
              <a:t>Exodul </a:t>
            </a:r>
            <a:r>
              <a:rPr lang="ro-RO" sz="2000" b="1" smtClean="0"/>
              <a:t>20</a:t>
            </a:r>
            <a:r>
              <a:rPr lang="ro-RO" sz="2000" b="1" smtClean="0"/>
              <a:t>: </a:t>
            </a:r>
            <a:r>
              <a:rPr lang="ro-RO" sz="2000" b="1" smtClean="0"/>
              <a:t>3-17</a:t>
            </a:r>
            <a:r>
              <a:rPr lang="ro-RO" sz="2000" b="1" smtClean="0"/>
              <a:t>; Psalmul </a:t>
            </a:r>
            <a:r>
              <a:rPr lang="ro-RO" sz="2000" b="1" smtClean="0"/>
              <a:t>119</a:t>
            </a:r>
            <a:r>
              <a:rPr lang="ro-RO" sz="2000" b="1" smtClean="0"/>
              <a:t>: </a:t>
            </a:r>
            <a:r>
              <a:rPr lang="ro-RO" sz="2000" b="1" smtClean="0"/>
              <a:t>142).</a:t>
            </a:r>
            <a:endParaRPr lang="ro-RO" sz="2000" b="1" smtClean="0"/>
          </a:p>
          <a:p>
            <a:pPr>
              <a:spcBef>
                <a:spcPts val="600"/>
              </a:spcBef>
            </a:pPr>
            <a:r>
              <a:rPr lang="ro-RO" sz="2000" b="1" smtClean="0"/>
              <a:t>Încălcarea ei se pedepseşte cu moartea </a:t>
            </a:r>
            <a:r>
              <a:rPr lang="ro-RO" sz="2000" b="1" smtClean="0"/>
              <a:t>(</a:t>
            </a:r>
            <a:r>
              <a:rPr lang="ro-RO" sz="2000" b="1" smtClean="0"/>
              <a:t>Romani </a:t>
            </a:r>
            <a:r>
              <a:rPr lang="ro-RO" sz="2000" b="1" smtClean="0"/>
              <a:t>3:20</a:t>
            </a:r>
            <a:r>
              <a:rPr lang="ro-RO" sz="2000" b="1" smtClean="0"/>
              <a:t>). De aici şi nevoia unui Plan de răscumpărare </a:t>
            </a:r>
            <a:r>
              <a:rPr lang="ro-RO" sz="2000" b="1" smtClean="0"/>
              <a:t>(</a:t>
            </a:r>
            <a:r>
              <a:rPr lang="ro-RO" sz="2000" b="1" smtClean="0"/>
              <a:t>Romani </a:t>
            </a:r>
            <a:r>
              <a:rPr lang="ro-RO" sz="2000" b="1" smtClean="0"/>
              <a:t>6:23).</a:t>
            </a:r>
            <a:endParaRPr lang="ro-RO" sz="2000" b="1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39E31BBE-2393-4A2A-8556-4E74E42BE225}"/>
              </a:ext>
            </a:extLst>
          </p:cNvPr>
          <p:cNvSpPr txBox="1"/>
          <p:nvPr/>
        </p:nvSpPr>
        <p:spPr>
          <a:xfrm>
            <a:off x="3179112" y="4514679"/>
            <a:ext cx="370145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smtClean="0"/>
              <a:t>Această</a:t>
            </a:r>
            <a:r>
              <a:rPr lang="ro-RO" sz="2000" b="1" smtClean="0"/>
              <a:t> lege se bazează pe dragoste şi respect pentru Dumnezeu şi pentru aproapele </a:t>
            </a:r>
            <a:r>
              <a:rPr lang="ro-RO" sz="2000" b="1" smtClean="0"/>
              <a:t>nostru</a:t>
            </a:r>
            <a:r>
              <a:rPr lang="ro-RO" sz="2000" b="1" smtClean="0"/>
              <a:t> </a:t>
            </a:r>
            <a:r>
              <a:rPr lang="ro-RO" sz="2000" b="1" smtClean="0"/>
              <a:t>(</a:t>
            </a:r>
            <a:r>
              <a:rPr lang="ro-RO" sz="2000" b="1" smtClean="0"/>
              <a:t>Marcu </a:t>
            </a:r>
            <a:r>
              <a:rPr lang="ro-RO" sz="2000" b="1" smtClean="0"/>
              <a:t>12</a:t>
            </a:r>
            <a:r>
              <a:rPr lang="ro-RO" sz="2000" b="1" smtClean="0"/>
              <a:t>: </a:t>
            </a:r>
            <a:r>
              <a:rPr lang="ro-RO" sz="2000" b="1" smtClean="0"/>
              <a:t>29-31</a:t>
            </a:r>
            <a:r>
              <a:rPr lang="ro-RO" sz="2000" b="1" smtClean="0"/>
              <a:t>). Codul moral ne arată ceea ce este cu adevărat corect în ochii lui </a:t>
            </a:r>
            <a:r>
              <a:rPr lang="ro-RO" sz="2000" b="1" smtClean="0"/>
              <a:t>Dumnezeu.</a:t>
            </a:r>
            <a:endParaRPr lang="ro-RO" sz="2000" b="1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BE39BA7F-927D-45B6-9B14-3A44AABEAB0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43300">
            <a:off x="7088778" y="125846"/>
            <a:ext cx="1884088" cy="117223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750432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3" grpId="0" uiExpand="1" build="p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1B90CE41-073C-4D44-B25C-8C372F41CB8B}"/>
              </a:ext>
            </a:extLst>
          </p:cNvPr>
          <p:cNvSpPr txBox="1"/>
          <p:nvPr/>
        </p:nvSpPr>
        <p:spPr>
          <a:xfrm>
            <a:off x="740232" y="1163814"/>
            <a:ext cx="7576458" cy="4970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400" smtClean="0">
                <a:latin typeface="Cooper Black" panose="0208090404030B020404" pitchFamily="18" charset="0"/>
              </a:rPr>
              <a:t>„</a:t>
            </a:r>
            <a:r>
              <a:rPr lang="ro-RO" sz="2200" smtClean="0">
                <a:latin typeface="Arial Black" panose="020B0A04020102020204" pitchFamily="34" charset="0"/>
              </a:rPr>
              <a:t>Numai </a:t>
            </a:r>
            <a:r>
              <a:rPr lang="ro-RO" sz="2200">
                <a:latin typeface="Arial Black" panose="020B0A04020102020204" pitchFamily="34" charset="0"/>
              </a:rPr>
              <a:t>în Cuvântul lui Dumnezeu putem găsi o istorie a rasei umane, nemânjită de </a:t>
            </a:r>
            <a:r>
              <a:rPr lang="ro-RO" sz="2200" smtClean="0">
                <a:latin typeface="Arial Black" panose="020B0A04020102020204" pitchFamily="34" charset="0"/>
              </a:rPr>
              <a:t>prejudecăţi </a:t>
            </a:r>
            <a:r>
              <a:rPr lang="ro-RO" sz="2200">
                <a:latin typeface="Arial Black" panose="020B0A04020102020204" pitchFamily="34" charset="0"/>
              </a:rPr>
              <a:t>sau mândrie omenească</a:t>
            </a:r>
            <a:r>
              <a:rPr lang="ro-RO" sz="2200">
                <a:latin typeface="Arial Black" panose="020B0A04020102020204" pitchFamily="34" charset="0"/>
              </a:rPr>
              <a:t>. </a:t>
            </a:r>
            <a:r>
              <a:rPr lang="ro-RO" sz="2200" smtClean="0">
                <a:latin typeface="Arial Black" panose="020B0A04020102020204" pitchFamily="34" charset="0"/>
              </a:rPr>
              <a:t>…</a:t>
            </a:r>
          </a:p>
          <a:p>
            <a:pPr>
              <a:spcBef>
                <a:spcPts val="600"/>
              </a:spcBef>
            </a:pPr>
            <a:r>
              <a:rPr lang="ro-RO" sz="2200" smtClean="0">
                <a:latin typeface="Arial Black" panose="020B0A04020102020204" pitchFamily="34" charset="0"/>
              </a:rPr>
              <a:t>În </a:t>
            </a:r>
            <a:r>
              <a:rPr lang="ro-RO" sz="2200">
                <a:latin typeface="Arial Black" panose="020B0A04020102020204" pitchFamily="34" charset="0"/>
              </a:rPr>
              <a:t>Cuvântul lui Dumnezeu, mintea </a:t>
            </a:r>
            <a:r>
              <a:rPr lang="ro-RO" sz="2200" smtClean="0">
                <a:latin typeface="Arial Black" panose="020B0A04020102020204" pitchFamily="34" charset="0"/>
              </a:rPr>
              <a:t>găseşte </a:t>
            </a:r>
            <a:r>
              <a:rPr lang="ro-RO" sz="2200">
                <a:latin typeface="Arial Black" panose="020B0A04020102020204" pitchFamily="34" charset="0"/>
              </a:rPr>
              <a:t>subiecte pentru cele mai profunde </a:t>
            </a:r>
            <a:r>
              <a:rPr lang="ro-RO" sz="2200" smtClean="0">
                <a:latin typeface="Arial Black" panose="020B0A04020102020204" pitchFamily="34" charset="0"/>
              </a:rPr>
              <a:t>meditaţii</a:t>
            </a:r>
            <a:r>
              <a:rPr lang="ro-RO" sz="2200">
                <a:latin typeface="Arial Black" panose="020B0A04020102020204" pitchFamily="34" charset="0"/>
              </a:rPr>
              <a:t>, cum </a:t>
            </a:r>
            <a:r>
              <a:rPr lang="ro-RO" sz="2200" smtClean="0">
                <a:latin typeface="Arial Black" panose="020B0A04020102020204" pitchFamily="34" charset="0"/>
              </a:rPr>
              <a:t>şi </a:t>
            </a:r>
            <a:r>
              <a:rPr lang="ro-RO" sz="2200">
                <a:latin typeface="Arial Black" panose="020B0A04020102020204" pitchFamily="34" charset="0"/>
              </a:rPr>
              <a:t>pentru cele mai </a:t>
            </a:r>
            <a:r>
              <a:rPr lang="ro-RO" sz="2200">
                <a:latin typeface="Arial Black" panose="020B0A04020102020204" pitchFamily="34" charset="0"/>
              </a:rPr>
              <a:t>înalte </a:t>
            </a:r>
            <a:r>
              <a:rPr lang="ro-RO" sz="2200" smtClean="0">
                <a:latin typeface="Arial Black" panose="020B0A04020102020204" pitchFamily="34" charset="0"/>
              </a:rPr>
              <a:t>aspiraţii</a:t>
            </a:r>
            <a:r>
              <a:rPr lang="ro-RO" sz="2200" smtClean="0">
                <a:latin typeface="Arial Black" panose="020B0A04020102020204" pitchFamily="34" charset="0"/>
              </a:rPr>
              <a:t>… Aici </a:t>
            </a:r>
            <a:r>
              <a:rPr lang="ro-RO" sz="2200">
                <a:latin typeface="Arial Black" panose="020B0A04020102020204" pitchFamily="34" charset="0"/>
              </a:rPr>
              <a:t>privim Maiestatea cerului, umilindu-Se pentru a deveni Înlocuitorul </a:t>
            </a:r>
            <a:r>
              <a:rPr lang="ro-RO" sz="2200" smtClean="0">
                <a:latin typeface="Arial Black" panose="020B0A04020102020204" pitchFamily="34" charset="0"/>
              </a:rPr>
              <a:t>şi siguranţa </a:t>
            </a:r>
            <a:r>
              <a:rPr lang="ro-RO" sz="2200">
                <a:latin typeface="Arial Black" panose="020B0A04020102020204" pitchFamily="34" charset="0"/>
              </a:rPr>
              <a:t>noastră, spre a Se împotrivi cu mâinile goale puterilor întunericului </a:t>
            </a:r>
            <a:r>
              <a:rPr lang="ro-RO" sz="2200" smtClean="0">
                <a:latin typeface="Arial Black" panose="020B0A04020102020204" pitchFamily="34" charset="0"/>
              </a:rPr>
              <a:t>şi </a:t>
            </a:r>
            <a:r>
              <a:rPr lang="ro-RO" sz="2200">
                <a:latin typeface="Arial Black" panose="020B0A04020102020204" pitchFamily="34" charset="0"/>
              </a:rPr>
              <a:t>a </a:t>
            </a:r>
            <a:r>
              <a:rPr lang="ro-RO" sz="2200" smtClean="0">
                <a:latin typeface="Arial Black" panose="020B0A04020102020204" pitchFamily="34" charset="0"/>
              </a:rPr>
              <a:t>câştiga biruinţa </a:t>
            </a:r>
            <a:r>
              <a:rPr lang="ro-RO" sz="2200">
                <a:latin typeface="Arial Black" panose="020B0A04020102020204" pitchFamily="34" charset="0"/>
              </a:rPr>
              <a:t>pentru noi. O contemplare plină de respect a unor astfel de subiecte cu </a:t>
            </a:r>
            <a:r>
              <a:rPr lang="ro-RO" sz="2200" smtClean="0">
                <a:latin typeface="Arial Black" panose="020B0A04020102020204" pitchFamily="34" charset="0"/>
              </a:rPr>
              <a:t>siguranţă </a:t>
            </a:r>
            <a:r>
              <a:rPr lang="ro-RO" sz="2200">
                <a:latin typeface="Arial Black" panose="020B0A04020102020204" pitchFamily="34" charset="0"/>
              </a:rPr>
              <a:t>va înmuia, va </a:t>
            </a:r>
            <a:r>
              <a:rPr lang="ro-RO" sz="2200" smtClean="0">
                <a:latin typeface="Arial Black" panose="020B0A04020102020204" pitchFamily="34" charset="0"/>
              </a:rPr>
              <a:t>curăţi şi </a:t>
            </a:r>
            <a:r>
              <a:rPr lang="ro-RO" sz="2200">
                <a:latin typeface="Arial Black" panose="020B0A04020102020204" pitchFamily="34" charset="0"/>
              </a:rPr>
              <a:t>înnobila inima </a:t>
            </a:r>
            <a:r>
              <a:rPr lang="ro-RO" sz="2200" smtClean="0">
                <a:latin typeface="Arial Black" panose="020B0A04020102020204" pitchFamily="34" charset="0"/>
              </a:rPr>
              <a:t>şi</a:t>
            </a:r>
            <a:r>
              <a:rPr lang="ro-RO" sz="2200">
                <a:latin typeface="Arial Black" panose="020B0A04020102020204" pitchFamily="34" charset="0"/>
              </a:rPr>
              <a:t>, în </a:t>
            </a:r>
            <a:r>
              <a:rPr lang="ro-RO" sz="2200" smtClean="0">
                <a:latin typeface="Arial Black" panose="020B0A04020102020204" pitchFamily="34" charset="0"/>
              </a:rPr>
              <a:t>acelaşi </a:t>
            </a:r>
            <a:r>
              <a:rPr lang="ro-RO" sz="2200">
                <a:latin typeface="Arial Black" panose="020B0A04020102020204" pitchFamily="34" charset="0"/>
              </a:rPr>
              <a:t>timp, va inspira mintea cu noi puteri </a:t>
            </a:r>
            <a:r>
              <a:rPr lang="ro-RO" sz="2200" smtClean="0">
                <a:latin typeface="Arial Black" panose="020B0A04020102020204" pitchFamily="34" charset="0"/>
              </a:rPr>
              <a:t>şi </a:t>
            </a:r>
            <a:r>
              <a:rPr lang="ro-RO" sz="2200">
                <a:latin typeface="Arial Black" panose="020B0A04020102020204" pitchFamily="34" charset="0"/>
              </a:rPr>
              <a:t>cu </a:t>
            </a:r>
            <a:r>
              <a:rPr lang="ro-RO" sz="2200">
                <a:latin typeface="Arial Black" panose="020B0A04020102020204" pitchFamily="34" charset="0"/>
              </a:rPr>
              <a:t>vigoare</a:t>
            </a:r>
            <a:r>
              <a:rPr lang="ro-RO" sz="2200" smtClean="0">
                <a:latin typeface="Arial Black" panose="020B0A04020102020204" pitchFamily="34" charset="0"/>
              </a:rPr>
              <a:t>.</a:t>
            </a:r>
            <a:r>
              <a:rPr lang="ro-RO" sz="2400" smtClean="0">
                <a:latin typeface="Cooper Black" panose="0208090404030B020404" pitchFamily="18" charset="0"/>
              </a:rPr>
              <a:t>”</a:t>
            </a:r>
            <a:endParaRPr lang="ro-RO" sz="2400">
              <a:latin typeface="Cooper Black" panose="0208090404030B0204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94055027-3EFE-460C-9916-AC98FE954CA8}"/>
              </a:ext>
            </a:extLst>
          </p:cNvPr>
          <p:cNvSpPr txBox="1"/>
          <p:nvPr/>
        </p:nvSpPr>
        <p:spPr>
          <a:xfrm>
            <a:off x="4429377" y="6183084"/>
            <a:ext cx="4714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o-RO" b="1" smtClean="0"/>
              <a:t>E.G.W. (Mărturii </a:t>
            </a:r>
            <a:r>
              <a:rPr lang="ro-RO" b="1"/>
              <a:t>pentru </a:t>
            </a:r>
            <a:r>
              <a:rPr lang="ro-RO" b="1" smtClean="0"/>
              <a:t>biserică</a:t>
            </a:r>
            <a:r>
              <a:rPr lang="ro-RO" b="1" smtClean="0"/>
              <a:t>, vol</a:t>
            </a:r>
            <a:r>
              <a:rPr lang="ro-RO" b="1" smtClean="0"/>
              <a:t>. </a:t>
            </a:r>
            <a:r>
              <a:rPr lang="ro-RO" b="1" smtClean="0"/>
              <a:t>5</a:t>
            </a:r>
            <a:r>
              <a:rPr lang="ro-RO" b="1" smtClean="0"/>
              <a:t>, </a:t>
            </a:r>
            <a:r>
              <a:rPr lang="ro-RO" b="1" smtClean="0"/>
              <a:t>pa</a:t>
            </a:r>
            <a:r>
              <a:rPr lang="ro-RO" b="1" smtClean="0"/>
              <a:t>g. 24)</a:t>
            </a:r>
            <a:endParaRPr lang="ro-RO" b="1"/>
          </a:p>
        </p:txBody>
      </p:sp>
    </p:spTree>
    <p:extLst>
      <p:ext uri="{BB962C8B-B14F-4D97-AF65-F5344CB8AC3E}">
        <p14:creationId xmlns:p14="http://schemas.microsoft.com/office/powerpoint/2010/main" xmlns="" val="1120474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Amarillo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455</TotalTime>
  <Words>966</Words>
  <Application>Microsoft Office PowerPoint</Application>
  <PresentationFormat>Expunere pe ecran (4:3)</PresentationFormat>
  <Paragraphs>58</Paragraphs>
  <Slides>9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6</vt:i4>
      </vt:variant>
      <vt:variant>
        <vt:lpstr>Temă</vt:lpstr>
      </vt:variant>
      <vt:variant>
        <vt:i4>2</vt:i4>
      </vt:variant>
      <vt:variant>
        <vt:lpstr>Titluri diapozitive</vt:lpstr>
      </vt:variant>
      <vt:variant>
        <vt:i4>9</vt:i4>
      </vt:variant>
    </vt:vector>
  </HeadingPairs>
  <TitlesOfParts>
    <vt:vector size="17" baseType="lpstr">
      <vt:lpstr>Arial</vt:lpstr>
      <vt:lpstr>Calibri</vt:lpstr>
      <vt:lpstr>Comic Sans MS</vt:lpstr>
      <vt:lpstr>Cooper Black</vt:lpstr>
      <vt:lpstr>Arial Black</vt:lpstr>
      <vt:lpstr>Calibri Light</vt:lpstr>
      <vt:lpstr>Tema de Office</vt:lpstr>
      <vt:lpstr>1_Tema de Office</vt:lpstr>
      <vt:lpstr>Diapozitivul 1</vt:lpstr>
      <vt:lpstr>Diapozitivul 2</vt:lpstr>
      <vt:lpstr>Diapozitivul 3</vt:lpstr>
      <vt:lpstr>Diapozitivul 4</vt:lpstr>
      <vt:lpstr>Diapozitivul 5</vt:lpstr>
      <vt:lpstr>Diapozitivul 6</vt:lpstr>
      <vt:lpstr>Diapozitivul 7</vt:lpstr>
      <vt:lpstr>Diapozitivul 8</vt:lpstr>
      <vt:lpstr>Diapozitivul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Studiul 4 - Cum vad ochii Domnului - viziunea biblica</dc:title>
  <dc:subject>Studiu Biblic, Trim. IV, 2020 – Educatia crestina</dc:subject>
  <dc:creator>Sergio Fustero Carreras</dc:creator>
  <cp:keywords>https://www.fustero.es/index_ro.php</cp:keywords>
  <cp:lastModifiedBy>Administrator</cp:lastModifiedBy>
  <cp:revision>82</cp:revision>
  <dcterms:created xsi:type="dcterms:W3CDTF">2020-10-09T08:50:31Z</dcterms:created>
  <dcterms:modified xsi:type="dcterms:W3CDTF">2020-10-22T11:42:59Z</dcterms:modified>
</cp:coreProperties>
</file>