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9" r:id="rId3"/>
    <p:sldId id="270" r:id="rId4"/>
    <p:sldId id="266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mic Sans MS" pitchFamily="66" charset="0"/>
      <p:regular r:id="rId16"/>
      <p:bold r:id="rId17"/>
    </p:embeddedFont>
    <p:embeddedFont>
      <p:font typeface="Cooper Black" pitchFamily="18" charset="0"/>
      <p:regular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3232"/>
    <a:srgbClr val="B25312"/>
    <a:srgbClr val="F9D9C4"/>
    <a:srgbClr val="AF5827"/>
    <a:srgbClr val="E6AD8E"/>
    <a:srgbClr val="DB5F19"/>
    <a:srgbClr val="158173"/>
    <a:srgbClr val="DA2162"/>
    <a:srgbClr val="209D8D"/>
    <a:srgbClr val="357E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7350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2649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564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82C3-FC61-48B6-8B39-31E0079E5203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0045-33A7-4A64-9D81-E47134B175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52768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87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0287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6334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8586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7812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763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09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6477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B228-AC07-4AB7-91FE-7928244F49E7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D11B-0031-49BA-9C6A-4A1FB450722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0880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82C3-FC61-48B6-8B39-31E0079E5203}" type="datetimeFigureOut">
              <a:rPr lang="es-ES" smtClean="0"/>
              <a:pPr/>
              <a:t>25/09/2020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0045-33A7-4A64-9D81-E47134B1758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9635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B7D24C6-41FE-4389-BE9E-A876FD197FE6}"/>
              </a:ext>
            </a:extLst>
          </p:cNvPr>
          <p:cNvSpPr txBox="1"/>
          <p:nvPr/>
        </p:nvSpPr>
        <p:spPr>
          <a:xfrm>
            <a:off x="4978400" y="3943048"/>
            <a:ext cx="416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5400" b="1" kern="1600" spc="60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>
                    <a:alpha val="0"/>
                  </a:srgbClr>
                </a:solidFill>
                <a:effectLst>
                  <a:outerShdw blurRad="25527" dist="22860" dir="5400000" algn="tl" rotWithShape="0">
                    <a:srgbClr val="000000">
                      <a:alpha val="50000"/>
                    </a:srgbClr>
                  </a:outerShdw>
                </a:effectLst>
              </a:rPr>
              <a:t>UN PAS </a:t>
            </a:r>
          </a:p>
          <a:p>
            <a:pPr algn="r"/>
            <a:r>
              <a:rPr lang="ro-RO" sz="5400" b="1" kern="1600" spc="60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>
                    <a:alpha val="0"/>
                  </a:srgbClr>
                </a:solidFill>
                <a:effectLst>
                  <a:outerShdw blurRad="25527" dist="22860" dir="5400000" algn="tl" rotWithShape="0">
                    <a:srgbClr val="000000">
                      <a:alpha val="50000"/>
                    </a:srgbClr>
                  </a:outerShdw>
                </a:effectLst>
              </a:rPr>
              <a:t>PRIN </a:t>
            </a:r>
            <a:r>
              <a:rPr lang="ro-RO" sz="5400" b="1" kern="1600" spc="600" dirty="0" smtClean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rgbClr val="FFFFFF">
                    <a:alpha val="0"/>
                  </a:srgbClr>
                </a:solidFill>
                <a:effectLst>
                  <a:outerShdw blurRad="25527" dist="22860" dir="5400000" algn="tl" rotWithShape="0">
                    <a:srgbClr val="000000">
                      <a:alpha val="50000"/>
                    </a:srgbClr>
                  </a:outerShdw>
                </a:effectLst>
              </a:rPr>
              <a:t>CREDINŢĂ</a:t>
            </a:r>
            <a:endParaRPr lang="ro-RO" sz="5400" b="1" kern="1600" spc="600" dirty="0">
              <a:ln w="38100" cmpd="sng">
                <a:solidFill>
                  <a:schemeClr val="tx1"/>
                </a:solidFill>
                <a:prstDash val="solid"/>
              </a:ln>
              <a:solidFill>
                <a:srgbClr val="FFFFFF">
                  <a:alpha val="0"/>
                </a:srgbClr>
              </a:solidFill>
              <a:effectLst>
                <a:outerShdw blurRad="25527" dist="22860" dir="5400000" algn="tl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C68D11F-57B5-4A23-AB75-28D7A9564FCF}"/>
              </a:ext>
            </a:extLst>
          </p:cNvPr>
          <p:cNvSpPr txBox="1"/>
          <p:nvPr/>
        </p:nvSpPr>
        <p:spPr>
          <a:xfrm>
            <a:off x="5355206" y="6488668"/>
            <a:ext cx="378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323232"/>
                </a:solidFill>
              </a:rPr>
              <a:t>Studiul 13 pentru 26 septembrie 2020</a:t>
            </a:r>
            <a:endParaRPr lang="ro-RO" b="1" dirty="0">
              <a:solidFill>
                <a:srgbClr val="32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99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EC04544-4B9F-40B5-A978-9AAC65FE016C}"/>
              </a:ext>
            </a:extLst>
          </p:cNvPr>
          <p:cNvSpPr/>
          <p:nvPr/>
        </p:nvSpPr>
        <p:spPr>
          <a:xfrm>
            <a:off x="4939990" y="512817"/>
            <a:ext cx="4204010" cy="634518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„Să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aveţi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în voi gândul acesta, care era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şi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în Hristos Isus: El, măcar că avea chipul lui Dumnezeu,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totuşi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n-a crezut ca un lucru de apucat să fie deopotrivă cu Dumnezeu, ci S-a dezbrăcat pe Sine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însuşi şi </a:t>
            </a:r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a luat un chip de rob, făcându-Se asemenea oamenilor.”</a:t>
            </a:r>
          </a:p>
          <a:p>
            <a:pPr algn="ctr">
              <a:spcBef>
                <a:spcPts val="1200"/>
              </a:spcBef>
            </a:pPr>
            <a:r>
              <a:rPr lang="ro-RO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88900">
                    <a:srgbClr val="E3B965"/>
                  </a:glow>
                </a:effectLst>
                <a:latin typeface="Comic Sans MS" panose="030F0702030302020204" pitchFamily="66" charset="0"/>
              </a:rPr>
              <a:t>(Filipeni 2:5-7)</a:t>
            </a:r>
            <a:endParaRPr lang="ro-RO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88900">
                  <a:srgbClr val="E3B965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548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xmlns="" id="{D809D758-4C54-4C36-AACB-716B2B664E50}"/>
              </a:ext>
            </a:extLst>
          </p:cNvPr>
          <p:cNvGrpSpPr/>
          <p:nvPr/>
        </p:nvGrpSpPr>
        <p:grpSpPr>
          <a:xfrm>
            <a:off x="3941197" y="2340377"/>
            <a:ext cx="404375" cy="375667"/>
            <a:chOff x="4167625" y="2364944"/>
            <a:chExt cx="404375" cy="375667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ACDB90AB-FADD-4BF2-8A76-C96DB1A7D165}"/>
                </a:ext>
              </a:extLst>
            </p:cNvPr>
            <p:cNvSpPr/>
            <p:nvPr/>
          </p:nvSpPr>
          <p:spPr>
            <a:xfrm>
              <a:off x="4248032" y="2372454"/>
              <a:ext cx="230484" cy="34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819A68A7-5E35-4A7F-90C1-9E64F0C68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67625" y="2364944"/>
              <a:ext cx="404375" cy="37566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7CA4AED0-6E51-429C-AE0C-33E395214F9E}"/>
              </a:ext>
            </a:extLst>
          </p:cNvPr>
          <p:cNvSpPr txBox="1"/>
          <p:nvPr/>
        </p:nvSpPr>
        <p:spPr>
          <a:xfrm>
            <a:off x="4345573" y="396801"/>
            <a:ext cx="4807132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200" b="1" dirty="0">
                <a:solidFill>
                  <a:srgbClr val="A043D3"/>
                </a:solidFill>
              </a:rPr>
              <a:t>Marcând </a:t>
            </a:r>
            <a:r>
              <a:rPr lang="ro-RO" sz="2200" b="1" dirty="0" smtClean="0">
                <a:solidFill>
                  <a:srgbClr val="A043D3"/>
                </a:solidFill>
              </a:rPr>
              <a:t>pasul: </a:t>
            </a:r>
            <a:r>
              <a:rPr lang="ro-RO" sz="2200" b="1" dirty="0" smtClean="0"/>
              <a:t>Isus.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200" b="1" dirty="0" smtClean="0">
                <a:solidFill>
                  <a:srgbClr val="357ED4"/>
                </a:solidFill>
              </a:rPr>
              <a:t>Primii paşi: </a:t>
            </a:r>
            <a:r>
              <a:rPr lang="ro-RO" sz="2200" b="1" dirty="0" smtClean="0"/>
              <a:t>Petru, Ioan şi Matei.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200" b="1" dirty="0" smtClean="0">
                <a:solidFill>
                  <a:srgbClr val="158173"/>
                </a:solidFill>
              </a:rPr>
              <a:t>Atingerea ţintei: </a:t>
            </a:r>
            <a:r>
              <a:rPr lang="ro-RO" sz="2200" b="1" dirty="0" smtClean="0"/>
              <a:t>Pavel.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200" b="1" dirty="0" smtClean="0">
                <a:solidFill>
                  <a:srgbClr val="DA2162"/>
                </a:solidFill>
              </a:rPr>
              <a:t>Reluarea pasului: </a:t>
            </a:r>
            <a:r>
              <a:rPr lang="ro-RO" sz="2200" b="1" dirty="0" smtClean="0"/>
              <a:t>Mă iubeşti?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o-RO" sz="2200" b="1" dirty="0" smtClean="0">
                <a:solidFill>
                  <a:srgbClr val="DB5F19"/>
                </a:solidFill>
              </a:rPr>
              <a:t>Paşi </a:t>
            </a:r>
            <a:r>
              <a:rPr lang="ro-RO" sz="2200" b="1" dirty="0">
                <a:solidFill>
                  <a:srgbClr val="DB5F19"/>
                </a:solidFill>
              </a:rPr>
              <a:t>de </a:t>
            </a:r>
            <a:r>
              <a:rPr lang="ro-RO" sz="2200" b="1" dirty="0" smtClean="0">
                <a:solidFill>
                  <a:srgbClr val="DB5F19"/>
                </a:solidFill>
              </a:rPr>
              <a:t>dragoste: </a:t>
            </a:r>
            <a:r>
              <a:rPr lang="ro-RO" sz="2200" b="1" dirty="0" smtClean="0"/>
              <a:t>Bucuria mărturisirii.</a:t>
            </a:r>
            <a:endParaRPr lang="ro-RO" sz="2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A7F4538-B2BB-40D1-9A18-4BA57BAF1468}"/>
              </a:ext>
            </a:extLst>
          </p:cNvPr>
          <p:cNvSpPr txBox="1"/>
          <p:nvPr/>
        </p:nvSpPr>
        <p:spPr>
          <a:xfrm>
            <a:off x="25533" y="2874915"/>
            <a:ext cx="377140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Pentru a descoperi bucuria de a participa la misiune şi de a ne împrieteni cu Isus, trebuie să facem un pas de credinţă.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Prin exemplul său, Isus ne-a arătat calea de urmat. O cale pe care alţii au parcurs-o deja.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Bucuria nu se află doar în recompensa finală, ci şi pe parcurs: bucuria de a vedea cum alţii îl acceptă pe Isus ca Mântuitor al lor personal.</a:t>
            </a:r>
            <a:endParaRPr lang="ro-RO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025324D-2E6B-4AFA-ACE6-FD26B23C39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5648" y="153887"/>
            <a:ext cx="3535680" cy="26502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69CE0B2-47F9-4692-895C-A5D9FBD24D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823064" y="3826237"/>
            <a:ext cx="5251859" cy="268015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28B0FBD5-87BC-4307-97A1-E703E30D8E58}"/>
              </a:ext>
            </a:extLst>
          </p:cNvPr>
          <p:cNvGrpSpPr/>
          <p:nvPr/>
        </p:nvGrpSpPr>
        <p:grpSpPr>
          <a:xfrm>
            <a:off x="3941197" y="1704132"/>
            <a:ext cx="404375" cy="375667"/>
            <a:chOff x="4167625" y="1729215"/>
            <a:chExt cx="404375" cy="37566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BDBB03CF-D85D-4F67-912F-F58237A93AFE}"/>
                </a:ext>
              </a:extLst>
            </p:cNvPr>
            <p:cNvSpPr/>
            <p:nvPr/>
          </p:nvSpPr>
          <p:spPr>
            <a:xfrm>
              <a:off x="4248032" y="1740031"/>
              <a:ext cx="230484" cy="34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67A594B6-2687-4C73-94C3-28F9B00CC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67625" y="1729215"/>
              <a:ext cx="404375" cy="37566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xmlns="" id="{48734D9D-6A95-44C8-8E51-A0F26FC3A95F}"/>
              </a:ext>
            </a:extLst>
          </p:cNvPr>
          <p:cNvGrpSpPr/>
          <p:nvPr/>
        </p:nvGrpSpPr>
        <p:grpSpPr>
          <a:xfrm>
            <a:off x="3941197" y="2976622"/>
            <a:ext cx="404375" cy="375667"/>
            <a:chOff x="4167624" y="2924369"/>
            <a:chExt cx="404375" cy="375667"/>
          </a:xfrm>
        </p:grpSpPr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5B05624B-5D76-4EDD-AA54-25081E2F9AAE}"/>
                </a:ext>
              </a:extLst>
            </p:cNvPr>
            <p:cNvSpPr/>
            <p:nvPr/>
          </p:nvSpPr>
          <p:spPr>
            <a:xfrm>
              <a:off x="4248032" y="2935205"/>
              <a:ext cx="230484" cy="34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xmlns="" id="{CF0D57F7-BB45-4965-9F5D-8CC6719B3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67624" y="2924369"/>
              <a:ext cx="404375" cy="37566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xmlns="" id="{80DC116E-65A7-4DA3-89AB-4CCA42461FE2}"/>
              </a:ext>
            </a:extLst>
          </p:cNvPr>
          <p:cNvGrpSpPr/>
          <p:nvPr/>
        </p:nvGrpSpPr>
        <p:grpSpPr>
          <a:xfrm>
            <a:off x="3941197" y="431642"/>
            <a:ext cx="404375" cy="375667"/>
            <a:chOff x="4167625" y="510021"/>
            <a:chExt cx="404375" cy="375667"/>
          </a:xfrm>
          <a:effectLst/>
        </p:grpSpPr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92F06B88-5153-4EB4-94DA-084AEF6AB7A6}"/>
                </a:ext>
              </a:extLst>
            </p:cNvPr>
            <p:cNvSpPr/>
            <p:nvPr/>
          </p:nvSpPr>
          <p:spPr>
            <a:xfrm>
              <a:off x="4248032" y="510021"/>
              <a:ext cx="230484" cy="34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B97E3D4A-A1DD-4667-889E-88BEC9F6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67625" y="510021"/>
              <a:ext cx="404375" cy="37566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xmlns="" id="{6ADD9D10-A0D3-4329-AC33-1E66C21BFC5E}"/>
              </a:ext>
            </a:extLst>
          </p:cNvPr>
          <p:cNvGrpSpPr/>
          <p:nvPr/>
        </p:nvGrpSpPr>
        <p:grpSpPr>
          <a:xfrm>
            <a:off x="3941197" y="1067887"/>
            <a:ext cx="404375" cy="375667"/>
            <a:chOff x="4167625" y="1119618"/>
            <a:chExt cx="404375" cy="375667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A5281568-1B3F-4CC6-8B06-17672DB0B51E}"/>
                </a:ext>
              </a:extLst>
            </p:cNvPr>
            <p:cNvSpPr/>
            <p:nvPr/>
          </p:nvSpPr>
          <p:spPr>
            <a:xfrm>
              <a:off x="4248032" y="1125026"/>
              <a:ext cx="230484" cy="3495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1A758711-3670-4013-B3C2-97FBC48B1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167625" y="1119618"/>
              <a:ext cx="404375" cy="375667"/>
            </a:xfrm>
            <a:prstGeom prst="rect">
              <a:avLst/>
            </a:prstGeom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242102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15A6365-52DE-4841-A9F7-BB49AD817B7C}"/>
              </a:ext>
            </a:extLst>
          </p:cNvPr>
          <p:cNvSpPr txBox="1"/>
          <p:nvPr/>
        </p:nvSpPr>
        <p:spPr>
          <a:xfrm>
            <a:off x="1973145" y="0"/>
            <a:ext cx="717085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400" b="1">
                <a:ln/>
                <a:solidFill>
                  <a:schemeClr val="accent4"/>
                </a:solidFill>
              </a:rPr>
              <a:t>MARCÂND </a:t>
            </a:r>
            <a:r>
              <a:rPr lang="ro-RO" sz="4400" b="1" smtClean="0">
                <a:ln/>
                <a:solidFill>
                  <a:schemeClr val="accent4"/>
                </a:solidFill>
              </a:rPr>
              <a:t>PASUL</a:t>
            </a:r>
            <a:endParaRPr lang="ro-RO" sz="4400" b="1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CE297CA-FCB5-47FC-AE46-805A1EA3CE5B}"/>
              </a:ext>
            </a:extLst>
          </p:cNvPr>
          <p:cNvSpPr txBox="1"/>
          <p:nvPr/>
        </p:nvSpPr>
        <p:spPr>
          <a:xfrm>
            <a:off x="2852382" y="636247"/>
            <a:ext cx="5412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„Să </a:t>
            </a:r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aveţi în voi gândul acesta, care era şi în Cristos Isus” </a:t>
            </a:r>
            <a:r>
              <a:rPr lang="ro-RO" sz="1600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(Filipeni 2:5)</a:t>
            </a:r>
            <a:endParaRPr lang="ro-RO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789EFE8-3473-4DEC-A79F-EF45340CC618}"/>
              </a:ext>
            </a:extLst>
          </p:cNvPr>
          <p:cNvSpPr txBox="1"/>
          <p:nvPr/>
        </p:nvSpPr>
        <p:spPr>
          <a:xfrm>
            <a:off x="91829" y="1357308"/>
            <a:ext cx="625355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În ciuda faptului că este egal cu Dumnezeu, Isus a decis să se „golească” de demnitatea Sa, să-Şi abandoneze poziţia în Cer ca Rege al Universului şi să ia forma umană </a:t>
            </a:r>
            <a:r>
              <a:rPr lang="ro-RO" sz="1200" b="1" dirty="0" smtClean="0"/>
              <a:t>(</a:t>
            </a:r>
            <a:r>
              <a:rPr lang="ro-RO" sz="1200" b="1" dirty="0" err="1" smtClean="0"/>
              <a:t>Fil</a:t>
            </a:r>
            <a:r>
              <a:rPr lang="ro-RO" sz="1200" b="1" dirty="0" smtClean="0"/>
              <a:t>. 2: 6-7).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Nici măcar nu s-a născut ca un om eminent, ci ca un slujitor umil. Şi a făcut un pas mai departe: supunerea Sa către voinţa lui Dumnezeu L-a dus la moarte pe cruce din </a:t>
            </a:r>
            <a:r>
              <a:rPr lang="ro-RO" sz="2000" b="1" dirty="0"/>
              <a:t>dragoste pentru noi </a:t>
            </a:r>
            <a:r>
              <a:rPr lang="ro-RO" sz="2000" b="1" dirty="0" smtClean="0"/>
              <a:t>(</a:t>
            </a:r>
            <a:r>
              <a:rPr lang="ro-RO" sz="2000" b="1" dirty="0" err="1" smtClean="0"/>
              <a:t>Fil</a:t>
            </a:r>
            <a:r>
              <a:rPr lang="ro-RO" sz="2000" b="1" dirty="0" smtClean="0"/>
              <a:t>. 2:8).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7C95725-57F8-4747-B193-34D7592B52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646" y="84389"/>
            <a:ext cx="1846500" cy="137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25FED6C7-A60B-4EF3-86AE-7CAD58C72E69}"/>
              </a:ext>
            </a:extLst>
          </p:cNvPr>
          <p:cNvGrpSpPr/>
          <p:nvPr/>
        </p:nvGrpSpPr>
        <p:grpSpPr>
          <a:xfrm>
            <a:off x="6345382" y="1404218"/>
            <a:ext cx="2702446" cy="1782328"/>
            <a:chOff x="6035041" y="1404217"/>
            <a:chExt cx="3012787" cy="2024783"/>
          </a:xfrm>
          <a:effectLst>
            <a:reflection blurRad="6350" stA="52000" endA="300" endPos="13000" dir="5400000" sy="-100000" algn="bl" rotWithShape="0"/>
          </a:effectLst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xmlns="" id="{CF3383B1-7298-4297-B16A-1B86C818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35041" y="1404218"/>
              <a:ext cx="1457494" cy="2024782"/>
            </a:xfrm>
            <a:prstGeom prst="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FB863514-863D-463B-9BB8-3E487F90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531352" y="1404217"/>
              <a:ext cx="1516476" cy="2024781"/>
            </a:xfrm>
            <a:prstGeom prst="rect">
              <a:avLst/>
            </a:prstGeom>
            <a:ln w="38100" cap="sq">
              <a:solidFill>
                <a:srgbClr val="FFFF99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FEB26CF1-6287-42F3-AE1B-D7748FC05D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462"/>
          <a:stretch/>
        </p:blipFill>
        <p:spPr>
          <a:xfrm>
            <a:off x="129178" y="3713018"/>
            <a:ext cx="3218240" cy="1650509"/>
          </a:xfrm>
          <a:prstGeom prst="snip2DiagRect">
            <a:avLst>
              <a:gd name="adj1" fmla="val 1590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9AB4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4ED19F02-3235-4B08-8F94-FB5022C760E4}"/>
              </a:ext>
            </a:extLst>
          </p:cNvPr>
          <p:cNvSpPr txBox="1"/>
          <p:nvPr/>
        </p:nvSpPr>
        <p:spPr>
          <a:xfrm>
            <a:off x="3448592" y="3610957"/>
            <a:ext cx="5695406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Datorită</a:t>
            </a:r>
            <a:r>
              <a:rPr lang="ro-RO" sz="2000" b="1" smtClean="0"/>
              <a:t> acestei iubiri </a:t>
            </a:r>
            <a:r>
              <a:rPr lang="ro-RO" sz="2000" b="1" smtClean="0"/>
              <a:t>sacrificatoare</a:t>
            </a:r>
            <a:r>
              <a:rPr lang="ro-RO" sz="2000" b="1" smtClean="0"/>
              <a:t>, Dumnezeu </a:t>
            </a:r>
            <a:r>
              <a:rPr lang="ro-RO" sz="2000" b="1" smtClean="0"/>
              <a:t>„</a:t>
            </a:r>
            <a:r>
              <a:rPr lang="ro-RO" sz="2000" b="1" smtClean="0"/>
              <a:t>l-a înălţat până la capăt şi i-a dat un nume care este mai presus de orice </a:t>
            </a:r>
            <a:r>
              <a:rPr lang="ro-RO" sz="2000" b="1" smtClean="0"/>
              <a:t>nume</a:t>
            </a:r>
            <a:r>
              <a:rPr lang="ro-RO" sz="2000" b="1" smtClean="0"/>
              <a:t>” </a:t>
            </a:r>
            <a:r>
              <a:rPr lang="ro-RO" sz="2000" b="1" smtClean="0"/>
              <a:t>(Fil</a:t>
            </a:r>
            <a:r>
              <a:rPr lang="ro-RO" sz="2000" b="1" smtClean="0"/>
              <a:t>. </a:t>
            </a:r>
            <a:r>
              <a:rPr lang="ro-RO" sz="2000" b="1" smtClean="0"/>
              <a:t>2</a:t>
            </a:r>
            <a:r>
              <a:rPr lang="ro-RO" sz="2000" b="1" smtClean="0"/>
              <a:t>: </a:t>
            </a:r>
            <a:r>
              <a:rPr lang="ro-RO" sz="2000" b="1" smtClean="0"/>
              <a:t>9</a:t>
            </a:r>
            <a:r>
              <a:rPr lang="ro-RO" sz="2000" b="1" smtClean="0"/>
              <a:t>). Dar cea mai mare bucurie a </a:t>
            </a:r>
            <a:r>
              <a:rPr lang="ro-RO" sz="2000" b="1" smtClean="0"/>
              <a:t>S</a:t>
            </a:r>
            <a:r>
              <a:rPr lang="ro-RO" sz="2000" b="1" smtClean="0"/>
              <a:t>a nu a fost </a:t>
            </a:r>
            <a:r>
              <a:rPr lang="ro-RO" sz="2000" b="1" smtClean="0"/>
              <a:t>înălţarea</a:t>
            </a:r>
            <a:r>
              <a:rPr lang="ro-RO" sz="2000" b="1" smtClean="0"/>
              <a:t> obţinută </a:t>
            </a:r>
            <a:r>
              <a:rPr lang="ro-RO" sz="2000" b="1" smtClean="0"/>
              <a:t>(</a:t>
            </a:r>
            <a:r>
              <a:rPr lang="ro-RO" sz="2000" b="1" smtClean="0"/>
              <a:t>sau mai bine </a:t>
            </a:r>
            <a:r>
              <a:rPr lang="ro-RO" sz="2000" b="1" smtClean="0"/>
              <a:t>zis</a:t>
            </a:r>
            <a:r>
              <a:rPr lang="ro-RO" sz="2000" b="1" smtClean="0"/>
              <a:t>, </a:t>
            </a:r>
            <a:r>
              <a:rPr lang="ro-RO" sz="2000" b="1" smtClean="0"/>
              <a:t>recuperată</a:t>
            </a:r>
            <a:r>
              <a:rPr lang="ro-RO" sz="2000" b="1" smtClean="0"/>
              <a:t>), ci că </a:t>
            </a:r>
            <a:r>
              <a:rPr lang="ro-RO" sz="2000" b="1" smtClean="0"/>
              <a:t>„</a:t>
            </a:r>
            <a:r>
              <a:rPr lang="ro-RO" sz="2000" b="1" smtClean="0"/>
              <a:t>Va vedea rodul muncii sufletului Lui şi Se va </a:t>
            </a:r>
            <a:r>
              <a:rPr lang="ro-RO" sz="2000" b="1" smtClean="0"/>
              <a:t>înviora</a:t>
            </a:r>
            <a:r>
              <a:rPr lang="ro-RO" sz="2000" b="1" smtClean="0"/>
              <a:t>” </a:t>
            </a:r>
            <a:r>
              <a:rPr lang="ro-RO" sz="2000" b="1" smtClean="0"/>
              <a:t>(Is</a:t>
            </a:r>
            <a:r>
              <a:rPr lang="ro-RO" sz="2000" b="1" smtClean="0"/>
              <a:t>. </a:t>
            </a:r>
            <a:r>
              <a:rPr lang="ro-RO" sz="2000" b="1" smtClean="0"/>
              <a:t>53:11).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Pe măsură </a:t>
            </a:r>
            <a:r>
              <a:rPr lang="ro-RO" sz="2000" b="1" smtClean="0"/>
              <a:t>ce </a:t>
            </a:r>
            <a:r>
              <a:rPr lang="ro-RO" sz="2000" b="1" smtClean="0"/>
              <a:t>păşim </a:t>
            </a:r>
            <a:r>
              <a:rPr lang="ro-RO" sz="2000" b="1" smtClean="0"/>
              <a:t>pe</a:t>
            </a:r>
            <a:r>
              <a:rPr lang="ro-RO" sz="2000" b="1" smtClean="0"/>
              <a:t> urmele credinţei lui </a:t>
            </a:r>
            <a:r>
              <a:rPr lang="ro-RO" sz="2000" b="1" smtClean="0"/>
              <a:t>Isus</a:t>
            </a:r>
            <a:r>
              <a:rPr lang="ro-RO" sz="2000" b="1" smtClean="0"/>
              <a:t>, cea mai mare bucurie a noastră va fi să vedem sufletele predându-şi viaţa Mântuitorului </a:t>
            </a:r>
            <a:r>
              <a:rPr lang="ro-RO" sz="2000" b="1" smtClean="0"/>
              <a:t>şi</a:t>
            </a:r>
            <a:r>
              <a:rPr lang="ro-RO" sz="2000" b="1" smtClean="0"/>
              <a:t>, </a:t>
            </a:r>
            <a:r>
              <a:rPr lang="ro-RO" sz="2000" b="1" smtClean="0"/>
              <a:t>la </a:t>
            </a:r>
            <a:r>
              <a:rPr lang="ro-RO" sz="2000" b="1" smtClean="0"/>
              <a:t>final</a:t>
            </a:r>
            <a:r>
              <a:rPr lang="ro-RO" sz="2000" b="1" smtClean="0"/>
              <a:t>, împărtăşind viaţa eternă cu </a:t>
            </a:r>
            <a:r>
              <a:rPr lang="ro-RO" sz="2000" b="1" smtClean="0"/>
              <a:t>Isus.</a:t>
            </a:r>
            <a:endParaRPr lang="ro-RO" sz="2000" b="1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xmlns="" id="{A6E3F5CE-6DE1-468E-8709-2ABFBFB7D787}"/>
              </a:ext>
            </a:extLst>
          </p:cNvPr>
          <p:cNvGrpSpPr/>
          <p:nvPr/>
        </p:nvGrpSpPr>
        <p:grpSpPr>
          <a:xfrm>
            <a:off x="139445" y="5500691"/>
            <a:ext cx="3211794" cy="1195796"/>
            <a:chOff x="139445" y="5500691"/>
            <a:chExt cx="3211794" cy="1195796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xmlns="" id="{28C4A413-6EBC-46B0-8AB3-D74B66720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757684" y="5500692"/>
              <a:ext cx="1593555" cy="11957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xmlns="" id="{D0BFF787-FA9A-4338-95DC-4DC14C651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9445" y="5500691"/>
              <a:ext cx="1593555" cy="119579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99914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uiExpand="1" build="p"/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48E2E9-8A21-43E4-AED2-7F722B01016C}"/>
              </a:ext>
            </a:extLst>
          </p:cNvPr>
          <p:cNvSpPr txBox="1"/>
          <p:nvPr/>
        </p:nvSpPr>
        <p:spPr>
          <a:xfrm>
            <a:off x="0" y="0"/>
            <a:ext cx="550381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o-RO" sz="4400" b="1" spc="300" dirty="0">
                <a:ln w="12700" cmpd="sng">
                  <a:solidFill>
                    <a:srgbClr val="663300"/>
                  </a:solidFill>
                  <a:prstDash val="solid"/>
                </a:ln>
                <a:gradFill>
                  <a:gsLst>
                    <a:gs pos="0">
                      <a:srgbClr val="663300"/>
                    </a:gs>
                    <a:gs pos="4000">
                      <a:srgbClr val="8E4700"/>
                    </a:gs>
                    <a:gs pos="87000">
                      <a:srgbClr val="FFD3A7"/>
                    </a:gs>
                  </a:gsLst>
                  <a:lin ang="5400000"/>
                </a:gradFill>
                <a:effectLst>
                  <a:reflection blurRad="6350" stA="55000" endA="300" endPos="24000" dir="5400000" sy="-100000" algn="bl" rotWithShape="0"/>
                </a:effectLst>
              </a:rPr>
              <a:t>PRIMII </a:t>
            </a:r>
            <a:r>
              <a:rPr lang="ro-RO" sz="4400" b="1" spc="300" dirty="0" smtClean="0">
                <a:ln w="12700" cmpd="sng">
                  <a:solidFill>
                    <a:srgbClr val="663300"/>
                  </a:solidFill>
                  <a:prstDash val="solid"/>
                </a:ln>
                <a:gradFill>
                  <a:gsLst>
                    <a:gs pos="0">
                      <a:srgbClr val="663300"/>
                    </a:gs>
                    <a:gs pos="4000">
                      <a:srgbClr val="8E4700"/>
                    </a:gs>
                    <a:gs pos="87000">
                      <a:srgbClr val="FFD3A7"/>
                    </a:gs>
                  </a:gsLst>
                  <a:lin ang="5400000"/>
                </a:gradFill>
                <a:effectLst>
                  <a:reflection blurRad="6350" stA="55000" endA="300" endPos="24000" dir="5400000" sy="-100000" algn="bl" rotWithShape="0"/>
                </a:effectLst>
              </a:rPr>
              <a:t>PAŞI</a:t>
            </a:r>
            <a:endParaRPr lang="ro-RO" sz="4400" b="1" spc="300" dirty="0">
              <a:ln w="12700" cmpd="sng">
                <a:solidFill>
                  <a:srgbClr val="663300"/>
                </a:solidFill>
                <a:prstDash val="solid"/>
              </a:ln>
              <a:gradFill>
                <a:gsLst>
                  <a:gs pos="0">
                    <a:srgbClr val="663300"/>
                  </a:gs>
                  <a:gs pos="4000">
                    <a:srgbClr val="8E4700"/>
                  </a:gs>
                  <a:gs pos="87000">
                    <a:srgbClr val="FFD3A7"/>
                  </a:gs>
                </a:gsLst>
                <a:lin ang="5400000"/>
              </a:gradFill>
              <a:effectLst>
                <a:reflection blurRad="6350" stA="55000" endA="300" endPos="24000" dir="5400000" sy="-10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52044A9-556A-4E3B-8A51-5BC8F3804049}"/>
              </a:ext>
            </a:extLst>
          </p:cNvPr>
          <p:cNvSpPr txBox="1"/>
          <p:nvPr/>
        </p:nvSpPr>
        <p:spPr>
          <a:xfrm>
            <a:off x="52251" y="721379"/>
            <a:ext cx="5399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7A2030"/>
                </a:solidFill>
                <a:latin typeface="Comic Sans MS" panose="030F0702030302020204" pitchFamily="66" charset="0"/>
              </a:rPr>
              <a:t>„Îndată</a:t>
            </a:r>
            <a:r>
              <a:rPr lang="ro-RO" b="1" dirty="0" smtClean="0">
                <a:solidFill>
                  <a:srgbClr val="7A2030"/>
                </a:solidFill>
                <a:latin typeface="Comic Sans MS" panose="030F0702030302020204" pitchFamily="66" charset="0"/>
              </a:rPr>
              <a:t>, ei au lăsat mrejele şi au mers după El.” </a:t>
            </a:r>
            <a:r>
              <a:rPr lang="ro-RO" sz="1600" b="1" dirty="0" smtClean="0">
                <a:solidFill>
                  <a:srgbClr val="7A2030"/>
                </a:solidFill>
                <a:latin typeface="Comic Sans MS" panose="030F0702030302020204" pitchFamily="66" charset="0"/>
              </a:rPr>
              <a:t>(Matei 4:20)</a:t>
            </a:r>
            <a:endParaRPr lang="ro-RO" sz="1600" b="1" dirty="0">
              <a:solidFill>
                <a:srgbClr val="7A203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69253E4-4AC8-4883-B339-55BA2FFACADD}"/>
              </a:ext>
            </a:extLst>
          </p:cNvPr>
          <p:cNvSpPr txBox="1"/>
          <p:nvPr/>
        </p:nvSpPr>
        <p:spPr>
          <a:xfrm>
            <a:off x="148044" y="1341583"/>
            <a:ext cx="53152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După ce L-au urmat pe Isus de ceva timp, Andrei, Petru, Ioan şi Iacov au fost chemaţi să-L urmeze „cu normă întreagă”. Isus i-a invitat să nu mai pescuiască peşti şi să devină „pescari de oameni” (Mat. 4:19).</a:t>
            </a:r>
            <a:endParaRPr lang="ro-RO" sz="20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01EFB61-3CC0-44B6-9CEF-B56FBEA8F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4776" y="244692"/>
            <a:ext cx="3457303" cy="254213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D3A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31750">
            <a:bevelT w="222250" h="152400" prst="hardEdge"/>
            <a:extrusionClr>
              <a:srgbClr val="FFFFFF"/>
            </a:extrusion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65CF2AB-A0D3-4BD0-9290-40F9F08B6A0C}"/>
              </a:ext>
            </a:extLst>
          </p:cNvPr>
          <p:cNvSpPr txBox="1"/>
          <p:nvPr/>
        </p:nvSpPr>
        <p:spPr>
          <a:xfrm>
            <a:off x="2945672" y="2972799"/>
            <a:ext cx="6067697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Din</a:t>
            </a:r>
            <a:r>
              <a:rPr lang="ro-RO" sz="2000" b="1" smtClean="0"/>
              <a:t> acel </a:t>
            </a:r>
            <a:r>
              <a:rPr lang="ro-RO" sz="2000" b="1" smtClean="0"/>
              <a:t>moment</a:t>
            </a:r>
            <a:r>
              <a:rPr lang="ro-RO" sz="2000" b="1" smtClean="0"/>
              <a:t>, au părăsit totul pentru a împărtăşi dragostea lui Isus cu </a:t>
            </a:r>
            <a:r>
              <a:rPr lang="ro-RO" sz="2000" b="1" smtClean="0"/>
              <a:t>ceilalţi.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Un alt om care a fost chemat să lase totul pentru Isus a fost Levi </a:t>
            </a:r>
            <a:r>
              <a:rPr lang="ro-RO" sz="2000" b="1" smtClean="0"/>
              <a:t>Matei</a:t>
            </a:r>
            <a:r>
              <a:rPr lang="ro-RO" sz="2000" b="1" smtClean="0"/>
              <a:t>. Isus a cunoscut dorul inimii </a:t>
            </a:r>
            <a:r>
              <a:rPr lang="ro-RO" sz="2000" b="1" smtClean="0"/>
              <a:t>s</a:t>
            </a:r>
            <a:r>
              <a:rPr lang="ro-RO" sz="2000" b="1" smtClean="0"/>
              <a:t>ale şi </a:t>
            </a:r>
            <a:r>
              <a:rPr lang="ro-RO" sz="2000" b="1" smtClean="0"/>
              <a:t>l</a:t>
            </a:r>
            <a:r>
              <a:rPr lang="ro-RO" sz="2000" b="1" smtClean="0"/>
              <a:t>-a chemat să </a:t>
            </a:r>
            <a:r>
              <a:rPr lang="ro-RO" sz="2000" b="1" smtClean="0"/>
              <a:t>lase</a:t>
            </a:r>
            <a:r>
              <a:rPr lang="ro-RO" sz="2000" b="1" smtClean="0"/>
              <a:t> în urmă o viaţă </a:t>
            </a:r>
            <a:r>
              <a:rPr lang="ro-RO" sz="2000" b="1" smtClean="0"/>
              <a:t>confortabilă</a:t>
            </a:r>
            <a:r>
              <a:rPr lang="ro-RO" sz="2000" b="1" smtClean="0"/>
              <a:t>, dar </a:t>
            </a:r>
            <a:r>
              <a:rPr lang="ro-RO" sz="2000" b="1" smtClean="0"/>
              <a:t>nesatisfăcătoare</a:t>
            </a:r>
            <a:r>
              <a:rPr lang="ro-RO" sz="2000" b="1" smtClean="0"/>
              <a:t>, pentru o viaţă cu scop şi împlinire </a:t>
            </a:r>
            <a:r>
              <a:rPr lang="ro-RO" sz="2000" b="1" smtClean="0"/>
              <a:t>(</a:t>
            </a:r>
            <a:r>
              <a:rPr lang="ro-RO" sz="2000" b="1" smtClean="0"/>
              <a:t>Matei </a:t>
            </a:r>
            <a:r>
              <a:rPr lang="ro-RO" sz="2000" b="1" smtClean="0"/>
              <a:t>9</a:t>
            </a:r>
            <a:r>
              <a:rPr lang="ro-RO" sz="2000" b="1" smtClean="0"/>
              <a:t>: </a:t>
            </a:r>
            <a:r>
              <a:rPr lang="ro-RO" sz="2000" b="1" smtClean="0"/>
              <a:t>9).</a:t>
            </a:r>
            <a:endParaRPr lang="ro-RO" sz="2000" b="1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C0AEBA0-8CA2-411B-B88B-E0DEE37983FA}"/>
              </a:ext>
            </a:extLst>
          </p:cNvPr>
          <p:cNvSpPr txBox="1"/>
          <p:nvPr/>
        </p:nvSpPr>
        <p:spPr>
          <a:xfrm>
            <a:off x="2945672" y="5194301"/>
            <a:ext cx="38208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Şi noi vrem să trăim pentru ceva care merită, pentru un scop mai mare şi mai nobil. Prin urmare, să răspundem chemării lui Hristos de a-L urma.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1B67B1F-1562-48D0-ABFB-C1AF2CAB8E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208" y="3055986"/>
            <a:ext cx="2785872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3724F23-3038-4290-A23E-1A428939B3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17349" y="5014062"/>
            <a:ext cx="2365687" cy="1774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5855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E892937-1C2E-4FB9-AF1A-E47198F9FF93}"/>
              </a:ext>
            </a:extLst>
          </p:cNvPr>
          <p:cNvSpPr txBox="1"/>
          <p:nvPr/>
        </p:nvSpPr>
        <p:spPr>
          <a:xfrm>
            <a:off x="1753358" y="-87087"/>
            <a:ext cx="739064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o-RO" sz="4800" b="1" spc="600">
                <a:ln/>
                <a:solidFill>
                  <a:schemeClr val="accent4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ATINGEREA </a:t>
            </a:r>
            <a:r>
              <a:rPr lang="ro-RO" sz="4800" b="1" spc="60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  <a:alpha val="43000"/>
                    </a:schemeClr>
                  </a:outerShdw>
                </a:effectLst>
              </a:rPr>
              <a:t>ŢINTEI</a:t>
            </a:r>
            <a:endParaRPr lang="ro-RO" sz="4800" b="1" spc="600">
              <a:ln/>
              <a:solidFill>
                <a:schemeClr val="accent4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985FD2E-065B-406E-94CB-B8DC2CAEC0B2}"/>
              </a:ext>
            </a:extLst>
          </p:cNvPr>
          <p:cNvSpPr txBox="1"/>
          <p:nvPr/>
        </p:nvSpPr>
        <p:spPr>
          <a:xfrm>
            <a:off x="1847273" y="667086"/>
            <a:ext cx="441716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M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-am 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luptat lupta cea 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bună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, mi-am isprăvit 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alergarea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, am păzit 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credinţa</a:t>
            </a:r>
            <a:r>
              <a:rPr lang="ro-RO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2 </a:t>
            </a:r>
            <a:r>
              <a:rPr lang="ro-RO" sz="1600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Timotei</a:t>
            </a:r>
            <a:r>
              <a:rPr lang="ro-RO" sz="1600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E18545"/>
                </a:solidFill>
                <a:latin typeface="Comic Sans MS" panose="030F0702030302020204" pitchFamily="66" charset="0"/>
              </a:rPr>
              <a:t>4:7)</a:t>
            </a:r>
            <a:endParaRPr lang="ro-RO" sz="1600" b="1">
              <a:solidFill>
                <a:srgbClr val="E1854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6566FFE-A265-4906-A1F3-AFAB04E704A3}"/>
              </a:ext>
            </a:extLst>
          </p:cNvPr>
          <p:cNvSpPr txBox="1"/>
          <p:nvPr/>
        </p:nvSpPr>
        <p:spPr>
          <a:xfrm>
            <a:off x="1753358" y="1542690"/>
            <a:ext cx="4607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Cine ar alege ca vestitor şi persoană de </a:t>
            </a:r>
            <a:r>
              <a:rPr lang="ro-RO" sz="2000" b="1" smtClean="0"/>
              <a:t>încredere </a:t>
            </a:r>
            <a:r>
              <a:rPr lang="ro-RO" sz="2000" b="1" smtClean="0"/>
              <a:t>pe </a:t>
            </a:r>
            <a:r>
              <a:rPr lang="ro-RO" sz="2000" b="1" smtClean="0"/>
              <a:t>cel</a:t>
            </a:r>
            <a:r>
              <a:rPr lang="ro-RO" sz="2000" b="1" smtClean="0"/>
              <a:t> mai </a:t>
            </a:r>
            <a:r>
              <a:rPr lang="ro-RO" sz="2000" b="1" smtClean="0"/>
              <a:t>mare</a:t>
            </a:r>
            <a:r>
              <a:rPr lang="ro-RO" sz="2000" b="1" smtClean="0"/>
              <a:t> duşman al </a:t>
            </a:r>
            <a:r>
              <a:rPr lang="ro-RO" sz="2000" b="1" smtClean="0"/>
              <a:t>său?</a:t>
            </a:r>
            <a:endParaRPr lang="ro-RO" sz="2000" b="1" smtClean="0"/>
          </a:p>
          <a:p>
            <a:pPr>
              <a:spcBef>
                <a:spcPts val="600"/>
              </a:spcBef>
            </a:pPr>
            <a:endParaRPr lang="ro-RO" sz="2000" b="1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F3B53E6-0B66-48D7-8AC9-D85ED8989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00" y="153940"/>
            <a:ext cx="1656658" cy="21364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3EE342F-C417-417C-B752-6CF6978D28CD}"/>
              </a:ext>
            </a:extLst>
          </p:cNvPr>
          <p:cNvSpPr txBox="1"/>
          <p:nvPr/>
        </p:nvSpPr>
        <p:spPr>
          <a:xfrm>
            <a:off x="9610" y="2299063"/>
            <a:ext cx="5238531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Saul (Pavel) </a:t>
            </a:r>
            <a:r>
              <a:rPr lang="ro-RO" sz="2000" b="1" smtClean="0"/>
              <a:t>este încă un exemplu al celor pe care </a:t>
            </a:r>
            <a:r>
              <a:rPr lang="ro-RO" sz="2000" b="1" smtClean="0"/>
              <a:t>nimeni</a:t>
            </a:r>
            <a:r>
              <a:rPr lang="ro-RO" sz="2000" b="1" smtClean="0"/>
              <a:t>, cu excepţia lui </a:t>
            </a:r>
            <a:r>
              <a:rPr lang="ro-RO" sz="2000" b="1" smtClean="0"/>
              <a:t>Isus</a:t>
            </a:r>
            <a:r>
              <a:rPr lang="ro-RO" sz="2000" b="1" smtClean="0"/>
              <a:t>, nu </a:t>
            </a:r>
            <a:r>
              <a:rPr lang="ro-RO" sz="2000" b="1" smtClean="0"/>
              <a:t>i-</a:t>
            </a:r>
            <a:r>
              <a:rPr lang="ro-RO" sz="2000" b="1" smtClean="0"/>
              <a:t>ar alege ca </a:t>
            </a:r>
            <a:r>
              <a:rPr lang="ro-RO" sz="2000" b="1" smtClean="0"/>
              <a:t>evanghelişti</a:t>
            </a:r>
            <a:r>
              <a:rPr lang="ro-RO" sz="2000" b="1" smtClean="0"/>
              <a:t>. Cum ar putea un </a:t>
            </a:r>
            <a:r>
              <a:rPr lang="ro-RO" sz="2000" b="1" smtClean="0"/>
              <a:t>demonizat</a:t>
            </a:r>
            <a:r>
              <a:rPr lang="ro-RO" sz="2000" b="1" smtClean="0"/>
              <a:t>, </a:t>
            </a:r>
            <a:r>
              <a:rPr lang="ro-RO" sz="2000" b="1" smtClean="0"/>
              <a:t>o femeie </a:t>
            </a:r>
            <a:r>
              <a:rPr lang="ro-RO" sz="2000" b="1" smtClean="0"/>
              <a:t>samariteană</a:t>
            </a:r>
            <a:r>
              <a:rPr lang="ro-RO" sz="2000" b="1" smtClean="0"/>
              <a:t>, o </a:t>
            </a:r>
            <a:r>
              <a:rPr lang="ro-RO" sz="2000" b="1" smtClean="0"/>
              <a:t>prostituată</a:t>
            </a:r>
            <a:r>
              <a:rPr lang="ro-RO" sz="2000" b="1" smtClean="0"/>
              <a:t>, un </a:t>
            </a:r>
            <a:r>
              <a:rPr lang="ro-RO" sz="2000" b="1" smtClean="0"/>
              <a:t>vameş</a:t>
            </a:r>
            <a:r>
              <a:rPr lang="ro-RO" sz="2000" b="1" smtClean="0"/>
              <a:t>, pescari </a:t>
            </a:r>
            <a:r>
              <a:rPr lang="ro-RO" sz="2000" b="1" smtClean="0"/>
              <a:t>„inculţi</a:t>
            </a:r>
            <a:r>
              <a:rPr lang="ro-RO" sz="2000" b="1" smtClean="0"/>
              <a:t>” sau un persecutor ferm al creştinilor să devină mari </a:t>
            </a:r>
            <a:r>
              <a:rPr lang="ro-RO" sz="2000" b="1" smtClean="0"/>
              <a:t>predicatori?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Harul lui Dumnezeu le-a transformat inimile şi s-au </a:t>
            </a:r>
            <a:r>
              <a:rPr lang="ro-RO" sz="2000" b="1" smtClean="0"/>
              <a:t>predat</a:t>
            </a:r>
            <a:r>
              <a:rPr lang="ro-RO" sz="2000" b="1" smtClean="0"/>
              <a:t> pe deplin pentru a le spune altora marile minuni pe care le-a făcut Dumnezeu în viaţa </a:t>
            </a:r>
            <a:r>
              <a:rPr lang="ro-RO" sz="2000" b="1" smtClean="0"/>
              <a:t>lor.</a:t>
            </a:r>
            <a:endParaRPr lang="ro-RO" sz="20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752A8207-E60D-43AF-A100-DABEC80157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1134" y="723812"/>
            <a:ext cx="2686166" cy="1510968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AA17B53-B2EF-4C82-8A15-58B66089D3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47359" y="2363077"/>
            <a:ext cx="1751990" cy="1247714"/>
          </a:xfrm>
          <a:prstGeom prst="rect">
            <a:avLst/>
          </a:prstGeom>
          <a:ln w="38100" cap="sq">
            <a:solidFill>
              <a:srgbClr val="7A203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A41FF7F-B347-4F5C-9FC0-2547C50561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9558" y="2363077"/>
            <a:ext cx="1656704" cy="1259095"/>
          </a:xfrm>
          <a:prstGeom prst="rect">
            <a:avLst/>
          </a:prstGeom>
          <a:ln w="38100" cap="sq">
            <a:solidFill>
              <a:srgbClr val="888B3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BE291085-B394-4FFC-AF86-3E04A532FB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59976" y="3750469"/>
            <a:ext cx="1674494" cy="1674494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88A4BB6B-E87B-47E0-B5F8-847D243728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020294" y="3750469"/>
            <a:ext cx="2025968" cy="1674494"/>
          </a:xfrm>
          <a:prstGeom prst="rect">
            <a:avLst/>
          </a:prstGeom>
          <a:ln w="38100" cap="sq">
            <a:solidFill>
              <a:srgbClr val="D49B4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47BA4E57-F0FC-4F2F-9D73-83B9A91E3C7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0629" y="5594594"/>
            <a:ext cx="2383120" cy="11915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8061A76-3CBD-4152-BB4E-6E3F5BE8B8B6}"/>
              </a:ext>
            </a:extLst>
          </p:cNvPr>
          <p:cNvSpPr txBox="1"/>
          <p:nvPr/>
        </p:nvSpPr>
        <p:spPr>
          <a:xfrm>
            <a:off x="5093007" y="5499725"/>
            <a:ext cx="40509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De </a:t>
            </a:r>
            <a:r>
              <a:rPr lang="ro-RO" sz="2000" b="1" smtClean="0"/>
              <a:t>la întâlnirea sa cu </a:t>
            </a:r>
            <a:r>
              <a:rPr lang="ro-RO" sz="2000" b="1" smtClean="0"/>
              <a:t>Isus</a:t>
            </a:r>
            <a:r>
              <a:rPr lang="ro-RO" sz="2000" b="1" smtClean="0"/>
              <a:t>, Pavel nu a încetat niciodată să privească spre </a:t>
            </a:r>
            <a:r>
              <a:rPr lang="ro-RO" sz="2000" b="1" smtClean="0"/>
              <a:t>ţintă</a:t>
            </a:r>
            <a:r>
              <a:rPr lang="ro-RO" sz="2000" b="1" smtClean="0"/>
              <a:t>. El şi-a dedicat ÎNTREAGA VIAŢĂ predicării </a:t>
            </a:r>
            <a:r>
              <a:rPr lang="ro-RO" sz="2000" b="1" smtClean="0"/>
              <a:t>Evangheliei.</a:t>
            </a:r>
            <a:endParaRPr lang="ro-RO" sz="2000" b="1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B466A82B-80E3-408E-9261-D4F7C8516DB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09885" y="5594593"/>
            <a:ext cx="2383122" cy="1191561"/>
          </a:xfrm>
          <a:prstGeom prst="round2DiagRect">
            <a:avLst>
              <a:gd name="adj1" fmla="val 0"/>
              <a:gd name="adj2" fmla="val 18271"/>
            </a:avLst>
          </a:prstGeom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545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uiExpand="1" build="p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CA7881E-9FE0-4731-B6C6-E56374219761}"/>
              </a:ext>
            </a:extLst>
          </p:cNvPr>
          <p:cNvSpPr txBox="1"/>
          <p:nvPr/>
        </p:nvSpPr>
        <p:spPr>
          <a:xfrm>
            <a:off x="0" y="0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contourW="31750">
              <a:bevelT w="38100" h="38100" prst="relaxedInset"/>
              <a:contourClr>
                <a:srgbClr val="006000"/>
              </a:contourClr>
            </a:sp3d>
          </a:bodyPr>
          <a:lstStyle/>
          <a:p>
            <a:pPr algn="ctr"/>
            <a:r>
              <a:rPr lang="ro-RO" sz="4400" b="1" spc="600">
                <a:ln w="12700">
                  <a:noFill/>
                  <a:prstDash val="solid"/>
                </a:ln>
                <a:pattFill prst="pct50">
                  <a:fgClr>
                    <a:srgbClr val="006000"/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rgbClr val="009900"/>
                  </a:outerShdw>
                </a:effectLst>
              </a:rPr>
              <a:t>RELUÂND </a:t>
            </a:r>
            <a:r>
              <a:rPr lang="ro-RO" sz="4400" b="1" spc="600" smtClean="0">
                <a:ln w="12700">
                  <a:noFill/>
                  <a:prstDash val="solid"/>
                </a:ln>
                <a:pattFill prst="pct50">
                  <a:fgClr>
                    <a:srgbClr val="006000"/>
                  </a:fgClr>
                  <a:bgClr>
                    <a:srgbClr val="FFFF00"/>
                  </a:bgClr>
                </a:pattFill>
                <a:effectLst>
                  <a:outerShdw dist="38100" dir="2640000" algn="bl" rotWithShape="0">
                    <a:srgbClr val="009900"/>
                  </a:outerShdw>
                </a:effectLst>
              </a:rPr>
              <a:t>PASUL</a:t>
            </a:r>
            <a:endParaRPr lang="ro-RO" sz="4400" b="1" spc="600">
              <a:ln w="12700">
                <a:noFill/>
                <a:prstDash val="solid"/>
              </a:ln>
              <a:pattFill prst="pct50">
                <a:fgClr>
                  <a:srgbClr val="006000"/>
                </a:fgClr>
                <a:bgClr>
                  <a:srgbClr val="FFFF00"/>
                </a:bgClr>
              </a:pattFill>
              <a:effectLst>
                <a:outerShdw dist="38100" dir="2640000" algn="bl" rotWithShape="0">
                  <a:srgbClr val="0099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BAB33CB-EAC1-4C7E-BA1A-8BCC13174DA6}"/>
              </a:ext>
            </a:extLst>
          </p:cNvPr>
          <p:cNvSpPr txBox="1"/>
          <p:nvPr/>
        </p:nvSpPr>
        <p:spPr>
          <a:xfrm>
            <a:off x="0" y="690381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„A </a:t>
            </a:r>
            <a:r>
              <a:rPr lang="ro-RO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treia oară i-a zis Isus: „Simone, fiul lui Iona, Mă iubeşti?” Petru s-a întristat că-i zisese a treia oară: „Mă iubeşti?” Şi I-a răspuns: „Doamne, Tu toate le ştii, </a:t>
            </a:r>
            <a:r>
              <a:rPr lang="ro-RO" b="1" dirty="0" err="1" smtClean="0">
                <a:solidFill>
                  <a:srgbClr val="663300"/>
                </a:solidFill>
                <a:latin typeface="Comic Sans MS" panose="030F0702030302020204" pitchFamily="66" charset="0"/>
              </a:rPr>
              <a:t>ştii</a:t>
            </a:r>
            <a:r>
              <a:rPr lang="ro-RO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 că Te iubesc.” Isus i-a zis: „Paşte oile Mele!” </a:t>
            </a:r>
            <a:r>
              <a:rPr lang="ro-RO" sz="1600" b="1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(Ioan 21:17)</a:t>
            </a:r>
            <a:endParaRPr lang="ro-RO" sz="1600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19B79AAE-513E-46B3-8043-17D5A2FE7F30}"/>
              </a:ext>
            </a:extLst>
          </p:cNvPr>
          <p:cNvSpPr txBox="1"/>
          <p:nvPr/>
        </p:nvSpPr>
        <p:spPr>
          <a:xfrm>
            <a:off x="156751" y="1610410"/>
            <a:ext cx="8878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Petru săvârşise un păcat cumplit: îl negase pe Isus (Marcu 14: 66-72). Se simţea incapabil să continue să le spună altora despre Isus.</a:t>
            </a:r>
            <a:endParaRPr lang="ro-RO" sz="20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9D61E88-AA2A-4F4D-9181-8CFDFC26DC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49323" y="2071169"/>
            <a:ext cx="1690177" cy="226299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1057272" lon="1297418" rev="180814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0D0800E-CE22-4E1A-AB50-9574F0D881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0517" y="2419291"/>
            <a:ext cx="2886891" cy="14123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31DE093-7404-45BE-AF6B-F4B85335D4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59682" y="3797653"/>
            <a:ext cx="2282235" cy="13835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A45F5EC-2C99-400F-9BB1-D36F248640D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44970" y="4406536"/>
            <a:ext cx="1690177" cy="239920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1057272" lon="1297418" rev="180814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07C9F43-7303-497A-ADAF-52D61FB424B3}"/>
              </a:ext>
            </a:extLst>
          </p:cNvPr>
          <p:cNvSpPr txBox="1"/>
          <p:nvPr/>
        </p:nvSpPr>
        <p:spPr>
          <a:xfrm>
            <a:off x="3047408" y="2390408"/>
            <a:ext cx="42996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Dar Isus a cunoscut inima lui Petru şi a ştiut că el </a:t>
            </a:r>
            <a:r>
              <a:rPr lang="ro-RO" sz="2000" b="1" smtClean="0"/>
              <a:t>continua</a:t>
            </a:r>
            <a:r>
              <a:rPr lang="ro-RO" sz="2000" b="1" smtClean="0"/>
              <a:t> </a:t>
            </a:r>
            <a:r>
              <a:rPr lang="ro-RO" sz="2000" b="1" smtClean="0"/>
              <a:t>să-L</a:t>
            </a:r>
            <a:r>
              <a:rPr lang="ro-RO" sz="2000" b="1" smtClean="0"/>
              <a:t> </a:t>
            </a:r>
            <a:r>
              <a:rPr lang="ro-RO" sz="2000" b="1" smtClean="0"/>
              <a:t>iubească</a:t>
            </a:r>
            <a:r>
              <a:rPr lang="ro-RO" sz="2000" b="1" smtClean="0"/>
              <a:t>. Aşa că de trei ori i-a cerut </a:t>
            </a:r>
            <a:r>
              <a:rPr lang="ro-RO" sz="2000" b="1" smtClean="0"/>
              <a:t>să </a:t>
            </a:r>
            <a:r>
              <a:rPr lang="ro-RO" sz="2000" b="1"/>
              <a:t>mărturisească </a:t>
            </a:r>
            <a:r>
              <a:rPr lang="ro-RO" sz="2000" b="1"/>
              <a:t>public </a:t>
            </a:r>
            <a:r>
              <a:rPr lang="ro-RO" sz="2000" b="1" smtClean="0"/>
              <a:t>dragostea </a:t>
            </a:r>
            <a:r>
              <a:rPr lang="ro-RO" sz="2000" b="1" smtClean="0"/>
              <a:t>lui</a:t>
            </a:r>
            <a:r>
              <a:rPr lang="ro-RO" sz="2000" b="1" smtClean="0"/>
              <a:t> pentru </a:t>
            </a:r>
            <a:r>
              <a:rPr lang="ro-RO" sz="2000" b="1" smtClean="0"/>
              <a:t>E</a:t>
            </a:r>
            <a:r>
              <a:rPr lang="ro-RO" sz="2000" b="1" smtClean="0"/>
              <a:t>l.</a:t>
            </a:r>
            <a:endParaRPr lang="ro-RO" sz="2000" b="1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C526B7C-2955-4FF4-9370-7653674D66CE}"/>
              </a:ext>
            </a:extLst>
          </p:cNvPr>
          <p:cNvSpPr txBox="1"/>
          <p:nvPr/>
        </p:nvSpPr>
        <p:spPr>
          <a:xfrm>
            <a:off x="0" y="3841010"/>
            <a:ext cx="49340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Împreună</a:t>
            </a:r>
            <a:r>
              <a:rPr lang="ro-RO" sz="2000" b="1" smtClean="0"/>
              <a:t> cu refacerea încrederii </a:t>
            </a:r>
            <a:r>
              <a:rPr lang="ro-RO" sz="2000" b="1" smtClean="0"/>
              <a:t>sale</a:t>
            </a:r>
            <a:r>
              <a:rPr lang="ro-RO" sz="2000" b="1" smtClean="0"/>
              <a:t>, Isus i-a </a:t>
            </a:r>
            <a:r>
              <a:rPr lang="ro-RO" sz="2000" b="1" smtClean="0"/>
              <a:t>încredinţat</a:t>
            </a:r>
            <a:r>
              <a:rPr lang="ro-RO" sz="2000" b="1" smtClean="0"/>
              <a:t> lui Petru o </a:t>
            </a:r>
            <a:r>
              <a:rPr lang="ro-RO" sz="2000" b="1" smtClean="0"/>
              <a:t>misiune</a:t>
            </a:r>
            <a:r>
              <a:rPr lang="ro-RO" sz="2000" b="1" smtClean="0"/>
              <a:t>: să </a:t>
            </a:r>
            <a:r>
              <a:rPr lang="ro-RO" sz="2000" b="1" smtClean="0"/>
              <a:t>păstorească</a:t>
            </a:r>
            <a:r>
              <a:rPr lang="ro-RO" sz="2000" b="1" smtClean="0"/>
              <a:t> biserica şi să predice </a:t>
            </a:r>
            <a:r>
              <a:rPr lang="ro-RO" sz="2000" b="1" smtClean="0"/>
              <a:t>Evanghelia</a:t>
            </a:r>
            <a:r>
              <a:rPr lang="ro-RO" sz="2000" b="1" smtClean="0"/>
              <a:t>. Pe </a:t>
            </a:r>
            <a:r>
              <a:rPr lang="ro-RO" sz="2000" b="1" smtClean="0"/>
              <a:t>scurt</a:t>
            </a:r>
            <a:r>
              <a:rPr lang="ro-RO" sz="2000" b="1" smtClean="0"/>
              <a:t>, arată-ţi dragostea în </a:t>
            </a:r>
            <a:r>
              <a:rPr lang="ro-RO" sz="2000" b="1" smtClean="0"/>
              <a:t>fapte</a:t>
            </a:r>
            <a:r>
              <a:rPr lang="ro-RO" sz="2000" b="1" smtClean="0"/>
              <a:t>.</a:t>
            </a:r>
            <a:endParaRPr lang="ro-RO" sz="2000" b="1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450309F-4D33-492A-8326-873F87C3FF88}"/>
              </a:ext>
            </a:extLst>
          </p:cNvPr>
          <p:cNvSpPr txBox="1"/>
          <p:nvPr/>
        </p:nvSpPr>
        <p:spPr>
          <a:xfrm>
            <a:off x="156750" y="5207315"/>
            <a:ext cx="71882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S-</a:t>
            </a:r>
            <a:r>
              <a:rPr lang="ro-RO" sz="2000" b="1" smtClean="0"/>
              <a:t>ar putea să </a:t>
            </a:r>
            <a:r>
              <a:rPr lang="ro-RO" sz="2000" b="1" smtClean="0"/>
              <a:t>fi greşit </a:t>
            </a:r>
            <a:r>
              <a:rPr lang="ro-RO" sz="2000" b="1"/>
              <a:t>cu </a:t>
            </a:r>
            <a:r>
              <a:rPr lang="ro-RO" sz="2000" b="1" smtClean="0"/>
              <a:t>desăvârşire </a:t>
            </a:r>
            <a:r>
              <a:rPr lang="ro-RO" sz="2000" b="1" smtClean="0"/>
              <a:t>Domnului</a:t>
            </a:r>
            <a:r>
              <a:rPr lang="ro-RO" sz="2000" b="1" smtClean="0"/>
              <a:t> </a:t>
            </a:r>
            <a:r>
              <a:rPr lang="ro-RO" sz="2000" b="1" smtClean="0"/>
              <a:t>tău</a:t>
            </a:r>
            <a:r>
              <a:rPr lang="ro-RO" sz="2000" b="1" smtClean="0"/>
              <a:t>. Poate că l-ai negat pentru acţiunile tale de mai multe </a:t>
            </a:r>
            <a:r>
              <a:rPr lang="ro-RO" sz="2000" b="1" smtClean="0"/>
              <a:t>ori</a:t>
            </a:r>
            <a:r>
              <a:rPr lang="ro-RO" sz="2000" b="1" smtClean="0"/>
              <a:t>. Vestea bună este că harul este încă disponibil şi Dumnezeu nu a terminat încă cu </a:t>
            </a:r>
            <a:r>
              <a:rPr lang="ro-RO" sz="2000" b="1" smtClean="0"/>
              <a:t>tine</a:t>
            </a:r>
            <a:r>
              <a:rPr lang="ro-RO" sz="2000" b="1" smtClean="0"/>
              <a:t>. Există încă un loc în munca lui pentru </a:t>
            </a:r>
            <a:r>
              <a:rPr lang="ro-RO" sz="2000" b="1" smtClean="0"/>
              <a:t>tine</a:t>
            </a:r>
            <a:r>
              <a:rPr lang="ro-RO" sz="2000" b="1" smtClean="0"/>
              <a:t>, dacă eşti </a:t>
            </a:r>
            <a:r>
              <a:rPr lang="ro-RO" sz="2000" b="1" smtClean="0"/>
              <a:t>dispus.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147846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559578C-192C-45E3-BDEF-85569680342F}"/>
              </a:ext>
            </a:extLst>
          </p:cNvPr>
          <p:cNvSpPr txBox="1"/>
          <p:nvPr/>
        </p:nvSpPr>
        <p:spPr>
          <a:xfrm>
            <a:off x="0" y="-87087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ro-RO" sz="4800" b="1" spc="60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6C2C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PAŞI </a:t>
            </a:r>
            <a:r>
              <a:rPr lang="ro-RO" sz="4800" b="1" spc="6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6C2C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 </a:t>
            </a:r>
            <a:r>
              <a:rPr lang="ro-RO" sz="4800" b="1" spc="60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6C2C6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DRAGOSTE</a:t>
            </a:r>
            <a:endParaRPr lang="ro-RO" sz="4800" b="1" spc="600">
              <a:ln w="9525" cmpd="sng">
                <a:solidFill>
                  <a:schemeClr val="accent1"/>
                </a:solidFill>
                <a:prstDash val="solid"/>
              </a:ln>
              <a:solidFill>
                <a:srgbClr val="F6C2C6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F325368-8905-4ED1-A702-74CB6B90F2E6}"/>
              </a:ext>
            </a:extLst>
          </p:cNvPr>
          <p:cNvSpPr txBox="1"/>
          <p:nvPr/>
        </p:nvSpPr>
        <p:spPr>
          <a:xfrm>
            <a:off x="0" y="610326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aceasta am cunoscut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dragostea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: prin faptul că El Şi‑a dat viaţa pentru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noi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 Şi noi deci suntem datori să ne dăm viaţa pentru 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fraţi</a:t>
            </a:r>
            <a:r>
              <a:rPr lang="ro-RO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1 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Ioan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3:16)</a:t>
            </a:r>
            <a:endParaRPr lang="ro-RO" sz="1600" b="1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24DD1344-88D2-4519-A464-4AF88CBCA5A0}"/>
              </a:ext>
            </a:extLst>
          </p:cNvPr>
          <p:cNvSpPr txBox="1"/>
          <p:nvPr/>
        </p:nvSpPr>
        <p:spPr>
          <a:xfrm>
            <a:off x="1925037" y="1300201"/>
            <a:ext cx="45541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Prin restaurarea lui Petru, Isus i-a oferit cea mai mare bucurie din viaţă: văzând sufletele câştigate pentru Împărăţia lui Dumnezeu.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Petru a început să vadă roade cu prima sa predică, în ziua Rusaliilor (Fapte 2: 14-41). El a demonstrat prin acţiuni dragostea pe care o mărturisise verbal înaintea lui Isus şi a celorlalţi apostoli.</a:t>
            </a:r>
          </a:p>
          <a:p>
            <a:pPr>
              <a:spcBef>
                <a:spcPts val="600"/>
              </a:spcBef>
            </a:pPr>
            <a:endParaRPr lang="ro-RO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E92DFA3-1B2D-44B4-BA03-50E257A61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731" y="1300201"/>
            <a:ext cx="1989909" cy="257075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B1C3F643-6400-4D33-8D6F-79EB1CF19F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479233" y="1449438"/>
            <a:ext cx="2516721" cy="2025543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63BD10C-8B12-4BBE-8162-3480838369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05007" y="3700663"/>
            <a:ext cx="2756262" cy="3038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3E62D75B-BB7B-4A65-A947-B1276C464F31}"/>
              </a:ext>
            </a:extLst>
          </p:cNvPr>
          <p:cNvSpPr txBox="1"/>
          <p:nvPr/>
        </p:nvSpPr>
        <p:spPr>
          <a:xfrm>
            <a:off x="82731" y="4107454"/>
            <a:ext cx="609164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Dar dragostea şi bucuria au un </a:t>
            </a:r>
            <a:r>
              <a:rPr lang="ro-RO" sz="2000" b="1" smtClean="0"/>
              <a:t>preţ</a:t>
            </a:r>
            <a:r>
              <a:rPr lang="ro-RO" sz="2000" b="1" smtClean="0"/>
              <a:t>. Petru şi-ar da viaţa pentru această iubire </a:t>
            </a:r>
            <a:r>
              <a:rPr lang="ro-RO" sz="2000" b="1" smtClean="0"/>
              <a:t>(</a:t>
            </a:r>
            <a:r>
              <a:rPr lang="ro-RO" sz="2000" b="1" smtClean="0"/>
              <a:t>Ioan </a:t>
            </a:r>
            <a:r>
              <a:rPr lang="ro-RO" sz="2000" b="1" smtClean="0"/>
              <a:t>21</a:t>
            </a:r>
            <a:r>
              <a:rPr lang="ro-RO" sz="2000" b="1" smtClean="0"/>
              <a:t>: </a:t>
            </a:r>
            <a:r>
              <a:rPr lang="ro-RO" sz="2000" b="1" smtClean="0"/>
              <a:t>18-19</a:t>
            </a:r>
            <a:r>
              <a:rPr lang="ro-RO" sz="2000" b="1" smtClean="0"/>
              <a:t>). După cum a explicat mai târziu </a:t>
            </a:r>
            <a:r>
              <a:rPr lang="ro-RO" sz="2000" b="1" smtClean="0"/>
              <a:t>Ioan</a:t>
            </a:r>
            <a:r>
              <a:rPr lang="ro-RO" sz="2000" b="1" smtClean="0"/>
              <a:t>, iubirea este </a:t>
            </a:r>
            <a:r>
              <a:rPr lang="ro-RO" sz="2000" b="1" smtClean="0"/>
              <a:t>sacrificiu</a:t>
            </a:r>
            <a:r>
              <a:rPr lang="ro-RO" sz="2000" b="1" smtClean="0"/>
              <a:t>, sacrificiu altruist care nu aşteaptă nici o </a:t>
            </a:r>
            <a:r>
              <a:rPr lang="ro-RO" sz="2000" b="1" smtClean="0"/>
              <a:t>recompensă.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În </a:t>
            </a:r>
            <a:r>
              <a:rPr lang="ro-RO" sz="2000" b="1" smtClean="0"/>
              <a:t>realitate</a:t>
            </a:r>
            <a:r>
              <a:rPr lang="ro-RO" sz="2000" b="1" smtClean="0"/>
              <a:t>, când suntem în compania lui Isus şi a celor mântuiţi </a:t>
            </a:r>
            <a:r>
              <a:rPr lang="ro-RO" sz="2000" b="1" smtClean="0"/>
              <a:t>(</a:t>
            </a:r>
            <a:r>
              <a:rPr lang="ro-RO" sz="2000" b="1" smtClean="0"/>
              <a:t>inclusiv a celor pe care îi purtăm în picioarele </a:t>
            </a:r>
            <a:r>
              <a:rPr lang="ro-RO" sz="2000" b="1" smtClean="0"/>
              <a:t>Lui</a:t>
            </a:r>
            <a:r>
              <a:rPr lang="ro-RO" sz="2000" b="1" smtClean="0"/>
              <a:t>), nimic din ceea ce am făcut pe acest pământ nu va părea o </a:t>
            </a:r>
            <a:r>
              <a:rPr lang="ro-RO" sz="2000" b="1" smtClean="0"/>
              <a:t>jertfă</a:t>
            </a:r>
            <a:r>
              <a:rPr lang="ro-RO" sz="2000" b="1" smtClean="0"/>
              <a:t>. A meritat să-L urmăm pe Isus </a:t>
            </a:r>
            <a:r>
              <a:rPr lang="ro-RO" sz="2000" b="1" smtClean="0"/>
              <a:t>aici.</a:t>
            </a:r>
            <a:endParaRPr lang="ro-RO" sz="2000" b="1"/>
          </a:p>
        </p:txBody>
      </p:sp>
    </p:spTree>
    <p:extLst>
      <p:ext uri="{BB962C8B-B14F-4D97-AF65-F5344CB8AC3E}">
        <p14:creationId xmlns:p14="http://schemas.microsoft.com/office/powerpoint/2010/main" xmlns="" val="2370500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7A54F93-85CF-4E4B-907A-67AE8A6F5C80}"/>
              </a:ext>
            </a:extLst>
          </p:cNvPr>
          <p:cNvSpPr txBox="1"/>
          <p:nvPr/>
        </p:nvSpPr>
        <p:spPr>
          <a:xfrm>
            <a:off x="953592" y="1166842"/>
            <a:ext cx="74632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dirty="0" smtClean="0">
                <a:latin typeface="Cooper Black" pitchFamily="18" charset="0"/>
              </a:rPr>
              <a:t>„</a:t>
            </a:r>
            <a:r>
              <a:rPr lang="ro-RO" sz="2400" dirty="0" smtClean="0">
                <a:latin typeface="Arial Black" panose="020B0A04020102020204" pitchFamily="34" charset="0"/>
              </a:rPr>
              <a:t>După </a:t>
            </a:r>
            <a:r>
              <a:rPr lang="ro-RO" sz="2400" dirty="0">
                <a:latin typeface="Arial Black" panose="020B0A04020102020204" pitchFamily="34" charset="0"/>
              </a:rPr>
              <a:t>coborârea Duhului Sfânt, când ucenicii au pornit să vestească un Mântuitor viu, singura lor </a:t>
            </a:r>
            <a:r>
              <a:rPr lang="ro-RO" sz="2400" dirty="0" smtClean="0">
                <a:latin typeface="Arial Black" panose="020B0A04020102020204" pitchFamily="34" charset="0"/>
              </a:rPr>
              <a:t>dorinţă </a:t>
            </a:r>
            <a:r>
              <a:rPr lang="ro-RO" sz="2400" dirty="0">
                <a:latin typeface="Arial Black" panose="020B0A04020102020204" pitchFamily="34" charset="0"/>
              </a:rPr>
              <a:t>era mântuirea sufletelor. Ei se bucurau de o dulce </a:t>
            </a:r>
            <a:r>
              <a:rPr lang="ro-RO" sz="2400" dirty="0" smtClean="0">
                <a:latin typeface="Arial Black" panose="020B0A04020102020204" pitchFamily="34" charset="0"/>
              </a:rPr>
              <a:t>părtăşie </a:t>
            </a:r>
            <a:r>
              <a:rPr lang="ro-RO" sz="2400" dirty="0">
                <a:latin typeface="Arial Black" panose="020B0A04020102020204" pitchFamily="34" charset="0"/>
              </a:rPr>
              <a:t>cu </a:t>
            </a:r>
            <a:r>
              <a:rPr lang="ro-RO" sz="2400" dirty="0" smtClean="0">
                <a:latin typeface="Arial Black" panose="020B0A04020102020204" pitchFamily="34" charset="0"/>
              </a:rPr>
              <a:t>sfinţii</a:t>
            </a:r>
            <a:r>
              <a:rPr lang="ro-RO" sz="2400" dirty="0">
                <a:latin typeface="Arial Black" panose="020B0A04020102020204" pitchFamily="34" charset="0"/>
              </a:rPr>
              <a:t>. Ei erau blânzi, cu judecată, plini de </a:t>
            </a:r>
            <a:r>
              <a:rPr lang="ro-RO" sz="2400" dirty="0" smtClean="0">
                <a:latin typeface="Arial Black" panose="020B0A04020102020204" pitchFamily="34" charset="0"/>
              </a:rPr>
              <a:t>abnegaţie</a:t>
            </a:r>
            <a:r>
              <a:rPr lang="ro-RO" sz="2400" dirty="0">
                <a:latin typeface="Arial Black" panose="020B0A04020102020204" pitchFamily="34" charset="0"/>
              </a:rPr>
              <a:t>, gata să facă orice sacrificiu pentru cauza adevărului. În zilnica lor </a:t>
            </a:r>
            <a:r>
              <a:rPr lang="ro-RO" sz="2400" dirty="0" smtClean="0">
                <a:latin typeface="Arial Black" panose="020B0A04020102020204" pitchFamily="34" charset="0"/>
              </a:rPr>
              <a:t>părtăşie </a:t>
            </a:r>
            <a:r>
              <a:rPr lang="ro-RO" sz="2400" dirty="0">
                <a:latin typeface="Arial Black" panose="020B0A04020102020204" pitchFamily="34" charset="0"/>
              </a:rPr>
              <a:t>unii cu </a:t>
            </a:r>
            <a:r>
              <a:rPr lang="ro-RO" sz="2400" dirty="0" smtClean="0">
                <a:latin typeface="Arial Black" panose="020B0A04020102020204" pitchFamily="34" charset="0"/>
              </a:rPr>
              <a:t>alţii</a:t>
            </a:r>
            <a:r>
              <a:rPr lang="ro-RO" sz="2400" dirty="0">
                <a:latin typeface="Arial Black" panose="020B0A04020102020204" pitchFamily="34" charset="0"/>
              </a:rPr>
              <a:t>, ei au dat pe </a:t>
            </a:r>
            <a:r>
              <a:rPr lang="ro-RO" sz="2400" dirty="0" smtClean="0">
                <a:latin typeface="Arial Black" panose="020B0A04020102020204" pitchFamily="34" charset="0"/>
              </a:rPr>
              <a:t>faţă </a:t>
            </a:r>
            <a:r>
              <a:rPr lang="ro-RO" sz="2400" dirty="0">
                <a:latin typeface="Arial Black" panose="020B0A04020102020204" pitchFamily="34" charset="0"/>
              </a:rPr>
              <a:t>iubirea pe care Hristos le-o recomandase. Prin cuvinte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fapte neegoiste, ei se străduiau să aprindă această iubire </a:t>
            </a:r>
            <a:r>
              <a:rPr lang="ro-RO" sz="2400" dirty="0" smtClean="0">
                <a:latin typeface="Arial Black" panose="020B0A04020102020204" pitchFamily="34" charset="0"/>
              </a:rPr>
              <a:t>şi </a:t>
            </a:r>
            <a:r>
              <a:rPr lang="ro-RO" sz="2400" dirty="0">
                <a:latin typeface="Arial Black" panose="020B0A04020102020204" pitchFamily="34" charset="0"/>
              </a:rPr>
              <a:t>în inimile </a:t>
            </a:r>
            <a:r>
              <a:rPr lang="ro-RO" sz="2400" dirty="0" smtClean="0">
                <a:latin typeface="Arial Black" panose="020B0A04020102020204" pitchFamily="34" charset="0"/>
              </a:rPr>
              <a:t>altora</a:t>
            </a:r>
            <a:r>
              <a:rPr lang="ro-RO" sz="2400" dirty="0" smtClean="0">
                <a:latin typeface="Cooper Black" pitchFamily="18" charset="0"/>
              </a:rPr>
              <a:t>”</a:t>
            </a:r>
            <a:endParaRPr lang="ro-RO" sz="2400" dirty="0">
              <a:latin typeface="Cooper Black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53C9CF4-8CDB-4C7A-9229-334C013B738E}"/>
              </a:ext>
            </a:extLst>
          </p:cNvPr>
          <p:cNvSpPr txBox="1"/>
          <p:nvPr/>
        </p:nvSpPr>
        <p:spPr>
          <a:xfrm>
            <a:off x="4278104" y="5913120"/>
            <a:ext cx="3683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</a:t>
            </a:r>
            <a:r>
              <a:rPr lang="ro-RO" b="1" smtClean="0"/>
              <a:t>Faptele </a:t>
            </a:r>
            <a:r>
              <a:rPr lang="ro-RO" b="1" smtClean="0"/>
              <a:t>apostolilor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547)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141473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1197</Words>
  <Application>Microsoft Office PowerPoint</Application>
  <PresentationFormat>Expunere pe ecran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13 - Un pas prin credinta</dc:title>
  <dc:subject>Studiu Biblic, Trim. III, 2020 – Bucuria misiunii</dc:subject>
  <dc:creator>Sergio Fustero Carreras</dc:creator>
  <cp:keywords>https://www.fustero.es/index_ro.php</cp:keywords>
  <cp:lastModifiedBy>Administrator</cp:lastModifiedBy>
  <cp:revision>77</cp:revision>
  <dcterms:created xsi:type="dcterms:W3CDTF">2020-09-01T16:36:53Z</dcterms:created>
  <dcterms:modified xsi:type="dcterms:W3CDTF">2020-09-25T11:35:39Z</dcterms:modified>
</cp:coreProperties>
</file>