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1" r:id="rId4"/>
    <p:sldId id="270" r:id="rId5"/>
    <p:sldId id="258" r:id="rId6"/>
    <p:sldId id="259" r:id="rId7"/>
    <p:sldId id="260" r:id="rId8"/>
    <p:sldId id="261" r:id="rId9"/>
    <p:sldId id="262"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4500"/>
    <a:srgbClr val="704D00"/>
    <a:srgbClr val="FFF39B"/>
    <a:srgbClr val="D9BD00"/>
    <a:srgbClr val="211700"/>
    <a:srgbClr val="F5C701"/>
    <a:srgbClr val="DDB301"/>
    <a:srgbClr val="BF9C01"/>
    <a:srgbClr val="121212"/>
    <a:srgbClr val="3295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B4674-B7DD-49B6-B848-4E768FBE83B6}"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es-ES"/>
        </a:p>
      </dgm:t>
    </dgm:pt>
    <dgm:pt modelId="{DE8E8AED-267B-4D6A-A169-8874C311E6F1}">
      <dgm:prSet custT="1"/>
      <dgm:spPr/>
      <dgm:t>
        <a:bodyPr/>
        <a:lstStyle/>
        <a:p>
          <a:r>
            <a:rPr lang="ro-RO" sz="2000" dirty="0" smtClean="0"/>
            <a:t>Mijlociţi </a:t>
          </a:r>
          <a:r>
            <a:rPr lang="ro-RO" sz="2000" dirty="0"/>
            <a:t>pentru </a:t>
          </a:r>
          <a:r>
            <a:rPr lang="ro-RO" sz="2000" dirty="0" smtClean="0"/>
            <a:t>alţii</a:t>
          </a:r>
          <a:r>
            <a:rPr lang="ro-RO" sz="2000" dirty="0"/>
            <a:t>.</a:t>
          </a:r>
          <a:endParaRPr lang="es-ES" sz="2000" dirty="0">
            <a:effectLst>
              <a:outerShdw blurRad="38100" dist="38100" dir="2700000" algn="tl">
                <a:srgbClr val="000000">
                  <a:alpha val="43137"/>
                </a:srgbClr>
              </a:outerShdw>
            </a:effectLst>
          </a:endParaRPr>
        </a:p>
      </dgm:t>
    </dgm:pt>
    <dgm:pt modelId="{DB2E32A4-8D7B-424D-BE82-E6B78EB5EF0B}" type="parTrans" cxnId="{A425E687-6EE1-44C0-9082-999A6528B294}">
      <dgm:prSet/>
      <dgm:spPr/>
      <dgm:t>
        <a:bodyPr/>
        <a:lstStyle/>
        <a:p>
          <a:endParaRPr lang="es-ES" sz="2000">
            <a:effectLst>
              <a:outerShdw blurRad="38100" dist="38100" dir="2700000" algn="tl">
                <a:srgbClr val="000000">
                  <a:alpha val="43137"/>
                </a:srgbClr>
              </a:outerShdw>
            </a:effectLst>
          </a:endParaRPr>
        </a:p>
      </dgm:t>
    </dgm:pt>
    <dgm:pt modelId="{B6647376-17AC-491A-8CC9-C42CF36B43A0}" type="sibTrans" cxnId="{A425E687-6EE1-44C0-9082-999A6528B294}">
      <dgm:prSet/>
      <dgm:spPr/>
      <dgm:t>
        <a:bodyPr/>
        <a:lstStyle/>
        <a:p>
          <a:endParaRPr lang="es-ES" sz="2000">
            <a:effectLst>
              <a:outerShdw blurRad="38100" dist="38100" dir="2700000" algn="tl">
                <a:srgbClr val="000000">
                  <a:alpha val="43137"/>
                </a:srgbClr>
              </a:outerShdw>
            </a:effectLst>
          </a:endParaRPr>
        </a:p>
      </dgm:t>
    </dgm:pt>
    <dgm:pt modelId="{B24E63DD-2BEF-43E0-BF29-1F10365CA832}">
      <dgm:prSet custT="1"/>
      <dgm:spPr/>
      <dgm:t>
        <a:bodyPr/>
        <a:lstStyle/>
        <a:p>
          <a:r>
            <a:rPr lang="ro-RO" sz="2000" dirty="0"/>
            <a:t> </a:t>
          </a:r>
          <a:r>
            <a:rPr lang="ro-RO" sz="2000" dirty="0" smtClean="0"/>
            <a:t>Rugaţi-vă </a:t>
          </a:r>
          <a:r>
            <a:rPr lang="ro-RO" sz="2000" dirty="0"/>
            <a:t>pentru preocupările reciproce. </a:t>
          </a:r>
          <a:endParaRPr lang="es-ES" sz="2000" dirty="0">
            <a:effectLst>
              <a:outerShdw blurRad="38100" dist="38100" dir="2700000" algn="tl">
                <a:srgbClr val="000000">
                  <a:alpha val="43137"/>
                </a:srgbClr>
              </a:outerShdw>
            </a:effectLst>
          </a:endParaRPr>
        </a:p>
      </dgm:t>
    </dgm:pt>
    <dgm:pt modelId="{0E93E1B3-DFA4-4B2D-AC14-BF4211BE2463}" type="parTrans" cxnId="{AC4D0DCD-71DB-46E2-8405-108F7B521797}">
      <dgm:prSet/>
      <dgm:spPr/>
      <dgm:t>
        <a:bodyPr/>
        <a:lstStyle/>
        <a:p>
          <a:endParaRPr lang="en-US"/>
        </a:p>
      </dgm:t>
    </dgm:pt>
    <dgm:pt modelId="{FED9DEE6-D17B-446A-92C3-C8C928C7D4CE}" type="sibTrans" cxnId="{AC4D0DCD-71DB-46E2-8405-108F7B521797}">
      <dgm:prSet/>
      <dgm:spPr/>
      <dgm:t>
        <a:bodyPr/>
        <a:lstStyle/>
        <a:p>
          <a:endParaRPr lang="en-US"/>
        </a:p>
      </dgm:t>
    </dgm:pt>
    <dgm:pt modelId="{EAD4A19C-11EF-4799-BAF2-3CA8D8F3BE36}">
      <dgm:prSet custT="1"/>
      <dgm:spPr/>
      <dgm:t>
        <a:bodyPr/>
        <a:lstStyle/>
        <a:p>
          <a:r>
            <a:rPr lang="ro-RO" sz="2000" dirty="0" smtClean="0"/>
            <a:t>Împărtăşiţi </a:t>
          </a:r>
          <a:r>
            <a:rPr lang="ro-RO" sz="2000" dirty="0"/>
            <a:t>o comuniune caldă. </a:t>
          </a:r>
          <a:endParaRPr lang="es-ES" sz="2000" dirty="0">
            <a:effectLst>
              <a:outerShdw blurRad="38100" dist="38100" dir="2700000" algn="tl">
                <a:srgbClr val="000000">
                  <a:alpha val="43137"/>
                </a:srgbClr>
              </a:outerShdw>
            </a:effectLst>
          </a:endParaRPr>
        </a:p>
      </dgm:t>
    </dgm:pt>
    <dgm:pt modelId="{9DCF6E5B-E163-4951-9B54-11A7BA5B1F77}" type="parTrans" cxnId="{832A195D-5FC1-4055-9229-CDE971021E6F}">
      <dgm:prSet/>
      <dgm:spPr/>
      <dgm:t>
        <a:bodyPr/>
        <a:lstStyle/>
        <a:p>
          <a:endParaRPr lang="en-US"/>
        </a:p>
      </dgm:t>
    </dgm:pt>
    <dgm:pt modelId="{52D6DCAE-5C86-49D2-9836-E860A3B91CD5}" type="sibTrans" cxnId="{832A195D-5FC1-4055-9229-CDE971021E6F}">
      <dgm:prSet/>
      <dgm:spPr/>
      <dgm:t>
        <a:bodyPr/>
        <a:lstStyle/>
        <a:p>
          <a:endParaRPr lang="en-US"/>
        </a:p>
      </dgm:t>
    </dgm:pt>
    <dgm:pt modelId="{FC929865-8680-4C01-B99D-B34863F6668A}">
      <dgm:prSet custT="1"/>
      <dgm:spPr/>
      <dgm:t>
        <a:bodyPr/>
        <a:lstStyle/>
        <a:p>
          <a:r>
            <a:rPr lang="ro-RO" sz="2000" dirty="0" smtClean="0"/>
            <a:t>Studiaţi </a:t>
          </a:r>
          <a:r>
            <a:rPr lang="ro-RO" sz="2000" dirty="0"/>
            <a:t>Cuvântul lui Dumnezeu. </a:t>
          </a:r>
          <a:endParaRPr lang="es-ES" sz="2000" dirty="0">
            <a:effectLst>
              <a:outerShdw blurRad="38100" dist="38100" dir="2700000" algn="tl">
                <a:srgbClr val="000000">
                  <a:alpha val="43137"/>
                </a:srgbClr>
              </a:outerShdw>
            </a:effectLst>
          </a:endParaRPr>
        </a:p>
      </dgm:t>
    </dgm:pt>
    <dgm:pt modelId="{4DDD2451-95E7-45A7-9531-5C9CD35B7958}" type="parTrans" cxnId="{7C9EADC9-BD3E-4627-B94F-C5AAB2BB1E65}">
      <dgm:prSet/>
      <dgm:spPr/>
      <dgm:t>
        <a:bodyPr/>
        <a:lstStyle/>
        <a:p>
          <a:endParaRPr lang="en-US"/>
        </a:p>
      </dgm:t>
    </dgm:pt>
    <dgm:pt modelId="{E8BA59FD-59B4-43A1-8F3E-B2D8FE4326E8}" type="sibTrans" cxnId="{7C9EADC9-BD3E-4627-B94F-C5AAB2BB1E65}">
      <dgm:prSet/>
      <dgm:spPr/>
      <dgm:t>
        <a:bodyPr/>
        <a:lstStyle/>
        <a:p>
          <a:endParaRPr lang="en-US"/>
        </a:p>
      </dgm:t>
    </dgm:pt>
    <dgm:pt modelId="{35641A08-BB68-49D8-A724-689D2BF026EF}">
      <dgm:prSet custT="1"/>
      <dgm:spPr/>
      <dgm:t>
        <a:bodyPr/>
        <a:lstStyle/>
        <a:p>
          <a:r>
            <a:rPr lang="ro-RO" sz="2000" dirty="0" smtClean="0"/>
            <a:t>Antrenaţi-vă </a:t>
          </a:r>
          <a:r>
            <a:rPr lang="ro-RO" sz="2000" dirty="0"/>
            <a:t>pentru slujire. </a:t>
          </a:r>
          <a:endParaRPr lang="es-ES" sz="2000" dirty="0">
            <a:effectLst>
              <a:outerShdw blurRad="38100" dist="38100" dir="2700000" algn="tl">
                <a:srgbClr val="000000">
                  <a:alpha val="43137"/>
                </a:srgbClr>
              </a:outerShdw>
            </a:effectLst>
          </a:endParaRPr>
        </a:p>
      </dgm:t>
    </dgm:pt>
    <dgm:pt modelId="{3CED51CC-04B1-4246-9D67-ED7AE5DF05FD}" type="parTrans" cxnId="{C34F4458-DA59-468C-B058-8943C5BF2904}">
      <dgm:prSet/>
      <dgm:spPr/>
      <dgm:t>
        <a:bodyPr/>
        <a:lstStyle/>
        <a:p>
          <a:endParaRPr lang="en-US"/>
        </a:p>
      </dgm:t>
    </dgm:pt>
    <dgm:pt modelId="{9207EE75-78E1-400F-861F-1AA32823C880}" type="sibTrans" cxnId="{C34F4458-DA59-468C-B058-8943C5BF2904}">
      <dgm:prSet/>
      <dgm:spPr/>
      <dgm:t>
        <a:bodyPr/>
        <a:lstStyle/>
        <a:p>
          <a:endParaRPr lang="en-US"/>
        </a:p>
      </dgm:t>
    </dgm:pt>
    <dgm:pt modelId="{7AB2A90B-3B7D-429C-96D1-DEB1C8873F05}">
      <dgm:prSet custT="1"/>
      <dgm:spPr/>
      <dgm:t>
        <a:bodyPr/>
        <a:lstStyle/>
        <a:p>
          <a:r>
            <a:rPr lang="ro-RO" sz="2000" dirty="0" smtClean="0"/>
            <a:t>Învăţaţi </a:t>
          </a:r>
          <a:r>
            <a:rPr lang="ro-RO" sz="2000" dirty="0"/>
            <a:t>să </a:t>
          </a:r>
          <a:r>
            <a:rPr lang="ro-RO" sz="2000" dirty="0" smtClean="0"/>
            <a:t>împărtăşiţi </a:t>
          </a:r>
          <a:r>
            <a:rPr lang="ro-RO" sz="2000" dirty="0"/>
            <a:t>Evanghelia.</a:t>
          </a:r>
          <a:endParaRPr lang="es-ES" sz="2000" dirty="0">
            <a:effectLst>
              <a:outerShdw blurRad="38100" dist="38100" dir="2700000" algn="tl">
                <a:srgbClr val="000000">
                  <a:alpha val="43137"/>
                </a:srgbClr>
              </a:outerShdw>
            </a:effectLst>
          </a:endParaRPr>
        </a:p>
      </dgm:t>
    </dgm:pt>
    <dgm:pt modelId="{DDA81B49-DEE3-4738-A80B-B72DF8F1BD85}" type="parTrans" cxnId="{40A71624-2726-42EC-874F-D99772B100D4}">
      <dgm:prSet/>
      <dgm:spPr/>
      <dgm:t>
        <a:bodyPr/>
        <a:lstStyle/>
        <a:p>
          <a:endParaRPr lang="en-US"/>
        </a:p>
      </dgm:t>
    </dgm:pt>
    <dgm:pt modelId="{22CA0CD8-3A25-4837-840E-E639B0D2EA83}" type="sibTrans" cxnId="{40A71624-2726-42EC-874F-D99772B100D4}">
      <dgm:prSet/>
      <dgm:spPr/>
      <dgm:t>
        <a:bodyPr/>
        <a:lstStyle/>
        <a:p>
          <a:endParaRPr lang="en-US"/>
        </a:p>
      </dgm:t>
    </dgm:pt>
    <dgm:pt modelId="{06BFD908-B902-4BF9-87C0-6E0CA7AC6244}">
      <dgm:prSet custT="1"/>
      <dgm:spPr/>
      <dgm:t>
        <a:bodyPr/>
        <a:lstStyle/>
        <a:p>
          <a:r>
            <a:rPr lang="ro-RO" sz="2000" dirty="0" smtClean="0"/>
            <a:t>Slujiţi comunităţii</a:t>
          </a:r>
          <a:r>
            <a:rPr lang="ro-RO" sz="2000" dirty="0"/>
            <a:t>.</a:t>
          </a:r>
          <a:endParaRPr lang="es-ES" sz="2000" dirty="0">
            <a:effectLst>
              <a:outerShdw blurRad="38100" dist="38100" dir="2700000" algn="tl">
                <a:srgbClr val="000000">
                  <a:alpha val="43137"/>
                </a:srgbClr>
              </a:outerShdw>
            </a:effectLst>
          </a:endParaRPr>
        </a:p>
      </dgm:t>
    </dgm:pt>
    <dgm:pt modelId="{6E9EE902-3AF4-4878-941B-8EFB61F7AE83}" type="parTrans" cxnId="{66A8939E-3D49-483A-B381-AD376D4DD714}">
      <dgm:prSet/>
      <dgm:spPr/>
      <dgm:t>
        <a:bodyPr/>
        <a:lstStyle/>
        <a:p>
          <a:endParaRPr lang="en-US"/>
        </a:p>
      </dgm:t>
    </dgm:pt>
    <dgm:pt modelId="{53330317-3A84-4E12-9CAE-83305BA58867}" type="sibTrans" cxnId="{66A8939E-3D49-483A-B381-AD376D4DD714}">
      <dgm:prSet/>
      <dgm:spPr/>
      <dgm:t>
        <a:bodyPr/>
        <a:lstStyle/>
        <a:p>
          <a:endParaRPr lang="en-US"/>
        </a:p>
      </dgm:t>
    </dgm:pt>
    <dgm:pt modelId="{C0E58EA1-8131-49ED-AAEA-FDD509A086A7}">
      <dgm:prSet custT="1"/>
      <dgm:spPr/>
      <dgm:t>
        <a:bodyPr/>
        <a:lstStyle/>
        <a:p>
          <a:r>
            <a:rPr lang="ro-RO" sz="2000" dirty="0"/>
            <a:t> </a:t>
          </a:r>
          <a:r>
            <a:rPr lang="ro-RO" sz="2000" dirty="0" smtClean="0"/>
            <a:t>Participaţi </a:t>
          </a:r>
          <a:r>
            <a:rPr lang="ro-RO" sz="2000" dirty="0"/>
            <a:t>la </a:t>
          </a:r>
          <a:r>
            <a:rPr lang="ro-RO" sz="2000" dirty="0" smtClean="0"/>
            <a:t>activităţi misionare.</a:t>
          </a:r>
          <a:endParaRPr lang="es-ES" sz="2000" dirty="0">
            <a:effectLst>
              <a:outerShdw blurRad="38100" dist="38100" dir="2700000" algn="tl">
                <a:srgbClr val="000000">
                  <a:alpha val="43137"/>
                </a:srgbClr>
              </a:outerShdw>
            </a:effectLst>
          </a:endParaRPr>
        </a:p>
      </dgm:t>
    </dgm:pt>
    <dgm:pt modelId="{68E5D4CB-AA79-4F1C-8D54-C337B6A54127}" type="parTrans" cxnId="{D82F571C-F71C-4B4F-BA7A-1E5CC0A3E42E}">
      <dgm:prSet/>
      <dgm:spPr/>
      <dgm:t>
        <a:bodyPr/>
        <a:lstStyle/>
        <a:p>
          <a:endParaRPr lang="en-US"/>
        </a:p>
      </dgm:t>
    </dgm:pt>
    <dgm:pt modelId="{01EF2AA9-E59C-4AF6-93FE-0C2FEAFD9154}" type="sibTrans" cxnId="{D82F571C-F71C-4B4F-BA7A-1E5CC0A3E42E}">
      <dgm:prSet/>
      <dgm:spPr/>
      <dgm:t>
        <a:bodyPr/>
        <a:lstStyle/>
        <a:p>
          <a:endParaRPr lang="en-US"/>
        </a:p>
      </dgm:t>
    </dgm:pt>
    <dgm:pt modelId="{298C6A9E-3B8A-4DB9-8129-950CB427B165}" type="pres">
      <dgm:prSet presAssocID="{4F3B4674-B7DD-49B6-B848-4E768FBE83B6}" presName="linear" presStyleCnt="0">
        <dgm:presLayoutVars>
          <dgm:animLvl val="lvl"/>
          <dgm:resizeHandles val="exact"/>
        </dgm:presLayoutVars>
      </dgm:prSet>
      <dgm:spPr/>
      <dgm:t>
        <a:bodyPr/>
        <a:lstStyle/>
        <a:p>
          <a:endParaRPr lang="ro-RO"/>
        </a:p>
      </dgm:t>
    </dgm:pt>
    <dgm:pt modelId="{A049C3C9-C1F7-4D7A-809E-B3CB83017940}" type="pres">
      <dgm:prSet presAssocID="{DE8E8AED-267B-4D6A-A169-8874C311E6F1}" presName="parentText" presStyleLbl="node1" presStyleIdx="0" presStyleCnt="8">
        <dgm:presLayoutVars>
          <dgm:chMax val="0"/>
          <dgm:bulletEnabled val="1"/>
        </dgm:presLayoutVars>
      </dgm:prSet>
      <dgm:spPr/>
      <dgm:t>
        <a:bodyPr/>
        <a:lstStyle/>
        <a:p>
          <a:endParaRPr lang="ro-RO"/>
        </a:p>
      </dgm:t>
    </dgm:pt>
    <dgm:pt modelId="{91378AFB-3BFA-42BF-8211-FF0BACEC3E4B}" type="pres">
      <dgm:prSet presAssocID="{B6647376-17AC-491A-8CC9-C42CF36B43A0}" presName="spacer" presStyleCnt="0"/>
      <dgm:spPr/>
    </dgm:pt>
    <dgm:pt modelId="{C50C9F9B-C301-4C40-909B-35F2E9C6B755}" type="pres">
      <dgm:prSet presAssocID="{B24E63DD-2BEF-43E0-BF29-1F10365CA832}" presName="parentText" presStyleLbl="node1" presStyleIdx="1" presStyleCnt="8">
        <dgm:presLayoutVars>
          <dgm:chMax val="0"/>
          <dgm:bulletEnabled val="1"/>
        </dgm:presLayoutVars>
      </dgm:prSet>
      <dgm:spPr/>
      <dgm:t>
        <a:bodyPr/>
        <a:lstStyle/>
        <a:p>
          <a:endParaRPr lang="ro-RO"/>
        </a:p>
      </dgm:t>
    </dgm:pt>
    <dgm:pt modelId="{8061008F-5615-4D7A-94E6-88BC18A2AA36}" type="pres">
      <dgm:prSet presAssocID="{FED9DEE6-D17B-446A-92C3-C8C928C7D4CE}" presName="spacer" presStyleCnt="0"/>
      <dgm:spPr/>
    </dgm:pt>
    <dgm:pt modelId="{A83BC1F0-55A7-4E7C-9A38-03147B9658FF}" type="pres">
      <dgm:prSet presAssocID="{EAD4A19C-11EF-4799-BAF2-3CA8D8F3BE36}" presName="parentText" presStyleLbl="node1" presStyleIdx="2" presStyleCnt="8">
        <dgm:presLayoutVars>
          <dgm:chMax val="0"/>
          <dgm:bulletEnabled val="1"/>
        </dgm:presLayoutVars>
      </dgm:prSet>
      <dgm:spPr/>
      <dgm:t>
        <a:bodyPr/>
        <a:lstStyle/>
        <a:p>
          <a:endParaRPr lang="ro-RO"/>
        </a:p>
      </dgm:t>
    </dgm:pt>
    <dgm:pt modelId="{13A49F50-C6FF-4BD7-BC19-8729CBC8D341}" type="pres">
      <dgm:prSet presAssocID="{52D6DCAE-5C86-49D2-9836-E860A3B91CD5}" presName="spacer" presStyleCnt="0"/>
      <dgm:spPr/>
    </dgm:pt>
    <dgm:pt modelId="{E81F00FD-563F-462F-900C-5C9F883C2D07}" type="pres">
      <dgm:prSet presAssocID="{FC929865-8680-4C01-B99D-B34863F6668A}" presName="parentText" presStyleLbl="node1" presStyleIdx="3" presStyleCnt="8">
        <dgm:presLayoutVars>
          <dgm:chMax val="0"/>
          <dgm:bulletEnabled val="1"/>
        </dgm:presLayoutVars>
      </dgm:prSet>
      <dgm:spPr/>
      <dgm:t>
        <a:bodyPr/>
        <a:lstStyle/>
        <a:p>
          <a:endParaRPr lang="ro-RO"/>
        </a:p>
      </dgm:t>
    </dgm:pt>
    <dgm:pt modelId="{79DA0ED0-B38A-4433-9FA7-B5C104A97A45}" type="pres">
      <dgm:prSet presAssocID="{E8BA59FD-59B4-43A1-8F3E-B2D8FE4326E8}" presName="spacer" presStyleCnt="0"/>
      <dgm:spPr/>
    </dgm:pt>
    <dgm:pt modelId="{54FF2A1A-0AEE-4B99-9614-DE9039236877}" type="pres">
      <dgm:prSet presAssocID="{35641A08-BB68-49D8-A724-689D2BF026EF}" presName="parentText" presStyleLbl="node1" presStyleIdx="4" presStyleCnt="8">
        <dgm:presLayoutVars>
          <dgm:chMax val="0"/>
          <dgm:bulletEnabled val="1"/>
        </dgm:presLayoutVars>
      </dgm:prSet>
      <dgm:spPr/>
      <dgm:t>
        <a:bodyPr/>
        <a:lstStyle/>
        <a:p>
          <a:endParaRPr lang="ro-RO"/>
        </a:p>
      </dgm:t>
    </dgm:pt>
    <dgm:pt modelId="{19F96E81-F081-4310-9231-2FA2A36602D6}" type="pres">
      <dgm:prSet presAssocID="{9207EE75-78E1-400F-861F-1AA32823C880}" presName="spacer" presStyleCnt="0"/>
      <dgm:spPr/>
    </dgm:pt>
    <dgm:pt modelId="{2ED4C78D-9870-4156-810D-47B6072B9D38}" type="pres">
      <dgm:prSet presAssocID="{7AB2A90B-3B7D-429C-96D1-DEB1C8873F05}" presName="parentText" presStyleLbl="node1" presStyleIdx="5" presStyleCnt="8">
        <dgm:presLayoutVars>
          <dgm:chMax val="0"/>
          <dgm:bulletEnabled val="1"/>
        </dgm:presLayoutVars>
      </dgm:prSet>
      <dgm:spPr/>
      <dgm:t>
        <a:bodyPr/>
        <a:lstStyle/>
        <a:p>
          <a:endParaRPr lang="ro-RO"/>
        </a:p>
      </dgm:t>
    </dgm:pt>
    <dgm:pt modelId="{1F45B768-3C4D-4B30-992E-B0B730283924}" type="pres">
      <dgm:prSet presAssocID="{22CA0CD8-3A25-4837-840E-E639B0D2EA83}" presName="spacer" presStyleCnt="0"/>
      <dgm:spPr/>
    </dgm:pt>
    <dgm:pt modelId="{79DCC814-2FB2-4123-9CBC-7A91C1FC6912}" type="pres">
      <dgm:prSet presAssocID="{06BFD908-B902-4BF9-87C0-6E0CA7AC6244}" presName="parentText" presStyleLbl="node1" presStyleIdx="6" presStyleCnt="8">
        <dgm:presLayoutVars>
          <dgm:chMax val="0"/>
          <dgm:bulletEnabled val="1"/>
        </dgm:presLayoutVars>
      </dgm:prSet>
      <dgm:spPr/>
      <dgm:t>
        <a:bodyPr/>
        <a:lstStyle/>
        <a:p>
          <a:endParaRPr lang="ro-RO"/>
        </a:p>
      </dgm:t>
    </dgm:pt>
    <dgm:pt modelId="{752A5014-9819-4CF2-9349-8D242869C1FC}" type="pres">
      <dgm:prSet presAssocID="{53330317-3A84-4E12-9CAE-83305BA58867}" presName="spacer" presStyleCnt="0"/>
      <dgm:spPr/>
    </dgm:pt>
    <dgm:pt modelId="{7A8022CD-6FBF-4404-8212-8D10668B51FE}" type="pres">
      <dgm:prSet presAssocID="{C0E58EA1-8131-49ED-AAEA-FDD509A086A7}" presName="parentText" presStyleLbl="node1" presStyleIdx="7" presStyleCnt="8">
        <dgm:presLayoutVars>
          <dgm:chMax val="0"/>
          <dgm:bulletEnabled val="1"/>
        </dgm:presLayoutVars>
      </dgm:prSet>
      <dgm:spPr/>
      <dgm:t>
        <a:bodyPr/>
        <a:lstStyle/>
        <a:p>
          <a:endParaRPr lang="ro-RO"/>
        </a:p>
      </dgm:t>
    </dgm:pt>
  </dgm:ptLst>
  <dgm:cxnLst>
    <dgm:cxn modelId="{AC4D0DCD-71DB-46E2-8405-108F7B521797}" srcId="{4F3B4674-B7DD-49B6-B848-4E768FBE83B6}" destId="{B24E63DD-2BEF-43E0-BF29-1F10365CA832}" srcOrd="1" destOrd="0" parTransId="{0E93E1B3-DFA4-4B2D-AC14-BF4211BE2463}" sibTransId="{FED9DEE6-D17B-446A-92C3-C8C928C7D4CE}"/>
    <dgm:cxn modelId="{DA9D4F25-95CD-4AA7-99AF-F644474EBDB0}" type="presOf" srcId="{35641A08-BB68-49D8-A724-689D2BF026EF}" destId="{54FF2A1A-0AEE-4B99-9614-DE9039236877}" srcOrd="0" destOrd="0" presId="urn:microsoft.com/office/officeart/2005/8/layout/vList2"/>
    <dgm:cxn modelId="{A125F0E7-8089-4101-9D6D-CC0218562414}" type="presOf" srcId="{4F3B4674-B7DD-49B6-B848-4E768FBE83B6}" destId="{298C6A9E-3B8A-4DB9-8129-950CB427B165}" srcOrd="0" destOrd="0" presId="urn:microsoft.com/office/officeart/2005/8/layout/vList2"/>
    <dgm:cxn modelId="{66A8939E-3D49-483A-B381-AD376D4DD714}" srcId="{4F3B4674-B7DD-49B6-B848-4E768FBE83B6}" destId="{06BFD908-B902-4BF9-87C0-6E0CA7AC6244}" srcOrd="6" destOrd="0" parTransId="{6E9EE902-3AF4-4878-941B-8EFB61F7AE83}" sibTransId="{53330317-3A84-4E12-9CAE-83305BA58867}"/>
    <dgm:cxn modelId="{3BEB2BE6-79AD-405F-B6DD-B3D8F41784D2}" type="presOf" srcId="{06BFD908-B902-4BF9-87C0-6E0CA7AC6244}" destId="{79DCC814-2FB2-4123-9CBC-7A91C1FC6912}" srcOrd="0" destOrd="0" presId="urn:microsoft.com/office/officeart/2005/8/layout/vList2"/>
    <dgm:cxn modelId="{0410A7CD-F264-4E97-8726-8B4B349F296D}" type="presOf" srcId="{7AB2A90B-3B7D-429C-96D1-DEB1C8873F05}" destId="{2ED4C78D-9870-4156-810D-47B6072B9D38}" srcOrd="0" destOrd="0" presId="urn:microsoft.com/office/officeart/2005/8/layout/vList2"/>
    <dgm:cxn modelId="{D1FE95A3-4E22-4AB6-938E-9336CD7042C7}" type="presOf" srcId="{C0E58EA1-8131-49ED-AAEA-FDD509A086A7}" destId="{7A8022CD-6FBF-4404-8212-8D10668B51FE}" srcOrd="0" destOrd="0" presId="urn:microsoft.com/office/officeart/2005/8/layout/vList2"/>
    <dgm:cxn modelId="{2AFADE2E-357D-4973-94C5-8F61DB179522}" type="presOf" srcId="{DE8E8AED-267B-4D6A-A169-8874C311E6F1}" destId="{A049C3C9-C1F7-4D7A-809E-B3CB83017940}" srcOrd="0" destOrd="0" presId="urn:microsoft.com/office/officeart/2005/8/layout/vList2"/>
    <dgm:cxn modelId="{32DCD7C8-70F2-4F66-B939-055F4D319F77}" type="presOf" srcId="{FC929865-8680-4C01-B99D-B34863F6668A}" destId="{E81F00FD-563F-462F-900C-5C9F883C2D07}" srcOrd="0" destOrd="0" presId="urn:microsoft.com/office/officeart/2005/8/layout/vList2"/>
    <dgm:cxn modelId="{C34F4458-DA59-468C-B058-8943C5BF2904}" srcId="{4F3B4674-B7DD-49B6-B848-4E768FBE83B6}" destId="{35641A08-BB68-49D8-A724-689D2BF026EF}" srcOrd="4" destOrd="0" parTransId="{3CED51CC-04B1-4246-9D67-ED7AE5DF05FD}" sibTransId="{9207EE75-78E1-400F-861F-1AA32823C880}"/>
    <dgm:cxn modelId="{40A71624-2726-42EC-874F-D99772B100D4}" srcId="{4F3B4674-B7DD-49B6-B848-4E768FBE83B6}" destId="{7AB2A90B-3B7D-429C-96D1-DEB1C8873F05}" srcOrd="5" destOrd="0" parTransId="{DDA81B49-DEE3-4738-A80B-B72DF8F1BD85}" sibTransId="{22CA0CD8-3A25-4837-840E-E639B0D2EA83}"/>
    <dgm:cxn modelId="{A425E687-6EE1-44C0-9082-999A6528B294}" srcId="{4F3B4674-B7DD-49B6-B848-4E768FBE83B6}" destId="{DE8E8AED-267B-4D6A-A169-8874C311E6F1}" srcOrd="0" destOrd="0" parTransId="{DB2E32A4-8D7B-424D-BE82-E6B78EB5EF0B}" sibTransId="{B6647376-17AC-491A-8CC9-C42CF36B43A0}"/>
    <dgm:cxn modelId="{5E5A6B63-7C17-46D0-B5E7-969E46025FC7}" type="presOf" srcId="{B24E63DD-2BEF-43E0-BF29-1F10365CA832}" destId="{C50C9F9B-C301-4C40-909B-35F2E9C6B755}" srcOrd="0" destOrd="0" presId="urn:microsoft.com/office/officeart/2005/8/layout/vList2"/>
    <dgm:cxn modelId="{CE29279E-3B97-4B08-A36D-071ED11D0E43}" type="presOf" srcId="{EAD4A19C-11EF-4799-BAF2-3CA8D8F3BE36}" destId="{A83BC1F0-55A7-4E7C-9A38-03147B9658FF}" srcOrd="0" destOrd="0" presId="urn:microsoft.com/office/officeart/2005/8/layout/vList2"/>
    <dgm:cxn modelId="{D82F571C-F71C-4B4F-BA7A-1E5CC0A3E42E}" srcId="{4F3B4674-B7DD-49B6-B848-4E768FBE83B6}" destId="{C0E58EA1-8131-49ED-AAEA-FDD509A086A7}" srcOrd="7" destOrd="0" parTransId="{68E5D4CB-AA79-4F1C-8D54-C337B6A54127}" sibTransId="{01EF2AA9-E59C-4AF6-93FE-0C2FEAFD9154}"/>
    <dgm:cxn modelId="{7C9EADC9-BD3E-4627-B94F-C5AAB2BB1E65}" srcId="{4F3B4674-B7DD-49B6-B848-4E768FBE83B6}" destId="{FC929865-8680-4C01-B99D-B34863F6668A}" srcOrd="3" destOrd="0" parTransId="{4DDD2451-95E7-45A7-9531-5C9CD35B7958}" sibTransId="{E8BA59FD-59B4-43A1-8F3E-B2D8FE4326E8}"/>
    <dgm:cxn modelId="{832A195D-5FC1-4055-9229-CDE971021E6F}" srcId="{4F3B4674-B7DD-49B6-B848-4E768FBE83B6}" destId="{EAD4A19C-11EF-4799-BAF2-3CA8D8F3BE36}" srcOrd="2" destOrd="0" parTransId="{9DCF6E5B-E163-4951-9B54-11A7BA5B1F77}" sibTransId="{52D6DCAE-5C86-49D2-9836-E860A3B91CD5}"/>
    <dgm:cxn modelId="{59D9229A-8EC0-4A20-B746-B2DC547074E4}" type="presParOf" srcId="{298C6A9E-3B8A-4DB9-8129-950CB427B165}" destId="{A049C3C9-C1F7-4D7A-809E-B3CB83017940}" srcOrd="0" destOrd="0" presId="urn:microsoft.com/office/officeart/2005/8/layout/vList2"/>
    <dgm:cxn modelId="{4A961B7D-125B-4B54-B867-0DCF8DA6AD7B}" type="presParOf" srcId="{298C6A9E-3B8A-4DB9-8129-950CB427B165}" destId="{91378AFB-3BFA-42BF-8211-FF0BACEC3E4B}" srcOrd="1" destOrd="0" presId="urn:microsoft.com/office/officeart/2005/8/layout/vList2"/>
    <dgm:cxn modelId="{E2365003-9BFA-4771-8495-9B316B57C9EE}" type="presParOf" srcId="{298C6A9E-3B8A-4DB9-8129-950CB427B165}" destId="{C50C9F9B-C301-4C40-909B-35F2E9C6B755}" srcOrd="2" destOrd="0" presId="urn:microsoft.com/office/officeart/2005/8/layout/vList2"/>
    <dgm:cxn modelId="{616E2B93-D65C-44EF-B7DD-FDBDC2B2B101}" type="presParOf" srcId="{298C6A9E-3B8A-4DB9-8129-950CB427B165}" destId="{8061008F-5615-4D7A-94E6-88BC18A2AA36}" srcOrd="3" destOrd="0" presId="urn:microsoft.com/office/officeart/2005/8/layout/vList2"/>
    <dgm:cxn modelId="{FFE2FDD5-1DA0-4EBC-8D8A-24458DE61885}" type="presParOf" srcId="{298C6A9E-3B8A-4DB9-8129-950CB427B165}" destId="{A83BC1F0-55A7-4E7C-9A38-03147B9658FF}" srcOrd="4" destOrd="0" presId="urn:microsoft.com/office/officeart/2005/8/layout/vList2"/>
    <dgm:cxn modelId="{F05DA6EE-D11B-44C6-9888-0080AA8AB4C1}" type="presParOf" srcId="{298C6A9E-3B8A-4DB9-8129-950CB427B165}" destId="{13A49F50-C6FF-4BD7-BC19-8729CBC8D341}" srcOrd="5" destOrd="0" presId="urn:microsoft.com/office/officeart/2005/8/layout/vList2"/>
    <dgm:cxn modelId="{A0E35628-1288-4CC9-B490-EA632E6F2DA0}" type="presParOf" srcId="{298C6A9E-3B8A-4DB9-8129-950CB427B165}" destId="{E81F00FD-563F-462F-900C-5C9F883C2D07}" srcOrd="6" destOrd="0" presId="urn:microsoft.com/office/officeart/2005/8/layout/vList2"/>
    <dgm:cxn modelId="{96577077-EA17-450C-9AB8-51068511DECB}" type="presParOf" srcId="{298C6A9E-3B8A-4DB9-8129-950CB427B165}" destId="{79DA0ED0-B38A-4433-9FA7-B5C104A97A45}" srcOrd="7" destOrd="0" presId="urn:microsoft.com/office/officeart/2005/8/layout/vList2"/>
    <dgm:cxn modelId="{1994D172-8CB4-4332-9E0B-265A8C5AB113}" type="presParOf" srcId="{298C6A9E-3B8A-4DB9-8129-950CB427B165}" destId="{54FF2A1A-0AEE-4B99-9614-DE9039236877}" srcOrd="8" destOrd="0" presId="urn:microsoft.com/office/officeart/2005/8/layout/vList2"/>
    <dgm:cxn modelId="{AF9FD161-683C-4F40-B921-34C9EE3FDD90}" type="presParOf" srcId="{298C6A9E-3B8A-4DB9-8129-950CB427B165}" destId="{19F96E81-F081-4310-9231-2FA2A36602D6}" srcOrd="9" destOrd="0" presId="urn:microsoft.com/office/officeart/2005/8/layout/vList2"/>
    <dgm:cxn modelId="{3218CDEE-69A2-42B7-B17D-1544D07E2370}" type="presParOf" srcId="{298C6A9E-3B8A-4DB9-8129-950CB427B165}" destId="{2ED4C78D-9870-4156-810D-47B6072B9D38}" srcOrd="10" destOrd="0" presId="urn:microsoft.com/office/officeart/2005/8/layout/vList2"/>
    <dgm:cxn modelId="{6B7CC1AC-D0BC-4284-A694-0DD1AAF8FFF3}" type="presParOf" srcId="{298C6A9E-3B8A-4DB9-8129-950CB427B165}" destId="{1F45B768-3C4D-4B30-992E-B0B730283924}" srcOrd="11" destOrd="0" presId="urn:microsoft.com/office/officeart/2005/8/layout/vList2"/>
    <dgm:cxn modelId="{F30641CD-2DFC-4652-968C-32C49FFE55EE}" type="presParOf" srcId="{298C6A9E-3B8A-4DB9-8129-950CB427B165}" destId="{79DCC814-2FB2-4123-9CBC-7A91C1FC6912}" srcOrd="12" destOrd="0" presId="urn:microsoft.com/office/officeart/2005/8/layout/vList2"/>
    <dgm:cxn modelId="{76397993-A17D-4D5B-A72E-DE5BBB6CAB29}" type="presParOf" srcId="{298C6A9E-3B8A-4DB9-8129-950CB427B165}" destId="{752A5014-9819-4CF2-9349-8D242869C1FC}" srcOrd="13" destOrd="0" presId="urn:microsoft.com/office/officeart/2005/8/layout/vList2"/>
    <dgm:cxn modelId="{D0D1A88D-E748-40F8-BB07-44464F478F25}" type="presParOf" srcId="{298C6A9E-3B8A-4DB9-8129-950CB427B165}" destId="{7A8022CD-6FBF-4404-8212-8D10668B51FE}" srcOrd="1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989320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94613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176644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82C3-FC61-48B6-8B39-31E0079E5203}" type="datetimeFigureOut">
              <a:rPr lang="es-ES" smtClean="0"/>
              <a:pPr/>
              <a:t>03/09/2020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280045-33A7-4A64-9D81-E47134B1758F}" type="slidenum">
              <a:rPr lang="es-ES" smtClean="0"/>
              <a:pPr/>
              <a:t>‹#›</a:t>
            </a:fld>
            <a:endParaRPr lang="es-ES"/>
          </a:p>
        </p:txBody>
      </p:sp>
    </p:spTree>
    <p:extLst>
      <p:ext uri="{BB962C8B-B14F-4D97-AF65-F5344CB8AC3E}">
        <p14:creationId xmlns="" xmlns:p14="http://schemas.microsoft.com/office/powerpoint/2010/main" val="4152768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921048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501749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4114373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3734342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613203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2673529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822699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EA9D60-4D65-4C98-97DF-CE3CF7496C5C}" type="datetimeFigureOut">
              <a:rPr lang="es-ES" smtClean="0"/>
              <a:pPr/>
              <a:t>03/09/2020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749557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9D60-4D65-4C98-97DF-CE3CF7496C5C}" type="datetimeFigureOut">
              <a:rPr lang="es-ES" smtClean="0"/>
              <a:pPr/>
              <a:t>03/09/2020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D4787-D7A6-43BC-80BE-2773517513CD}" type="slidenum">
              <a:rPr lang="es-ES" smtClean="0"/>
              <a:pPr/>
              <a:t>‹#›</a:t>
            </a:fld>
            <a:endParaRPr lang="es-ES"/>
          </a:p>
        </p:txBody>
      </p:sp>
    </p:spTree>
    <p:extLst>
      <p:ext uri="{BB962C8B-B14F-4D97-AF65-F5344CB8AC3E}">
        <p14:creationId xmlns:p14="http://schemas.microsoft.com/office/powerpoint/2010/main" xmlns="" val="18151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382C3-FC61-48B6-8B39-31E0079E5203}" type="datetimeFigureOut">
              <a:rPr lang="es-ES" smtClean="0"/>
              <a:pPr/>
              <a:t>03/09/2020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80045-33A7-4A64-9D81-E47134B1758F}" type="slidenum">
              <a:rPr lang="es-ES" smtClean="0"/>
              <a:pPr/>
              <a:t>‹#›</a:t>
            </a:fld>
            <a:endParaRPr lang="es-ES"/>
          </a:p>
        </p:txBody>
      </p:sp>
    </p:spTree>
    <p:extLst>
      <p:ext uri="{BB962C8B-B14F-4D97-AF65-F5344CB8AC3E}">
        <p14:creationId xmlns="" xmlns:p14="http://schemas.microsoft.com/office/powerpoint/2010/main" val="359635322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1410E2D-2651-4EB3-AD54-DA95600E6313}"/>
              </a:ext>
            </a:extLst>
          </p:cNvPr>
          <p:cNvSpPr txBox="1"/>
          <p:nvPr/>
        </p:nvSpPr>
        <p:spPr>
          <a:xfrm>
            <a:off x="0" y="0"/>
            <a:ext cx="9143999" cy="769441"/>
          </a:xfrm>
          <a:prstGeom prst="rect">
            <a:avLst/>
          </a:prstGeom>
          <a:noFill/>
        </p:spPr>
        <p:txBody>
          <a:bodyPr wrap="square" rtlCol="0">
            <a:spAutoFit/>
          </a:bodyPr>
          <a:lstStyle/>
          <a:p>
            <a:pPr algn="ctr"/>
            <a:r>
              <a:rPr lang="ro-RO" sz="4400" b="1" dirty="0">
                <a:ln w="6600">
                  <a:solidFill>
                    <a:schemeClr val="accent2"/>
                  </a:solidFill>
                  <a:prstDash val="solid"/>
                </a:ln>
                <a:solidFill>
                  <a:srgbClr val="FFFFFF"/>
                </a:solidFill>
                <a:effectLst>
                  <a:outerShdw dist="38100" dir="2700000" algn="tl" rotWithShape="0">
                    <a:schemeClr val="accent2"/>
                  </a:outerShdw>
                </a:effectLst>
              </a:rPr>
              <a:t>UN MOD PRACTIC DE A TE </a:t>
            </a:r>
            <a:r>
              <a:rPr lang="ro-RO" sz="4400" b="1" dirty="0" smtClean="0">
                <a:ln w="6600">
                  <a:solidFill>
                    <a:schemeClr val="accent2"/>
                  </a:solidFill>
                  <a:prstDash val="solid"/>
                </a:ln>
                <a:solidFill>
                  <a:srgbClr val="FFFFFF"/>
                </a:solidFill>
                <a:effectLst>
                  <a:outerShdw dist="38100" dir="2700000" algn="tl" rotWithShape="0">
                    <a:schemeClr val="accent2"/>
                  </a:outerShdw>
                </a:effectLst>
              </a:rPr>
              <a:t>IMPLICA</a:t>
            </a:r>
            <a:endParaRPr lang="ro-RO"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42CD3C81-A5AD-4D6C-AD9D-06C75D992AE6}"/>
              </a:ext>
            </a:extLst>
          </p:cNvPr>
          <p:cNvSpPr txBox="1"/>
          <p:nvPr/>
        </p:nvSpPr>
        <p:spPr>
          <a:xfrm>
            <a:off x="6583679" y="6148250"/>
            <a:ext cx="2560320" cy="646331"/>
          </a:xfrm>
          <a:prstGeom prst="rect">
            <a:avLst/>
          </a:prstGeom>
          <a:noFill/>
        </p:spPr>
        <p:txBody>
          <a:bodyPr wrap="square" rtlCol="0">
            <a:spAutoFit/>
          </a:bodyPr>
          <a:lstStyle/>
          <a:p>
            <a:pPr algn="r"/>
            <a:r>
              <a:rPr lang="ro-RO" b="1" dirty="0" smtClean="0">
                <a:solidFill>
                  <a:srgbClr val="D6DB91"/>
                </a:solidFill>
                <a:effectLst>
                  <a:outerShdw blurRad="38100" dist="38100" dir="2700000" algn="tl">
                    <a:srgbClr val="000000">
                      <a:alpha val="43137"/>
                    </a:srgbClr>
                  </a:outerShdw>
                </a:effectLst>
              </a:rPr>
              <a:t>Studiul 10 pentru </a:t>
            </a:r>
            <a:endParaRPr lang="ro-RO" b="1" dirty="0">
              <a:solidFill>
                <a:srgbClr val="D6DB91"/>
              </a:solidFill>
              <a:effectLst>
                <a:outerShdw blurRad="38100" dist="38100" dir="2700000" algn="tl">
                  <a:srgbClr val="000000">
                    <a:alpha val="43137"/>
                  </a:srgbClr>
                </a:outerShdw>
              </a:effectLst>
            </a:endParaRPr>
          </a:p>
          <a:p>
            <a:pPr algn="r"/>
            <a:r>
              <a:rPr lang="ro-RO" b="1" dirty="0" smtClean="0">
                <a:solidFill>
                  <a:srgbClr val="D6DB91"/>
                </a:solidFill>
                <a:effectLst>
                  <a:outerShdw blurRad="38100" dist="38100" dir="2700000" algn="tl">
                    <a:srgbClr val="000000">
                      <a:alpha val="43137"/>
                    </a:srgbClr>
                  </a:outerShdw>
                </a:effectLst>
              </a:rPr>
              <a:t>5 </a:t>
            </a:r>
            <a:r>
              <a:rPr lang="ro-RO" b="1" dirty="0">
                <a:solidFill>
                  <a:srgbClr val="D6DB91"/>
                </a:solidFill>
                <a:effectLst>
                  <a:outerShdw blurRad="38100" dist="38100" dir="2700000" algn="tl">
                    <a:srgbClr val="000000">
                      <a:alpha val="43137"/>
                    </a:srgbClr>
                  </a:outerShdw>
                </a:effectLst>
              </a:rPr>
              <a:t>septembrie </a:t>
            </a:r>
            <a:r>
              <a:rPr lang="ro-RO" b="1" dirty="0" smtClean="0">
                <a:solidFill>
                  <a:srgbClr val="D6DB91"/>
                </a:solidFill>
                <a:effectLst>
                  <a:outerShdw blurRad="38100" dist="38100" dir="2700000" algn="tl">
                    <a:srgbClr val="000000">
                      <a:alpha val="43137"/>
                    </a:srgbClr>
                  </a:outerShdw>
                </a:effectLst>
              </a:rPr>
              <a:t>2020</a:t>
            </a:r>
            <a:endParaRPr lang="ro-RO" b="1" dirty="0">
              <a:solidFill>
                <a:srgbClr val="D6DB9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06574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6C1EE4BC-34B0-4EC8-8E7A-5570F046DB9C}"/>
              </a:ext>
            </a:extLst>
          </p:cNvPr>
          <p:cNvSpPr/>
          <p:nvPr/>
        </p:nvSpPr>
        <p:spPr>
          <a:xfrm>
            <a:off x="156754" y="2407508"/>
            <a:ext cx="8830491" cy="1200329"/>
          </a:xfrm>
          <a:prstGeom prst="rect">
            <a:avLst/>
          </a:prstGeom>
        </p:spPr>
        <p:txBody>
          <a:bodyPr wrap="square">
            <a:spAutoFit/>
          </a:bodyPr>
          <a:lstStyle/>
          <a:p>
            <a:r>
              <a:rPr lang="ro-RO" sz="2400" b="1" dirty="0" smtClean="0">
                <a:solidFill>
                  <a:schemeClr val="bg1"/>
                </a:solidFill>
                <a:effectLst>
                  <a:glow rad="127000">
                    <a:schemeClr val="tx1"/>
                  </a:glow>
                </a:effectLst>
                <a:latin typeface="Comic Sans MS" panose="030F0702030302020204" pitchFamily="66" charset="0"/>
              </a:rPr>
              <a:t>„Atunci a zis ucenicilor Săi: «Mare este </a:t>
            </a:r>
            <a:r>
              <a:rPr lang="ro-RO" sz="2400" b="1" dirty="0" smtClean="0">
                <a:solidFill>
                  <a:schemeClr val="bg1"/>
                </a:solidFill>
                <a:effectLst>
                  <a:glow rad="127000">
                    <a:schemeClr val="tx1"/>
                  </a:glow>
                </a:effectLst>
                <a:latin typeface="Comic Sans MS" panose="030F0702030302020204" pitchFamily="66" charset="0"/>
              </a:rPr>
              <a:t>secerişul</a:t>
            </a:r>
            <a:r>
              <a:rPr lang="ro-RO" sz="2400" b="1" dirty="0" smtClean="0">
                <a:solidFill>
                  <a:schemeClr val="bg1"/>
                </a:solidFill>
                <a:effectLst>
                  <a:glow rad="127000">
                    <a:schemeClr val="tx1"/>
                  </a:glow>
                </a:effectLst>
                <a:latin typeface="Comic Sans MS" panose="030F0702030302020204" pitchFamily="66" charset="0"/>
              </a:rPr>
              <a:t>, dar </a:t>
            </a:r>
            <a:r>
              <a:rPr lang="ro-RO" sz="2400" b="1" dirty="0" smtClean="0">
                <a:solidFill>
                  <a:schemeClr val="bg1"/>
                </a:solidFill>
                <a:effectLst>
                  <a:glow rad="127000">
                    <a:schemeClr val="tx1"/>
                  </a:glow>
                </a:effectLst>
                <a:latin typeface="Comic Sans MS" panose="030F0702030302020204" pitchFamily="66" charset="0"/>
              </a:rPr>
              <a:t>puţini </a:t>
            </a:r>
            <a:r>
              <a:rPr lang="ro-RO" sz="2400" b="1" dirty="0" smtClean="0">
                <a:solidFill>
                  <a:schemeClr val="bg1"/>
                </a:solidFill>
                <a:effectLst>
                  <a:glow rad="127000">
                    <a:schemeClr val="tx1"/>
                  </a:glow>
                </a:effectLst>
                <a:latin typeface="Comic Sans MS" panose="030F0702030302020204" pitchFamily="66" charset="0"/>
              </a:rPr>
              <a:t>sunt lucrătorii! </a:t>
            </a:r>
            <a:r>
              <a:rPr lang="ro-RO" sz="2400" b="1" dirty="0" smtClean="0">
                <a:solidFill>
                  <a:schemeClr val="bg1"/>
                </a:solidFill>
                <a:effectLst>
                  <a:glow rad="127000">
                    <a:schemeClr val="tx1"/>
                  </a:glow>
                </a:effectLst>
                <a:latin typeface="Comic Sans MS" panose="030F0702030302020204" pitchFamily="66" charset="0"/>
              </a:rPr>
              <a:t>Rugaţi </a:t>
            </a:r>
            <a:r>
              <a:rPr lang="ro-RO" sz="2400" b="1" dirty="0" smtClean="0">
                <a:solidFill>
                  <a:schemeClr val="bg1"/>
                </a:solidFill>
                <a:effectLst>
                  <a:glow rad="127000">
                    <a:schemeClr val="tx1"/>
                  </a:glow>
                </a:effectLst>
                <a:latin typeface="Comic Sans MS" panose="030F0702030302020204" pitchFamily="66" charset="0"/>
              </a:rPr>
              <a:t>dar pe Domnul </a:t>
            </a:r>
            <a:r>
              <a:rPr lang="ro-RO" sz="2400" b="1" dirty="0" smtClean="0">
                <a:solidFill>
                  <a:schemeClr val="bg1"/>
                </a:solidFill>
                <a:effectLst>
                  <a:glow rad="127000">
                    <a:schemeClr val="tx1"/>
                  </a:glow>
                </a:effectLst>
                <a:latin typeface="Comic Sans MS" panose="030F0702030302020204" pitchFamily="66" charset="0"/>
              </a:rPr>
              <a:t>secerişului </a:t>
            </a:r>
            <a:r>
              <a:rPr lang="ro-RO" sz="2400" b="1" dirty="0" smtClean="0">
                <a:solidFill>
                  <a:schemeClr val="bg1"/>
                </a:solidFill>
                <a:effectLst>
                  <a:glow rad="127000">
                    <a:schemeClr val="tx1"/>
                  </a:glow>
                </a:effectLst>
                <a:latin typeface="Comic Sans MS" panose="030F0702030302020204" pitchFamily="66" charset="0"/>
              </a:rPr>
              <a:t>să scoată lucrători la </a:t>
            </a:r>
            <a:r>
              <a:rPr lang="ro-RO" sz="2400" b="1" dirty="0" smtClean="0">
                <a:solidFill>
                  <a:schemeClr val="bg1"/>
                </a:solidFill>
                <a:effectLst>
                  <a:glow rad="127000">
                    <a:schemeClr val="tx1"/>
                  </a:glow>
                </a:effectLst>
                <a:latin typeface="Comic Sans MS" panose="030F0702030302020204" pitchFamily="66" charset="0"/>
              </a:rPr>
              <a:t>secerişul </a:t>
            </a:r>
            <a:r>
              <a:rPr lang="ro-RO" sz="2400" b="1" dirty="0" smtClean="0">
                <a:solidFill>
                  <a:schemeClr val="bg1"/>
                </a:solidFill>
                <a:effectLst>
                  <a:glow rad="127000">
                    <a:schemeClr val="tx1"/>
                  </a:glow>
                </a:effectLst>
                <a:latin typeface="Comic Sans MS" panose="030F0702030302020204" pitchFamily="66" charset="0"/>
              </a:rPr>
              <a:t>Lui.»” </a:t>
            </a:r>
            <a:r>
              <a:rPr lang="ro-RO" sz="2000" b="1" dirty="0" smtClean="0">
                <a:solidFill>
                  <a:schemeClr val="bg1"/>
                </a:solidFill>
                <a:effectLst>
                  <a:glow rad="127000">
                    <a:schemeClr val="tx1"/>
                  </a:glow>
                </a:effectLst>
                <a:latin typeface="Comic Sans MS" panose="030F0702030302020204" pitchFamily="66" charset="0"/>
              </a:rPr>
              <a:t>(Matei 9:37,38)</a:t>
            </a:r>
            <a:endParaRPr lang="ro-RO" sz="2000" b="1" dirty="0">
              <a:solidFill>
                <a:schemeClr val="bg1"/>
              </a:solidFill>
              <a:effectLst>
                <a:glow rad="127000">
                  <a:schemeClr val="tx1"/>
                </a:glow>
              </a:effectLst>
              <a:latin typeface="Comic Sans MS" panose="030F0702030302020204" pitchFamily="66" charset="0"/>
            </a:endParaRPr>
          </a:p>
        </p:txBody>
      </p:sp>
    </p:spTree>
    <p:extLst>
      <p:ext uri="{BB962C8B-B14F-4D97-AF65-F5344CB8AC3E}">
        <p14:creationId xmlns="" xmlns:p14="http://schemas.microsoft.com/office/powerpoint/2010/main" val="277539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BDE588BE-9917-456F-B9E8-E5743CF787CA}"/>
              </a:ext>
            </a:extLst>
          </p:cNvPr>
          <p:cNvSpPr/>
          <p:nvPr/>
        </p:nvSpPr>
        <p:spPr>
          <a:xfrm>
            <a:off x="4180111" y="2621813"/>
            <a:ext cx="4789715" cy="3466012"/>
          </a:xfrm>
          <a:prstGeom prst="roundRect">
            <a:avLst>
              <a:gd name="adj" fmla="val 9129"/>
            </a:avLst>
          </a:prstGeom>
          <a:solidFill>
            <a:srgbClr val="333956">
              <a:alpha val="93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CuadroTexto 1">
            <a:extLst>
              <a:ext uri="{FF2B5EF4-FFF2-40B4-BE49-F238E27FC236}">
                <a16:creationId xmlns:a16="http://schemas.microsoft.com/office/drawing/2014/main" xmlns="" id="{2A3BF9D9-8A0A-4A07-B6AB-E4248B77CDE7}"/>
              </a:ext>
            </a:extLst>
          </p:cNvPr>
          <p:cNvSpPr txBox="1"/>
          <p:nvPr/>
        </p:nvSpPr>
        <p:spPr>
          <a:xfrm>
            <a:off x="5118464" y="2921410"/>
            <a:ext cx="3971108" cy="2708434"/>
          </a:xfrm>
          <a:prstGeom prst="rect">
            <a:avLst/>
          </a:prstGeom>
          <a:noFill/>
        </p:spPr>
        <p:txBody>
          <a:bodyPr wrap="square" rtlCol="0">
            <a:spAutoFit/>
          </a:bodyPr>
          <a:lstStyle/>
          <a:p>
            <a:pPr>
              <a:spcBef>
                <a:spcPts val="600"/>
              </a:spcBef>
            </a:pPr>
            <a:r>
              <a:rPr lang="ro-RO" sz="2000" b="1" smtClean="0">
                <a:solidFill>
                  <a:srgbClr val="FFC757"/>
                </a:solidFill>
              </a:rPr>
              <a:t>Exemple de grupuri mici:</a:t>
            </a:r>
          </a:p>
          <a:p>
            <a:pPr>
              <a:spcBef>
                <a:spcPts val="600"/>
              </a:spcBef>
            </a:pPr>
            <a:r>
              <a:rPr lang="ro-RO" sz="2000" b="1">
                <a:solidFill>
                  <a:srgbClr val="FFC757"/>
                </a:solidFill>
              </a:rPr>
              <a:t>	</a:t>
            </a:r>
            <a:r>
              <a:rPr lang="ro-RO" sz="2000" b="1" smtClean="0">
                <a:solidFill>
                  <a:srgbClr val="FFC757"/>
                </a:solidFill>
              </a:rPr>
              <a:t>Primul grup mic.</a:t>
            </a:r>
          </a:p>
          <a:p>
            <a:pPr>
              <a:spcBef>
                <a:spcPts val="600"/>
              </a:spcBef>
            </a:pPr>
            <a:r>
              <a:rPr lang="ro-RO" sz="2000" b="1">
                <a:solidFill>
                  <a:srgbClr val="FFC757"/>
                </a:solidFill>
              </a:rPr>
              <a:t>	</a:t>
            </a:r>
            <a:r>
              <a:rPr lang="ro-RO" sz="2000" b="1" smtClean="0">
                <a:solidFill>
                  <a:srgbClr val="FFC757"/>
                </a:solidFill>
              </a:rPr>
              <a:t>În Vechiul Testament.</a:t>
            </a:r>
          </a:p>
          <a:p>
            <a:pPr>
              <a:spcBef>
                <a:spcPts val="600"/>
              </a:spcBef>
            </a:pPr>
            <a:r>
              <a:rPr lang="ro-RO" sz="2000" b="1">
                <a:solidFill>
                  <a:srgbClr val="FFC757"/>
                </a:solidFill>
              </a:rPr>
              <a:t>	</a:t>
            </a:r>
            <a:r>
              <a:rPr lang="ro-RO" sz="2000" b="1" smtClean="0">
                <a:solidFill>
                  <a:srgbClr val="FFC757"/>
                </a:solidFill>
              </a:rPr>
              <a:t>În Noul Testament.</a:t>
            </a:r>
          </a:p>
          <a:p>
            <a:pPr>
              <a:spcBef>
                <a:spcPts val="600"/>
              </a:spcBef>
            </a:pPr>
            <a:r>
              <a:rPr lang="ro-RO" sz="2000" b="1" smtClean="0">
                <a:solidFill>
                  <a:srgbClr val="FFC757"/>
                </a:solidFill>
              </a:rPr>
              <a:t>Participarea la </a:t>
            </a:r>
            <a:r>
              <a:rPr lang="ro-RO" sz="2000" b="1" smtClean="0">
                <a:solidFill>
                  <a:srgbClr val="FFC757"/>
                </a:solidFill>
              </a:rPr>
              <a:t>grupurile</a:t>
            </a:r>
            <a:r>
              <a:rPr lang="ro-RO" sz="2000" b="1" smtClean="0">
                <a:solidFill>
                  <a:srgbClr val="FFC757"/>
                </a:solidFill>
              </a:rPr>
              <a:t> </a:t>
            </a:r>
            <a:r>
              <a:rPr lang="ro-RO" sz="2000" b="1" smtClean="0">
                <a:solidFill>
                  <a:srgbClr val="FFC757"/>
                </a:solidFill>
              </a:rPr>
              <a:t>mici:</a:t>
            </a:r>
            <a:endParaRPr lang="ro-RO" sz="2000" b="1" smtClean="0">
              <a:solidFill>
                <a:srgbClr val="FFC757"/>
              </a:solidFill>
            </a:endParaRPr>
          </a:p>
          <a:p>
            <a:pPr>
              <a:spcBef>
                <a:spcPts val="600"/>
              </a:spcBef>
            </a:pPr>
            <a:r>
              <a:rPr lang="ro-RO" sz="2000" b="1">
                <a:solidFill>
                  <a:srgbClr val="FFC757"/>
                </a:solidFill>
              </a:rPr>
              <a:t>	</a:t>
            </a:r>
            <a:r>
              <a:rPr lang="ro-RO" sz="2000" b="1" smtClean="0">
                <a:solidFill>
                  <a:srgbClr val="FFC757"/>
                </a:solidFill>
              </a:rPr>
              <a:t>Organizare.</a:t>
            </a:r>
          </a:p>
          <a:p>
            <a:pPr>
              <a:spcBef>
                <a:spcPts val="600"/>
              </a:spcBef>
            </a:pPr>
            <a:r>
              <a:rPr lang="ro-RO" sz="2000" b="1">
                <a:solidFill>
                  <a:srgbClr val="FFC757"/>
                </a:solidFill>
              </a:rPr>
              <a:t>	</a:t>
            </a:r>
            <a:r>
              <a:rPr lang="ro-RO" sz="2000" b="1" smtClean="0">
                <a:solidFill>
                  <a:srgbClr val="FFC757"/>
                </a:solidFill>
              </a:rPr>
              <a:t>Dinamică.</a:t>
            </a:r>
            <a:endParaRPr lang="ro-RO" sz="2000" b="1">
              <a:solidFill>
                <a:schemeClr val="bg1"/>
              </a:solidFill>
            </a:endParaRPr>
          </a:p>
        </p:txBody>
      </p:sp>
      <p:sp>
        <p:nvSpPr>
          <p:cNvPr id="3" name="CuadroTexto 2">
            <a:extLst>
              <a:ext uri="{FF2B5EF4-FFF2-40B4-BE49-F238E27FC236}">
                <a16:creationId xmlns:a16="http://schemas.microsoft.com/office/drawing/2014/main" xmlns="" id="{10880D81-6179-4C54-BD98-319EECD5343A}"/>
              </a:ext>
            </a:extLst>
          </p:cNvPr>
          <p:cNvSpPr txBox="1"/>
          <p:nvPr/>
        </p:nvSpPr>
        <p:spPr>
          <a:xfrm>
            <a:off x="357052" y="8709"/>
            <a:ext cx="8429896" cy="1708160"/>
          </a:xfrm>
          <a:prstGeom prst="rect">
            <a:avLst/>
          </a:prstGeom>
          <a:noFill/>
        </p:spPr>
        <p:txBody>
          <a:bodyPr wrap="square" rtlCol="0">
            <a:spAutoFit/>
          </a:bodyPr>
          <a:lstStyle/>
          <a:p>
            <a:pPr>
              <a:spcBef>
                <a:spcPts val="600"/>
              </a:spcBef>
            </a:pPr>
            <a:r>
              <a:rPr lang="ro-RO" sz="2000" b="1" dirty="0" smtClean="0">
                <a:solidFill>
                  <a:schemeClr val="bg1"/>
                </a:solidFill>
              </a:rPr>
              <a:t>Există un mod interesant de a participa la creşterea Bisericii şi la predicarea Evangheliei lumii: grupurile mici.</a:t>
            </a:r>
          </a:p>
          <a:p>
            <a:pPr>
              <a:spcBef>
                <a:spcPts val="600"/>
              </a:spcBef>
            </a:pPr>
            <a:r>
              <a:rPr lang="ro-RO" sz="2000" b="1" dirty="0" smtClean="0">
                <a:solidFill>
                  <a:schemeClr val="bg1"/>
                </a:solidFill>
              </a:rPr>
              <a:t>În Biblie, grupurile mici sunt evidenţiate ca una dintre metodele lui Dumnezeu de a ne întări credinţa, de a ne spori cunoştinţele despre Cuvântul Său, de a aprofunda viaţa noastră de rugăciune şi de a ne instrui să mărturisim.</a:t>
            </a:r>
            <a:endParaRPr lang="ro-RO" sz="2000" b="1" dirty="0">
              <a:solidFill>
                <a:schemeClr val="bg1"/>
              </a:solidFill>
            </a:endParaRPr>
          </a:p>
        </p:txBody>
      </p:sp>
      <p:pic>
        <p:nvPicPr>
          <p:cNvPr id="20" name="Imagen 19">
            <a:extLst>
              <a:ext uri="{FF2B5EF4-FFF2-40B4-BE49-F238E27FC236}">
                <a16:creationId xmlns:a16="http://schemas.microsoft.com/office/drawing/2014/main" xmlns="" id="{6AA293CB-0DA6-49D0-9BA6-BBD18230399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118464" y="3734710"/>
            <a:ext cx="315686" cy="315686"/>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89BEF7D8-9311-441F-B7E0-E7EE99AC4B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18464" y="5258196"/>
            <a:ext cx="315686" cy="315686"/>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955F9679-50C4-4458-9ECD-060FEDD94BF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118464" y="4886548"/>
            <a:ext cx="315686" cy="315686"/>
          </a:xfrm>
          <a:prstGeom prst="rect">
            <a:avLst/>
          </a:prstGeom>
          <a:effectLst>
            <a:outerShdw blurRad="50800" dist="38100" dir="2700000" algn="tl" rotWithShape="0">
              <a:prstClr val="black">
                <a:alpha val="40000"/>
              </a:prstClr>
            </a:outerShdw>
          </a:effectLst>
        </p:spPr>
      </p:pic>
      <p:pic>
        <p:nvPicPr>
          <p:cNvPr id="30" name="Imagen 29">
            <a:extLst>
              <a:ext uri="{FF2B5EF4-FFF2-40B4-BE49-F238E27FC236}">
                <a16:creationId xmlns:a16="http://schemas.microsoft.com/office/drawing/2014/main" xmlns="" id="{ACF765F3-7B3C-4333-90A9-539782CACA7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118464" y="3344351"/>
            <a:ext cx="315686" cy="315686"/>
          </a:xfrm>
          <a:prstGeom prst="rect">
            <a:avLst/>
          </a:prstGeom>
          <a:effectLst>
            <a:outerShdw blurRad="50800" dist="38100" dir="2700000" algn="tl" rotWithShape="0">
              <a:prstClr val="black">
                <a:alpha val="40000"/>
              </a:prstClr>
            </a:outerShdw>
          </a:effectLst>
        </p:spPr>
      </p:pic>
      <p:pic>
        <p:nvPicPr>
          <p:cNvPr id="32" name="Imagen 31">
            <a:extLst>
              <a:ext uri="{FF2B5EF4-FFF2-40B4-BE49-F238E27FC236}">
                <a16:creationId xmlns:a16="http://schemas.microsoft.com/office/drawing/2014/main" xmlns="" id="{63F0767B-AFAF-420B-9ECF-6D9B8ED2E820}"/>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118464" y="4125069"/>
            <a:ext cx="315686" cy="315686"/>
          </a:xfrm>
          <a:prstGeom prst="rect">
            <a:avLst/>
          </a:prstGeom>
          <a:effectLst>
            <a:outerShdw blurRad="50800" dist="38100" dir="2700000" algn="tl" rotWithShape="0">
              <a:prstClr val="black">
                <a:alpha val="40000"/>
              </a:prstClr>
            </a:outerShdw>
          </a:effectLst>
        </p:spPr>
      </p:pic>
      <p:pic>
        <p:nvPicPr>
          <p:cNvPr id="38" name="Imagen 37">
            <a:extLst>
              <a:ext uri="{FF2B5EF4-FFF2-40B4-BE49-F238E27FC236}">
                <a16:creationId xmlns:a16="http://schemas.microsoft.com/office/drawing/2014/main" xmlns="" id="{9DECDBB8-3C41-4371-8B25-7F8CE2BAB6BB}"/>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631898" y="2929287"/>
            <a:ext cx="332644" cy="422366"/>
          </a:xfrm>
          <a:prstGeom prst="rect">
            <a:avLst/>
          </a:prstGeom>
          <a:effectLst>
            <a:outerShdw blurRad="50800" dist="38100" dir="2700000" algn="tl" rotWithShape="0">
              <a:prstClr val="black">
                <a:alpha val="40000"/>
              </a:prstClr>
            </a:outerShdw>
          </a:effectLst>
        </p:spPr>
      </p:pic>
      <p:pic>
        <p:nvPicPr>
          <p:cNvPr id="40" name="Imagen 39">
            <a:extLst>
              <a:ext uri="{FF2B5EF4-FFF2-40B4-BE49-F238E27FC236}">
                <a16:creationId xmlns:a16="http://schemas.microsoft.com/office/drawing/2014/main" xmlns="" id="{3C17A2DA-460B-4386-B400-57AF925790B2}"/>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666074" y="4440755"/>
            <a:ext cx="332644" cy="422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869619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500"/>
                            </p:stCondLst>
                            <p:childTnLst>
                              <p:par>
                                <p:cTn id="19" presetID="17"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ppt_x</p:attrName>
                                        </p:attrNameLst>
                                      </p:cBhvr>
                                      <p:tavLst>
                                        <p:tav tm="0">
                                          <p:val>
                                            <p:strVal val="#ppt_x-#ppt_w/2"/>
                                          </p:val>
                                        </p:tav>
                                        <p:tav tm="100000">
                                          <p:val>
                                            <p:strVal val="#ppt_x"/>
                                          </p:val>
                                        </p:tav>
                                      </p:tavLst>
                                    </p:anim>
                                    <p:anim calcmode="lin" valueType="num">
                                      <p:cBhvr>
                                        <p:cTn id="22" dur="500" fill="hold"/>
                                        <p:tgtEl>
                                          <p:spTgt spid="38"/>
                                        </p:tgtEl>
                                        <p:attrNameLst>
                                          <p:attrName>ppt_y</p:attrName>
                                        </p:attrNameLst>
                                      </p:cBhvr>
                                      <p:tavLst>
                                        <p:tav tm="0">
                                          <p:val>
                                            <p:strVal val="#ppt_y"/>
                                          </p:val>
                                        </p:tav>
                                        <p:tav tm="100000">
                                          <p:val>
                                            <p:strVal val="#ppt_y"/>
                                          </p:val>
                                        </p:tav>
                                      </p:tavLst>
                                    </p:anim>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500"/>
                                        <p:tgtEl>
                                          <p:spTgt spid="2">
                                            <p:txEl>
                                              <p:pRg st="0" end="0"/>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wipe(left)">
                                      <p:cBhvr>
                                        <p:cTn id="48" dur="500"/>
                                        <p:tgtEl>
                                          <p:spTgt spid="2">
                                            <p:txEl>
                                              <p:pRg st="2" end="2"/>
                                            </p:txEl>
                                          </p:spTgt>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wipe(left)">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ppt_x</p:attrName>
                                        </p:attrNameLst>
                                      </p:cBhvr>
                                      <p:tavLst>
                                        <p:tav tm="0">
                                          <p:val>
                                            <p:strVal val="#ppt_x-#ppt_w/2"/>
                                          </p:val>
                                        </p:tav>
                                        <p:tav tm="100000">
                                          <p:val>
                                            <p:strVal val="#ppt_x"/>
                                          </p:val>
                                        </p:tav>
                                      </p:tavLst>
                                    </p:anim>
                                    <p:anim calcmode="lin" valueType="num">
                                      <p:cBhvr>
                                        <p:cTn id="64" dur="500" fill="hold"/>
                                        <p:tgtEl>
                                          <p:spTgt spid="40"/>
                                        </p:tgtEl>
                                        <p:attrNameLst>
                                          <p:attrName>ppt_y</p:attrName>
                                        </p:attrNameLst>
                                      </p:cBhvr>
                                      <p:tavLst>
                                        <p:tav tm="0">
                                          <p:val>
                                            <p:strVal val="#ppt_y"/>
                                          </p:val>
                                        </p:tav>
                                        <p:tav tm="100000">
                                          <p:val>
                                            <p:strVal val="#ppt_y"/>
                                          </p:val>
                                        </p:tav>
                                      </p:tavLst>
                                    </p:anim>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wipe(left)">
                                      <p:cBhvr>
                                        <p:cTn id="70" dur="500"/>
                                        <p:tgtEl>
                                          <p:spTgt spid="2">
                                            <p:txEl>
                                              <p:pRg st="4" end="4"/>
                                            </p:txEl>
                                          </p:spTgt>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5" end="5"/>
                                            </p:txEl>
                                          </p:spTgt>
                                        </p:tgtEl>
                                        <p:attrNameLst>
                                          <p:attrName>style.visibility</p:attrName>
                                        </p:attrNameLst>
                                      </p:cBhvr>
                                      <p:to>
                                        <p:strVal val="visible"/>
                                      </p:to>
                                    </p:set>
                                    <p:animEffect transition="in" filter="wipe(left)">
                                      <p:cBhvr>
                                        <p:cTn id="80" dur="500"/>
                                        <p:tgtEl>
                                          <p:spTgt spid="2">
                                            <p:txEl>
                                              <p:pRg st="5" end="5"/>
                                            </p:txEl>
                                          </p:spTgt>
                                        </p:tgtEl>
                                      </p:cBhvr>
                                    </p:animEffect>
                                  </p:childTnLst>
                                </p:cTn>
                              </p:par>
                            </p:childTnLst>
                          </p:cTn>
                        </p:par>
                        <p:par>
                          <p:cTn id="81" fill="hold">
                            <p:stCondLst>
                              <p:cond delay="2000"/>
                            </p:stCondLst>
                            <p:childTnLst>
                              <p:par>
                                <p:cTn id="82" presetID="53" presetClass="entr" presetSubtype="16"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6" end="6"/>
                                            </p:txEl>
                                          </p:spTgt>
                                        </p:tgtEl>
                                        <p:attrNameLst>
                                          <p:attrName>style.visibility</p:attrName>
                                        </p:attrNameLst>
                                      </p:cBhvr>
                                      <p:to>
                                        <p:strVal val="visible"/>
                                      </p:to>
                                    </p:set>
                                    <p:animEffect transition="in" filter="wipe(left)">
                                      <p:cBhvr>
                                        <p:cTn id="9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0F15872-FF00-43CD-895B-1D3CA9D52BBE}"/>
              </a:ext>
            </a:extLst>
          </p:cNvPr>
          <p:cNvSpPr/>
          <p:nvPr/>
        </p:nvSpPr>
        <p:spPr>
          <a:xfrm>
            <a:off x="0" y="0"/>
            <a:ext cx="9143999" cy="769441"/>
          </a:xfrm>
          <a:prstGeom prst="rect">
            <a:avLst/>
          </a:prstGeom>
        </p:spPr>
        <p:txBody>
          <a:bodyPr wrap="square">
            <a:spAutoFit/>
            <a:scene3d>
              <a:camera prst="orthographicFront"/>
              <a:lightRig rig="chilly" dir="t"/>
            </a:scene3d>
            <a:sp3d extrusionH="57150" contourW="12700" prstMaterial="softEdge">
              <a:bevelT w="25400" h="38100"/>
            </a:sp3d>
          </a:bodyPr>
          <a:lstStyle/>
          <a:p>
            <a:pPr algn="ctr"/>
            <a:r>
              <a:rPr lang="ro-RO" sz="4400" b="1">
                <a:ln/>
                <a:solidFill>
                  <a:srgbClr val="B7B008"/>
                </a:solidFill>
              </a:rPr>
              <a:t>PRIMUL </a:t>
            </a:r>
            <a:r>
              <a:rPr lang="ro-RO" sz="4400" b="1">
                <a:ln/>
                <a:solidFill>
                  <a:srgbClr val="B7B008"/>
                </a:solidFill>
              </a:rPr>
              <a:t>GRUP </a:t>
            </a:r>
            <a:r>
              <a:rPr lang="ro-RO" sz="4400" b="1" smtClean="0">
                <a:ln/>
                <a:solidFill>
                  <a:srgbClr val="B7B008"/>
                </a:solidFill>
              </a:rPr>
              <a:t>MIC</a:t>
            </a:r>
            <a:endParaRPr lang="ro-RO" sz="4400" b="1">
              <a:ln/>
              <a:solidFill>
                <a:srgbClr val="B7B008"/>
              </a:solidFill>
            </a:endParaRPr>
          </a:p>
        </p:txBody>
      </p:sp>
      <p:sp>
        <p:nvSpPr>
          <p:cNvPr id="3" name="Rectángulo 2">
            <a:extLst>
              <a:ext uri="{FF2B5EF4-FFF2-40B4-BE49-F238E27FC236}">
                <a16:creationId xmlns:a16="http://schemas.microsoft.com/office/drawing/2014/main" xmlns="" id="{980E3D14-BF30-428B-9ED7-73CD7F6029AF}"/>
              </a:ext>
            </a:extLst>
          </p:cNvPr>
          <p:cNvSpPr/>
          <p:nvPr/>
        </p:nvSpPr>
        <p:spPr>
          <a:xfrm>
            <a:off x="2" y="689489"/>
            <a:ext cx="6326388" cy="646331"/>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703A04"/>
                </a:solidFill>
                <a:latin typeface="Comic Sans MS" panose="030F0702030302020204" pitchFamily="66" charset="0"/>
              </a:rPr>
              <a:t>„Atunci </a:t>
            </a:r>
            <a:r>
              <a:rPr lang="ro-RO" b="1" dirty="0" smtClean="0">
                <a:solidFill>
                  <a:srgbClr val="703A04"/>
                </a:solidFill>
                <a:latin typeface="Comic Sans MS" panose="030F0702030302020204" pitchFamily="66" charset="0"/>
              </a:rPr>
              <a:t>Dumnezeu a zis: „Să facem om după chipul Nostru, după asemănarea Noastră…” </a:t>
            </a:r>
            <a:r>
              <a:rPr lang="ro-RO" sz="1400" b="1" dirty="0" smtClean="0">
                <a:solidFill>
                  <a:srgbClr val="703A04"/>
                </a:solidFill>
                <a:latin typeface="Comic Sans MS" panose="030F0702030302020204" pitchFamily="66" charset="0"/>
              </a:rPr>
              <a:t>(Geneza 1:26 </a:t>
            </a:r>
            <a:r>
              <a:rPr lang="ro-RO" sz="1400" b="1" dirty="0" err="1" smtClean="0">
                <a:solidFill>
                  <a:srgbClr val="703A04"/>
                </a:solidFill>
                <a:latin typeface="Comic Sans MS" panose="030F0702030302020204" pitchFamily="66" charset="0"/>
              </a:rPr>
              <a:t>p.p</a:t>
            </a:r>
            <a:r>
              <a:rPr lang="ro-RO" sz="1400" b="1" dirty="0" smtClean="0">
                <a:solidFill>
                  <a:srgbClr val="703A04"/>
                </a:solidFill>
                <a:latin typeface="Comic Sans MS" panose="030F0702030302020204" pitchFamily="66" charset="0"/>
              </a:rPr>
              <a:t>.)</a:t>
            </a:r>
            <a:endParaRPr lang="ro-RO" b="1" dirty="0">
              <a:solidFill>
                <a:srgbClr val="703A04"/>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697DC46-4FCE-4B04-A7A1-50291C59BE8E}"/>
              </a:ext>
            </a:extLst>
          </p:cNvPr>
          <p:cNvSpPr txBox="1"/>
          <p:nvPr/>
        </p:nvSpPr>
        <p:spPr>
          <a:xfrm>
            <a:off x="2011678" y="1329929"/>
            <a:ext cx="4409779" cy="1631216"/>
          </a:xfrm>
          <a:prstGeom prst="rect">
            <a:avLst/>
          </a:prstGeom>
          <a:noFill/>
        </p:spPr>
        <p:txBody>
          <a:bodyPr wrap="square" rtlCol="0">
            <a:spAutoFit/>
          </a:bodyPr>
          <a:lstStyle/>
          <a:p>
            <a:pPr>
              <a:spcBef>
                <a:spcPts val="600"/>
              </a:spcBef>
            </a:pPr>
            <a:r>
              <a:rPr lang="ro-RO" sz="2000" b="1" dirty="0" smtClean="0"/>
              <a:t>Înainte de a crea această lume, cele trei componente ale Divinităţii s-au reunit într-un grup mic pentru un singur scop: planificarea şi executarea creaţiei fiinţelor umane şi a mediului lor.</a:t>
            </a:r>
            <a:endParaRPr lang="ro-RO" sz="2000" b="1" dirty="0"/>
          </a:p>
        </p:txBody>
      </p:sp>
      <p:pic>
        <p:nvPicPr>
          <p:cNvPr id="6" name="Imagen 5">
            <a:extLst>
              <a:ext uri="{FF2B5EF4-FFF2-40B4-BE49-F238E27FC236}">
                <a16:creationId xmlns:a16="http://schemas.microsoft.com/office/drawing/2014/main" xmlns="" id="{1A82A35D-2CA0-48F7-848C-C68C5D521AC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7687" y="1456847"/>
            <a:ext cx="1813175" cy="2296548"/>
          </a:xfrm>
          <a:prstGeom prst="roundRect">
            <a:avLst>
              <a:gd name="adj" fmla="val 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Imagen 6">
            <a:extLst>
              <a:ext uri="{FF2B5EF4-FFF2-40B4-BE49-F238E27FC236}">
                <a16:creationId xmlns:a16="http://schemas.microsoft.com/office/drawing/2014/main" xmlns="" id="{F03AF583-CF52-4DF3-B1D9-CA07BA02D3B1}"/>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7060896" y="3804482"/>
            <a:ext cx="2002805" cy="2962078"/>
          </a:xfrm>
          <a:prstGeom prst="rect">
            <a:avLst/>
          </a:prstGeom>
          <a:scene3d>
            <a:camera prst="orthographicFront"/>
            <a:lightRig rig="threePt" dir="t"/>
          </a:scene3d>
          <a:sp3d>
            <a:bevelT prst="slope"/>
          </a:sp3d>
        </p:spPr>
      </p:pic>
      <p:pic>
        <p:nvPicPr>
          <p:cNvPr id="11" name="Imagen 10">
            <a:extLst>
              <a:ext uri="{FF2B5EF4-FFF2-40B4-BE49-F238E27FC236}">
                <a16:creationId xmlns:a16="http://schemas.microsoft.com/office/drawing/2014/main" xmlns="" id="{7090D085-638B-4BA7-BE44-9F385C10EA4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498875" y="925242"/>
            <a:ext cx="2472639" cy="1912799"/>
          </a:xfrm>
          <a:prstGeom prst="rect">
            <a:avLst/>
          </a:prstGeom>
          <a:ln w="88900" cap="sq" cmpd="thickThin">
            <a:solidFill>
              <a:srgbClr val="703A04"/>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xmlns="" id="{54327364-D432-422F-A9B2-9F62C2E4B2F4}"/>
              </a:ext>
            </a:extLst>
          </p:cNvPr>
          <p:cNvPicPr>
            <a:picLocks noChangeAspect="1"/>
          </p:cNvPicPr>
          <p:nvPr/>
        </p:nvPicPr>
        <p:blipFill>
          <a:blip r:embed="rId6" cstate="screen">
            <a:extLst>
              <a:ext uri="{BEBA8EAE-BF5A-486C-A8C5-ECC9F3942E4B}">
                <a14:imgProps xmlns:a14="http://schemas.microsoft.com/office/drawing/2010/main" xmlns="">
                  <a14:imgLayer r:embed="rId7">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96871" y="4088017"/>
            <a:ext cx="1986233" cy="264913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xmlns="" id="{463A90F4-A847-4135-8159-8F919592653B}"/>
              </a:ext>
            </a:extLst>
          </p:cNvPr>
          <p:cNvSpPr txBox="1"/>
          <p:nvPr/>
        </p:nvSpPr>
        <p:spPr>
          <a:xfrm>
            <a:off x="2083104" y="3008269"/>
            <a:ext cx="6984635" cy="1015663"/>
          </a:xfrm>
          <a:prstGeom prst="rect">
            <a:avLst/>
          </a:prstGeom>
          <a:noFill/>
        </p:spPr>
        <p:txBody>
          <a:bodyPr wrap="square">
            <a:spAutoFit/>
          </a:bodyPr>
          <a:lstStyle/>
          <a:p>
            <a:pPr>
              <a:spcBef>
                <a:spcPts val="600"/>
              </a:spcBef>
            </a:pPr>
            <a:r>
              <a:rPr lang="ro-RO" sz="2000" b="1" dirty="0" smtClean="0"/>
              <a:t>Ei au dezvoltat chiar şi un plan alternativ în cazul în care omenirea se îndepărtează de Dumnezeu: Planul de Mântuire (1</a:t>
            </a:r>
            <a:r>
              <a:rPr lang="es-ES" sz="2000" dirty="0" smtClean="0"/>
              <a:t> </a:t>
            </a:r>
            <a:r>
              <a:rPr lang="ro-RO" sz="2000" b="1" dirty="0" smtClean="0"/>
              <a:t>Petru 1: 18-20; Mat. 25:34; Apoc. 13:8).</a:t>
            </a:r>
            <a:endParaRPr lang="ro-RO" sz="2000" b="1" dirty="0"/>
          </a:p>
        </p:txBody>
      </p:sp>
      <p:sp>
        <p:nvSpPr>
          <p:cNvPr id="17" name="CuadroTexto 16">
            <a:extLst>
              <a:ext uri="{FF2B5EF4-FFF2-40B4-BE49-F238E27FC236}">
                <a16:creationId xmlns:a16="http://schemas.microsoft.com/office/drawing/2014/main" xmlns="" id="{209C25DA-BBC3-4A7B-B371-C224D2A5F6D0}"/>
              </a:ext>
            </a:extLst>
          </p:cNvPr>
          <p:cNvSpPr txBox="1"/>
          <p:nvPr/>
        </p:nvSpPr>
        <p:spPr>
          <a:xfrm>
            <a:off x="2307239" y="4044015"/>
            <a:ext cx="4650376" cy="2631490"/>
          </a:xfrm>
          <a:prstGeom prst="rect">
            <a:avLst/>
          </a:prstGeom>
          <a:noFill/>
        </p:spPr>
        <p:txBody>
          <a:bodyPr wrap="square">
            <a:spAutoFit/>
          </a:bodyPr>
          <a:lstStyle/>
          <a:p>
            <a:pPr>
              <a:spcBef>
                <a:spcPts val="600"/>
              </a:spcBef>
            </a:pPr>
            <a:r>
              <a:rPr lang="ro-RO" sz="2000" b="1" dirty="0" smtClean="0"/>
              <a:t>După cum vom vedea, grupurile mici se întâlnesc pentru unul sau mai multe scopuri. În cazul divin, primele întâlniri au fost pentru planificare, iar cele ulterioare pentru executarea unui proiect specific.</a:t>
            </a:r>
          </a:p>
          <a:p>
            <a:pPr>
              <a:spcBef>
                <a:spcPts val="600"/>
              </a:spcBef>
            </a:pPr>
            <a:r>
              <a:rPr lang="ro-RO" sz="2000" b="1" dirty="0" smtClean="0"/>
              <a:t>În plus, fiecare grup mic trebuie să aibă un obiectiv principal: să câştige suflete pentru Împărăţia Cerurilor.</a:t>
            </a:r>
            <a:endParaRPr lang="ro-RO" sz="2000" b="1" dirty="0"/>
          </a:p>
        </p:txBody>
      </p:sp>
    </p:spTree>
    <p:extLst>
      <p:ext uri="{BB962C8B-B14F-4D97-AF65-F5344CB8AC3E}">
        <p14:creationId xmlns:p14="http://schemas.microsoft.com/office/powerpoint/2010/main" xmlns="" val="1797399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4"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left)">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1+#ppt_w/2"/>
                                          </p:val>
                                        </p:tav>
                                        <p:tav tm="100000">
                                          <p:val>
                                            <p:strVal val="#ppt_x"/>
                                          </p:val>
                                        </p:tav>
                                      </p:tavLst>
                                    </p:anim>
                                    <p:anim calcmode="lin" valueType="num">
                                      <p:cBhvr additive="base">
                                        <p:cTn id="63" dur="500" fill="hold"/>
                                        <p:tgtEl>
                                          <p:spTgt spid="13"/>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7">
                                            <p:txEl>
                                              <p:pRg st="1" end="1"/>
                                            </p:txEl>
                                          </p:spTgt>
                                        </p:tgtEl>
                                        <p:attrNameLst>
                                          <p:attrName>style.visibility</p:attrName>
                                        </p:attrNameLst>
                                      </p:cBhvr>
                                      <p:to>
                                        <p:strVal val="visible"/>
                                      </p:to>
                                    </p:set>
                                    <p:animEffect transition="in" filter="wipe(left)">
                                      <p:cBhvr>
                                        <p:cTn id="6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3BC596D-1311-4343-8DF7-4524FC247434}"/>
              </a:ext>
            </a:extLst>
          </p:cNvPr>
          <p:cNvSpPr/>
          <p:nvPr/>
        </p:nvSpPr>
        <p:spPr>
          <a:xfrm>
            <a:off x="0" y="-69671"/>
            <a:ext cx="9144000" cy="769441"/>
          </a:xfrm>
          <a:prstGeom prst="rect">
            <a:avLst/>
          </a:prstGeom>
        </p:spPr>
        <p:txBody>
          <a:bodyPr wrap="square">
            <a:spAutoFit/>
          </a:bodyPr>
          <a:lstStyle/>
          <a:p>
            <a:pPr algn="ctr"/>
            <a:r>
              <a:rPr lang="ro-RO" sz="4400" b="1">
                <a:ln w="6600">
                  <a:solidFill>
                    <a:schemeClr val="accent2"/>
                  </a:solidFill>
                  <a:prstDash val="solid"/>
                </a:ln>
                <a:solidFill>
                  <a:srgbClr val="FFFFFF"/>
                </a:solidFill>
                <a:effectLst>
                  <a:outerShdw dist="38100" dir="2700000" algn="tl" rotWithShape="0">
                    <a:schemeClr val="accent2"/>
                  </a:outerShdw>
                </a:effectLst>
              </a:rPr>
              <a:t>ÎN </a:t>
            </a:r>
            <a:r>
              <a:rPr lang="ro-RO" sz="4400" b="1">
                <a:ln w="6600">
                  <a:solidFill>
                    <a:schemeClr val="accent2"/>
                  </a:solidFill>
                  <a:prstDash val="solid"/>
                </a:ln>
                <a:solidFill>
                  <a:srgbClr val="FFFFFF"/>
                </a:solidFill>
                <a:effectLst>
                  <a:outerShdw dist="38100" dir="2700000" algn="tl" rotWithShape="0">
                    <a:schemeClr val="accent2"/>
                  </a:outerShdw>
                </a:effectLst>
              </a:rPr>
              <a:t>VECHIUL </a:t>
            </a:r>
            <a:r>
              <a:rPr lang="ro-RO" sz="4400" b="1" smtClean="0">
                <a:ln w="6600">
                  <a:solidFill>
                    <a:schemeClr val="accent2"/>
                  </a:solidFill>
                  <a:prstDash val="solid"/>
                </a:ln>
                <a:solidFill>
                  <a:srgbClr val="FFFFFF"/>
                </a:solidFill>
                <a:effectLst>
                  <a:outerShdw dist="38100" dir="2700000" algn="tl" rotWithShape="0">
                    <a:schemeClr val="accent2"/>
                  </a:outerShdw>
                </a:effectLst>
              </a:rPr>
              <a:t>TESTAMENT</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77F4755D-9865-4B3A-8726-259B714AE1C5}"/>
              </a:ext>
            </a:extLst>
          </p:cNvPr>
          <p:cNvSpPr/>
          <p:nvPr/>
        </p:nvSpPr>
        <p:spPr>
          <a:xfrm>
            <a:off x="3618916" y="599440"/>
            <a:ext cx="5525084" cy="1200329"/>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C74551"/>
                </a:solidFill>
                <a:latin typeface="Comic Sans MS" panose="030F0702030302020204" pitchFamily="66" charset="0"/>
              </a:rPr>
              <a:t>„Moise </a:t>
            </a:r>
            <a:r>
              <a:rPr lang="ro-RO" b="1" dirty="0" smtClean="0">
                <a:solidFill>
                  <a:srgbClr val="C74551"/>
                </a:solidFill>
                <a:latin typeface="Comic Sans MS" panose="030F0702030302020204" pitchFamily="66" charset="0"/>
              </a:rPr>
              <a:t>a ales oameni destoinici din tot Israelul şi i‑a pus conducători peste popor: conducători peste o mie, peste o sută, peste cincizeci şi peste zece oameni.” </a:t>
            </a:r>
            <a:r>
              <a:rPr lang="ro-RO" sz="1600" b="1" dirty="0" smtClean="0">
                <a:solidFill>
                  <a:srgbClr val="C74551"/>
                </a:solidFill>
                <a:effectLst/>
                <a:latin typeface="Comic Sans MS" panose="030F0702030302020204" pitchFamily="66" charset="0"/>
              </a:rPr>
              <a:t>(</a:t>
            </a:r>
            <a:r>
              <a:rPr lang="ro-RO" sz="1600" b="1" dirty="0" smtClean="0">
                <a:solidFill>
                  <a:srgbClr val="C74551"/>
                </a:solidFill>
                <a:latin typeface="Comic Sans MS" panose="030F0702030302020204" pitchFamily="66" charset="0"/>
              </a:rPr>
              <a:t>Exod</a:t>
            </a:r>
            <a:r>
              <a:rPr lang="ro-RO" sz="1600" b="1" dirty="0" smtClean="0">
                <a:solidFill>
                  <a:srgbClr val="C74551"/>
                </a:solidFill>
                <a:effectLst/>
                <a:latin typeface="Comic Sans MS" panose="030F0702030302020204" pitchFamily="66" charset="0"/>
              </a:rPr>
              <a:t> 18:25)</a:t>
            </a:r>
            <a:endParaRPr lang="ro-RO" sz="1600" b="1" dirty="0">
              <a:solidFill>
                <a:srgbClr val="C74551"/>
              </a:solidFill>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75F220AA-8277-4A0C-AB82-DF9E59B1247F}"/>
              </a:ext>
            </a:extLst>
          </p:cNvPr>
          <p:cNvSpPr txBox="1"/>
          <p:nvPr/>
        </p:nvSpPr>
        <p:spPr>
          <a:xfrm>
            <a:off x="3762096" y="1741180"/>
            <a:ext cx="5364321" cy="1631216"/>
          </a:xfrm>
          <a:prstGeom prst="rect">
            <a:avLst/>
          </a:prstGeom>
          <a:noFill/>
        </p:spPr>
        <p:txBody>
          <a:bodyPr wrap="square" rtlCol="0">
            <a:spAutoFit/>
          </a:bodyPr>
          <a:lstStyle/>
          <a:p>
            <a:pPr>
              <a:spcBef>
                <a:spcPts val="600"/>
              </a:spcBef>
            </a:pPr>
            <a:r>
              <a:rPr lang="ro-RO" sz="2000" b="1" dirty="0" smtClean="0"/>
              <a:t>La ieşirea din Egipt, Moise a împărţit Israelul în tabere (pe triburi) şi corturi (pe familii). Mai târziu, </a:t>
            </a:r>
            <a:r>
              <a:rPr lang="ro-RO" sz="2000" b="1" dirty="0" err="1" smtClean="0"/>
              <a:t>I</a:t>
            </a:r>
            <a:r>
              <a:rPr lang="ro-RO" sz="2000" b="1" dirty="0" err="1" smtClean="0"/>
              <a:t>etro</a:t>
            </a:r>
            <a:r>
              <a:rPr lang="ro-RO" sz="2000" b="1" dirty="0" smtClean="0"/>
              <a:t> a propus un plan de diviziuni în grupuri din ce în ce mai mici de 1.000, 100, 50 şi 10 persoane.</a:t>
            </a:r>
            <a:endParaRPr lang="ro-RO" sz="2000" b="1" dirty="0"/>
          </a:p>
        </p:txBody>
      </p:sp>
      <p:pic>
        <p:nvPicPr>
          <p:cNvPr id="5" name="Imagen 4">
            <a:extLst>
              <a:ext uri="{FF2B5EF4-FFF2-40B4-BE49-F238E27FC236}">
                <a16:creationId xmlns:a16="http://schemas.microsoft.com/office/drawing/2014/main" xmlns="" id="{D629F186-7D39-4F17-95CF-9F14ABF13DC1}"/>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9502" y="708252"/>
            <a:ext cx="3479413" cy="2598732"/>
          </a:xfrm>
          <a:prstGeom prst="roundRect">
            <a:avLst>
              <a:gd name="adj" fmla="val 4167"/>
            </a:avLst>
          </a:prstGeom>
          <a:solidFill>
            <a:srgbClr val="FFFFFF"/>
          </a:solidFill>
          <a:ln w="76200" cap="sq">
            <a:solidFill>
              <a:srgbClr val="132C51"/>
            </a:solidFill>
            <a:miter lim="800000"/>
          </a:ln>
          <a:effectLst/>
          <a:scene3d>
            <a:camera prst="orthographicFront"/>
            <a:lightRig rig="threePt" dir="t">
              <a:rot lat="0" lon="0" rev="2700000"/>
            </a:lightRig>
          </a:scene3d>
          <a:sp3d>
            <a:bevelT h="38100"/>
            <a:contourClr>
              <a:srgbClr val="C0C0C0"/>
            </a:contourClr>
          </a:sp3d>
        </p:spPr>
      </p:pic>
      <p:pic>
        <p:nvPicPr>
          <p:cNvPr id="7" name="Imagen 6">
            <a:extLst>
              <a:ext uri="{FF2B5EF4-FFF2-40B4-BE49-F238E27FC236}">
                <a16:creationId xmlns:a16="http://schemas.microsoft.com/office/drawing/2014/main" xmlns="" id="{56BEE68A-5C8E-415E-BF18-9BCA3EB2F2D3}"/>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677905" y="3429000"/>
            <a:ext cx="3382872" cy="2214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xmlns="" id="{AF3389BC-6EB6-4064-BF62-4234959C24FA}"/>
              </a:ext>
            </a:extLst>
          </p:cNvPr>
          <p:cNvSpPr txBox="1"/>
          <p:nvPr/>
        </p:nvSpPr>
        <p:spPr>
          <a:xfrm>
            <a:off x="240144" y="3366429"/>
            <a:ext cx="5227783" cy="1938992"/>
          </a:xfrm>
          <a:prstGeom prst="rect">
            <a:avLst/>
          </a:prstGeom>
          <a:noFill/>
        </p:spPr>
        <p:txBody>
          <a:bodyPr wrap="square">
            <a:spAutoFit/>
          </a:bodyPr>
          <a:lstStyle/>
          <a:p>
            <a:pPr>
              <a:spcBef>
                <a:spcPts val="600"/>
              </a:spcBef>
            </a:pPr>
            <a:r>
              <a:rPr lang="ro-RO" sz="2000" b="1" dirty="0" smtClean="0"/>
              <a:t>Fiecare grup mic de 10 persoane a fost condus de un lider evlavios şi i s-a permis să prevină problemele, să cultive viaţa spirituală, să stabilească relaţii strânse şi iubitoare ... A </a:t>
            </a:r>
            <a:r>
              <a:rPr lang="ro-RO" sz="2000" b="1" dirty="0" smtClean="0"/>
              <a:t>fost – şi este – </a:t>
            </a:r>
            <a:r>
              <a:rPr lang="ro-RO" sz="2000" b="1" dirty="0" smtClean="0"/>
              <a:t>o metodă eficientă pentru companie, creştere spirituală şi rezolvare a problemelor.</a:t>
            </a:r>
            <a:endParaRPr lang="ro-RO" sz="2000" b="1" dirty="0"/>
          </a:p>
        </p:txBody>
      </p:sp>
      <p:sp>
        <p:nvSpPr>
          <p:cNvPr id="11" name="CuadroTexto 10">
            <a:extLst>
              <a:ext uri="{FF2B5EF4-FFF2-40B4-BE49-F238E27FC236}">
                <a16:creationId xmlns:a16="http://schemas.microsoft.com/office/drawing/2014/main" xmlns="" id="{528CFB90-E308-4987-9F20-486A430E35B8}"/>
              </a:ext>
            </a:extLst>
          </p:cNvPr>
          <p:cNvSpPr txBox="1"/>
          <p:nvPr/>
        </p:nvSpPr>
        <p:spPr>
          <a:xfrm>
            <a:off x="2708368" y="5783068"/>
            <a:ext cx="6387246" cy="1021556"/>
          </a:xfrm>
          <a:prstGeom prst="roundRect">
            <a:avLst/>
          </a:prstGeom>
          <a:solidFill>
            <a:srgbClr val="B3CBED"/>
          </a:solidFill>
          <a:effectLst>
            <a:softEdge rad="25400"/>
          </a:effectLst>
        </p:spPr>
        <p:txBody>
          <a:bodyPr wrap="square" lIns="72000" tIns="0" rIns="72000" bIns="0">
            <a:spAutoFit/>
          </a:bodyPr>
          <a:lstStyle/>
          <a:p>
            <a:pPr>
              <a:spcBef>
                <a:spcPts val="600"/>
              </a:spcBef>
            </a:pPr>
            <a:r>
              <a:rPr lang="ro-RO" sz="2000" b="1" dirty="0" smtClean="0"/>
              <a:t>Mai târziu, Samuel a creat şcolile profeţilor care au urmat un model şi obiective similare grupurilor stabilite de Moise (1 Sam. 10:</a:t>
            </a:r>
            <a:r>
              <a:rPr lang="ro-RO" sz="2000" b="1" dirty="0" err="1" smtClean="0"/>
              <a:t>10</a:t>
            </a:r>
            <a:r>
              <a:rPr lang="ro-RO" sz="2000" b="1" dirty="0" smtClean="0"/>
              <a:t>; 2 Regi 2: 3).</a:t>
            </a:r>
            <a:endParaRPr lang="ro-RO" sz="2000" b="1" dirty="0"/>
          </a:p>
        </p:txBody>
      </p:sp>
      <p:pic>
        <p:nvPicPr>
          <p:cNvPr id="13" name="Imagen 12">
            <a:extLst>
              <a:ext uri="{FF2B5EF4-FFF2-40B4-BE49-F238E27FC236}">
                <a16:creationId xmlns:a16="http://schemas.microsoft.com/office/drawing/2014/main" xmlns="" id="{5B686AB6-8715-4087-9382-6FBB76098EF6}"/>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39504" y="5404935"/>
            <a:ext cx="2451338" cy="1326791"/>
          </a:xfrm>
          <a:prstGeom prst="round2DiagRect">
            <a:avLst>
              <a:gd name="adj1" fmla="val 16667"/>
              <a:gd name="adj2" fmla="val 0"/>
            </a:avLst>
          </a:prstGeom>
          <a:ln w="57150" cap="sq">
            <a:solidFill>
              <a:srgbClr val="A2303C"/>
            </a:solidFill>
            <a:miter lim="800000"/>
          </a:ln>
          <a:effectLst>
            <a:outerShdw blurRad="254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xmlns="" val="1308839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174EC31-A1E4-4248-B9DB-2F539764FEBE}"/>
              </a:ext>
            </a:extLst>
          </p:cNvPr>
          <p:cNvSpPr/>
          <p:nvPr/>
        </p:nvSpPr>
        <p:spPr>
          <a:xfrm>
            <a:off x="0" y="0"/>
            <a:ext cx="9143999" cy="769441"/>
          </a:xfrm>
          <a:prstGeom prst="rect">
            <a:avLst/>
          </a:prstGeom>
        </p:spPr>
        <p:txBody>
          <a:bodyPr wrap="square">
            <a:spAutoFit/>
          </a:bodyPr>
          <a:lstStyle/>
          <a:p>
            <a:pPr algn="ctr"/>
            <a:r>
              <a:rPr lang="ro-RO" sz="4400" b="1">
                <a:ln w="22225">
                  <a:solidFill>
                    <a:schemeClr val="accent2"/>
                  </a:solidFill>
                  <a:prstDash val="solid"/>
                </a:ln>
                <a:solidFill>
                  <a:schemeClr val="accent2">
                    <a:lumMod val="40000"/>
                    <a:lumOff val="60000"/>
                  </a:schemeClr>
                </a:solidFill>
              </a:rPr>
              <a:t>ÎN </a:t>
            </a:r>
            <a:r>
              <a:rPr lang="ro-RO" sz="4400" b="1">
                <a:ln w="22225">
                  <a:solidFill>
                    <a:schemeClr val="accent2"/>
                  </a:solidFill>
                  <a:prstDash val="solid"/>
                </a:ln>
                <a:solidFill>
                  <a:schemeClr val="accent2">
                    <a:lumMod val="40000"/>
                    <a:lumOff val="60000"/>
                  </a:schemeClr>
                </a:solidFill>
              </a:rPr>
              <a:t>NOUL </a:t>
            </a:r>
            <a:r>
              <a:rPr lang="ro-RO" sz="4400" b="1" smtClean="0">
                <a:ln w="22225">
                  <a:solidFill>
                    <a:schemeClr val="accent2"/>
                  </a:solidFill>
                  <a:prstDash val="solid"/>
                </a:ln>
                <a:solidFill>
                  <a:schemeClr val="accent2">
                    <a:lumMod val="40000"/>
                    <a:lumOff val="60000"/>
                  </a:schemeClr>
                </a:solidFill>
              </a:rPr>
              <a:t>TESTAMENT</a:t>
            </a:r>
            <a:endParaRPr lang="ro-RO" sz="4400" b="1">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28280E23-54A8-4731-9379-E91A40119AF3}"/>
              </a:ext>
            </a:extLst>
          </p:cNvPr>
          <p:cNvSpPr/>
          <p:nvPr/>
        </p:nvSpPr>
        <p:spPr>
          <a:xfrm>
            <a:off x="323273" y="659564"/>
            <a:ext cx="8183418" cy="646331"/>
          </a:xfrm>
          <a:prstGeom prst="rect">
            <a:avLst/>
          </a:prstGeom>
        </p:spPr>
        <p:txBody>
          <a:bodyPr wrap="square">
            <a:spAutoFit/>
          </a:bodyPr>
          <a:lstStyle/>
          <a:p>
            <a:pPr algn="ctr"/>
            <a:r>
              <a:rPr lang="ro-RO" b="1" dirty="0" smtClean="0">
                <a:solidFill>
                  <a:schemeClr val="bg2">
                    <a:lumMod val="25000"/>
                  </a:schemeClr>
                </a:solidFill>
                <a:latin typeface="Comic Sans MS" panose="030F0702030302020204" pitchFamily="66" charset="0"/>
              </a:rPr>
              <a:t>„</a:t>
            </a:r>
            <a:r>
              <a:rPr lang="ro-RO" b="1" dirty="0" err="1" smtClean="0">
                <a:solidFill>
                  <a:schemeClr val="bg2">
                    <a:lumMod val="25000"/>
                  </a:schemeClr>
                </a:solidFill>
                <a:latin typeface="Comic Sans MS" panose="030F0702030302020204" pitchFamily="66" charset="0"/>
              </a:rPr>
              <a:t>Și</a:t>
            </a:r>
            <a:r>
              <a:rPr lang="ro-RO" b="1" dirty="0" smtClean="0">
                <a:solidFill>
                  <a:schemeClr val="bg2">
                    <a:lumMod val="25000"/>
                  </a:schemeClr>
                </a:solidFill>
                <a:latin typeface="Comic Sans MS" panose="030F0702030302020204" pitchFamily="66" charset="0"/>
              </a:rPr>
              <a:t>, în fiecare zi, în Templu şi prin case, nu încetau să dea învăţătură şi să ducă vestea bună că Isus este </a:t>
            </a:r>
            <a:r>
              <a:rPr lang="ro-RO" b="1" dirty="0" err="1" smtClean="0">
                <a:solidFill>
                  <a:schemeClr val="bg2">
                    <a:lumMod val="25000"/>
                  </a:schemeClr>
                </a:solidFill>
                <a:latin typeface="Comic Sans MS" panose="030F0702030302020204" pitchFamily="66" charset="0"/>
              </a:rPr>
              <a:t>Cristosul</a:t>
            </a:r>
            <a:r>
              <a:rPr lang="ro-RO" b="1" dirty="0" smtClean="0">
                <a:solidFill>
                  <a:schemeClr val="bg2">
                    <a:lumMod val="25000"/>
                  </a:schemeClr>
                </a:solidFill>
                <a:latin typeface="Comic Sans MS" panose="030F0702030302020204" pitchFamily="66" charset="0"/>
              </a:rPr>
              <a:t>.” </a:t>
            </a:r>
            <a:r>
              <a:rPr lang="ro-RO" sz="1600" b="1" dirty="0" smtClean="0">
                <a:solidFill>
                  <a:schemeClr val="bg2">
                    <a:lumMod val="25000"/>
                  </a:schemeClr>
                </a:solidFill>
                <a:latin typeface="Comic Sans MS" panose="030F0702030302020204" pitchFamily="66" charset="0"/>
              </a:rPr>
              <a:t>(Fapte 5:42)</a:t>
            </a:r>
            <a:endParaRPr lang="ro-RO" b="1" dirty="0">
              <a:solidFill>
                <a:schemeClr val="bg2">
                  <a:lumMod val="2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698E926-26D3-400B-9D58-8055EEBEEDFE}"/>
              </a:ext>
            </a:extLst>
          </p:cNvPr>
          <p:cNvSpPr txBox="1"/>
          <p:nvPr/>
        </p:nvSpPr>
        <p:spPr>
          <a:xfrm>
            <a:off x="60958" y="1305895"/>
            <a:ext cx="5543423" cy="1708160"/>
          </a:xfrm>
          <a:prstGeom prst="rect">
            <a:avLst/>
          </a:prstGeom>
          <a:noFill/>
        </p:spPr>
        <p:txBody>
          <a:bodyPr wrap="square" rtlCol="0">
            <a:spAutoFit/>
          </a:bodyPr>
          <a:lstStyle/>
          <a:p>
            <a:pPr>
              <a:spcBef>
                <a:spcPts val="600"/>
              </a:spcBef>
            </a:pPr>
            <a:r>
              <a:rPr lang="ro-RO" sz="2000" b="1" smtClean="0"/>
              <a:t>Isus</a:t>
            </a:r>
            <a:r>
              <a:rPr lang="ro-RO" sz="2000" b="1" smtClean="0"/>
              <a:t> însuşi a înfiinţat primul grup mic din NT alegând doisprezece </a:t>
            </a:r>
            <a:r>
              <a:rPr lang="ro-RO" sz="2000" b="1" smtClean="0"/>
              <a:t>apostoli.</a:t>
            </a:r>
            <a:endParaRPr lang="ro-RO" sz="2000" b="1" smtClean="0"/>
          </a:p>
          <a:p>
            <a:pPr>
              <a:spcBef>
                <a:spcPts val="600"/>
              </a:spcBef>
            </a:pPr>
            <a:r>
              <a:rPr lang="ro-RO" sz="2000" b="1" smtClean="0"/>
              <a:t>Au primit învăţături </a:t>
            </a:r>
            <a:r>
              <a:rPr lang="ro-RO" sz="2000" b="1" smtClean="0"/>
              <a:t>practice</a:t>
            </a:r>
            <a:r>
              <a:rPr lang="ro-RO" sz="2000" b="1" smtClean="0"/>
              <a:t>, au crescut spiritual şi au fost împuterniciţi să-şi folosească darurile în predicarea eficientă a </a:t>
            </a:r>
            <a:r>
              <a:rPr lang="ro-RO" sz="2000" b="1" smtClean="0"/>
              <a:t>Evangheliei.</a:t>
            </a:r>
            <a:endParaRPr lang="ro-RO" sz="2000" b="1"/>
          </a:p>
        </p:txBody>
      </p:sp>
      <p:pic>
        <p:nvPicPr>
          <p:cNvPr id="6" name="Imagen 5">
            <a:extLst>
              <a:ext uri="{FF2B5EF4-FFF2-40B4-BE49-F238E27FC236}">
                <a16:creationId xmlns:a16="http://schemas.microsoft.com/office/drawing/2014/main" xmlns="" id="{5A9F881E-03B5-457F-B5F6-7CF4DCEB9D2F}"/>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13206" y="3162563"/>
            <a:ext cx="2734494" cy="34472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xmlns="" id="{7E3C9555-7CF7-40C7-BBDF-71A8AC009E9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883269" y="3234337"/>
            <a:ext cx="2165792" cy="2852057"/>
          </a:xfrm>
          <a:prstGeom prst="roundRect">
            <a:avLst>
              <a:gd name="adj" fmla="val 0"/>
            </a:avLst>
          </a:prstGeom>
          <a:solidFill>
            <a:srgbClr val="FFFFFF"/>
          </a:solidFill>
          <a:ln w="76200" cap="sq">
            <a:solidFill>
              <a:srgbClr val="EBB1C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xmlns="" id="{3DDB7B10-A7F5-4BD7-A9C6-256DB254ABE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523985" y="1420296"/>
            <a:ext cx="3525076" cy="1566141"/>
          </a:xfrm>
          <a:prstGeom prst="rect">
            <a:avLst/>
          </a:prstGeom>
          <a:ln w="38100" cap="sq">
            <a:solidFill>
              <a:srgbClr val="DDA589"/>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xmlns="" id="{BAB4213B-A61F-4455-8997-E638A5A9A33D}"/>
              </a:ext>
            </a:extLst>
          </p:cNvPr>
          <p:cNvSpPr txBox="1"/>
          <p:nvPr/>
        </p:nvSpPr>
        <p:spPr>
          <a:xfrm>
            <a:off x="2644707" y="3033262"/>
            <a:ext cx="4175760" cy="3862596"/>
          </a:xfrm>
          <a:prstGeom prst="rect">
            <a:avLst/>
          </a:prstGeom>
          <a:noFill/>
        </p:spPr>
        <p:txBody>
          <a:bodyPr wrap="square">
            <a:spAutoFit/>
          </a:bodyPr>
          <a:lstStyle/>
          <a:p>
            <a:pPr>
              <a:spcBef>
                <a:spcPts val="600"/>
              </a:spcBef>
            </a:pPr>
            <a:r>
              <a:rPr lang="ro-RO" sz="2000" b="1" dirty="0" smtClean="0"/>
              <a:t>În timpurile apostolice, nucleul bisericii era format din grupuri mici care se întâlneau în case private (Fapte 12:</a:t>
            </a:r>
            <a:r>
              <a:rPr lang="ro-RO" sz="2000" b="1" dirty="0" err="1" smtClean="0"/>
              <a:t>12</a:t>
            </a:r>
            <a:r>
              <a:rPr lang="ro-RO" sz="2000" b="1" dirty="0" smtClean="0"/>
              <a:t>; Rom. 16: 5; 1 Cor. 16:19; Col. 4:15; </a:t>
            </a:r>
            <a:r>
              <a:rPr lang="ro-RO" sz="2000" b="1" dirty="0" err="1" smtClean="0"/>
              <a:t>Fil</a:t>
            </a:r>
            <a:r>
              <a:rPr lang="ro-RO" sz="2000" b="1" dirty="0" smtClean="0"/>
              <a:t>. 2).</a:t>
            </a:r>
          </a:p>
          <a:p>
            <a:pPr>
              <a:spcBef>
                <a:spcPts val="600"/>
              </a:spcBef>
            </a:pPr>
            <a:r>
              <a:rPr lang="ro-RO" sz="2000" b="1" dirty="0" smtClean="0"/>
              <a:t>De asemenea, au fost organizate mici grupuri de evanghelizare în care fiecare a contribuit cu propria experienţă şi s-au sprijinit reciproc în lucrare. În acest fel, Evanghelia s-a răspândit în toată lumea cunoscută (Fapte 15: 39-41; 20:4; Rom. 15:19).</a:t>
            </a:r>
            <a:endParaRPr lang="ro-RO" sz="2000" b="1" dirty="0"/>
          </a:p>
        </p:txBody>
      </p:sp>
    </p:spTree>
    <p:extLst>
      <p:ext uri="{BB962C8B-B14F-4D97-AF65-F5344CB8AC3E}">
        <p14:creationId xmlns:p14="http://schemas.microsoft.com/office/powerpoint/2010/main" xmlns="" val="2602823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1000"/>
                                        <p:tgtEl>
                                          <p:spTgt spid="12">
                                            <p:txEl>
                                              <p:pRg st="0" end="0"/>
                                            </p:txEl>
                                          </p:spTgt>
                                        </p:tgtEl>
                                      </p:cBhvr>
                                    </p:animEffect>
                                    <p:anim calcmode="lin" valueType="num">
                                      <p:cBhvr>
                                        <p:cTn id="4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fade">
                                      <p:cBhvr>
                                        <p:cTn id="53" dur="1000"/>
                                        <p:tgtEl>
                                          <p:spTgt spid="12">
                                            <p:txEl>
                                              <p:pRg st="1" end="1"/>
                                            </p:txEl>
                                          </p:spTgt>
                                        </p:tgtEl>
                                      </p:cBhvr>
                                    </p:animEffect>
                                    <p:anim calcmode="lin" valueType="num">
                                      <p:cBhvr>
                                        <p:cTn id="5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2">
                                            <p:txEl>
                                              <p:pRg st="1" end="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xEl>
                                              <p:pRg st="1" end="1"/>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900" decel="100000" fill="hold"/>
                                        <p:tgtEl>
                                          <p:spTgt spid="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xmlns="" id="{18300F84-10CB-4642-8E06-281F3D4BDE4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152950">
            <a:off x="5696142" y="4952155"/>
            <a:ext cx="514305" cy="338429"/>
          </a:xfrm>
          <a:prstGeom prst="rect">
            <a:avLst/>
          </a:prstGeom>
        </p:spPr>
      </p:pic>
      <p:sp>
        <p:nvSpPr>
          <p:cNvPr id="13" name="Rectángulo 12">
            <a:extLst>
              <a:ext uri="{FF2B5EF4-FFF2-40B4-BE49-F238E27FC236}">
                <a16:creationId xmlns:a16="http://schemas.microsoft.com/office/drawing/2014/main" xmlns="" id="{45DCE0C0-F969-4A7A-869E-AB50C9E9EAC3}"/>
              </a:ext>
            </a:extLst>
          </p:cNvPr>
          <p:cNvSpPr/>
          <p:nvPr/>
        </p:nvSpPr>
        <p:spPr>
          <a:xfrm>
            <a:off x="0" y="644434"/>
            <a:ext cx="9144000" cy="94884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Rectángulo 1">
            <a:extLst>
              <a:ext uri="{FF2B5EF4-FFF2-40B4-BE49-F238E27FC236}">
                <a16:creationId xmlns:a16="http://schemas.microsoft.com/office/drawing/2014/main" xmlns="" id="{8B8A0925-2A06-439E-8A18-1AE609D9B5DB}"/>
              </a:ext>
            </a:extLst>
          </p:cNvPr>
          <p:cNvSpPr/>
          <p:nvPr/>
        </p:nvSpPr>
        <p:spPr>
          <a:xfrm>
            <a:off x="0" y="-69672"/>
            <a:ext cx="9144000" cy="830997"/>
          </a:xfrm>
          <a:prstGeom prst="rect">
            <a:avLst/>
          </a:prstGeom>
        </p:spPr>
        <p:txBody>
          <a:bodyPr wrap="square">
            <a:spAutoFit/>
          </a:bodyPr>
          <a:lstStyle/>
          <a:p>
            <a:pPr algn="ctr"/>
            <a:r>
              <a:rPr lang="ro-RO" sz="4800" b="1" spc="600" dirty="0" smtClean="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50800" dir="5400000" algn="ctr" rotWithShape="0">
                    <a:schemeClr val="accent4">
                      <a:lumMod val="50000"/>
                    </a:schemeClr>
                  </a:outerShdw>
                </a:effectLst>
              </a:rPr>
              <a:t>ORGANIZARE</a:t>
            </a:r>
            <a:endParaRPr lang="ro-RO" sz="48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50800" dir="5400000" algn="ctr" rotWithShape="0">
                  <a:schemeClr val="accent4">
                    <a:lumMod val="50000"/>
                  </a:schemeClr>
                </a:outerShdw>
              </a:effectLst>
            </a:endParaRPr>
          </a:p>
        </p:txBody>
      </p:sp>
      <p:sp>
        <p:nvSpPr>
          <p:cNvPr id="3" name="Rectángulo 2">
            <a:extLst>
              <a:ext uri="{FF2B5EF4-FFF2-40B4-BE49-F238E27FC236}">
                <a16:creationId xmlns:a16="http://schemas.microsoft.com/office/drawing/2014/main" xmlns="" id="{DBA8B232-9AE3-4596-B1C8-2596809D78CA}"/>
              </a:ext>
            </a:extLst>
          </p:cNvPr>
          <p:cNvSpPr/>
          <p:nvPr/>
        </p:nvSpPr>
        <p:spPr>
          <a:xfrm>
            <a:off x="213355" y="669947"/>
            <a:ext cx="7515498" cy="923330"/>
          </a:xfrm>
          <a:prstGeom prst="rect">
            <a:avLst/>
          </a:prstGeom>
        </p:spPr>
        <p:txBody>
          <a:bodyPr wrap="square">
            <a:spAutoFit/>
          </a:bodyPr>
          <a:lstStyle/>
          <a:p>
            <a:r>
              <a:rPr lang="ro-RO" b="1" smtClean="0">
                <a:solidFill>
                  <a:schemeClr val="accent4">
                    <a:lumMod val="75000"/>
                  </a:schemeClr>
                </a:solidFill>
                <a:latin typeface="Comic Sans MS" panose="030F0702030302020204" pitchFamily="66" charset="0"/>
              </a:rPr>
              <a:t>„</a:t>
            </a:r>
            <a:r>
              <a:rPr lang="ro-RO" b="1" smtClean="0">
                <a:solidFill>
                  <a:schemeClr val="accent4">
                    <a:lumMod val="75000"/>
                  </a:schemeClr>
                </a:solidFill>
                <a:latin typeface="Comic Sans MS" panose="030F0702030302020204" pitchFamily="66" charset="0"/>
              </a:rPr>
              <a:t>De</a:t>
            </a:r>
            <a:r>
              <a:rPr lang="ro-RO" b="1" smtClean="0">
                <a:solidFill>
                  <a:schemeClr val="accent4">
                    <a:lumMod val="75000"/>
                  </a:schemeClr>
                </a:solidFill>
                <a:latin typeface="Comic Sans MS" panose="030F0702030302020204" pitchFamily="66" charset="0"/>
              </a:rPr>
              <a:t> </a:t>
            </a:r>
            <a:r>
              <a:rPr lang="ro-RO" b="1" smtClean="0">
                <a:solidFill>
                  <a:schemeClr val="accent4">
                    <a:lumMod val="75000"/>
                  </a:schemeClr>
                </a:solidFill>
                <a:latin typeface="Comic Sans MS" panose="030F0702030302020204" pitchFamily="66" charset="0"/>
              </a:rPr>
              <a:t>fapt</a:t>
            </a:r>
            <a:r>
              <a:rPr lang="ro-RO" b="1" smtClean="0">
                <a:solidFill>
                  <a:schemeClr val="accent4">
                    <a:lumMod val="75000"/>
                  </a:schemeClr>
                </a:solidFill>
                <a:latin typeface="Comic Sans MS" panose="030F0702030302020204" pitchFamily="66" charset="0"/>
              </a:rPr>
              <a:t>, când Dumnezeu a aşezat </a:t>
            </a:r>
            <a:r>
              <a:rPr lang="ro-RO" b="1" smtClean="0">
                <a:solidFill>
                  <a:schemeClr val="accent4">
                    <a:lumMod val="75000"/>
                  </a:schemeClr>
                </a:solidFill>
                <a:latin typeface="Comic Sans MS" panose="030F0702030302020204" pitchFamily="66" charset="0"/>
              </a:rPr>
              <a:t>mădularele</a:t>
            </a:r>
            <a:r>
              <a:rPr lang="ro-RO" b="1" smtClean="0">
                <a:solidFill>
                  <a:schemeClr val="accent4">
                    <a:lumMod val="75000"/>
                  </a:schemeClr>
                </a:solidFill>
                <a:latin typeface="Comic Sans MS" panose="030F0702030302020204" pitchFamily="66" charset="0"/>
              </a:rPr>
              <a:t>, le‑a pus pe fiecare în parte în trup aşa cum a vrut </a:t>
            </a:r>
            <a:r>
              <a:rPr lang="ro-RO" b="1" smtClean="0">
                <a:solidFill>
                  <a:schemeClr val="accent4">
                    <a:lumMod val="75000"/>
                  </a:schemeClr>
                </a:solidFill>
                <a:latin typeface="Comic Sans MS" panose="030F0702030302020204" pitchFamily="66" charset="0"/>
              </a:rPr>
              <a:t>El</a:t>
            </a:r>
            <a:r>
              <a:rPr lang="ro-RO" b="1" smtClean="0">
                <a:solidFill>
                  <a:schemeClr val="accent4">
                    <a:lumMod val="75000"/>
                  </a:schemeClr>
                </a:solidFill>
                <a:latin typeface="Comic Sans MS" panose="030F0702030302020204" pitchFamily="66" charset="0"/>
              </a:rPr>
              <a:t>. Dacă însă toate ar fi un singur </a:t>
            </a:r>
            <a:r>
              <a:rPr lang="ro-RO" b="1" smtClean="0">
                <a:solidFill>
                  <a:schemeClr val="accent4">
                    <a:lumMod val="75000"/>
                  </a:schemeClr>
                </a:solidFill>
                <a:latin typeface="Comic Sans MS" panose="030F0702030302020204" pitchFamily="66" charset="0"/>
              </a:rPr>
              <a:t>mădular</a:t>
            </a:r>
            <a:r>
              <a:rPr lang="ro-RO" b="1" smtClean="0">
                <a:solidFill>
                  <a:schemeClr val="accent4">
                    <a:lumMod val="75000"/>
                  </a:schemeClr>
                </a:solidFill>
                <a:latin typeface="Comic Sans MS" panose="030F0702030302020204" pitchFamily="66" charset="0"/>
              </a:rPr>
              <a:t>, unde ar fi </a:t>
            </a:r>
            <a:r>
              <a:rPr lang="ro-RO" b="1" smtClean="0">
                <a:solidFill>
                  <a:schemeClr val="accent4">
                    <a:lumMod val="75000"/>
                  </a:schemeClr>
                </a:solidFill>
                <a:latin typeface="Comic Sans MS" panose="030F0702030302020204" pitchFamily="66" charset="0"/>
              </a:rPr>
              <a:t>trupul</a:t>
            </a:r>
            <a:r>
              <a:rPr lang="ro-RO" b="1" smtClean="0">
                <a:solidFill>
                  <a:schemeClr val="accent4">
                    <a:lumMod val="75000"/>
                  </a:schemeClr>
                </a:solidFill>
                <a:latin typeface="Comic Sans MS" panose="030F0702030302020204" pitchFamily="66" charset="0"/>
              </a:rPr>
              <a:t>?” </a:t>
            </a:r>
            <a:r>
              <a:rPr lang="ro-RO" sz="1600" b="1" smtClean="0">
                <a:solidFill>
                  <a:schemeClr val="accent4">
                    <a:lumMod val="75000"/>
                  </a:schemeClr>
                </a:solidFill>
                <a:latin typeface="Comic Sans MS" panose="030F0702030302020204" pitchFamily="66" charset="0"/>
              </a:rPr>
              <a:t>(</a:t>
            </a:r>
            <a:r>
              <a:rPr lang="ro-RO" sz="1600" b="1" smtClean="0">
                <a:solidFill>
                  <a:schemeClr val="accent4">
                    <a:lumMod val="75000"/>
                  </a:schemeClr>
                </a:solidFill>
                <a:latin typeface="Comic Sans MS" panose="030F0702030302020204" pitchFamily="66" charset="0"/>
              </a:rPr>
              <a:t>1 </a:t>
            </a:r>
            <a:r>
              <a:rPr lang="ro-RO" sz="1600" b="1" smtClean="0">
                <a:solidFill>
                  <a:schemeClr val="accent4">
                    <a:lumMod val="75000"/>
                  </a:schemeClr>
                </a:solidFill>
                <a:latin typeface="Comic Sans MS" panose="030F0702030302020204" pitchFamily="66" charset="0"/>
              </a:rPr>
              <a:t>Corinteni</a:t>
            </a:r>
            <a:r>
              <a:rPr lang="ro-RO" sz="1600" b="1" smtClean="0">
                <a:solidFill>
                  <a:schemeClr val="accent4">
                    <a:lumMod val="75000"/>
                  </a:schemeClr>
                </a:solidFill>
                <a:latin typeface="Comic Sans MS" panose="030F0702030302020204" pitchFamily="66" charset="0"/>
              </a:rPr>
              <a:t> </a:t>
            </a:r>
            <a:r>
              <a:rPr lang="ro-RO" sz="1600" b="1" smtClean="0">
                <a:solidFill>
                  <a:schemeClr val="accent4">
                    <a:lumMod val="75000"/>
                  </a:schemeClr>
                </a:solidFill>
                <a:latin typeface="Comic Sans MS" panose="030F0702030302020204" pitchFamily="66" charset="0"/>
              </a:rPr>
              <a:t>12:18-19)</a:t>
            </a:r>
            <a:endParaRPr lang="ro-RO" b="1">
              <a:solidFill>
                <a:schemeClr val="accent4">
                  <a:lumMod val="75000"/>
                </a:schemeClr>
              </a:solidFill>
              <a:latin typeface="Comic Sans MS" panose="030F0702030302020204" pitchFamily="66" charset="0"/>
            </a:endParaRPr>
          </a:p>
        </p:txBody>
      </p:sp>
      <p:pic>
        <p:nvPicPr>
          <p:cNvPr id="8" name="Imagen 7">
            <a:extLst>
              <a:ext uri="{FF2B5EF4-FFF2-40B4-BE49-F238E27FC236}">
                <a16:creationId xmlns:a16="http://schemas.microsoft.com/office/drawing/2014/main" xmlns="" id="{89059595-62E9-42C3-8E1F-06130D21BC38}"/>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730241" y="1044484"/>
            <a:ext cx="3383062" cy="2124247"/>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5B59D2DA-4B97-4647-AF65-5902D85B42A4}"/>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7889" y="3214056"/>
            <a:ext cx="3023482" cy="2379274"/>
          </a:xfrm>
          <a:prstGeom prst="rect">
            <a:avLst/>
          </a:prstGeom>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xmlns="" id="{750DF548-D257-4167-943B-A3372E30B599}"/>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22249" y="4713346"/>
            <a:ext cx="3064997" cy="2030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xmlns="" id="{3383C595-46A5-4611-92D0-67128DE41BA7}"/>
              </a:ext>
            </a:extLst>
          </p:cNvPr>
          <p:cNvSpPr txBox="1"/>
          <p:nvPr/>
        </p:nvSpPr>
        <p:spPr>
          <a:xfrm>
            <a:off x="3236837" y="3233202"/>
            <a:ext cx="5759119" cy="2015936"/>
          </a:xfrm>
          <a:prstGeom prst="rect">
            <a:avLst/>
          </a:prstGeom>
          <a:noFill/>
        </p:spPr>
        <p:txBody>
          <a:bodyPr wrap="square">
            <a:spAutoFit/>
          </a:bodyPr>
          <a:lstStyle/>
          <a:p>
            <a:pPr>
              <a:spcBef>
                <a:spcPts val="600"/>
              </a:spcBef>
            </a:pPr>
            <a:r>
              <a:rPr lang="ro-RO" sz="2000" b="1" smtClean="0"/>
              <a:t>Toate</a:t>
            </a:r>
            <a:r>
              <a:rPr lang="ro-RO" sz="2000" b="1" smtClean="0"/>
              <a:t> sunt corelate şi funcţionează </a:t>
            </a:r>
            <a:r>
              <a:rPr lang="ro-RO" sz="2000" b="1" smtClean="0"/>
              <a:t>armonios</a:t>
            </a:r>
            <a:r>
              <a:rPr lang="ro-RO" sz="2000" b="1" smtClean="0"/>
              <a:t>. Aceasta este </a:t>
            </a:r>
            <a:r>
              <a:rPr lang="ro-RO" sz="2000" b="1" smtClean="0"/>
              <a:t>biserica</a:t>
            </a:r>
            <a:r>
              <a:rPr lang="ro-RO" sz="2000" b="1" smtClean="0"/>
              <a:t>, trupul lui </a:t>
            </a:r>
            <a:r>
              <a:rPr lang="ro-RO" sz="2000" b="1" smtClean="0"/>
              <a:t>Hristos</a:t>
            </a:r>
            <a:r>
              <a:rPr lang="ro-RO" sz="2000" b="1" smtClean="0"/>
              <a:t>. Dacă fiecare membru lucrează într-un grup </a:t>
            </a:r>
            <a:r>
              <a:rPr lang="ro-RO" sz="2000" b="1" smtClean="0"/>
              <a:t>mic</a:t>
            </a:r>
            <a:r>
              <a:rPr lang="ro-RO" sz="2000" b="1" smtClean="0"/>
              <a:t>, va fi mai greu să te descurajezi şi să îţi îndeplineşti mai uşor </a:t>
            </a:r>
            <a:r>
              <a:rPr lang="ro-RO" sz="2000" b="1" smtClean="0"/>
              <a:t>obiectivele.</a:t>
            </a:r>
            <a:endParaRPr lang="ro-RO" sz="2000" b="1" smtClean="0"/>
          </a:p>
          <a:p>
            <a:pPr>
              <a:spcBef>
                <a:spcPts val="600"/>
              </a:spcBef>
            </a:pPr>
            <a:endParaRPr lang="ro-RO" sz="2000" b="1"/>
          </a:p>
        </p:txBody>
      </p:sp>
      <p:sp>
        <p:nvSpPr>
          <p:cNvPr id="17" name="CuadroTexto 16">
            <a:extLst>
              <a:ext uri="{FF2B5EF4-FFF2-40B4-BE49-F238E27FC236}">
                <a16:creationId xmlns:a16="http://schemas.microsoft.com/office/drawing/2014/main" xmlns="" id="{BD1587A7-B2F4-4D4E-86E2-B0327EB27F0B}"/>
              </a:ext>
            </a:extLst>
          </p:cNvPr>
          <p:cNvSpPr txBox="1"/>
          <p:nvPr/>
        </p:nvSpPr>
        <p:spPr>
          <a:xfrm>
            <a:off x="88753" y="5564276"/>
            <a:ext cx="5759119" cy="1708160"/>
          </a:xfrm>
          <a:prstGeom prst="rect">
            <a:avLst/>
          </a:prstGeom>
          <a:noFill/>
        </p:spPr>
        <p:txBody>
          <a:bodyPr wrap="square">
            <a:spAutoFit/>
          </a:bodyPr>
          <a:lstStyle/>
          <a:p>
            <a:pPr>
              <a:spcBef>
                <a:spcPts val="600"/>
              </a:spcBef>
            </a:pPr>
            <a:r>
              <a:rPr lang="ro-RO" sz="2000" b="1" smtClean="0"/>
              <a:t>Darurile</a:t>
            </a:r>
            <a:r>
              <a:rPr lang="ro-RO" sz="2000" b="1" smtClean="0"/>
              <a:t> fiecăruia vor determina în ce grup sau grupuri pot interacţiona cel mai </a:t>
            </a:r>
            <a:r>
              <a:rPr lang="ro-RO" sz="2000" b="1" smtClean="0"/>
              <a:t>eficient</a:t>
            </a:r>
            <a:r>
              <a:rPr lang="ro-RO" sz="2000" b="1" smtClean="0"/>
              <a:t>, astfel încât corpul să poată creşte şi să-şi îndeplinească </a:t>
            </a:r>
            <a:r>
              <a:rPr lang="ro-RO" sz="2000" b="1" smtClean="0"/>
              <a:t>misiunea.</a:t>
            </a:r>
            <a:endParaRPr lang="ro-RO" sz="2000" b="1" smtClean="0"/>
          </a:p>
          <a:p>
            <a:pPr>
              <a:spcBef>
                <a:spcPts val="600"/>
              </a:spcBef>
            </a:pPr>
            <a:endParaRPr lang="ro-RO" sz="2000" b="1"/>
          </a:p>
        </p:txBody>
      </p:sp>
      <p:pic>
        <p:nvPicPr>
          <p:cNvPr id="19" name="Imagen 18">
            <a:extLst>
              <a:ext uri="{FF2B5EF4-FFF2-40B4-BE49-F238E27FC236}">
                <a16:creationId xmlns:a16="http://schemas.microsoft.com/office/drawing/2014/main" xmlns="" id="{1FF913F1-4D45-4650-A050-C3B35EBC81D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152950">
            <a:off x="2307796" y="5383477"/>
            <a:ext cx="514305" cy="338429"/>
          </a:xfrm>
          <a:prstGeom prst="rect">
            <a:avLst/>
          </a:prstGeom>
        </p:spPr>
      </p:pic>
      <p:pic>
        <p:nvPicPr>
          <p:cNvPr id="21" name="Imagen 20">
            <a:extLst>
              <a:ext uri="{FF2B5EF4-FFF2-40B4-BE49-F238E27FC236}">
                <a16:creationId xmlns:a16="http://schemas.microsoft.com/office/drawing/2014/main" xmlns="" id="{89CC350E-A5AF-420C-BF08-E684EB3716D8}"/>
              </a:ext>
            </a:extLst>
          </p:cNvPr>
          <p:cNvPicPr>
            <a:picLocks noChangeAspect="1"/>
          </p:cNvPicPr>
          <p:nvPr/>
        </p:nvPicPr>
        <p:blipFill>
          <a:blip r:embed="rId7"/>
          <a:stretch>
            <a:fillRect/>
          </a:stretch>
        </p:blipFill>
        <p:spPr>
          <a:xfrm>
            <a:off x="2666535" y="5295319"/>
            <a:ext cx="603556" cy="493819"/>
          </a:xfrm>
          <a:prstGeom prst="rect">
            <a:avLst/>
          </a:prstGeom>
        </p:spPr>
      </p:pic>
      <p:pic>
        <p:nvPicPr>
          <p:cNvPr id="23" name="Imagen 22">
            <a:extLst>
              <a:ext uri="{FF2B5EF4-FFF2-40B4-BE49-F238E27FC236}">
                <a16:creationId xmlns:a16="http://schemas.microsoft.com/office/drawing/2014/main" xmlns="" id="{565A6402-4849-4B70-A13F-7500D4CDA871}"/>
              </a:ext>
            </a:extLst>
          </p:cNvPr>
          <p:cNvPicPr>
            <a:picLocks noChangeAspect="1"/>
          </p:cNvPicPr>
          <p:nvPr/>
        </p:nvPicPr>
        <p:blipFill>
          <a:blip r:embed="rId7"/>
          <a:stretch>
            <a:fillRect/>
          </a:stretch>
        </p:blipFill>
        <p:spPr>
          <a:xfrm>
            <a:off x="2992841" y="5173393"/>
            <a:ext cx="603556" cy="493819"/>
          </a:xfrm>
          <a:prstGeom prst="rect">
            <a:avLst/>
          </a:prstGeom>
        </p:spPr>
      </p:pic>
      <p:pic>
        <p:nvPicPr>
          <p:cNvPr id="27" name="Imagen 26">
            <a:extLst>
              <a:ext uri="{FF2B5EF4-FFF2-40B4-BE49-F238E27FC236}">
                <a16:creationId xmlns:a16="http://schemas.microsoft.com/office/drawing/2014/main" xmlns="" id="{5F8C30EE-A7B5-4C1D-973A-00D6C8E19A6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152950">
            <a:off x="3482343" y="5271442"/>
            <a:ext cx="514305" cy="338429"/>
          </a:xfrm>
          <a:prstGeom prst="rect">
            <a:avLst/>
          </a:prstGeom>
        </p:spPr>
      </p:pic>
      <p:pic>
        <p:nvPicPr>
          <p:cNvPr id="29" name="Imagen 28">
            <a:extLst>
              <a:ext uri="{FF2B5EF4-FFF2-40B4-BE49-F238E27FC236}">
                <a16:creationId xmlns:a16="http://schemas.microsoft.com/office/drawing/2014/main" xmlns="" id="{1067383C-111B-4A8B-BB89-920AA40ECD7D}"/>
              </a:ext>
            </a:extLst>
          </p:cNvPr>
          <p:cNvPicPr>
            <a:picLocks noChangeAspect="1"/>
          </p:cNvPicPr>
          <p:nvPr/>
        </p:nvPicPr>
        <p:blipFill>
          <a:blip r:embed="rId7"/>
          <a:stretch>
            <a:fillRect/>
          </a:stretch>
        </p:blipFill>
        <p:spPr>
          <a:xfrm>
            <a:off x="3841082" y="5183284"/>
            <a:ext cx="603556" cy="493819"/>
          </a:xfrm>
          <a:prstGeom prst="rect">
            <a:avLst/>
          </a:prstGeom>
        </p:spPr>
      </p:pic>
      <p:pic>
        <p:nvPicPr>
          <p:cNvPr id="31" name="Imagen 30">
            <a:extLst>
              <a:ext uri="{FF2B5EF4-FFF2-40B4-BE49-F238E27FC236}">
                <a16:creationId xmlns:a16="http://schemas.microsoft.com/office/drawing/2014/main" xmlns="" id="{22197285-03F3-4B4F-94C3-B12A946883C8}"/>
              </a:ext>
            </a:extLst>
          </p:cNvPr>
          <p:cNvPicPr>
            <a:picLocks noChangeAspect="1"/>
          </p:cNvPicPr>
          <p:nvPr/>
        </p:nvPicPr>
        <p:blipFill>
          <a:blip r:embed="rId7"/>
          <a:stretch>
            <a:fillRect/>
          </a:stretch>
        </p:blipFill>
        <p:spPr>
          <a:xfrm>
            <a:off x="4247204" y="5183283"/>
            <a:ext cx="603556" cy="493819"/>
          </a:xfrm>
          <a:prstGeom prst="rect">
            <a:avLst/>
          </a:prstGeom>
        </p:spPr>
      </p:pic>
      <p:pic>
        <p:nvPicPr>
          <p:cNvPr id="33" name="Imagen 32">
            <a:extLst>
              <a:ext uri="{FF2B5EF4-FFF2-40B4-BE49-F238E27FC236}">
                <a16:creationId xmlns:a16="http://schemas.microsoft.com/office/drawing/2014/main" xmlns="" id="{AB1AEE4E-731B-43A9-BBEA-CD9786A87DF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152950">
            <a:off x="4621395" y="5157182"/>
            <a:ext cx="514305" cy="338429"/>
          </a:xfrm>
          <a:prstGeom prst="rect">
            <a:avLst/>
          </a:prstGeom>
        </p:spPr>
      </p:pic>
      <p:pic>
        <p:nvPicPr>
          <p:cNvPr id="35" name="Imagen 34">
            <a:extLst>
              <a:ext uri="{FF2B5EF4-FFF2-40B4-BE49-F238E27FC236}">
                <a16:creationId xmlns:a16="http://schemas.microsoft.com/office/drawing/2014/main" xmlns="" id="{107927C5-252B-4A83-9280-9A829EA0F52A}"/>
              </a:ext>
            </a:extLst>
          </p:cNvPr>
          <p:cNvPicPr>
            <a:picLocks noChangeAspect="1"/>
          </p:cNvPicPr>
          <p:nvPr/>
        </p:nvPicPr>
        <p:blipFill>
          <a:blip r:embed="rId7"/>
          <a:stretch>
            <a:fillRect/>
          </a:stretch>
        </p:blipFill>
        <p:spPr>
          <a:xfrm>
            <a:off x="4926590" y="4995053"/>
            <a:ext cx="603556" cy="493819"/>
          </a:xfrm>
          <a:prstGeom prst="rect">
            <a:avLst/>
          </a:prstGeom>
        </p:spPr>
      </p:pic>
      <p:pic>
        <p:nvPicPr>
          <p:cNvPr id="37" name="Imagen 36">
            <a:extLst>
              <a:ext uri="{FF2B5EF4-FFF2-40B4-BE49-F238E27FC236}">
                <a16:creationId xmlns:a16="http://schemas.microsoft.com/office/drawing/2014/main" xmlns="" id="{255D824D-13D6-41BA-AE37-685B0A152CBA}"/>
              </a:ext>
            </a:extLst>
          </p:cNvPr>
          <p:cNvPicPr>
            <a:picLocks noChangeAspect="1"/>
          </p:cNvPicPr>
          <p:nvPr/>
        </p:nvPicPr>
        <p:blipFill>
          <a:blip r:embed="rId7"/>
          <a:stretch>
            <a:fillRect/>
          </a:stretch>
        </p:blipFill>
        <p:spPr>
          <a:xfrm>
            <a:off x="5318693" y="4979314"/>
            <a:ext cx="603556" cy="493819"/>
          </a:xfrm>
          <a:prstGeom prst="rect">
            <a:avLst/>
          </a:prstGeom>
        </p:spPr>
      </p:pic>
      <p:sp>
        <p:nvSpPr>
          <p:cNvPr id="4" name="CuadroTexto 3">
            <a:extLst>
              <a:ext uri="{FF2B5EF4-FFF2-40B4-BE49-F238E27FC236}">
                <a16:creationId xmlns:a16="http://schemas.microsoft.com/office/drawing/2014/main" xmlns="" id="{507F5F13-EE08-477E-B24B-9BCEF0B13DC5}"/>
              </a:ext>
            </a:extLst>
          </p:cNvPr>
          <p:cNvSpPr txBox="1"/>
          <p:nvPr/>
        </p:nvSpPr>
        <p:spPr>
          <a:xfrm>
            <a:off x="156754" y="1593277"/>
            <a:ext cx="5887415" cy="1631216"/>
          </a:xfrm>
          <a:prstGeom prst="rect">
            <a:avLst/>
          </a:prstGeom>
          <a:noFill/>
        </p:spPr>
        <p:txBody>
          <a:bodyPr wrap="square" rtlCol="0">
            <a:spAutoFit/>
          </a:bodyPr>
          <a:lstStyle/>
          <a:p>
            <a:pPr>
              <a:spcBef>
                <a:spcPts val="600"/>
              </a:spcBef>
            </a:pPr>
            <a:r>
              <a:rPr lang="ro-RO" sz="2000" b="1" smtClean="0"/>
              <a:t>Corpul</a:t>
            </a:r>
            <a:r>
              <a:rPr lang="ro-RO" sz="2000" b="1" smtClean="0"/>
              <a:t> este format din celule individuale grupate în membre sau organe organizate în </a:t>
            </a:r>
            <a:r>
              <a:rPr lang="ro-RO" sz="2000" b="1" smtClean="0"/>
              <a:t>sisteme</a:t>
            </a:r>
            <a:r>
              <a:rPr lang="ro-RO" sz="2000" b="1" smtClean="0"/>
              <a:t>. Fiecare celulă are funcţia sa în interiorul membrului şi fiecare membru funcţia sa în cadrul sistemului şi fiecare sistem funcţia sa în interiorul </a:t>
            </a:r>
            <a:r>
              <a:rPr lang="ro-RO" sz="2000" b="1" smtClean="0"/>
              <a:t>corpului.</a:t>
            </a:r>
            <a:endParaRPr lang="ro-RO" sz="2000" b="1"/>
          </a:p>
        </p:txBody>
      </p:sp>
    </p:spTree>
    <p:extLst>
      <p:ext uri="{BB962C8B-B14F-4D97-AF65-F5344CB8AC3E}">
        <p14:creationId xmlns:p14="http://schemas.microsoft.com/office/powerpoint/2010/main" xmlns="" val="3384088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par>
                                <p:cTn id="50" presetID="14" presetClass="entr" presetSubtype="10" fill="hold"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par>
                                <p:cTn id="59" presetID="14" presetClass="entr" presetSubtype="10" fill="hold" nodeType="withEffect">
                                  <p:stCondLst>
                                    <p:cond delay="100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par>
                                <p:cTn id="62" presetID="14" presetClass="entr" presetSubtype="1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500"/>
                                        <p:tgtEl>
                                          <p:spTgt spid="31"/>
                                        </p:tgtEl>
                                      </p:cBhvr>
                                    </p:animEffect>
                                  </p:childTnLst>
                                </p:cTn>
                              </p:par>
                              <p:par>
                                <p:cTn id="65" presetID="14" presetClass="entr" presetSubtype="10" fill="hold" nodeType="withEffect">
                                  <p:stCondLst>
                                    <p:cond delay="1500"/>
                                  </p:stCondLst>
                                  <p:childTnLst>
                                    <p:set>
                                      <p:cBhvr>
                                        <p:cTn id="66" dur="1" fill="hold">
                                          <p:stCondLst>
                                            <p:cond delay="0"/>
                                          </p:stCondLst>
                                        </p:cTn>
                                        <p:tgtEl>
                                          <p:spTgt spid="33"/>
                                        </p:tgtEl>
                                        <p:attrNameLst>
                                          <p:attrName>style.visibility</p:attrName>
                                        </p:attrNameLst>
                                      </p:cBhvr>
                                      <p:to>
                                        <p:strVal val="visible"/>
                                      </p:to>
                                    </p:set>
                                    <p:animEffect transition="in" filter="randombar(horizontal)">
                                      <p:cBhvr>
                                        <p:cTn id="67" dur="500"/>
                                        <p:tgtEl>
                                          <p:spTgt spid="33"/>
                                        </p:tgtEl>
                                      </p:cBhvr>
                                    </p:animEffect>
                                  </p:childTnLst>
                                </p:cTn>
                              </p:par>
                              <p:par>
                                <p:cTn id="68" presetID="14" presetClass="entr" presetSubtype="10" fill="hold" nodeType="withEffect">
                                  <p:stCondLst>
                                    <p:cond delay="175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500"/>
                                        <p:tgtEl>
                                          <p:spTgt spid="35"/>
                                        </p:tgtEl>
                                      </p:cBhvr>
                                    </p:animEffect>
                                  </p:childTnLst>
                                </p:cTn>
                              </p:par>
                              <p:par>
                                <p:cTn id="71" presetID="14" presetClass="entr" presetSubtype="10" fill="hold" nodeType="withEffect">
                                  <p:stCondLst>
                                    <p:cond delay="200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par>
                                <p:cTn id="74" presetID="14" presetClass="entr" presetSubtype="10" fill="hold" nodeType="withEffect">
                                  <p:stCondLst>
                                    <p:cond delay="2250"/>
                                  </p:stCondLst>
                                  <p:childTnLst>
                                    <p:set>
                                      <p:cBhvr>
                                        <p:cTn id="75" dur="1" fill="hold">
                                          <p:stCondLst>
                                            <p:cond delay="0"/>
                                          </p:stCondLst>
                                        </p:cTn>
                                        <p:tgtEl>
                                          <p:spTgt spid="39"/>
                                        </p:tgtEl>
                                        <p:attrNameLst>
                                          <p:attrName>style.visibility</p:attrName>
                                        </p:attrNameLst>
                                      </p:cBhvr>
                                      <p:to>
                                        <p:strVal val="visible"/>
                                      </p:to>
                                    </p:set>
                                    <p:animEffect transition="in" filter="randombar(horizontal)">
                                      <p:cBhvr>
                                        <p:cTn id="76" dur="500"/>
                                        <p:tgtEl>
                                          <p:spTgt spid="39"/>
                                        </p:tgtEl>
                                      </p:cBhvr>
                                    </p:animEffect>
                                  </p:childTnLst>
                                </p:cTn>
                              </p:par>
                              <p:par>
                                <p:cTn id="77" presetID="14" presetClass="entr" presetSubtype="10" fill="hold" nodeType="withEffect">
                                  <p:stCondLst>
                                    <p:cond delay="2250"/>
                                  </p:stCondLst>
                                  <p:childTnLst>
                                    <p:set>
                                      <p:cBhvr>
                                        <p:cTn id="78" dur="1" fill="hold">
                                          <p:stCondLst>
                                            <p:cond delay="0"/>
                                          </p:stCondLst>
                                        </p:cTn>
                                        <p:tgtEl>
                                          <p:spTgt spid="12"/>
                                        </p:tgtEl>
                                        <p:attrNameLst>
                                          <p:attrName>style.visibility</p:attrName>
                                        </p:attrNameLst>
                                      </p:cBhvr>
                                      <p:to>
                                        <p:strVal val="visible"/>
                                      </p:to>
                                    </p:set>
                                    <p:animEffect transition="in" filter="randombar(horizontal)">
                                      <p:cBhvr>
                                        <p:cTn id="79" dur="500"/>
                                        <p:tgtEl>
                                          <p:spTgt spid="12"/>
                                        </p:tgtEl>
                                      </p:cBhvr>
                                    </p:animEffect>
                                  </p:childTnLst>
                                </p:cTn>
                              </p:par>
                            </p:childTnLst>
                          </p:cTn>
                        </p:par>
                        <p:par>
                          <p:cTn id="80" fill="hold">
                            <p:stCondLst>
                              <p:cond delay="275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0000"/>
            <a:duotone>
              <a:schemeClr val="accent5">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37EAE4F-F2BE-4676-BB5E-F880F6EF09EA}"/>
              </a:ext>
            </a:extLst>
          </p:cNvPr>
          <p:cNvSpPr/>
          <p:nvPr/>
        </p:nvSpPr>
        <p:spPr>
          <a:xfrm>
            <a:off x="5556069" y="-17418"/>
            <a:ext cx="3587931" cy="895773"/>
          </a:xfrm>
          <a:prstGeom prst="rect">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Imagen 8">
            <a:extLst>
              <a:ext uri="{FF2B5EF4-FFF2-40B4-BE49-F238E27FC236}">
                <a16:creationId xmlns:a16="http://schemas.microsoft.com/office/drawing/2014/main" xmlns="" id="{7CEAD52C-93BB-4A0F-BB1E-803F96499438}"/>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26273" y="-17419"/>
            <a:ext cx="5490756" cy="3743483"/>
          </a:xfrm>
          <a:prstGeom prst="rect">
            <a:avLst/>
          </a:prstGeom>
        </p:spPr>
      </p:pic>
      <p:sp>
        <p:nvSpPr>
          <p:cNvPr id="2" name="Rectángulo 1">
            <a:extLst>
              <a:ext uri="{FF2B5EF4-FFF2-40B4-BE49-F238E27FC236}">
                <a16:creationId xmlns:a16="http://schemas.microsoft.com/office/drawing/2014/main" xmlns="" id="{3763C858-9E01-473B-9981-D8E2AB592A23}"/>
              </a:ext>
            </a:extLst>
          </p:cNvPr>
          <p:cNvSpPr/>
          <p:nvPr/>
        </p:nvSpPr>
        <p:spPr>
          <a:xfrm>
            <a:off x="17419" y="59526"/>
            <a:ext cx="2760616" cy="769441"/>
          </a:xfrm>
          <a:prstGeom prst="rect">
            <a:avLst/>
          </a:prstGeom>
        </p:spPr>
        <p:txBody>
          <a:bodyPr wrap="square">
            <a:spAutoFit/>
          </a:bodyPr>
          <a:lstStyle/>
          <a:p>
            <a:pPr algn="ctr"/>
            <a:r>
              <a:rPr lang="ro-RO" sz="4400" b="1" spc="50" smtClean="0">
                <a:ln w="0"/>
                <a:solidFill>
                  <a:schemeClr val="bg1"/>
                </a:solidFill>
                <a:effectLst>
                  <a:innerShdw blurRad="63500" dist="50800" dir="13500000">
                    <a:srgbClr val="000000">
                      <a:alpha val="50000"/>
                    </a:srgbClr>
                  </a:innerShdw>
                </a:effectLst>
              </a:rPr>
              <a:t>DINAMICĂ</a:t>
            </a:r>
            <a:endParaRPr lang="ro-RO" sz="4400" b="1" spc="50">
              <a:ln w="0"/>
              <a:solidFill>
                <a:schemeClr val="bg1"/>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3C786BEE-CAD3-4C85-9A2F-FFCB1A495980}"/>
              </a:ext>
            </a:extLst>
          </p:cNvPr>
          <p:cNvSpPr/>
          <p:nvPr/>
        </p:nvSpPr>
        <p:spPr>
          <a:xfrm>
            <a:off x="2880685" y="84178"/>
            <a:ext cx="6254076" cy="785023"/>
          </a:xfrm>
          <a:prstGeom prst="rect">
            <a:avLst/>
          </a:prstGeom>
        </p:spPr>
        <p:txBody>
          <a:bodyPr wrap="square">
            <a:spAutoFit/>
          </a:bodyPr>
          <a:lstStyle/>
          <a:p>
            <a:pPr>
              <a:lnSpc>
                <a:spcPts val="1800"/>
              </a:lnSpc>
            </a:pPr>
            <a:r>
              <a:rPr lang="ro-RO" b="1" dirty="0" smtClean="0">
                <a:solidFill>
                  <a:srgbClr val="F5C701"/>
                </a:solidFill>
                <a:effectLst>
                  <a:outerShdw blurRad="38100" dist="38100" dir="2700000" algn="tl">
                    <a:srgbClr val="000000">
                      <a:alpha val="43137"/>
                    </a:srgbClr>
                  </a:outerShdw>
                </a:effectLst>
                <a:latin typeface="Comic Sans MS" panose="030F0702030302020204" pitchFamily="66" charset="0"/>
              </a:rPr>
              <a:t>„Înţelegând </a:t>
            </a:r>
            <a:r>
              <a:rPr lang="ro-RO" b="1" dirty="0" smtClean="0">
                <a:solidFill>
                  <a:srgbClr val="F5C701"/>
                </a:solidFill>
                <a:effectLst>
                  <a:outerShdw blurRad="38100" dist="38100" dir="2700000" algn="tl">
                    <a:srgbClr val="000000">
                      <a:alpha val="43137"/>
                    </a:srgbClr>
                  </a:outerShdw>
                </a:effectLst>
                <a:latin typeface="Comic Sans MS" panose="030F0702030302020204" pitchFamily="66" charset="0"/>
              </a:rPr>
              <a:t>cele petrecute, s‑a dus acasă la Maria, mama lui Ioan, numit şi Marcu, unde erau adunaţi destul de mulţi oameni şi se rugau.” </a:t>
            </a:r>
            <a:r>
              <a:rPr lang="ro-RO" sz="1600" b="1" dirty="0" smtClean="0">
                <a:solidFill>
                  <a:srgbClr val="F5C701"/>
                </a:solidFill>
                <a:effectLst>
                  <a:outerShdw blurRad="38100" dist="38100" dir="2700000" algn="tl">
                    <a:srgbClr val="000000">
                      <a:alpha val="43137"/>
                    </a:srgbClr>
                  </a:outerShdw>
                </a:effectLst>
                <a:latin typeface="Comic Sans MS" panose="030F0702030302020204" pitchFamily="66" charset="0"/>
              </a:rPr>
              <a:t>(Fapte 12:</a:t>
            </a:r>
            <a:r>
              <a:rPr lang="ro-RO" sz="1600" b="1" dirty="0" err="1" smtClean="0">
                <a:solidFill>
                  <a:srgbClr val="F5C701"/>
                </a:solidFill>
                <a:effectLst>
                  <a:outerShdw blurRad="38100" dist="38100" dir="2700000" algn="tl">
                    <a:srgbClr val="000000">
                      <a:alpha val="43137"/>
                    </a:srgbClr>
                  </a:outerShdw>
                </a:effectLst>
                <a:latin typeface="Comic Sans MS" panose="030F0702030302020204" pitchFamily="66" charset="0"/>
              </a:rPr>
              <a:t>12</a:t>
            </a:r>
            <a:r>
              <a:rPr lang="ro-RO" sz="1600" b="1" dirty="0" smtClean="0">
                <a:solidFill>
                  <a:srgbClr val="F5C701"/>
                </a:solidFill>
                <a:effectLst>
                  <a:outerShdw blurRad="38100" dist="38100" dir="2700000" algn="tl">
                    <a:srgbClr val="000000">
                      <a:alpha val="43137"/>
                    </a:srgbClr>
                  </a:outerShdw>
                </a:effectLst>
                <a:latin typeface="Comic Sans MS" panose="030F0702030302020204" pitchFamily="66" charset="0"/>
              </a:rPr>
              <a:t>)</a:t>
            </a:r>
            <a:endParaRPr lang="ro-RO" sz="1600" b="1" dirty="0">
              <a:solidFill>
                <a:srgbClr val="F5C70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2F00186-1A8E-429B-8A1E-0D57ECB0312E}"/>
              </a:ext>
            </a:extLst>
          </p:cNvPr>
          <p:cNvSpPr txBox="1"/>
          <p:nvPr/>
        </p:nvSpPr>
        <p:spPr>
          <a:xfrm>
            <a:off x="-200" y="3726064"/>
            <a:ext cx="5763691" cy="2400657"/>
          </a:xfrm>
          <a:prstGeom prst="rect">
            <a:avLst/>
          </a:prstGeom>
          <a:noFill/>
        </p:spPr>
        <p:txBody>
          <a:bodyPr wrap="square" rtlCol="0">
            <a:spAutoFit/>
          </a:bodyPr>
          <a:lstStyle/>
          <a:p>
            <a:pPr>
              <a:spcBef>
                <a:spcPts val="600"/>
              </a:spcBef>
            </a:pPr>
            <a:r>
              <a:rPr lang="ro-RO" sz="2000" b="1" dirty="0" smtClean="0"/>
              <a:t>Grupurile mici sunt un mijloc pe care Dumnezeu îl foloseşte pentru a-şi creşte biserica, hrănind credinţa şi împuternicind-o să depună mărturie despre Isus.</a:t>
            </a:r>
          </a:p>
          <a:p>
            <a:pPr>
              <a:spcBef>
                <a:spcPts val="600"/>
              </a:spcBef>
            </a:pPr>
            <a:r>
              <a:rPr lang="ro-RO" sz="2000" b="1" dirty="0" smtClean="0"/>
              <a:t>Fiecare grup poate avea dinamici diferite în funcţie de obiectivele sale, toate având ca obiectiv maxim să-i îndrume pe oameni către Isus.</a:t>
            </a:r>
          </a:p>
          <a:p>
            <a:pPr>
              <a:spcBef>
                <a:spcPts val="600"/>
              </a:spcBef>
            </a:pPr>
            <a:r>
              <a:rPr lang="ro-RO" sz="2000" b="1" dirty="0" smtClean="0"/>
              <a:t>Care ar putea fi unele dintre aceste obiective?</a:t>
            </a:r>
            <a:endParaRPr lang="ro-RO" sz="2000" b="1" dirty="0"/>
          </a:p>
        </p:txBody>
      </p:sp>
      <p:graphicFrame>
        <p:nvGraphicFramePr>
          <p:cNvPr id="7" name="Diagrama 6">
            <a:extLst>
              <a:ext uri="{FF2B5EF4-FFF2-40B4-BE49-F238E27FC236}">
                <a16:creationId xmlns:a16="http://schemas.microsoft.com/office/drawing/2014/main" xmlns="" id="{9D4BFF6F-D4B7-4A32-9C89-45958037B18F}"/>
              </a:ext>
            </a:extLst>
          </p:cNvPr>
          <p:cNvGraphicFramePr/>
          <p:nvPr>
            <p:extLst>
              <p:ext uri="{D42A27DB-BD31-4B8C-83A1-F6EECF244321}">
                <p14:modId xmlns:p14="http://schemas.microsoft.com/office/powerpoint/2010/main" xmlns="" val="2141725937"/>
              </p:ext>
            </p:extLst>
          </p:nvPr>
        </p:nvGraphicFramePr>
        <p:xfrm>
          <a:off x="5730239" y="931818"/>
          <a:ext cx="3322322" cy="5207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794E7458-0581-471C-A6CF-F3050B587BA1}"/>
              </a:ext>
            </a:extLst>
          </p:cNvPr>
          <p:cNvSpPr txBox="1"/>
          <p:nvPr/>
        </p:nvSpPr>
        <p:spPr>
          <a:xfrm>
            <a:off x="0" y="6139698"/>
            <a:ext cx="9144000" cy="1092607"/>
          </a:xfrm>
          <a:prstGeom prst="rect">
            <a:avLst/>
          </a:prstGeom>
          <a:noFill/>
        </p:spPr>
        <p:txBody>
          <a:bodyPr wrap="square" rtlCol="0">
            <a:spAutoFit/>
          </a:bodyPr>
          <a:lstStyle/>
          <a:p>
            <a:pPr>
              <a:spcBef>
                <a:spcPts val="600"/>
              </a:spcBef>
            </a:pPr>
            <a:r>
              <a:rPr lang="ro-RO" sz="2000" b="1" smtClean="0"/>
              <a:t>Aceasta</a:t>
            </a:r>
            <a:r>
              <a:rPr lang="ro-RO" sz="2000" b="1" smtClean="0"/>
              <a:t> nu este o listă </a:t>
            </a:r>
            <a:r>
              <a:rPr lang="ro-RO" sz="2000" b="1" smtClean="0"/>
              <a:t>închisă</a:t>
            </a:r>
            <a:r>
              <a:rPr lang="ro-RO" sz="2000" b="1" smtClean="0"/>
              <a:t>, </a:t>
            </a:r>
            <a:r>
              <a:rPr lang="ro-RO" sz="2000" b="1" smtClean="0"/>
              <a:t>din </a:t>
            </a:r>
            <a:r>
              <a:rPr lang="ro-RO" sz="2000" b="1" smtClean="0"/>
              <a:t>contră</a:t>
            </a:r>
            <a:r>
              <a:rPr lang="ro-RO" sz="2000" b="1" smtClean="0"/>
              <a:t>. Fiecare biserică trebuie să găsească o modalitate de a crea grupuri </a:t>
            </a:r>
            <a:r>
              <a:rPr lang="ro-RO" sz="2000" b="1" smtClean="0"/>
              <a:t>mici</a:t>
            </a:r>
            <a:r>
              <a:rPr lang="ro-RO" sz="2000" b="1" smtClean="0"/>
              <a:t>, cu obiective </a:t>
            </a:r>
            <a:r>
              <a:rPr lang="ro-RO" sz="2000" b="1" smtClean="0"/>
              <a:t>specifice</a:t>
            </a:r>
            <a:r>
              <a:rPr lang="ro-RO" sz="2000" b="1" smtClean="0"/>
              <a:t>, în funcţie de </a:t>
            </a:r>
            <a:r>
              <a:rPr lang="ro-RO" sz="2000" b="1" smtClean="0"/>
              <a:t>particularităţi</a:t>
            </a:r>
            <a:r>
              <a:rPr lang="ro-RO" sz="2000" b="1" smtClean="0"/>
              <a:t>.</a:t>
            </a:r>
          </a:p>
          <a:p>
            <a:pPr>
              <a:spcBef>
                <a:spcPts val="600"/>
              </a:spcBef>
            </a:pPr>
            <a:endParaRPr lang="ro-RO" sz="2000" b="1"/>
          </a:p>
        </p:txBody>
      </p:sp>
    </p:spTree>
    <p:extLst>
      <p:ext uri="{BB962C8B-B14F-4D97-AF65-F5344CB8AC3E}">
        <p14:creationId xmlns:p14="http://schemas.microsoft.com/office/powerpoint/2010/main" xmlns="" val="1353543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graphicEl>
                                              <a:dgm id="{A049C3C9-C1F7-4D7A-809E-B3CB83017940}"/>
                                            </p:graphicEl>
                                          </p:spTgt>
                                        </p:tgtEl>
                                        <p:attrNameLst>
                                          <p:attrName>style.visibility</p:attrName>
                                        </p:attrNameLst>
                                      </p:cBhvr>
                                      <p:to>
                                        <p:strVal val="visible"/>
                                      </p:to>
                                    </p:set>
                                    <p:animEffect transition="in" filter="fade">
                                      <p:cBhvr>
                                        <p:cTn id="39" dur="1000"/>
                                        <p:tgtEl>
                                          <p:spTgt spid="7">
                                            <p:graphicEl>
                                              <a:dgm id="{A049C3C9-C1F7-4D7A-809E-B3CB83017940}"/>
                                            </p:graphicEl>
                                          </p:spTgt>
                                        </p:tgtEl>
                                      </p:cBhvr>
                                    </p:animEffect>
                                    <p:anim calcmode="lin" valueType="num">
                                      <p:cBhvr>
                                        <p:cTn id="40" dur="1000" fill="hold"/>
                                        <p:tgtEl>
                                          <p:spTgt spid="7">
                                            <p:graphicEl>
                                              <a:dgm id="{A049C3C9-C1F7-4D7A-809E-B3CB83017940}"/>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graphicEl>
                                              <a:dgm id="{A049C3C9-C1F7-4D7A-809E-B3CB83017940}"/>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graphicEl>
                                              <a:dgm id="{A049C3C9-C1F7-4D7A-809E-B3CB83017940}"/>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graphicEl>
                                              <a:dgm id="{C50C9F9B-C301-4C40-909B-35F2E9C6B755}"/>
                                            </p:graphicEl>
                                          </p:spTgt>
                                        </p:tgtEl>
                                        <p:attrNameLst>
                                          <p:attrName>style.visibility</p:attrName>
                                        </p:attrNameLst>
                                      </p:cBhvr>
                                      <p:to>
                                        <p:strVal val="visible"/>
                                      </p:to>
                                    </p:set>
                                    <p:animEffect transition="in" filter="fade">
                                      <p:cBhvr>
                                        <p:cTn id="47" dur="1000"/>
                                        <p:tgtEl>
                                          <p:spTgt spid="7">
                                            <p:graphicEl>
                                              <a:dgm id="{C50C9F9B-C301-4C40-909B-35F2E9C6B755}"/>
                                            </p:graphicEl>
                                          </p:spTgt>
                                        </p:tgtEl>
                                      </p:cBhvr>
                                    </p:animEffect>
                                    <p:anim calcmode="lin" valueType="num">
                                      <p:cBhvr>
                                        <p:cTn id="48" dur="1000" fill="hold"/>
                                        <p:tgtEl>
                                          <p:spTgt spid="7">
                                            <p:graphicEl>
                                              <a:dgm id="{C50C9F9B-C301-4C40-909B-35F2E9C6B755}"/>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graphicEl>
                                              <a:dgm id="{C50C9F9B-C301-4C40-909B-35F2E9C6B755}"/>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graphicEl>
                                              <a:dgm id="{C50C9F9B-C301-4C40-909B-35F2E9C6B755}"/>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graphicEl>
                                              <a:dgm id="{A83BC1F0-55A7-4E7C-9A38-03147B9658FF}"/>
                                            </p:graphicEl>
                                          </p:spTgt>
                                        </p:tgtEl>
                                        <p:attrNameLst>
                                          <p:attrName>style.visibility</p:attrName>
                                        </p:attrNameLst>
                                      </p:cBhvr>
                                      <p:to>
                                        <p:strVal val="visible"/>
                                      </p:to>
                                    </p:set>
                                    <p:animEffect transition="in" filter="fade">
                                      <p:cBhvr>
                                        <p:cTn id="55" dur="1000"/>
                                        <p:tgtEl>
                                          <p:spTgt spid="7">
                                            <p:graphicEl>
                                              <a:dgm id="{A83BC1F0-55A7-4E7C-9A38-03147B9658FF}"/>
                                            </p:graphicEl>
                                          </p:spTgt>
                                        </p:tgtEl>
                                      </p:cBhvr>
                                    </p:animEffect>
                                    <p:anim calcmode="lin" valueType="num">
                                      <p:cBhvr>
                                        <p:cTn id="56" dur="1000" fill="hold"/>
                                        <p:tgtEl>
                                          <p:spTgt spid="7">
                                            <p:graphicEl>
                                              <a:dgm id="{A83BC1F0-55A7-4E7C-9A38-03147B9658FF}"/>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graphicEl>
                                              <a:dgm id="{A83BC1F0-55A7-4E7C-9A38-03147B9658FF}"/>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graphicEl>
                                              <a:dgm id="{A83BC1F0-55A7-4E7C-9A38-03147B9658FF}"/>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graphicEl>
                                              <a:dgm id="{E81F00FD-563F-462F-900C-5C9F883C2D07}"/>
                                            </p:graphicEl>
                                          </p:spTgt>
                                        </p:tgtEl>
                                        <p:attrNameLst>
                                          <p:attrName>style.visibility</p:attrName>
                                        </p:attrNameLst>
                                      </p:cBhvr>
                                      <p:to>
                                        <p:strVal val="visible"/>
                                      </p:to>
                                    </p:set>
                                    <p:animEffect transition="in" filter="fade">
                                      <p:cBhvr>
                                        <p:cTn id="63" dur="1000"/>
                                        <p:tgtEl>
                                          <p:spTgt spid="7">
                                            <p:graphicEl>
                                              <a:dgm id="{E81F00FD-563F-462F-900C-5C9F883C2D07}"/>
                                            </p:graphicEl>
                                          </p:spTgt>
                                        </p:tgtEl>
                                      </p:cBhvr>
                                    </p:animEffect>
                                    <p:anim calcmode="lin" valueType="num">
                                      <p:cBhvr>
                                        <p:cTn id="64" dur="1000" fill="hold"/>
                                        <p:tgtEl>
                                          <p:spTgt spid="7">
                                            <p:graphicEl>
                                              <a:dgm id="{E81F00FD-563F-462F-900C-5C9F883C2D07}"/>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7">
                                            <p:graphicEl>
                                              <a:dgm id="{E81F00FD-563F-462F-900C-5C9F883C2D07}"/>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graphicEl>
                                              <a:dgm id="{E81F00FD-563F-462F-900C-5C9F883C2D07}"/>
                                            </p:graphic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
                                            <p:graphicEl>
                                              <a:dgm id="{54FF2A1A-0AEE-4B99-9614-DE9039236877}"/>
                                            </p:graphicEl>
                                          </p:spTgt>
                                        </p:tgtEl>
                                        <p:attrNameLst>
                                          <p:attrName>style.visibility</p:attrName>
                                        </p:attrNameLst>
                                      </p:cBhvr>
                                      <p:to>
                                        <p:strVal val="visible"/>
                                      </p:to>
                                    </p:set>
                                    <p:animEffect transition="in" filter="fade">
                                      <p:cBhvr>
                                        <p:cTn id="71" dur="1000"/>
                                        <p:tgtEl>
                                          <p:spTgt spid="7">
                                            <p:graphicEl>
                                              <a:dgm id="{54FF2A1A-0AEE-4B99-9614-DE9039236877}"/>
                                            </p:graphicEl>
                                          </p:spTgt>
                                        </p:tgtEl>
                                      </p:cBhvr>
                                    </p:animEffect>
                                    <p:anim calcmode="lin" valueType="num">
                                      <p:cBhvr>
                                        <p:cTn id="72" dur="1000" fill="hold"/>
                                        <p:tgtEl>
                                          <p:spTgt spid="7">
                                            <p:graphicEl>
                                              <a:dgm id="{54FF2A1A-0AEE-4B99-9614-DE9039236877}"/>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7">
                                            <p:graphicEl>
                                              <a:dgm id="{54FF2A1A-0AEE-4B99-9614-DE9039236877}"/>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
                                            <p:graphicEl>
                                              <a:dgm id="{54FF2A1A-0AEE-4B99-9614-DE9039236877}"/>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
                                            <p:graphicEl>
                                              <a:dgm id="{2ED4C78D-9870-4156-810D-47B6072B9D38}"/>
                                            </p:graphicEl>
                                          </p:spTgt>
                                        </p:tgtEl>
                                        <p:attrNameLst>
                                          <p:attrName>style.visibility</p:attrName>
                                        </p:attrNameLst>
                                      </p:cBhvr>
                                      <p:to>
                                        <p:strVal val="visible"/>
                                      </p:to>
                                    </p:set>
                                    <p:animEffect transition="in" filter="fade">
                                      <p:cBhvr>
                                        <p:cTn id="79" dur="1000"/>
                                        <p:tgtEl>
                                          <p:spTgt spid="7">
                                            <p:graphicEl>
                                              <a:dgm id="{2ED4C78D-9870-4156-810D-47B6072B9D38}"/>
                                            </p:graphicEl>
                                          </p:spTgt>
                                        </p:tgtEl>
                                      </p:cBhvr>
                                    </p:animEffect>
                                    <p:anim calcmode="lin" valueType="num">
                                      <p:cBhvr>
                                        <p:cTn id="80" dur="1000" fill="hold"/>
                                        <p:tgtEl>
                                          <p:spTgt spid="7">
                                            <p:graphicEl>
                                              <a:dgm id="{2ED4C78D-9870-4156-810D-47B6072B9D38}"/>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7">
                                            <p:graphicEl>
                                              <a:dgm id="{2ED4C78D-9870-4156-810D-47B6072B9D38}"/>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
                                            <p:graphicEl>
                                              <a:dgm id="{2ED4C78D-9870-4156-810D-47B6072B9D38}"/>
                                            </p:graphic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
                                            <p:graphicEl>
                                              <a:dgm id="{79DCC814-2FB2-4123-9CBC-7A91C1FC6912}"/>
                                            </p:graphicEl>
                                          </p:spTgt>
                                        </p:tgtEl>
                                        <p:attrNameLst>
                                          <p:attrName>style.visibility</p:attrName>
                                        </p:attrNameLst>
                                      </p:cBhvr>
                                      <p:to>
                                        <p:strVal val="visible"/>
                                      </p:to>
                                    </p:set>
                                    <p:animEffect transition="in" filter="fade">
                                      <p:cBhvr>
                                        <p:cTn id="87" dur="1000"/>
                                        <p:tgtEl>
                                          <p:spTgt spid="7">
                                            <p:graphicEl>
                                              <a:dgm id="{79DCC814-2FB2-4123-9CBC-7A91C1FC6912}"/>
                                            </p:graphicEl>
                                          </p:spTgt>
                                        </p:tgtEl>
                                      </p:cBhvr>
                                    </p:animEffect>
                                    <p:anim calcmode="lin" valueType="num">
                                      <p:cBhvr>
                                        <p:cTn id="88" dur="1000" fill="hold"/>
                                        <p:tgtEl>
                                          <p:spTgt spid="7">
                                            <p:graphicEl>
                                              <a:dgm id="{79DCC814-2FB2-4123-9CBC-7A91C1FC6912}"/>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7">
                                            <p:graphicEl>
                                              <a:dgm id="{79DCC814-2FB2-4123-9CBC-7A91C1FC6912}"/>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7">
                                            <p:graphicEl>
                                              <a:dgm id="{79DCC814-2FB2-4123-9CBC-7A91C1FC6912}"/>
                                            </p:graphic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7">
                                            <p:graphicEl>
                                              <a:dgm id="{7A8022CD-6FBF-4404-8212-8D10668B51FE}"/>
                                            </p:graphicEl>
                                          </p:spTgt>
                                        </p:tgtEl>
                                        <p:attrNameLst>
                                          <p:attrName>style.visibility</p:attrName>
                                        </p:attrNameLst>
                                      </p:cBhvr>
                                      <p:to>
                                        <p:strVal val="visible"/>
                                      </p:to>
                                    </p:set>
                                    <p:animEffect transition="in" filter="fade">
                                      <p:cBhvr>
                                        <p:cTn id="95" dur="1000"/>
                                        <p:tgtEl>
                                          <p:spTgt spid="7">
                                            <p:graphicEl>
                                              <a:dgm id="{7A8022CD-6FBF-4404-8212-8D10668B51FE}"/>
                                            </p:graphicEl>
                                          </p:spTgt>
                                        </p:tgtEl>
                                      </p:cBhvr>
                                    </p:animEffect>
                                    <p:anim calcmode="lin" valueType="num">
                                      <p:cBhvr>
                                        <p:cTn id="96" dur="1000" fill="hold"/>
                                        <p:tgtEl>
                                          <p:spTgt spid="7">
                                            <p:graphicEl>
                                              <a:dgm id="{7A8022CD-6FBF-4404-8212-8D10668B51FE}"/>
                                            </p:graphicEl>
                                          </p:spTgt>
                                        </p:tgtEl>
                                        <p:attrNameLst>
                                          <p:attrName>ppt_x</p:attrName>
                                        </p:attrNameLst>
                                      </p:cBhvr>
                                      <p:tavLst>
                                        <p:tav tm="0">
                                          <p:val>
                                            <p:strVal val="#ppt_x"/>
                                          </p:val>
                                        </p:tav>
                                        <p:tav tm="100000">
                                          <p:val>
                                            <p:strVal val="#ppt_x"/>
                                          </p:val>
                                        </p:tav>
                                      </p:tavLst>
                                    </p:anim>
                                    <p:anim calcmode="lin" valueType="num">
                                      <p:cBhvr>
                                        <p:cTn id="97" dur="900" decel="100000" fill="hold"/>
                                        <p:tgtEl>
                                          <p:spTgt spid="7">
                                            <p:graphicEl>
                                              <a:dgm id="{7A8022CD-6FBF-4404-8212-8D10668B51FE}"/>
                                            </p:graphic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
                                            <p:graphicEl>
                                              <a:dgm id="{7A8022CD-6FBF-4404-8212-8D10668B51FE}"/>
                                            </p:graphic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left)">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build="p"/>
      <p:bldGraphic spid="7" grpId="0">
        <p:bldSub>
          <a:bldDgm bld="one"/>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EDA8463-6298-4441-84DA-099074CE9EA2}"/>
              </a:ext>
            </a:extLst>
          </p:cNvPr>
          <p:cNvSpPr/>
          <p:nvPr/>
        </p:nvSpPr>
        <p:spPr>
          <a:xfrm>
            <a:off x="654164" y="179928"/>
            <a:ext cx="7846422" cy="2308324"/>
          </a:xfrm>
          <a:prstGeom prst="rect">
            <a:avLst/>
          </a:prstGeom>
        </p:spPr>
        <p:txBody>
          <a:bodyPr wrap="square">
            <a:spAutoFit/>
          </a:bodyPr>
          <a:lstStyle/>
          <a:p>
            <a:pPr>
              <a:spcBef>
                <a:spcPts val="600"/>
              </a:spcBef>
            </a:pPr>
            <a:r>
              <a:rPr lang="ro-RO" sz="2400" dirty="0" smtClean="0">
                <a:solidFill>
                  <a:srgbClr val="FFF39B"/>
                </a:solidFill>
                <a:effectLst>
                  <a:outerShdw blurRad="38100" dist="38100" dir="2700000" algn="tl">
                    <a:srgbClr val="000000">
                      <a:alpha val="43137"/>
                    </a:srgbClr>
                  </a:outerShdw>
                </a:effectLst>
                <a:latin typeface="Cooper Black" pitchFamily="18" charset="0"/>
              </a:rPr>
              <a:t>„</a:t>
            </a:r>
            <a:r>
              <a:rPr lang="ro-RO" sz="2400" dirty="0" smtClean="0">
                <a:solidFill>
                  <a:srgbClr val="FFF39B"/>
                </a:solidFill>
                <a:effectLst>
                  <a:outerShdw blurRad="38100" dist="38100" dir="2700000" algn="tl">
                    <a:srgbClr val="000000">
                      <a:alpha val="43137"/>
                    </a:srgbClr>
                  </a:outerShdw>
                </a:effectLst>
                <a:latin typeface="Arial Black" panose="020B0A04020102020204" pitchFamily="34" charset="0"/>
              </a:rPr>
              <a:t>Binecuvântarea Domnului va veni peste acei membri care participă în felul acesta la lucrare, adunându-se în grupe mici în fiecare zi, ca să se roage pentru succesul ei. Astfel, credincioşii vor primi har pentru ei înşişi, iar lucrarea Domnului va înainta.</a:t>
            </a:r>
            <a:r>
              <a:rPr lang="ro-RO" sz="2400" dirty="0" smtClean="0">
                <a:solidFill>
                  <a:srgbClr val="FFF39B"/>
                </a:solidFill>
                <a:effectLst>
                  <a:outerShdw blurRad="38100" dist="38100" dir="2700000" algn="tl">
                    <a:srgbClr val="000000">
                      <a:alpha val="43137"/>
                    </a:srgbClr>
                  </a:outerShdw>
                </a:effectLst>
                <a:latin typeface="Cooper Black" pitchFamily="18" charset="0"/>
              </a:rPr>
              <a:t>”</a:t>
            </a:r>
            <a:endParaRPr lang="ro-RO" sz="2400" dirty="0">
              <a:solidFill>
                <a:srgbClr val="FFF39B"/>
              </a:solidFill>
              <a:effectLst>
                <a:outerShdw blurRad="38100" dist="38100" dir="2700000" algn="tl">
                  <a:srgbClr val="000000">
                    <a:alpha val="43137"/>
                  </a:srgbClr>
                </a:outerShdw>
              </a:effectLst>
              <a:latin typeface="Cooper Black" pitchFamily="18" charset="0"/>
            </a:endParaRPr>
          </a:p>
        </p:txBody>
      </p:sp>
      <p:sp>
        <p:nvSpPr>
          <p:cNvPr id="3" name="CuadroTexto 2">
            <a:extLst>
              <a:ext uri="{FF2B5EF4-FFF2-40B4-BE49-F238E27FC236}">
                <a16:creationId xmlns:a16="http://schemas.microsoft.com/office/drawing/2014/main" xmlns="" id="{8D2D64FF-C3E1-49D9-B330-759F3217B520}"/>
              </a:ext>
            </a:extLst>
          </p:cNvPr>
          <p:cNvSpPr txBox="1"/>
          <p:nvPr/>
        </p:nvSpPr>
        <p:spPr>
          <a:xfrm>
            <a:off x="5851028" y="2505670"/>
            <a:ext cx="3111942" cy="369332"/>
          </a:xfrm>
          <a:prstGeom prst="rect">
            <a:avLst/>
          </a:prstGeom>
          <a:noFill/>
        </p:spPr>
        <p:txBody>
          <a:bodyPr wrap="none" rtlCol="0">
            <a:spAutoFit/>
          </a:bodyPr>
          <a:lstStyle/>
          <a:p>
            <a:pPr algn="r"/>
            <a:r>
              <a:rPr lang="ro-RO" b="1" smtClean="0">
                <a:solidFill>
                  <a:srgbClr val="FFF39B"/>
                </a:solidFill>
                <a:effectLst>
                  <a:outerShdw blurRad="38100" dist="38100" dir="2700000" algn="tl">
                    <a:srgbClr val="000000">
                      <a:alpha val="43137"/>
                    </a:srgbClr>
                  </a:outerShdw>
                </a:effectLst>
              </a:rPr>
              <a:t>E.G.W</a:t>
            </a:r>
            <a:r>
              <a:rPr lang="ro-RO" b="1" smtClean="0">
                <a:solidFill>
                  <a:srgbClr val="FFF39B"/>
                </a:solidFill>
                <a:effectLst>
                  <a:outerShdw blurRad="38100" dist="38100" dir="2700000" algn="tl">
                    <a:srgbClr val="000000">
                      <a:alpha val="43137"/>
                    </a:srgbClr>
                  </a:outerShdw>
                </a:effectLst>
              </a:rPr>
              <a:t>. </a:t>
            </a:r>
            <a:r>
              <a:rPr lang="ro-RO" b="1" smtClean="0">
                <a:solidFill>
                  <a:srgbClr val="FFF39B"/>
                </a:solidFill>
                <a:effectLst>
                  <a:outerShdw blurRad="38100" dist="38100" dir="2700000" algn="tl">
                    <a:srgbClr val="000000">
                      <a:alpha val="43137"/>
                    </a:srgbClr>
                  </a:outerShdw>
                </a:effectLst>
              </a:rPr>
              <a:t>(Evanghelizare</a:t>
            </a:r>
            <a:r>
              <a:rPr lang="ro-RO" b="1" smtClean="0">
                <a:solidFill>
                  <a:srgbClr val="FFF39B"/>
                </a:solidFill>
                <a:effectLst>
                  <a:outerShdw blurRad="38100" dist="38100" dir="2700000" algn="tl">
                    <a:srgbClr val="000000">
                      <a:alpha val="43137"/>
                    </a:srgbClr>
                  </a:outerShdw>
                </a:effectLst>
              </a:rPr>
              <a:t>, </a:t>
            </a:r>
            <a:r>
              <a:rPr lang="ro-RO" b="1" smtClean="0">
                <a:solidFill>
                  <a:srgbClr val="FFF39B"/>
                </a:solidFill>
                <a:effectLst>
                  <a:outerShdw blurRad="38100" dist="38100" dir="2700000" algn="tl">
                    <a:srgbClr val="000000">
                      <a:alpha val="43137"/>
                    </a:srgbClr>
                  </a:outerShdw>
                </a:effectLst>
              </a:rPr>
              <a:t>pa</a:t>
            </a:r>
            <a:r>
              <a:rPr lang="ro-RO" b="1" smtClean="0">
                <a:solidFill>
                  <a:srgbClr val="FFF39B"/>
                </a:solidFill>
                <a:effectLst>
                  <a:outerShdw blurRad="38100" dist="38100" dir="2700000" algn="tl">
                    <a:srgbClr val="000000">
                      <a:alpha val="43137"/>
                    </a:srgbClr>
                  </a:outerShdw>
                </a:effectLst>
              </a:rPr>
              <a:t>g. 86)</a:t>
            </a:r>
            <a:endParaRPr lang="ro-RO" b="1">
              <a:solidFill>
                <a:srgbClr val="FFF39B"/>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xmlns="" id="{6660D180-9701-4EE7-A7AE-B5238EB580CE}"/>
              </a:ext>
            </a:extLst>
          </p:cNvPr>
          <p:cNvSpPr/>
          <p:nvPr/>
        </p:nvSpPr>
        <p:spPr>
          <a:xfrm>
            <a:off x="654165" y="3774269"/>
            <a:ext cx="7846422" cy="3046988"/>
          </a:xfrm>
          <a:prstGeom prst="rect">
            <a:avLst/>
          </a:prstGeom>
        </p:spPr>
        <p:txBody>
          <a:bodyPr wrap="square">
            <a:spAutoFit/>
          </a:bodyPr>
          <a:lstStyle/>
          <a:p>
            <a:pPr>
              <a:spcBef>
                <a:spcPts val="600"/>
              </a:spcBef>
            </a:pPr>
            <a:r>
              <a:rPr lang="ro-RO" sz="2400" dirty="0" smtClean="0">
                <a:solidFill>
                  <a:srgbClr val="644500"/>
                </a:solidFill>
                <a:latin typeface="Cooper Black" panose="0208090404030B020404" pitchFamily="18" charset="0"/>
              </a:rPr>
              <a:t>„</a:t>
            </a:r>
            <a:r>
              <a:rPr lang="ro-RO" sz="2400" dirty="0" smtClean="0">
                <a:solidFill>
                  <a:srgbClr val="644500"/>
                </a:solidFill>
                <a:latin typeface="Arial Black" panose="020B0A04020102020204" pitchFamily="34" charset="0"/>
              </a:rPr>
              <a:t>Adunaţi-vă în grupuri mici pentru a studia Scripturile. Nu veţi pierde nimic şi veţi câştiga mult. Îngerii cerului vor participa la întrunirile voastre şi hrănindu-vă cu pâinea vieţii veţi primi putere spirituală. Vă veţi hrăni, ca să spunem aşa, cu frunzele copacului vieţii. Abia atunci vă veţi menţine integritatea</a:t>
            </a:r>
            <a:r>
              <a:rPr lang="ro-RO" sz="2400" dirty="0" smtClean="0">
                <a:solidFill>
                  <a:srgbClr val="644500"/>
                </a:solidFill>
                <a:latin typeface="Cooper Black" panose="0208090404030B020404" pitchFamily="18" charset="0"/>
              </a:rPr>
              <a:t>”</a:t>
            </a:r>
            <a:endParaRPr lang="ro-RO" sz="2400" dirty="0">
              <a:solidFill>
                <a:srgbClr val="644500"/>
              </a:solidFill>
              <a:latin typeface="Cooper Black" panose="0208090404030B020404" pitchFamily="18" charset="0"/>
            </a:endParaRPr>
          </a:p>
        </p:txBody>
      </p:sp>
      <p:sp>
        <p:nvSpPr>
          <p:cNvPr id="7" name="CuadroTexto 6">
            <a:extLst>
              <a:ext uri="{FF2B5EF4-FFF2-40B4-BE49-F238E27FC236}">
                <a16:creationId xmlns:a16="http://schemas.microsoft.com/office/drawing/2014/main" xmlns="" id="{0197B477-F77A-4D77-87A0-617A5F245C19}"/>
              </a:ext>
            </a:extLst>
          </p:cNvPr>
          <p:cNvSpPr txBox="1"/>
          <p:nvPr/>
        </p:nvSpPr>
        <p:spPr>
          <a:xfrm>
            <a:off x="4858789" y="6488668"/>
            <a:ext cx="4285211" cy="369332"/>
          </a:xfrm>
          <a:prstGeom prst="rect">
            <a:avLst/>
          </a:prstGeom>
          <a:noFill/>
        </p:spPr>
        <p:txBody>
          <a:bodyPr wrap="none" rtlCol="0">
            <a:spAutoFit/>
          </a:bodyPr>
          <a:lstStyle/>
          <a:p>
            <a:pPr algn="r"/>
            <a:r>
              <a:rPr lang="ro-RO" b="1" dirty="0" err="1" smtClean="0">
                <a:solidFill>
                  <a:srgbClr val="644500"/>
                </a:solidFill>
              </a:rPr>
              <a:t>E.G.W</a:t>
            </a:r>
            <a:r>
              <a:rPr lang="ro-RO" b="1" dirty="0" smtClean="0">
                <a:solidFill>
                  <a:srgbClr val="644500"/>
                </a:solidFill>
              </a:rPr>
              <a:t>. (</a:t>
            </a:r>
            <a:r>
              <a:rPr lang="ro-RO" b="1" i="1" dirty="0" smtClean="0">
                <a:solidFill>
                  <a:srgbClr val="644500"/>
                </a:solidFill>
              </a:rPr>
              <a:t>Fiecare </a:t>
            </a:r>
            <a:r>
              <a:rPr lang="ro-RO" b="1" i="1" dirty="0">
                <a:solidFill>
                  <a:srgbClr val="644500"/>
                </a:solidFill>
              </a:rPr>
              <a:t>zi cu Dumnezeu, </a:t>
            </a:r>
            <a:r>
              <a:rPr lang="ro-RO" b="1" dirty="0" smtClean="0">
                <a:solidFill>
                  <a:srgbClr val="644500"/>
                </a:solidFill>
              </a:rPr>
              <a:t>3 ianuarie)</a:t>
            </a:r>
            <a:endParaRPr lang="ro-RO" b="1" dirty="0">
              <a:solidFill>
                <a:srgbClr val="644500"/>
              </a:solidFill>
            </a:endParaRPr>
          </a:p>
        </p:txBody>
      </p:sp>
    </p:spTree>
    <p:extLst>
      <p:ext uri="{BB962C8B-B14F-4D97-AF65-F5344CB8AC3E}">
        <p14:creationId xmlns:p14="http://schemas.microsoft.com/office/powerpoint/2010/main" xmlns="" val="3360990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1016</Words>
  <Application>Microsoft Office PowerPoint</Application>
  <PresentationFormat>Expunere pe ecran (4:3)</PresentationFormat>
  <Paragraphs>53</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9</vt:i4>
      </vt:variant>
    </vt:vector>
  </HeadingPairs>
  <TitlesOfParts>
    <vt:vector size="17" baseType="lpstr">
      <vt:lpstr>Arial</vt:lpstr>
      <vt:lpstr>Calibri</vt:lpstr>
      <vt:lpstr>Comic Sans MS</vt:lpstr>
      <vt:lpstr>Cooper Black</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Un mod practic de a te implica</dc:title>
  <dc:subject>Studiu Biblic, Trim. III, 2020 – Bucuria misiunii</dc:subject>
  <dc:creator>Sergio Fustero Carreras</dc:creator>
  <cp:keywords>https://www.fustero.es/index_ro.php</cp:keywords>
  <cp:lastModifiedBy>Administrator</cp:lastModifiedBy>
  <cp:revision>74</cp:revision>
  <dcterms:created xsi:type="dcterms:W3CDTF">2020-07-25T06:48:40Z</dcterms:created>
  <dcterms:modified xsi:type="dcterms:W3CDTF">2020-09-03T12:06:40Z</dcterms:modified>
</cp:coreProperties>
</file>