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0" r:id="rId4"/>
    <p:sldId id="257" r:id="rId5"/>
    <p:sldId id="258" r:id="rId6"/>
    <p:sldId id="268" r:id="rId7"/>
    <p:sldId id="269" r:id="rId8"/>
    <p:sldId id="259" r:id="rId9"/>
    <p:sldId id="260" r:id="rId10"/>
    <p:sldId id="261" r:id="rId11"/>
    <p:sldId id="262" r:id="rId12"/>
    <p:sldId id="267"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Giddyup Std" charset="0"/>
      <p:regular r:id="rId20"/>
    </p:embeddedFont>
    <p:embeddedFont>
      <p:font typeface="Harrington" pitchFamily="82" charset="0"/>
      <p:regular r:id="rId21"/>
    </p:embeddedFont>
    <p:embeddedFont>
      <p:font typeface="Arial Black" pitchFamily="34" charset="0"/>
      <p:bold r:id="rId22"/>
    </p:embeddedFont>
    <p:embeddedFont>
      <p:font typeface="Calibri Light"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F0116"/>
    <a:srgbClr val="7D0110"/>
    <a:srgbClr val="FD354D"/>
    <a:srgbClr val="FE8E9C"/>
    <a:srgbClr val="FFFF99"/>
    <a:srgbClr val="E6CC7A"/>
    <a:srgbClr val="DDBA4B"/>
    <a:srgbClr val="274153"/>
    <a:srgbClr val="395F7A"/>
    <a:srgbClr val="AB6F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018" autoAdjust="0"/>
    <p:restoredTop sz="96357" autoAdjust="0"/>
  </p:normalViewPr>
  <p:slideViewPr>
    <p:cSldViewPr snapToGrid="0">
      <p:cViewPr varScale="1">
        <p:scale>
          <a:sx n="85" d="100"/>
          <a:sy n="85" d="100"/>
        </p:scale>
        <p:origin x="-5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559869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2963629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1507779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22467-E1F3-4203-9371-6FD212FF1109}" type="datetimeFigureOut">
              <a:rPr lang="es-ES" smtClean="0"/>
              <a:pPr/>
              <a:t>15/06/2020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AE80299-CCD0-420E-8016-956C0B58C308}" type="slidenum">
              <a:rPr lang="es-ES" smtClean="0"/>
              <a:pPr/>
              <a:t>‹#›</a:t>
            </a:fld>
            <a:endParaRPr lang="es-ES"/>
          </a:p>
        </p:txBody>
      </p:sp>
    </p:spTree>
    <p:extLst>
      <p:ext uri="{BB962C8B-B14F-4D97-AF65-F5344CB8AC3E}">
        <p14:creationId xmlns="" xmlns:p14="http://schemas.microsoft.com/office/powerpoint/2010/main" val="150086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2430504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2415351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695765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1661578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1740276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3050065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330651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335BBB-A5DF-4205-AF21-685B97D6D594}" type="datetimeFigureOut">
              <a:rPr lang="es-ES" smtClean="0"/>
              <a:pPr/>
              <a:t>15/06/2020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2615664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35BBB-A5DF-4205-AF21-685B97D6D594}" type="datetimeFigureOut">
              <a:rPr lang="es-ES" smtClean="0"/>
              <a:pPr/>
              <a:t>15/06/2020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1B548-A1AE-44BC-B50A-41875A60F256}" type="slidenum">
              <a:rPr lang="es-ES" smtClean="0"/>
              <a:pPr/>
              <a:t>‹#›</a:t>
            </a:fld>
            <a:endParaRPr lang="es-ES"/>
          </a:p>
        </p:txBody>
      </p:sp>
    </p:spTree>
    <p:extLst>
      <p:ext uri="{BB962C8B-B14F-4D97-AF65-F5344CB8AC3E}">
        <p14:creationId xmlns:p14="http://schemas.microsoft.com/office/powerpoint/2010/main" xmlns="" val="253993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22467-E1F3-4203-9371-6FD212FF1109}" type="datetimeFigureOut">
              <a:rPr lang="es-ES" smtClean="0"/>
              <a:pPr/>
              <a:t>15/06/2020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0299-CCD0-420E-8016-956C0B58C308}" type="slidenum">
              <a:rPr lang="es-ES" smtClean="0"/>
              <a:pPr/>
              <a:t>‹#›</a:t>
            </a:fld>
            <a:endParaRPr lang="es-ES"/>
          </a:p>
        </p:txBody>
      </p:sp>
    </p:spTree>
    <p:extLst>
      <p:ext uri="{BB962C8B-B14F-4D97-AF65-F5344CB8AC3E}">
        <p14:creationId xmlns="" xmlns:p14="http://schemas.microsoft.com/office/powerpoint/2010/main" val="185804678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53AC2AD-DACF-45BD-BEA2-7C5A8C021C5C}"/>
              </a:ext>
            </a:extLst>
          </p:cNvPr>
          <p:cNvSpPr txBox="1"/>
          <p:nvPr/>
        </p:nvSpPr>
        <p:spPr>
          <a:xfrm>
            <a:off x="1327005" y="4345574"/>
            <a:ext cx="6489989" cy="1754326"/>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defPPr>
              <a:defRPr lang="es-ES"/>
            </a:defPPr>
            <a:lvl1pPr algn="ctr" defTabSz="914400">
              <a:defRPr sz="4400" b="1">
                <a:ln/>
                <a:solidFill>
                  <a:schemeClr val="accent5">
                    <a:tint val="50000"/>
                    <a:satMod val="180000"/>
                  </a:schemeClr>
                </a:solidFill>
              </a:defRPr>
            </a:lvl1pPr>
            <a:lvl2pPr defTabSz="914400"/>
            <a:lvl3pPr defTabSz="914400"/>
            <a:lvl4pPr defTabSz="914400"/>
            <a:lvl5pPr defTabSz="914400"/>
            <a:lvl6pPr defTabSz="914400"/>
            <a:lvl7pPr defTabSz="914400"/>
            <a:lvl8pPr defTabSz="914400"/>
            <a:lvl9pPr defTabSz="914400"/>
          </a:lstStyle>
          <a:p>
            <a:r>
              <a:rPr lang="ro-RO" sz="5400" dirty="0"/>
              <a:t>INTERPRETAREA PASAJELOR </a:t>
            </a:r>
            <a:r>
              <a:rPr lang="ro-RO" sz="5400" dirty="0" smtClean="0"/>
              <a:t>DIFICILE</a:t>
            </a:r>
            <a:endParaRPr lang="ro-RO" sz="5400" dirty="0"/>
          </a:p>
        </p:txBody>
      </p:sp>
      <p:sp>
        <p:nvSpPr>
          <p:cNvPr id="5" name="CuadroTexto 4">
            <a:extLst>
              <a:ext uri="{FF2B5EF4-FFF2-40B4-BE49-F238E27FC236}">
                <a16:creationId xmlns:a16="http://schemas.microsoft.com/office/drawing/2014/main" xmlns="" id="{7D630208-4DBD-4282-B3F1-833F8D05310E}"/>
              </a:ext>
            </a:extLst>
          </p:cNvPr>
          <p:cNvSpPr txBox="1"/>
          <p:nvPr/>
        </p:nvSpPr>
        <p:spPr>
          <a:xfrm>
            <a:off x="5655382" y="6392090"/>
            <a:ext cx="3176960" cy="369332"/>
          </a:xfrm>
          <a:prstGeom prst="rect">
            <a:avLst/>
          </a:prstGeom>
          <a:noFill/>
        </p:spPr>
        <p:txBody>
          <a:bodyPr wrap="none" rtlCol="0">
            <a:spAutoFit/>
          </a:bodyPr>
          <a:lstStyle/>
          <a:p>
            <a:pPr algn="r"/>
            <a:r>
              <a:rPr lang="ro-RO" b="1" dirty="0" smtClean="0">
                <a:solidFill>
                  <a:schemeClr val="bg1">
                    <a:lumMod val="65000"/>
                  </a:schemeClr>
                </a:solidFill>
              </a:rPr>
              <a:t>Studiul 12 pentru 20 iunie 2020</a:t>
            </a:r>
            <a:endParaRPr lang="ro-RO" b="1" dirty="0">
              <a:solidFill>
                <a:schemeClr val="bg1">
                  <a:lumMod val="65000"/>
                </a:schemeClr>
              </a:solidFill>
            </a:endParaRPr>
          </a:p>
        </p:txBody>
      </p:sp>
    </p:spTree>
    <p:extLst>
      <p:ext uri="{BB962C8B-B14F-4D97-AF65-F5344CB8AC3E}">
        <p14:creationId xmlns:p14="http://schemas.microsoft.com/office/powerpoint/2010/main" xmlns="" val="41223994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1447C4F-61ED-41E5-A204-E1604DC754AC}"/>
              </a:ext>
            </a:extLst>
          </p:cNvPr>
          <p:cNvSpPr/>
          <p:nvPr/>
        </p:nvSpPr>
        <p:spPr>
          <a:xfrm>
            <a:off x="0" y="279010"/>
            <a:ext cx="3701142"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ro-RO" sz="48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RUGĂCIUNEA</a:t>
            </a:r>
            <a:endParaRPr lang="ro-RO" sz="48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ángulo 2">
            <a:extLst>
              <a:ext uri="{FF2B5EF4-FFF2-40B4-BE49-F238E27FC236}">
                <a16:creationId xmlns:a16="http://schemas.microsoft.com/office/drawing/2014/main" xmlns="" id="{3A0EDE58-FF48-4420-89E6-829A00CF9D09}"/>
              </a:ext>
            </a:extLst>
          </p:cNvPr>
          <p:cNvSpPr/>
          <p:nvPr/>
        </p:nvSpPr>
        <p:spPr>
          <a:xfrm>
            <a:off x="3701142" y="94345"/>
            <a:ext cx="5373185" cy="1374735"/>
          </a:xfrm>
          <a:prstGeom prst="rect">
            <a:avLst/>
          </a:prstGeom>
        </p:spPr>
        <p:txBody>
          <a:bodyPr wrap="square">
            <a:spAutoFit/>
          </a:bodyPr>
          <a:lstStyle/>
          <a:p>
            <a:pPr algn="ctr">
              <a:lnSpc>
                <a:spcPts val="2000"/>
              </a:lnSpc>
            </a:pPr>
            <a:r>
              <a:rPr lang="ro-RO" b="1" dirty="0" smtClean="0">
                <a:solidFill>
                  <a:srgbClr val="E6CC7A"/>
                </a:solidFill>
                <a:latin typeface="Comic Sans MS" panose="030F0702030302020204" pitchFamily="66" charset="0"/>
              </a:rPr>
              <a:t>„Şi </a:t>
            </a:r>
            <a:r>
              <a:rPr lang="ro-RO" b="1" dirty="0" smtClean="0">
                <a:solidFill>
                  <a:srgbClr val="E6CC7A"/>
                </a:solidFill>
                <a:latin typeface="Comic Sans MS" panose="030F0702030302020204" pitchFamily="66" charset="0"/>
              </a:rPr>
              <a:t>vorbim despre ele nu cu vorbiri învăţate de la înţelepciunea omenească, ci cu vorbiri învăţate de la Duhul Sfânt, întrebuinţând o vorbire duhovnicească pentru lucrurile duhovniceşti.” </a:t>
            </a:r>
            <a:r>
              <a:rPr lang="ro-RO" sz="1600" b="1" dirty="0" smtClean="0">
                <a:solidFill>
                  <a:srgbClr val="E6CC7A"/>
                </a:solidFill>
                <a:latin typeface="Comic Sans MS" panose="030F0702030302020204" pitchFamily="66" charset="0"/>
              </a:rPr>
              <a:t>(1 Corinteni 2:13)</a:t>
            </a:r>
            <a:endParaRPr lang="ro-RO" b="1" dirty="0">
              <a:solidFill>
                <a:srgbClr val="E6CC7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D95F79FD-CCDE-4890-83EC-F69227A4401A}"/>
              </a:ext>
            </a:extLst>
          </p:cNvPr>
          <p:cNvSpPr txBox="1"/>
          <p:nvPr/>
        </p:nvSpPr>
        <p:spPr>
          <a:xfrm>
            <a:off x="113211" y="1976243"/>
            <a:ext cx="4458789" cy="4632037"/>
          </a:xfrm>
          <a:prstGeom prst="rect">
            <a:avLst/>
          </a:prstGeom>
          <a:noFill/>
        </p:spPr>
        <p:txBody>
          <a:bodyPr wrap="square" rtlCol="0">
            <a:spAutoFit/>
          </a:bodyPr>
          <a:lstStyle/>
          <a:p>
            <a:pPr>
              <a:spcBef>
                <a:spcPts val="600"/>
              </a:spcBef>
            </a:pPr>
            <a:r>
              <a:rPr lang="ro-RO" sz="2000" b="1" dirty="0">
                <a:solidFill>
                  <a:schemeClr val="bg1"/>
                </a:solidFill>
                <a:effectLst>
                  <a:glow rad="127000">
                    <a:srgbClr val="274153"/>
                  </a:glow>
                </a:effectLst>
              </a:rPr>
              <a:t>Dumnezeu a inspirat scrierile biblice astfel încât să găsim </a:t>
            </a:r>
            <a:r>
              <a:rPr lang="ro-RO" sz="2000" b="1" dirty="0" smtClean="0">
                <a:solidFill>
                  <a:schemeClr val="bg1"/>
                </a:solidFill>
                <a:effectLst>
                  <a:glow rad="127000">
                    <a:srgbClr val="274153"/>
                  </a:glow>
                </a:effectLst>
              </a:rPr>
              <a:t>explicaţii </a:t>
            </a:r>
            <a:r>
              <a:rPr lang="ro-RO" sz="2000" b="1" dirty="0">
                <a:solidFill>
                  <a:schemeClr val="bg1"/>
                </a:solidFill>
                <a:effectLst>
                  <a:glow rad="127000">
                    <a:srgbClr val="274153"/>
                  </a:glow>
                </a:effectLst>
              </a:rPr>
              <a:t>clare prin compararea versetelor </a:t>
            </a:r>
            <a:r>
              <a:rPr lang="ro-RO" sz="2000" b="1" dirty="0" smtClean="0">
                <a:solidFill>
                  <a:schemeClr val="bg1"/>
                </a:solidFill>
                <a:effectLst>
                  <a:glow rad="127000">
                    <a:srgbClr val="274153"/>
                  </a:glow>
                </a:effectLst>
              </a:rPr>
              <a:t>(</a:t>
            </a:r>
            <a:r>
              <a:rPr lang="ro-RO" sz="2000" b="1" dirty="0" err="1" smtClean="0">
                <a:solidFill>
                  <a:schemeClr val="bg1"/>
                </a:solidFill>
                <a:effectLst>
                  <a:glow rad="127000">
                    <a:srgbClr val="274153"/>
                  </a:glow>
                </a:effectLst>
              </a:rPr>
              <a:t>Is</a:t>
            </a:r>
            <a:r>
              <a:rPr lang="ro-RO" sz="2000" b="1" dirty="0" smtClean="0">
                <a:solidFill>
                  <a:schemeClr val="bg1"/>
                </a:solidFill>
                <a:effectLst>
                  <a:glow rad="127000">
                    <a:srgbClr val="274153"/>
                  </a:glow>
                </a:effectLst>
              </a:rPr>
              <a:t>. 28:10).</a:t>
            </a:r>
          </a:p>
          <a:p>
            <a:pPr>
              <a:spcBef>
                <a:spcPts val="600"/>
              </a:spcBef>
            </a:pPr>
            <a:r>
              <a:rPr lang="ro-RO" sz="2000" b="1" dirty="0" smtClean="0">
                <a:solidFill>
                  <a:schemeClr val="bg1"/>
                </a:solidFill>
                <a:effectLst>
                  <a:glow rad="127000">
                    <a:srgbClr val="274153"/>
                  </a:glow>
                </a:effectLst>
              </a:rPr>
              <a:t>Nu </a:t>
            </a:r>
            <a:r>
              <a:rPr lang="ro-RO" sz="2000" b="1" dirty="0">
                <a:solidFill>
                  <a:schemeClr val="bg1"/>
                </a:solidFill>
                <a:effectLst>
                  <a:glow rad="127000">
                    <a:srgbClr val="274153"/>
                  </a:glow>
                </a:effectLst>
              </a:rPr>
              <a:t>avem nevoie să căutăm în surse filozofice sau </a:t>
            </a:r>
            <a:r>
              <a:rPr lang="ro-RO" sz="2000" b="1" dirty="0" smtClean="0">
                <a:solidFill>
                  <a:schemeClr val="bg1"/>
                </a:solidFill>
                <a:effectLst>
                  <a:glow rad="127000">
                    <a:srgbClr val="274153"/>
                  </a:glow>
                </a:effectLst>
              </a:rPr>
              <a:t>ştiinţifice </a:t>
            </a:r>
            <a:r>
              <a:rPr lang="ro-RO" sz="2000" b="1" dirty="0">
                <a:solidFill>
                  <a:schemeClr val="bg1"/>
                </a:solidFill>
                <a:effectLst>
                  <a:glow rad="127000">
                    <a:srgbClr val="274153"/>
                  </a:glow>
                </a:effectLst>
              </a:rPr>
              <a:t>pentru a </a:t>
            </a:r>
            <a:r>
              <a:rPr lang="ro-RO" sz="2000" b="1" dirty="0" smtClean="0">
                <a:solidFill>
                  <a:schemeClr val="bg1"/>
                </a:solidFill>
                <a:effectLst>
                  <a:glow rad="127000">
                    <a:srgbClr val="274153"/>
                  </a:glow>
                </a:effectLst>
              </a:rPr>
              <a:t>înţelege </a:t>
            </a:r>
            <a:r>
              <a:rPr lang="ro-RO" sz="2000" b="1" dirty="0">
                <a:solidFill>
                  <a:schemeClr val="bg1"/>
                </a:solidFill>
                <a:effectLst>
                  <a:glow rad="127000">
                    <a:srgbClr val="274153"/>
                  </a:glow>
                </a:effectLst>
              </a:rPr>
              <a:t>adevărul descoperit în Biblie. </a:t>
            </a:r>
          </a:p>
          <a:p>
            <a:pPr>
              <a:spcBef>
                <a:spcPts val="600"/>
              </a:spcBef>
            </a:pPr>
            <a:r>
              <a:rPr lang="ro-RO" sz="2000" b="1" dirty="0">
                <a:solidFill>
                  <a:schemeClr val="bg1"/>
                </a:solidFill>
                <a:effectLst>
                  <a:glow rad="127000">
                    <a:srgbClr val="274153"/>
                  </a:glow>
                </a:effectLst>
              </a:rPr>
              <a:t>Mai mult, când nu </a:t>
            </a:r>
            <a:r>
              <a:rPr lang="ro-RO" sz="2000" b="1" dirty="0" smtClean="0">
                <a:solidFill>
                  <a:schemeClr val="bg1"/>
                </a:solidFill>
                <a:effectLst>
                  <a:glow rad="127000">
                    <a:srgbClr val="274153"/>
                  </a:glow>
                </a:effectLst>
              </a:rPr>
              <a:t>înţelegem </a:t>
            </a:r>
            <a:r>
              <a:rPr lang="ro-RO" sz="2000" b="1" dirty="0">
                <a:solidFill>
                  <a:schemeClr val="bg1"/>
                </a:solidFill>
                <a:effectLst>
                  <a:glow rad="127000">
                    <a:srgbClr val="274153"/>
                  </a:glow>
                </a:effectLst>
              </a:rPr>
              <a:t>ceva, putem să Îl întrebăm direct pe Autor. Dumnezeu ne-a lăsat o cale directă de comunicare cu El: rugăciunea. </a:t>
            </a:r>
          </a:p>
          <a:p>
            <a:pPr>
              <a:spcBef>
                <a:spcPts val="600"/>
              </a:spcBef>
            </a:pPr>
            <a:r>
              <a:rPr lang="ro-RO" sz="2000" b="1" dirty="0">
                <a:solidFill>
                  <a:schemeClr val="bg1"/>
                </a:solidFill>
                <a:effectLst>
                  <a:glow rad="127000">
                    <a:srgbClr val="274153"/>
                  </a:glow>
                </a:effectLst>
              </a:rPr>
              <a:t>Nu ar </a:t>
            </a:r>
            <a:r>
              <a:rPr lang="ro-RO" sz="2000" b="1" dirty="0" smtClean="0">
                <a:solidFill>
                  <a:schemeClr val="bg1"/>
                </a:solidFill>
                <a:effectLst>
                  <a:glow rad="127000">
                    <a:srgbClr val="274153"/>
                  </a:glow>
                </a:effectLst>
              </a:rPr>
              <a:t>trebui </a:t>
            </a:r>
            <a:r>
              <a:rPr lang="ro-RO" sz="2000" b="1" dirty="0">
                <a:solidFill>
                  <a:schemeClr val="bg1"/>
                </a:solidFill>
                <a:effectLst>
                  <a:glow rad="127000">
                    <a:srgbClr val="274153"/>
                  </a:glow>
                </a:effectLst>
              </a:rPr>
              <a:t>să studiem niciodată Biblia fără rugăciune, fără a-L lăsa pe Duhul Sfânt să ne ghideze în tot adevărul </a:t>
            </a:r>
            <a:r>
              <a:rPr lang="ro-RO" sz="2000" b="1" dirty="0" smtClean="0">
                <a:solidFill>
                  <a:schemeClr val="bg1"/>
                </a:solidFill>
                <a:effectLst>
                  <a:glow rad="127000">
                    <a:srgbClr val="274153"/>
                  </a:glow>
                </a:effectLst>
              </a:rPr>
              <a:t>(Ioan 16:13).</a:t>
            </a:r>
            <a:endParaRPr lang="ro-RO" sz="2000" b="1" dirty="0">
              <a:solidFill>
                <a:schemeClr val="bg1"/>
              </a:solidFill>
              <a:effectLst>
                <a:glow rad="127000">
                  <a:srgbClr val="274153"/>
                </a:glow>
              </a:effectLst>
            </a:endParaRPr>
          </a:p>
        </p:txBody>
      </p:sp>
      <p:sp>
        <p:nvSpPr>
          <p:cNvPr id="5" name="Rectángulo 4">
            <a:extLst>
              <a:ext uri="{FF2B5EF4-FFF2-40B4-BE49-F238E27FC236}">
                <a16:creationId xmlns:a16="http://schemas.microsoft.com/office/drawing/2014/main" xmlns="" id="{95B7EFAC-F7BF-48D6-99C9-9F0A961C4773}"/>
              </a:ext>
            </a:extLst>
          </p:cNvPr>
          <p:cNvSpPr/>
          <p:nvPr/>
        </p:nvSpPr>
        <p:spPr>
          <a:xfrm>
            <a:off x="113210" y="1576133"/>
            <a:ext cx="9030789" cy="400110"/>
          </a:xfrm>
          <a:prstGeom prst="rect">
            <a:avLst/>
          </a:prstGeom>
        </p:spPr>
        <p:txBody>
          <a:bodyPr wrap="square" lIns="72000" rIns="0">
            <a:spAutoFit/>
          </a:bodyPr>
          <a:lstStyle/>
          <a:p>
            <a:pPr>
              <a:spcBef>
                <a:spcPts val="600"/>
              </a:spcBef>
            </a:pPr>
            <a:r>
              <a:rPr lang="ro-RO" sz="2000" b="1" dirty="0">
                <a:solidFill>
                  <a:schemeClr val="bg1"/>
                </a:solidFill>
                <a:effectLst>
                  <a:glow rad="127000">
                    <a:srgbClr val="274153"/>
                  </a:glow>
                </a:effectLst>
              </a:rPr>
              <a:t>Cine este mai în măsură să ne explice Biblia, dacă nu propriul ei Autor </a:t>
            </a:r>
            <a:r>
              <a:rPr lang="ro-RO" sz="2000" b="1" dirty="0" smtClean="0">
                <a:solidFill>
                  <a:schemeClr val="bg1"/>
                </a:solidFill>
                <a:effectLst>
                  <a:glow rad="127000">
                    <a:srgbClr val="274153"/>
                  </a:glow>
                </a:effectLst>
              </a:rPr>
              <a:t>(2 Petru 1:21)?</a:t>
            </a:r>
            <a:endParaRPr lang="ro-RO" sz="2000" b="1" dirty="0">
              <a:solidFill>
                <a:schemeClr val="bg1"/>
              </a:solidFill>
              <a:effectLst>
                <a:glow rad="127000">
                  <a:srgbClr val="274153"/>
                </a:glow>
              </a:effectLst>
            </a:endParaRPr>
          </a:p>
        </p:txBody>
      </p:sp>
    </p:spTree>
    <p:extLst>
      <p:ext uri="{BB962C8B-B14F-4D97-AF65-F5344CB8AC3E}">
        <p14:creationId xmlns:p14="http://schemas.microsoft.com/office/powerpoint/2010/main" xmlns="" val="1317438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973E3D5-E479-4447-99D2-6CDDAED9119C}"/>
              </a:ext>
            </a:extLst>
          </p:cNvPr>
          <p:cNvSpPr/>
          <p:nvPr/>
        </p:nvSpPr>
        <p:spPr>
          <a:xfrm>
            <a:off x="914401" y="702573"/>
            <a:ext cx="7231148" cy="4893647"/>
          </a:xfrm>
          <a:prstGeom prst="rect">
            <a:avLst/>
          </a:prstGeom>
        </p:spPr>
        <p:txBody>
          <a:bodyPr wrap="square">
            <a:spAutoFit/>
          </a:bodyPr>
          <a:lstStyle/>
          <a:p>
            <a:pPr>
              <a:spcBef>
                <a:spcPts val="600"/>
              </a:spcBef>
            </a:pPr>
            <a:r>
              <a:rPr lang="ro-RO" sz="2400" dirty="0" smtClean="0">
                <a:latin typeface="Arial Black" panose="020B0A04020102020204" pitchFamily="34" charset="0"/>
              </a:rPr>
              <a:t>„</a:t>
            </a:r>
            <a:r>
              <a:rPr lang="ro-RO" sz="2400" dirty="0" smtClean="0">
                <a:latin typeface="Arial Black" panose="020B0A04020102020204" pitchFamily="34" charset="0"/>
              </a:rPr>
              <a:t>Noi </a:t>
            </a:r>
            <a:r>
              <a:rPr lang="ro-RO" sz="2400" dirty="0">
                <a:latin typeface="Arial Black" panose="020B0A04020102020204" pitchFamily="34" charset="0"/>
              </a:rPr>
              <a:t>vom înainta în adevărata </a:t>
            </a:r>
            <a:r>
              <a:rPr lang="ro-RO" sz="2400" dirty="0" smtClean="0">
                <a:latin typeface="Arial Black" panose="020B0A04020102020204" pitchFamily="34" charset="0"/>
              </a:rPr>
              <a:t>cunoaştere </a:t>
            </a:r>
            <a:r>
              <a:rPr lang="ro-RO" sz="2400" dirty="0">
                <a:latin typeface="Arial Black" panose="020B0A04020102020204" pitchFamily="34" charset="0"/>
              </a:rPr>
              <a:t>spirituală, numai dacă ne dăm seama că trebuie să </a:t>
            </a:r>
            <a:r>
              <a:rPr lang="ro-RO" sz="2400" dirty="0" smtClean="0">
                <a:latin typeface="Arial Black" panose="020B0A04020102020204" pitchFamily="34" charset="0"/>
              </a:rPr>
              <a:t>recunoaştem </a:t>
            </a:r>
            <a:r>
              <a:rPr lang="ro-RO" sz="2400" dirty="0">
                <a:latin typeface="Arial Black" panose="020B0A04020102020204" pitchFamily="34" charset="0"/>
              </a:rPr>
              <a:t>micimea noastră </a:t>
            </a:r>
            <a:r>
              <a:rPr lang="ro-RO" sz="2400" dirty="0" smtClean="0">
                <a:latin typeface="Arial Black" panose="020B0A04020102020204" pitchFamily="34" charset="0"/>
              </a:rPr>
              <a:t>şi </a:t>
            </a:r>
            <a:r>
              <a:rPr lang="ro-RO" sz="2400" dirty="0">
                <a:latin typeface="Arial Black" panose="020B0A04020102020204" pitchFamily="34" charset="0"/>
              </a:rPr>
              <a:t>întreaga noastră </a:t>
            </a:r>
            <a:r>
              <a:rPr lang="ro-RO" sz="2400" dirty="0" smtClean="0">
                <a:latin typeface="Arial Black" panose="020B0A04020102020204" pitchFamily="34" charset="0"/>
              </a:rPr>
              <a:t>dependenţă </a:t>
            </a:r>
            <a:r>
              <a:rPr lang="ro-RO" sz="2400" dirty="0">
                <a:latin typeface="Arial Black" panose="020B0A04020102020204" pitchFamily="34" charset="0"/>
              </a:rPr>
              <a:t>de Dumnezeu; dar </a:t>
            </a:r>
            <a:r>
              <a:rPr lang="ro-RO" sz="2400" dirty="0" smtClean="0">
                <a:latin typeface="Arial Black" panose="020B0A04020102020204" pitchFamily="34" charset="0"/>
              </a:rPr>
              <a:t>toţi </a:t>
            </a:r>
            <a:r>
              <a:rPr lang="ro-RO" sz="2400" dirty="0">
                <a:latin typeface="Arial Black" panose="020B0A04020102020204" pitchFamily="34" charset="0"/>
              </a:rPr>
              <a:t>cei care se apropie de biblie cu un spirit gata de a fi </a:t>
            </a:r>
            <a:r>
              <a:rPr lang="ro-RO" sz="2400" dirty="0" smtClean="0">
                <a:latin typeface="Arial Black" panose="020B0A04020102020204" pitchFamily="34" charset="0"/>
              </a:rPr>
              <a:t>învăţat şi </a:t>
            </a:r>
            <a:r>
              <a:rPr lang="ro-RO" sz="2400" dirty="0">
                <a:latin typeface="Arial Black" panose="020B0A04020102020204" pitchFamily="34" charset="0"/>
              </a:rPr>
              <a:t>cu spirit de rugăciune, ca să studieze cuvintele ei ca fiind Cuvântul lui Dumnezeu, vor primi iluminare divină. Sunt multe lucruri ce par dificile sau obscure pe care Dumnezeu le va face clare </a:t>
            </a:r>
            <a:r>
              <a:rPr lang="ro-RO" sz="2400" dirty="0" smtClean="0">
                <a:latin typeface="Arial Black" panose="020B0A04020102020204" pitchFamily="34" charset="0"/>
              </a:rPr>
              <a:t>şi </a:t>
            </a:r>
            <a:r>
              <a:rPr lang="ro-RO" sz="2400" dirty="0">
                <a:latin typeface="Arial Black" panose="020B0A04020102020204" pitchFamily="34" charset="0"/>
              </a:rPr>
              <a:t>simple pentru cei care vor căuta în acest fel să le </a:t>
            </a:r>
            <a:r>
              <a:rPr lang="ro-RO" sz="2400" dirty="0" smtClean="0">
                <a:latin typeface="Arial Black" panose="020B0A04020102020204" pitchFamily="34" charset="0"/>
              </a:rPr>
              <a:t>înţeleagă”</a:t>
            </a:r>
            <a:endParaRPr lang="ro-RO" sz="2400" dirty="0">
              <a:latin typeface="Arial Black" panose="020B0A04020102020204" pitchFamily="34" charset="0"/>
            </a:endParaRPr>
          </a:p>
        </p:txBody>
      </p:sp>
      <p:sp>
        <p:nvSpPr>
          <p:cNvPr id="3" name="CuadroTexto 2">
            <a:extLst>
              <a:ext uri="{FF2B5EF4-FFF2-40B4-BE49-F238E27FC236}">
                <a16:creationId xmlns:a16="http://schemas.microsoft.com/office/drawing/2014/main" xmlns="" id="{4912D053-7A30-4699-B1A8-BBB220F4262B}"/>
              </a:ext>
            </a:extLst>
          </p:cNvPr>
          <p:cNvSpPr txBox="1"/>
          <p:nvPr/>
        </p:nvSpPr>
        <p:spPr>
          <a:xfrm>
            <a:off x="3184596" y="5773783"/>
            <a:ext cx="4831644" cy="369332"/>
          </a:xfrm>
          <a:prstGeom prst="rect">
            <a:avLst/>
          </a:prstGeom>
          <a:noFill/>
        </p:spPr>
        <p:txBody>
          <a:bodyPr wrap="none" rtlCol="0">
            <a:spAutoFit/>
          </a:bodyPr>
          <a:lstStyle/>
          <a:p>
            <a:pPr algn="r"/>
            <a:r>
              <a:rPr lang="ro-RO" b="1" smtClean="0"/>
              <a:t>E.G.W. (Mărturii </a:t>
            </a:r>
            <a:r>
              <a:rPr lang="ro-RO" b="1"/>
              <a:t>pentru </a:t>
            </a:r>
            <a:r>
              <a:rPr lang="ro-RO" b="1" smtClean="0"/>
              <a:t>biserică</a:t>
            </a:r>
            <a:r>
              <a:rPr lang="ro-RO" b="1" smtClean="0"/>
              <a:t>, </a:t>
            </a:r>
            <a:r>
              <a:rPr lang="ro-RO" b="1" smtClean="0"/>
              <a:t>vol</a:t>
            </a:r>
            <a:r>
              <a:rPr lang="ro-RO" b="1" smtClean="0"/>
              <a:t>.</a:t>
            </a:r>
            <a:r>
              <a:rPr lang="ro-RO" b="1" smtClean="0"/>
              <a:t> 5</a:t>
            </a:r>
            <a:r>
              <a:rPr lang="ro-RO" b="1" smtClean="0"/>
              <a:t>, </a:t>
            </a:r>
            <a:r>
              <a:rPr lang="ro-RO" b="1" smtClean="0"/>
              <a:t>pa</a:t>
            </a:r>
            <a:r>
              <a:rPr lang="ro-RO" b="1" smtClean="0"/>
              <a:t>g</a:t>
            </a:r>
            <a:r>
              <a:rPr lang="ro-RO" b="1" smtClean="0"/>
              <a:t>. </a:t>
            </a:r>
            <a:r>
              <a:rPr lang="ro-RO" b="1" smtClean="0"/>
              <a:t>704</a:t>
            </a:r>
            <a:r>
              <a:rPr lang="ro-RO" b="1" smtClean="0"/>
              <a:t>)</a:t>
            </a:r>
            <a:endParaRPr lang="ro-RO" b="1"/>
          </a:p>
        </p:txBody>
      </p:sp>
    </p:spTree>
    <p:extLst>
      <p:ext uri="{BB962C8B-B14F-4D97-AF65-F5344CB8AC3E}">
        <p14:creationId xmlns:p14="http://schemas.microsoft.com/office/powerpoint/2010/main" xmlns="" val="2412635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1443A72A-FB22-4B1A-99DE-1581AF7F6FF5}"/>
              </a:ext>
            </a:extLst>
          </p:cNvPr>
          <p:cNvSpPr/>
          <p:nvPr/>
        </p:nvSpPr>
        <p:spPr>
          <a:xfrm>
            <a:off x="3901440" y="1849798"/>
            <a:ext cx="5190309" cy="4524315"/>
          </a:xfrm>
          <a:prstGeom prst="rect">
            <a:avLst/>
          </a:prstGeom>
        </p:spPr>
        <p:txBody>
          <a:bodyPr wrap="square">
            <a:spAutoFit/>
          </a:bodyPr>
          <a:lstStyle/>
          <a:p>
            <a:r>
              <a:rPr lang="ro-RO" sz="2400" b="1" dirty="0" smtClean="0">
                <a:solidFill>
                  <a:srgbClr val="FFD7AF"/>
                </a:solidFill>
                <a:effectLst>
                  <a:glow rad="127000">
                    <a:srgbClr val="4F221F"/>
                  </a:glow>
                </a:effectLst>
                <a:latin typeface="Comic Sans MS" panose="030F0702030302020204" pitchFamily="66" charset="0"/>
              </a:rPr>
              <a:t>„Să </a:t>
            </a:r>
            <a:r>
              <a:rPr lang="ro-RO" sz="2400" b="1" dirty="0" smtClean="0">
                <a:solidFill>
                  <a:srgbClr val="FFD7AF"/>
                </a:solidFill>
                <a:effectLst>
                  <a:glow rad="127000">
                    <a:srgbClr val="4F221F"/>
                  </a:glow>
                </a:effectLst>
                <a:latin typeface="Comic Sans MS" panose="030F0702030302020204" pitchFamily="66" charset="0"/>
              </a:rPr>
              <a:t>credeţi </a:t>
            </a:r>
            <a:r>
              <a:rPr lang="ro-RO" sz="2400" b="1" dirty="0" smtClean="0">
                <a:solidFill>
                  <a:srgbClr val="FFD7AF"/>
                </a:solidFill>
                <a:effectLst>
                  <a:glow rad="127000">
                    <a:srgbClr val="4F221F"/>
                  </a:glow>
                </a:effectLst>
                <a:latin typeface="Comic Sans MS" panose="030F0702030302020204" pitchFamily="66" charset="0"/>
              </a:rPr>
              <a:t>că îndelunga răbdare a Domnului nostru este mântuire, cum v-a scris </a:t>
            </a:r>
            <a:r>
              <a:rPr lang="ro-RO" sz="2400" b="1" dirty="0" smtClean="0">
                <a:solidFill>
                  <a:srgbClr val="FFD7AF"/>
                </a:solidFill>
                <a:effectLst>
                  <a:glow rad="127000">
                    <a:srgbClr val="4F221F"/>
                  </a:glow>
                </a:effectLst>
                <a:latin typeface="Comic Sans MS" panose="030F0702030302020204" pitchFamily="66" charset="0"/>
              </a:rPr>
              <a:t>şi </a:t>
            </a:r>
            <a:r>
              <a:rPr lang="ro-RO" sz="2400" b="1" dirty="0" smtClean="0">
                <a:solidFill>
                  <a:srgbClr val="FFD7AF"/>
                </a:solidFill>
                <a:effectLst>
                  <a:glow rad="127000">
                    <a:srgbClr val="4F221F"/>
                  </a:glow>
                </a:effectLst>
                <a:latin typeface="Comic Sans MS" panose="030F0702030302020204" pitchFamily="66" charset="0"/>
              </a:rPr>
              <a:t>preaiubitul nostru frate Pavel, după </a:t>
            </a:r>
            <a:r>
              <a:rPr lang="ro-RO" sz="2400" b="1" dirty="0" smtClean="0">
                <a:solidFill>
                  <a:srgbClr val="FFD7AF"/>
                </a:solidFill>
                <a:effectLst>
                  <a:glow rad="127000">
                    <a:srgbClr val="4F221F"/>
                  </a:glow>
                </a:effectLst>
                <a:latin typeface="Comic Sans MS" panose="030F0702030302020204" pitchFamily="66" charset="0"/>
              </a:rPr>
              <a:t>înţelepciunea </a:t>
            </a:r>
            <a:r>
              <a:rPr lang="ro-RO" sz="2400" b="1" dirty="0" smtClean="0">
                <a:solidFill>
                  <a:srgbClr val="FFD7AF"/>
                </a:solidFill>
                <a:effectLst>
                  <a:glow rad="127000">
                    <a:srgbClr val="4F221F"/>
                  </a:glow>
                </a:effectLst>
                <a:latin typeface="Comic Sans MS" panose="030F0702030302020204" pitchFamily="66" charset="0"/>
              </a:rPr>
              <a:t>dată lui, ca </a:t>
            </a:r>
            <a:r>
              <a:rPr lang="ro-RO" sz="2400" b="1" dirty="0" smtClean="0">
                <a:solidFill>
                  <a:srgbClr val="FFD7AF"/>
                </a:solidFill>
                <a:effectLst>
                  <a:glow rad="127000">
                    <a:srgbClr val="4F221F"/>
                  </a:glow>
                </a:effectLst>
                <a:latin typeface="Comic Sans MS" panose="030F0702030302020204" pitchFamily="66" charset="0"/>
              </a:rPr>
              <a:t>şi </a:t>
            </a:r>
            <a:r>
              <a:rPr lang="ro-RO" sz="2400" b="1" dirty="0" smtClean="0">
                <a:solidFill>
                  <a:srgbClr val="FFD7AF"/>
                </a:solidFill>
                <a:effectLst>
                  <a:glow rad="127000">
                    <a:srgbClr val="4F221F"/>
                  </a:glow>
                </a:effectLst>
                <a:latin typeface="Comic Sans MS" panose="030F0702030302020204" pitchFamily="66" charset="0"/>
              </a:rPr>
              <a:t>în toate epistolele lui, când </a:t>
            </a:r>
            <a:r>
              <a:rPr lang="ro-RO" sz="2400" b="1" dirty="0" smtClean="0">
                <a:solidFill>
                  <a:srgbClr val="FFD7AF"/>
                </a:solidFill>
                <a:effectLst>
                  <a:glow rad="127000">
                    <a:srgbClr val="4F221F"/>
                  </a:glow>
                </a:effectLst>
                <a:latin typeface="Comic Sans MS" panose="030F0702030302020204" pitchFamily="66" charset="0"/>
              </a:rPr>
              <a:t>vorbeşte </a:t>
            </a:r>
            <a:r>
              <a:rPr lang="ro-RO" sz="2400" b="1" dirty="0" smtClean="0">
                <a:solidFill>
                  <a:srgbClr val="FFD7AF"/>
                </a:solidFill>
                <a:effectLst>
                  <a:glow rad="127000">
                    <a:srgbClr val="4F221F"/>
                  </a:glow>
                </a:effectLst>
                <a:latin typeface="Comic Sans MS" panose="030F0702030302020204" pitchFamily="66" charset="0"/>
              </a:rPr>
              <a:t>despre lucrurile acestea. În ele sunt unele lucruri grele de </a:t>
            </a:r>
            <a:r>
              <a:rPr lang="ro-RO" sz="2400" b="1" dirty="0" smtClean="0">
                <a:solidFill>
                  <a:srgbClr val="FFD7AF"/>
                </a:solidFill>
                <a:effectLst>
                  <a:glow rad="127000">
                    <a:srgbClr val="4F221F"/>
                  </a:glow>
                </a:effectLst>
                <a:latin typeface="Comic Sans MS" panose="030F0702030302020204" pitchFamily="66" charset="0"/>
              </a:rPr>
              <a:t>înţeles </a:t>
            </a:r>
            <a:r>
              <a:rPr lang="ro-RO" sz="2400" b="1" dirty="0" smtClean="0">
                <a:solidFill>
                  <a:srgbClr val="FFD7AF"/>
                </a:solidFill>
                <a:effectLst>
                  <a:glow rad="127000">
                    <a:srgbClr val="4F221F"/>
                  </a:glow>
                </a:effectLst>
                <a:latin typeface="Comic Sans MS" panose="030F0702030302020204" pitchFamily="66" charset="0"/>
              </a:rPr>
              <a:t>pe care cei </a:t>
            </a:r>
            <a:r>
              <a:rPr lang="ro-RO" sz="2400" b="1" dirty="0" smtClean="0">
                <a:solidFill>
                  <a:srgbClr val="FFD7AF"/>
                </a:solidFill>
                <a:effectLst>
                  <a:glow rad="127000">
                    <a:srgbClr val="4F221F"/>
                  </a:glow>
                </a:effectLst>
                <a:latin typeface="Comic Sans MS" panose="030F0702030302020204" pitchFamily="66" charset="0"/>
              </a:rPr>
              <a:t>neştiutori şi </a:t>
            </a:r>
            <a:r>
              <a:rPr lang="ro-RO" sz="2400" b="1" dirty="0" smtClean="0">
                <a:solidFill>
                  <a:srgbClr val="FFD7AF"/>
                </a:solidFill>
                <a:effectLst>
                  <a:glow rad="127000">
                    <a:srgbClr val="4F221F"/>
                  </a:glow>
                </a:effectLst>
                <a:latin typeface="Comic Sans MS" panose="030F0702030302020204" pitchFamily="66" charset="0"/>
              </a:rPr>
              <a:t>nestatornici le răstălmăcesc ca </a:t>
            </a:r>
            <a:r>
              <a:rPr lang="ro-RO" sz="2400" b="1" dirty="0" smtClean="0">
                <a:solidFill>
                  <a:srgbClr val="FFD7AF"/>
                </a:solidFill>
                <a:effectLst>
                  <a:glow rad="127000">
                    <a:srgbClr val="4F221F"/>
                  </a:glow>
                </a:effectLst>
                <a:latin typeface="Comic Sans MS" panose="030F0702030302020204" pitchFamily="66" charset="0"/>
              </a:rPr>
              <a:t>şi </a:t>
            </a:r>
            <a:r>
              <a:rPr lang="ro-RO" sz="2400" b="1" dirty="0" smtClean="0">
                <a:solidFill>
                  <a:srgbClr val="FFD7AF"/>
                </a:solidFill>
                <a:effectLst>
                  <a:glow rad="127000">
                    <a:srgbClr val="4F221F"/>
                  </a:glow>
                </a:effectLst>
                <a:latin typeface="Comic Sans MS" panose="030F0702030302020204" pitchFamily="66" charset="0"/>
              </a:rPr>
              <a:t>pe celelalte Scripturi, spre pierzarea lor.”</a:t>
            </a:r>
            <a:endParaRPr lang="ro-RO" sz="2000" b="1" dirty="0">
              <a:solidFill>
                <a:srgbClr val="FFD7AF"/>
              </a:solidFill>
              <a:effectLst>
                <a:glow rad="127000">
                  <a:srgbClr val="4F221F"/>
                </a:glow>
              </a:effectLst>
              <a:latin typeface="Comic Sans MS" panose="030F0702030302020204" pitchFamily="66" charset="0"/>
            </a:endParaRPr>
          </a:p>
        </p:txBody>
      </p:sp>
      <p:sp>
        <p:nvSpPr>
          <p:cNvPr id="3" name="Rectángulo 2">
            <a:extLst>
              <a:ext uri="{FF2B5EF4-FFF2-40B4-BE49-F238E27FC236}">
                <a16:creationId xmlns="" xmlns:a16="http://schemas.microsoft.com/office/drawing/2014/main" id="{3065E96F-5588-461B-AE18-B3D645201ED1}"/>
              </a:ext>
            </a:extLst>
          </p:cNvPr>
          <p:cNvSpPr/>
          <p:nvPr/>
        </p:nvSpPr>
        <p:spPr>
          <a:xfrm>
            <a:off x="4204287" y="903588"/>
            <a:ext cx="3044423" cy="523220"/>
          </a:xfrm>
          <a:prstGeom prst="rect">
            <a:avLst/>
          </a:prstGeom>
        </p:spPr>
        <p:txBody>
          <a:bodyPr wrap="none">
            <a:spAutoFit/>
          </a:bodyPr>
          <a:lstStyle/>
          <a:p>
            <a:r>
              <a:rPr lang="ro-RO" sz="2800" b="1" dirty="0" smtClean="0">
                <a:solidFill>
                  <a:srgbClr val="FFD7AF"/>
                </a:solidFill>
                <a:effectLst>
                  <a:outerShdw blurRad="38100" dist="38100" dir="2700000" algn="tl">
                    <a:srgbClr val="000000">
                      <a:alpha val="43137"/>
                    </a:srgbClr>
                  </a:outerShdw>
                </a:effectLst>
                <a:latin typeface="Comic Sans MS" panose="030F0702030302020204" pitchFamily="66" charset="0"/>
              </a:rPr>
              <a:t>2 Petru 3:15,16</a:t>
            </a:r>
            <a:endParaRPr lang="ro-RO" sz="2800" dirty="0">
              <a:solidFill>
                <a:srgbClr val="FFD7A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6324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FDC4553-DBB4-442D-9391-0BD3003F6630}"/>
              </a:ext>
            </a:extLst>
          </p:cNvPr>
          <p:cNvSpPr txBox="1"/>
          <p:nvPr/>
        </p:nvSpPr>
        <p:spPr>
          <a:xfrm>
            <a:off x="5625737" y="2551609"/>
            <a:ext cx="3117670" cy="3939540"/>
          </a:xfrm>
          <a:prstGeom prst="rect">
            <a:avLst/>
          </a:prstGeom>
          <a:noFill/>
        </p:spPr>
        <p:txBody>
          <a:bodyPr wrap="square" rtlCol="0">
            <a:spAutoFit/>
          </a:bodyPr>
          <a:lstStyle/>
          <a:p>
            <a:pPr>
              <a:lnSpc>
                <a:spcPct val="150000"/>
              </a:lnSpc>
              <a:spcBef>
                <a:spcPts val="600"/>
              </a:spcBef>
              <a:spcAft>
                <a:spcPts val="600"/>
              </a:spcAft>
            </a:pPr>
            <a:r>
              <a:rPr lang="ro-RO" sz="2800" b="1" dirty="0" smtClean="0">
                <a:solidFill>
                  <a:srgbClr val="00BBE4"/>
                </a:solidFill>
                <a:effectLst>
                  <a:outerShdw blurRad="38100" dist="38100" dir="2700000" algn="tl">
                    <a:srgbClr val="000000">
                      <a:alpha val="43137"/>
                    </a:srgbClr>
                  </a:outerShdw>
                </a:effectLst>
              </a:rPr>
              <a:t>Logica.</a:t>
            </a:r>
          </a:p>
          <a:p>
            <a:pPr>
              <a:lnSpc>
                <a:spcPct val="150000"/>
              </a:lnSpc>
              <a:spcBef>
                <a:spcPts val="600"/>
              </a:spcBef>
              <a:spcAft>
                <a:spcPts val="600"/>
              </a:spcAft>
            </a:pPr>
            <a:r>
              <a:rPr lang="ro-RO" sz="2800" b="1" dirty="0" smtClean="0">
                <a:solidFill>
                  <a:srgbClr val="00DC7A"/>
                </a:solidFill>
                <a:effectLst>
                  <a:outerShdw blurRad="38100" dist="38100" dir="2700000" algn="tl">
                    <a:srgbClr val="000000">
                      <a:alpha val="43137"/>
                    </a:srgbClr>
                  </a:outerShdw>
                </a:effectLst>
              </a:rPr>
              <a:t>Onestitatea.</a:t>
            </a:r>
          </a:p>
          <a:p>
            <a:pPr>
              <a:lnSpc>
                <a:spcPct val="150000"/>
              </a:lnSpc>
              <a:spcBef>
                <a:spcPts val="600"/>
              </a:spcBef>
              <a:spcAft>
                <a:spcPts val="600"/>
              </a:spcAft>
            </a:pPr>
            <a:r>
              <a:rPr lang="ro-RO" sz="2800" b="1" dirty="0" smtClean="0">
                <a:solidFill>
                  <a:srgbClr val="4BE400"/>
                </a:solidFill>
                <a:effectLst>
                  <a:outerShdw blurRad="38100" dist="38100" dir="2700000" algn="tl">
                    <a:srgbClr val="000000">
                      <a:alpha val="43137"/>
                    </a:srgbClr>
                  </a:outerShdw>
                </a:effectLst>
              </a:rPr>
              <a:t>Umilinţa.</a:t>
            </a:r>
          </a:p>
          <a:p>
            <a:pPr>
              <a:lnSpc>
                <a:spcPct val="150000"/>
              </a:lnSpc>
              <a:spcBef>
                <a:spcPts val="600"/>
              </a:spcBef>
              <a:spcAft>
                <a:spcPts val="600"/>
              </a:spcAft>
            </a:pPr>
            <a:r>
              <a:rPr lang="ro-RO" sz="2800" b="1" dirty="0" smtClean="0">
                <a:solidFill>
                  <a:srgbClr val="F5FD8B"/>
                </a:solidFill>
                <a:effectLst>
                  <a:outerShdw blurRad="38100" dist="38100" dir="2700000" algn="tl">
                    <a:srgbClr val="000000">
                      <a:alpha val="43137"/>
                    </a:srgbClr>
                  </a:outerShdw>
                </a:effectLst>
              </a:rPr>
              <a:t>Perseveranţa.</a:t>
            </a:r>
          </a:p>
          <a:p>
            <a:pPr>
              <a:lnSpc>
                <a:spcPct val="150000"/>
              </a:lnSpc>
              <a:spcBef>
                <a:spcPts val="600"/>
              </a:spcBef>
              <a:spcAft>
                <a:spcPts val="600"/>
              </a:spcAft>
            </a:pPr>
            <a:r>
              <a:rPr lang="ro-RO" sz="2800" b="1" dirty="0" smtClean="0">
                <a:solidFill>
                  <a:srgbClr val="FF9F00"/>
                </a:solidFill>
                <a:effectLst>
                  <a:outerShdw blurRad="38100" dist="38100" dir="2700000" algn="tl">
                    <a:srgbClr val="000000">
                      <a:alpha val="43137"/>
                    </a:srgbClr>
                  </a:outerShdw>
                </a:effectLst>
              </a:rPr>
              <a:t>Rugăciunea.</a:t>
            </a:r>
            <a:endParaRPr lang="ro-RO" sz="2800" b="1" dirty="0">
              <a:solidFill>
                <a:srgbClr val="FF9F00"/>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466794A8-4211-4DAD-A2FA-73FA2A4AD78D}"/>
              </a:ext>
            </a:extLst>
          </p:cNvPr>
          <p:cNvSpPr txBox="1"/>
          <p:nvPr/>
        </p:nvSpPr>
        <p:spPr>
          <a:xfrm>
            <a:off x="435958" y="401913"/>
            <a:ext cx="8307449" cy="707886"/>
          </a:xfrm>
          <a:prstGeom prst="rect">
            <a:avLst/>
          </a:prstGeom>
          <a:noFill/>
        </p:spPr>
        <p:txBody>
          <a:bodyPr wrap="square" rtlCol="0">
            <a:spAutoFit/>
          </a:bodyPr>
          <a:lstStyle/>
          <a:p>
            <a:pPr>
              <a:spcBef>
                <a:spcPts val="600"/>
              </a:spcBef>
            </a:pPr>
            <a:r>
              <a:rPr lang="ro-RO" sz="2000" b="1" dirty="0">
                <a:solidFill>
                  <a:srgbClr val="B0C1B1"/>
                </a:solidFill>
                <a:effectLst>
                  <a:outerShdw blurRad="38100" dist="38100" dir="2700000" algn="tl">
                    <a:srgbClr val="000000">
                      <a:alpha val="43137"/>
                    </a:srgbClr>
                  </a:outerShdw>
                </a:effectLst>
              </a:rPr>
              <a:t>Poate te-ai </a:t>
            </a:r>
            <a:r>
              <a:rPr lang="ro-RO" sz="2000" b="1" dirty="0" smtClean="0">
                <a:solidFill>
                  <a:srgbClr val="B0C1B1"/>
                </a:solidFill>
                <a:effectLst>
                  <a:outerShdw blurRad="38100" dist="38100" dir="2700000" algn="tl">
                    <a:srgbClr val="000000">
                      <a:alpha val="43137"/>
                    </a:srgbClr>
                  </a:outerShdw>
                </a:effectLst>
              </a:rPr>
              <a:t>simţit </a:t>
            </a:r>
            <a:r>
              <a:rPr lang="ro-RO" sz="2000" b="1" dirty="0">
                <a:solidFill>
                  <a:srgbClr val="B0C1B1"/>
                </a:solidFill>
                <a:effectLst>
                  <a:outerShdw blurRad="38100" dist="38100" dir="2700000" algn="tl">
                    <a:srgbClr val="000000">
                      <a:alpha val="43137"/>
                    </a:srgbClr>
                  </a:outerShdw>
                </a:effectLst>
              </a:rPr>
              <a:t>vreodată incapabil să </a:t>
            </a:r>
            <a:r>
              <a:rPr lang="ro-RO" sz="2000" b="1" dirty="0" smtClean="0">
                <a:solidFill>
                  <a:srgbClr val="B0C1B1"/>
                </a:solidFill>
                <a:effectLst>
                  <a:outerShdw blurRad="38100" dist="38100" dir="2700000" algn="tl">
                    <a:srgbClr val="000000">
                      <a:alpha val="43137"/>
                    </a:srgbClr>
                  </a:outerShdw>
                </a:effectLst>
              </a:rPr>
              <a:t>înţelegi </a:t>
            </a:r>
            <a:r>
              <a:rPr lang="ro-RO" sz="2000" b="1" dirty="0">
                <a:solidFill>
                  <a:srgbClr val="B0C1B1"/>
                </a:solidFill>
                <a:effectLst>
                  <a:outerShdw blurRad="38100" dist="38100" dir="2700000" algn="tl">
                    <a:srgbClr val="000000">
                      <a:alpha val="43137"/>
                    </a:srgbClr>
                  </a:outerShdw>
                </a:effectLst>
              </a:rPr>
              <a:t>vreun pasaj al Scripturii? Sau poate vreun verset dificil scris de apostolul Pavel </a:t>
            </a:r>
            <a:r>
              <a:rPr lang="ro-RO" sz="2000" b="1" dirty="0" smtClean="0">
                <a:solidFill>
                  <a:srgbClr val="B0C1B1"/>
                </a:solidFill>
                <a:effectLst>
                  <a:outerShdw blurRad="38100" dist="38100" dir="2700000" algn="tl">
                    <a:srgbClr val="000000">
                      <a:alpha val="43137"/>
                    </a:srgbClr>
                  </a:outerShdw>
                </a:effectLst>
              </a:rPr>
              <a:t> (2 Petru 3:15-16)?</a:t>
            </a:r>
            <a:endParaRPr lang="ro-RO" sz="2000" b="1" dirty="0">
              <a:solidFill>
                <a:srgbClr val="B0C1B1"/>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xmlns="" id="{98210540-4600-412C-937A-88A8854F1B76}"/>
              </a:ext>
            </a:extLst>
          </p:cNvPr>
          <p:cNvSpPr/>
          <p:nvPr/>
        </p:nvSpPr>
        <p:spPr>
          <a:xfrm>
            <a:off x="343594" y="1442329"/>
            <a:ext cx="8661861" cy="707886"/>
          </a:xfrm>
          <a:prstGeom prst="rect">
            <a:avLst/>
          </a:prstGeom>
        </p:spPr>
        <p:txBody>
          <a:bodyPr wrap="square">
            <a:spAutoFit/>
          </a:bodyPr>
          <a:lstStyle/>
          <a:p>
            <a:pPr>
              <a:spcBef>
                <a:spcPts val="600"/>
              </a:spcBef>
            </a:pPr>
            <a:r>
              <a:rPr lang="ro-RO" sz="2000" b="1" dirty="0">
                <a:solidFill>
                  <a:srgbClr val="BEC2E0"/>
                </a:solidFill>
                <a:effectLst>
                  <a:outerShdw blurRad="38100" dist="38100" dir="2700000" algn="tl">
                    <a:srgbClr val="000000">
                      <a:alpha val="43137"/>
                    </a:srgbClr>
                  </a:outerShdw>
                </a:effectLst>
              </a:rPr>
              <a:t>Pasajele dificile ne pot duce la interpretări </a:t>
            </a:r>
            <a:r>
              <a:rPr lang="ro-RO" sz="2000" b="1" dirty="0" smtClean="0">
                <a:solidFill>
                  <a:srgbClr val="BEC2E0"/>
                </a:solidFill>
                <a:effectLst>
                  <a:outerShdw blurRad="38100" dist="38100" dir="2700000" algn="tl">
                    <a:srgbClr val="000000">
                      <a:alpha val="43137"/>
                    </a:srgbClr>
                  </a:outerShdw>
                </a:effectLst>
              </a:rPr>
              <a:t>greşite</a:t>
            </a:r>
            <a:r>
              <a:rPr lang="ro-RO" sz="2000" b="1" dirty="0">
                <a:solidFill>
                  <a:srgbClr val="BEC2E0"/>
                </a:solidFill>
                <a:effectLst>
                  <a:outerShdw blurRad="38100" dist="38100" dir="2700000" algn="tl">
                    <a:srgbClr val="000000">
                      <a:alpha val="43137"/>
                    </a:srgbClr>
                  </a:outerShdw>
                </a:effectLst>
              </a:rPr>
              <a:t>. De aici </a:t>
            </a:r>
            <a:r>
              <a:rPr lang="ro-RO" sz="2000" b="1" dirty="0" smtClean="0">
                <a:solidFill>
                  <a:srgbClr val="BEC2E0"/>
                </a:solidFill>
                <a:effectLst>
                  <a:outerShdw blurRad="38100" dist="38100" dir="2700000" algn="tl">
                    <a:srgbClr val="000000">
                      <a:alpha val="43137"/>
                    </a:srgbClr>
                  </a:outerShdw>
                </a:effectLst>
              </a:rPr>
              <a:t>importanţa </a:t>
            </a:r>
            <a:r>
              <a:rPr lang="ro-RO" sz="2000" b="1" dirty="0">
                <a:solidFill>
                  <a:srgbClr val="BEC2E0"/>
                </a:solidFill>
                <a:effectLst>
                  <a:outerShdw blurRad="38100" dist="38100" dir="2700000" algn="tl">
                    <a:srgbClr val="000000">
                      <a:alpha val="43137"/>
                    </a:srgbClr>
                  </a:outerShdw>
                </a:effectLst>
              </a:rPr>
              <a:t>abordării cu o atitudine adecvată. Cu ce atitudine trebuie să abordăm pasajele dificile? </a:t>
            </a:r>
          </a:p>
        </p:txBody>
      </p:sp>
      <p:pic>
        <p:nvPicPr>
          <p:cNvPr id="22" name="Imagen 21">
            <a:extLst>
              <a:ext uri="{FF2B5EF4-FFF2-40B4-BE49-F238E27FC236}">
                <a16:creationId xmlns:a16="http://schemas.microsoft.com/office/drawing/2014/main" xmlns="" id="{AC274DE0-B911-4D16-9B89-1410FE4C63C0}"/>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700456" y="5819089"/>
            <a:ext cx="596537" cy="596537"/>
          </a:xfrm>
          <a:prstGeom prst="rect">
            <a:avLst/>
          </a:prstGeom>
          <a:effectLst>
            <a:outerShdw blurRad="50800" dist="38100" dir="2700000" algn="tl" rotWithShape="0">
              <a:prstClr val="black">
                <a:alpha val="40000"/>
              </a:prstClr>
            </a:outerShdw>
          </a:effectLst>
        </p:spPr>
      </p:pic>
      <p:pic>
        <p:nvPicPr>
          <p:cNvPr id="23" name="Imagen 22">
            <a:extLst>
              <a:ext uri="{FF2B5EF4-FFF2-40B4-BE49-F238E27FC236}">
                <a16:creationId xmlns:a16="http://schemas.microsoft.com/office/drawing/2014/main" xmlns="" id="{DCD8C5F4-705A-4415-BA07-B54AA67EACAC}"/>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700456" y="5035320"/>
            <a:ext cx="596537" cy="596537"/>
          </a:xfrm>
          <a:prstGeom prst="rect">
            <a:avLst/>
          </a:prstGeom>
          <a:effectLst>
            <a:outerShdw blurRad="50800" dist="38100" dir="2700000" algn="tl" rotWithShape="0">
              <a:prstClr val="black">
                <a:alpha val="40000"/>
              </a:prstClr>
            </a:outerShdw>
          </a:effectLst>
        </p:spPr>
      </p:pic>
      <p:pic>
        <p:nvPicPr>
          <p:cNvPr id="24" name="Imagen 23">
            <a:extLst>
              <a:ext uri="{FF2B5EF4-FFF2-40B4-BE49-F238E27FC236}">
                <a16:creationId xmlns:a16="http://schemas.microsoft.com/office/drawing/2014/main" xmlns="" id="{1FFE77E3-B86B-44B9-9978-3A36DA6129B7}"/>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700456" y="4251550"/>
            <a:ext cx="596537" cy="596537"/>
          </a:xfrm>
          <a:prstGeom prst="rect">
            <a:avLst/>
          </a:prstGeom>
          <a:effectLst>
            <a:outerShdw blurRad="50800" dist="38100" dir="2700000" algn="tl" rotWithShape="0">
              <a:prstClr val="black">
                <a:alpha val="40000"/>
              </a:prstClr>
            </a:outerShdw>
          </a:effectLst>
        </p:spPr>
      </p:pic>
      <p:pic>
        <p:nvPicPr>
          <p:cNvPr id="25" name="Imagen 24">
            <a:extLst>
              <a:ext uri="{FF2B5EF4-FFF2-40B4-BE49-F238E27FC236}">
                <a16:creationId xmlns:a16="http://schemas.microsoft.com/office/drawing/2014/main" xmlns="" id="{723E1BC9-BDD7-4063-B548-A1EBA819EE96}"/>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700456" y="3467780"/>
            <a:ext cx="596537" cy="596537"/>
          </a:xfrm>
          <a:prstGeom prst="rect">
            <a:avLst/>
          </a:prstGeom>
          <a:effectLst>
            <a:outerShdw blurRad="50800" dist="38100" dir="2700000" algn="tl" rotWithShape="0">
              <a:prstClr val="black">
                <a:alpha val="40000"/>
              </a:prstClr>
            </a:outerShdw>
          </a:effectLst>
        </p:spPr>
      </p:pic>
      <p:pic>
        <p:nvPicPr>
          <p:cNvPr id="26" name="Imagen 25">
            <a:extLst>
              <a:ext uri="{FF2B5EF4-FFF2-40B4-BE49-F238E27FC236}">
                <a16:creationId xmlns:a16="http://schemas.microsoft.com/office/drawing/2014/main" xmlns="" id="{7712A7ED-7655-47C5-8182-0F7DCEBC37BC}"/>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700456" y="2684010"/>
            <a:ext cx="596537" cy="596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651948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par>
                          <p:cTn id="36" fill="hold">
                            <p:stCondLst>
                              <p:cond delay="1000"/>
                            </p:stCondLst>
                            <p:childTnLst>
                              <p:par>
                                <p:cTn id="37" presetID="2" presetClass="entr" presetSubtype="1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wipe(left)">
                                      <p:cBhvr>
                                        <p:cTn id="44" dur="500"/>
                                        <p:tgtEl>
                                          <p:spTgt spid="3">
                                            <p:txEl>
                                              <p:pRg st="1" end="1"/>
                                            </p:txEl>
                                          </p:spTgt>
                                        </p:tgtEl>
                                      </p:cBhvr>
                                    </p:animEffect>
                                  </p:childTnLst>
                                </p:cTn>
                              </p:par>
                            </p:childTnLst>
                          </p:cTn>
                        </p:par>
                        <p:par>
                          <p:cTn id="45" fill="hold">
                            <p:stCondLst>
                              <p:cond delay="2000"/>
                            </p:stCondLst>
                            <p:childTnLst>
                              <p:par>
                                <p:cTn id="46" presetID="2" presetClass="entr" presetSubtype="1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0-#ppt_w/2"/>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left)">
                                      <p:cBhvr>
                                        <p:cTn id="53" dur="500"/>
                                        <p:tgtEl>
                                          <p:spTgt spid="3">
                                            <p:txEl>
                                              <p:pRg st="2" end="2"/>
                                            </p:txEl>
                                          </p:spTgt>
                                        </p:tgtEl>
                                      </p:cBhvr>
                                    </p:animEffect>
                                  </p:childTnLst>
                                </p:cTn>
                              </p:par>
                            </p:childTnLst>
                          </p:cTn>
                        </p:par>
                        <p:par>
                          <p:cTn id="54" fill="hold">
                            <p:stCondLst>
                              <p:cond delay="3000"/>
                            </p:stCondLst>
                            <p:childTnLst>
                              <p:par>
                                <p:cTn id="55" presetID="2" presetClass="entr" presetSubtype="12"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0-#ppt_w/2"/>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left)">
                                      <p:cBhvr>
                                        <p:cTn id="62" dur="500"/>
                                        <p:tgtEl>
                                          <p:spTgt spid="3">
                                            <p:txEl>
                                              <p:pRg st="3" end="3"/>
                                            </p:txEl>
                                          </p:spTgt>
                                        </p:tgtEl>
                                      </p:cBhvr>
                                    </p:animEffect>
                                  </p:childTnLst>
                                </p:cTn>
                              </p:par>
                            </p:childTnLst>
                          </p:cTn>
                        </p:par>
                        <p:par>
                          <p:cTn id="63" fill="hold">
                            <p:stCondLst>
                              <p:cond delay="4000"/>
                            </p:stCondLst>
                            <p:childTnLst>
                              <p:par>
                                <p:cTn id="64" presetID="2" presetClass="entr" presetSubtype="12"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left)">
                                      <p:cBhvr>
                                        <p:cTn id="7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6EB6DA28-F96B-4314-BBC4-F0E20887B557}"/>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30629" y="2203057"/>
            <a:ext cx="2070720" cy="155687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reflection blurRad="6350" stA="52000" endA="300" endPos="27000" dir="5400000" sy="-100000" algn="bl" rotWithShape="0"/>
          </a:effectLst>
        </p:spPr>
      </p:pic>
      <p:sp>
        <p:nvSpPr>
          <p:cNvPr id="2" name="Rectángulo 1">
            <a:extLst>
              <a:ext uri="{FF2B5EF4-FFF2-40B4-BE49-F238E27FC236}">
                <a16:creationId xmlns:a16="http://schemas.microsoft.com/office/drawing/2014/main" xmlns="" id="{1F2AAAB1-841E-44B7-BED1-1B3F977BB8E6}"/>
              </a:ext>
            </a:extLst>
          </p:cNvPr>
          <p:cNvSpPr/>
          <p:nvPr/>
        </p:nvSpPr>
        <p:spPr>
          <a:xfrm>
            <a:off x="0" y="155652"/>
            <a:ext cx="2838995" cy="830997"/>
          </a:xfrm>
          <a:prstGeom prst="rect">
            <a:avLst/>
          </a:prstGeom>
          <a:noFill/>
        </p:spPr>
        <p:txBody>
          <a:bodyPr wrap="square" rtlCol="0">
            <a:spAutoFit/>
            <a:scene3d>
              <a:camera prst="orthographicFront"/>
              <a:lightRig rig="threePt" dir="t"/>
            </a:scene3d>
            <a:sp3d extrusionH="57150">
              <a:bevelT w="38100" h="38100"/>
            </a:sp3d>
          </a:bodyPr>
          <a:lstStyle/>
          <a:p>
            <a:pPr algn="ctr" defTabSz="914400"/>
            <a:r>
              <a:rPr lang="ro-RO" sz="4800" b="1" smtClean="0">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rPr>
              <a:t>LO</a:t>
            </a:r>
            <a:r>
              <a:rPr lang="ro-RO" sz="4800" b="1" smtClean="0">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rPr>
              <a:t>GICA</a:t>
            </a:r>
            <a:endParaRPr lang="ro-RO" sz="4800" b="1">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3" name="Rectángulo 2">
            <a:extLst>
              <a:ext uri="{FF2B5EF4-FFF2-40B4-BE49-F238E27FC236}">
                <a16:creationId xmlns:a16="http://schemas.microsoft.com/office/drawing/2014/main" xmlns="" id="{8F00DE7C-94FB-4433-8693-8AF242FC0AA1}"/>
              </a:ext>
            </a:extLst>
          </p:cNvPr>
          <p:cNvSpPr/>
          <p:nvPr/>
        </p:nvSpPr>
        <p:spPr>
          <a:xfrm>
            <a:off x="2608408" y="7870"/>
            <a:ext cx="6396314" cy="1200329"/>
          </a:xfrm>
          <a:prstGeom prst="rect">
            <a:avLst/>
          </a:prstGeom>
        </p:spPr>
        <p:txBody>
          <a:bodyPr wrap="square">
            <a:spAutoFit/>
          </a:bodyPr>
          <a:lstStyle/>
          <a:p>
            <a:r>
              <a:rPr lang="ro-RO" b="1" dirty="0" smtClean="0">
                <a:solidFill>
                  <a:schemeClr val="accent3">
                    <a:lumMod val="50000"/>
                  </a:schemeClr>
                </a:solidFill>
                <a:latin typeface="Comic Sans MS" panose="030F0702030302020204" pitchFamily="66" charset="0"/>
              </a:rPr>
              <a:t>„Roagă‑i </a:t>
            </a:r>
            <a:r>
              <a:rPr lang="ro-RO" b="1" dirty="0" smtClean="0">
                <a:solidFill>
                  <a:schemeClr val="accent3">
                    <a:lumMod val="50000"/>
                  </a:schemeClr>
                </a:solidFill>
                <a:latin typeface="Comic Sans MS" panose="030F0702030302020204" pitchFamily="66" charset="0"/>
              </a:rPr>
              <a:t>fierbinte înaintea lui Dumnezeu, să nu se certe cu privire la cuvinte[…] Străduieşte‑te să te înfăţişezi înaintea lui Dumnezeu ca un om încercat </a:t>
            </a:r>
            <a:r>
              <a:rPr lang="ro-RO" b="1" dirty="0">
                <a:solidFill>
                  <a:schemeClr val="accent3">
                    <a:lumMod val="50000"/>
                  </a:schemeClr>
                </a:solidFill>
                <a:latin typeface="Comic Sans MS" panose="030F0702030302020204" pitchFamily="66" charset="0"/>
              </a:rPr>
              <a:t>care explică drept Cuvântul adevărului</a:t>
            </a:r>
            <a:r>
              <a:rPr lang="ro-RO" b="1" dirty="0" smtClean="0">
                <a:solidFill>
                  <a:schemeClr val="accent3">
                    <a:lumMod val="50000"/>
                  </a:schemeClr>
                </a:solidFill>
                <a:latin typeface="Comic Sans MS" panose="030F0702030302020204" pitchFamily="66" charset="0"/>
              </a:rPr>
              <a:t>.” </a:t>
            </a:r>
            <a:r>
              <a:rPr lang="ro-RO" sz="1200" b="1" dirty="0" smtClean="0">
                <a:solidFill>
                  <a:schemeClr val="accent3">
                    <a:lumMod val="50000"/>
                  </a:schemeClr>
                </a:solidFill>
                <a:latin typeface="Comic Sans MS" panose="030F0702030302020204" pitchFamily="66" charset="0"/>
              </a:rPr>
              <a:t>(2 Timotei 2:14-15 </a:t>
            </a:r>
            <a:r>
              <a:rPr lang="ro-RO" sz="1100" b="1" dirty="0" err="1" smtClean="0">
                <a:solidFill>
                  <a:schemeClr val="accent3">
                    <a:lumMod val="50000"/>
                  </a:schemeClr>
                </a:solidFill>
                <a:latin typeface="Comic Sans MS" panose="030F0702030302020204" pitchFamily="66" charset="0"/>
              </a:rPr>
              <a:t>NTR</a:t>
            </a:r>
            <a:r>
              <a:rPr lang="ro-RO" sz="1200" b="1" dirty="0" smtClean="0">
                <a:solidFill>
                  <a:schemeClr val="accent3">
                    <a:lumMod val="50000"/>
                  </a:schemeClr>
                </a:solidFill>
                <a:latin typeface="Comic Sans MS" panose="030F0702030302020204" pitchFamily="66" charset="0"/>
              </a:rPr>
              <a:t>)</a:t>
            </a:r>
            <a:endParaRPr lang="ro-RO" sz="1400" b="1" dirty="0">
              <a:solidFill>
                <a:schemeClr val="accent3">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40B8786-4A9A-4E1D-87E5-A629C6A8CE46}"/>
              </a:ext>
            </a:extLst>
          </p:cNvPr>
          <p:cNvSpPr txBox="1"/>
          <p:nvPr/>
        </p:nvSpPr>
        <p:spPr>
          <a:xfrm>
            <a:off x="130629" y="1116203"/>
            <a:ext cx="8821782" cy="1015663"/>
          </a:xfrm>
          <a:prstGeom prst="rect">
            <a:avLst/>
          </a:prstGeom>
          <a:noFill/>
        </p:spPr>
        <p:txBody>
          <a:bodyPr wrap="square" rtlCol="0">
            <a:spAutoFit/>
          </a:bodyPr>
          <a:lstStyle/>
          <a:p>
            <a:pPr>
              <a:spcBef>
                <a:spcPts val="600"/>
              </a:spcBef>
            </a:pPr>
            <a:r>
              <a:rPr lang="ro-RO" sz="2000" b="1"/>
              <a:t>Cuvântul lui Dumnezeu </a:t>
            </a:r>
            <a:r>
              <a:rPr lang="ro-RO" sz="2000" b="1"/>
              <a:t>este </a:t>
            </a:r>
            <a:r>
              <a:rPr lang="ro-RO" sz="2000" b="1" smtClean="0"/>
              <a:t>infailibi</a:t>
            </a:r>
            <a:r>
              <a:rPr lang="ro-RO" sz="2000" b="1" smtClean="0"/>
              <a:t>l. Ce </a:t>
            </a:r>
            <a:r>
              <a:rPr lang="ro-RO" sz="2000" b="1"/>
              <a:t>să facem când găsim erori sau </a:t>
            </a:r>
            <a:r>
              <a:rPr lang="ro-RO" sz="2000" b="1" smtClean="0"/>
              <a:t>contradicţii</a:t>
            </a:r>
            <a:r>
              <a:rPr lang="ro-RO" sz="2000" b="1"/>
              <a:t>. Multe dintre aceste </a:t>
            </a:r>
            <a:r>
              <a:rPr lang="ro-RO" sz="2000" b="1" smtClean="0"/>
              <a:t>greşeli </a:t>
            </a:r>
            <a:r>
              <a:rPr lang="ro-RO" sz="2000" b="1"/>
              <a:t>sau aparente </a:t>
            </a:r>
            <a:r>
              <a:rPr lang="ro-RO" sz="2000" b="1" smtClean="0"/>
              <a:t>contradicţii </a:t>
            </a:r>
            <a:r>
              <a:rPr lang="ro-RO" sz="2000" b="1"/>
              <a:t>au un răspuns logic</a:t>
            </a:r>
            <a:r>
              <a:rPr lang="ro-RO" sz="2000" b="1"/>
              <a:t>. </a:t>
            </a:r>
            <a:endParaRPr lang="ro-RO" sz="2000" b="1"/>
          </a:p>
        </p:txBody>
      </p:sp>
      <p:pic>
        <p:nvPicPr>
          <p:cNvPr id="8" name="Imagen 7">
            <a:extLst>
              <a:ext uri="{FF2B5EF4-FFF2-40B4-BE49-F238E27FC236}">
                <a16:creationId xmlns:a16="http://schemas.microsoft.com/office/drawing/2014/main" xmlns="" id="{6A63B0E8-0A71-4FA6-9E88-02B48C4D1211}"/>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852080" y="2019288"/>
            <a:ext cx="2075833" cy="1556875"/>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32BA2D8A-F9CB-4162-8FCA-389D8443C930}"/>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775272" y="3757697"/>
            <a:ext cx="2229450" cy="1337892"/>
          </a:xfrm>
          <a:prstGeom prst="round2DiagRect">
            <a:avLst>
              <a:gd name="adj1" fmla="val 0"/>
              <a:gd name="adj2" fmla="val 18877"/>
            </a:avLst>
          </a:prstGeom>
          <a:ln w="28575"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xmlns="" id="{262027B0-5398-4B23-903E-838501EBCB32}"/>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30630" y="4855984"/>
            <a:ext cx="3361507" cy="1892529"/>
          </a:xfrm>
          <a:prstGeom prst="roundRect">
            <a:avLst>
              <a:gd name="adj" fmla="val 4167"/>
            </a:avLst>
          </a:prstGeom>
          <a:solidFill>
            <a:srgbClr val="FFFFFF"/>
          </a:solidFill>
          <a:ln w="76200" cap="sq">
            <a:solidFill>
              <a:schemeClr val="accent6">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3" name="Rectángulo 12">
            <a:extLst>
              <a:ext uri="{FF2B5EF4-FFF2-40B4-BE49-F238E27FC236}">
                <a16:creationId xmlns:a16="http://schemas.microsoft.com/office/drawing/2014/main" xmlns="" id="{230429A3-C745-4B56-A7CD-6B79B6F72250}"/>
              </a:ext>
            </a:extLst>
          </p:cNvPr>
          <p:cNvSpPr/>
          <p:nvPr/>
        </p:nvSpPr>
        <p:spPr>
          <a:xfrm>
            <a:off x="2351318" y="1981814"/>
            <a:ext cx="4525320" cy="2077492"/>
          </a:xfrm>
          <a:prstGeom prst="rect">
            <a:avLst/>
          </a:prstGeom>
        </p:spPr>
        <p:txBody>
          <a:bodyPr wrap="square">
            <a:spAutoFit/>
            <a:scene3d>
              <a:camera prst="orthographicFront"/>
              <a:lightRig rig="threePt" dir="t"/>
            </a:scene3d>
            <a:sp3d extrusionH="57150">
              <a:bevelT w="38100" h="38100"/>
            </a:sp3d>
          </a:bodyPr>
          <a:lstStyle/>
          <a:p>
            <a:pPr algn="ctr">
              <a:spcBef>
                <a:spcPts val="600"/>
              </a:spcBef>
            </a:pPr>
            <a:r>
              <a:rPr lang="ro-RO" sz="2400" b="1" dirty="0" smtClean="0">
                <a:solidFill>
                  <a:schemeClr val="accent3">
                    <a:lumMod val="50000"/>
                  </a:schemeClr>
                </a:solidFill>
              </a:rPr>
              <a:t>CONTRADICŢII</a:t>
            </a:r>
            <a:endParaRPr lang="ro-RO" sz="2000" b="1" dirty="0" smtClean="0">
              <a:solidFill>
                <a:schemeClr val="accent3">
                  <a:lumMod val="50000"/>
                </a:schemeClr>
              </a:solidFill>
            </a:endParaRPr>
          </a:p>
          <a:p>
            <a:pPr>
              <a:spcBef>
                <a:spcPts val="600"/>
              </a:spcBef>
            </a:pPr>
            <a:r>
              <a:rPr lang="ro-RO" sz="2000" b="1" dirty="0" smtClean="0"/>
              <a:t>Câţi </a:t>
            </a:r>
            <a:r>
              <a:rPr lang="ro-RO" sz="2000" b="1" dirty="0"/>
              <a:t>orbi a vindecat Isus în Ierihon </a:t>
            </a:r>
            <a:r>
              <a:rPr lang="ro-RO" sz="2000" b="1" dirty="0" smtClean="0"/>
              <a:t>(Mat. 20:30; Marcu 10:46)? Câţi demonizaţi </a:t>
            </a:r>
            <a:r>
              <a:rPr lang="ro-RO" sz="2000" b="1" dirty="0"/>
              <a:t>erau în </a:t>
            </a:r>
            <a:r>
              <a:rPr lang="ro-RO" sz="2000" b="1" dirty="0" err="1" smtClean="0"/>
              <a:t>Gadara</a:t>
            </a:r>
            <a:r>
              <a:rPr lang="ro-RO" sz="2000" b="1" dirty="0" smtClean="0"/>
              <a:t> (Mat. 8:28; Luca 8:27)? Cine </a:t>
            </a:r>
            <a:r>
              <a:rPr lang="ro-RO" sz="2000" b="1" dirty="0"/>
              <a:t>l-a ispitit pe David să numere poporul </a:t>
            </a:r>
            <a:r>
              <a:rPr lang="ro-RO" sz="2000" b="1" dirty="0" smtClean="0"/>
              <a:t>(</a:t>
            </a:r>
            <a:r>
              <a:rPr lang="ro-RO" sz="2000" b="1" dirty="0" err="1" smtClean="0"/>
              <a:t>2Sam</a:t>
            </a:r>
            <a:r>
              <a:rPr lang="ro-RO" sz="2000" b="1" dirty="0" smtClean="0"/>
              <a:t>. 24:1; </a:t>
            </a:r>
            <a:r>
              <a:rPr lang="ro-RO" sz="2000" b="1" dirty="0" err="1" smtClean="0"/>
              <a:t>1Cr</a:t>
            </a:r>
            <a:r>
              <a:rPr lang="ro-RO" sz="2000" b="1" dirty="0" smtClean="0"/>
              <a:t>. 21:1)?</a:t>
            </a:r>
            <a:endParaRPr lang="ro-RO" sz="2000" b="1" dirty="0"/>
          </a:p>
        </p:txBody>
      </p:sp>
      <p:sp>
        <p:nvSpPr>
          <p:cNvPr id="14" name="Rectángulo 13">
            <a:extLst>
              <a:ext uri="{FF2B5EF4-FFF2-40B4-BE49-F238E27FC236}">
                <a16:creationId xmlns:a16="http://schemas.microsoft.com/office/drawing/2014/main" xmlns="" id="{74385CF2-75B9-4F4E-ADA6-333ECEDCA1DE}"/>
              </a:ext>
            </a:extLst>
          </p:cNvPr>
          <p:cNvSpPr/>
          <p:nvPr/>
        </p:nvSpPr>
        <p:spPr>
          <a:xfrm>
            <a:off x="130629" y="4058713"/>
            <a:ext cx="6339840" cy="707886"/>
          </a:xfrm>
          <a:prstGeom prst="rect">
            <a:avLst/>
          </a:prstGeom>
        </p:spPr>
        <p:txBody>
          <a:bodyPr wrap="square">
            <a:spAutoFit/>
          </a:bodyPr>
          <a:lstStyle/>
          <a:p>
            <a:pPr>
              <a:spcBef>
                <a:spcPts val="600"/>
              </a:spcBef>
            </a:pPr>
            <a:r>
              <a:rPr lang="ro-RO" sz="2000" b="1"/>
              <a:t>O bună parte din </a:t>
            </a:r>
            <a:r>
              <a:rPr lang="ro-RO" sz="2000" b="1" smtClean="0"/>
              <a:t>contradicţiile </a:t>
            </a:r>
            <a:r>
              <a:rPr lang="ro-RO" sz="2000" b="1"/>
              <a:t>de care este acuzată biblia se găsesc în relatări paralele</a:t>
            </a:r>
            <a:r>
              <a:rPr lang="ro-RO" sz="2000" b="1"/>
              <a:t>. </a:t>
            </a:r>
            <a:endParaRPr lang="ro-RO" sz="2000" b="1"/>
          </a:p>
        </p:txBody>
      </p:sp>
      <p:sp>
        <p:nvSpPr>
          <p:cNvPr id="15" name="Rectángulo 14">
            <a:extLst>
              <a:ext uri="{FF2B5EF4-FFF2-40B4-BE49-F238E27FC236}">
                <a16:creationId xmlns:a16="http://schemas.microsoft.com/office/drawing/2014/main" xmlns="" id="{A3F52D47-071B-4BF1-9797-81B5067C79BF}"/>
              </a:ext>
            </a:extLst>
          </p:cNvPr>
          <p:cNvSpPr/>
          <p:nvPr/>
        </p:nvSpPr>
        <p:spPr>
          <a:xfrm>
            <a:off x="3602786" y="5129667"/>
            <a:ext cx="5541214" cy="1631216"/>
          </a:xfrm>
          <a:prstGeom prst="rect">
            <a:avLst/>
          </a:prstGeom>
        </p:spPr>
        <p:txBody>
          <a:bodyPr wrap="square">
            <a:spAutoFit/>
          </a:bodyPr>
          <a:lstStyle/>
          <a:p>
            <a:pPr>
              <a:spcBef>
                <a:spcPts val="600"/>
              </a:spcBef>
            </a:pPr>
            <a:r>
              <a:rPr lang="ro-RO" sz="2000" b="1" dirty="0"/>
              <a:t>Logica ne spune că două persoane, chiar </a:t>
            </a:r>
            <a:r>
              <a:rPr lang="ro-RO" sz="2000" b="1" dirty="0" smtClean="0"/>
              <a:t>şi </a:t>
            </a:r>
            <a:r>
              <a:rPr lang="ro-RO" sz="2000" b="1" dirty="0"/>
              <a:t>dacă ambele sunt martore la </a:t>
            </a:r>
            <a:r>
              <a:rPr lang="ro-RO" sz="2000" b="1" dirty="0" smtClean="0"/>
              <a:t>acelaşi </a:t>
            </a:r>
            <a:r>
              <a:rPr lang="ro-RO" sz="2000" b="1" dirty="0"/>
              <a:t>eveniment, nu vor prezenta niciodată o relatare identică. </a:t>
            </a:r>
            <a:r>
              <a:rPr lang="ro-RO" sz="2000" b="1" dirty="0" smtClean="0"/>
              <a:t>Fiecăruia </a:t>
            </a:r>
            <a:r>
              <a:rPr lang="ro-RO" sz="2000" b="1" dirty="0"/>
              <a:t>i-au atras </a:t>
            </a:r>
            <a:r>
              <a:rPr lang="ro-RO" sz="2000" b="1" dirty="0" smtClean="0"/>
              <a:t>atenţia </a:t>
            </a:r>
            <a:r>
              <a:rPr lang="ro-RO" sz="2000" b="1" dirty="0"/>
              <a:t>detalii diferite. Din acest motiv, vor exista </a:t>
            </a:r>
            <a:r>
              <a:rPr lang="ro-RO" sz="2000" b="1" dirty="0" smtClean="0"/>
              <a:t>diferenţe </a:t>
            </a:r>
            <a:r>
              <a:rPr lang="ro-RO" sz="2000" b="1" dirty="0"/>
              <a:t>între cele două </a:t>
            </a:r>
            <a:r>
              <a:rPr lang="ro-RO" sz="2000" b="1" dirty="0" smtClean="0"/>
              <a:t>naraţiuni</a:t>
            </a:r>
            <a:r>
              <a:rPr lang="ro-RO" sz="2000" b="1" dirty="0"/>
              <a:t>. </a:t>
            </a:r>
          </a:p>
        </p:txBody>
      </p:sp>
    </p:spTree>
    <p:extLst>
      <p:ext uri="{BB962C8B-B14F-4D97-AF65-F5344CB8AC3E}">
        <p14:creationId xmlns:p14="http://schemas.microsoft.com/office/powerpoint/2010/main" xmlns="" val="1881880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gtEl>
                                        <p:attrNameLst>
                                          <p:attrName>ppt_x</p:attrName>
                                          <p:attrName>ppt_y</p:attrName>
                                        </p:attrNameLst>
                                      </p:cBhvr>
                                    </p:animMotion>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decel="50000" fill="hold">
                                          <p:stCondLst>
                                            <p:cond delay="0"/>
                                          </p:stCondLst>
                                        </p:cTn>
                                        <p:tgtEl>
                                          <p:spTgt spid="13">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anim calcmode="lin" valueType="num">
                                      <p:cBhvr>
                                        <p:cTn id="46" dur="500" fill="hold"/>
                                        <p:tgtEl>
                                          <p:spTgt spid="6"/>
                                        </p:tgtEl>
                                        <p:attrNameLst>
                                          <p:attrName>ppt_x</p:attrName>
                                        </p:attrNameLst>
                                      </p:cBhvr>
                                      <p:tavLst>
                                        <p:tav tm="0">
                                          <p:val>
                                            <p:fltVal val="0.5"/>
                                          </p:val>
                                        </p:tav>
                                        <p:tav tm="100000">
                                          <p:val>
                                            <p:strVal val="#ppt_x"/>
                                          </p:val>
                                        </p:tav>
                                      </p:tavLst>
                                    </p:anim>
                                    <p:anim calcmode="lin" valueType="num">
                                      <p:cBhvr>
                                        <p:cTn id="47" dur="500" fill="hold"/>
                                        <p:tgtEl>
                                          <p:spTgt spid="6"/>
                                        </p:tgtEl>
                                        <p:attrNameLst>
                                          <p:attrName>ppt_y</p:attrName>
                                        </p:attrNameLst>
                                      </p:cBhvr>
                                      <p:tavLst>
                                        <p:tav tm="0">
                                          <p:val>
                                            <p:fltVal val="0.5"/>
                                          </p:val>
                                        </p:tav>
                                        <p:tav tm="100000">
                                          <p:val>
                                            <p:strVal val="#ppt_y"/>
                                          </p:val>
                                        </p:tav>
                                      </p:tavLst>
                                    </p:anim>
                                  </p:childTnLst>
                                </p:cTn>
                              </p:par>
                            </p:childTnLst>
                          </p:cTn>
                        </p:par>
                        <p:par>
                          <p:cTn id="48" fill="hold">
                            <p:stCondLst>
                              <p:cond delay="500"/>
                            </p:stCondLst>
                            <p:childTnLst>
                              <p:par>
                                <p:cTn id="49" presetID="53" presetClass="entr" presetSubtype="52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anim calcmode="lin" valueType="num">
                                      <p:cBhvr>
                                        <p:cTn id="54" dur="500" fill="hold"/>
                                        <p:tgtEl>
                                          <p:spTgt spid="8"/>
                                        </p:tgtEl>
                                        <p:attrNameLst>
                                          <p:attrName>ppt_x</p:attrName>
                                        </p:attrNameLst>
                                      </p:cBhvr>
                                      <p:tavLst>
                                        <p:tav tm="0">
                                          <p:val>
                                            <p:fltVal val="0.5"/>
                                          </p:val>
                                        </p:tav>
                                        <p:tav tm="100000">
                                          <p:val>
                                            <p:strVal val="#ppt_x"/>
                                          </p:val>
                                        </p:tav>
                                      </p:tavLst>
                                    </p:anim>
                                    <p:anim calcmode="lin" valueType="num">
                                      <p:cBhvr>
                                        <p:cTn id="55" dur="500" fill="hold"/>
                                        <p:tgtEl>
                                          <p:spTgt spid="8"/>
                                        </p:tgtEl>
                                        <p:attrNameLst>
                                          <p:attrName>ppt_y</p:attrName>
                                        </p:attrNameLst>
                                      </p:cBhvr>
                                      <p:tavLst>
                                        <p:tav tm="0">
                                          <p:val>
                                            <p:fltVal val="0.5"/>
                                          </p:val>
                                        </p:tav>
                                        <p:tav tm="100000">
                                          <p:val>
                                            <p:strVal val="#ppt_y"/>
                                          </p:val>
                                        </p:tav>
                                      </p:tavLst>
                                    </p:anim>
                                  </p:childTnLst>
                                </p:cTn>
                              </p:par>
                            </p:childTnLst>
                          </p:cTn>
                        </p:par>
                        <p:par>
                          <p:cTn id="56" fill="hold">
                            <p:stCondLst>
                              <p:cond delay="10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anim calcmode="lin" valueType="num">
                                      <p:cBhvr>
                                        <p:cTn id="62" dur="500" fill="hold"/>
                                        <p:tgtEl>
                                          <p:spTgt spid="10"/>
                                        </p:tgtEl>
                                        <p:attrNameLst>
                                          <p:attrName>ppt_x</p:attrName>
                                        </p:attrNameLst>
                                      </p:cBhvr>
                                      <p:tavLst>
                                        <p:tav tm="0">
                                          <p:val>
                                            <p:fltVal val="0.5"/>
                                          </p:val>
                                        </p:tav>
                                        <p:tav tm="100000">
                                          <p:val>
                                            <p:strVal val="#ppt_x"/>
                                          </p:val>
                                        </p:tav>
                                      </p:tavLst>
                                    </p:anim>
                                    <p:anim calcmode="lin" valueType="num">
                                      <p:cBhvr>
                                        <p:cTn id="63" dur="50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animEffect transition="in" filter="wipe(left)">
                                      <p:cBhvr>
                                        <p:cTn id="67" dur="500"/>
                                        <p:tgtEl>
                                          <p:spTgt spid="1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randombar(horizontal)">
                                      <p:cBhvr>
                                        <p:cTn id="77" dur="500"/>
                                        <p:tgtEl>
                                          <p:spTgt spid="12"/>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randombar(horizontal)">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uiExpand="1" build="p"/>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6B975CEC-93D0-4335-B855-1054BF20864C}"/>
              </a:ext>
            </a:extLst>
          </p:cNvPr>
          <p:cNvPicPr>
            <a:picLocks noChangeAspect="1"/>
          </p:cNvPicPr>
          <p:nvPr/>
        </p:nvPicPr>
        <p:blipFill>
          <a:blip r:embed="rId3"/>
          <a:stretch>
            <a:fillRect/>
          </a:stretch>
        </p:blipFill>
        <p:spPr>
          <a:xfrm flipH="1">
            <a:off x="7178848" y="1067908"/>
            <a:ext cx="1750296" cy="1727062"/>
          </a:xfrm>
          <a:prstGeom prst="roundRect">
            <a:avLst>
              <a:gd name="adj" fmla="val 8594"/>
            </a:avLst>
          </a:prstGeom>
          <a:solidFill>
            <a:srgbClr val="FFFFFF">
              <a:shade val="85000"/>
            </a:srgbClr>
          </a:solidFill>
          <a:ln>
            <a:solidFill>
              <a:schemeClr val="tx1"/>
            </a:solidFill>
          </a:ln>
          <a:effectLst>
            <a:outerShdw blurRad="63500" sx="102000" sy="102000" algn="ctr" rotWithShape="0">
              <a:prstClr val="black">
                <a:alpha val="40000"/>
              </a:prstClr>
            </a:outerShdw>
            <a:reflection blurRad="12700" stA="38000" endPos="28000" dist="5000" dir="5400000" sy="-100000" algn="bl" rotWithShape="0"/>
          </a:effectLst>
        </p:spPr>
      </p:pic>
      <p:pic>
        <p:nvPicPr>
          <p:cNvPr id="3" name="Imagen 2">
            <a:extLst>
              <a:ext uri="{FF2B5EF4-FFF2-40B4-BE49-F238E27FC236}">
                <a16:creationId xmlns:a16="http://schemas.microsoft.com/office/drawing/2014/main" xmlns="" id="{6168247C-DB9F-40DC-AB80-D018AE1D1062}"/>
              </a:ext>
            </a:extLst>
          </p:cNvPr>
          <p:cNvPicPr>
            <a:picLocks noChangeAspect="1"/>
          </p:cNvPicPr>
          <p:nvPr/>
        </p:nvPicPr>
        <p:blipFill>
          <a:blip r:embed="rId4" cstate="print">
            <a:extLst>
              <a:ext uri="{28A0092B-C50C-407E-A947-70E740481C1C}">
                <a14:useLocalDpi xmlns:a14="http://schemas.microsoft.com/office/drawing/2010/main" xmlns=""/>
              </a:ext>
            </a:extLst>
          </a:blip>
          <a:srcRect/>
          <a:stretch/>
        </p:blipFill>
        <p:spPr>
          <a:xfrm>
            <a:off x="78377" y="2769329"/>
            <a:ext cx="8987246" cy="3020746"/>
          </a:xfrm>
          <a:prstGeom prst="rect">
            <a:avLst/>
          </a:prstGeom>
        </p:spPr>
      </p:pic>
      <p:sp>
        <p:nvSpPr>
          <p:cNvPr id="4" name="CuadroTexto 3">
            <a:extLst>
              <a:ext uri="{FF2B5EF4-FFF2-40B4-BE49-F238E27FC236}">
                <a16:creationId xmlns:a16="http://schemas.microsoft.com/office/drawing/2014/main" xmlns="" id="{940B8786-4A9A-4E1D-87E5-A629C6A8CE46}"/>
              </a:ext>
            </a:extLst>
          </p:cNvPr>
          <p:cNvSpPr txBox="1"/>
          <p:nvPr/>
        </p:nvSpPr>
        <p:spPr>
          <a:xfrm>
            <a:off x="146794" y="1359993"/>
            <a:ext cx="7270006" cy="1532214"/>
          </a:xfrm>
          <a:prstGeom prst="rect">
            <a:avLst/>
          </a:prstGeom>
          <a:noFill/>
        </p:spPr>
        <p:txBody>
          <a:bodyPr wrap="square" rtlCol="0">
            <a:spAutoFit/>
            <a:scene3d>
              <a:camera prst="orthographicFront"/>
              <a:lightRig rig="threePt" dir="t"/>
            </a:scene3d>
            <a:sp3d extrusionH="57150">
              <a:bevelT w="38100" h="38100"/>
            </a:sp3d>
          </a:bodyPr>
          <a:lstStyle/>
          <a:p>
            <a:pPr algn="ctr">
              <a:lnSpc>
                <a:spcPts val="2000"/>
              </a:lnSpc>
              <a:spcBef>
                <a:spcPts val="400"/>
              </a:spcBef>
            </a:pPr>
            <a:r>
              <a:rPr lang="ro-RO" sz="2000" b="1" dirty="0" smtClean="0">
                <a:solidFill>
                  <a:schemeClr val="accent6">
                    <a:lumMod val="50000"/>
                  </a:schemeClr>
                </a:solidFill>
              </a:rPr>
              <a:t>ERORI DE COPIERE</a:t>
            </a:r>
          </a:p>
          <a:p>
            <a:pPr>
              <a:lnSpc>
                <a:spcPts val="2000"/>
              </a:lnSpc>
              <a:spcBef>
                <a:spcPts val="400"/>
              </a:spcBef>
            </a:pPr>
            <a:r>
              <a:rPr lang="ro-RO" sz="2000" b="1" dirty="0" smtClean="0"/>
              <a:t>Una </a:t>
            </a:r>
            <a:r>
              <a:rPr lang="ro-RO" sz="2000" b="1" dirty="0"/>
              <a:t>din erorile cele mai evidente de copiere le găsim în unele traduceri ale lui 1 Ioan </a:t>
            </a:r>
            <a:r>
              <a:rPr lang="ro-RO" sz="2000" b="1" dirty="0" smtClean="0"/>
              <a:t>5:7-8.</a:t>
            </a:r>
          </a:p>
          <a:p>
            <a:pPr>
              <a:lnSpc>
                <a:spcPts val="2000"/>
              </a:lnSpc>
              <a:spcBef>
                <a:spcPts val="400"/>
              </a:spcBef>
            </a:pPr>
            <a:r>
              <a:rPr lang="ro-RO" sz="2000" b="1" dirty="0" smtClean="0"/>
              <a:t>În </a:t>
            </a:r>
            <a:r>
              <a:rPr lang="ro-RO" sz="2000" b="1" dirty="0"/>
              <a:t>acest </a:t>
            </a:r>
            <a:r>
              <a:rPr lang="ro-RO" sz="2000" b="1" dirty="0" smtClean="0"/>
              <a:t>caz, comentariul </a:t>
            </a:r>
            <a:r>
              <a:rPr lang="ro-RO" sz="2000" b="1" dirty="0"/>
              <a:t>de pe margine al unui copiator a fost inclus de </a:t>
            </a:r>
            <a:r>
              <a:rPr lang="ro-RO" sz="2000" b="1" dirty="0" smtClean="0"/>
              <a:t>alţi </a:t>
            </a:r>
            <a:r>
              <a:rPr lang="ro-RO" sz="2000" b="1" dirty="0"/>
              <a:t>copiatori ca </a:t>
            </a:r>
            <a:r>
              <a:rPr lang="ro-RO" sz="2000" b="1" dirty="0" smtClean="0"/>
              <a:t>şi </a:t>
            </a:r>
            <a:r>
              <a:rPr lang="ro-RO" sz="2000" b="1" dirty="0"/>
              <a:t>cum ar fi fost parte din textul original. </a:t>
            </a:r>
          </a:p>
        </p:txBody>
      </p:sp>
      <p:sp>
        <p:nvSpPr>
          <p:cNvPr id="8" name="Rectángulo 7">
            <a:extLst>
              <a:ext uri="{FF2B5EF4-FFF2-40B4-BE49-F238E27FC236}">
                <a16:creationId xmlns:a16="http://schemas.microsoft.com/office/drawing/2014/main" xmlns="" id="{B59A2534-328D-4B75-9886-BD5A60F616AD}"/>
              </a:ext>
            </a:extLst>
          </p:cNvPr>
          <p:cNvSpPr/>
          <p:nvPr/>
        </p:nvSpPr>
        <p:spPr>
          <a:xfrm>
            <a:off x="-212437" y="211362"/>
            <a:ext cx="2838995" cy="830997"/>
          </a:xfrm>
          <a:prstGeom prst="rect">
            <a:avLst/>
          </a:prstGeom>
          <a:noFill/>
        </p:spPr>
        <p:txBody>
          <a:bodyPr wrap="square" rtlCol="0">
            <a:spAutoFit/>
            <a:scene3d>
              <a:camera prst="orthographicFront"/>
              <a:lightRig rig="threePt" dir="t"/>
            </a:scene3d>
            <a:sp3d extrusionH="57150">
              <a:bevelT w="38100" h="38100"/>
            </a:sp3d>
          </a:bodyPr>
          <a:lstStyle/>
          <a:p>
            <a:pPr algn="ctr" defTabSz="914400"/>
            <a:r>
              <a:rPr lang="ro-RO" sz="4800" b="1" smtClean="0">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rPr>
              <a:t>LO</a:t>
            </a:r>
            <a:r>
              <a:rPr lang="ro-RO" sz="4800" b="1" smtClean="0">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rPr>
              <a:t>GICA</a:t>
            </a:r>
            <a:endParaRPr lang="ro-RO" sz="4800" b="1">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9" name="Rectángulo 8">
            <a:extLst>
              <a:ext uri="{FF2B5EF4-FFF2-40B4-BE49-F238E27FC236}">
                <a16:creationId xmlns:a16="http://schemas.microsoft.com/office/drawing/2014/main" xmlns="" id="{5CC73081-16C6-4523-B7CB-0E94C2F1F839}"/>
              </a:ext>
            </a:extLst>
          </p:cNvPr>
          <p:cNvSpPr/>
          <p:nvPr/>
        </p:nvSpPr>
        <p:spPr>
          <a:xfrm>
            <a:off x="2346036" y="109486"/>
            <a:ext cx="6719587"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chemeClr val="accent3">
                    <a:lumMod val="50000"/>
                  </a:schemeClr>
                </a:solidFill>
                <a:latin typeface="Comic Sans MS" panose="030F0702030302020204" pitchFamily="66" charset="0"/>
              </a:rPr>
              <a:t>„Roagă‑i </a:t>
            </a:r>
            <a:r>
              <a:rPr lang="ro-RO" b="1" dirty="0" smtClean="0">
                <a:solidFill>
                  <a:schemeClr val="accent3">
                    <a:lumMod val="50000"/>
                  </a:schemeClr>
                </a:solidFill>
                <a:latin typeface="Comic Sans MS" panose="030F0702030302020204" pitchFamily="66" charset="0"/>
              </a:rPr>
              <a:t>fierbinte înaintea lui Dumnezeu, să nu se certe cu privire la cuvinte[…] Străduieşte‑te să te înfăţişezi înaintea lui Dumnezeu ca un om încercat </a:t>
            </a:r>
            <a:r>
              <a:rPr lang="ro-RO" b="1" dirty="0">
                <a:solidFill>
                  <a:schemeClr val="accent3">
                    <a:lumMod val="50000"/>
                  </a:schemeClr>
                </a:solidFill>
                <a:latin typeface="Comic Sans MS" panose="030F0702030302020204" pitchFamily="66" charset="0"/>
              </a:rPr>
              <a:t>care explică drept Cuvântul adevărului</a:t>
            </a:r>
            <a:r>
              <a:rPr lang="ro-RO" b="1" dirty="0" smtClean="0">
                <a:solidFill>
                  <a:schemeClr val="accent3">
                    <a:lumMod val="50000"/>
                  </a:schemeClr>
                </a:solidFill>
                <a:latin typeface="Comic Sans MS" panose="030F0702030302020204" pitchFamily="66" charset="0"/>
              </a:rPr>
              <a:t>.” </a:t>
            </a:r>
            <a:r>
              <a:rPr lang="ro-RO" sz="1200" b="1" dirty="0" smtClean="0">
                <a:solidFill>
                  <a:schemeClr val="accent3">
                    <a:lumMod val="50000"/>
                  </a:schemeClr>
                </a:solidFill>
                <a:latin typeface="Comic Sans MS" panose="030F0702030302020204" pitchFamily="66" charset="0"/>
              </a:rPr>
              <a:t>(2 Timotei 2:14-15 </a:t>
            </a:r>
            <a:r>
              <a:rPr lang="ro-RO" sz="1100" b="1" dirty="0" err="1" smtClean="0">
                <a:solidFill>
                  <a:schemeClr val="accent3">
                    <a:lumMod val="50000"/>
                  </a:schemeClr>
                </a:solidFill>
                <a:latin typeface="Comic Sans MS" panose="030F0702030302020204" pitchFamily="66" charset="0"/>
              </a:rPr>
              <a:t>NTR</a:t>
            </a:r>
            <a:r>
              <a:rPr lang="ro-RO" sz="1200" b="1" dirty="0" smtClean="0">
                <a:solidFill>
                  <a:schemeClr val="accent3">
                    <a:lumMod val="50000"/>
                  </a:schemeClr>
                </a:solidFill>
                <a:latin typeface="Comic Sans MS" panose="030F0702030302020204" pitchFamily="66" charset="0"/>
              </a:rPr>
              <a:t>)</a:t>
            </a:r>
            <a:endParaRPr lang="ro-RO" sz="1400" b="1" dirty="0">
              <a:solidFill>
                <a:schemeClr val="accent3">
                  <a:lumMod val="50000"/>
                </a:schemeClr>
              </a:solidFill>
              <a:latin typeface="Comic Sans MS" panose="030F0702030302020204" pitchFamily="66" charset="0"/>
            </a:endParaRPr>
          </a:p>
        </p:txBody>
      </p:sp>
      <p:sp>
        <p:nvSpPr>
          <p:cNvPr id="10" name="4 Llamada con línea 2 (barra de énfasis)">
            <a:extLst>
              <a:ext uri="{FF2B5EF4-FFF2-40B4-BE49-F238E27FC236}">
                <a16:creationId xmlns:a16="http://schemas.microsoft.com/office/drawing/2014/main" xmlns="" id="{A1DBBA8E-6B65-43F5-83AA-FD8C4B095370}"/>
              </a:ext>
            </a:extLst>
          </p:cNvPr>
          <p:cNvSpPr/>
          <p:nvPr/>
        </p:nvSpPr>
        <p:spPr>
          <a:xfrm>
            <a:off x="5471857" y="3222570"/>
            <a:ext cx="3214710" cy="2286016"/>
          </a:xfrm>
          <a:prstGeom prst="accentCallout2">
            <a:avLst>
              <a:gd name="adj1" fmla="val 17289"/>
              <a:gd name="adj2" fmla="val -2227"/>
              <a:gd name="adj3" fmla="val 36656"/>
              <a:gd name="adj4" fmla="val -12127"/>
              <a:gd name="adj5" fmla="val 38651"/>
              <a:gd name="adj6" fmla="val -87927"/>
            </a:avLst>
          </a:prstGeom>
          <a:noFill/>
          <a:ln w="25400" cap="flat" cmpd="sng" algn="ctr">
            <a:solidFill>
              <a:srgbClr val="FFFF66"/>
            </a:solidFill>
            <a:prstDash val="solid"/>
          </a:ln>
          <a:effectLst>
            <a:outerShdw blurRad="50800" dist="38100" dir="2700000" algn="tl" rotWithShape="0">
              <a:prstClr val="black">
                <a:alpha val="40000"/>
              </a:prstClr>
            </a:outerShdw>
          </a:effectLst>
        </p:spPr>
        <p:txBody>
          <a:bodyPr rtlCol="0" anchor="ctr"/>
          <a:lstStyle/>
          <a:p>
            <a:pPr lvl="0" defTabSz="914400">
              <a:defRPr/>
            </a:pPr>
            <a:r>
              <a:rPr lang="ro-RO" sz="2800" b="1" kern="0" smtClean="0">
                <a:solidFill>
                  <a:schemeClr val="tx2">
                    <a:lumMod val="50000"/>
                  </a:schemeClr>
                </a:solidFill>
                <a:latin typeface="Giddyup Std" pitchFamily="50" charset="0"/>
              </a:rPr>
              <a:t>S</a:t>
            </a:r>
            <a:r>
              <a:rPr lang="ro-RO" sz="2800" b="1" kern="0" smtClean="0">
                <a:solidFill>
                  <a:schemeClr val="tx2">
                    <a:lumMod val="50000"/>
                  </a:schemeClr>
                </a:solidFill>
                <a:latin typeface="Giddyup Std" pitchFamily="50" charset="0"/>
              </a:rPr>
              <a:t>i trei sunt care </a:t>
            </a:r>
            <a:r>
              <a:rPr lang="ro-RO" sz="2800" b="1" kern="0" smtClean="0">
                <a:solidFill>
                  <a:schemeClr val="tx2">
                    <a:lumMod val="50000"/>
                  </a:schemeClr>
                </a:solidFill>
                <a:latin typeface="Giddyup Std" pitchFamily="50" charset="0"/>
              </a:rPr>
              <a:t>marturisesc</a:t>
            </a:r>
            <a:r>
              <a:rPr lang="ro-RO" sz="2800" b="1" kern="0" smtClean="0">
                <a:solidFill>
                  <a:schemeClr val="tx2">
                    <a:lumMod val="50000"/>
                  </a:schemeClr>
                </a:solidFill>
                <a:latin typeface="Giddyup Std" pitchFamily="50" charset="0"/>
              </a:rPr>
              <a:t> pe </a:t>
            </a:r>
            <a:r>
              <a:rPr lang="ro-RO" sz="2800" b="1" kern="0" smtClean="0">
                <a:solidFill>
                  <a:schemeClr val="tx2">
                    <a:lumMod val="50000"/>
                  </a:schemeClr>
                </a:solidFill>
                <a:latin typeface="Giddyup Std" pitchFamily="50" charset="0"/>
              </a:rPr>
              <a:t>pamânt</a:t>
            </a:r>
            <a:r>
              <a:rPr lang="ro-RO" sz="2800" b="1" kern="0" smtClean="0">
                <a:solidFill>
                  <a:schemeClr val="tx2">
                    <a:lumMod val="50000"/>
                  </a:schemeClr>
                </a:solidFill>
                <a:latin typeface="Giddyup Std" pitchFamily="50" charset="0"/>
              </a:rPr>
              <a:t>: </a:t>
            </a:r>
            <a:r>
              <a:rPr lang="ro-RO" sz="2800" b="1" kern="0" smtClean="0">
                <a:solidFill>
                  <a:schemeClr val="tx2">
                    <a:lumMod val="50000"/>
                  </a:schemeClr>
                </a:solidFill>
                <a:latin typeface="Giddyup Std" pitchFamily="50" charset="0"/>
              </a:rPr>
              <a:t>Duhul</a:t>
            </a:r>
            <a:r>
              <a:rPr lang="ro-RO" sz="2800" b="1" kern="0" smtClean="0">
                <a:solidFill>
                  <a:schemeClr val="tx2">
                    <a:lumMod val="50000"/>
                  </a:schemeClr>
                </a:solidFill>
                <a:latin typeface="Giddyup Std" pitchFamily="50" charset="0"/>
              </a:rPr>
              <a:t>, apa </a:t>
            </a:r>
            <a:r>
              <a:rPr lang="ro-RO" sz="2800" b="1" kern="0" smtClean="0">
                <a:solidFill>
                  <a:schemeClr val="tx2">
                    <a:lumMod val="50000"/>
                  </a:schemeClr>
                </a:solidFill>
                <a:latin typeface="Giddyup Std" pitchFamily="50" charset="0"/>
              </a:rPr>
              <a:t>s</a:t>
            </a:r>
            <a:r>
              <a:rPr lang="ro-RO" sz="2800" b="1" kern="0" smtClean="0">
                <a:solidFill>
                  <a:schemeClr val="tx2">
                    <a:lumMod val="50000"/>
                  </a:schemeClr>
                </a:solidFill>
                <a:latin typeface="Giddyup Std" pitchFamily="50" charset="0"/>
              </a:rPr>
              <a:t>i </a:t>
            </a:r>
            <a:r>
              <a:rPr lang="ro-RO" sz="2800" b="1" kern="0" smtClean="0">
                <a:solidFill>
                  <a:schemeClr val="tx2">
                    <a:lumMod val="50000"/>
                  </a:schemeClr>
                </a:solidFill>
                <a:latin typeface="Giddyup Std" pitchFamily="50" charset="0"/>
              </a:rPr>
              <a:t>sângele</a:t>
            </a:r>
            <a:r>
              <a:rPr lang="ro-RO" sz="2800" b="1" kern="0" smtClean="0">
                <a:solidFill>
                  <a:schemeClr val="tx2">
                    <a:lumMod val="50000"/>
                  </a:schemeClr>
                </a:solidFill>
                <a:latin typeface="Giddyup Std" pitchFamily="50" charset="0"/>
              </a:rPr>
              <a:t>, </a:t>
            </a:r>
            <a:r>
              <a:rPr lang="ro-RO" sz="2800" b="1" kern="0" smtClean="0">
                <a:solidFill>
                  <a:schemeClr val="tx2">
                    <a:lumMod val="50000"/>
                  </a:schemeClr>
                </a:solidFill>
                <a:latin typeface="Giddyup Std" pitchFamily="50" charset="0"/>
              </a:rPr>
              <a:t>s</a:t>
            </a:r>
            <a:r>
              <a:rPr lang="ro-RO" sz="2800" b="1" kern="0" smtClean="0">
                <a:solidFill>
                  <a:schemeClr val="tx2">
                    <a:lumMod val="50000"/>
                  </a:schemeClr>
                </a:solidFill>
                <a:latin typeface="Giddyup Std" pitchFamily="50" charset="0"/>
              </a:rPr>
              <a:t>i </a:t>
            </a:r>
            <a:r>
              <a:rPr lang="ro-RO" sz="2800" b="1" kern="0" smtClean="0">
                <a:solidFill>
                  <a:schemeClr val="tx2">
                    <a:lumMod val="50000"/>
                  </a:schemeClr>
                </a:solidFill>
                <a:latin typeface="Giddyup Std" pitchFamily="50" charset="0"/>
              </a:rPr>
              <a:t>aces</a:t>
            </a:r>
            <a:r>
              <a:rPr lang="ro-RO" sz="2800" b="1" kern="0" smtClean="0">
                <a:solidFill>
                  <a:schemeClr val="tx2">
                    <a:lumMod val="50000"/>
                  </a:schemeClr>
                </a:solidFill>
                <a:latin typeface="Giddyup Std" pitchFamily="50" charset="0"/>
              </a:rPr>
              <a:t>ti trei sunt una în </a:t>
            </a:r>
            <a:r>
              <a:rPr lang="ro-RO" sz="2800" b="1" kern="0" smtClean="0">
                <a:solidFill>
                  <a:schemeClr val="tx2">
                    <a:lumMod val="50000"/>
                  </a:schemeClr>
                </a:solidFill>
                <a:latin typeface="Giddyup Std" pitchFamily="50" charset="0"/>
              </a:rPr>
              <a:t>marturisirea</a:t>
            </a:r>
            <a:r>
              <a:rPr lang="ro-RO" sz="2800" b="1" kern="0" smtClean="0">
                <a:solidFill>
                  <a:schemeClr val="tx2">
                    <a:lumMod val="50000"/>
                  </a:schemeClr>
                </a:solidFill>
                <a:latin typeface="Giddyup Std" pitchFamily="50" charset="0"/>
              </a:rPr>
              <a:t> </a:t>
            </a:r>
            <a:r>
              <a:rPr lang="ro-RO" sz="2800" b="1" kern="0" smtClean="0">
                <a:solidFill>
                  <a:schemeClr val="tx2">
                    <a:lumMod val="50000"/>
                  </a:schemeClr>
                </a:solidFill>
                <a:latin typeface="Giddyup Std" pitchFamily="50" charset="0"/>
              </a:rPr>
              <a:t>lor.</a:t>
            </a:r>
            <a:endParaRPr kumimoji="0" lang="ro-RO" sz="2800" b="1" i="0" u="none" strike="noStrike" kern="0" cap="none" spc="0" normalizeH="0" baseline="0">
              <a:ln>
                <a:noFill/>
              </a:ln>
              <a:solidFill>
                <a:schemeClr val="tx2">
                  <a:lumMod val="50000"/>
                </a:schemeClr>
              </a:solidFill>
              <a:effectLst/>
              <a:uLnTx/>
              <a:uFillTx/>
              <a:latin typeface="Giddyup Std" pitchFamily="50" charset="0"/>
              <a:ea typeface="+mn-ea"/>
              <a:cs typeface="+mn-cs"/>
            </a:endParaRPr>
          </a:p>
        </p:txBody>
      </p:sp>
      <p:sp>
        <p:nvSpPr>
          <p:cNvPr id="11" name="1 CuadroTexto">
            <a:extLst>
              <a:ext uri="{FF2B5EF4-FFF2-40B4-BE49-F238E27FC236}">
                <a16:creationId xmlns:a16="http://schemas.microsoft.com/office/drawing/2014/main" xmlns="" id="{E0617056-5510-42DF-B91C-A094FD45D07C}"/>
              </a:ext>
            </a:extLst>
          </p:cNvPr>
          <p:cNvSpPr txBox="1"/>
          <p:nvPr/>
        </p:nvSpPr>
        <p:spPr>
          <a:xfrm>
            <a:off x="853957" y="3105899"/>
            <a:ext cx="4746172" cy="2062103"/>
          </a:xfrm>
          <a:prstGeom prst="rect">
            <a:avLst/>
          </a:prstGeom>
          <a:noFill/>
        </p:spPr>
        <p:txBody>
          <a:bodyPr wrap="square" rtlCol="0">
            <a:spAutoFit/>
          </a:bodyPr>
          <a:lstStyle/>
          <a:p>
            <a:pPr defTabSz="914400"/>
            <a:r>
              <a:rPr lang="ro-RO" sz="3200" b="1" dirty="0" smtClean="0">
                <a:effectLst>
                  <a:outerShdw blurRad="38100" dist="38100" dir="2700000" algn="tl">
                    <a:srgbClr val="000000">
                      <a:alpha val="43137"/>
                    </a:srgbClr>
                  </a:outerShdw>
                </a:effectLst>
                <a:latin typeface="Harrington" panose="04040505050A02020702" pitchFamily="82" charset="0"/>
              </a:rPr>
              <a:t>Căci trei sunt care mărturisesc în cer: Tatăl, Cuvântul şi Duhul Sfânt, şi aceşti trei una sunt.</a:t>
            </a:r>
            <a:endParaRPr lang="ro-RO" sz="3200" b="1" dirty="0">
              <a:effectLst>
                <a:outerShdw blurRad="38100" dist="38100" dir="2700000" algn="tl">
                  <a:srgbClr val="000000">
                    <a:alpha val="43137"/>
                  </a:srgbClr>
                </a:outerShdw>
              </a:effectLst>
              <a:latin typeface="Harrington" panose="04040505050A02020702" pitchFamily="82" charset="0"/>
            </a:endParaRPr>
          </a:p>
        </p:txBody>
      </p:sp>
      <p:sp>
        <p:nvSpPr>
          <p:cNvPr id="5" name="CuadroTexto 4">
            <a:extLst>
              <a:ext uri="{FF2B5EF4-FFF2-40B4-BE49-F238E27FC236}">
                <a16:creationId xmlns:a16="http://schemas.microsoft.com/office/drawing/2014/main" xmlns="" id="{682DAC48-6C66-4DE3-B2B7-6A9919B04187}"/>
              </a:ext>
            </a:extLst>
          </p:cNvPr>
          <p:cNvSpPr txBox="1"/>
          <p:nvPr/>
        </p:nvSpPr>
        <p:spPr>
          <a:xfrm>
            <a:off x="316828" y="2867552"/>
            <a:ext cx="1516762" cy="307777"/>
          </a:xfrm>
          <a:prstGeom prst="rect">
            <a:avLst/>
          </a:prstGeom>
          <a:noFill/>
        </p:spPr>
        <p:txBody>
          <a:bodyPr wrap="none" rtlCol="0">
            <a:spAutoFit/>
          </a:bodyPr>
          <a:lstStyle/>
          <a:p>
            <a:r>
              <a:rPr lang="ro-RO" sz="1400" b="1" smtClean="0">
                <a:solidFill>
                  <a:srgbClr val="C00000"/>
                </a:solidFill>
              </a:rPr>
              <a:t>TEXTUL</a:t>
            </a:r>
            <a:r>
              <a:rPr lang="ro-RO" sz="1400" b="1" smtClean="0">
                <a:solidFill>
                  <a:srgbClr val="C00000"/>
                </a:solidFill>
              </a:rPr>
              <a:t> </a:t>
            </a:r>
            <a:r>
              <a:rPr lang="ro-RO" sz="1400" b="1" smtClean="0">
                <a:solidFill>
                  <a:srgbClr val="C00000"/>
                </a:solidFill>
              </a:rPr>
              <a:t>ORIGINAL</a:t>
            </a:r>
            <a:endParaRPr lang="ro-RO" sz="1400" b="1">
              <a:solidFill>
                <a:srgbClr val="C00000"/>
              </a:solidFill>
            </a:endParaRPr>
          </a:p>
        </p:txBody>
      </p:sp>
      <p:sp>
        <p:nvSpPr>
          <p:cNvPr id="12" name="CuadroTexto 11">
            <a:extLst>
              <a:ext uri="{FF2B5EF4-FFF2-40B4-BE49-F238E27FC236}">
                <a16:creationId xmlns:a16="http://schemas.microsoft.com/office/drawing/2014/main" xmlns="" id="{47F371DD-2D52-49A3-9120-0BE87F499506}"/>
              </a:ext>
            </a:extLst>
          </p:cNvPr>
          <p:cNvSpPr txBox="1"/>
          <p:nvPr/>
        </p:nvSpPr>
        <p:spPr>
          <a:xfrm>
            <a:off x="6375709" y="2958005"/>
            <a:ext cx="2158732" cy="307777"/>
          </a:xfrm>
          <a:prstGeom prst="rect">
            <a:avLst/>
          </a:prstGeom>
          <a:noFill/>
        </p:spPr>
        <p:txBody>
          <a:bodyPr wrap="none" rtlCol="0">
            <a:spAutoFit/>
          </a:bodyPr>
          <a:lstStyle/>
          <a:p>
            <a:pPr algn="r"/>
            <a:r>
              <a:rPr lang="ro-RO" sz="1400" b="1" smtClean="0">
                <a:solidFill>
                  <a:srgbClr val="C00000"/>
                </a:solidFill>
              </a:rPr>
              <a:t>COMENTARIUL</a:t>
            </a:r>
            <a:r>
              <a:rPr lang="ro-RO" sz="1400" b="1" smtClean="0">
                <a:solidFill>
                  <a:srgbClr val="C00000"/>
                </a:solidFill>
              </a:rPr>
              <a:t> </a:t>
            </a:r>
            <a:r>
              <a:rPr lang="ro-RO" sz="1400" b="1" smtClean="0">
                <a:solidFill>
                  <a:srgbClr val="C00000"/>
                </a:solidFill>
              </a:rPr>
              <a:t>MARGINAL</a:t>
            </a:r>
            <a:endParaRPr lang="ro-RO" sz="1400" b="1">
              <a:solidFill>
                <a:srgbClr val="C00000"/>
              </a:solidFill>
            </a:endParaRPr>
          </a:p>
        </p:txBody>
      </p:sp>
      <p:sp>
        <p:nvSpPr>
          <p:cNvPr id="6" name="Rectángulo 5">
            <a:extLst>
              <a:ext uri="{FF2B5EF4-FFF2-40B4-BE49-F238E27FC236}">
                <a16:creationId xmlns:a16="http://schemas.microsoft.com/office/drawing/2014/main" xmlns="" id="{EDC7D3EA-B7FC-4631-9E9D-0076682B0677}"/>
              </a:ext>
            </a:extLst>
          </p:cNvPr>
          <p:cNvSpPr/>
          <p:nvPr/>
        </p:nvSpPr>
        <p:spPr>
          <a:xfrm>
            <a:off x="161337" y="5783987"/>
            <a:ext cx="8904286" cy="1015663"/>
          </a:xfrm>
          <a:prstGeom prst="rect">
            <a:avLst/>
          </a:prstGeom>
        </p:spPr>
        <p:txBody>
          <a:bodyPr wrap="square">
            <a:spAutoFit/>
          </a:bodyPr>
          <a:lstStyle/>
          <a:p>
            <a:pPr>
              <a:spcBef>
                <a:spcPts val="600"/>
              </a:spcBef>
            </a:pPr>
            <a:r>
              <a:rPr lang="ro-RO" sz="2000" b="1" dirty="0" smtClean="0"/>
              <a:t>„Nici </a:t>
            </a:r>
            <a:r>
              <a:rPr lang="ro-RO" sz="2000" b="1" dirty="0"/>
              <a:t>o taină nu va pune în încurcătură vreun suflet </a:t>
            </a:r>
            <a:r>
              <a:rPr lang="ro-RO" sz="2000" b="1" dirty="0" smtClean="0"/>
              <a:t>şi </a:t>
            </a:r>
            <a:r>
              <a:rPr lang="ro-RO" sz="2000" b="1" dirty="0"/>
              <a:t>nici nu va face să se poticnească picioarele acelora care nu vor inventa </a:t>
            </a:r>
            <a:r>
              <a:rPr lang="ro-RO" sz="2000" b="1" dirty="0" smtClean="0"/>
              <a:t>dificultăţi</a:t>
            </a:r>
            <a:r>
              <a:rPr lang="ro-RO" sz="2000" b="1" dirty="0"/>
              <a:t>, folosind chiar adevărul descoperit foarte </a:t>
            </a:r>
            <a:r>
              <a:rPr lang="ro-RO" sz="2000" b="1" dirty="0" smtClean="0"/>
              <a:t>clar” (</a:t>
            </a:r>
            <a:r>
              <a:rPr lang="ro-RO" sz="2000" b="1" dirty="0" err="1" smtClean="0"/>
              <a:t>EGW</a:t>
            </a:r>
            <a:r>
              <a:rPr lang="ro-RO" sz="2000" b="1" dirty="0" smtClean="0"/>
              <a:t>, Solii alese, cartea 1, pag. 16).</a:t>
            </a:r>
            <a:endParaRPr lang="ro-RO" sz="2000" b="1" dirty="0"/>
          </a:p>
        </p:txBody>
      </p:sp>
    </p:spTree>
    <p:extLst>
      <p:ext uri="{BB962C8B-B14F-4D97-AF65-F5344CB8AC3E}">
        <p14:creationId xmlns:p14="http://schemas.microsoft.com/office/powerpoint/2010/main" xmlns="" val="205680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10">
                                            <p:bg/>
                                          </p:spTgt>
                                        </p:tgtEl>
                                        <p:attrNameLst>
                                          <p:attrName>style.visibility</p:attrName>
                                        </p:attrNameLst>
                                      </p:cBhvr>
                                      <p:to>
                                        <p:strVal val="visible"/>
                                      </p:to>
                                    </p:set>
                                    <p:anim calcmode="lin" valueType="num">
                                      <p:cBhvr>
                                        <p:cTn id="48" dur="500" fill="hold"/>
                                        <p:tgtEl>
                                          <p:spTgt spid="10">
                                            <p:bg/>
                                          </p:spTgt>
                                        </p:tgtEl>
                                        <p:attrNameLst>
                                          <p:attrName>ppt_x</p:attrName>
                                        </p:attrNameLst>
                                      </p:cBhvr>
                                      <p:tavLst>
                                        <p:tav tm="0">
                                          <p:val>
                                            <p:strVal val="#ppt_x-#ppt_w/2"/>
                                          </p:val>
                                        </p:tav>
                                        <p:tav tm="100000">
                                          <p:val>
                                            <p:strVal val="#ppt_x"/>
                                          </p:val>
                                        </p:tav>
                                      </p:tavLst>
                                    </p:anim>
                                    <p:anim calcmode="lin" valueType="num">
                                      <p:cBhvr>
                                        <p:cTn id="49" dur="500" fill="hold"/>
                                        <p:tgtEl>
                                          <p:spTgt spid="10">
                                            <p:bg/>
                                          </p:spTgt>
                                        </p:tgtEl>
                                        <p:attrNameLst>
                                          <p:attrName>ppt_y</p:attrName>
                                        </p:attrNameLst>
                                      </p:cBhvr>
                                      <p:tavLst>
                                        <p:tav tm="0">
                                          <p:val>
                                            <p:strVal val="#ppt_y"/>
                                          </p:val>
                                        </p:tav>
                                        <p:tav tm="100000">
                                          <p:val>
                                            <p:strVal val="#ppt_y"/>
                                          </p:val>
                                        </p:tav>
                                      </p:tavLst>
                                    </p:anim>
                                    <p:anim calcmode="lin" valueType="num">
                                      <p:cBhvr>
                                        <p:cTn id="50" dur="500" fill="hold"/>
                                        <p:tgtEl>
                                          <p:spTgt spid="10">
                                            <p:bg/>
                                          </p:spTgt>
                                        </p:tgtEl>
                                        <p:attrNameLst>
                                          <p:attrName>ppt_w</p:attrName>
                                        </p:attrNameLst>
                                      </p:cBhvr>
                                      <p:tavLst>
                                        <p:tav tm="0">
                                          <p:val>
                                            <p:fltVal val="0"/>
                                          </p:val>
                                        </p:tav>
                                        <p:tav tm="100000">
                                          <p:val>
                                            <p:strVal val="#ppt_w"/>
                                          </p:val>
                                        </p:tav>
                                      </p:tavLst>
                                    </p:anim>
                                    <p:anim calcmode="lin" valueType="num">
                                      <p:cBhvr>
                                        <p:cTn id="51" dur="500" fill="hold"/>
                                        <p:tgtEl>
                                          <p:spTgt spid="10">
                                            <p:bg/>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55"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10">
                                            <p:txEl>
                                              <p:pRg st="0" end="0"/>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1000" fill="hold"/>
                                        <p:tgtEl>
                                          <p:spTgt spid="6"/>
                                        </p:tgtEl>
                                        <p:attrNameLst>
                                          <p:attrName>ppt_w</p:attrName>
                                        </p:attrNameLst>
                                      </p:cBhvr>
                                      <p:tavLst>
                                        <p:tav tm="0">
                                          <p:val>
                                            <p:fltVal val="0"/>
                                          </p:val>
                                        </p:tav>
                                        <p:tav tm="100000">
                                          <p:val>
                                            <p:strVal val="#ppt_w"/>
                                          </p:val>
                                        </p:tav>
                                      </p:tavLst>
                                    </p:anim>
                                    <p:anim calcmode="lin" valueType="num">
                                      <p:cBhvr>
                                        <p:cTn id="63" dur="1000" fill="hold"/>
                                        <p:tgtEl>
                                          <p:spTgt spid="6"/>
                                        </p:tgtEl>
                                        <p:attrNameLst>
                                          <p:attrName>ppt_h</p:attrName>
                                        </p:attrNameLst>
                                      </p:cBhvr>
                                      <p:tavLst>
                                        <p:tav tm="0">
                                          <p:val>
                                            <p:fltVal val="0"/>
                                          </p:val>
                                        </p:tav>
                                        <p:tav tm="100000">
                                          <p:val>
                                            <p:strVal val="#ppt_h"/>
                                          </p:val>
                                        </p:tav>
                                      </p:tavLst>
                                    </p:anim>
                                    <p:anim calcmode="lin" valueType="num">
                                      <p:cBhvr>
                                        <p:cTn id="6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allAtOnce" animBg="1"/>
      <p:bldP spid="11" grpId="0"/>
      <p:bldP spid="5"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40B8786-4A9A-4E1D-87E5-A629C6A8CE46}"/>
              </a:ext>
            </a:extLst>
          </p:cNvPr>
          <p:cNvSpPr txBox="1"/>
          <p:nvPr/>
        </p:nvSpPr>
        <p:spPr>
          <a:xfrm>
            <a:off x="3692435" y="1808700"/>
            <a:ext cx="5373188" cy="4939814"/>
          </a:xfrm>
          <a:prstGeom prst="rect">
            <a:avLst/>
          </a:prstGeom>
          <a:noFill/>
        </p:spPr>
        <p:txBody>
          <a:bodyPr wrap="square" rtlCol="0">
            <a:spAutoFit/>
          </a:bodyPr>
          <a:lstStyle/>
          <a:p>
            <a:pPr algn="ctr">
              <a:spcBef>
                <a:spcPts val="600"/>
              </a:spcBef>
            </a:pPr>
            <a:r>
              <a:rPr lang="ro-RO" sz="2000" b="1" dirty="0" smtClean="0">
                <a:solidFill>
                  <a:srgbClr val="F5FD8B"/>
                </a:solidFill>
                <a:effectLst>
                  <a:glow rad="127000">
                    <a:srgbClr val="55378D"/>
                  </a:glow>
                  <a:outerShdw blurRad="38100" dist="38100" dir="2700000" algn="tl">
                    <a:srgbClr val="000000">
                      <a:alpha val="43137"/>
                    </a:srgbClr>
                  </a:outerShdw>
                </a:effectLst>
              </a:rPr>
              <a:t>ERORI DE TRADUCERE</a:t>
            </a:r>
          </a:p>
          <a:p>
            <a:pPr>
              <a:spcBef>
                <a:spcPts val="600"/>
              </a:spcBef>
            </a:pPr>
            <a:r>
              <a:rPr lang="ro-RO" sz="2000" b="1" dirty="0" smtClean="0">
                <a:solidFill>
                  <a:schemeClr val="bg1"/>
                </a:solidFill>
                <a:effectLst>
                  <a:glow rad="127000">
                    <a:srgbClr val="55378D"/>
                  </a:glow>
                  <a:outerShdw blurRad="38100" dist="38100" dir="2700000" algn="tl">
                    <a:srgbClr val="000000">
                      <a:alpha val="43137"/>
                    </a:srgbClr>
                  </a:outerShdw>
                </a:effectLst>
              </a:rPr>
              <a:t>Uneori</a:t>
            </a:r>
            <a:r>
              <a:rPr lang="ro-RO" sz="2000" b="1" dirty="0">
                <a:solidFill>
                  <a:schemeClr val="bg1"/>
                </a:solidFill>
                <a:effectLst>
                  <a:glow rad="127000">
                    <a:srgbClr val="55378D"/>
                  </a:glow>
                  <a:outerShdw blurRad="38100" dist="38100" dir="2700000" algn="tl">
                    <a:srgbClr val="000000">
                      <a:alpha val="43137"/>
                    </a:srgbClr>
                  </a:outerShdw>
                </a:effectLst>
              </a:rPr>
              <a:t>, eroarea unui copiator poate duce la erori de traducere, cum s-a întâmplat cu textul din Apocalipsa </a:t>
            </a:r>
            <a:r>
              <a:rPr lang="ro-RO" sz="2000" b="1" dirty="0" smtClean="0">
                <a:solidFill>
                  <a:schemeClr val="bg1"/>
                </a:solidFill>
                <a:effectLst>
                  <a:glow rad="127000">
                    <a:srgbClr val="55378D"/>
                  </a:glow>
                  <a:outerShdw blurRad="38100" dist="38100" dir="2700000" algn="tl">
                    <a:srgbClr val="000000">
                      <a:alpha val="43137"/>
                    </a:srgbClr>
                  </a:outerShdw>
                </a:effectLst>
              </a:rPr>
              <a:t> 22:14.</a:t>
            </a:r>
          </a:p>
          <a:p>
            <a:pPr>
              <a:spcBef>
                <a:spcPts val="600"/>
              </a:spcBef>
            </a:pPr>
            <a:r>
              <a:rPr lang="ro-RO" sz="2000" b="1" dirty="0" smtClean="0">
                <a:solidFill>
                  <a:schemeClr val="bg1"/>
                </a:solidFill>
                <a:effectLst>
                  <a:glow rad="127000">
                    <a:srgbClr val="55378D"/>
                  </a:glow>
                  <a:outerShdw blurRad="38100" dist="38100" dir="2700000" algn="tl">
                    <a:srgbClr val="000000">
                      <a:alpha val="43137"/>
                    </a:srgbClr>
                  </a:outerShdw>
                </a:effectLst>
              </a:rPr>
              <a:t>Unele </a:t>
            </a:r>
            <a:r>
              <a:rPr lang="ro-RO" sz="2000" b="1" dirty="0">
                <a:solidFill>
                  <a:schemeClr val="bg1"/>
                </a:solidFill>
                <a:effectLst>
                  <a:glow rad="127000">
                    <a:srgbClr val="55378D"/>
                  </a:glow>
                  <a:outerShdw blurRad="38100" dist="38100" dir="2700000" algn="tl">
                    <a:srgbClr val="000000">
                      <a:alpha val="43137"/>
                    </a:srgbClr>
                  </a:outerShdw>
                </a:effectLst>
              </a:rPr>
              <a:t>manuscrise </a:t>
            </a:r>
            <a:r>
              <a:rPr lang="ro-RO" sz="2000" b="1" dirty="0" smtClean="0">
                <a:solidFill>
                  <a:schemeClr val="bg1"/>
                </a:solidFill>
                <a:effectLst>
                  <a:glow rad="127000">
                    <a:srgbClr val="55378D"/>
                  </a:glow>
                  <a:outerShdw blurRad="38100" dist="38100" dir="2700000" algn="tl">
                    <a:srgbClr val="000000">
                      <a:alpha val="43137"/>
                    </a:srgbClr>
                  </a:outerShdw>
                </a:effectLst>
              </a:rPr>
              <a:t>greceşti </a:t>
            </a:r>
            <a:r>
              <a:rPr lang="ro-RO" sz="2000" b="1" dirty="0">
                <a:solidFill>
                  <a:schemeClr val="bg1"/>
                </a:solidFill>
                <a:effectLst>
                  <a:glow rad="127000">
                    <a:srgbClr val="55378D"/>
                  </a:glow>
                  <a:outerShdw blurRad="38100" dist="38100" dir="2700000" algn="tl">
                    <a:srgbClr val="000000">
                      <a:alpha val="43137"/>
                    </a:srgbClr>
                  </a:outerShdw>
                </a:effectLst>
              </a:rPr>
              <a:t>folosesc unele cuvinte </a:t>
            </a:r>
            <a:r>
              <a:rPr lang="ro-RO" sz="2000" b="1" dirty="0" smtClean="0">
                <a:solidFill>
                  <a:schemeClr val="bg1"/>
                </a:solidFill>
                <a:effectLst>
                  <a:glow rad="127000">
                    <a:srgbClr val="55378D"/>
                  </a:glow>
                  <a:outerShdw blurRad="38100" dist="38100" dir="2700000" algn="tl">
                    <a:srgbClr val="000000">
                      <a:alpha val="43137"/>
                    </a:srgbClr>
                  </a:outerShdw>
                </a:effectLst>
              </a:rPr>
              <a:t>(</a:t>
            </a:r>
            <a:r>
              <a:rPr lang="ro-RO" sz="2000" b="1" i="1" dirty="0" err="1" smtClean="0">
                <a:solidFill>
                  <a:srgbClr val="FFFF99"/>
                </a:solidFill>
                <a:effectLst>
                  <a:glow rad="127000">
                    <a:srgbClr val="55378D"/>
                  </a:glow>
                  <a:outerShdw blurRad="38100" dist="38100" dir="2700000" algn="tl">
                    <a:srgbClr val="000000">
                      <a:alpha val="43137"/>
                    </a:srgbClr>
                  </a:outerShdw>
                </a:effectLst>
              </a:rPr>
              <a:t>HOIPOIOUNTESTASENTOLAS</a:t>
            </a:r>
            <a:r>
              <a:rPr lang="ro-RO" sz="2000" b="1" dirty="0" smtClean="0">
                <a:solidFill>
                  <a:schemeClr val="bg1"/>
                </a:solidFill>
                <a:effectLst>
                  <a:glow rad="127000">
                    <a:srgbClr val="55378D"/>
                  </a:glow>
                  <a:outerShdw blurRad="38100" dist="38100" dir="2700000" algn="tl">
                    <a:srgbClr val="000000">
                      <a:alpha val="43137"/>
                    </a:srgbClr>
                  </a:outerShdw>
                </a:effectLst>
              </a:rPr>
              <a:t>) care </a:t>
            </a:r>
            <a:r>
              <a:rPr lang="ro-RO" sz="2000" b="1" dirty="0">
                <a:solidFill>
                  <a:schemeClr val="bg1"/>
                </a:solidFill>
                <a:effectLst>
                  <a:glow rad="127000">
                    <a:srgbClr val="55378D"/>
                  </a:glow>
                  <a:outerShdw blurRad="38100" dist="38100" dir="2700000" algn="tl">
                    <a:srgbClr val="000000">
                      <a:alpha val="43137"/>
                    </a:srgbClr>
                  </a:outerShdw>
                </a:effectLst>
              </a:rPr>
              <a:t>se traduc </a:t>
            </a:r>
            <a:r>
              <a:rPr lang="ro-RO" sz="2000" b="1" dirty="0" smtClean="0">
                <a:solidFill>
                  <a:schemeClr val="bg1"/>
                </a:solidFill>
                <a:effectLst>
                  <a:glow rad="127000">
                    <a:srgbClr val="55378D"/>
                  </a:glow>
                  <a:outerShdw blurRad="38100" dist="38100" dir="2700000" algn="tl">
                    <a:srgbClr val="000000">
                      <a:alpha val="43137"/>
                    </a:srgbClr>
                  </a:outerShdw>
                </a:effectLst>
              </a:rPr>
              <a:t>„Binecuvântaţi </a:t>
            </a:r>
            <a:r>
              <a:rPr lang="ro-RO" sz="2000" b="1" dirty="0" smtClean="0">
                <a:solidFill>
                  <a:schemeClr val="bg1"/>
                </a:solidFill>
                <a:effectLst>
                  <a:glow rad="127000">
                    <a:srgbClr val="55378D"/>
                  </a:glow>
                  <a:outerShdw blurRad="38100" dist="38100" dir="2700000" algn="tl">
                    <a:srgbClr val="000000">
                      <a:alpha val="43137"/>
                    </a:srgbClr>
                  </a:outerShdw>
                </a:effectLst>
              </a:rPr>
              <a:t>sunt cei ce împlinesc poruncile lui” (</a:t>
            </a:r>
            <a:r>
              <a:rPr lang="ro-RO" sz="2000" b="1" dirty="0" err="1" smtClean="0">
                <a:solidFill>
                  <a:schemeClr val="bg1"/>
                </a:solidFill>
                <a:effectLst>
                  <a:glow rad="127000">
                    <a:srgbClr val="55378D"/>
                  </a:glow>
                  <a:outerShdw blurRad="38100" dist="38100" dir="2700000" algn="tl">
                    <a:srgbClr val="000000">
                      <a:alpha val="43137"/>
                    </a:srgbClr>
                  </a:outerShdw>
                </a:effectLst>
              </a:rPr>
              <a:t>BTF2015</a:t>
            </a:r>
            <a:r>
              <a:rPr lang="ro-RO" sz="2000" b="1" dirty="0" smtClean="0">
                <a:solidFill>
                  <a:schemeClr val="bg1"/>
                </a:solidFill>
                <a:effectLst>
                  <a:glow rad="127000">
                    <a:srgbClr val="55378D"/>
                  </a:glow>
                  <a:outerShdw blurRad="38100" dist="38100" dir="2700000" algn="tl">
                    <a:srgbClr val="000000">
                      <a:alpha val="43137"/>
                    </a:srgbClr>
                  </a:outerShdw>
                </a:effectLst>
              </a:rPr>
              <a:t>), şi </a:t>
            </a:r>
            <a:r>
              <a:rPr lang="ro-RO" sz="2000" b="1" dirty="0">
                <a:solidFill>
                  <a:schemeClr val="bg1"/>
                </a:solidFill>
                <a:effectLst>
                  <a:glow rad="127000">
                    <a:srgbClr val="55378D"/>
                  </a:glow>
                  <a:outerShdw blurRad="38100" dist="38100" dir="2700000" algn="tl">
                    <a:srgbClr val="000000">
                      <a:alpha val="43137"/>
                    </a:srgbClr>
                  </a:outerShdw>
                </a:effectLst>
              </a:rPr>
              <a:t>altele </a:t>
            </a:r>
            <a:r>
              <a:rPr lang="ro-RO" sz="2000" b="1" dirty="0" smtClean="0">
                <a:solidFill>
                  <a:schemeClr val="bg1"/>
                </a:solidFill>
                <a:effectLst>
                  <a:glow rad="127000">
                    <a:srgbClr val="55378D"/>
                  </a:glow>
                  <a:outerShdw blurRad="38100" dist="38100" dir="2700000" algn="tl">
                    <a:srgbClr val="000000">
                      <a:alpha val="43137"/>
                    </a:srgbClr>
                  </a:outerShdw>
                </a:effectLst>
              </a:rPr>
              <a:t>(</a:t>
            </a:r>
            <a:r>
              <a:rPr lang="ro-RO" sz="2000" b="1" i="1" dirty="0" err="1" smtClean="0">
                <a:solidFill>
                  <a:srgbClr val="FFFF99"/>
                </a:solidFill>
                <a:effectLst>
                  <a:glow rad="127000">
                    <a:srgbClr val="55378D"/>
                  </a:glow>
                  <a:outerShdw blurRad="38100" dist="38100" dir="2700000" algn="tl">
                    <a:srgbClr val="000000">
                      <a:alpha val="43137"/>
                    </a:srgbClr>
                  </a:outerShdw>
                </a:effectLst>
              </a:rPr>
              <a:t>HOIPLUNONTESTASSTOLAS</a:t>
            </a:r>
            <a:r>
              <a:rPr lang="ro-RO" sz="2000" b="1" dirty="0" smtClean="0">
                <a:solidFill>
                  <a:schemeClr val="bg1"/>
                </a:solidFill>
                <a:effectLst>
                  <a:glow rad="127000">
                    <a:srgbClr val="55378D"/>
                  </a:glow>
                  <a:outerShdw blurRad="38100" dist="38100" dir="2700000" algn="tl">
                    <a:srgbClr val="000000">
                      <a:alpha val="43137"/>
                    </a:srgbClr>
                  </a:outerShdw>
                </a:effectLst>
              </a:rPr>
              <a:t>) care </a:t>
            </a:r>
            <a:r>
              <a:rPr lang="ro-RO" sz="2000" b="1" dirty="0">
                <a:solidFill>
                  <a:schemeClr val="bg1"/>
                </a:solidFill>
                <a:effectLst>
                  <a:glow rad="127000">
                    <a:srgbClr val="55378D"/>
                  </a:glow>
                  <a:outerShdw blurRad="38100" dist="38100" dir="2700000" algn="tl">
                    <a:srgbClr val="000000">
                      <a:alpha val="43137"/>
                    </a:srgbClr>
                  </a:outerShdw>
                </a:effectLst>
              </a:rPr>
              <a:t>se traduc </a:t>
            </a:r>
            <a:r>
              <a:rPr lang="ro-RO" sz="2000" b="1" dirty="0" smtClean="0">
                <a:solidFill>
                  <a:schemeClr val="bg1"/>
                </a:solidFill>
                <a:effectLst>
                  <a:glow rad="127000">
                    <a:srgbClr val="55378D"/>
                  </a:glow>
                  <a:outerShdw blurRad="38100" dist="38100" dir="2700000" algn="tl">
                    <a:srgbClr val="000000">
                      <a:alpha val="43137"/>
                    </a:srgbClr>
                  </a:outerShdw>
                </a:effectLst>
              </a:rPr>
              <a:t>„Fericiţi </a:t>
            </a:r>
            <a:r>
              <a:rPr lang="ro-RO" sz="2000" b="1" dirty="0" smtClean="0">
                <a:solidFill>
                  <a:schemeClr val="bg1"/>
                </a:solidFill>
                <a:effectLst>
                  <a:glow rad="127000">
                    <a:srgbClr val="55378D"/>
                  </a:glow>
                  <a:outerShdw blurRad="38100" dist="38100" dir="2700000" algn="tl">
                    <a:srgbClr val="000000">
                      <a:alpha val="43137"/>
                    </a:srgbClr>
                  </a:outerShdw>
                </a:effectLst>
              </a:rPr>
              <a:t>sunt cei ce-şi spală robele” (</a:t>
            </a:r>
            <a:r>
              <a:rPr lang="ro-RO" sz="2000" b="1" dirty="0" err="1" smtClean="0">
                <a:solidFill>
                  <a:schemeClr val="bg1"/>
                </a:solidFill>
                <a:effectLst>
                  <a:glow rad="127000">
                    <a:srgbClr val="55378D"/>
                  </a:glow>
                  <a:outerShdw blurRad="38100" dist="38100" dir="2700000" algn="tl">
                    <a:srgbClr val="000000">
                      <a:alpha val="43137"/>
                    </a:srgbClr>
                  </a:outerShdw>
                </a:effectLst>
              </a:rPr>
              <a:t>NTR</a:t>
            </a:r>
            <a:r>
              <a:rPr lang="ro-RO" sz="2000" b="1" dirty="0" smtClean="0">
                <a:solidFill>
                  <a:schemeClr val="bg1"/>
                </a:solidFill>
                <a:effectLst>
                  <a:glow rad="127000">
                    <a:srgbClr val="55378D"/>
                  </a:glow>
                  <a:outerShdw blurRad="38100" dist="38100" dir="2700000" algn="tl">
                    <a:srgbClr val="000000">
                      <a:alpha val="43137"/>
                    </a:srgbClr>
                  </a:outerShdw>
                </a:effectLst>
              </a:rPr>
              <a:t>).</a:t>
            </a:r>
          </a:p>
          <a:p>
            <a:pPr>
              <a:spcBef>
                <a:spcPts val="600"/>
              </a:spcBef>
            </a:pPr>
            <a:r>
              <a:rPr lang="ro-RO" sz="2000" b="1" dirty="0" smtClean="0">
                <a:solidFill>
                  <a:schemeClr val="bg1"/>
                </a:solidFill>
                <a:effectLst>
                  <a:glow rad="127000">
                    <a:srgbClr val="55378D"/>
                  </a:glow>
                  <a:outerShdw blurRad="38100" dist="38100" dir="2700000" algn="tl">
                    <a:srgbClr val="000000">
                      <a:alpha val="43137"/>
                    </a:srgbClr>
                  </a:outerShdw>
                </a:effectLst>
              </a:rPr>
              <a:t>Trebuie </a:t>
            </a:r>
            <a:r>
              <a:rPr lang="ro-RO" sz="2000" b="1" dirty="0">
                <a:solidFill>
                  <a:schemeClr val="bg1"/>
                </a:solidFill>
                <a:effectLst>
                  <a:glow rad="127000">
                    <a:srgbClr val="55378D"/>
                  </a:glow>
                  <a:outerShdw blurRad="38100" dist="38100" dir="2700000" algn="tl">
                    <a:srgbClr val="000000">
                      <a:alpha val="43137"/>
                    </a:srgbClr>
                  </a:outerShdw>
                </a:effectLst>
              </a:rPr>
              <a:t>să consultăm pasaje similare pentru a putea clarifica interpretarea corectă. Să ne amintim faptul că aceste erori sunt de origine umană </a:t>
            </a:r>
            <a:r>
              <a:rPr lang="ro-RO" sz="2000" b="1" dirty="0" smtClean="0">
                <a:solidFill>
                  <a:schemeClr val="bg1"/>
                </a:solidFill>
                <a:effectLst>
                  <a:glow rad="127000">
                    <a:srgbClr val="55378D"/>
                  </a:glow>
                  <a:outerShdw blurRad="38100" dist="38100" dir="2700000" algn="tl">
                    <a:srgbClr val="000000">
                      <a:alpha val="43137"/>
                    </a:srgbClr>
                  </a:outerShdw>
                </a:effectLst>
              </a:rPr>
              <a:t>şi </a:t>
            </a:r>
            <a:r>
              <a:rPr lang="ro-RO" sz="2000" b="1" dirty="0">
                <a:solidFill>
                  <a:schemeClr val="bg1"/>
                </a:solidFill>
                <a:effectLst>
                  <a:glow rad="127000">
                    <a:srgbClr val="55378D"/>
                  </a:glow>
                  <a:outerShdw blurRad="38100" dist="38100" dir="2700000" algn="tl">
                    <a:srgbClr val="000000">
                      <a:alpha val="43137"/>
                    </a:srgbClr>
                  </a:outerShdw>
                </a:effectLst>
              </a:rPr>
              <a:t>nu au nimic de a face cu </a:t>
            </a:r>
            <a:r>
              <a:rPr lang="ro-RO" sz="2000" b="1" dirty="0" smtClean="0">
                <a:solidFill>
                  <a:schemeClr val="bg1"/>
                </a:solidFill>
                <a:effectLst>
                  <a:glow rad="127000">
                    <a:srgbClr val="55378D"/>
                  </a:glow>
                  <a:outerShdw blurRad="38100" dist="38100" dir="2700000" algn="tl">
                    <a:srgbClr val="000000">
                      <a:alpha val="43137"/>
                    </a:srgbClr>
                  </a:outerShdw>
                </a:effectLst>
              </a:rPr>
              <a:t>inspiraţia </a:t>
            </a:r>
            <a:r>
              <a:rPr lang="ro-RO" sz="2000" b="1" dirty="0">
                <a:solidFill>
                  <a:schemeClr val="bg1"/>
                </a:solidFill>
                <a:effectLst>
                  <a:glow rad="127000">
                    <a:srgbClr val="55378D"/>
                  </a:glow>
                  <a:outerShdw blurRad="38100" dist="38100" dir="2700000" algn="tl">
                    <a:srgbClr val="000000">
                      <a:alpha val="43137"/>
                    </a:srgbClr>
                  </a:outerShdw>
                </a:effectLst>
              </a:rPr>
              <a:t>divină a </a:t>
            </a:r>
            <a:r>
              <a:rPr lang="ro-RO" sz="2000" b="1" dirty="0" smtClean="0">
                <a:solidFill>
                  <a:schemeClr val="bg1"/>
                </a:solidFill>
                <a:effectLst>
                  <a:glow rad="127000">
                    <a:srgbClr val="55378D"/>
                  </a:glow>
                  <a:outerShdw blurRad="38100" dist="38100" dir="2700000" algn="tl">
                    <a:srgbClr val="000000">
                      <a:alpha val="43137"/>
                    </a:srgbClr>
                  </a:outerShdw>
                </a:effectLst>
              </a:rPr>
              <a:t>Bibliei.</a:t>
            </a:r>
            <a:endParaRPr lang="ro-RO" sz="2000" dirty="0">
              <a:solidFill>
                <a:schemeClr val="bg1"/>
              </a:solidFill>
              <a:effectLst>
                <a:glow rad="127000">
                  <a:srgbClr val="55378D"/>
                </a:glow>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xmlns="" id="{B59A2534-328D-4B75-9886-BD5A60F616AD}"/>
              </a:ext>
            </a:extLst>
          </p:cNvPr>
          <p:cNvSpPr/>
          <p:nvPr/>
        </p:nvSpPr>
        <p:spPr>
          <a:xfrm>
            <a:off x="496389" y="5615926"/>
            <a:ext cx="2838995" cy="830997"/>
          </a:xfrm>
          <a:prstGeom prst="rect">
            <a:avLst/>
          </a:prstGeom>
          <a:noFill/>
        </p:spPr>
        <p:txBody>
          <a:bodyPr wrap="square" rtlCol="0">
            <a:spAutoFit/>
            <a:scene3d>
              <a:camera prst="orthographicFront"/>
              <a:lightRig rig="threePt" dir="t"/>
            </a:scene3d>
            <a:sp3d extrusionH="57150">
              <a:bevelT w="38100" h="38100"/>
            </a:sp3d>
          </a:bodyPr>
          <a:lstStyle/>
          <a:p>
            <a:pPr algn="ctr" defTabSz="914400"/>
            <a:r>
              <a:rPr lang="ro-RO" sz="4800" b="1" smtClean="0">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rPr>
              <a:t>LO</a:t>
            </a:r>
            <a:r>
              <a:rPr lang="ro-RO" sz="4800" b="1" smtClean="0">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rPr>
              <a:t>GICA</a:t>
            </a:r>
            <a:endParaRPr lang="ro-RO" sz="4800" b="1">
              <a:ln w="1905"/>
              <a:gradFill>
                <a:gsLst>
                  <a:gs pos="0">
                    <a:schemeClr val="accent6">
                      <a:lumMod val="50000"/>
                    </a:schemeClr>
                  </a:gs>
                  <a:gs pos="78000">
                    <a:srgbClr val="EABC64"/>
                  </a:gs>
                  <a:gs pos="100000">
                    <a:schemeClr val="accent6">
                      <a:tint val="12000"/>
                      <a:satMod val="255000"/>
                    </a:schemeClr>
                  </a:gs>
                </a:gsLst>
                <a:lin ang="5400000"/>
              </a:gradFill>
              <a:effectLst>
                <a:outerShdw blurRad="50800" dist="38100" dir="16200000" rotWithShape="0">
                  <a:prstClr val="black">
                    <a:alpha val="40000"/>
                  </a:prstClr>
                </a:outerShdw>
                <a:reflection blurRad="6350" stA="55000" endA="300" endPos="45500" dir="5400000" sy="-100000" algn="bl" rotWithShape="0"/>
              </a:effectLst>
            </a:endParaRPr>
          </a:p>
        </p:txBody>
      </p:sp>
      <p:sp>
        <p:nvSpPr>
          <p:cNvPr id="9" name="Rectángulo 8">
            <a:extLst>
              <a:ext uri="{FF2B5EF4-FFF2-40B4-BE49-F238E27FC236}">
                <a16:creationId xmlns:a16="http://schemas.microsoft.com/office/drawing/2014/main" xmlns="" id="{5CC73081-16C6-4523-B7CB-0E94C2F1F839}"/>
              </a:ext>
            </a:extLst>
          </p:cNvPr>
          <p:cNvSpPr/>
          <p:nvPr/>
        </p:nvSpPr>
        <p:spPr>
          <a:xfrm>
            <a:off x="3490332" y="285075"/>
            <a:ext cx="5653668" cy="1415772"/>
          </a:xfrm>
          <a:prstGeom prst="rect">
            <a:avLst/>
          </a:prstGeom>
        </p:spPr>
        <p:txBody>
          <a:bodyPr wrap="square">
            <a:spAutoFit/>
          </a:bodyPr>
          <a:lstStyle/>
          <a:p>
            <a:r>
              <a:rPr lang="ro-RO" b="1" dirty="0" smtClean="0">
                <a:solidFill>
                  <a:srgbClr val="FFB9B9"/>
                </a:solidFill>
                <a:effectLst>
                  <a:outerShdw blurRad="38100" dist="38100" dir="2700000" algn="tl">
                    <a:srgbClr val="000000">
                      <a:alpha val="43137"/>
                    </a:srgbClr>
                  </a:outerShdw>
                </a:effectLst>
                <a:latin typeface="Comic Sans MS" panose="030F0702030302020204" pitchFamily="66" charset="0"/>
              </a:rPr>
              <a:t>„Roagă‑i </a:t>
            </a:r>
            <a:r>
              <a:rPr lang="ro-RO" b="1" dirty="0" smtClean="0">
                <a:solidFill>
                  <a:srgbClr val="FFB9B9"/>
                </a:solidFill>
                <a:effectLst>
                  <a:outerShdw blurRad="38100" dist="38100" dir="2700000" algn="tl">
                    <a:srgbClr val="000000">
                      <a:alpha val="43137"/>
                    </a:srgbClr>
                  </a:outerShdw>
                </a:effectLst>
                <a:latin typeface="Comic Sans MS" panose="030F0702030302020204" pitchFamily="66" charset="0"/>
              </a:rPr>
              <a:t>fierbinte înaintea lui Dumnezeu, să nu se certe cu privire la cuvinte[…] Străduieşte‑te să te înfăţişezi înaintea lui Dumnezeu ca un om încercat care explică drept Cuvântul adevărului.”</a:t>
            </a:r>
            <a:endParaRPr lang="ro-RO" sz="800" b="1" dirty="0" smtClean="0">
              <a:solidFill>
                <a:srgbClr val="FFB9B9"/>
              </a:solidFill>
              <a:effectLst>
                <a:outerShdw blurRad="38100" dist="38100" dir="2700000" algn="tl">
                  <a:srgbClr val="000000">
                    <a:alpha val="43137"/>
                  </a:srgbClr>
                </a:outerShdw>
              </a:effectLst>
              <a:latin typeface="Comic Sans MS" panose="030F0702030302020204" pitchFamily="66" charset="0"/>
            </a:endParaRPr>
          </a:p>
          <a:p>
            <a:pPr algn="r"/>
            <a:r>
              <a:rPr lang="ro-RO" sz="1400" b="1" dirty="0" smtClean="0">
                <a:solidFill>
                  <a:srgbClr val="FFB9B9"/>
                </a:solidFill>
                <a:effectLst>
                  <a:outerShdw blurRad="38100" dist="38100" dir="2700000" algn="tl">
                    <a:srgbClr val="000000">
                      <a:alpha val="43137"/>
                    </a:srgbClr>
                  </a:outerShdw>
                </a:effectLst>
                <a:latin typeface="Comic Sans MS" panose="030F0702030302020204" pitchFamily="66" charset="0"/>
              </a:rPr>
              <a:t>(2 Timotei 2:14-15 </a:t>
            </a:r>
            <a:r>
              <a:rPr lang="ro-RO" sz="1400" b="1" dirty="0" err="1" smtClean="0">
                <a:solidFill>
                  <a:srgbClr val="FFB9B9"/>
                </a:solidFill>
                <a:effectLst>
                  <a:outerShdw blurRad="38100" dist="38100" dir="2700000" algn="tl">
                    <a:srgbClr val="000000">
                      <a:alpha val="43137"/>
                    </a:srgbClr>
                  </a:outerShdw>
                </a:effectLst>
                <a:latin typeface="Comic Sans MS" panose="030F0702030302020204" pitchFamily="66" charset="0"/>
              </a:rPr>
              <a:t>NTR</a:t>
            </a:r>
            <a:r>
              <a:rPr lang="ro-RO" sz="1400" b="1" dirty="0" smtClean="0">
                <a:solidFill>
                  <a:srgbClr val="FFB9B9"/>
                </a:solidFill>
                <a:effectLst>
                  <a:outerShdw blurRad="38100" dist="38100" dir="2700000" algn="tl">
                    <a:srgbClr val="000000">
                      <a:alpha val="43137"/>
                    </a:srgbClr>
                  </a:outerShdw>
                </a:effectLst>
                <a:latin typeface="Comic Sans MS" panose="030F0702030302020204" pitchFamily="66" charset="0"/>
              </a:rPr>
              <a:t>)</a:t>
            </a:r>
            <a:endParaRPr lang="ro-RO" sz="1400" b="1" dirty="0">
              <a:solidFill>
                <a:srgbClr val="FFB9B9"/>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3291630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left)">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BFE36F2-5E87-41EA-80B1-B4120D088109}"/>
              </a:ext>
            </a:extLst>
          </p:cNvPr>
          <p:cNvSpPr/>
          <p:nvPr/>
        </p:nvSpPr>
        <p:spPr>
          <a:xfrm>
            <a:off x="5114516" y="100782"/>
            <a:ext cx="3929335" cy="830997"/>
          </a:xfrm>
          <a:prstGeom prst="rect">
            <a:avLst/>
          </a:prstGeom>
          <a:noFill/>
        </p:spPr>
        <p:txBody>
          <a:bodyPr wrap="square" rtlCol="0">
            <a:spAutoFit/>
          </a:bodyPr>
          <a:lstStyle/>
          <a:p>
            <a:pPr algn="ctr" defTabSz="914400"/>
            <a:r>
              <a:rPr lang="ro-RO" sz="48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ONESTITATE</a:t>
            </a:r>
            <a:endParaRPr lang="ro-RO" sz="48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ángulo 2">
            <a:extLst>
              <a:ext uri="{FF2B5EF4-FFF2-40B4-BE49-F238E27FC236}">
                <a16:creationId xmlns:a16="http://schemas.microsoft.com/office/drawing/2014/main" xmlns="" id="{440FAE08-211D-4E6E-999D-7163784DFBAC}"/>
              </a:ext>
            </a:extLst>
          </p:cNvPr>
          <p:cNvSpPr/>
          <p:nvPr/>
        </p:nvSpPr>
        <p:spPr>
          <a:xfrm>
            <a:off x="291737" y="171884"/>
            <a:ext cx="4193177"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o-RO" b="1" dirty="0" smtClean="0">
                <a:latin typeface="Comic Sans MS" panose="030F0702030302020204" pitchFamily="66" charset="0"/>
              </a:rPr>
              <a:t>„El </a:t>
            </a:r>
            <a:r>
              <a:rPr lang="ro-RO" b="1" dirty="0" smtClean="0">
                <a:latin typeface="Comic Sans MS" panose="030F0702030302020204" pitchFamily="66" charset="0"/>
              </a:rPr>
              <a:t>dă izbândă celor fără prihană,</a:t>
            </a:r>
          </a:p>
          <a:p>
            <a:pPr algn="ctr"/>
            <a:r>
              <a:rPr lang="ro-RO" b="1" dirty="0" smtClean="0">
                <a:latin typeface="Comic Sans MS" panose="030F0702030302020204" pitchFamily="66" charset="0"/>
              </a:rPr>
              <a:t>dă un scut celor ce umblă în nevinovăţie.” </a:t>
            </a:r>
            <a:r>
              <a:rPr lang="ro-RO" sz="1600" b="1" dirty="0" smtClean="0">
                <a:latin typeface="Comic Sans MS" panose="030F0702030302020204" pitchFamily="66" charset="0"/>
              </a:rPr>
              <a:t>(Proverbe 2:7)</a:t>
            </a:r>
            <a:endParaRPr lang="ro-RO" sz="16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B190B43B-28FE-491A-A213-CFC87B2119E0}"/>
              </a:ext>
            </a:extLst>
          </p:cNvPr>
          <p:cNvSpPr txBox="1"/>
          <p:nvPr/>
        </p:nvSpPr>
        <p:spPr>
          <a:xfrm>
            <a:off x="172402" y="1380984"/>
            <a:ext cx="4942114" cy="4939814"/>
          </a:xfrm>
          <a:prstGeom prst="rect">
            <a:avLst/>
          </a:prstGeom>
          <a:noFill/>
        </p:spPr>
        <p:txBody>
          <a:bodyPr wrap="square" rtlCol="0">
            <a:spAutoFit/>
          </a:bodyPr>
          <a:lstStyle/>
          <a:p>
            <a:pPr>
              <a:spcBef>
                <a:spcPts val="600"/>
              </a:spcBef>
            </a:pPr>
            <a:r>
              <a:rPr lang="ro-RO" sz="2000" b="1" dirty="0"/>
              <a:t>Ocazional, găsim pasaje pe care nu le putem </a:t>
            </a:r>
            <a:r>
              <a:rPr lang="ro-RO" sz="2000" b="1" dirty="0" smtClean="0"/>
              <a:t>înţelege</a:t>
            </a:r>
            <a:r>
              <a:rPr lang="ro-RO" sz="2000" b="1" dirty="0"/>
              <a:t>, sau pe care nu le putem explica celor care ne întreabă despre ele. </a:t>
            </a:r>
          </a:p>
          <a:p>
            <a:pPr>
              <a:spcBef>
                <a:spcPts val="600"/>
              </a:spcBef>
            </a:pPr>
            <a:r>
              <a:rPr lang="ro-RO" sz="2000" b="1" dirty="0"/>
              <a:t>În aceste cazuri trebuie să fim sinceri </a:t>
            </a:r>
            <a:r>
              <a:rPr lang="ro-RO" sz="2000" b="1" dirty="0" smtClean="0"/>
              <a:t>şi </a:t>
            </a:r>
            <a:r>
              <a:rPr lang="ro-RO" sz="2000" b="1" dirty="0"/>
              <a:t>să </a:t>
            </a:r>
            <a:r>
              <a:rPr lang="ro-RO" sz="2000" b="1" dirty="0" smtClean="0"/>
              <a:t>recunoaştem </a:t>
            </a:r>
            <a:r>
              <a:rPr lang="ro-RO" sz="2000" b="1" dirty="0" err="1"/>
              <a:t>încapacitatea</a:t>
            </a:r>
            <a:r>
              <a:rPr lang="ro-RO" sz="2000" b="1" dirty="0"/>
              <a:t> noastră de a rezolva problema. </a:t>
            </a:r>
          </a:p>
          <a:p>
            <a:pPr>
              <a:spcBef>
                <a:spcPts val="600"/>
              </a:spcBef>
            </a:pPr>
            <a:r>
              <a:rPr lang="ro-RO" sz="2000" b="1" dirty="0"/>
              <a:t>Este o </a:t>
            </a:r>
            <a:r>
              <a:rPr lang="ro-RO" sz="2000" b="1" dirty="0" smtClean="0"/>
              <a:t>greşeală </a:t>
            </a:r>
            <a:r>
              <a:rPr lang="ro-RO" sz="2000" b="1" dirty="0"/>
              <a:t>gravă să încercăm să oferim o </a:t>
            </a:r>
            <a:r>
              <a:rPr lang="ro-RO" sz="2000" b="1" dirty="0" smtClean="0"/>
              <a:t>explicaţie </a:t>
            </a:r>
            <a:r>
              <a:rPr lang="ro-RO" sz="2000" b="1" dirty="0"/>
              <a:t>drept adevărată, fiind </a:t>
            </a:r>
            <a:r>
              <a:rPr lang="ro-RO" sz="2000" b="1" dirty="0" smtClean="0"/>
              <a:t>conştienţi </a:t>
            </a:r>
            <a:r>
              <a:rPr lang="ro-RO" sz="2000" b="1" dirty="0"/>
              <a:t>că poate fi </a:t>
            </a:r>
            <a:r>
              <a:rPr lang="ro-RO" sz="2000" b="1" dirty="0" smtClean="0"/>
              <a:t>greşită</a:t>
            </a:r>
            <a:r>
              <a:rPr lang="ro-RO" sz="2000" b="1" dirty="0"/>
              <a:t>. Mai rău este să prezentăm interpretarea proprie cu </a:t>
            </a:r>
            <a:r>
              <a:rPr lang="ro-RO" sz="2000" b="1" dirty="0" smtClean="0"/>
              <a:t>intenţia </a:t>
            </a:r>
            <a:r>
              <a:rPr lang="ro-RO" sz="2000" b="1" dirty="0"/>
              <a:t>de a </a:t>
            </a:r>
            <a:r>
              <a:rPr lang="ro-RO" sz="2000" b="1" dirty="0" smtClean="0"/>
              <a:t>înşela </a:t>
            </a:r>
            <a:r>
              <a:rPr lang="ro-RO" sz="2000" b="1" dirty="0"/>
              <a:t>sau a face alte persoane să creadă că </a:t>
            </a:r>
            <a:r>
              <a:rPr lang="ro-RO" sz="2000" b="1" dirty="0" smtClean="0"/>
              <a:t>ştim </a:t>
            </a:r>
            <a:r>
              <a:rPr lang="ro-RO" sz="2000" b="1" dirty="0"/>
              <a:t>ce spune textul. </a:t>
            </a:r>
          </a:p>
          <a:p>
            <a:pPr>
              <a:spcBef>
                <a:spcPts val="600"/>
              </a:spcBef>
            </a:pPr>
            <a:r>
              <a:rPr lang="ro-RO" sz="2000" b="1" dirty="0" smtClean="0"/>
              <a:t>Creştinii oneşti aşteaptă </a:t>
            </a:r>
            <a:r>
              <a:rPr lang="ro-RO" sz="2000" b="1" dirty="0"/>
              <a:t>momentul în care Dumnezeu le permite </a:t>
            </a:r>
            <a:r>
              <a:rPr lang="ro-RO" sz="2000" b="1" dirty="0" smtClean="0"/>
              <a:t>să </a:t>
            </a:r>
            <a:r>
              <a:rPr lang="ro-RO" sz="2000" b="1" dirty="0" err="1"/>
              <a:t>aibe</a:t>
            </a:r>
            <a:r>
              <a:rPr lang="ro-RO" sz="2000" b="1" dirty="0"/>
              <a:t> o </a:t>
            </a:r>
            <a:r>
              <a:rPr lang="ro-RO" sz="2000" b="1" dirty="0" smtClean="0"/>
              <a:t>înţelegere </a:t>
            </a:r>
            <a:r>
              <a:rPr lang="ro-RO" sz="2000" b="1" dirty="0"/>
              <a:t>mai mare a acestor texte </a:t>
            </a:r>
            <a:r>
              <a:rPr lang="ro-RO" sz="2000" b="1" dirty="0" smtClean="0"/>
              <a:t>dificile.</a:t>
            </a:r>
            <a:endParaRPr lang="ro-RO" sz="2000" b="1" dirty="0"/>
          </a:p>
        </p:txBody>
      </p:sp>
      <p:pic>
        <p:nvPicPr>
          <p:cNvPr id="6" name="Imagen 5">
            <a:extLst>
              <a:ext uri="{FF2B5EF4-FFF2-40B4-BE49-F238E27FC236}">
                <a16:creationId xmlns:a16="http://schemas.microsoft.com/office/drawing/2014/main" xmlns="" id="{528B0135-4689-4A57-9655-8F772EBC0EA3}"/>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5114517" y="1014233"/>
            <a:ext cx="3929334" cy="5673317"/>
          </a:xfrm>
          <a:prstGeom prst="roundRect">
            <a:avLst>
              <a:gd name="adj" fmla="val 64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020953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56B41F-8461-4F9E-AE72-8BAFB287EB2A}"/>
              </a:ext>
            </a:extLst>
          </p:cNvPr>
          <p:cNvSpPr/>
          <p:nvPr/>
        </p:nvSpPr>
        <p:spPr>
          <a:xfrm rot="2962237">
            <a:off x="6460071" y="1467065"/>
            <a:ext cx="3138681" cy="769441"/>
          </a:xfrm>
          <a:prstGeom prst="rect">
            <a:avLst/>
          </a:prstGeom>
          <a:noFill/>
        </p:spPr>
        <p:txBody>
          <a:bodyPr wrap="square" rtlCol="0">
            <a:spAutoFit/>
          </a:bodyPr>
          <a:lstStyle/>
          <a:p>
            <a:pPr algn="ctr" defTabSz="914400"/>
            <a:r>
              <a:rPr lang="ro-RO" sz="4400" b="1" dirty="0" smtClean="0">
                <a:ln w="18000">
                  <a:solidFill>
                    <a:srgbClr val="EEAE9F"/>
                  </a:solidFill>
                  <a:prstDash val="solid"/>
                  <a:miter lim="800000"/>
                </a:ln>
                <a:noFill/>
                <a:effectLst>
                  <a:outerShdw blurRad="25500" dist="23000" dir="7020000" algn="tl">
                    <a:srgbClr val="000000">
                      <a:alpha val="50000"/>
                    </a:srgbClr>
                  </a:outerShdw>
                </a:effectLst>
              </a:rPr>
              <a:t>UMILINŢĂ</a:t>
            </a:r>
            <a:endParaRPr lang="ro-RO" sz="4400" b="1" dirty="0">
              <a:ln w="18000">
                <a:solidFill>
                  <a:srgbClr val="EEAE9F"/>
                </a:solidFill>
                <a:prstDash val="solid"/>
                <a:miter lim="800000"/>
              </a:ln>
              <a:noFill/>
              <a:effectLst>
                <a:outerShdw blurRad="25500" dist="23000" dir="7020000" algn="tl">
                  <a:srgbClr val="000000">
                    <a:alpha val="50000"/>
                  </a:srgbClr>
                </a:outerShdw>
              </a:effectLst>
            </a:endParaRPr>
          </a:p>
        </p:txBody>
      </p:sp>
      <p:sp>
        <p:nvSpPr>
          <p:cNvPr id="3" name="Rectángulo 2">
            <a:extLst>
              <a:ext uri="{FF2B5EF4-FFF2-40B4-BE49-F238E27FC236}">
                <a16:creationId xmlns:a16="http://schemas.microsoft.com/office/drawing/2014/main" xmlns="" id="{1D152179-C1D2-4B6E-B96B-BDC7733D8DE4}"/>
              </a:ext>
            </a:extLst>
          </p:cNvPr>
          <p:cNvSpPr/>
          <p:nvPr/>
        </p:nvSpPr>
        <p:spPr>
          <a:xfrm>
            <a:off x="1069571" y="651456"/>
            <a:ext cx="5405120" cy="1200329"/>
          </a:xfrm>
          <a:prstGeom prst="rect">
            <a:avLst/>
          </a:prstGeom>
        </p:spPr>
        <p:txBody>
          <a:bodyPr wrap="square">
            <a:spAutoFit/>
          </a:bodyPr>
          <a:lstStyle/>
          <a:p>
            <a:pPr algn="ctr"/>
            <a:r>
              <a:rPr lang="ro-RO" b="1" dirty="0" smtClean="0">
                <a:solidFill>
                  <a:srgbClr val="C3D0E7"/>
                </a:solidFill>
                <a:effectLst>
                  <a:outerShdw blurRad="38100" dist="38100" dir="2700000" algn="tl">
                    <a:srgbClr val="000000">
                      <a:alpha val="43137"/>
                    </a:srgbClr>
                  </a:outerShdw>
                </a:effectLst>
                <a:latin typeface="Comic Sans MS" panose="030F0702030302020204" pitchFamily="66" charset="0"/>
              </a:rPr>
              <a:t>„Dar</a:t>
            </a:r>
            <a:r>
              <a:rPr lang="ro-RO" b="1" dirty="0" smtClean="0">
                <a:solidFill>
                  <a:srgbClr val="C3D0E7"/>
                </a:solidFill>
                <a:effectLst>
                  <a:outerShdw blurRad="38100" dist="38100" dir="2700000" algn="tl">
                    <a:srgbClr val="000000">
                      <a:alpha val="43137"/>
                    </a:srgbClr>
                  </a:outerShdw>
                </a:effectLst>
                <a:latin typeface="Comic Sans MS" panose="030F0702030302020204" pitchFamily="66" charset="0"/>
              </a:rPr>
              <a:t>, în schimb, ne dă un har şi mai mare. De aceea zice Scriptura: „Dumnezeu stă împotriva celor mândri, dar dă har celor smeriţi.” ” </a:t>
            </a:r>
            <a:r>
              <a:rPr lang="ro-RO" sz="1600" b="1" dirty="0" smtClean="0">
                <a:solidFill>
                  <a:srgbClr val="C3D0E7"/>
                </a:solidFill>
                <a:effectLst>
                  <a:outerShdw blurRad="38100" dist="38100" dir="2700000" algn="tl">
                    <a:srgbClr val="000000">
                      <a:alpha val="43137"/>
                    </a:srgbClr>
                  </a:outerShdw>
                </a:effectLst>
                <a:latin typeface="Comic Sans MS" panose="030F0702030302020204" pitchFamily="66" charset="0"/>
              </a:rPr>
              <a:t>(Iacov 4:6)</a:t>
            </a:r>
            <a:endParaRPr lang="ro-RO" b="1" dirty="0">
              <a:solidFill>
                <a:srgbClr val="C3D0E7"/>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1736865D-6FE7-4520-A730-32C3B19F0D7D}"/>
              </a:ext>
            </a:extLst>
          </p:cNvPr>
          <p:cNvSpPr txBox="1"/>
          <p:nvPr/>
        </p:nvSpPr>
        <p:spPr>
          <a:xfrm>
            <a:off x="809897" y="1918186"/>
            <a:ext cx="5164183" cy="4324261"/>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Ce se întâmplă când descoperim că anumite pasaje biblice nu sunt în </a:t>
            </a:r>
            <a:r>
              <a:rPr lang="ro-RO" sz="2000" b="1" dirty="0" smtClean="0">
                <a:solidFill>
                  <a:schemeClr val="bg1"/>
                </a:solidFill>
                <a:effectLst>
                  <a:outerShdw blurRad="38100" dist="38100" dir="2700000" algn="tl">
                    <a:srgbClr val="000000">
                      <a:alpha val="43137"/>
                    </a:srgbClr>
                  </a:outerShdw>
                </a:effectLst>
              </a:rPr>
              <a:t>concordanţă </a:t>
            </a:r>
            <a:r>
              <a:rPr lang="ro-RO" sz="2000" b="1" dirty="0">
                <a:solidFill>
                  <a:schemeClr val="bg1"/>
                </a:solidFill>
                <a:effectLst>
                  <a:outerShdw blurRad="38100" dist="38100" dir="2700000" algn="tl">
                    <a:srgbClr val="000000">
                      <a:alpha val="43137"/>
                    </a:srgbClr>
                  </a:outerShdw>
                </a:effectLst>
              </a:rPr>
              <a:t>cu ceea ce credeam noi a fi adevărat? </a:t>
            </a:r>
          </a:p>
          <a:p>
            <a:pPr>
              <a:spcBef>
                <a:spcPts val="600"/>
              </a:spcBef>
            </a:pP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dacă aceste pasaje ne spun că ceea ce facem este păcat?</a:t>
            </a:r>
          </a:p>
          <a:p>
            <a:pPr>
              <a:spcBef>
                <a:spcPts val="600"/>
              </a:spcBef>
            </a:pPr>
            <a:r>
              <a:rPr lang="ro-RO" sz="2000" b="1" dirty="0">
                <a:solidFill>
                  <a:schemeClr val="bg1"/>
                </a:solidFill>
                <a:effectLst>
                  <a:outerShdw blurRad="38100" dist="38100" dir="2700000" algn="tl">
                    <a:srgbClr val="000000">
                      <a:alpha val="43137"/>
                    </a:srgbClr>
                  </a:outerShdw>
                </a:effectLst>
              </a:rPr>
              <a:t>Un duh orgolios ne va duce la căutarea unor justificări cu orice </a:t>
            </a:r>
            <a:r>
              <a:rPr lang="ro-RO" sz="2000" b="1" dirty="0" smtClean="0">
                <a:solidFill>
                  <a:schemeClr val="bg1"/>
                </a:solidFill>
                <a:effectLst>
                  <a:outerShdw blurRad="38100" dist="38100" dir="2700000" algn="tl">
                    <a:srgbClr val="000000">
                      <a:alpha val="43137"/>
                    </a:srgbClr>
                  </a:outerShdw>
                </a:effectLst>
              </a:rPr>
              <a:t>preţ. </a:t>
            </a:r>
            <a:r>
              <a:rPr lang="ro-RO" sz="2000" b="1" dirty="0">
                <a:solidFill>
                  <a:schemeClr val="bg1"/>
                </a:solidFill>
                <a:effectLst>
                  <a:outerShdw blurRad="38100" dist="38100" dir="2700000" algn="tl">
                    <a:srgbClr val="000000">
                      <a:alpha val="43137"/>
                    </a:srgbClr>
                  </a:outerShdw>
                </a:effectLst>
              </a:rPr>
              <a:t>Vom căuta orice </a:t>
            </a:r>
            <a:r>
              <a:rPr lang="ro-RO" sz="2000" b="1" dirty="0" smtClean="0">
                <a:solidFill>
                  <a:schemeClr val="bg1"/>
                </a:solidFill>
                <a:effectLst>
                  <a:outerShdw blurRad="38100" dist="38100" dir="2700000" algn="tl">
                    <a:srgbClr val="000000">
                      <a:alpha val="43137"/>
                    </a:srgbClr>
                  </a:outerShdw>
                </a:effectLst>
              </a:rPr>
              <a:t>explicaţie</a:t>
            </a:r>
            <a:r>
              <a:rPr lang="ro-RO" sz="2000" b="1" dirty="0">
                <a:solidFill>
                  <a:schemeClr val="bg1"/>
                </a:solidFill>
                <a:effectLst>
                  <a:outerShdw blurRad="38100" dist="38100" dir="2700000" algn="tl">
                    <a:srgbClr val="000000">
                      <a:alpha val="43137"/>
                    </a:srgbClr>
                  </a:outerShdw>
                </a:effectLst>
              </a:rPr>
              <a:t>, oricât de sucită ar fi pentru ca aceste pasaje să fie în armonie cu „adevărul nostru” sau să ne scutească de păcatul nostru.</a:t>
            </a:r>
          </a:p>
          <a:p>
            <a:pPr>
              <a:spcBef>
                <a:spcPts val="600"/>
              </a:spcBef>
            </a:pPr>
            <a:r>
              <a:rPr lang="ro-RO" sz="2000" b="1" dirty="0" smtClean="0">
                <a:solidFill>
                  <a:schemeClr val="bg1"/>
                </a:solidFill>
                <a:effectLst>
                  <a:outerShdw blurRad="38100" dist="38100" dir="2700000" algn="tl">
                    <a:srgbClr val="000000">
                      <a:alpha val="43137"/>
                    </a:srgbClr>
                  </a:outerShdw>
                </a:effectLst>
              </a:rPr>
              <a:t>Totuşi</a:t>
            </a:r>
            <a:r>
              <a:rPr lang="ro-RO" sz="2000" b="1" dirty="0">
                <a:solidFill>
                  <a:schemeClr val="bg1"/>
                </a:solidFill>
                <a:effectLst>
                  <a:outerShdw blurRad="38100" dist="38100" dir="2700000" algn="tl">
                    <a:srgbClr val="000000">
                      <a:alpha val="43137"/>
                    </a:srgbClr>
                  </a:outerShdw>
                </a:effectLst>
              </a:rPr>
              <a:t>, un duh de </a:t>
            </a:r>
            <a:r>
              <a:rPr lang="ro-RO" sz="2000" b="1" dirty="0" smtClean="0">
                <a:solidFill>
                  <a:schemeClr val="bg1"/>
                </a:solidFill>
                <a:effectLst>
                  <a:outerShdw blurRad="38100" dist="38100" dir="2700000" algn="tl">
                    <a:srgbClr val="000000">
                      <a:alpha val="43137"/>
                    </a:srgbClr>
                  </a:outerShdw>
                </a:effectLst>
              </a:rPr>
              <a:t>umilinţă</a:t>
            </a:r>
            <a:r>
              <a:rPr lang="ro-RO" sz="2000" b="1" dirty="0">
                <a:solidFill>
                  <a:schemeClr val="bg1"/>
                </a:solidFill>
                <a:effectLst>
                  <a:outerShdw blurRad="38100" dist="38100" dir="2700000" algn="tl">
                    <a:srgbClr val="000000">
                      <a:alpha val="43137"/>
                    </a:srgbClr>
                  </a:outerShdw>
                </a:effectLst>
              </a:rPr>
              <a:t>, ne va ajuta să acceptăm adevărul </a:t>
            </a:r>
            <a:r>
              <a:rPr lang="ro-RO" sz="2000" b="1" dirty="0" smtClean="0">
                <a:solidFill>
                  <a:schemeClr val="bg1"/>
                </a:solidFill>
                <a:effectLst>
                  <a:outerShdw blurRad="38100" dist="38100" dir="2700000" algn="tl">
                    <a:srgbClr val="000000">
                      <a:alpha val="43137"/>
                    </a:srgbClr>
                  </a:outerShdw>
                </a:effectLst>
              </a:rPr>
              <a:t>aşa </a:t>
            </a:r>
            <a:r>
              <a:rPr lang="ro-RO" sz="2000" b="1" dirty="0">
                <a:solidFill>
                  <a:schemeClr val="bg1"/>
                </a:solidFill>
                <a:effectLst>
                  <a:outerShdw blurRad="38100" dist="38100" dir="2700000" algn="tl">
                    <a:srgbClr val="000000">
                      <a:alpha val="43137"/>
                    </a:srgbClr>
                  </a:outerShdw>
                </a:effectLst>
              </a:rPr>
              <a:t>cum Biblia îl transmite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să ne punem </a:t>
            </a:r>
            <a:r>
              <a:rPr lang="ro-RO" sz="2000" b="1" dirty="0" smtClean="0">
                <a:solidFill>
                  <a:schemeClr val="bg1"/>
                </a:solidFill>
                <a:effectLst>
                  <a:outerShdw blurRad="38100" dist="38100" dir="2700000" algn="tl">
                    <a:srgbClr val="000000">
                      <a:alpha val="43137"/>
                    </a:srgbClr>
                  </a:outerShdw>
                </a:effectLst>
              </a:rPr>
              <a:t>viaţa </a:t>
            </a:r>
            <a:r>
              <a:rPr lang="ro-RO" sz="2000" b="1" dirty="0">
                <a:solidFill>
                  <a:schemeClr val="bg1"/>
                </a:solidFill>
                <a:effectLst>
                  <a:outerShdw blurRad="38100" dist="38100" dir="2700000" algn="tl">
                    <a:srgbClr val="000000">
                      <a:alpha val="43137"/>
                    </a:srgbClr>
                  </a:outerShdw>
                </a:effectLst>
              </a:rPr>
              <a:t>în </a:t>
            </a:r>
            <a:r>
              <a:rPr lang="ro-RO" sz="2000" b="1" dirty="0" smtClean="0">
                <a:solidFill>
                  <a:schemeClr val="bg1"/>
                </a:solidFill>
                <a:effectLst>
                  <a:outerShdw blurRad="38100" dist="38100" dir="2700000" algn="tl">
                    <a:srgbClr val="000000">
                      <a:alpha val="43137"/>
                    </a:srgbClr>
                  </a:outerShdw>
                </a:effectLst>
              </a:rPr>
              <a:t>concordanţă </a:t>
            </a:r>
            <a:r>
              <a:rPr lang="ro-RO" sz="2000" b="1" dirty="0">
                <a:solidFill>
                  <a:schemeClr val="bg1"/>
                </a:solidFill>
                <a:effectLst>
                  <a:outerShdw blurRad="38100" dist="38100" dir="2700000" algn="tl">
                    <a:srgbClr val="000000">
                      <a:alpha val="43137"/>
                    </a:srgbClr>
                  </a:outerShdw>
                </a:effectLst>
              </a:rPr>
              <a:t>cu </a:t>
            </a:r>
            <a:r>
              <a:rPr lang="ro-RO" sz="2000" b="1" dirty="0" smtClean="0">
                <a:solidFill>
                  <a:schemeClr val="bg1"/>
                </a:solidFill>
                <a:effectLst>
                  <a:outerShdw blurRad="38100" dist="38100" dir="2700000" algn="tl">
                    <a:srgbClr val="000000">
                      <a:alpha val="43137"/>
                    </a:srgbClr>
                  </a:outerShdw>
                </a:effectLst>
              </a:rPr>
              <a:t>el.</a:t>
            </a:r>
            <a:endParaRPr lang="ro-RO"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85665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1000"/>
                                        <p:tgtEl>
                                          <p:spTgt spid="4">
                                            <p:txEl>
                                              <p:pRg st="3" end="3"/>
                                            </p:txEl>
                                          </p:spTgt>
                                        </p:tgtEl>
                                      </p:cBhvr>
                                    </p:animEffect>
                                    <p:anim calcmode="lin" valueType="num">
                                      <p:cBhvr>
                                        <p:cTn id="5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61FD7F0-8F95-4FB6-BE9D-5820DD20B627}"/>
              </a:ext>
            </a:extLst>
          </p:cNvPr>
          <p:cNvSpPr/>
          <p:nvPr/>
        </p:nvSpPr>
        <p:spPr>
          <a:xfrm>
            <a:off x="4846318" y="144325"/>
            <a:ext cx="4297680" cy="769441"/>
          </a:xfrm>
          <a:prstGeom prst="rect">
            <a:avLst/>
          </a:prstGeom>
          <a:noFill/>
        </p:spPr>
        <p:txBody>
          <a:bodyPr wrap="square" rtlCol="0">
            <a:spAutoFit/>
          </a:bodyPr>
          <a:lstStyle/>
          <a:p>
            <a:pPr algn="ctr" defTabSz="914400"/>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PERSEVERANŢA</a:t>
            </a:r>
            <a:endParaRPr lang="ro-RO"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ángulo 2">
            <a:extLst>
              <a:ext uri="{FF2B5EF4-FFF2-40B4-BE49-F238E27FC236}">
                <a16:creationId xmlns:a16="http://schemas.microsoft.com/office/drawing/2014/main" xmlns="" id="{3A57CBA6-80E1-4283-836C-7B92E76FDD70}"/>
              </a:ext>
            </a:extLst>
          </p:cNvPr>
          <p:cNvSpPr/>
          <p:nvPr/>
        </p:nvSpPr>
        <p:spPr>
          <a:xfrm>
            <a:off x="131987" y="110926"/>
            <a:ext cx="4837177" cy="923330"/>
          </a:xfrm>
          <a:prstGeom prst="rect">
            <a:avLst/>
          </a:prstGeom>
        </p:spPr>
        <p:txBody>
          <a:bodyPr wrap="square">
            <a:spAutoFit/>
            <a:scene3d>
              <a:camera prst="orthographicFront"/>
              <a:lightRig rig="threePt" dir="t"/>
            </a:scene3d>
            <a:sp3d extrusionH="57150">
              <a:bevelT w="38100" h="38100"/>
            </a:sp3d>
          </a:bodyPr>
          <a:lstStyle/>
          <a:p>
            <a:pPr algn="ctr"/>
            <a:r>
              <a:rPr lang="ro-RO" b="1" smtClean="0">
                <a:solidFill>
                  <a:srgbClr val="AB6F15"/>
                </a:solidFill>
                <a:latin typeface="Comic Sans MS" panose="030F0702030302020204" pitchFamily="66" charset="0"/>
              </a:rPr>
              <a:t>„</a:t>
            </a:r>
            <a:r>
              <a:rPr lang="ro-RO" b="1" smtClean="0">
                <a:solidFill>
                  <a:srgbClr val="AB6F15"/>
                </a:solidFill>
                <a:latin typeface="Comic Sans MS" panose="030F0702030302020204" pitchFamily="66" charset="0"/>
              </a:rPr>
              <a:t>Să</a:t>
            </a:r>
            <a:r>
              <a:rPr lang="ro-RO" b="1" smtClean="0">
                <a:solidFill>
                  <a:srgbClr val="AB6F15"/>
                </a:solidFill>
                <a:latin typeface="Comic Sans MS" panose="030F0702030302020204" pitchFamily="66" charset="0"/>
              </a:rPr>
              <a:t> </a:t>
            </a:r>
            <a:r>
              <a:rPr lang="ro-RO" b="1" smtClean="0">
                <a:solidFill>
                  <a:srgbClr val="AB6F15"/>
                </a:solidFill>
                <a:latin typeface="Comic Sans MS" panose="030F0702030302020204" pitchFamily="66" charset="0"/>
              </a:rPr>
              <a:t>nu obosim în facerea </a:t>
            </a:r>
            <a:r>
              <a:rPr lang="ro-RO" b="1" smtClean="0">
                <a:solidFill>
                  <a:srgbClr val="AB6F15"/>
                </a:solidFill>
                <a:latin typeface="Comic Sans MS" panose="030F0702030302020204" pitchFamily="66" charset="0"/>
              </a:rPr>
              <a:t>binelui</a:t>
            </a:r>
            <a:r>
              <a:rPr lang="ro-RO" b="1" smtClean="0">
                <a:solidFill>
                  <a:srgbClr val="AB6F15"/>
                </a:solidFill>
                <a:latin typeface="Comic Sans MS" panose="030F0702030302020204" pitchFamily="66" charset="0"/>
              </a:rPr>
              <a:t>, </a:t>
            </a:r>
            <a:r>
              <a:rPr lang="ro-RO" b="1" smtClean="0">
                <a:solidFill>
                  <a:srgbClr val="AB6F15"/>
                </a:solidFill>
                <a:latin typeface="Comic Sans MS" panose="030F0702030302020204" pitchFamily="66" charset="0"/>
              </a:rPr>
              <a:t>căci</a:t>
            </a:r>
            <a:r>
              <a:rPr lang="ro-RO" b="1" smtClean="0">
                <a:solidFill>
                  <a:srgbClr val="AB6F15"/>
                </a:solidFill>
                <a:latin typeface="Comic Sans MS" panose="030F0702030302020204" pitchFamily="66" charset="0"/>
              </a:rPr>
              <a:t>, la vremea </a:t>
            </a:r>
            <a:r>
              <a:rPr lang="ro-RO" b="1" smtClean="0">
                <a:solidFill>
                  <a:srgbClr val="AB6F15"/>
                </a:solidFill>
                <a:latin typeface="Comic Sans MS" panose="030F0702030302020204" pitchFamily="66" charset="0"/>
              </a:rPr>
              <a:t>potrivită</a:t>
            </a:r>
            <a:r>
              <a:rPr lang="ro-RO" b="1" smtClean="0">
                <a:solidFill>
                  <a:srgbClr val="AB6F15"/>
                </a:solidFill>
                <a:latin typeface="Comic Sans MS" panose="030F0702030302020204" pitchFamily="66" charset="0"/>
              </a:rPr>
              <a:t>, vom </a:t>
            </a:r>
            <a:r>
              <a:rPr lang="ro-RO" b="1" smtClean="0">
                <a:solidFill>
                  <a:srgbClr val="AB6F15"/>
                </a:solidFill>
                <a:latin typeface="Comic Sans MS" panose="030F0702030302020204" pitchFamily="66" charset="0"/>
              </a:rPr>
              <a:t>secera</a:t>
            </a:r>
            <a:r>
              <a:rPr lang="ro-RO" b="1" smtClean="0">
                <a:solidFill>
                  <a:srgbClr val="AB6F15"/>
                </a:solidFill>
                <a:latin typeface="Comic Sans MS" panose="030F0702030302020204" pitchFamily="66" charset="0"/>
              </a:rPr>
              <a:t>, dacă nu vom cădea de </a:t>
            </a:r>
            <a:r>
              <a:rPr lang="ro-RO" b="1" smtClean="0">
                <a:solidFill>
                  <a:srgbClr val="AB6F15"/>
                </a:solidFill>
                <a:latin typeface="Comic Sans MS" panose="030F0702030302020204" pitchFamily="66" charset="0"/>
              </a:rPr>
              <a:t>oboseală</a:t>
            </a:r>
            <a:r>
              <a:rPr lang="ro-RO" b="1" smtClean="0">
                <a:solidFill>
                  <a:srgbClr val="AB6F15"/>
                </a:solidFill>
                <a:latin typeface="Comic Sans MS" panose="030F0702030302020204" pitchFamily="66" charset="0"/>
              </a:rPr>
              <a:t>.” </a:t>
            </a:r>
            <a:r>
              <a:rPr lang="ro-RO" sz="1600" b="1" smtClean="0">
                <a:solidFill>
                  <a:srgbClr val="AB6F15"/>
                </a:solidFill>
                <a:latin typeface="Comic Sans MS" panose="030F0702030302020204" pitchFamily="66" charset="0"/>
              </a:rPr>
              <a:t>(Galateni</a:t>
            </a:r>
            <a:r>
              <a:rPr lang="ro-RO" sz="1600" b="1" smtClean="0">
                <a:solidFill>
                  <a:srgbClr val="AB6F15"/>
                </a:solidFill>
                <a:latin typeface="Comic Sans MS" panose="030F0702030302020204" pitchFamily="66" charset="0"/>
              </a:rPr>
              <a:t> </a:t>
            </a:r>
            <a:r>
              <a:rPr lang="ro-RO" sz="1600" b="1" smtClean="0">
                <a:solidFill>
                  <a:srgbClr val="AB6F15"/>
                </a:solidFill>
                <a:latin typeface="Comic Sans MS" panose="030F0702030302020204" pitchFamily="66" charset="0"/>
              </a:rPr>
              <a:t>6:9)</a:t>
            </a:r>
            <a:endParaRPr lang="ro-RO" sz="1600" b="1">
              <a:solidFill>
                <a:srgbClr val="AB6F15"/>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3967D87-BD6B-434C-BCD9-A3BB7504175E}"/>
              </a:ext>
            </a:extLst>
          </p:cNvPr>
          <p:cNvSpPr txBox="1"/>
          <p:nvPr/>
        </p:nvSpPr>
        <p:spPr>
          <a:xfrm>
            <a:off x="4850675" y="1150964"/>
            <a:ext cx="4293326" cy="2246769"/>
          </a:xfrm>
          <a:prstGeom prst="rect">
            <a:avLst/>
          </a:prstGeom>
          <a:noFill/>
        </p:spPr>
        <p:txBody>
          <a:bodyPr wrap="square" rtlCol="0">
            <a:spAutoFit/>
          </a:bodyPr>
          <a:lstStyle/>
          <a:p>
            <a:pPr>
              <a:spcBef>
                <a:spcPts val="600"/>
              </a:spcBef>
            </a:pPr>
            <a:r>
              <a:rPr lang="ro-RO" sz="2000" b="1"/>
              <a:t>Unele texte au nevoie de un efort special de </a:t>
            </a:r>
            <a:r>
              <a:rPr lang="ro-RO" sz="2000" b="1" smtClean="0"/>
              <a:t>înţelegere</a:t>
            </a:r>
            <a:r>
              <a:rPr lang="ro-RO" sz="2000" b="1"/>
              <a:t>. Au nevoie să fie comparate cu altele similare; </a:t>
            </a:r>
            <a:r>
              <a:rPr lang="ro-RO" sz="2000" b="1" smtClean="0"/>
              <a:t>înţelegerea </a:t>
            </a:r>
            <a:r>
              <a:rPr lang="ro-RO" sz="2000" b="1"/>
              <a:t>contextului în care au fost scrise; căutarea motivului pentru care autorul a decis să le scrie în acea formă </a:t>
            </a:r>
            <a:r>
              <a:rPr lang="ro-RO" sz="2000" b="1" smtClean="0"/>
              <a:t>şi </a:t>
            </a:r>
            <a:r>
              <a:rPr lang="ro-RO" sz="2000" b="1"/>
              <a:t>în </a:t>
            </a:r>
            <a:r>
              <a:rPr lang="ro-RO" sz="2000" b="1"/>
              <a:t>acel </a:t>
            </a:r>
            <a:r>
              <a:rPr lang="ro-RO" sz="2000" b="1" smtClean="0"/>
              <a:t>loc</a:t>
            </a:r>
            <a:r>
              <a:rPr lang="ro-RO" sz="2000" b="1" smtClean="0"/>
              <a:t>…</a:t>
            </a:r>
            <a:endParaRPr lang="ro-RO" sz="2000" b="1"/>
          </a:p>
        </p:txBody>
      </p:sp>
      <p:pic>
        <p:nvPicPr>
          <p:cNvPr id="6" name="Imagen 5">
            <a:extLst>
              <a:ext uri="{FF2B5EF4-FFF2-40B4-BE49-F238E27FC236}">
                <a16:creationId xmlns:a16="http://schemas.microsoft.com/office/drawing/2014/main" xmlns="" id="{1349A3FA-0443-40C3-B5B2-05A28A545618}"/>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16074" y="1150964"/>
            <a:ext cx="4699764" cy="2349882"/>
          </a:xfrm>
          <a:prstGeom prst="snip2DiagRect">
            <a:avLst>
              <a:gd name="adj1" fmla="val 16306"/>
              <a:gd name="adj2" fmla="val 16667"/>
            </a:avLst>
          </a:prstGeom>
          <a:solidFill>
            <a:srgbClr val="FFFFFF">
              <a:shade val="85000"/>
            </a:srgbClr>
          </a:solidFill>
          <a:ln w="5715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05A7B6F3-875F-491E-ABEA-7B001F229231}"/>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435635" y="3474028"/>
            <a:ext cx="2541542" cy="3239648"/>
          </a:xfrm>
          <a:prstGeom prst="roundRect">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ángulo 8">
            <a:extLst>
              <a:ext uri="{FF2B5EF4-FFF2-40B4-BE49-F238E27FC236}">
                <a16:creationId xmlns:a16="http://schemas.microsoft.com/office/drawing/2014/main" xmlns="" id="{59A963C1-CE28-43C7-A9E1-A7B84566D368}"/>
              </a:ext>
            </a:extLst>
          </p:cNvPr>
          <p:cNvSpPr/>
          <p:nvPr/>
        </p:nvSpPr>
        <p:spPr>
          <a:xfrm>
            <a:off x="1149531" y="3557986"/>
            <a:ext cx="5251268" cy="3247043"/>
          </a:xfrm>
          <a:prstGeom prst="rect">
            <a:avLst/>
          </a:prstGeom>
        </p:spPr>
        <p:txBody>
          <a:bodyPr wrap="square">
            <a:spAutoFit/>
          </a:bodyPr>
          <a:lstStyle/>
          <a:p>
            <a:pPr>
              <a:spcBef>
                <a:spcPts val="600"/>
              </a:spcBef>
            </a:pPr>
            <a:r>
              <a:rPr lang="ro-RO" sz="2000" b="1" dirty="0"/>
              <a:t>Sunt texte cărora trebuie să le dedicăm timp </a:t>
            </a:r>
            <a:r>
              <a:rPr lang="ro-RO" sz="2000" b="1" dirty="0" smtClean="0"/>
              <a:t>şi </a:t>
            </a:r>
            <a:r>
              <a:rPr lang="ro-RO" sz="2000" b="1" dirty="0"/>
              <a:t>studiu </a:t>
            </a:r>
            <a:r>
              <a:rPr lang="ro-RO" sz="2000" b="1" dirty="0" smtClean="0"/>
              <a:t>perseverent. Pe </a:t>
            </a:r>
            <a:r>
              <a:rPr lang="ro-RO" sz="2000" b="1" dirty="0"/>
              <a:t>unele poate că trebuie să le lăsăm să se </a:t>
            </a:r>
            <a:r>
              <a:rPr lang="ro-RO" sz="2000" b="1" dirty="0" smtClean="0"/>
              <a:t>„odihnească</a:t>
            </a:r>
            <a:r>
              <a:rPr lang="ro-RO" sz="2000" b="1" dirty="0" smtClean="0"/>
              <a:t>” un </a:t>
            </a:r>
            <a:r>
              <a:rPr lang="ro-RO" sz="2000" b="1" dirty="0"/>
              <a:t>timp până ce Dumnezeu ne va da lumină pentru a le </a:t>
            </a:r>
            <a:r>
              <a:rPr lang="ro-RO" sz="2000" b="1" dirty="0" smtClean="0"/>
              <a:t>înţelege</a:t>
            </a:r>
            <a:r>
              <a:rPr lang="ro-RO" sz="2000" b="1" dirty="0"/>
              <a:t>. La urma urmei, slujim unui </a:t>
            </a:r>
            <a:r>
              <a:rPr lang="ro-RO" sz="2000" b="1" dirty="0" smtClean="0"/>
              <a:t>„Dumnezeu </a:t>
            </a:r>
            <a:r>
              <a:rPr lang="ro-RO" sz="2000" b="1" dirty="0"/>
              <a:t>al </a:t>
            </a:r>
            <a:r>
              <a:rPr lang="ro-RO" sz="2000" b="1" dirty="0" smtClean="0"/>
              <a:t>răbdării” (Rom. 15:5).</a:t>
            </a:r>
          </a:p>
          <a:p>
            <a:pPr>
              <a:spcBef>
                <a:spcPts val="600"/>
              </a:spcBef>
            </a:pPr>
            <a:r>
              <a:rPr lang="ro-RO" sz="2000" b="1" dirty="0" smtClean="0"/>
              <a:t>Aminteşte-ţi </a:t>
            </a:r>
            <a:r>
              <a:rPr lang="ro-RO" sz="2000" b="1" dirty="0"/>
              <a:t>că timpul pe care îl dedicăm unei probleme este direct </a:t>
            </a:r>
            <a:r>
              <a:rPr lang="ro-RO" sz="2000" b="1" dirty="0" smtClean="0"/>
              <a:t>proporţional </a:t>
            </a:r>
            <a:r>
              <a:rPr lang="ro-RO" sz="2000" b="1" dirty="0"/>
              <a:t>cu interesul pe care îl avem cu privire la ea. </a:t>
            </a:r>
            <a:r>
              <a:rPr lang="ro-RO" sz="2000" b="1" dirty="0" smtClean="0"/>
              <a:t>Aşadar</a:t>
            </a:r>
            <a:r>
              <a:rPr lang="ro-RO" sz="2000" b="1" dirty="0"/>
              <a:t>, fii perseverent </a:t>
            </a:r>
            <a:r>
              <a:rPr lang="ro-RO" sz="2000" b="1" dirty="0" smtClean="0"/>
              <a:t>şi </a:t>
            </a:r>
            <a:r>
              <a:rPr lang="ro-RO" sz="2000" b="1" dirty="0"/>
              <a:t>răbdător în studiul Bibliei. </a:t>
            </a:r>
          </a:p>
        </p:txBody>
      </p:sp>
      <p:pic>
        <p:nvPicPr>
          <p:cNvPr id="11" name="Imagen 10">
            <a:extLst>
              <a:ext uri="{FF2B5EF4-FFF2-40B4-BE49-F238E27FC236}">
                <a16:creationId xmlns:a16="http://schemas.microsoft.com/office/drawing/2014/main" xmlns="" id="{31DAEEED-BA98-4F6F-85D3-C96D38E24F96}"/>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31987" y="3661099"/>
            <a:ext cx="947538" cy="300881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950684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out)">
                                      <p:cBhvr>
                                        <p:cTn id="24" dur="1000"/>
                                        <p:tgtEl>
                                          <p:spTgt spid="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900" decel="100000" fill="hold"/>
                                        <p:tgtEl>
                                          <p:spTgt spid="1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1000"/>
                                        <p:tgtEl>
                                          <p:spTgt spid="9">
                                            <p:txEl>
                                              <p:pRg st="0" end="0"/>
                                            </p:txEl>
                                          </p:spTgt>
                                        </p:tgtEl>
                                      </p:cBhvr>
                                    </p:animEffect>
                                    <p:anim calcmode="lin" valueType="num">
                                      <p:cBhvr>
                                        <p:cTn id="4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fade">
                                      <p:cBhvr>
                                        <p:cTn id="53" dur="1000"/>
                                        <p:tgtEl>
                                          <p:spTgt spid="9">
                                            <p:txEl>
                                              <p:pRg st="1" end="1"/>
                                            </p:txEl>
                                          </p:spTgt>
                                        </p:tgtEl>
                                      </p:cBhvr>
                                    </p:animEffect>
                                    <p:anim calcmode="lin" valueType="num">
                                      <p:cBhvr>
                                        <p:cTn id="5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uiExpand="1" build="p"/>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1337</Words>
  <Application>Microsoft Office PowerPoint</Application>
  <PresentationFormat>Expunere pe ecran (4:3)</PresentationFormat>
  <Paragraphs>62</Paragraphs>
  <Slides>11</Slides>
  <Notes>0</Notes>
  <HiddenSlides>0</HiddenSlides>
  <MMClips>0</MMClips>
  <ScaleCrop>false</ScaleCrop>
  <HeadingPairs>
    <vt:vector size="6" baseType="variant">
      <vt:variant>
        <vt:lpstr>Fonturi utilizate</vt:lpstr>
      </vt:variant>
      <vt:variant>
        <vt:i4>7</vt:i4>
      </vt:variant>
      <vt:variant>
        <vt:lpstr>Temă</vt:lpstr>
      </vt:variant>
      <vt:variant>
        <vt:i4>2</vt:i4>
      </vt:variant>
      <vt:variant>
        <vt:lpstr>Titluri diapozitive</vt:lpstr>
      </vt:variant>
      <vt:variant>
        <vt:i4>11</vt:i4>
      </vt:variant>
    </vt:vector>
  </HeadingPairs>
  <TitlesOfParts>
    <vt:vector size="20" baseType="lpstr">
      <vt:lpstr>Arial</vt:lpstr>
      <vt:lpstr>Calibri</vt:lpstr>
      <vt:lpstr>Comic Sans MS</vt:lpstr>
      <vt:lpstr>Giddyup Std</vt:lpstr>
      <vt:lpstr>Harrington</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Interpretarea pasajelor dificile</dc:title>
  <dc:subject>Studiu Biblic, Trim. II, 2020 – Cum sa interpretam Scriptura</dc:subject>
  <dc:creator>Sergio Fustero Carreras</dc:creator>
  <cp:keywords>https://www.fustero.es/index_ro.php</cp:keywords>
  <cp:lastModifiedBy>Administrator</cp:lastModifiedBy>
  <cp:revision>83</cp:revision>
  <dcterms:created xsi:type="dcterms:W3CDTF">2020-06-06T14:15:18Z</dcterms:created>
  <dcterms:modified xsi:type="dcterms:W3CDTF">2020-06-15T13:18:20Z</dcterms:modified>
</cp:coreProperties>
</file>