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4" r:id="rId4"/>
    <p:sldId id="257" r:id="rId5"/>
    <p:sldId id="258" r:id="rId6"/>
    <p:sldId id="259" r:id="rId7"/>
    <p:sldId id="260" r:id="rId8"/>
    <p:sldId id="261"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alibri Light"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322B"/>
    <a:srgbClr val="902520"/>
    <a:srgbClr val="42A830"/>
    <a:srgbClr val="A7450D"/>
    <a:srgbClr val="7F7B29"/>
    <a:srgbClr val="B1AB38"/>
    <a:srgbClr val="F7BC9B"/>
    <a:srgbClr val="EDE1D7"/>
    <a:srgbClr val="CAA786"/>
    <a:srgbClr val="8BC1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07/relationships/hdphoto" Target="../media/hdphoto1.wdp"/><Relationship Id="rId1" Type="http://schemas.openxmlformats.org/officeDocument/2006/relationships/image" Target="../media/image10.pn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07/relationships/hdphoto" Target="../media/hdphoto1.wdp"/><Relationship Id="rId1" Type="http://schemas.openxmlformats.org/officeDocument/2006/relationships/image" Target="../media/image10.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F96AC-C34B-4473-9E5D-6B6CCB3E9505}" type="doc">
      <dgm:prSet loTypeId="urn:microsoft.com/office/officeart/2008/layout/AlternatingPictureBlocks" loCatId="picture" qsTypeId="urn:microsoft.com/office/officeart/2005/8/quickstyle/simple5" qsCatId="simple" csTypeId="urn:microsoft.com/office/officeart/2005/8/colors/colorful5" csCatId="colorful" phldr="1"/>
      <dgm:spPr/>
      <dgm:t>
        <a:bodyPr/>
        <a:lstStyle/>
        <a:p>
          <a:endParaRPr lang="es-ES"/>
        </a:p>
      </dgm:t>
    </dgm:pt>
    <dgm:pt modelId="{84753ED7-5B64-434F-BE92-ED497AB8F591}">
      <dgm:prSet custT="1"/>
      <dgm:spPr>
        <a:solidFill>
          <a:schemeClr val="accent4"/>
        </a:solidFill>
        <a:scene3d>
          <a:camera prst="orthographicFront"/>
          <a:lightRig rig="threePt" dir="t"/>
        </a:scene3d>
        <a:sp3d>
          <a:bevelT w="114300" prst="artDeco"/>
        </a:sp3d>
      </dgm:spPr>
      <dgm:t>
        <a:bodyPr/>
        <a:lstStyle/>
        <a:p>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Pentru a mărturisi despre lucrările Sale de-a lungul Istoriei.</a:t>
          </a:r>
          <a:endParaRPr lang="ro-RO" sz="2000" kern="1200" noProof="0" dirty="0">
            <a:effectLst>
              <a:outerShdw blurRad="38100" dist="38100" dir="2700000" algn="tl">
                <a:srgbClr val="000000">
                  <a:alpha val="43137"/>
                </a:srgbClr>
              </a:outerShdw>
            </a:effectLst>
          </a:endParaRPr>
        </a:p>
      </dgm:t>
    </dgm:pt>
    <dgm:pt modelId="{1F4D0374-D870-4CCF-92CD-6711DFF71776}" type="parTrans" cxnId="{A4A5B74F-C0D8-49AA-884A-603CC005F8CA}">
      <dgm:prSet/>
      <dgm:spPr/>
      <dgm:t>
        <a:bodyPr/>
        <a:lstStyle/>
        <a:p>
          <a:endParaRPr lang="es-ES"/>
        </a:p>
      </dgm:t>
    </dgm:pt>
    <dgm:pt modelId="{9A9E23B7-7B82-4368-BB88-E6525C25D42F}" type="sibTrans" cxnId="{A4A5B74F-C0D8-49AA-884A-603CC005F8CA}">
      <dgm:prSet/>
      <dgm:spPr/>
      <dgm:t>
        <a:bodyPr/>
        <a:lstStyle/>
        <a:p>
          <a:endParaRPr lang="es-ES"/>
        </a:p>
      </dgm:t>
    </dgm:pt>
    <dgm:pt modelId="{0A2C19D7-69FD-4DD8-889C-7154139B212D}">
      <dgm:prSet custT="1"/>
      <dgm:spPr>
        <a:solidFill>
          <a:srgbClr val="7030A0"/>
        </a:solidFill>
        <a:scene3d>
          <a:camera prst="orthographicFront"/>
          <a:lightRig rig="threePt" dir="t"/>
        </a:scene3d>
        <a:sp3d>
          <a:bevelT w="114300" prst="artDeco"/>
        </a:sp3d>
      </dgm:spPr>
      <dgm:t>
        <a:bodyPr/>
        <a:lstStyle/>
        <a:p>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Pentru </a:t>
          </a:r>
          <a:r>
            <a:rPr lang="ro-RO" sz="2000" b="1" kern="1200" noProof="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a-Şi</a:t>
          </a:r>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face cunoscut Planul Mântuirii.</a:t>
          </a:r>
          <a:endParaRPr lang="ro-RO" sz="20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A1339D4F-83BF-4716-B3A0-58B50F44462E}" type="parTrans" cxnId="{15B04684-2FE8-4EA9-9D32-331AC0A82828}">
      <dgm:prSet/>
      <dgm:spPr/>
      <dgm:t>
        <a:bodyPr/>
        <a:lstStyle/>
        <a:p>
          <a:endParaRPr lang="es-ES"/>
        </a:p>
      </dgm:t>
    </dgm:pt>
    <dgm:pt modelId="{726710E8-2FF0-4333-8C4D-13B4951A20C5}" type="sibTrans" cxnId="{15B04684-2FE8-4EA9-9D32-331AC0A82828}">
      <dgm:prSet/>
      <dgm:spPr/>
      <dgm:t>
        <a:bodyPr/>
        <a:lstStyle/>
        <a:p>
          <a:endParaRPr lang="es-ES"/>
        </a:p>
      </dgm:t>
    </dgm:pt>
    <dgm:pt modelId="{D499AF91-AF8C-4AB7-89A2-26FE65425ADB}">
      <dgm:prSet custT="1"/>
      <dgm:spPr>
        <a:solidFill>
          <a:schemeClr val="accent6"/>
        </a:solidFill>
        <a:scene3d>
          <a:camera prst="orthographicFront"/>
          <a:lightRig rig="threePt" dir="t"/>
        </a:scene3d>
        <a:sp3d>
          <a:bevelT w="114300" prst="artDeco"/>
        </a:sp3d>
      </dgm:spPr>
      <dgm:t>
        <a:bodyPr/>
        <a:lstStyle/>
        <a:p>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Pentru a ne învăţa cum să acţionăm cu dreptate.</a:t>
          </a:r>
          <a:endParaRPr lang="ro-RO" sz="20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2F3E95E-2468-4BB8-BE34-624E2F8B1454}" type="parTrans" cxnId="{298BADE3-8872-45C3-963F-8DE6CA8D36D2}">
      <dgm:prSet/>
      <dgm:spPr/>
      <dgm:t>
        <a:bodyPr/>
        <a:lstStyle/>
        <a:p>
          <a:endParaRPr lang="es-ES"/>
        </a:p>
      </dgm:t>
    </dgm:pt>
    <dgm:pt modelId="{0BE0E1A1-F115-4A8B-8189-CBB8574DB492}" type="sibTrans" cxnId="{298BADE3-8872-45C3-963F-8DE6CA8D36D2}">
      <dgm:prSet/>
      <dgm:spPr/>
      <dgm:t>
        <a:bodyPr/>
        <a:lstStyle/>
        <a:p>
          <a:endParaRPr lang="es-ES"/>
        </a:p>
      </dgm:t>
    </dgm:pt>
    <dgm:pt modelId="{FC83D00E-1BA7-4C3F-B0EC-3CF4939B2C7F}" type="pres">
      <dgm:prSet presAssocID="{D2AF96AC-C34B-4473-9E5D-6B6CCB3E9505}" presName="linearFlow" presStyleCnt="0">
        <dgm:presLayoutVars>
          <dgm:dir/>
          <dgm:resizeHandles val="exact"/>
        </dgm:presLayoutVars>
      </dgm:prSet>
      <dgm:spPr/>
      <dgm:t>
        <a:bodyPr/>
        <a:lstStyle/>
        <a:p>
          <a:endParaRPr lang="ro-RO"/>
        </a:p>
      </dgm:t>
    </dgm:pt>
    <dgm:pt modelId="{D2107D18-A22A-4BDF-9A50-671063F73164}" type="pres">
      <dgm:prSet presAssocID="{84753ED7-5B64-434F-BE92-ED497AB8F591}" presName="comp" presStyleCnt="0"/>
      <dgm:spPr/>
    </dgm:pt>
    <dgm:pt modelId="{02370347-608F-409F-8E4F-AAA6A5214C90}" type="pres">
      <dgm:prSet presAssocID="{84753ED7-5B64-434F-BE92-ED497AB8F591}" presName="rect2" presStyleLbl="node1" presStyleIdx="0" presStyleCnt="3" custScaleX="448452" custLinFactNeighborX="77346">
        <dgm:presLayoutVars>
          <dgm:bulletEnabled val="1"/>
        </dgm:presLayoutVars>
      </dgm:prSet>
      <dgm:spPr/>
      <dgm:t>
        <a:bodyPr/>
        <a:lstStyle/>
        <a:p>
          <a:endParaRPr lang="ro-RO"/>
        </a:p>
      </dgm:t>
    </dgm:pt>
    <dgm:pt modelId="{0BE68F32-4FC4-419A-9938-9CEEDB23C3CD}" type="pres">
      <dgm:prSet presAssocID="{84753ED7-5B64-434F-BE92-ED497AB8F591}" presName="rect1" presStyleLbl="lnNode1" presStyleIdx="0" presStyleCnt="3" custScaleX="213869" custLinFactX="-200000" custLinFactNeighborX="-200853" custLinFactNeighborY="-255"/>
      <dgm:spPr>
        <a:blipFill rotWithShape="1">
          <a:blip xmlns:r="http://schemas.openxmlformats.org/officeDocument/2006/relationships" r:embed="rId1" cstate="screen">
            <a:extLst>
              <a:ext uri="{BEBA8EAE-BF5A-486C-A8C5-ECC9F3942E4B}">
                <a14:imgProps xmlns:a14="http://schemas.microsoft.com/office/drawing/2010/main" xmlns="">
                  <a14:imgLayer r:embed="rId2">
                    <a14:imgEffect>
                      <a14:brightnessContrast bright="40000" contrast="-40000"/>
                    </a14:imgEffect>
                  </a14:imgLayer>
                </a14:imgProps>
              </a:ext>
              <a:ext uri="{28A0092B-C50C-407E-A947-70E740481C1C}">
                <a14:useLocalDpi xmlns:a14="http://schemas.microsoft.com/office/drawing/2010/main" xmlns=""/>
              </a:ext>
            </a:extLst>
          </a:blip>
          <a:srcRect/>
          <a:stretch>
            <a:fillRect/>
          </a:stretch>
        </a:blipFill>
      </dgm:spPr>
    </dgm:pt>
    <dgm:pt modelId="{501B9F98-E125-4DBE-85FE-5AECFBF9F12F}" type="pres">
      <dgm:prSet presAssocID="{9A9E23B7-7B82-4368-BB88-E6525C25D42F}" presName="sibTrans" presStyleCnt="0"/>
      <dgm:spPr/>
    </dgm:pt>
    <dgm:pt modelId="{064CE0FC-BD4B-4DC6-BA24-708C82613716}" type="pres">
      <dgm:prSet presAssocID="{0A2C19D7-69FD-4DD8-889C-7154139B212D}" presName="comp" presStyleCnt="0"/>
      <dgm:spPr/>
    </dgm:pt>
    <dgm:pt modelId="{2AE092C9-2764-4D4F-BE08-91DEA6233D18}" type="pres">
      <dgm:prSet presAssocID="{0A2C19D7-69FD-4DD8-889C-7154139B212D}" presName="rect2" presStyleLbl="node1" presStyleIdx="1" presStyleCnt="3" custScaleX="448452" custLinFactNeighborX="-74425">
        <dgm:presLayoutVars>
          <dgm:bulletEnabled val="1"/>
        </dgm:presLayoutVars>
      </dgm:prSet>
      <dgm:spPr/>
      <dgm:t>
        <a:bodyPr/>
        <a:lstStyle/>
        <a:p>
          <a:endParaRPr lang="ro-RO"/>
        </a:p>
      </dgm:t>
    </dgm:pt>
    <dgm:pt modelId="{FE514307-84F6-4E15-A355-5C8B642B00BC}" type="pres">
      <dgm:prSet presAssocID="{0A2C19D7-69FD-4DD8-889C-7154139B212D}" presName="rect1" presStyleLbl="lnNode1" presStyleIdx="1" presStyleCnt="3" custScaleX="213869" custLinFactX="200000" custLinFactNeighborX="206547" custLinFactNeighborY="0"/>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3EB07941-9635-4DA2-B66E-6F72AB1CA3F9}" type="pres">
      <dgm:prSet presAssocID="{726710E8-2FF0-4333-8C4D-13B4951A20C5}" presName="sibTrans" presStyleCnt="0"/>
      <dgm:spPr/>
    </dgm:pt>
    <dgm:pt modelId="{A2B8EB64-A441-4A26-B4FB-E29CD601798C}" type="pres">
      <dgm:prSet presAssocID="{D499AF91-AF8C-4AB7-89A2-26FE65425ADB}" presName="comp" presStyleCnt="0"/>
      <dgm:spPr/>
    </dgm:pt>
    <dgm:pt modelId="{B2A5CF67-8A13-4511-9A27-DA9CAD6DEFC6}" type="pres">
      <dgm:prSet presAssocID="{D499AF91-AF8C-4AB7-89A2-26FE65425ADB}" presName="rect2" presStyleLbl="node1" presStyleIdx="2" presStyleCnt="3" custScaleX="448452" custLinFactNeighborX="77825">
        <dgm:presLayoutVars>
          <dgm:bulletEnabled val="1"/>
        </dgm:presLayoutVars>
      </dgm:prSet>
      <dgm:spPr/>
      <dgm:t>
        <a:bodyPr/>
        <a:lstStyle/>
        <a:p>
          <a:endParaRPr lang="ro-RO"/>
        </a:p>
      </dgm:t>
    </dgm:pt>
    <dgm:pt modelId="{9F8A6BDF-9158-498F-8720-30ECF24F762B}" type="pres">
      <dgm:prSet presAssocID="{D499AF91-AF8C-4AB7-89A2-26FE65425ADB}" presName="rect1" presStyleLbl="lnNode1" presStyleIdx="2" presStyleCnt="3" custScaleX="213869" custLinFactX="-200000" custLinFactNeighborX="-200853" custLinFactNeighborY="255"/>
      <dgm:spPr>
        <a:blipFill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Lst>
  <dgm:cxnLst>
    <dgm:cxn modelId="{0E1A80B1-C2FC-408A-8A17-04F026D37015}" type="presOf" srcId="{84753ED7-5B64-434F-BE92-ED497AB8F591}" destId="{02370347-608F-409F-8E4F-AAA6A5214C90}" srcOrd="0" destOrd="0" presId="urn:microsoft.com/office/officeart/2008/layout/AlternatingPictureBlocks"/>
    <dgm:cxn modelId="{15B04684-2FE8-4EA9-9D32-331AC0A82828}" srcId="{D2AF96AC-C34B-4473-9E5D-6B6CCB3E9505}" destId="{0A2C19D7-69FD-4DD8-889C-7154139B212D}" srcOrd="1" destOrd="0" parTransId="{A1339D4F-83BF-4716-B3A0-58B50F44462E}" sibTransId="{726710E8-2FF0-4333-8C4D-13B4951A20C5}"/>
    <dgm:cxn modelId="{A4A5B74F-C0D8-49AA-884A-603CC005F8CA}" srcId="{D2AF96AC-C34B-4473-9E5D-6B6CCB3E9505}" destId="{84753ED7-5B64-434F-BE92-ED497AB8F591}" srcOrd="0" destOrd="0" parTransId="{1F4D0374-D870-4CCF-92CD-6711DFF71776}" sibTransId="{9A9E23B7-7B82-4368-BB88-E6525C25D42F}"/>
    <dgm:cxn modelId="{670D754B-5EA0-43D1-B1CF-BDB651B287D1}" type="presOf" srcId="{D2AF96AC-C34B-4473-9E5D-6B6CCB3E9505}" destId="{FC83D00E-1BA7-4C3F-B0EC-3CF4939B2C7F}" srcOrd="0" destOrd="0" presId="urn:microsoft.com/office/officeart/2008/layout/AlternatingPictureBlocks"/>
    <dgm:cxn modelId="{E7FFC55A-5BEB-4843-BBA7-95BB8872A5E8}" type="presOf" srcId="{D499AF91-AF8C-4AB7-89A2-26FE65425ADB}" destId="{B2A5CF67-8A13-4511-9A27-DA9CAD6DEFC6}" srcOrd="0" destOrd="0" presId="urn:microsoft.com/office/officeart/2008/layout/AlternatingPictureBlocks"/>
    <dgm:cxn modelId="{33061346-00F8-4CBA-B9B1-838E13696CAF}" type="presOf" srcId="{0A2C19D7-69FD-4DD8-889C-7154139B212D}" destId="{2AE092C9-2764-4D4F-BE08-91DEA6233D18}" srcOrd="0" destOrd="0" presId="urn:microsoft.com/office/officeart/2008/layout/AlternatingPictureBlocks"/>
    <dgm:cxn modelId="{298BADE3-8872-45C3-963F-8DE6CA8D36D2}" srcId="{D2AF96AC-C34B-4473-9E5D-6B6CCB3E9505}" destId="{D499AF91-AF8C-4AB7-89A2-26FE65425ADB}" srcOrd="2" destOrd="0" parTransId="{22F3E95E-2468-4BB8-BE34-624E2F8B1454}" sibTransId="{0BE0E1A1-F115-4A8B-8189-CBB8574DB492}"/>
    <dgm:cxn modelId="{F1DD8860-1ECB-4401-8737-BACFF2816947}" type="presParOf" srcId="{FC83D00E-1BA7-4C3F-B0EC-3CF4939B2C7F}" destId="{D2107D18-A22A-4BDF-9A50-671063F73164}" srcOrd="0" destOrd="0" presId="urn:microsoft.com/office/officeart/2008/layout/AlternatingPictureBlocks"/>
    <dgm:cxn modelId="{65C2F7AE-8CA6-41BC-A414-24C167F06A5A}" type="presParOf" srcId="{D2107D18-A22A-4BDF-9A50-671063F73164}" destId="{02370347-608F-409F-8E4F-AAA6A5214C90}" srcOrd="0" destOrd="0" presId="urn:microsoft.com/office/officeart/2008/layout/AlternatingPictureBlocks"/>
    <dgm:cxn modelId="{AFBAE8FF-26D0-4F63-B1B5-4E3F90E495CE}" type="presParOf" srcId="{D2107D18-A22A-4BDF-9A50-671063F73164}" destId="{0BE68F32-4FC4-419A-9938-9CEEDB23C3CD}" srcOrd="1" destOrd="0" presId="urn:microsoft.com/office/officeart/2008/layout/AlternatingPictureBlocks"/>
    <dgm:cxn modelId="{FF879384-54CE-43F8-A336-BB4FE380D517}" type="presParOf" srcId="{FC83D00E-1BA7-4C3F-B0EC-3CF4939B2C7F}" destId="{501B9F98-E125-4DBE-85FE-5AECFBF9F12F}" srcOrd="1" destOrd="0" presId="urn:microsoft.com/office/officeart/2008/layout/AlternatingPictureBlocks"/>
    <dgm:cxn modelId="{293DFD39-D255-4811-994B-625D613ECC61}" type="presParOf" srcId="{FC83D00E-1BA7-4C3F-B0EC-3CF4939B2C7F}" destId="{064CE0FC-BD4B-4DC6-BA24-708C82613716}" srcOrd="2" destOrd="0" presId="urn:microsoft.com/office/officeart/2008/layout/AlternatingPictureBlocks"/>
    <dgm:cxn modelId="{EC2F7130-915D-403F-AA47-25464AD604EB}" type="presParOf" srcId="{064CE0FC-BD4B-4DC6-BA24-708C82613716}" destId="{2AE092C9-2764-4D4F-BE08-91DEA6233D18}" srcOrd="0" destOrd="0" presId="urn:microsoft.com/office/officeart/2008/layout/AlternatingPictureBlocks"/>
    <dgm:cxn modelId="{B0626448-D769-4627-93A1-6DBDE45E80D5}" type="presParOf" srcId="{064CE0FC-BD4B-4DC6-BA24-708C82613716}" destId="{FE514307-84F6-4E15-A355-5C8B642B00BC}" srcOrd="1" destOrd="0" presId="urn:microsoft.com/office/officeart/2008/layout/AlternatingPictureBlocks"/>
    <dgm:cxn modelId="{769277A7-2F37-418F-87D4-18D80FA3BB9B}" type="presParOf" srcId="{FC83D00E-1BA7-4C3F-B0EC-3CF4939B2C7F}" destId="{3EB07941-9635-4DA2-B66E-6F72AB1CA3F9}" srcOrd="3" destOrd="0" presId="urn:microsoft.com/office/officeart/2008/layout/AlternatingPictureBlocks"/>
    <dgm:cxn modelId="{3282B51F-DE4D-40C5-BD2A-D2AA73CEF201}" type="presParOf" srcId="{FC83D00E-1BA7-4C3F-B0EC-3CF4939B2C7F}" destId="{A2B8EB64-A441-4A26-B4FB-E29CD601798C}" srcOrd="4" destOrd="0" presId="urn:microsoft.com/office/officeart/2008/layout/AlternatingPictureBlocks"/>
    <dgm:cxn modelId="{00F7D886-2B0E-4794-82F9-958E5D19276C}" type="presParOf" srcId="{A2B8EB64-A441-4A26-B4FB-E29CD601798C}" destId="{B2A5CF67-8A13-4511-9A27-DA9CAD6DEFC6}" srcOrd="0" destOrd="0" presId="urn:microsoft.com/office/officeart/2008/layout/AlternatingPictureBlocks"/>
    <dgm:cxn modelId="{FAEB2AE9-27CF-4A05-AA8D-1FD18BC5ED4B}" type="presParOf" srcId="{A2B8EB64-A441-4A26-B4FB-E29CD601798C}" destId="{9F8A6BDF-9158-498F-8720-30ECF24F762B}"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370347-608F-409F-8E4F-AAA6A5214C90}">
      <dsp:nvSpPr>
        <dsp:cNvPr id="0" name=""/>
        <dsp:cNvSpPr/>
      </dsp:nvSpPr>
      <dsp:spPr>
        <a:xfrm>
          <a:off x="1223059" y="824"/>
          <a:ext cx="5539750" cy="558708"/>
        </a:xfrm>
        <a:prstGeom prst="rect">
          <a:avLst/>
        </a:prstGeom>
        <a:solidFill>
          <a:schemeClr val="accent4"/>
        </a:soli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Pentru a mărturisi despre lucrările Sale de-a lungul Istoriei.</a:t>
          </a:r>
          <a:endParaRPr lang="ro-RO" sz="2000" kern="1200" noProof="0" dirty="0">
            <a:effectLst>
              <a:outerShdw blurRad="38100" dist="38100" dir="2700000" algn="tl">
                <a:srgbClr val="000000">
                  <a:alpha val="43137"/>
                </a:srgbClr>
              </a:outerShdw>
            </a:effectLst>
          </a:endParaRPr>
        </a:p>
      </dsp:txBody>
      <dsp:txXfrm>
        <a:off x="1223059" y="824"/>
        <a:ext cx="5539750" cy="558708"/>
      </dsp:txXfrm>
    </dsp:sp>
    <dsp:sp modelId="{0BE68F32-4FC4-419A-9938-9CEEDB23C3CD}">
      <dsp:nvSpPr>
        <dsp:cNvPr id="0" name=""/>
        <dsp:cNvSpPr/>
      </dsp:nvSpPr>
      <dsp:spPr>
        <a:xfrm>
          <a:off x="0" y="0"/>
          <a:ext cx="1182955" cy="558708"/>
        </a:xfrm>
        <a:prstGeom prst="rect">
          <a:avLst/>
        </a:prstGeom>
        <a:blipFill rotWithShape="1">
          <a:blip xmlns:r="http://schemas.openxmlformats.org/officeDocument/2006/relationships" r:embed="rId1" cstate="screen">
            <a:extLst>
              <a:ext uri="{BEBA8EAE-BF5A-486C-A8C5-ECC9F3942E4B}">
                <a14:imgProps xmlns:a14="http://schemas.microsoft.com/office/drawing/2010/main" xmlns="">
                  <a14:imgLayer r:embed="rId2">
                    <a14:imgEffect>
                      <a14:brightnessContrast bright="40000" contrast="-40000"/>
                    </a14:imgEffect>
                  </a14:imgLayer>
                </a14:imgProps>
              </a:ex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E092C9-2764-4D4F-BE08-91DEA6233D18}">
      <dsp:nvSpPr>
        <dsp:cNvPr id="0" name=""/>
        <dsp:cNvSpPr/>
      </dsp:nvSpPr>
      <dsp:spPr>
        <a:xfrm>
          <a:off x="0" y="660083"/>
          <a:ext cx="5539750" cy="558708"/>
        </a:xfrm>
        <a:prstGeom prst="rect">
          <a:avLst/>
        </a:prstGeom>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Pentru </a:t>
          </a:r>
          <a:r>
            <a:rPr lang="ro-RO" sz="2000" b="1" kern="1200" noProof="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a-Şi</a:t>
          </a:r>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face cunoscut Planul Mântuirii.</a:t>
          </a:r>
          <a:endParaRPr lang="ro-RO" sz="20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660083"/>
        <a:ext cx="5539750" cy="558708"/>
      </dsp:txXfrm>
    </dsp:sp>
    <dsp:sp modelId="{FE514307-84F6-4E15-A355-5C8B642B00BC}">
      <dsp:nvSpPr>
        <dsp:cNvPr id="0" name=""/>
        <dsp:cNvSpPr/>
      </dsp:nvSpPr>
      <dsp:spPr>
        <a:xfrm>
          <a:off x="5579854" y="660083"/>
          <a:ext cx="1182955" cy="558708"/>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2A5CF67-8A13-4511-9A27-DA9CAD6DEFC6}">
      <dsp:nvSpPr>
        <dsp:cNvPr id="0" name=""/>
        <dsp:cNvSpPr/>
      </dsp:nvSpPr>
      <dsp:spPr>
        <a:xfrm>
          <a:off x="1223059" y="1319342"/>
          <a:ext cx="5539750" cy="558708"/>
        </a:xfrm>
        <a:prstGeom prst="rect">
          <a:avLst/>
        </a:prstGeom>
        <a:solidFill>
          <a:schemeClr val="accent6"/>
        </a:soli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Pentru a ne învăţa cum să acţionăm cu dreptate.</a:t>
          </a:r>
          <a:endParaRPr lang="ro-RO" sz="20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1223059" y="1319342"/>
        <a:ext cx="5539750" cy="558708"/>
      </dsp:txXfrm>
    </dsp:sp>
    <dsp:sp modelId="{9F8A6BDF-9158-498F-8720-30ECF24F762B}">
      <dsp:nvSpPr>
        <dsp:cNvPr id="0" name=""/>
        <dsp:cNvSpPr/>
      </dsp:nvSpPr>
      <dsp:spPr>
        <a:xfrm>
          <a:off x="0" y="1320167"/>
          <a:ext cx="1182955" cy="558708"/>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549989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785638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3340444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22467-E1F3-4203-9371-6FD212FF1109}" type="datetimeFigureOut">
              <a:rPr lang="es-ES" smtClean="0">
                <a:solidFill>
                  <a:prstClr val="black">
                    <a:tint val="75000"/>
                  </a:prstClr>
                </a:solidFill>
              </a:rPr>
              <a:pPr/>
              <a:t>14/05/2020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DAE80299-CCD0-420E-8016-956C0B58C30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50086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601741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1653473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2312868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3846583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1334021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1385370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4044341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95D7FD-62FA-4175-AEF6-16D05FD501CE}" type="datetimeFigureOut">
              <a:rPr lang="es-ES" smtClean="0"/>
              <a:pPr/>
              <a:t>14/05/2020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1877542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5D7FD-62FA-4175-AEF6-16D05FD501CE}" type="datetimeFigureOut">
              <a:rPr lang="es-ES" smtClean="0"/>
              <a:pPr/>
              <a:t>14/05/2020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7BB81-499E-4315-AC82-77991163603F}" type="slidenum">
              <a:rPr lang="es-ES" smtClean="0"/>
              <a:pPr/>
              <a:t>‹#›</a:t>
            </a:fld>
            <a:endParaRPr lang="es-ES"/>
          </a:p>
        </p:txBody>
      </p:sp>
    </p:spTree>
    <p:extLst>
      <p:ext uri="{BB962C8B-B14F-4D97-AF65-F5344CB8AC3E}">
        <p14:creationId xmlns:p14="http://schemas.microsoft.com/office/powerpoint/2010/main" xmlns="" val="224613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22467-E1F3-4203-9371-6FD212FF1109}" type="datetimeFigureOut">
              <a:rPr lang="es-ES" smtClean="0">
                <a:solidFill>
                  <a:prstClr val="black">
                    <a:tint val="75000"/>
                  </a:prstClr>
                </a:solidFill>
              </a:rPr>
              <a:pPr/>
              <a:t>14/05/2020</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0299-CCD0-420E-8016-956C0B58C30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85804678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jpe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95D4F45-ABC4-48CD-8EA1-C24006D3DC95}"/>
              </a:ext>
            </a:extLst>
          </p:cNvPr>
          <p:cNvSpPr txBox="1"/>
          <p:nvPr/>
        </p:nvSpPr>
        <p:spPr>
          <a:xfrm>
            <a:off x="4779818" y="26127"/>
            <a:ext cx="4364183" cy="3139321"/>
          </a:xfrm>
          <a:prstGeom prst="rect">
            <a:avLst/>
          </a:prstGeom>
          <a:noFill/>
        </p:spPr>
        <p:txBody>
          <a:bodyPr wrap="square" rtlCol="0">
            <a:spAutoFit/>
          </a:bodyPr>
          <a:lstStyle/>
          <a:p>
            <a:pPr algn="ctr"/>
            <a:r>
              <a:rPr lang="ro-RO" sz="66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LIMBAJ, TEXT ŞI CONTEXT</a:t>
            </a:r>
            <a:endParaRPr lang="ro-RO"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0C74289E-D8A1-4FD1-A016-C7018EB76B33}"/>
              </a:ext>
            </a:extLst>
          </p:cNvPr>
          <p:cNvSpPr txBox="1"/>
          <p:nvPr/>
        </p:nvSpPr>
        <p:spPr>
          <a:xfrm>
            <a:off x="0" y="6488668"/>
            <a:ext cx="3016660" cy="646331"/>
          </a:xfrm>
          <a:prstGeom prst="rect">
            <a:avLst/>
          </a:prstGeom>
          <a:noFill/>
        </p:spPr>
        <p:txBody>
          <a:bodyPr wrap="none" rtlCol="0">
            <a:spAutoFit/>
          </a:bodyPr>
          <a:lstStyle/>
          <a:p>
            <a:r>
              <a:rPr lang="ro-RO" b="1" smtClean="0">
                <a:solidFill>
                  <a:schemeClr val="accent4">
                    <a:lumMod val="40000"/>
                    <a:lumOff val="60000"/>
                  </a:schemeClr>
                </a:solidFill>
                <a:effectLst>
                  <a:outerShdw blurRad="38100" dist="38100" dir="2700000" algn="tl">
                    <a:srgbClr val="000000">
                      <a:alpha val="43137"/>
                    </a:srgbClr>
                  </a:outerShdw>
                </a:effectLst>
              </a:rPr>
              <a:t>Studiul 7, pentru 16 Mai 2020</a:t>
            </a:r>
          </a:p>
          <a:p>
            <a:endParaRPr lang="ro-RO" b="1">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651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DB79FFAF-EB08-4EAD-B2AE-878BB9A5A68E}"/>
              </a:ext>
            </a:extLst>
          </p:cNvPr>
          <p:cNvSpPr/>
          <p:nvPr/>
        </p:nvSpPr>
        <p:spPr>
          <a:xfrm>
            <a:off x="228599" y="4875349"/>
            <a:ext cx="8686801" cy="1200329"/>
          </a:xfrm>
          <a:prstGeom prst="rect">
            <a:avLst/>
          </a:prstGeom>
        </p:spPr>
        <p:txBody>
          <a:bodyPr wrap="square">
            <a:prstTxWarp prst="textWave1">
              <a:avLst>
                <a:gd name="adj1" fmla="val 12500"/>
                <a:gd name="adj2" fmla="val 100"/>
              </a:avLst>
            </a:prstTxWarp>
            <a:spAutoFit/>
          </a:bodyPr>
          <a:lstStyle/>
          <a:p>
            <a:r>
              <a:rPr lang="vi-VN" sz="2400" b="1" dirty="0" smtClean="0">
                <a:solidFill>
                  <a:prstClr val="white"/>
                </a:solidFill>
                <a:effectLst>
                  <a:outerShdw blurRad="38100" dist="38100" dir="2700000" algn="tl">
                    <a:srgbClr val="000000">
                      <a:alpha val="43137"/>
                    </a:srgbClr>
                  </a:outerShdw>
                </a:effectLst>
                <a:latin typeface="Comic Sans MS" panose="030F0702030302020204" pitchFamily="66" charset="0"/>
              </a:rPr>
              <a:t>„Luaţi cartea aceasta a Legii şi puneţi-o lângă chivotul legământului Domnului Dumnezeului vostru ca să fie acolo ca martoră împotriva ta.” (Deuteronomul 31:26)</a:t>
            </a:r>
            <a:endParaRPr lang="es-ES" sz="2000" b="1" dirty="0">
              <a:solidFill>
                <a:prstClr val="white"/>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 xmlns:p14="http://schemas.microsoft.com/office/powerpoint/2010/main" val="3005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EA05CBD-DB61-4E8A-8499-73165C9678F5}"/>
              </a:ext>
            </a:extLst>
          </p:cNvPr>
          <p:cNvSpPr txBox="1"/>
          <p:nvPr/>
        </p:nvSpPr>
        <p:spPr>
          <a:xfrm>
            <a:off x="1859677" y="4338824"/>
            <a:ext cx="2481942" cy="2246769"/>
          </a:xfrm>
          <a:prstGeom prst="rect">
            <a:avLst/>
          </a:prstGeom>
          <a:noFill/>
        </p:spPr>
        <p:txBody>
          <a:bodyPr wrap="square" rtlCol="0">
            <a:spAutoFit/>
          </a:bodyPr>
          <a:lstStyle/>
          <a:p>
            <a:pPr>
              <a:spcBef>
                <a:spcPts val="600"/>
              </a:spcBef>
              <a:spcAft>
                <a:spcPts val="600"/>
              </a:spcAft>
            </a:pPr>
            <a:r>
              <a:rPr lang="ro-RO" sz="2000" b="1" dirty="0" smtClean="0">
                <a:solidFill>
                  <a:srgbClr val="F0A2C0"/>
                </a:solidFill>
                <a:effectLst>
                  <a:outerShdw blurRad="38100" dist="38100" dir="2700000" algn="tl">
                    <a:srgbClr val="000000">
                      <a:alpha val="43137"/>
                    </a:srgbClr>
                  </a:outerShdw>
                </a:effectLst>
              </a:rPr>
              <a:t>Limba	</a:t>
            </a:r>
          </a:p>
          <a:p>
            <a:pPr>
              <a:spcBef>
                <a:spcPts val="600"/>
              </a:spcBef>
              <a:spcAft>
                <a:spcPts val="600"/>
              </a:spcAft>
            </a:pPr>
            <a:r>
              <a:rPr lang="ro-RO" sz="2000" b="1" dirty="0" smtClean="0">
                <a:solidFill>
                  <a:srgbClr val="75DDD3"/>
                </a:solidFill>
                <a:effectLst>
                  <a:outerShdw blurRad="38100" dist="38100" dir="2700000" algn="tl">
                    <a:srgbClr val="000000">
                      <a:alpha val="43137"/>
                    </a:srgbClr>
                  </a:outerShdw>
                </a:effectLst>
              </a:rPr>
              <a:t>Cuvintele </a:t>
            </a:r>
          </a:p>
          <a:p>
            <a:pPr>
              <a:spcBef>
                <a:spcPts val="600"/>
              </a:spcBef>
              <a:spcAft>
                <a:spcPts val="600"/>
              </a:spcAft>
            </a:pPr>
            <a:r>
              <a:rPr lang="ro-RO" sz="2000" b="1" dirty="0" smtClean="0">
                <a:solidFill>
                  <a:srgbClr val="FCC675"/>
                </a:solidFill>
                <a:effectLst>
                  <a:outerShdw blurRad="38100" dist="38100" dir="2700000" algn="tl">
                    <a:srgbClr val="000000">
                      <a:alpha val="43137"/>
                    </a:srgbClr>
                  </a:outerShdw>
                </a:effectLst>
              </a:rPr>
              <a:t>Repetiţia</a:t>
            </a:r>
          </a:p>
          <a:p>
            <a:pPr>
              <a:spcBef>
                <a:spcPts val="600"/>
              </a:spcBef>
              <a:spcAft>
                <a:spcPts val="600"/>
              </a:spcAft>
            </a:pPr>
            <a:r>
              <a:rPr lang="ro-RO" sz="2000" b="1" dirty="0" smtClean="0">
                <a:solidFill>
                  <a:srgbClr val="F1AFAD"/>
                </a:solidFill>
                <a:effectLst>
                  <a:outerShdw blurRad="38100" dist="38100" dir="2700000" algn="tl">
                    <a:srgbClr val="000000">
                      <a:alpha val="43137"/>
                    </a:srgbClr>
                  </a:outerShdw>
                </a:effectLst>
              </a:rPr>
              <a:t>Contextul</a:t>
            </a:r>
          </a:p>
          <a:p>
            <a:pPr>
              <a:spcBef>
                <a:spcPts val="600"/>
              </a:spcBef>
              <a:spcAft>
                <a:spcPts val="600"/>
              </a:spcAft>
            </a:pPr>
            <a:r>
              <a:rPr lang="ro-RO" sz="2000" b="1" dirty="0" smtClean="0">
                <a:solidFill>
                  <a:srgbClr val="9CB3DB"/>
                </a:solidFill>
                <a:effectLst>
                  <a:outerShdw blurRad="38100" dist="38100" dir="2700000" algn="tl">
                    <a:srgbClr val="000000">
                      <a:alpha val="43137"/>
                    </a:srgbClr>
                  </a:outerShdw>
                </a:effectLst>
              </a:rPr>
              <a:t>Autorul</a:t>
            </a:r>
            <a:endParaRPr lang="ro-RO" sz="2000" b="1" dirty="0">
              <a:solidFill>
                <a:srgbClr val="9CB3DB"/>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88F27786-F148-4482-A7C9-99A06F07CC49}"/>
              </a:ext>
            </a:extLst>
          </p:cNvPr>
          <p:cNvSpPr txBox="1"/>
          <p:nvPr/>
        </p:nvSpPr>
        <p:spPr>
          <a:xfrm>
            <a:off x="374468" y="213436"/>
            <a:ext cx="8395063" cy="1015663"/>
          </a:xfrm>
          <a:prstGeom prst="rect">
            <a:avLst/>
          </a:prstGeom>
          <a:noFill/>
        </p:spPr>
        <p:txBody>
          <a:bodyPr wrap="square" rtlCol="0">
            <a:spAutoFit/>
          </a:bodyPr>
          <a:lstStyle/>
          <a:p>
            <a:pPr>
              <a:spcBef>
                <a:spcPts val="600"/>
              </a:spcBef>
            </a:pPr>
            <a:r>
              <a:rPr lang="ro-RO" sz="2000" b="1" dirty="0" smtClean="0">
                <a:solidFill>
                  <a:schemeClr val="bg1"/>
                </a:solidFill>
              </a:rPr>
              <a:t>Dumnezeu a îngăduit persecuţia Cuvântului Său pentru o vreme în trecut (Apocalipsa 11). Cu toate acestea, în Timpul Sfârşitului – timpurile noastre – Dumnezeu a permis ca Biblia să fie citită de 95% din populaţia </a:t>
            </a:r>
            <a:r>
              <a:rPr lang="ro-RO" sz="2000" b="1" dirty="0" err="1" smtClean="0">
                <a:solidFill>
                  <a:schemeClr val="bg1"/>
                </a:solidFill>
              </a:rPr>
              <a:t>Pamântului</a:t>
            </a:r>
            <a:r>
              <a:rPr lang="ro-RO" sz="2000" b="1" dirty="0" smtClean="0">
                <a:solidFill>
                  <a:schemeClr val="bg1"/>
                </a:solidFill>
              </a:rPr>
              <a:t>. </a:t>
            </a:r>
            <a:endParaRPr lang="ro-RO" sz="2000" b="1" dirty="0">
              <a:solidFill>
                <a:srgbClr val="FF0000"/>
              </a:solidFill>
            </a:endParaRPr>
          </a:p>
        </p:txBody>
      </p:sp>
      <p:sp>
        <p:nvSpPr>
          <p:cNvPr id="4" name="Rectángulo 3">
            <a:extLst>
              <a:ext uri="{FF2B5EF4-FFF2-40B4-BE49-F238E27FC236}">
                <a16:creationId xmlns:a16="http://schemas.microsoft.com/office/drawing/2014/main" xmlns="" id="{77C91A45-4029-4F67-9425-6E88FAF1EAB1}"/>
              </a:ext>
            </a:extLst>
          </p:cNvPr>
          <p:cNvSpPr/>
          <p:nvPr/>
        </p:nvSpPr>
        <p:spPr>
          <a:xfrm>
            <a:off x="374468" y="1733083"/>
            <a:ext cx="8395062" cy="707886"/>
          </a:xfrm>
          <a:prstGeom prst="rect">
            <a:avLst/>
          </a:prstGeom>
        </p:spPr>
        <p:txBody>
          <a:bodyPr wrap="square">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Societăţile Biblice au jucat un rol crucial în traducerea şi distribuţia Scripturilor.</a:t>
            </a:r>
            <a:endParaRPr lang="ro-RO" sz="2000" b="1" dirty="0">
              <a:solidFill>
                <a:schemeClr val="bg1"/>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xmlns="" id="{92120B6E-AB35-4120-8111-2AE8CB4D7BC0}"/>
              </a:ext>
            </a:extLst>
          </p:cNvPr>
          <p:cNvSpPr/>
          <p:nvPr/>
        </p:nvSpPr>
        <p:spPr>
          <a:xfrm>
            <a:off x="374468" y="2440969"/>
            <a:ext cx="4572000" cy="1631216"/>
          </a:xfrm>
          <a:prstGeom prst="rect">
            <a:avLst/>
          </a:prstGeom>
        </p:spPr>
        <p:txBody>
          <a:bodyPr>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Deşi putem citi Biblia în limba noastră maternă, pentru o înţelegere cât mai clară a mesajului ar trebui să înţelegem nişte concepte de bază ale limbii originale şi ale contextului.</a:t>
            </a:r>
            <a:endParaRPr lang="ro-RO" sz="20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xmlns="" id="{2F4EA933-7FAE-4AE4-B0B6-1F7684E9802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421296" y="5741760"/>
            <a:ext cx="360000" cy="360000"/>
          </a:xfrm>
          <a:prstGeom prst="rect">
            <a:avLst/>
          </a:prstGeom>
        </p:spPr>
      </p:pic>
      <p:pic>
        <p:nvPicPr>
          <p:cNvPr id="11" name="Imagen 10">
            <a:extLst>
              <a:ext uri="{FF2B5EF4-FFF2-40B4-BE49-F238E27FC236}">
                <a16:creationId xmlns:a16="http://schemas.microsoft.com/office/drawing/2014/main" xmlns="" id="{10008C67-CAE6-40BC-83B4-16F1AF44CF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421296" y="4826350"/>
            <a:ext cx="360000" cy="360000"/>
          </a:xfrm>
          <a:prstGeom prst="rect">
            <a:avLst/>
          </a:prstGeom>
        </p:spPr>
      </p:pic>
      <p:pic>
        <p:nvPicPr>
          <p:cNvPr id="13" name="Imagen 12">
            <a:extLst>
              <a:ext uri="{FF2B5EF4-FFF2-40B4-BE49-F238E27FC236}">
                <a16:creationId xmlns:a16="http://schemas.microsoft.com/office/drawing/2014/main" xmlns="" id="{F80A36DF-1CA7-4DB9-82B3-686C6447E97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447562" y="5284055"/>
            <a:ext cx="333734" cy="360000"/>
          </a:xfrm>
          <a:prstGeom prst="rect">
            <a:avLst/>
          </a:prstGeom>
        </p:spPr>
      </p:pic>
      <p:pic>
        <p:nvPicPr>
          <p:cNvPr id="15" name="Imagen 14">
            <a:extLst>
              <a:ext uri="{FF2B5EF4-FFF2-40B4-BE49-F238E27FC236}">
                <a16:creationId xmlns:a16="http://schemas.microsoft.com/office/drawing/2014/main" xmlns="" id="{33439C22-036E-4343-8105-3013DFC97B6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393785" y="4368645"/>
            <a:ext cx="387511" cy="360000"/>
          </a:xfrm>
          <a:prstGeom prst="rect">
            <a:avLst/>
          </a:prstGeom>
        </p:spPr>
      </p:pic>
      <p:pic>
        <p:nvPicPr>
          <p:cNvPr id="17" name="Imagen 16">
            <a:extLst>
              <a:ext uri="{FF2B5EF4-FFF2-40B4-BE49-F238E27FC236}">
                <a16:creationId xmlns:a16="http://schemas.microsoft.com/office/drawing/2014/main" xmlns="" id="{799063C9-CC06-46A0-8408-5B94D8A87835}"/>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421296" y="6199466"/>
            <a:ext cx="360000" cy="360000"/>
          </a:xfrm>
          <a:prstGeom prst="rect">
            <a:avLst/>
          </a:prstGeom>
        </p:spPr>
      </p:pic>
    </p:spTree>
    <p:extLst>
      <p:ext uri="{BB962C8B-B14F-4D97-AF65-F5344CB8AC3E}">
        <p14:creationId xmlns:p14="http://schemas.microsoft.com/office/powerpoint/2010/main" xmlns="" val="128541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left)">
                                      <p:cBhvr>
                                        <p:cTn id="29" dur="500"/>
                                        <p:tgtEl>
                                          <p:spTgt spid="2">
                                            <p:txEl>
                                              <p:pRg st="0" end="0"/>
                                            </p:txEl>
                                          </p:spTgt>
                                        </p:tgtEl>
                                      </p:cBhvr>
                                    </p:animEffect>
                                  </p:childTnLst>
                                </p:cTn>
                              </p:par>
                            </p:childTnLst>
                          </p:cTn>
                        </p:par>
                        <p:par>
                          <p:cTn id="30" fill="hold">
                            <p:stCondLst>
                              <p:cond delay="1500"/>
                            </p:stCondLst>
                            <p:childTnLst>
                              <p:par>
                                <p:cTn id="31" presetID="3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wipe(left)">
                                      <p:cBhvr>
                                        <p:cTn id="40" dur="500"/>
                                        <p:tgtEl>
                                          <p:spTgt spid="2">
                                            <p:txEl>
                                              <p:pRg st="1" end="1"/>
                                            </p:txEl>
                                          </p:spTgt>
                                        </p:tgtEl>
                                      </p:cBhvr>
                                    </p:animEffect>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45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animEffect transition="in" filter="wipe(left)">
                                      <p:cBhvr>
                                        <p:cTn id="62" dur="500"/>
                                        <p:tgtEl>
                                          <p:spTgt spid="2">
                                            <p:txEl>
                                              <p:pRg st="3" end="3"/>
                                            </p:txEl>
                                          </p:spTgt>
                                        </p:tgtEl>
                                      </p:cBhvr>
                                    </p:animEffect>
                                  </p:childTnLst>
                                </p:cTn>
                              </p:par>
                            </p:childTnLst>
                          </p:cTn>
                        </p:par>
                        <p:par>
                          <p:cTn id="63" fill="hold">
                            <p:stCondLst>
                              <p:cond delay="6000"/>
                            </p:stCondLst>
                            <p:childTnLst>
                              <p:par>
                                <p:cTn id="64" presetID="31"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wipe(left)">
                                      <p:cBhvr>
                                        <p:cTn id="7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1512C6C-10F0-4FAA-82D3-8FD482858CAB}"/>
              </a:ext>
            </a:extLst>
          </p:cNvPr>
          <p:cNvSpPr/>
          <p:nvPr/>
        </p:nvSpPr>
        <p:spPr>
          <a:xfrm>
            <a:off x="-24939" y="275790"/>
            <a:ext cx="3082833" cy="769441"/>
          </a:xfrm>
          <a:prstGeom prst="rect">
            <a:avLst/>
          </a:prstGeom>
        </p:spPr>
        <p:txBody>
          <a:bodyPr wrap="square">
            <a:spAutoFit/>
            <a:scene3d>
              <a:camera prst="orthographicFront"/>
              <a:lightRig rig="freezing" dir="t"/>
            </a:scene3d>
            <a:sp3d extrusionH="57150">
              <a:bevelT w="50800" h="38100" prst="riblet"/>
            </a:sp3d>
          </a:bodyPr>
          <a:lstStyle/>
          <a:p>
            <a:pPr algn="ctr"/>
            <a:r>
              <a:rPr lang="ro-RO" sz="4400" b="1" smtClean="0">
                <a:ln w="15875">
                  <a:solidFill>
                    <a:srgbClr val="2C70AE"/>
                  </a:solidFill>
                  <a:prstDash val="solid"/>
                </a:ln>
                <a:solidFill>
                  <a:srgbClr val="FFFFFF"/>
                </a:solidFill>
                <a:effectLst>
                  <a:outerShdw blurRad="38100" dist="22860" dir="5400000" algn="tl" rotWithShape="0">
                    <a:srgbClr val="000000">
                      <a:alpha val="69000"/>
                    </a:srgbClr>
                  </a:outerShdw>
                </a:effectLst>
              </a:rPr>
              <a:t>LIMBA</a:t>
            </a:r>
            <a:endParaRPr lang="ro-RO" sz="4400" b="1">
              <a:ln w="15875">
                <a:solidFill>
                  <a:srgbClr val="2C70AE"/>
                </a:solidFill>
                <a:prstDash val="solid"/>
              </a:ln>
              <a:solidFill>
                <a:srgbClr val="FFFFFF"/>
              </a:solidFill>
              <a:effectLst>
                <a:outerShdw blurRad="38100" dist="22860" dir="5400000" algn="tl" rotWithShape="0">
                  <a:srgbClr val="000000">
                    <a:alpha val="69000"/>
                  </a:srgbClr>
                </a:outerShdw>
              </a:effectLst>
            </a:endParaRPr>
          </a:p>
        </p:txBody>
      </p:sp>
      <p:sp>
        <p:nvSpPr>
          <p:cNvPr id="3" name="Rectángulo 2">
            <a:extLst>
              <a:ext uri="{FF2B5EF4-FFF2-40B4-BE49-F238E27FC236}">
                <a16:creationId xmlns:a16="http://schemas.microsoft.com/office/drawing/2014/main" xmlns="" id="{4B9607AB-EB2A-496B-894F-D9722B18D296}"/>
              </a:ext>
            </a:extLst>
          </p:cNvPr>
          <p:cNvSpPr/>
          <p:nvPr/>
        </p:nvSpPr>
        <p:spPr>
          <a:xfrm>
            <a:off x="2975956" y="16802"/>
            <a:ext cx="6146280" cy="1138773"/>
          </a:xfrm>
          <a:prstGeom prst="rect">
            <a:avLst/>
          </a:prstGeom>
        </p:spPr>
        <p:txBody>
          <a:bodyPr wrap="square">
            <a:spAutoFit/>
          </a:bodyPr>
          <a:lstStyle/>
          <a:p>
            <a:r>
              <a:rPr lang="ro-RO" sz="1700" b="1" smtClean="0">
                <a:solidFill>
                  <a:schemeClr val="bg1"/>
                </a:solidFill>
                <a:effectLst>
                  <a:glow rad="127000">
                    <a:srgbClr val="0070C0"/>
                  </a:glow>
                </a:effectLst>
                <a:latin typeface="Comic Sans MS" panose="030F0702030302020204" pitchFamily="66" charset="0"/>
              </a:rPr>
              <a:t>„</a:t>
            </a:r>
            <a:r>
              <a:rPr lang="ro-RO" sz="1700" b="1" smtClean="0">
                <a:solidFill>
                  <a:schemeClr val="bg1"/>
                </a:solidFill>
                <a:effectLst>
                  <a:glow rad="127000">
                    <a:srgbClr val="0070C0"/>
                  </a:glow>
                </a:effectLst>
                <a:latin typeface="Comic Sans MS" panose="030F0702030302020204" pitchFamily="66" charset="0"/>
              </a:rPr>
              <a:t>Am căzut cu toţii la </a:t>
            </a:r>
            <a:r>
              <a:rPr lang="ro-RO" sz="1700" b="1" smtClean="0">
                <a:solidFill>
                  <a:schemeClr val="bg1"/>
                </a:solidFill>
                <a:effectLst>
                  <a:glow rad="127000">
                    <a:srgbClr val="0070C0"/>
                  </a:glow>
                </a:effectLst>
                <a:latin typeface="Comic Sans MS" panose="030F0702030302020204" pitchFamily="66" charset="0"/>
              </a:rPr>
              <a:t>pământ</a:t>
            </a:r>
            <a:r>
              <a:rPr lang="ro-RO" sz="1700" b="1" smtClean="0">
                <a:solidFill>
                  <a:schemeClr val="bg1"/>
                </a:solidFill>
                <a:effectLst>
                  <a:glow rad="127000">
                    <a:srgbClr val="0070C0"/>
                  </a:glow>
                </a:effectLst>
                <a:latin typeface="Comic Sans MS" panose="030F0702030302020204" pitchFamily="66" charset="0"/>
              </a:rPr>
              <a:t>, şi eu am auzit un </a:t>
            </a:r>
            <a:r>
              <a:rPr lang="ro-RO" sz="1700" b="1" smtClean="0">
                <a:solidFill>
                  <a:schemeClr val="bg1"/>
                </a:solidFill>
                <a:effectLst>
                  <a:glow rad="127000">
                    <a:srgbClr val="0070C0"/>
                  </a:glow>
                </a:effectLst>
                <a:latin typeface="Comic Sans MS" panose="030F0702030302020204" pitchFamily="66" charset="0"/>
              </a:rPr>
              <a:t>glas</a:t>
            </a:r>
            <a:r>
              <a:rPr lang="ro-RO" sz="1700" b="1" smtClean="0">
                <a:solidFill>
                  <a:schemeClr val="bg1"/>
                </a:solidFill>
                <a:effectLst>
                  <a:glow rad="127000">
                    <a:srgbClr val="0070C0"/>
                  </a:glow>
                </a:effectLst>
                <a:latin typeface="Comic Sans MS" panose="030F0702030302020204" pitchFamily="66" charset="0"/>
              </a:rPr>
              <a:t>, care-mi zicea în limba </a:t>
            </a:r>
            <a:r>
              <a:rPr lang="ro-RO" sz="1700" b="1" smtClean="0">
                <a:solidFill>
                  <a:schemeClr val="bg1"/>
                </a:solidFill>
                <a:effectLst>
                  <a:glow rad="127000">
                    <a:srgbClr val="0070C0"/>
                  </a:glow>
                </a:effectLst>
                <a:latin typeface="Comic Sans MS" panose="030F0702030302020204" pitchFamily="66" charset="0"/>
              </a:rPr>
              <a:t>evreiască</a:t>
            </a:r>
            <a:r>
              <a:rPr lang="ro-RO" sz="1700" b="1" smtClean="0">
                <a:solidFill>
                  <a:schemeClr val="bg1"/>
                </a:solidFill>
                <a:effectLst>
                  <a:glow rad="127000">
                    <a:srgbClr val="0070C0"/>
                  </a:glow>
                </a:effectLst>
                <a:latin typeface="Comic Sans MS" panose="030F0702030302020204" pitchFamily="66" charset="0"/>
              </a:rPr>
              <a:t>: </a:t>
            </a:r>
            <a:r>
              <a:rPr lang="ro-RO" sz="1700" b="1" smtClean="0">
                <a:solidFill>
                  <a:schemeClr val="bg1"/>
                </a:solidFill>
                <a:effectLst>
                  <a:glow rad="127000">
                    <a:srgbClr val="0070C0"/>
                  </a:glow>
                </a:effectLst>
                <a:latin typeface="Comic Sans MS" panose="030F0702030302020204" pitchFamily="66" charset="0"/>
              </a:rPr>
              <a:t>‘Saule</a:t>
            </a:r>
            <a:r>
              <a:rPr lang="ro-RO" sz="1700" b="1" smtClean="0">
                <a:solidFill>
                  <a:schemeClr val="bg1"/>
                </a:solidFill>
                <a:effectLst>
                  <a:glow rad="127000">
                    <a:srgbClr val="0070C0"/>
                  </a:glow>
                </a:effectLst>
                <a:latin typeface="Comic Sans MS" panose="030F0702030302020204" pitchFamily="66" charset="0"/>
              </a:rPr>
              <a:t>, </a:t>
            </a:r>
            <a:r>
              <a:rPr lang="ro-RO" sz="1700" b="1" smtClean="0">
                <a:solidFill>
                  <a:schemeClr val="bg1"/>
                </a:solidFill>
                <a:effectLst>
                  <a:glow rad="127000">
                    <a:srgbClr val="0070C0"/>
                  </a:glow>
                </a:effectLst>
                <a:latin typeface="Comic Sans MS" panose="030F0702030302020204" pitchFamily="66" charset="0"/>
              </a:rPr>
              <a:t>Saule</a:t>
            </a:r>
            <a:r>
              <a:rPr lang="ro-RO" sz="1700" b="1" smtClean="0">
                <a:solidFill>
                  <a:schemeClr val="bg1"/>
                </a:solidFill>
                <a:effectLst>
                  <a:glow rad="127000">
                    <a:srgbClr val="0070C0"/>
                  </a:glow>
                </a:effectLst>
                <a:latin typeface="Comic Sans MS" panose="030F0702030302020204" pitchFamily="66" charset="0"/>
              </a:rPr>
              <a:t>, pentru ce Mă </a:t>
            </a:r>
            <a:r>
              <a:rPr lang="ro-RO" sz="1700" b="1" smtClean="0">
                <a:solidFill>
                  <a:schemeClr val="bg1"/>
                </a:solidFill>
                <a:effectLst>
                  <a:glow rad="127000">
                    <a:srgbClr val="0070C0"/>
                  </a:glow>
                </a:effectLst>
                <a:latin typeface="Comic Sans MS" panose="030F0702030302020204" pitchFamily="66" charset="0"/>
              </a:rPr>
              <a:t>prigoneşti</a:t>
            </a:r>
            <a:r>
              <a:rPr lang="ro-RO" sz="1700" b="1" smtClean="0">
                <a:solidFill>
                  <a:schemeClr val="bg1"/>
                </a:solidFill>
                <a:effectLst>
                  <a:glow rad="127000">
                    <a:srgbClr val="0070C0"/>
                  </a:glow>
                </a:effectLst>
                <a:latin typeface="Comic Sans MS" panose="030F0702030302020204" pitchFamily="66" charset="0"/>
              </a:rPr>
              <a:t>? Îţi este greu să arunci cu piciorul înapoi în vârful unui </a:t>
            </a:r>
            <a:r>
              <a:rPr lang="ro-RO" sz="1700" b="1" smtClean="0">
                <a:solidFill>
                  <a:schemeClr val="bg1"/>
                </a:solidFill>
                <a:effectLst>
                  <a:glow rad="127000">
                    <a:srgbClr val="0070C0"/>
                  </a:glow>
                </a:effectLst>
                <a:latin typeface="Comic Sans MS" panose="030F0702030302020204" pitchFamily="66" charset="0"/>
              </a:rPr>
              <a:t>ţepuş</a:t>
            </a:r>
            <a:r>
              <a:rPr lang="ro-RO" sz="1700" b="1" smtClean="0">
                <a:solidFill>
                  <a:schemeClr val="bg1"/>
                </a:solidFill>
                <a:effectLst>
                  <a:glow rad="127000">
                    <a:srgbClr val="0070C0"/>
                  </a:glow>
                </a:effectLst>
                <a:latin typeface="Comic Sans MS" panose="030F0702030302020204" pitchFamily="66" charset="0"/>
              </a:rPr>
              <a:t>.’ ” </a:t>
            </a:r>
            <a:r>
              <a:rPr lang="ro-RO" sz="1600" b="1" smtClean="0">
                <a:solidFill>
                  <a:schemeClr val="bg1"/>
                </a:solidFill>
                <a:effectLst>
                  <a:glow rad="127000">
                    <a:srgbClr val="0070C0"/>
                  </a:glow>
                </a:effectLst>
                <a:latin typeface="Comic Sans MS" panose="030F0702030302020204" pitchFamily="66" charset="0"/>
              </a:rPr>
              <a:t>(</a:t>
            </a:r>
            <a:r>
              <a:rPr lang="ro-RO" sz="1600" b="1" smtClean="0">
                <a:solidFill>
                  <a:schemeClr val="bg1"/>
                </a:solidFill>
                <a:effectLst>
                  <a:glow rad="127000">
                    <a:srgbClr val="0070C0"/>
                  </a:glow>
                </a:effectLst>
                <a:latin typeface="Comic Sans MS" panose="030F0702030302020204" pitchFamily="66" charset="0"/>
              </a:rPr>
              <a:t>Fapte </a:t>
            </a:r>
            <a:r>
              <a:rPr lang="ro-RO" sz="1600" b="1" smtClean="0">
                <a:solidFill>
                  <a:schemeClr val="bg1"/>
                </a:solidFill>
                <a:effectLst>
                  <a:glow rad="127000">
                    <a:srgbClr val="0070C0"/>
                  </a:glow>
                </a:effectLst>
                <a:latin typeface="Comic Sans MS" panose="030F0702030302020204" pitchFamily="66" charset="0"/>
              </a:rPr>
              <a:t>26:14)</a:t>
            </a:r>
            <a:endParaRPr lang="ro-RO" sz="1400" b="1">
              <a:solidFill>
                <a:schemeClr val="bg1"/>
              </a:solidFill>
              <a:effectLst>
                <a:glow rad="127000">
                  <a:srgbClr val="0070C0"/>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0F867238-08C7-4494-A7A5-B2D8CF9CFCA7}"/>
              </a:ext>
            </a:extLst>
          </p:cNvPr>
          <p:cNvSpPr txBox="1"/>
          <p:nvPr/>
        </p:nvSpPr>
        <p:spPr>
          <a:xfrm>
            <a:off x="171628" y="1412010"/>
            <a:ext cx="1836301" cy="1569660"/>
          </a:xfrm>
          <a:prstGeom prst="rect">
            <a:avLst/>
          </a:prstGeom>
          <a:noFill/>
        </p:spPr>
        <p:txBody>
          <a:bodyPr wrap="square" rtlCol="0">
            <a:spAutoFit/>
          </a:bodyPr>
          <a:lstStyle/>
          <a:p>
            <a:pPr algn="ctr">
              <a:spcBef>
                <a:spcPts val="600"/>
              </a:spcBef>
            </a:pPr>
            <a:r>
              <a:rPr lang="ro-RO" sz="2400" b="1" smtClean="0"/>
              <a:t>De ce a vrut Dumnezeu să fie srisă </a:t>
            </a:r>
            <a:r>
              <a:rPr lang="ro-RO" sz="2400" b="1" smtClean="0"/>
              <a:t>Biblia?</a:t>
            </a:r>
            <a:endParaRPr lang="ro-RO" sz="2400" b="1"/>
          </a:p>
        </p:txBody>
      </p:sp>
      <p:graphicFrame>
        <p:nvGraphicFramePr>
          <p:cNvPr id="9" name="Diagrama 8">
            <a:extLst>
              <a:ext uri="{FF2B5EF4-FFF2-40B4-BE49-F238E27FC236}">
                <a16:creationId xmlns:a16="http://schemas.microsoft.com/office/drawing/2014/main" xmlns="" id="{C507289C-A051-4ACD-98D1-87B465246378}"/>
              </a:ext>
            </a:extLst>
          </p:cNvPr>
          <p:cNvGraphicFramePr/>
          <p:nvPr>
            <p:extLst>
              <p:ext uri="{D42A27DB-BD31-4B8C-83A1-F6EECF244321}">
                <p14:modId xmlns:p14="http://schemas.microsoft.com/office/powerpoint/2010/main" xmlns="" val="1765170902"/>
              </p:ext>
            </p:extLst>
          </p:nvPr>
        </p:nvGraphicFramePr>
        <p:xfrm>
          <a:off x="2128641" y="1260677"/>
          <a:ext cx="6762810" cy="187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32813AFA-9A6F-4AB5-975F-A86B53769C90}"/>
              </a:ext>
            </a:extLst>
          </p:cNvPr>
          <p:cNvSpPr txBox="1"/>
          <p:nvPr/>
        </p:nvSpPr>
        <p:spPr>
          <a:xfrm>
            <a:off x="171628" y="3139552"/>
            <a:ext cx="5419275" cy="3708708"/>
          </a:xfrm>
          <a:prstGeom prst="rect">
            <a:avLst/>
          </a:prstGeom>
          <a:noFill/>
        </p:spPr>
        <p:txBody>
          <a:bodyPr wrap="square" rtlCol="0">
            <a:spAutoFit/>
          </a:bodyPr>
          <a:lstStyle/>
          <a:p>
            <a:pPr>
              <a:spcBef>
                <a:spcPts val="600"/>
              </a:spcBef>
            </a:pPr>
            <a:r>
              <a:rPr lang="ro-RO" sz="2000" b="1" smtClean="0"/>
              <a:t>Dumnezeu</a:t>
            </a:r>
            <a:r>
              <a:rPr lang="ro-RO" sz="2000" b="1" smtClean="0"/>
              <a:t> a ales un popor </a:t>
            </a:r>
            <a:r>
              <a:rPr lang="ro-RO" sz="2000" b="1" smtClean="0"/>
              <a:t>şi i-a </a:t>
            </a:r>
            <a:r>
              <a:rPr lang="ro-RO" sz="2000" b="1"/>
              <a:t>pus </a:t>
            </a:r>
            <a:r>
              <a:rPr lang="ro-RO" sz="2000" b="1" smtClean="0"/>
              <a:t>înainte</a:t>
            </a:r>
            <a:r>
              <a:rPr lang="ro-RO" sz="2000" b="1" smtClean="0"/>
              <a:t> adevărul în limba </a:t>
            </a:r>
            <a:r>
              <a:rPr lang="ro-RO" sz="2000" b="1" smtClean="0"/>
              <a:t>lui</a:t>
            </a:r>
            <a:r>
              <a:rPr lang="ro-RO" sz="2000" b="1" smtClean="0"/>
              <a:t>, </a:t>
            </a:r>
            <a:r>
              <a:rPr lang="ro-RO" sz="2000" b="1" smtClean="0"/>
              <a:t>ebraică.</a:t>
            </a:r>
            <a:endParaRPr lang="ro-RO" sz="2000" b="1" smtClean="0"/>
          </a:p>
          <a:p>
            <a:pPr>
              <a:spcBef>
                <a:spcPts val="600"/>
              </a:spcBef>
            </a:pPr>
            <a:r>
              <a:rPr lang="ro-RO" sz="2000" b="1" smtClean="0"/>
              <a:t>Cărţile ce au fost scrise din timpul exilului în Babilon include câteva secţiuni în </a:t>
            </a:r>
            <a:r>
              <a:rPr lang="ro-RO" sz="2000" b="1" smtClean="0"/>
              <a:t>aramaică</a:t>
            </a:r>
            <a:r>
              <a:rPr lang="ro-RO" sz="2000" b="1" smtClean="0"/>
              <a:t>. Aramaica fiind limba </a:t>
            </a:r>
            <a:r>
              <a:rPr lang="ro-RO" sz="2000" b="1" smtClean="0"/>
              <a:t>„universală</a:t>
            </a:r>
            <a:r>
              <a:rPr lang="ro-RO" sz="2000" b="1" smtClean="0"/>
              <a:t>” a acelor </a:t>
            </a:r>
            <a:r>
              <a:rPr lang="ro-RO" sz="2000" b="1" smtClean="0"/>
              <a:t>timpuri.</a:t>
            </a:r>
            <a:endParaRPr lang="ro-RO" sz="2000" b="1" smtClean="0"/>
          </a:p>
          <a:p>
            <a:pPr>
              <a:spcBef>
                <a:spcPts val="600"/>
              </a:spcBef>
            </a:pPr>
            <a:r>
              <a:rPr lang="ro-RO" sz="2000" b="1" smtClean="0"/>
              <a:t>Noul Testament a fost scris în </a:t>
            </a:r>
            <a:r>
              <a:rPr lang="ro-RO" sz="2000" b="1" smtClean="0"/>
              <a:t>„</a:t>
            </a:r>
            <a:r>
              <a:rPr lang="ro-RO" sz="2000" b="1" smtClean="0"/>
              <a:t>greaca </a:t>
            </a:r>
            <a:r>
              <a:rPr lang="ro-RO" sz="2000" b="1" smtClean="0"/>
              <a:t>comună</a:t>
            </a:r>
            <a:r>
              <a:rPr lang="ro-RO" sz="2000" b="1" smtClean="0"/>
              <a:t>” </a:t>
            </a:r>
            <a:r>
              <a:rPr lang="ro-RO" sz="2000" b="1" smtClean="0"/>
              <a:t>(koine</a:t>
            </a:r>
            <a:r>
              <a:rPr lang="ro-RO" sz="2000" b="1" smtClean="0"/>
              <a:t>) limbă ce era înţeleasă de majoritatea oamenilor din acel </a:t>
            </a:r>
            <a:r>
              <a:rPr lang="ro-RO" sz="2000" b="1" smtClean="0"/>
              <a:t>timp.</a:t>
            </a:r>
            <a:endParaRPr lang="ro-RO" sz="2000" b="1" smtClean="0"/>
          </a:p>
          <a:p>
            <a:pPr>
              <a:spcBef>
                <a:spcPts val="600"/>
              </a:spcBef>
            </a:pPr>
            <a:r>
              <a:rPr lang="ro-RO" sz="2000" b="1" smtClean="0">
                <a:solidFill>
                  <a:srgbClr val="C00000"/>
                </a:solidFill>
              </a:rPr>
              <a:t>Astăzi avem traduceri ale Bibliei ce ne permit să o înţelegem pentru a-i putea practica </a:t>
            </a:r>
            <a:r>
              <a:rPr lang="ro-RO" sz="2000" b="1" smtClean="0">
                <a:solidFill>
                  <a:srgbClr val="C00000"/>
                </a:solidFill>
              </a:rPr>
              <a:t>principiile.</a:t>
            </a:r>
            <a:endParaRPr lang="ro-RO" sz="2000" b="1">
              <a:solidFill>
                <a:srgbClr val="C00000"/>
              </a:solidFill>
            </a:endParaRPr>
          </a:p>
        </p:txBody>
      </p:sp>
      <p:grpSp>
        <p:nvGrpSpPr>
          <p:cNvPr id="17" name="Grupo 16">
            <a:extLst>
              <a:ext uri="{FF2B5EF4-FFF2-40B4-BE49-F238E27FC236}">
                <a16:creationId xmlns:a16="http://schemas.microsoft.com/office/drawing/2014/main" xmlns="" id="{C0F76972-FEA3-4D94-9120-84233517CDD0}"/>
              </a:ext>
            </a:extLst>
          </p:cNvPr>
          <p:cNvGrpSpPr/>
          <p:nvPr/>
        </p:nvGrpSpPr>
        <p:grpSpPr>
          <a:xfrm>
            <a:off x="5654773" y="3265545"/>
            <a:ext cx="3315055" cy="1809859"/>
            <a:chOff x="5654773" y="3265545"/>
            <a:chExt cx="3315055" cy="1809859"/>
          </a:xfrm>
        </p:grpSpPr>
        <p:pic>
          <p:nvPicPr>
            <p:cNvPr id="8" name="Imagen 7">
              <a:extLst>
                <a:ext uri="{FF2B5EF4-FFF2-40B4-BE49-F238E27FC236}">
                  <a16:creationId xmlns:a16="http://schemas.microsoft.com/office/drawing/2014/main" xmlns="" id="{70BC7B52-6308-4FA6-BA45-E362FF8FED6D}"/>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755158" y="3265545"/>
              <a:ext cx="3214670" cy="1809859"/>
            </a:xfrm>
            <a:prstGeom prst="snip2DiagRect">
              <a:avLst>
                <a:gd name="adj1" fmla="val 13473"/>
                <a:gd name="adj2" fmla="val 14261"/>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97A893E7-85A4-4FA9-A37B-3158F37A3BDA}"/>
                </a:ext>
              </a:extLst>
            </p:cNvPr>
            <p:cNvSpPr txBox="1"/>
            <p:nvPr/>
          </p:nvSpPr>
          <p:spPr>
            <a:xfrm rot="19628467">
              <a:off x="5654773" y="3447982"/>
              <a:ext cx="1100166" cy="369332"/>
            </a:xfrm>
            <a:prstGeom prst="rect">
              <a:avLst/>
            </a:prstGeom>
            <a:noFill/>
          </p:spPr>
          <p:txBody>
            <a:bodyPr wrap="square" rtlCol="0">
              <a:spAutoFit/>
            </a:bodyPr>
            <a:lstStyle/>
            <a:p>
              <a:pPr algn="ctr"/>
              <a:r>
                <a:rPr lang="ro-RO" b="1" smtClean="0">
                  <a:solidFill>
                    <a:schemeClr val="bg1"/>
                  </a:solidFill>
                  <a:effectLst>
                    <a:outerShdw blurRad="38100" dist="38100" dir="2700000" algn="tl">
                      <a:srgbClr val="000000">
                        <a:alpha val="43137"/>
                      </a:srgbClr>
                    </a:outerShdw>
                  </a:effectLst>
                </a:rPr>
                <a:t>EBRAICĂ</a:t>
              </a:r>
              <a:endParaRPr lang="ro-RO" b="1">
                <a:solidFill>
                  <a:schemeClr val="bg1"/>
                </a:solidFill>
                <a:effectLst>
                  <a:outerShdw blurRad="38100" dist="38100" dir="2700000" algn="tl">
                    <a:srgbClr val="000000">
                      <a:alpha val="43137"/>
                    </a:srgbClr>
                  </a:outerShdw>
                </a:effectLst>
              </a:endParaRPr>
            </a:p>
          </p:txBody>
        </p:sp>
      </p:grpSp>
      <p:grpSp>
        <p:nvGrpSpPr>
          <p:cNvPr id="18" name="Grupo 17">
            <a:extLst>
              <a:ext uri="{FF2B5EF4-FFF2-40B4-BE49-F238E27FC236}">
                <a16:creationId xmlns:a16="http://schemas.microsoft.com/office/drawing/2014/main" xmlns="" id="{CD3D77F6-00DE-4980-80A1-8092C0E6B701}"/>
              </a:ext>
            </a:extLst>
          </p:cNvPr>
          <p:cNvGrpSpPr/>
          <p:nvPr/>
        </p:nvGrpSpPr>
        <p:grpSpPr>
          <a:xfrm>
            <a:off x="5580493" y="5144421"/>
            <a:ext cx="1786958" cy="1653231"/>
            <a:chOff x="5580493" y="5144421"/>
            <a:chExt cx="1786958" cy="1653231"/>
          </a:xfrm>
        </p:grpSpPr>
        <p:pic>
          <p:nvPicPr>
            <p:cNvPr id="11" name="Imagen 10">
              <a:extLst>
                <a:ext uri="{FF2B5EF4-FFF2-40B4-BE49-F238E27FC236}">
                  <a16:creationId xmlns:a16="http://schemas.microsoft.com/office/drawing/2014/main" xmlns="" id="{DA55B101-700F-4C60-B56F-37D9CAF5479B}"/>
                </a:ext>
              </a:extLst>
            </p:cNvPr>
            <p:cNvPicPr>
              <a:picLocks noChangeAspect="1"/>
            </p:cNvPicPr>
            <p:nvPr/>
          </p:nvPicPr>
          <p:blipFill rotWithShape="1">
            <a:blip r:embed="rId9" cstate="screen">
              <a:extLst>
                <a:ext uri="{28A0092B-C50C-407E-A947-70E740481C1C}">
                  <a14:useLocalDpi xmlns:a14="http://schemas.microsoft.com/office/drawing/2010/main" xmlns=""/>
                </a:ext>
              </a:extLst>
            </a:blip>
            <a:srcRect/>
            <a:stretch/>
          </p:blipFill>
          <p:spPr>
            <a:xfrm flipH="1">
              <a:off x="5755158" y="5144421"/>
              <a:ext cx="1612293" cy="1653231"/>
            </a:xfrm>
            <a:prstGeom prst="snip2DiagRect">
              <a:avLst>
                <a:gd name="adj1" fmla="val 0"/>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xmlns="" id="{3498E8AB-D9B7-4906-BF34-996964297B44}"/>
                </a:ext>
              </a:extLst>
            </p:cNvPr>
            <p:cNvSpPr txBox="1"/>
            <p:nvPr/>
          </p:nvSpPr>
          <p:spPr>
            <a:xfrm rot="19628467">
              <a:off x="5580493" y="5321774"/>
              <a:ext cx="1292416" cy="353943"/>
            </a:xfrm>
            <a:prstGeom prst="rect">
              <a:avLst/>
            </a:prstGeom>
            <a:noFill/>
          </p:spPr>
          <p:txBody>
            <a:bodyPr wrap="square" rtlCol="0">
              <a:spAutoFit/>
            </a:bodyPr>
            <a:lstStyle/>
            <a:p>
              <a:pPr algn="ctr"/>
              <a:r>
                <a:rPr lang="ro-RO" sz="1700" b="1" smtClean="0">
                  <a:effectLst>
                    <a:outerShdw blurRad="38100" dist="38100" dir="2700000" algn="tl">
                      <a:srgbClr val="000000">
                        <a:alpha val="43137"/>
                      </a:srgbClr>
                    </a:outerShdw>
                  </a:effectLst>
                </a:rPr>
                <a:t>ARAMAICĂ</a:t>
              </a:r>
              <a:endParaRPr lang="ro-RO" sz="1700" b="1">
                <a:effectLst>
                  <a:outerShdw blurRad="38100" dist="38100" dir="2700000" algn="tl">
                    <a:srgbClr val="000000">
                      <a:alpha val="43137"/>
                    </a:srgbClr>
                  </a:outerShdw>
                </a:effectLst>
              </a:endParaRPr>
            </a:p>
          </p:txBody>
        </p:sp>
      </p:grpSp>
      <p:grpSp>
        <p:nvGrpSpPr>
          <p:cNvPr id="19" name="Grupo 18">
            <a:extLst>
              <a:ext uri="{FF2B5EF4-FFF2-40B4-BE49-F238E27FC236}">
                <a16:creationId xmlns:a16="http://schemas.microsoft.com/office/drawing/2014/main" xmlns="" id="{3ACBAE3E-CAD0-4CC9-BBEE-9F91910D66AA}"/>
              </a:ext>
            </a:extLst>
          </p:cNvPr>
          <p:cNvGrpSpPr/>
          <p:nvPr/>
        </p:nvGrpSpPr>
        <p:grpSpPr>
          <a:xfrm>
            <a:off x="7322751" y="5144421"/>
            <a:ext cx="1647077" cy="1653231"/>
            <a:chOff x="7322751" y="5144421"/>
            <a:chExt cx="1647077" cy="1653231"/>
          </a:xfrm>
        </p:grpSpPr>
        <p:pic>
          <p:nvPicPr>
            <p:cNvPr id="13" name="Imagen 12">
              <a:extLst>
                <a:ext uri="{FF2B5EF4-FFF2-40B4-BE49-F238E27FC236}">
                  <a16:creationId xmlns:a16="http://schemas.microsoft.com/office/drawing/2014/main" xmlns="" id="{B6225B5E-0E65-4CC1-8466-2BF4DCEFE98C}"/>
                </a:ext>
              </a:extLst>
            </p:cNvPr>
            <p:cNvPicPr>
              <a:picLocks noChangeAspect="1"/>
            </p:cNvPicPr>
            <p:nvPr/>
          </p:nvPicPr>
          <p:blipFill rotWithShape="1">
            <a:blip r:embed="rId10" cstate="screen">
              <a:extLst>
                <a:ext uri="{28A0092B-C50C-407E-A947-70E740481C1C}">
                  <a14:useLocalDpi xmlns:a14="http://schemas.microsoft.com/office/drawing/2010/main" xmlns=""/>
                </a:ext>
              </a:extLst>
            </a:blip>
            <a:srcRect/>
            <a:stretch/>
          </p:blipFill>
          <p:spPr>
            <a:xfrm>
              <a:off x="7445828" y="5144421"/>
              <a:ext cx="1524000" cy="1653231"/>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xmlns="" id="{04E44FB6-852B-4D97-BAE1-2DD8DA1B94AC}"/>
                </a:ext>
              </a:extLst>
            </p:cNvPr>
            <p:cNvSpPr txBox="1"/>
            <p:nvPr/>
          </p:nvSpPr>
          <p:spPr>
            <a:xfrm rot="19628467">
              <a:off x="7322751" y="5262820"/>
              <a:ext cx="1100166" cy="369332"/>
            </a:xfrm>
            <a:prstGeom prst="rect">
              <a:avLst/>
            </a:prstGeom>
            <a:noFill/>
          </p:spPr>
          <p:txBody>
            <a:bodyPr wrap="square" rtlCol="0">
              <a:spAutoFit/>
            </a:bodyPr>
            <a:lstStyle/>
            <a:p>
              <a:pPr algn="ctr"/>
              <a:r>
                <a:rPr lang="ro-RO" b="1" smtClean="0">
                  <a:solidFill>
                    <a:schemeClr val="bg1"/>
                  </a:solidFill>
                  <a:effectLst>
                    <a:outerShdw blurRad="38100" dist="38100" dir="2700000" algn="tl">
                      <a:srgbClr val="000000">
                        <a:alpha val="43137"/>
                      </a:srgbClr>
                    </a:outerShdw>
                  </a:effectLst>
                </a:rPr>
                <a:t>GREACĂ</a:t>
              </a:r>
              <a:endParaRPr lang="ro-RO" b="1">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4065711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9">
                                            <p:graphicEl>
                                              <a:dgm id="{0BE68F32-4FC4-419A-9938-9CEEDB23C3CD}"/>
                                            </p:graphicEl>
                                          </p:spTgt>
                                        </p:tgtEl>
                                        <p:attrNameLst>
                                          <p:attrName>style.visibility</p:attrName>
                                        </p:attrNameLst>
                                      </p:cBhvr>
                                      <p:to>
                                        <p:strVal val="visible"/>
                                      </p:to>
                                    </p:set>
                                    <p:animEffect transition="in" filter="fade">
                                      <p:cBhvr>
                                        <p:cTn id="33" dur="1000"/>
                                        <p:tgtEl>
                                          <p:spTgt spid="9">
                                            <p:graphicEl>
                                              <a:dgm id="{0BE68F32-4FC4-419A-9938-9CEEDB23C3CD}"/>
                                            </p:graphicEl>
                                          </p:spTgt>
                                        </p:tgtEl>
                                      </p:cBhvr>
                                    </p:animEffect>
                                    <p:anim calcmode="lin" valueType="num">
                                      <p:cBhvr>
                                        <p:cTn id="34" dur="1000" fill="hold"/>
                                        <p:tgtEl>
                                          <p:spTgt spid="9">
                                            <p:graphicEl>
                                              <a:dgm id="{0BE68F32-4FC4-419A-9938-9CEEDB23C3CD}"/>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9">
                                            <p:graphicEl>
                                              <a:dgm id="{0BE68F32-4FC4-419A-9938-9CEEDB23C3CD}"/>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graphicEl>
                                              <a:dgm id="{0BE68F32-4FC4-419A-9938-9CEEDB23C3CD}"/>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
                                            <p:graphicEl>
                                              <a:dgm id="{02370347-608F-409F-8E4F-AAA6A5214C90}"/>
                                            </p:graphicEl>
                                          </p:spTgt>
                                        </p:tgtEl>
                                        <p:attrNameLst>
                                          <p:attrName>style.visibility</p:attrName>
                                        </p:attrNameLst>
                                      </p:cBhvr>
                                      <p:to>
                                        <p:strVal val="visible"/>
                                      </p:to>
                                    </p:set>
                                    <p:animEffect transition="in" filter="fade">
                                      <p:cBhvr>
                                        <p:cTn id="39" dur="1000"/>
                                        <p:tgtEl>
                                          <p:spTgt spid="9">
                                            <p:graphicEl>
                                              <a:dgm id="{02370347-608F-409F-8E4F-AAA6A5214C90}"/>
                                            </p:graphicEl>
                                          </p:spTgt>
                                        </p:tgtEl>
                                      </p:cBhvr>
                                    </p:animEffect>
                                    <p:anim calcmode="lin" valueType="num">
                                      <p:cBhvr>
                                        <p:cTn id="40" dur="1000" fill="hold"/>
                                        <p:tgtEl>
                                          <p:spTgt spid="9">
                                            <p:graphicEl>
                                              <a:dgm id="{02370347-608F-409F-8E4F-AAA6A5214C90}"/>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9">
                                            <p:graphicEl>
                                              <a:dgm id="{02370347-608F-409F-8E4F-AAA6A5214C90}"/>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graphicEl>
                                              <a:dgm id="{02370347-608F-409F-8E4F-AAA6A5214C90}"/>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graphicEl>
                                              <a:dgm id="{FE514307-84F6-4E15-A355-5C8B642B00BC}"/>
                                            </p:graphicEl>
                                          </p:spTgt>
                                        </p:tgtEl>
                                        <p:attrNameLst>
                                          <p:attrName>style.visibility</p:attrName>
                                        </p:attrNameLst>
                                      </p:cBhvr>
                                      <p:to>
                                        <p:strVal val="visible"/>
                                      </p:to>
                                    </p:set>
                                    <p:animEffect transition="in" filter="fade">
                                      <p:cBhvr>
                                        <p:cTn id="47" dur="1000"/>
                                        <p:tgtEl>
                                          <p:spTgt spid="9">
                                            <p:graphicEl>
                                              <a:dgm id="{FE514307-84F6-4E15-A355-5C8B642B00BC}"/>
                                            </p:graphicEl>
                                          </p:spTgt>
                                        </p:tgtEl>
                                      </p:cBhvr>
                                    </p:animEffect>
                                    <p:anim calcmode="lin" valueType="num">
                                      <p:cBhvr>
                                        <p:cTn id="48" dur="1000" fill="hold"/>
                                        <p:tgtEl>
                                          <p:spTgt spid="9">
                                            <p:graphicEl>
                                              <a:dgm id="{FE514307-84F6-4E15-A355-5C8B642B00BC}"/>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9">
                                            <p:graphicEl>
                                              <a:dgm id="{FE514307-84F6-4E15-A355-5C8B642B00BC}"/>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graphicEl>
                                              <a:dgm id="{FE514307-84F6-4E15-A355-5C8B642B00BC}"/>
                                            </p:graphic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9">
                                            <p:graphicEl>
                                              <a:dgm id="{2AE092C9-2764-4D4F-BE08-91DEA6233D18}"/>
                                            </p:graphicEl>
                                          </p:spTgt>
                                        </p:tgtEl>
                                        <p:attrNameLst>
                                          <p:attrName>style.visibility</p:attrName>
                                        </p:attrNameLst>
                                      </p:cBhvr>
                                      <p:to>
                                        <p:strVal val="visible"/>
                                      </p:to>
                                    </p:set>
                                    <p:animEffect transition="in" filter="fade">
                                      <p:cBhvr>
                                        <p:cTn id="53" dur="1000"/>
                                        <p:tgtEl>
                                          <p:spTgt spid="9">
                                            <p:graphicEl>
                                              <a:dgm id="{2AE092C9-2764-4D4F-BE08-91DEA6233D18}"/>
                                            </p:graphicEl>
                                          </p:spTgt>
                                        </p:tgtEl>
                                      </p:cBhvr>
                                    </p:animEffect>
                                    <p:anim calcmode="lin" valueType="num">
                                      <p:cBhvr>
                                        <p:cTn id="54" dur="1000" fill="hold"/>
                                        <p:tgtEl>
                                          <p:spTgt spid="9">
                                            <p:graphicEl>
                                              <a:dgm id="{2AE092C9-2764-4D4F-BE08-91DEA6233D18}"/>
                                            </p:graphicEl>
                                          </p:spTgt>
                                        </p:tgtEl>
                                        <p:attrNameLst>
                                          <p:attrName>ppt_x</p:attrName>
                                        </p:attrNameLst>
                                      </p:cBhvr>
                                      <p:tavLst>
                                        <p:tav tm="0">
                                          <p:val>
                                            <p:strVal val="#ppt_x"/>
                                          </p:val>
                                        </p:tav>
                                        <p:tav tm="100000">
                                          <p:val>
                                            <p:strVal val="#ppt_x"/>
                                          </p:val>
                                        </p:tav>
                                      </p:tavLst>
                                    </p:anim>
                                    <p:anim calcmode="lin" valueType="num">
                                      <p:cBhvr>
                                        <p:cTn id="55" dur="900" decel="100000" fill="hold"/>
                                        <p:tgtEl>
                                          <p:spTgt spid="9">
                                            <p:graphicEl>
                                              <a:dgm id="{2AE092C9-2764-4D4F-BE08-91DEA6233D18}"/>
                                            </p:graphic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graphicEl>
                                              <a:dgm id="{2AE092C9-2764-4D4F-BE08-91DEA6233D18}"/>
                                            </p:graphic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
                                            <p:graphicEl>
                                              <a:dgm id="{9F8A6BDF-9158-498F-8720-30ECF24F762B}"/>
                                            </p:graphicEl>
                                          </p:spTgt>
                                        </p:tgtEl>
                                        <p:attrNameLst>
                                          <p:attrName>style.visibility</p:attrName>
                                        </p:attrNameLst>
                                      </p:cBhvr>
                                      <p:to>
                                        <p:strVal val="visible"/>
                                      </p:to>
                                    </p:set>
                                    <p:animEffect transition="in" filter="fade">
                                      <p:cBhvr>
                                        <p:cTn id="61" dur="1000"/>
                                        <p:tgtEl>
                                          <p:spTgt spid="9">
                                            <p:graphicEl>
                                              <a:dgm id="{9F8A6BDF-9158-498F-8720-30ECF24F762B}"/>
                                            </p:graphicEl>
                                          </p:spTgt>
                                        </p:tgtEl>
                                      </p:cBhvr>
                                    </p:animEffect>
                                    <p:anim calcmode="lin" valueType="num">
                                      <p:cBhvr>
                                        <p:cTn id="62" dur="1000" fill="hold"/>
                                        <p:tgtEl>
                                          <p:spTgt spid="9">
                                            <p:graphicEl>
                                              <a:dgm id="{9F8A6BDF-9158-498F-8720-30ECF24F762B}"/>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9">
                                            <p:graphicEl>
                                              <a:dgm id="{9F8A6BDF-9158-498F-8720-30ECF24F762B}"/>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
                                            <p:graphicEl>
                                              <a:dgm id="{9F8A6BDF-9158-498F-8720-30ECF24F762B}"/>
                                            </p:graphic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9">
                                            <p:graphicEl>
                                              <a:dgm id="{B2A5CF67-8A13-4511-9A27-DA9CAD6DEFC6}"/>
                                            </p:graphicEl>
                                          </p:spTgt>
                                        </p:tgtEl>
                                        <p:attrNameLst>
                                          <p:attrName>style.visibility</p:attrName>
                                        </p:attrNameLst>
                                      </p:cBhvr>
                                      <p:to>
                                        <p:strVal val="visible"/>
                                      </p:to>
                                    </p:set>
                                    <p:animEffect transition="in" filter="fade">
                                      <p:cBhvr>
                                        <p:cTn id="67" dur="1000"/>
                                        <p:tgtEl>
                                          <p:spTgt spid="9">
                                            <p:graphicEl>
                                              <a:dgm id="{B2A5CF67-8A13-4511-9A27-DA9CAD6DEFC6}"/>
                                            </p:graphicEl>
                                          </p:spTgt>
                                        </p:tgtEl>
                                      </p:cBhvr>
                                    </p:animEffect>
                                    <p:anim calcmode="lin" valueType="num">
                                      <p:cBhvr>
                                        <p:cTn id="68" dur="1000" fill="hold"/>
                                        <p:tgtEl>
                                          <p:spTgt spid="9">
                                            <p:graphicEl>
                                              <a:dgm id="{B2A5CF67-8A13-4511-9A27-DA9CAD6DEFC6}"/>
                                            </p:graphicEl>
                                          </p:spTgt>
                                        </p:tgtEl>
                                        <p:attrNameLst>
                                          <p:attrName>ppt_x</p:attrName>
                                        </p:attrNameLst>
                                      </p:cBhvr>
                                      <p:tavLst>
                                        <p:tav tm="0">
                                          <p:val>
                                            <p:strVal val="#ppt_x"/>
                                          </p:val>
                                        </p:tav>
                                        <p:tav tm="100000">
                                          <p:val>
                                            <p:strVal val="#ppt_x"/>
                                          </p:val>
                                        </p:tav>
                                      </p:tavLst>
                                    </p:anim>
                                    <p:anim calcmode="lin" valueType="num">
                                      <p:cBhvr>
                                        <p:cTn id="69" dur="900" decel="100000" fill="hold"/>
                                        <p:tgtEl>
                                          <p:spTgt spid="9">
                                            <p:graphicEl>
                                              <a:dgm id="{B2A5CF67-8A13-4511-9A27-DA9CAD6DEFC6}"/>
                                            </p:graphic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9">
                                            <p:graphicEl>
                                              <a:dgm id="{B2A5CF67-8A13-4511-9A27-DA9CAD6DEFC6}"/>
                                            </p:graphic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strips(downLeft)">
                                      <p:cBhvr>
                                        <p:cTn id="75" dur="500"/>
                                        <p:tgtEl>
                                          <p:spTgt spid="17"/>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Effect transition="in" filter="wipe(left)">
                                      <p:cBhvr>
                                        <p:cTn id="79" dur="500"/>
                                        <p:tgtEl>
                                          <p:spTgt spid="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3"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strips(upRight)">
                                      <p:cBhvr>
                                        <p:cTn id="84" dur="500"/>
                                        <p:tgtEl>
                                          <p:spTgt spid="18"/>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animEffect transition="in" filter="wipe(left)">
                                      <p:cBhvr>
                                        <p:cTn id="88" dur="500"/>
                                        <p:tgtEl>
                                          <p:spTgt spid="6">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9"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strips(upLeft)">
                                      <p:cBhvr>
                                        <p:cTn id="93" dur="500"/>
                                        <p:tgtEl>
                                          <p:spTgt spid="19"/>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animEffect transition="in" filter="wipe(left)">
                                      <p:cBhvr>
                                        <p:cTn id="97" dur="500"/>
                                        <p:tgtEl>
                                          <p:spTgt spid="6">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3" end="3"/>
                                            </p:txEl>
                                          </p:spTgt>
                                        </p:tgtEl>
                                        <p:attrNameLst>
                                          <p:attrName>style.visibility</p:attrName>
                                        </p:attrNameLst>
                                      </p:cBhvr>
                                      <p:to>
                                        <p:strVal val="visible"/>
                                      </p:to>
                                    </p:set>
                                    <p:animEffect transition="in" filter="wipe(left)">
                                      <p:cBhvr>
                                        <p:cTn id="10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9" grpId="0">
        <p:bldSub>
          <a:bldDgm bld="one"/>
        </p:bldSub>
      </p:bldGraphic>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011CA1C8-A36A-46B5-B6B6-1F10423D7BC9}"/>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744685" y="1732439"/>
            <a:ext cx="5832565" cy="5832565"/>
          </a:xfrm>
          <a:prstGeom prst="rect">
            <a:avLst/>
          </a:prstGeom>
        </p:spPr>
      </p:pic>
      <p:sp>
        <p:nvSpPr>
          <p:cNvPr id="2" name="Rectángulo 1">
            <a:extLst>
              <a:ext uri="{FF2B5EF4-FFF2-40B4-BE49-F238E27FC236}">
                <a16:creationId xmlns:a16="http://schemas.microsoft.com/office/drawing/2014/main" xmlns="" id="{6ABDEA86-C02C-4CE3-A748-0EB1194ED877}"/>
              </a:ext>
            </a:extLst>
          </p:cNvPr>
          <p:cNvSpPr/>
          <p:nvPr/>
        </p:nvSpPr>
        <p:spPr>
          <a:xfrm>
            <a:off x="2704445" y="277395"/>
            <a:ext cx="6439551" cy="769441"/>
          </a:xfrm>
          <a:prstGeom prst="rect">
            <a:avLst/>
          </a:prstGeom>
        </p:spPr>
        <p:txBody>
          <a:bodyPr wrap="square">
            <a:spAutoFit/>
          </a:bodyPr>
          <a:lstStyle/>
          <a:p>
            <a:pPr algn="ctr"/>
            <a:r>
              <a:rPr lang="ro-RO" sz="4400" b="1" smtClean="0">
                <a:ln w="9525">
                  <a:solidFill>
                    <a:schemeClr val="bg1"/>
                  </a:solidFill>
                  <a:prstDash val="solid"/>
                </a:ln>
                <a:solidFill>
                  <a:srgbClr val="CAA786"/>
                </a:solidFill>
                <a:effectLst>
                  <a:outerShdw blurRad="12700" dist="38100" dir="2700000" algn="tl" rotWithShape="0">
                    <a:srgbClr val="EDE1D7"/>
                  </a:outerShdw>
                </a:effectLst>
              </a:rPr>
              <a:t>CUVINTELE </a:t>
            </a:r>
            <a:endParaRPr lang="ro-RO" sz="4400" b="1">
              <a:ln w="9525">
                <a:solidFill>
                  <a:schemeClr val="bg1"/>
                </a:solidFill>
                <a:prstDash val="solid"/>
              </a:ln>
              <a:solidFill>
                <a:srgbClr val="CAA786"/>
              </a:solidFill>
              <a:effectLst>
                <a:outerShdw blurRad="12700" dist="38100" dir="2700000" algn="tl" rotWithShape="0">
                  <a:srgbClr val="EDE1D7"/>
                </a:outerShdw>
              </a:effectLst>
            </a:endParaRPr>
          </a:p>
        </p:txBody>
      </p:sp>
      <p:sp>
        <p:nvSpPr>
          <p:cNvPr id="3" name="Rectángulo 2">
            <a:extLst>
              <a:ext uri="{FF2B5EF4-FFF2-40B4-BE49-F238E27FC236}">
                <a16:creationId xmlns:a16="http://schemas.microsoft.com/office/drawing/2014/main" xmlns="" id="{257C4655-691C-494E-B6E8-66608BCD62AD}"/>
              </a:ext>
            </a:extLst>
          </p:cNvPr>
          <p:cNvSpPr/>
          <p:nvPr/>
        </p:nvSpPr>
        <p:spPr>
          <a:xfrm>
            <a:off x="2721429" y="970767"/>
            <a:ext cx="6422571" cy="646331"/>
          </a:xfrm>
          <a:prstGeom prst="rect">
            <a:avLst/>
          </a:prstGeom>
        </p:spPr>
        <p:txBody>
          <a:bodyPr wrap="square" lIns="90000" rIns="90000">
            <a:spAutoFit/>
          </a:bodyPr>
          <a:lstStyle/>
          <a:p>
            <a:r>
              <a:rPr lang="ro-RO" b="1" dirty="0" smtClean="0">
                <a:solidFill>
                  <a:schemeClr val="accent2">
                    <a:lumMod val="40000"/>
                    <a:lumOff val="60000"/>
                  </a:schemeClr>
                </a:solidFill>
                <a:latin typeface="Comic Sans MS" panose="030F0702030302020204" pitchFamily="66" charset="0"/>
              </a:rPr>
              <a:t>„Fiindcă bunătatea Ta preţuieşte mai mult decât viaţa, de aceea buzele mele cântă laudele Tale.” </a:t>
            </a:r>
            <a:r>
              <a:rPr lang="ro-RO" sz="1600" b="1" dirty="0" smtClean="0">
                <a:solidFill>
                  <a:schemeClr val="accent2">
                    <a:lumMod val="40000"/>
                    <a:lumOff val="60000"/>
                  </a:schemeClr>
                </a:solidFill>
                <a:latin typeface="Comic Sans MS" panose="030F0702030302020204" pitchFamily="66" charset="0"/>
              </a:rPr>
              <a:t>(Psalmul 63:3)</a:t>
            </a:r>
            <a:endParaRPr lang="ro-RO" sz="1600" b="1" dirty="0">
              <a:solidFill>
                <a:schemeClr val="accent2">
                  <a:lumMod val="40000"/>
                  <a:lumOff val="6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356C5F34-A9FE-4AEA-8654-04C4049D04A6}"/>
              </a:ext>
            </a:extLst>
          </p:cNvPr>
          <p:cNvSpPr txBox="1"/>
          <p:nvPr/>
        </p:nvSpPr>
        <p:spPr>
          <a:xfrm>
            <a:off x="505096" y="1887668"/>
            <a:ext cx="8307978" cy="707886"/>
          </a:xfrm>
          <a:prstGeom prst="rect">
            <a:avLst/>
          </a:prstGeom>
          <a:noFill/>
        </p:spPr>
        <p:txBody>
          <a:bodyPr wrap="square" rtlCol="0">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Ca în orice altă </a:t>
            </a:r>
            <a:r>
              <a:rPr lang="ro-RO" sz="2000" b="1" smtClean="0">
                <a:solidFill>
                  <a:schemeClr val="bg1"/>
                </a:solidFill>
                <a:effectLst>
                  <a:outerShdw blurRad="38100" dist="38100" dir="2700000" algn="tl">
                    <a:srgbClr val="000000">
                      <a:alpha val="43137"/>
                    </a:srgbClr>
                  </a:outerShdw>
                </a:effectLst>
              </a:rPr>
              <a:t>limbă</a:t>
            </a:r>
            <a:r>
              <a:rPr lang="ro-RO" sz="2000" b="1" smtClean="0">
                <a:solidFill>
                  <a:schemeClr val="bg1"/>
                </a:solidFill>
                <a:effectLst>
                  <a:outerShdw blurRad="38100" dist="38100" dir="2700000" algn="tl">
                    <a:srgbClr val="000000">
                      <a:alpha val="43137"/>
                    </a:srgbClr>
                  </a:outerShdw>
                </a:effectLst>
              </a:rPr>
              <a:t>, există cuvinte în ebraică şi greacă ce au mai multe înţelesuri sau transmit diverse </a:t>
            </a:r>
            <a:r>
              <a:rPr lang="ro-RO" sz="2000" b="1" smtClean="0">
                <a:solidFill>
                  <a:schemeClr val="bg1"/>
                </a:solidFill>
                <a:effectLst>
                  <a:outerShdw blurRad="38100" dist="38100" dir="2700000" algn="tl">
                    <a:srgbClr val="000000">
                      <a:alpha val="43137"/>
                    </a:srgbClr>
                  </a:outerShdw>
                </a:effectLst>
              </a:rPr>
              <a:t>concepte</a:t>
            </a:r>
            <a:r>
              <a:rPr lang="ro-RO" sz="2000" b="1" smtClean="0">
                <a:solidFill>
                  <a:schemeClr val="bg1"/>
                </a:solidFill>
                <a:effectLst>
                  <a:outerShdw blurRad="38100" dist="38100" dir="2700000" algn="tl">
                    <a:srgbClr val="000000">
                      <a:alpha val="43137"/>
                    </a:srgbClr>
                  </a:outerShdw>
                </a:effectLst>
              </a:rPr>
              <a:t>. Spre </a:t>
            </a:r>
            <a:r>
              <a:rPr lang="ro-RO" sz="2000" b="1" smtClean="0">
                <a:solidFill>
                  <a:schemeClr val="bg1"/>
                </a:solidFill>
                <a:effectLst>
                  <a:outerShdw blurRad="38100" dist="38100" dir="2700000" algn="tl">
                    <a:srgbClr val="000000">
                      <a:alpha val="43137"/>
                    </a:srgbClr>
                  </a:outerShdw>
                </a:effectLst>
              </a:rPr>
              <a:t>exemplu:</a:t>
            </a:r>
            <a:endParaRPr lang="ro-RO" sz="2000" b="1">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214E413A-8B4F-4D4C-BF56-F64A4C9BBEDC}"/>
              </a:ext>
            </a:extLst>
          </p:cNvPr>
          <p:cNvSpPr txBox="1"/>
          <p:nvPr/>
        </p:nvSpPr>
        <p:spPr>
          <a:xfrm>
            <a:off x="505095" y="2654734"/>
            <a:ext cx="5625739" cy="1323439"/>
          </a:xfrm>
          <a:prstGeom prst="rect">
            <a:avLst/>
          </a:prstGeom>
          <a:noFill/>
        </p:spPr>
        <p:txBody>
          <a:bodyPr wrap="square" rtlCol="0">
            <a:spAutoFit/>
          </a:bodyPr>
          <a:lstStyle/>
          <a:p>
            <a:r>
              <a:rPr lang="ro-RO" sz="2000" b="1" i="1" smtClean="0">
                <a:solidFill>
                  <a:srgbClr val="FFC301"/>
                </a:solidFill>
                <a:effectLst>
                  <a:outerShdw blurRad="38100" dist="38100" dir="2700000" algn="tl">
                    <a:srgbClr val="000000">
                      <a:alpha val="43137"/>
                    </a:srgbClr>
                  </a:outerShdw>
                </a:effectLst>
              </a:rPr>
              <a:t>Chesed</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Har</a:t>
            </a:r>
            <a:r>
              <a:rPr lang="ro-RO" sz="2000" b="1" smtClean="0">
                <a:solidFill>
                  <a:schemeClr val="bg1"/>
                </a:solidFill>
                <a:effectLst>
                  <a:outerShdw blurRad="38100" dist="38100" dir="2700000" algn="tl">
                    <a:srgbClr val="000000">
                      <a:alpha val="43137"/>
                    </a:srgbClr>
                  </a:outerShdw>
                </a:effectLst>
              </a:rPr>
              <a:t>, facerea de </a:t>
            </a:r>
            <a:r>
              <a:rPr lang="ro-RO" sz="2000" b="1" smtClean="0">
                <a:solidFill>
                  <a:schemeClr val="bg1"/>
                </a:solidFill>
                <a:effectLst>
                  <a:outerShdw blurRad="38100" dist="38100" dir="2700000" algn="tl">
                    <a:srgbClr val="000000">
                      <a:alpha val="43137"/>
                    </a:srgbClr>
                  </a:outerShdw>
                </a:effectLst>
              </a:rPr>
              <a:t>bine</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bunătate</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milă</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evlavie</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neprihănire</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bunăvoinţă</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compasiune.</a:t>
            </a:r>
            <a:endParaRPr lang="ro-RO" sz="2000" b="1" smtClean="0">
              <a:solidFill>
                <a:schemeClr val="bg1"/>
              </a:solidFill>
              <a:effectLst>
                <a:outerShdw blurRad="38100" dist="38100" dir="2700000" algn="tl">
                  <a:srgbClr val="000000">
                    <a:alpha val="43137"/>
                  </a:srgbClr>
                </a:outerShdw>
              </a:effectLst>
            </a:endParaRPr>
          </a:p>
          <a:p>
            <a:r>
              <a:rPr lang="ro-RO" sz="2000" b="1" i="1" smtClean="0">
                <a:solidFill>
                  <a:srgbClr val="01E1F3"/>
                </a:solidFill>
                <a:effectLst>
                  <a:outerShdw blurRad="38100" dist="38100" dir="2700000" algn="tl">
                    <a:srgbClr val="000000">
                      <a:alpha val="43137"/>
                    </a:srgbClr>
                  </a:outerShdw>
                </a:effectLst>
              </a:rPr>
              <a:t>Shalom</a:t>
            </a:r>
            <a:r>
              <a:rPr lang="ro-RO" sz="2000" b="1" smtClean="0">
                <a:solidFill>
                  <a:schemeClr val="bg1"/>
                </a:solidFill>
                <a:effectLst>
                  <a:outerShdw blurRad="38100" dist="38100" dir="2700000" algn="tl">
                    <a:srgbClr val="000000">
                      <a:alpha val="43137"/>
                    </a:srgbClr>
                  </a:outerShdw>
                </a:effectLst>
              </a:rPr>
              <a:t>. Pace între două </a:t>
            </a:r>
            <a:r>
              <a:rPr lang="ro-RO" sz="2000" b="1" smtClean="0">
                <a:solidFill>
                  <a:schemeClr val="bg1"/>
                </a:solidFill>
                <a:effectLst>
                  <a:outerShdw blurRad="38100" dist="38100" dir="2700000" algn="tl">
                    <a:srgbClr val="000000">
                      <a:alpha val="43137"/>
                    </a:srgbClr>
                  </a:outerShdw>
                </a:effectLst>
              </a:rPr>
              <a:t>părţi</a:t>
            </a:r>
            <a:r>
              <a:rPr lang="ro-RO" sz="2000" b="1" smtClean="0">
                <a:solidFill>
                  <a:schemeClr val="bg1"/>
                </a:solidFill>
                <a:effectLst>
                  <a:outerShdw blurRad="38100" dist="38100" dir="2700000" algn="tl">
                    <a:srgbClr val="000000">
                      <a:alpha val="43137"/>
                    </a:srgbClr>
                  </a:outerShdw>
                </a:effectLst>
              </a:rPr>
              <a:t>, pace </a:t>
            </a:r>
            <a:r>
              <a:rPr lang="ro-RO" sz="2000" b="1" smtClean="0">
                <a:solidFill>
                  <a:schemeClr val="bg1"/>
                </a:solidFill>
                <a:effectLst>
                  <a:outerShdw blurRad="38100" dist="38100" dir="2700000" algn="tl">
                    <a:srgbClr val="000000">
                      <a:alpha val="43137"/>
                    </a:srgbClr>
                  </a:outerShdw>
                </a:effectLst>
              </a:rPr>
              <a:t>interioară</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serenitate</a:t>
            </a:r>
            <a:r>
              <a:rPr lang="ro-RO" sz="2000" b="1" smtClean="0">
                <a:solidFill>
                  <a:schemeClr val="bg1"/>
                </a:solidFill>
                <a:effectLst>
                  <a:outerShdw blurRad="38100" dist="38100" dir="2700000" algn="tl">
                    <a:srgbClr val="000000">
                      <a:alpha val="43137"/>
                    </a:srgbClr>
                  </a:outerShdw>
                </a:effectLst>
              </a:rPr>
              <a:t>, a fi </a:t>
            </a:r>
            <a:r>
              <a:rPr lang="ro-RO" sz="2000" b="1" smtClean="0">
                <a:solidFill>
                  <a:schemeClr val="bg1"/>
                </a:solidFill>
                <a:effectLst>
                  <a:outerShdw blurRad="38100" dist="38100" dir="2700000" algn="tl">
                    <a:srgbClr val="000000">
                      <a:alpha val="43137"/>
                    </a:srgbClr>
                  </a:outerShdw>
                </a:effectLst>
              </a:rPr>
              <a:t>complet</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bună-stare.</a:t>
            </a:r>
            <a:endParaRPr lang="ro-RO" sz="2000" b="1">
              <a:solidFill>
                <a:schemeClr val="bg1"/>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D9083EBE-CC14-49C2-8BA3-9D8AF6877BB7}"/>
              </a:ext>
            </a:extLst>
          </p:cNvPr>
          <p:cNvSpPr txBox="1"/>
          <p:nvPr/>
        </p:nvSpPr>
        <p:spPr>
          <a:xfrm>
            <a:off x="159525" y="4004101"/>
            <a:ext cx="4132218" cy="2631490"/>
          </a:xfrm>
          <a:prstGeom prst="rect">
            <a:avLst/>
          </a:prstGeom>
          <a:noFill/>
        </p:spPr>
        <p:txBody>
          <a:bodyPr wrap="square" rtlCol="0">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De asemenea există şi diferite cuvinte ce sunt traduse cu un singur cuvânt în limba </a:t>
            </a:r>
            <a:r>
              <a:rPr lang="ro-RO" sz="2000" b="1" smtClean="0">
                <a:solidFill>
                  <a:schemeClr val="bg1"/>
                </a:solidFill>
                <a:effectLst>
                  <a:outerShdw blurRad="38100" dist="38100" dir="2700000" algn="tl">
                    <a:srgbClr val="000000">
                      <a:alpha val="43137"/>
                    </a:srgbClr>
                  </a:outerShdw>
                </a:effectLst>
              </a:rPr>
              <a:t>noastră</a:t>
            </a:r>
            <a:r>
              <a:rPr lang="ro-RO" sz="2000" b="1" smtClean="0">
                <a:solidFill>
                  <a:schemeClr val="bg1"/>
                </a:solidFill>
                <a:effectLst>
                  <a:outerShdw blurRad="38100" dist="38100" dir="2700000" algn="tl">
                    <a:srgbClr val="000000">
                      <a:alpha val="43137"/>
                    </a:srgbClr>
                  </a:outerShdw>
                </a:effectLst>
              </a:rPr>
              <a:t>. Spre exemplu cuvântul </a:t>
            </a:r>
            <a:r>
              <a:rPr lang="ro-RO" sz="2000" b="1" smtClean="0">
                <a:solidFill>
                  <a:schemeClr val="bg1"/>
                </a:solidFill>
                <a:effectLst>
                  <a:outerShdw blurRad="38100" dist="38100" dir="2700000" algn="tl">
                    <a:srgbClr val="000000">
                      <a:alpha val="43137"/>
                    </a:srgbClr>
                  </a:outerShdw>
                </a:effectLst>
              </a:rPr>
              <a:t>„rămăşiţă</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a:t>
            </a:r>
            <a:r>
              <a:rPr lang="ro-RO" sz="2000" b="1" i="1" smtClean="0">
                <a:solidFill>
                  <a:schemeClr val="bg1"/>
                </a:solidFill>
                <a:effectLst>
                  <a:outerShdw blurRad="38100" dist="38100" dir="2700000" algn="tl">
                    <a:srgbClr val="000000">
                      <a:alpha val="43137"/>
                    </a:srgbClr>
                  </a:outerShdw>
                </a:effectLst>
              </a:rPr>
              <a:t>she’ār</a:t>
            </a:r>
            <a:r>
              <a:rPr lang="ro-RO" sz="2000" b="1" smtClean="0">
                <a:solidFill>
                  <a:schemeClr val="bg1"/>
                </a:solidFill>
                <a:effectLst>
                  <a:outerShdw blurRad="38100" dist="38100" dir="2700000" algn="tl">
                    <a:srgbClr val="000000">
                      <a:alpha val="43137"/>
                    </a:srgbClr>
                  </a:outerShdw>
                </a:effectLst>
              </a:rPr>
              <a:t>, </a:t>
            </a:r>
            <a:r>
              <a:rPr lang="ro-RO" sz="2000" b="1" i="1" smtClean="0">
                <a:solidFill>
                  <a:schemeClr val="bg1"/>
                </a:solidFill>
                <a:effectLst>
                  <a:outerShdw blurRad="38100" dist="38100" dir="2700000" algn="tl">
                    <a:srgbClr val="000000">
                      <a:alpha val="43137"/>
                    </a:srgbClr>
                  </a:outerShdw>
                </a:effectLst>
              </a:rPr>
              <a:t>pālat</a:t>
            </a:r>
            <a:r>
              <a:rPr lang="ro-RO" sz="2000" b="1" smtClean="0">
                <a:solidFill>
                  <a:schemeClr val="bg1"/>
                </a:solidFill>
                <a:effectLst>
                  <a:outerShdw blurRad="38100" dist="38100" dir="2700000" algn="tl">
                    <a:srgbClr val="000000">
                      <a:alpha val="43137"/>
                    </a:srgbClr>
                  </a:outerShdw>
                </a:effectLst>
              </a:rPr>
              <a:t>, </a:t>
            </a:r>
            <a:r>
              <a:rPr lang="ro-RO" sz="2000" b="1" i="1" smtClean="0">
                <a:solidFill>
                  <a:schemeClr val="bg1"/>
                </a:solidFill>
                <a:effectLst>
                  <a:outerShdw blurRad="38100" dist="38100" dir="2700000" algn="tl">
                    <a:srgbClr val="000000">
                      <a:alpha val="43137"/>
                    </a:srgbClr>
                  </a:outerShdw>
                </a:effectLst>
              </a:rPr>
              <a:t>mālat</a:t>
            </a:r>
            <a:r>
              <a:rPr lang="ro-RO" sz="2000" b="1" smtClean="0">
                <a:solidFill>
                  <a:schemeClr val="bg1"/>
                </a:solidFill>
                <a:effectLst>
                  <a:outerShdw blurRad="38100" dist="38100" dir="2700000" algn="tl">
                    <a:srgbClr val="000000">
                      <a:alpha val="43137"/>
                    </a:srgbClr>
                  </a:outerShdw>
                </a:effectLst>
              </a:rPr>
              <a:t>, </a:t>
            </a:r>
            <a:r>
              <a:rPr lang="ro-RO" sz="2000" b="1" i="1" smtClean="0">
                <a:solidFill>
                  <a:schemeClr val="bg1"/>
                </a:solidFill>
                <a:effectLst>
                  <a:outerShdw blurRad="38100" dist="38100" dir="2700000" algn="tl">
                    <a:srgbClr val="000000">
                      <a:alpha val="43137"/>
                    </a:srgbClr>
                  </a:outerShdw>
                </a:effectLst>
              </a:rPr>
              <a:t>yāthar</a:t>
            </a:r>
            <a:r>
              <a:rPr lang="ro-RO" sz="2000" b="1" smtClean="0">
                <a:solidFill>
                  <a:schemeClr val="bg1"/>
                </a:solidFill>
                <a:effectLst>
                  <a:outerShdw blurRad="38100" dist="38100" dir="2700000" algn="tl">
                    <a:srgbClr val="000000">
                      <a:alpha val="43137"/>
                    </a:srgbClr>
                  </a:outerShdw>
                </a:effectLst>
              </a:rPr>
              <a:t>, </a:t>
            </a:r>
            <a:r>
              <a:rPr lang="ro-RO" sz="2000" b="1" i="1" smtClean="0">
                <a:solidFill>
                  <a:schemeClr val="bg1"/>
                </a:solidFill>
                <a:effectLst>
                  <a:outerShdw blurRad="38100" dist="38100" dir="2700000" algn="tl">
                    <a:srgbClr val="000000">
                      <a:alpha val="43137"/>
                    </a:srgbClr>
                  </a:outerShdw>
                </a:effectLst>
              </a:rPr>
              <a:t>sārid</a:t>
            </a:r>
            <a:r>
              <a:rPr lang="ro-RO" sz="2000" b="1" smtClean="0">
                <a:solidFill>
                  <a:schemeClr val="bg1"/>
                </a:solidFill>
                <a:effectLst>
                  <a:outerShdw blurRad="38100" dist="38100" dir="2700000" algn="tl">
                    <a:srgbClr val="000000">
                      <a:alpha val="43137"/>
                    </a:srgbClr>
                  </a:outerShdw>
                </a:effectLst>
              </a:rPr>
              <a:t> şi </a:t>
            </a:r>
            <a:r>
              <a:rPr lang="ro-RO" sz="2000" b="1" i="1" smtClean="0">
                <a:solidFill>
                  <a:schemeClr val="bg1"/>
                </a:solidFill>
                <a:effectLst>
                  <a:outerShdw blurRad="38100" dist="38100" dir="2700000" algn="tl">
                    <a:srgbClr val="000000">
                      <a:alpha val="43137"/>
                    </a:srgbClr>
                  </a:outerShdw>
                </a:effectLst>
              </a:rPr>
              <a:t>‘aharît</a:t>
            </a:r>
            <a:r>
              <a:rPr lang="ro-RO" sz="2000" b="1" smtClean="0">
                <a:solidFill>
                  <a:schemeClr val="bg1"/>
                </a:solidFill>
                <a:effectLst>
                  <a:outerShdw blurRad="38100" dist="38100" dir="2700000" algn="tl">
                    <a:srgbClr val="000000">
                      <a:alpha val="43137"/>
                    </a:srgbClr>
                  </a:outerShdw>
                </a:effectLst>
              </a:rPr>
              <a:t>).</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chemeClr val="accent6">
                    <a:lumMod val="60000"/>
                    <a:lumOff val="40000"/>
                  </a:schemeClr>
                </a:solidFill>
                <a:effectLst>
                  <a:outerShdw blurRad="38100" dist="38100" dir="2700000" algn="tl">
                    <a:srgbClr val="000000">
                      <a:alpha val="43137"/>
                    </a:srgbClr>
                  </a:outerShdw>
                </a:effectLst>
              </a:rPr>
              <a:t>Bogăţiile</a:t>
            </a:r>
            <a:r>
              <a:rPr lang="ro-RO" sz="2000" b="1" smtClean="0">
                <a:solidFill>
                  <a:schemeClr val="accent6">
                    <a:lumMod val="60000"/>
                    <a:lumOff val="40000"/>
                  </a:schemeClr>
                </a:solidFill>
                <a:effectLst>
                  <a:outerShdw blurRad="38100" dist="38100" dir="2700000" algn="tl">
                    <a:srgbClr val="000000">
                      <a:alpha val="43137"/>
                    </a:srgbClr>
                  </a:outerShdw>
                </a:effectLst>
              </a:rPr>
              <a:t> limbilor ne ajută să înţelegem mai bine mesajul ce Dumnezeu ni l-a trimis prin </a:t>
            </a:r>
            <a:r>
              <a:rPr lang="ro-RO" sz="2000" b="1" smtClean="0">
                <a:solidFill>
                  <a:schemeClr val="accent6">
                    <a:lumMod val="60000"/>
                    <a:lumOff val="40000"/>
                  </a:schemeClr>
                </a:solidFill>
                <a:effectLst>
                  <a:outerShdw blurRad="38100" dist="38100" dir="2700000" algn="tl">
                    <a:srgbClr val="000000">
                      <a:alpha val="43137"/>
                    </a:srgbClr>
                  </a:outerShdw>
                </a:effectLst>
              </a:rPr>
              <a:t>Biblie.</a:t>
            </a:r>
            <a:endParaRPr lang="ro-RO" sz="2000" b="1">
              <a:solidFill>
                <a:schemeClr val="accent6">
                  <a:lumMod val="60000"/>
                  <a:lumOff val="40000"/>
                </a:schemeClr>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5FD1BF2F-0D31-4F1A-B3AC-73C17D0AB3A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475" y="2767635"/>
            <a:ext cx="452433" cy="180000"/>
          </a:xfrm>
          <a:prstGeom prst="rect">
            <a:avLst/>
          </a:prstGeom>
        </p:spPr>
      </p:pic>
      <p:pic>
        <p:nvPicPr>
          <p:cNvPr id="13" name="Imagen 12">
            <a:extLst>
              <a:ext uri="{FF2B5EF4-FFF2-40B4-BE49-F238E27FC236}">
                <a16:creationId xmlns:a16="http://schemas.microsoft.com/office/drawing/2014/main" xmlns="" id="{41F07FF4-4285-4B3A-8A36-FE5DD9C2C08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80474" y="3380721"/>
            <a:ext cx="452433" cy="180000"/>
          </a:xfrm>
          <a:prstGeom prst="rect">
            <a:avLst/>
          </a:prstGeom>
        </p:spPr>
      </p:pic>
      <p:pic>
        <p:nvPicPr>
          <p:cNvPr id="17" name="Imagen 16">
            <a:extLst>
              <a:ext uri="{FF2B5EF4-FFF2-40B4-BE49-F238E27FC236}">
                <a16:creationId xmlns:a16="http://schemas.microsoft.com/office/drawing/2014/main" xmlns="" id="{4B2E5046-875C-4E8B-A355-11FADAAEF8B4}"/>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26273" y="71527"/>
            <a:ext cx="2578173" cy="16234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960123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ppt_w/2"/>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wipe(left)">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ppt_w/2"/>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wipe(left)">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wipe(left)">
                                      <p:cBhvr>
                                        <p:cTn id="63" dur="500"/>
                                        <p:tgtEl>
                                          <p:spTgt spid="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Effect transition="in" filter="wipe(left)">
                                      <p:cBhvr>
                                        <p:cTn id="6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2">
                <a:shade val="45000"/>
                <a:satMod val="135000"/>
              </a:schemeClr>
              <a:prstClr val="white"/>
            </a:duotone>
            <a:lum/>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FBD33036-5141-419A-B514-F1F62A6DC8B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74171" y="3030807"/>
            <a:ext cx="2812870" cy="2276978"/>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0000" endA="300" endPos="38500" dist="50800" dir="5400000" sy="-100000" algn="bl" rotWithShape="0"/>
          </a:effectLst>
        </p:spPr>
      </p:pic>
      <p:sp>
        <p:nvSpPr>
          <p:cNvPr id="2" name="Rectángulo 1">
            <a:extLst>
              <a:ext uri="{FF2B5EF4-FFF2-40B4-BE49-F238E27FC236}">
                <a16:creationId xmlns:a16="http://schemas.microsoft.com/office/drawing/2014/main" xmlns="" id="{A80BF722-D240-4F1E-9085-07C624CD7BAD}"/>
              </a:ext>
            </a:extLst>
          </p:cNvPr>
          <p:cNvSpPr/>
          <p:nvPr/>
        </p:nvSpPr>
        <p:spPr>
          <a:xfrm>
            <a:off x="0" y="-132261"/>
            <a:ext cx="5799909" cy="769441"/>
          </a:xfrm>
          <a:prstGeom prst="rect">
            <a:avLst/>
          </a:prstGeom>
        </p:spPr>
        <p:txBody>
          <a:bodyPr wrap="square">
            <a:spAutoFit/>
          </a:bodyPr>
          <a:lstStyle/>
          <a:p>
            <a:pPr algn="ctr"/>
            <a:r>
              <a:rPr lang="ro-RO" sz="4400" b="1" spc="300" dirty="0" smtClean="0">
                <a:ln w="0"/>
                <a:solidFill>
                  <a:schemeClr val="accent2">
                    <a:lumMod val="50000"/>
                  </a:schemeClr>
                </a:solidFill>
                <a:effectLst>
                  <a:outerShdw blurRad="38100" dist="19050" dir="2700000" algn="tl" rotWithShape="0">
                    <a:schemeClr val="dk1">
                      <a:alpha val="40000"/>
                    </a:schemeClr>
                  </a:outerShdw>
                </a:effectLst>
              </a:rPr>
              <a:t>REPETIŢIA</a:t>
            </a:r>
            <a:endParaRPr lang="ro-RO" sz="4400" b="1" spc="300" dirty="0">
              <a:ln w="0"/>
              <a:solidFill>
                <a:schemeClr val="accent2">
                  <a:lumMod val="50000"/>
                </a:schemeClr>
              </a:solidFill>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4FA06C41-DE98-4704-91D7-E13BEF108F2B}"/>
              </a:ext>
            </a:extLst>
          </p:cNvPr>
          <p:cNvSpPr/>
          <p:nvPr/>
        </p:nvSpPr>
        <p:spPr>
          <a:xfrm>
            <a:off x="331321" y="552820"/>
            <a:ext cx="513726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o-RO" b="1" smtClean="0">
                <a:effectLst>
                  <a:outerShdw blurRad="38100" dist="38100" dir="2700000" algn="tl">
                    <a:srgbClr val="000000">
                      <a:alpha val="43137"/>
                    </a:srgbClr>
                  </a:outerShdw>
                </a:effectLst>
                <a:latin typeface="Comic Sans MS" panose="030F0702030302020204" pitchFamily="66" charset="0"/>
              </a:rPr>
              <a:t>„</a:t>
            </a:r>
            <a:r>
              <a:rPr lang="ro-RO" b="1" smtClean="0">
                <a:effectLst>
                  <a:outerShdw blurRad="38100" dist="38100" dir="2700000" algn="tl">
                    <a:srgbClr val="000000">
                      <a:alpha val="43137"/>
                    </a:srgbClr>
                  </a:outerShdw>
                </a:effectLst>
                <a:latin typeface="Comic Sans MS" panose="030F0702030302020204" pitchFamily="66" charset="0"/>
              </a:rPr>
              <a:t>Dumnezeu </a:t>
            </a:r>
            <a:r>
              <a:rPr lang="ro-RO" b="1" smtClean="0">
                <a:solidFill>
                  <a:schemeClr val="tx1"/>
                </a:solidFill>
                <a:effectLst>
                  <a:outerShdw blurRad="38100" dist="38100" dir="2700000" algn="tl">
                    <a:srgbClr val="000000">
                      <a:alpha val="43137"/>
                    </a:srgbClr>
                  </a:outerShdw>
                </a:effectLst>
                <a:latin typeface="Comic Sans MS" panose="030F0702030302020204" pitchFamily="66" charset="0"/>
              </a:rPr>
              <a:t>a făcut </a:t>
            </a:r>
            <a:r>
              <a:rPr lang="ro-RO" b="1" smtClean="0">
                <a:effectLst>
                  <a:outerShdw blurRad="38100" dist="38100" dir="2700000" algn="tl">
                    <a:srgbClr val="000000">
                      <a:alpha val="43137"/>
                    </a:srgbClr>
                  </a:outerShdw>
                </a:effectLst>
                <a:latin typeface="Comic Sans MS" panose="030F0702030302020204" pitchFamily="66" charset="0"/>
              </a:rPr>
              <a:t>pe om după chipul </a:t>
            </a:r>
            <a:r>
              <a:rPr lang="ro-RO" b="1" smtClean="0">
                <a:effectLst>
                  <a:outerShdw blurRad="38100" dist="38100" dir="2700000" algn="tl">
                    <a:srgbClr val="000000">
                      <a:alpha val="43137"/>
                    </a:srgbClr>
                  </a:outerShdw>
                </a:effectLst>
                <a:latin typeface="Comic Sans MS" panose="030F0702030302020204" pitchFamily="66" charset="0"/>
              </a:rPr>
              <a:t>Său</a:t>
            </a:r>
            <a:r>
              <a:rPr lang="ro-RO" b="1" smtClean="0">
                <a:effectLst>
                  <a:outerShdw blurRad="38100" dist="38100" dir="2700000" algn="tl">
                    <a:srgbClr val="000000">
                      <a:alpha val="43137"/>
                    </a:srgbClr>
                  </a:outerShdw>
                </a:effectLst>
                <a:latin typeface="Comic Sans MS" panose="030F0702030302020204" pitchFamily="66" charset="0"/>
              </a:rPr>
              <a:t>, </a:t>
            </a:r>
            <a:r>
              <a:rPr lang="ro-RO" b="1" smtClean="0">
                <a:effectLst>
                  <a:outerShdw blurRad="38100" dist="38100" dir="2700000" algn="tl">
                    <a:srgbClr val="000000">
                      <a:alpha val="43137"/>
                    </a:srgbClr>
                  </a:outerShdw>
                </a:effectLst>
                <a:latin typeface="Comic Sans MS" panose="030F0702030302020204" pitchFamily="66" charset="0"/>
              </a:rPr>
              <a:t>l-</a:t>
            </a:r>
            <a:r>
              <a:rPr lang="ro-RO" b="1" smtClean="0">
                <a:solidFill>
                  <a:schemeClr val="tx1"/>
                </a:solidFill>
                <a:effectLst>
                  <a:outerShdw blurRad="38100" dist="38100" dir="2700000" algn="tl">
                    <a:srgbClr val="000000">
                      <a:alpha val="43137"/>
                    </a:srgbClr>
                  </a:outerShdw>
                </a:effectLst>
                <a:latin typeface="Comic Sans MS" panose="030F0702030302020204" pitchFamily="66" charset="0"/>
              </a:rPr>
              <a:t>a </a:t>
            </a:r>
            <a:r>
              <a:rPr lang="ro-RO" b="1" smtClean="0">
                <a:solidFill>
                  <a:schemeClr val="tx1"/>
                </a:solidFill>
                <a:effectLst>
                  <a:outerShdw blurRad="38100" dist="38100" dir="2700000" algn="tl">
                    <a:srgbClr val="000000">
                      <a:alpha val="43137"/>
                    </a:srgbClr>
                  </a:outerShdw>
                </a:effectLst>
                <a:latin typeface="Comic Sans MS" panose="030F0702030302020204" pitchFamily="66" charset="0"/>
              </a:rPr>
              <a:t>făcut</a:t>
            </a:r>
            <a:r>
              <a:rPr lang="ro-RO" b="1" smtClean="0">
                <a:effectLst>
                  <a:outerShdw blurRad="38100" dist="38100" dir="2700000" algn="tl">
                    <a:srgbClr val="000000">
                      <a:alpha val="43137"/>
                    </a:srgbClr>
                  </a:outerShdw>
                </a:effectLst>
                <a:latin typeface="Comic Sans MS" panose="030F0702030302020204" pitchFamily="66" charset="0"/>
              </a:rPr>
              <a:t> după chipul lui </a:t>
            </a:r>
            <a:r>
              <a:rPr lang="ro-RO" b="1" smtClean="0">
                <a:effectLst>
                  <a:outerShdw blurRad="38100" dist="38100" dir="2700000" algn="tl">
                    <a:srgbClr val="000000">
                      <a:alpha val="43137"/>
                    </a:srgbClr>
                  </a:outerShdw>
                </a:effectLst>
                <a:latin typeface="Comic Sans MS" panose="030F0702030302020204" pitchFamily="66" charset="0"/>
              </a:rPr>
              <a:t>Dumnezeu</a:t>
            </a:r>
            <a:r>
              <a:rPr lang="ro-RO" b="1" smtClean="0">
                <a:effectLst>
                  <a:outerShdw blurRad="38100" dist="38100" dir="2700000" algn="tl">
                    <a:srgbClr val="000000">
                      <a:alpha val="43137"/>
                    </a:srgbClr>
                  </a:outerShdw>
                </a:effectLst>
                <a:latin typeface="Comic Sans MS" panose="030F0702030302020204" pitchFamily="66" charset="0"/>
              </a:rPr>
              <a:t>; parte bărbătească şi parte femeiască </a:t>
            </a:r>
            <a:r>
              <a:rPr lang="ro-RO" b="1" smtClean="0">
                <a:effectLst>
                  <a:outerShdw blurRad="38100" dist="38100" dir="2700000" algn="tl">
                    <a:srgbClr val="000000">
                      <a:alpha val="43137"/>
                    </a:srgbClr>
                  </a:outerShdw>
                </a:effectLst>
                <a:latin typeface="Comic Sans MS" panose="030F0702030302020204" pitchFamily="66" charset="0"/>
              </a:rPr>
              <a:t>i-</a:t>
            </a:r>
            <a:r>
              <a:rPr lang="ro-RO" b="1" smtClean="0">
                <a:solidFill>
                  <a:schemeClr val="tx1"/>
                </a:solidFill>
                <a:effectLst>
                  <a:outerShdw blurRad="38100" dist="38100" dir="2700000" algn="tl">
                    <a:srgbClr val="000000">
                      <a:alpha val="43137"/>
                    </a:srgbClr>
                  </a:outerShdw>
                </a:effectLst>
                <a:latin typeface="Comic Sans MS" panose="030F0702030302020204" pitchFamily="66" charset="0"/>
              </a:rPr>
              <a:t>a </a:t>
            </a:r>
            <a:r>
              <a:rPr lang="ro-RO" b="1" smtClean="0">
                <a:solidFill>
                  <a:schemeClr val="tx1"/>
                </a:solidFill>
                <a:effectLst>
                  <a:outerShdw blurRad="38100" dist="38100" dir="2700000" algn="tl">
                    <a:srgbClr val="000000">
                      <a:alpha val="43137"/>
                    </a:srgbClr>
                  </a:outerShdw>
                </a:effectLst>
                <a:latin typeface="Comic Sans MS" panose="030F0702030302020204" pitchFamily="66" charset="0"/>
              </a:rPr>
              <a:t>făcut</a:t>
            </a:r>
            <a:r>
              <a:rPr lang="ro-RO" b="1" smtClean="0">
                <a:effectLst>
                  <a:outerShdw blurRad="38100" dist="38100" dir="2700000" algn="tl">
                    <a:srgbClr val="000000">
                      <a:alpha val="43137"/>
                    </a:srgbClr>
                  </a:outerShdw>
                </a:effectLst>
                <a:latin typeface="Comic Sans MS" panose="030F0702030302020204" pitchFamily="66" charset="0"/>
              </a:rPr>
              <a:t>.</a:t>
            </a:r>
            <a:r>
              <a:rPr lang="ro-RO" b="1" smtClean="0">
                <a:effectLst>
                  <a:outerShdw blurRad="38100" dist="38100" dir="2700000" algn="tl">
                    <a:srgbClr val="000000">
                      <a:alpha val="43137"/>
                    </a:srgbClr>
                  </a:outerShdw>
                </a:effectLst>
                <a:latin typeface="Comic Sans MS" panose="030F0702030302020204" pitchFamily="66" charset="0"/>
              </a:rPr>
              <a:t>” </a:t>
            </a:r>
            <a:r>
              <a:rPr lang="ro-RO" sz="1600" b="1" smtClean="0">
                <a:effectLst>
                  <a:outerShdw blurRad="38100" dist="38100" dir="2700000" algn="tl">
                    <a:srgbClr val="000000">
                      <a:alpha val="43137"/>
                    </a:srgbClr>
                  </a:outerShdw>
                </a:effectLst>
                <a:latin typeface="Comic Sans MS" panose="030F0702030302020204" pitchFamily="66" charset="0"/>
              </a:rPr>
              <a:t>(</a:t>
            </a:r>
            <a:r>
              <a:rPr lang="ro-RO" sz="1600" b="1" smtClean="0">
                <a:effectLst>
                  <a:outerShdw blurRad="38100" dist="38100" dir="2700000" algn="tl">
                    <a:srgbClr val="000000">
                      <a:alpha val="43137"/>
                    </a:srgbClr>
                  </a:outerShdw>
                </a:effectLst>
                <a:latin typeface="Comic Sans MS" panose="030F0702030302020204" pitchFamily="66" charset="0"/>
              </a:rPr>
              <a:t>Geneza </a:t>
            </a:r>
            <a:r>
              <a:rPr lang="ro-RO" sz="1600" b="1" smtClean="0">
                <a:effectLst>
                  <a:outerShdw blurRad="38100" dist="38100" dir="2700000" algn="tl">
                    <a:srgbClr val="000000">
                      <a:alpha val="43137"/>
                    </a:srgbClr>
                  </a:outerShdw>
                </a:effectLst>
                <a:latin typeface="Comic Sans MS" panose="030F0702030302020204" pitchFamily="66" charset="0"/>
              </a:rPr>
              <a:t>1:27)</a:t>
            </a:r>
            <a:endParaRPr lang="ro-RO" sz="1400" b="1">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71EAE113-D993-4A58-BBF5-CF2AAB5E08BA}"/>
              </a:ext>
            </a:extLst>
          </p:cNvPr>
          <p:cNvSpPr txBox="1"/>
          <p:nvPr/>
        </p:nvSpPr>
        <p:spPr>
          <a:xfrm>
            <a:off x="174171" y="1698659"/>
            <a:ext cx="5625738" cy="1323439"/>
          </a:xfrm>
          <a:prstGeom prst="rect">
            <a:avLst/>
          </a:prstGeom>
          <a:noFill/>
        </p:spPr>
        <p:txBody>
          <a:bodyPr wrap="square" rtlCol="0">
            <a:spAutoFit/>
          </a:bodyPr>
          <a:lstStyle/>
          <a:p>
            <a:pPr>
              <a:spcBef>
                <a:spcPts val="600"/>
              </a:spcBef>
            </a:pPr>
            <a:r>
              <a:rPr lang="ro-RO" sz="2000" b="1" smtClean="0"/>
              <a:t>Astăzi</a:t>
            </a:r>
            <a:r>
              <a:rPr lang="ro-RO" sz="2000" b="1" smtClean="0"/>
              <a:t> putem sublinia o idee prin folosirea semnelor de </a:t>
            </a:r>
            <a:r>
              <a:rPr lang="ro-RO" sz="2000" b="1" smtClean="0"/>
              <a:t>exclamare</a:t>
            </a:r>
            <a:r>
              <a:rPr lang="ro-RO" sz="2000" b="1" smtClean="0"/>
              <a:t>, litere </a:t>
            </a:r>
            <a:r>
              <a:rPr lang="ro-RO" sz="2000" b="1" smtClean="0"/>
              <a:t>aldine</a:t>
            </a:r>
            <a:r>
              <a:rPr lang="ro-RO" sz="2000" b="1" smtClean="0"/>
              <a:t>, </a:t>
            </a:r>
            <a:r>
              <a:rPr lang="ro-RO" sz="2000" b="1" smtClean="0"/>
              <a:t>italice</a:t>
            </a:r>
            <a:r>
              <a:rPr lang="ro-RO" sz="2000" b="1" smtClean="0"/>
              <a:t>, prin subliniere sau </a:t>
            </a:r>
            <a:r>
              <a:rPr lang="ro-RO" sz="2000" b="1" smtClean="0"/>
              <a:t>evidenţiere</a:t>
            </a:r>
            <a:r>
              <a:rPr lang="ro-RO" sz="2000" b="1" smtClean="0"/>
              <a:t>. Dar toate aceste aspecte nu erau posibile în ebraica </a:t>
            </a:r>
            <a:r>
              <a:rPr lang="ro-RO" sz="2000" b="1" smtClean="0"/>
              <a:t>biblică.</a:t>
            </a:r>
            <a:endParaRPr lang="ro-RO" sz="2000" b="1"/>
          </a:p>
        </p:txBody>
      </p:sp>
      <p:pic>
        <p:nvPicPr>
          <p:cNvPr id="6" name="Imagen 5">
            <a:extLst>
              <a:ext uri="{FF2B5EF4-FFF2-40B4-BE49-F238E27FC236}">
                <a16:creationId xmlns:a16="http://schemas.microsoft.com/office/drawing/2014/main" xmlns="" id="{1737C1EA-2268-481A-B1B2-5671A0B99E32}"/>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799909" y="190857"/>
            <a:ext cx="3169920" cy="2377440"/>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xmlns="" id="{44A9433E-C7E4-4508-844D-94677A4CDB8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740433" y="2827899"/>
            <a:ext cx="2403567" cy="3056521"/>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13" name="Rectángulo 12">
            <a:extLst>
              <a:ext uri="{FF2B5EF4-FFF2-40B4-BE49-F238E27FC236}">
                <a16:creationId xmlns:a16="http://schemas.microsoft.com/office/drawing/2014/main" xmlns="" id="{2779CCE6-0189-4888-A98C-9356A50B778F}"/>
              </a:ext>
            </a:extLst>
          </p:cNvPr>
          <p:cNvSpPr/>
          <p:nvPr/>
        </p:nvSpPr>
        <p:spPr>
          <a:xfrm>
            <a:off x="3052899" y="3022098"/>
            <a:ext cx="3796426" cy="2862322"/>
          </a:xfrm>
          <a:prstGeom prst="rect">
            <a:avLst/>
          </a:prstGeom>
        </p:spPr>
        <p:txBody>
          <a:bodyPr wrap="square">
            <a:spAutoFit/>
          </a:bodyPr>
          <a:lstStyle/>
          <a:p>
            <a:pPr>
              <a:spcBef>
                <a:spcPts val="600"/>
              </a:spcBef>
            </a:pPr>
            <a:r>
              <a:rPr lang="ro-RO" sz="2000" b="1" dirty="0" smtClean="0"/>
              <a:t>Autorii Bibliei au folosit alte metode pentru a accentua ideile. Una dintre aceste metode era repetiţia unor cuvinte precum „a creat” sau „sfânt”. Când autorii voiau să evidenţieze o caracteristică a lui Dumnezeu, repetau acelaşi cuvânt de trei ori (Gen. 1:27; </a:t>
            </a:r>
            <a:r>
              <a:rPr lang="ro-RO" sz="2000" b="1" dirty="0" err="1" smtClean="0"/>
              <a:t>Is</a:t>
            </a:r>
            <a:r>
              <a:rPr lang="ro-RO" sz="2000" b="1" dirty="0" smtClean="0"/>
              <a:t>. 6:3; Ier. 7:4).</a:t>
            </a:r>
            <a:endParaRPr lang="ro-RO" sz="2000" b="1" dirty="0"/>
          </a:p>
        </p:txBody>
      </p:sp>
      <p:sp>
        <p:nvSpPr>
          <p:cNvPr id="14" name="Rectángulo 13">
            <a:extLst>
              <a:ext uri="{FF2B5EF4-FFF2-40B4-BE49-F238E27FC236}">
                <a16:creationId xmlns:a16="http://schemas.microsoft.com/office/drawing/2014/main" xmlns="" id="{763FFDC6-C11D-4C05-90D5-E23A15EDB797}"/>
              </a:ext>
            </a:extLst>
          </p:cNvPr>
          <p:cNvSpPr/>
          <p:nvPr/>
        </p:nvSpPr>
        <p:spPr>
          <a:xfrm>
            <a:off x="174171" y="5884420"/>
            <a:ext cx="9144000" cy="1015663"/>
          </a:xfrm>
          <a:prstGeom prst="rect">
            <a:avLst/>
          </a:prstGeom>
        </p:spPr>
        <p:txBody>
          <a:bodyPr wrap="square">
            <a:spAutoFit/>
          </a:bodyPr>
          <a:lstStyle/>
          <a:p>
            <a:pPr>
              <a:spcBef>
                <a:spcPts val="600"/>
              </a:spcBef>
            </a:pPr>
            <a:r>
              <a:rPr lang="ro-RO" sz="2000" b="1" smtClean="0"/>
              <a:t>Spre</a:t>
            </a:r>
            <a:r>
              <a:rPr lang="ro-RO" sz="2000" b="1" smtClean="0"/>
              <a:t> </a:t>
            </a:r>
            <a:r>
              <a:rPr lang="ro-RO" sz="2000" b="1" smtClean="0"/>
              <a:t>exemplu</a:t>
            </a:r>
            <a:r>
              <a:rPr lang="ro-RO" sz="2000" b="1" smtClean="0"/>
              <a:t>, Daniel a accentuat cum Nebucadneţar l-a provocat pe Dumnezeu prin repetarea faptului că a construit un chip de aur de unsprezece ori </a:t>
            </a:r>
            <a:r>
              <a:rPr lang="ro-RO" sz="2000" b="1" smtClean="0"/>
              <a:t>(</a:t>
            </a:r>
            <a:r>
              <a:rPr lang="ro-RO" sz="2000" b="1" smtClean="0"/>
              <a:t>Daniel </a:t>
            </a:r>
            <a:r>
              <a:rPr lang="ro-RO" sz="2000" b="1" smtClean="0"/>
              <a:t>3:1,2,3,3,5,7,10,12,14,15,18).</a:t>
            </a:r>
            <a:endParaRPr lang="ro-RO" sz="2000" b="1"/>
          </a:p>
        </p:txBody>
      </p:sp>
    </p:spTree>
    <p:extLst>
      <p:ext uri="{BB962C8B-B14F-4D97-AF65-F5344CB8AC3E}">
        <p14:creationId xmlns:p14="http://schemas.microsoft.com/office/powerpoint/2010/main" xmlns="" val="2090720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85DDFB-EE01-4EEC-A345-6E67A2CE4DBA}"/>
              </a:ext>
            </a:extLst>
          </p:cNvPr>
          <p:cNvSpPr/>
          <p:nvPr/>
        </p:nvSpPr>
        <p:spPr>
          <a:xfrm>
            <a:off x="1942013" y="0"/>
            <a:ext cx="7201986" cy="769441"/>
          </a:xfrm>
          <a:prstGeom prst="rect">
            <a:avLst/>
          </a:prstGeom>
          <a:scene3d>
            <a:camera prst="orthographicFront"/>
            <a:lightRig rig="freezing" dir="t"/>
          </a:scene3d>
        </p:spPr>
        <p:txBody>
          <a:bodyPr wrap="square">
            <a:spAutoFit/>
            <a:scene3d>
              <a:camera prst="orthographicFront"/>
              <a:lightRig rig="freezing" dir="t"/>
            </a:scene3d>
            <a:sp3d extrusionH="57150">
              <a:bevelT w="38100" h="38100"/>
            </a:sp3d>
          </a:bodyPr>
          <a:lstStyle/>
          <a:p>
            <a:pPr algn="ctr"/>
            <a:r>
              <a:rPr lang="ro-RO" sz="4400" b="1" spc="600" smtClean="0">
                <a:ln w="6600">
                  <a:solidFill>
                    <a:srgbClr val="A7450D"/>
                  </a:solidFill>
                  <a:prstDash val="solid"/>
                </a:ln>
                <a:solidFill>
                  <a:srgbClr val="A7450D"/>
                </a:solidFill>
                <a:effectLst>
                  <a:outerShdw dist="25400" dir="2700000" algn="tl" rotWithShape="0">
                    <a:srgbClr val="FFFF00"/>
                  </a:outerShdw>
                </a:effectLst>
              </a:rPr>
              <a:t>CONTEXTUL</a:t>
            </a:r>
            <a:endParaRPr lang="ro-RO" sz="4400" b="1" spc="600">
              <a:ln w="6600">
                <a:solidFill>
                  <a:srgbClr val="A7450D"/>
                </a:solidFill>
                <a:prstDash val="solid"/>
              </a:ln>
              <a:solidFill>
                <a:srgbClr val="A7450D"/>
              </a:solidFill>
              <a:effectLst>
                <a:outerShdw dist="25400" dir="2700000" algn="tl" rotWithShape="0">
                  <a:srgbClr val="FFFF00"/>
                </a:outerShdw>
              </a:effectLst>
            </a:endParaRPr>
          </a:p>
        </p:txBody>
      </p:sp>
      <p:sp>
        <p:nvSpPr>
          <p:cNvPr id="3" name="CuadroTexto 2">
            <a:extLst>
              <a:ext uri="{FF2B5EF4-FFF2-40B4-BE49-F238E27FC236}">
                <a16:creationId xmlns:a16="http://schemas.microsoft.com/office/drawing/2014/main" xmlns="" id="{FE4F4F06-270A-4DE7-A685-FA3BB332788C}"/>
              </a:ext>
            </a:extLst>
          </p:cNvPr>
          <p:cNvSpPr txBox="1"/>
          <p:nvPr/>
        </p:nvSpPr>
        <p:spPr>
          <a:xfrm>
            <a:off x="333694" y="1550845"/>
            <a:ext cx="5778139" cy="2323713"/>
          </a:xfrm>
          <a:prstGeom prst="rect">
            <a:avLst/>
          </a:prstGeom>
          <a:noFill/>
        </p:spPr>
        <p:txBody>
          <a:bodyPr wrap="square" rtlCol="0">
            <a:spAutoFit/>
          </a:bodyPr>
          <a:lstStyle/>
          <a:p>
            <a:pPr>
              <a:spcBef>
                <a:spcPts val="600"/>
              </a:spcBef>
            </a:pPr>
            <a:r>
              <a:rPr lang="ro-RO" sz="2000" b="1" dirty="0" smtClean="0"/>
              <a:t>Pe lângă priceperea înţelesului cuvintelor originale, trebuie să pricepem şi cum sunt folosite în contextul lor literar şi istoric.</a:t>
            </a:r>
          </a:p>
          <a:p>
            <a:pPr>
              <a:spcBef>
                <a:spcPts val="600"/>
              </a:spcBef>
            </a:pPr>
            <a:r>
              <a:rPr lang="ro-RO" sz="2000" b="1" dirty="0" smtClean="0"/>
              <a:t>Un bun exemplu pentru aceasta este cuvântul ebraic „</a:t>
            </a:r>
            <a:r>
              <a:rPr lang="ro-RO" sz="2000" b="1" dirty="0" err="1" smtClean="0"/>
              <a:t>adam</a:t>
            </a:r>
            <a:r>
              <a:rPr lang="ro-RO" sz="2000" b="1" dirty="0" smtClean="0"/>
              <a:t>” ce poate fi tradus fie ca numele lui Adam [Geneza 5:3 cf. 2:23] fie ca umanitate [Geneza 5:2; cf. 1:27].</a:t>
            </a:r>
            <a:endParaRPr lang="ro-RO" sz="2000" b="1" dirty="0"/>
          </a:p>
        </p:txBody>
      </p:sp>
      <p:sp>
        <p:nvSpPr>
          <p:cNvPr id="4" name="Rectángulo 3">
            <a:extLst>
              <a:ext uri="{FF2B5EF4-FFF2-40B4-BE49-F238E27FC236}">
                <a16:creationId xmlns:a16="http://schemas.microsoft.com/office/drawing/2014/main" xmlns="" id="{B7F31CB5-AD99-46A1-B7E6-F836915E6B01}"/>
              </a:ext>
            </a:extLst>
          </p:cNvPr>
          <p:cNvSpPr/>
          <p:nvPr/>
        </p:nvSpPr>
        <p:spPr>
          <a:xfrm>
            <a:off x="2059580" y="648859"/>
            <a:ext cx="6783977" cy="923330"/>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42A830"/>
                </a:solidFill>
                <a:latin typeface="Comic Sans MS" panose="030F0702030302020204" pitchFamily="66" charset="0"/>
              </a:rPr>
              <a:t>„</a:t>
            </a:r>
            <a:r>
              <a:rPr lang="ro-RO" b="1" smtClean="0">
                <a:solidFill>
                  <a:srgbClr val="42A830"/>
                </a:solidFill>
                <a:latin typeface="Comic Sans MS" panose="030F0702030302020204" pitchFamily="66" charset="0"/>
              </a:rPr>
              <a:t>I-a făcut parte bărbătească şi parte </a:t>
            </a:r>
            <a:r>
              <a:rPr lang="ro-RO" b="1" smtClean="0">
                <a:solidFill>
                  <a:srgbClr val="42A830"/>
                </a:solidFill>
                <a:latin typeface="Comic Sans MS" panose="030F0702030302020204" pitchFamily="66" charset="0"/>
              </a:rPr>
              <a:t>femeiască</a:t>
            </a:r>
            <a:r>
              <a:rPr lang="ro-RO" b="1" smtClean="0">
                <a:solidFill>
                  <a:srgbClr val="42A830"/>
                </a:solidFill>
                <a:latin typeface="Comic Sans MS" panose="030F0702030302020204" pitchFamily="66" charset="0"/>
              </a:rPr>
              <a:t>, i-a binecuvântat şi le-a dat numele de </a:t>
            </a:r>
            <a:r>
              <a:rPr lang="ro-RO" b="1" smtClean="0">
                <a:solidFill>
                  <a:srgbClr val="42A830"/>
                </a:solidFill>
                <a:latin typeface="Comic Sans MS" panose="030F0702030302020204" pitchFamily="66" charset="0"/>
              </a:rPr>
              <a:t>„om</a:t>
            </a:r>
            <a:r>
              <a:rPr lang="ro-RO" b="1" smtClean="0">
                <a:solidFill>
                  <a:srgbClr val="42A830"/>
                </a:solidFill>
                <a:latin typeface="Comic Sans MS" panose="030F0702030302020204" pitchFamily="66" charset="0"/>
              </a:rPr>
              <a:t>” în ziua când au fost </a:t>
            </a:r>
            <a:r>
              <a:rPr lang="ro-RO" b="1" smtClean="0">
                <a:solidFill>
                  <a:srgbClr val="42A830"/>
                </a:solidFill>
                <a:latin typeface="Comic Sans MS" panose="030F0702030302020204" pitchFamily="66" charset="0"/>
              </a:rPr>
              <a:t>făcuţi.</a:t>
            </a:r>
            <a:r>
              <a:rPr lang="ro-RO" b="1" smtClean="0">
                <a:solidFill>
                  <a:srgbClr val="42A830"/>
                </a:solidFill>
                <a:latin typeface="Comic Sans MS" panose="030F0702030302020204" pitchFamily="66" charset="0"/>
              </a:rPr>
              <a:t>” </a:t>
            </a:r>
            <a:r>
              <a:rPr lang="ro-RO" sz="1600" b="1" smtClean="0">
                <a:solidFill>
                  <a:srgbClr val="42A830"/>
                </a:solidFill>
                <a:latin typeface="Comic Sans MS" panose="030F0702030302020204" pitchFamily="66" charset="0"/>
              </a:rPr>
              <a:t>(</a:t>
            </a:r>
            <a:r>
              <a:rPr lang="ro-RO" sz="1600" b="1" smtClean="0">
                <a:solidFill>
                  <a:srgbClr val="42A830"/>
                </a:solidFill>
                <a:latin typeface="Comic Sans MS" panose="030F0702030302020204" pitchFamily="66" charset="0"/>
              </a:rPr>
              <a:t>Geneza </a:t>
            </a:r>
            <a:r>
              <a:rPr lang="ro-RO" sz="1600" b="1" smtClean="0">
                <a:solidFill>
                  <a:srgbClr val="42A830"/>
                </a:solidFill>
                <a:latin typeface="Comic Sans MS" panose="030F0702030302020204" pitchFamily="66" charset="0"/>
              </a:rPr>
              <a:t>5:2)</a:t>
            </a:r>
            <a:endParaRPr lang="ro-RO" sz="1600" b="1">
              <a:solidFill>
                <a:srgbClr val="42A830"/>
              </a:solidFill>
              <a:latin typeface="Comic Sans MS" panose="030F0702030302020204" pitchFamily="66" charset="0"/>
            </a:endParaRPr>
          </a:p>
        </p:txBody>
      </p:sp>
      <p:pic>
        <p:nvPicPr>
          <p:cNvPr id="6" name="Imagen 5">
            <a:extLst>
              <a:ext uri="{FF2B5EF4-FFF2-40B4-BE49-F238E27FC236}">
                <a16:creationId xmlns:a16="http://schemas.microsoft.com/office/drawing/2014/main" xmlns="" id="{0CA07233-6D1D-4A19-AB2E-D9C7FB4E06EF}"/>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191795" y="1366380"/>
            <a:ext cx="2651762" cy="3101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xmlns="" id="{11620C3A-E147-43CD-8C15-0EE6F2F86010}"/>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64084" y="3883205"/>
            <a:ext cx="4519107" cy="285268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xmlns="" id="{908367DF-FE44-49DC-B041-6A497A58A0AA}"/>
              </a:ext>
            </a:extLst>
          </p:cNvPr>
          <p:cNvPicPr>
            <a:picLocks noChangeAspect="1"/>
          </p:cNvPicPr>
          <p:nvPr/>
        </p:nvPicPr>
        <p:blipFill>
          <a:blip r:embed="rId5" cstate="screen">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216338" y="191780"/>
            <a:ext cx="1725675" cy="1295004"/>
          </a:xfrm>
          <a:prstGeom prst="round2DiagRect">
            <a:avLst>
              <a:gd name="adj1" fmla="val 19357"/>
              <a:gd name="adj2" fmla="val 50000"/>
            </a:avLst>
          </a:prstGeom>
          <a:ln w="381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40000"/>
                <a:lumOff val="60000"/>
              </a:schemeClr>
            </a:contourClr>
          </a:sp3d>
        </p:spPr>
      </p:pic>
      <p:sp>
        <p:nvSpPr>
          <p:cNvPr id="13" name="Rectángulo 12">
            <a:extLst>
              <a:ext uri="{FF2B5EF4-FFF2-40B4-BE49-F238E27FC236}">
                <a16:creationId xmlns:a16="http://schemas.microsoft.com/office/drawing/2014/main" xmlns="" id="{E9155EA2-464E-4CA6-A0E0-CFBBF09A9809}"/>
              </a:ext>
            </a:extLst>
          </p:cNvPr>
          <p:cNvSpPr/>
          <p:nvPr/>
        </p:nvSpPr>
        <p:spPr>
          <a:xfrm>
            <a:off x="4885506" y="4744733"/>
            <a:ext cx="4075610" cy="2015936"/>
          </a:xfrm>
          <a:prstGeom prst="rect">
            <a:avLst/>
          </a:prstGeom>
        </p:spPr>
        <p:txBody>
          <a:bodyPr wrap="square">
            <a:spAutoFit/>
          </a:bodyPr>
          <a:lstStyle/>
          <a:p>
            <a:pPr>
              <a:spcBef>
                <a:spcPts val="600"/>
              </a:spcBef>
            </a:pPr>
            <a:r>
              <a:rPr lang="ro-RO" sz="2000" b="1" smtClean="0"/>
              <a:t>Contextul</a:t>
            </a:r>
            <a:r>
              <a:rPr lang="ro-RO" sz="2000" b="1" smtClean="0"/>
              <a:t> este esenţial pentru interpretarea corectă a mesajului din fiecare </a:t>
            </a:r>
            <a:r>
              <a:rPr lang="ro-RO" sz="2000" b="1" smtClean="0"/>
              <a:t>verset.</a:t>
            </a:r>
            <a:endParaRPr lang="ro-RO" sz="2000" b="1" smtClean="0"/>
          </a:p>
          <a:p>
            <a:pPr>
              <a:spcBef>
                <a:spcPts val="600"/>
              </a:spcBef>
            </a:pPr>
            <a:r>
              <a:rPr lang="ro-RO" sz="2000" b="1" smtClean="0">
                <a:solidFill>
                  <a:srgbClr val="A7450D"/>
                </a:solidFill>
              </a:rPr>
              <a:t>Potrivit cu contextul versetului din Romani </a:t>
            </a:r>
            <a:r>
              <a:rPr lang="ro-RO" sz="2000" b="1" smtClean="0">
                <a:solidFill>
                  <a:srgbClr val="A7450D"/>
                </a:solidFill>
              </a:rPr>
              <a:t>5:14</a:t>
            </a:r>
            <a:r>
              <a:rPr lang="ro-RO" sz="2000" b="1" smtClean="0">
                <a:solidFill>
                  <a:srgbClr val="A7450D"/>
                </a:solidFill>
              </a:rPr>
              <a:t>, cum ar trebui să interpretăm cuvântul </a:t>
            </a:r>
            <a:r>
              <a:rPr lang="ro-RO" sz="2000" b="1" smtClean="0">
                <a:solidFill>
                  <a:srgbClr val="A7450D"/>
                </a:solidFill>
              </a:rPr>
              <a:t>„Adam”?</a:t>
            </a:r>
            <a:endParaRPr lang="ro-RO" sz="2000" b="1">
              <a:solidFill>
                <a:srgbClr val="A7450D"/>
              </a:solidFill>
            </a:endParaRPr>
          </a:p>
        </p:txBody>
      </p:sp>
    </p:spTree>
    <p:extLst>
      <p:ext uri="{BB962C8B-B14F-4D97-AF65-F5344CB8AC3E}">
        <p14:creationId xmlns:p14="http://schemas.microsoft.com/office/powerpoint/2010/main" xmlns="" val="2778890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80">
                                          <p:stCondLst>
                                            <p:cond delay="0"/>
                                          </p:stCondLst>
                                        </p:cTn>
                                        <p:tgtEl>
                                          <p:spTgt spid="12"/>
                                        </p:tgtEl>
                                      </p:cBhvr>
                                    </p:animEffect>
                                    <p:anim calcmode="lin" valueType="num">
                                      <p:cBhvr>
                                        <p:cTn id="1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2" dur="26">
                                          <p:stCondLst>
                                            <p:cond delay="650"/>
                                          </p:stCondLst>
                                        </p:cTn>
                                        <p:tgtEl>
                                          <p:spTgt spid="12"/>
                                        </p:tgtEl>
                                      </p:cBhvr>
                                      <p:to x="100000" y="60000"/>
                                    </p:animScale>
                                    <p:animScale>
                                      <p:cBhvr>
                                        <p:cTn id="23" dur="166" decel="50000">
                                          <p:stCondLst>
                                            <p:cond delay="676"/>
                                          </p:stCondLst>
                                        </p:cTn>
                                        <p:tgtEl>
                                          <p:spTgt spid="12"/>
                                        </p:tgtEl>
                                      </p:cBhvr>
                                      <p:to x="100000" y="100000"/>
                                    </p:animScale>
                                    <p:animScale>
                                      <p:cBhvr>
                                        <p:cTn id="24" dur="26">
                                          <p:stCondLst>
                                            <p:cond delay="1312"/>
                                          </p:stCondLst>
                                        </p:cTn>
                                        <p:tgtEl>
                                          <p:spTgt spid="12"/>
                                        </p:tgtEl>
                                      </p:cBhvr>
                                      <p:to x="100000" y="80000"/>
                                    </p:animScale>
                                    <p:animScale>
                                      <p:cBhvr>
                                        <p:cTn id="25" dur="166" decel="50000">
                                          <p:stCondLst>
                                            <p:cond delay="1338"/>
                                          </p:stCondLst>
                                        </p:cTn>
                                        <p:tgtEl>
                                          <p:spTgt spid="12"/>
                                        </p:tgtEl>
                                      </p:cBhvr>
                                      <p:to x="100000" y="100000"/>
                                    </p:animScale>
                                    <p:animScale>
                                      <p:cBhvr>
                                        <p:cTn id="26" dur="26">
                                          <p:stCondLst>
                                            <p:cond delay="1642"/>
                                          </p:stCondLst>
                                        </p:cTn>
                                        <p:tgtEl>
                                          <p:spTgt spid="12"/>
                                        </p:tgtEl>
                                      </p:cBhvr>
                                      <p:to x="100000" y="90000"/>
                                    </p:animScale>
                                    <p:animScale>
                                      <p:cBhvr>
                                        <p:cTn id="27" dur="166" decel="50000">
                                          <p:stCondLst>
                                            <p:cond delay="1668"/>
                                          </p:stCondLst>
                                        </p:cTn>
                                        <p:tgtEl>
                                          <p:spTgt spid="12"/>
                                        </p:tgtEl>
                                      </p:cBhvr>
                                      <p:to x="100000" y="100000"/>
                                    </p:animScale>
                                    <p:animScale>
                                      <p:cBhvr>
                                        <p:cTn id="28" dur="26">
                                          <p:stCondLst>
                                            <p:cond delay="1808"/>
                                          </p:stCondLst>
                                        </p:cTn>
                                        <p:tgtEl>
                                          <p:spTgt spid="12"/>
                                        </p:tgtEl>
                                      </p:cBhvr>
                                      <p:to x="100000" y="95000"/>
                                    </p:animScale>
                                    <p:animScale>
                                      <p:cBhvr>
                                        <p:cTn id="29" dur="166" decel="50000">
                                          <p:stCondLst>
                                            <p:cond delay="1834"/>
                                          </p:stCondLst>
                                        </p:cTn>
                                        <p:tgtEl>
                                          <p:spTgt spid="12"/>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wipe(left)">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heel(1)">
                                      <p:cBhvr>
                                        <p:cTn id="55" dur="1000"/>
                                        <p:tgtEl>
                                          <p:spTgt spid="6"/>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10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wipe(left)">
                                      <p:cBhvr>
                                        <p:cTn id="62" dur="500"/>
                                        <p:tgtEl>
                                          <p:spTgt spid="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1000"/>
                                        <p:tgtEl>
                                          <p:spTgt spid="13">
                                            <p:txEl>
                                              <p:pRg st="0" end="0"/>
                                            </p:txEl>
                                          </p:spTgt>
                                        </p:tgtEl>
                                      </p:cBhvr>
                                    </p:animEffect>
                                    <p:anim calcmode="lin" valueType="num">
                                      <p:cBhvr>
                                        <p:cTn id="6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Effect transition="in" filter="fade">
                                      <p:cBhvr>
                                        <p:cTn id="75" dur="1000"/>
                                        <p:tgtEl>
                                          <p:spTgt spid="13">
                                            <p:txEl>
                                              <p:pRg st="1" end="1"/>
                                            </p:txEl>
                                          </p:spTgt>
                                        </p:tgtEl>
                                      </p:cBhvr>
                                    </p:animEffect>
                                    <p:anim calcmode="lin" valueType="num">
                                      <p:cBhvr>
                                        <p:cTn id="7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29719D0-F91E-4112-B6F1-5D0AA25338DB}"/>
              </a:ext>
            </a:extLst>
          </p:cNvPr>
          <p:cNvSpPr/>
          <p:nvPr/>
        </p:nvSpPr>
        <p:spPr>
          <a:xfrm>
            <a:off x="0" y="26127"/>
            <a:ext cx="9144000" cy="769441"/>
          </a:xfrm>
          <a:prstGeom prst="rect">
            <a:avLst/>
          </a:prstGeom>
        </p:spPr>
        <p:txBody>
          <a:bodyPr wrap="square">
            <a:spAutoFit/>
            <a:scene3d>
              <a:camera prst="orthographicFront"/>
              <a:lightRig rig="sunrise" dir="t"/>
            </a:scene3d>
            <a:sp3d extrusionH="57150">
              <a:bevelT h="25400" prst="softRound"/>
            </a:sp3d>
          </a:bodyPr>
          <a:lstStyle/>
          <a:p>
            <a:pPr algn="ctr"/>
            <a:r>
              <a:rPr lang="ro-RO" sz="4400" b="1" smtClean="0">
                <a:ln w="0"/>
                <a:solidFill>
                  <a:schemeClr val="accent1"/>
                </a:solidFill>
                <a:effectLst>
                  <a:outerShdw blurRad="38100" dist="25400" dir="5400000" algn="ctr" rotWithShape="0">
                    <a:srgbClr val="6E747A">
                      <a:alpha val="43000"/>
                    </a:srgbClr>
                  </a:outerShdw>
                </a:effectLst>
              </a:rPr>
              <a:t>AUTORUL</a:t>
            </a:r>
            <a:endParaRPr lang="ro-RO" sz="4400" b="1">
              <a:ln w="0"/>
              <a:solidFill>
                <a:schemeClr val="accent1"/>
              </a:solidFill>
              <a:effectLst>
                <a:outerShdw blurRad="38100" dist="25400" dir="5400000" algn="ctr" rotWithShape="0">
                  <a:srgbClr val="6E747A">
                    <a:alpha val="43000"/>
                  </a:srgbClr>
                </a:outerShdw>
              </a:effectLst>
            </a:endParaRPr>
          </a:p>
        </p:txBody>
      </p:sp>
      <p:sp>
        <p:nvSpPr>
          <p:cNvPr id="3" name="Rectángulo 2">
            <a:extLst>
              <a:ext uri="{FF2B5EF4-FFF2-40B4-BE49-F238E27FC236}">
                <a16:creationId xmlns:a16="http://schemas.microsoft.com/office/drawing/2014/main" xmlns="" id="{4898FA6C-8D7C-4F0B-A189-8A5C9E0FB461}"/>
              </a:ext>
            </a:extLst>
          </p:cNvPr>
          <p:cNvSpPr/>
          <p:nvPr/>
        </p:nvSpPr>
        <p:spPr>
          <a:xfrm>
            <a:off x="182880" y="616113"/>
            <a:ext cx="8778240" cy="1138773"/>
          </a:xfrm>
          <a:prstGeom prst="rect">
            <a:avLst/>
          </a:prstGeom>
        </p:spPr>
        <p:txBody>
          <a:bodyPr wrap="square">
            <a:spAutoFit/>
          </a:bodyPr>
          <a:lstStyle/>
          <a:p>
            <a:r>
              <a:rPr lang="ro-RO" sz="1700" b="1" dirty="0" smtClean="0">
                <a:solidFill>
                  <a:srgbClr val="BF322B"/>
                </a:solidFill>
                <a:effectLst>
                  <a:glow rad="76200">
                    <a:schemeClr val="bg1"/>
                  </a:glow>
                </a:effectLst>
                <a:latin typeface="Comic Sans MS" panose="030F0702030302020204" pitchFamily="66" charset="0"/>
              </a:rPr>
              <a:t>„Cuvintele lui Amos, unul din păstorii din </a:t>
            </a:r>
            <a:r>
              <a:rPr lang="ro-RO" sz="1700" b="1" dirty="0" err="1" smtClean="0">
                <a:solidFill>
                  <a:srgbClr val="BF322B"/>
                </a:solidFill>
                <a:effectLst>
                  <a:glow rad="76200">
                    <a:schemeClr val="bg1"/>
                  </a:glow>
                </a:effectLst>
                <a:latin typeface="Comic Sans MS" panose="030F0702030302020204" pitchFamily="66" charset="0"/>
              </a:rPr>
              <a:t>Tecoa</a:t>
            </a:r>
            <a:r>
              <a:rPr lang="ro-RO" sz="1700" b="1" dirty="0" smtClean="0">
                <a:solidFill>
                  <a:srgbClr val="BF322B"/>
                </a:solidFill>
                <a:effectLst>
                  <a:glow rad="76200">
                    <a:schemeClr val="bg1"/>
                  </a:glow>
                </a:effectLst>
                <a:latin typeface="Comic Sans MS" panose="030F0702030302020204" pitchFamily="66" charset="0"/>
              </a:rPr>
              <a:t> , vedeniile pe care le-a avut el despre Israel, pe vremea lui </a:t>
            </a:r>
            <a:r>
              <a:rPr lang="ro-RO" sz="1700" b="1" dirty="0" err="1" smtClean="0">
                <a:solidFill>
                  <a:srgbClr val="BF322B"/>
                </a:solidFill>
                <a:effectLst>
                  <a:glow rad="76200">
                    <a:schemeClr val="bg1"/>
                  </a:glow>
                </a:effectLst>
                <a:latin typeface="Comic Sans MS" panose="030F0702030302020204" pitchFamily="66" charset="0"/>
              </a:rPr>
              <a:t>Ozia</a:t>
            </a:r>
            <a:r>
              <a:rPr lang="ro-RO" sz="1700" b="1" dirty="0" smtClean="0">
                <a:solidFill>
                  <a:srgbClr val="BF322B"/>
                </a:solidFill>
                <a:effectLst>
                  <a:glow rad="76200">
                    <a:schemeClr val="bg1"/>
                  </a:glow>
                </a:effectLst>
                <a:latin typeface="Comic Sans MS" panose="030F0702030302020204" pitchFamily="66" charset="0"/>
              </a:rPr>
              <a:t>, împăratul lui Iuda, şi pe vremea lui Ieroboam , fiul lui </a:t>
            </a:r>
            <a:r>
              <a:rPr lang="ro-RO" sz="1700" b="1" dirty="0" err="1" smtClean="0">
                <a:solidFill>
                  <a:srgbClr val="BF322B"/>
                </a:solidFill>
                <a:effectLst>
                  <a:glow rad="76200">
                    <a:schemeClr val="bg1"/>
                  </a:glow>
                </a:effectLst>
                <a:latin typeface="Comic Sans MS" panose="030F0702030302020204" pitchFamily="66" charset="0"/>
              </a:rPr>
              <a:t>Ioas</a:t>
            </a:r>
            <a:r>
              <a:rPr lang="ro-RO" sz="1700" b="1" dirty="0" smtClean="0">
                <a:solidFill>
                  <a:srgbClr val="BF322B"/>
                </a:solidFill>
                <a:effectLst>
                  <a:glow rad="76200">
                    <a:schemeClr val="bg1"/>
                  </a:glow>
                </a:effectLst>
                <a:latin typeface="Comic Sans MS" panose="030F0702030302020204" pitchFamily="66" charset="0"/>
              </a:rPr>
              <a:t>, împăratul lui Israel, cu doi ani înaintea cutremurului de pământ.” </a:t>
            </a:r>
            <a:r>
              <a:rPr lang="ro-RO" sz="1600" b="1" dirty="0" smtClean="0">
                <a:solidFill>
                  <a:srgbClr val="BF322B"/>
                </a:solidFill>
                <a:effectLst>
                  <a:glow rad="76200">
                    <a:schemeClr val="bg1"/>
                  </a:glow>
                </a:effectLst>
                <a:latin typeface="Comic Sans MS" panose="030F0702030302020204" pitchFamily="66" charset="0"/>
              </a:rPr>
              <a:t>(Amos 1:</a:t>
            </a:r>
            <a:r>
              <a:rPr lang="ro-RO" sz="1600" b="1" dirty="0" err="1" smtClean="0">
                <a:solidFill>
                  <a:srgbClr val="BF322B"/>
                </a:solidFill>
                <a:effectLst>
                  <a:glow rad="76200">
                    <a:schemeClr val="bg1"/>
                  </a:glow>
                </a:effectLst>
                <a:latin typeface="Comic Sans MS" panose="030F0702030302020204" pitchFamily="66" charset="0"/>
              </a:rPr>
              <a:t>1</a:t>
            </a:r>
            <a:r>
              <a:rPr lang="ro-RO" sz="1600" b="1" dirty="0" smtClean="0">
                <a:solidFill>
                  <a:srgbClr val="BF322B"/>
                </a:solidFill>
                <a:effectLst>
                  <a:glow rad="76200">
                    <a:schemeClr val="bg1"/>
                  </a:glow>
                </a:effectLst>
                <a:latin typeface="Comic Sans MS" panose="030F0702030302020204" pitchFamily="66" charset="0"/>
              </a:rPr>
              <a:t>)</a:t>
            </a:r>
            <a:endParaRPr lang="ro-RO" sz="1600" b="1" dirty="0">
              <a:solidFill>
                <a:srgbClr val="BF322B"/>
              </a:solidFill>
              <a:effectLst>
                <a:glow rad="76200">
                  <a:schemeClr val="bg1"/>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E2447CDD-CC78-40FB-9112-FFB73DF5E979}"/>
              </a:ext>
            </a:extLst>
          </p:cNvPr>
          <p:cNvSpPr txBox="1"/>
          <p:nvPr/>
        </p:nvSpPr>
        <p:spPr>
          <a:xfrm>
            <a:off x="243844" y="1708474"/>
            <a:ext cx="5164183" cy="5042406"/>
          </a:xfrm>
          <a:prstGeom prst="rect">
            <a:avLst/>
          </a:prstGeom>
          <a:noFill/>
        </p:spPr>
        <p:txBody>
          <a:bodyPr wrap="square" rtlCol="0">
            <a:spAutoFit/>
          </a:bodyPr>
          <a:lstStyle/>
          <a:p>
            <a:pPr>
              <a:lnSpc>
                <a:spcPts val="2300"/>
              </a:lnSpc>
              <a:spcBef>
                <a:spcPts val="600"/>
              </a:spcBef>
            </a:pPr>
            <a:r>
              <a:rPr lang="ro-RO" sz="2000" b="1" dirty="0" smtClean="0"/>
              <a:t>Putem înţelege mai bine mesajul Bibliei dacă cunoaştem cine a scris fiecare carte şi stilul autorului de a scrie.</a:t>
            </a:r>
          </a:p>
          <a:p>
            <a:pPr>
              <a:lnSpc>
                <a:spcPts val="2300"/>
              </a:lnSpc>
              <a:spcBef>
                <a:spcPts val="600"/>
              </a:spcBef>
            </a:pPr>
            <a:r>
              <a:rPr lang="ro-RO" sz="2000" b="1" dirty="0" smtClean="0"/>
              <a:t>Cunoaştem cine sunt autorii multor cărţi din Biblie şi cunoaştem chiar şi data când au fost scrise (Amos fiind un exemplu foarte bun). Cu toate acestea, aceste informaţii sunt valabile doar prin tradiţiile iudeo-creştine în alte cazuri).</a:t>
            </a:r>
          </a:p>
          <a:p>
            <a:pPr>
              <a:lnSpc>
                <a:spcPts val="2300"/>
              </a:lnSpc>
              <a:spcBef>
                <a:spcPts val="600"/>
              </a:spcBef>
            </a:pPr>
            <a:r>
              <a:rPr lang="ro-RO" sz="2000" b="1" dirty="0" smtClean="0"/>
              <a:t>În unele cazuri, contextul istoric este îndeosebi important. Spre exemplu, nu am putea înţelege Exodul pe deplin dacă nu am fi citit Geneza mai întâi.</a:t>
            </a:r>
          </a:p>
          <a:p>
            <a:pPr>
              <a:lnSpc>
                <a:spcPts val="2300"/>
              </a:lnSpc>
              <a:spcBef>
                <a:spcPts val="600"/>
              </a:spcBef>
            </a:pPr>
            <a:r>
              <a:rPr lang="ro-RO" sz="2000" b="1" dirty="0" smtClean="0"/>
              <a:t>În plus, Biblia conţine cărţi poetice, istorice, profetice şi epistolare. Fiecare stil trebuie citit şi interpretat într-un mod diferit.</a:t>
            </a:r>
            <a:endParaRPr lang="ro-RO" sz="2000" b="1" dirty="0"/>
          </a:p>
        </p:txBody>
      </p:sp>
      <p:grpSp>
        <p:nvGrpSpPr>
          <p:cNvPr id="20" name="Grupo 19">
            <a:extLst>
              <a:ext uri="{FF2B5EF4-FFF2-40B4-BE49-F238E27FC236}">
                <a16:creationId xmlns:a16="http://schemas.microsoft.com/office/drawing/2014/main" xmlns="" id="{5E195093-DF8A-44AF-B1D1-6B67495D452A}"/>
              </a:ext>
            </a:extLst>
          </p:cNvPr>
          <p:cNvGrpSpPr/>
          <p:nvPr/>
        </p:nvGrpSpPr>
        <p:grpSpPr>
          <a:xfrm>
            <a:off x="5460274" y="1523609"/>
            <a:ext cx="3500846" cy="1658301"/>
            <a:chOff x="5460274" y="1523609"/>
            <a:chExt cx="3500846" cy="1658301"/>
          </a:xfrm>
        </p:grpSpPr>
        <p:sp>
          <p:nvSpPr>
            <p:cNvPr id="5" name="Rectángulo 4">
              <a:extLst>
                <a:ext uri="{FF2B5EF4-FFF2-40B4-BE49-F238E27FC236}">
                  <a16:creationId xmlns:a16="http://schemas.microsoft.com/office/drawing/2014/main" xmlns="" id="{74591E1F-9323-4843-915C-DB5FF9FF1E7F}"/>
                </a:ext>
              </a:extLst>
            </p:cNvPr>
            <p:cNvSpPr/>
            <p:nvPr/>
          </p:nvSpPr>
          <p:spPr>
            <a:xfrm>
              <a:off x="5460274" y="1532318"/>
              <a:ext cx="3500846" cy="1649592"/>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ángulo 7">
              <a:extLst>
                <a:ext uri="{FF2B5EF4-FFF2-40B4-BE49-F238E27FC236}">
                  <a16:creationId xmlns:a16="http://schemas.microsoft.com/office/drawing/2014/main" xmlns="" id="{12A54BAD-A567-4F9E-B956-86A1056580AE}"/>
                </a:ext>
              </a:extLst>
            </p:cNvPr>
            <p:cNvSpPr/>
            <p:nvPr/>
          </p:nvSpPr>
          <p:spPr>
            <a:xfrm>
              <a:off x="5529398" y="1846216"/>
              <a:ext cx="1079863" cy="1262743"/>
            </a:xfrm>
            <a:prstGeom prst="rect">
              <a:avLst/>
            </a:prstGeom>
            <a:blipFill>
              <a:blip r:embed="rId3" cstate="screen">
                <a:extLst>
                  <a:ext uri="{28A0092B-C50C-407E-A947-70E740481C1C}">
                    <a14:useLocalDpi xmlns:a14="http://schemas.microsoft.com/office/drawing/2010/main" xmlns=""/>
                  </a:ext>
                </a:extLst>
              </a:blip>
              <a:srcRect/>
              <a:stretch>
                <a:fillRect b="681"/>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9" name="Rectángulo 8">
              <a:extLst>
                <a:ext uri="{FF2B5EF4-FFF2-40B4-BE49-F238E27FC236}">
                  <a16:creationId xmlns:a16="http://schemas.microsoft.com/office/drawing/2014/main" xmlns="" id="{0AFD43D3-CA6D-4139-81D6-1C1FFE563C3A}"/>
                </a:ext>
              </a:extLst>
            </p:cNvPr>
            <p:cNvSpPr/>
            <p:nvPr/>
          </p:nvSpPr>
          <p:spPr>
            <a:xfrm>
              <a:off x="6674575" y="1846216"/>
              <a:ext cx="1079863" cy="1262743"/>
            </a:xfrm>
            <a:prstGeom prst="rect">
              <a:avLst/>
            </a:prstGeom>
            <a:blipFill>
              <a:blip r:embed="rId4" cstate="screen">
                <a:extLst>
                  <a:ext uri="{28A0092B-C50C-407E-A947-70E740481C1C}">
                    <a14:useLocalDpi xmlns:a14="http://schemas.microsoft.com/office/drawing/2010/main" xmlns=""/>
                  </a:ext>
                </a:extLst>
              </a:blip>
              <a:srcRect/>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0" name="Rectángulo 9">
              <a:extLst>
                <a:ext uri="{FF2B5EF4-FFF2-40B4-BE49-F238E27FC236}">
                  <a16:creationId xmlns:a16="http://schemas.microsoft.com/office/drawing/2014/main" xmlns="" id="{2142D65D-29B8-4B6E-A658-3A8B4BCC7005}"/>
                </a:ext>
              </a:extLst>
            </p:cNvPr>
            <p:cNvSpPr/>
            <p:nvPr/>
          </p:nvSpPr>
          <p:spPr>
            <a:xfrm>
              <a:off x="7819752" y="1846216"/>
              <a:ext cx="1079863" cy="1262743"/>
            </a:xfrm>
            <a:prstGeom prst="rect">
              <a:avLst/>
            </a:prstGeom>
            <a:blipFill>
              <a:blip r:embed="rId5" cstate="screen">
                <a:extLst>
                  <a:ext uri="{28A0092B-C50C-407E-A947-70E740481C1C}">
                    <a14:useLocalDpi xmlns:a14="http://schemas.microsoft.com/office/drawing/2010/main" xmlns=""/>
                  </a:ext>
                </a:extLst>
              </a:blip>
              <a:srcRect/>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7" name="CuadroTexto 16">
              <a:extLst>
                <a:ext uri="{FF2B5EF4-FFF2-40B4-BE49-F238E27FC236}">
                  <a16:creationId xmlns:a16="http://schemas.microsoft.com/office/drawing/2014/main" xmlns="" id="{533B3A43-0B47-446B-8AC7-1A4F835EEF7D}"/>
                </a:ext>
              </a:extLst>
            </p:cNvPr>
            <p:cNvSpPr txBox="1"/>
            <p:nvPr/>
          </p:nvSpPr>
          <p:spPr>
            <a:xfrm>
              <a:off x="5460274" y="1523609"/>
              <a:ext cx="3500846" cy="369332"/>
            </a:xfrm>
            <a:prstGeom prst="rect">
              <a:avLst/>
            </a:prstGeom>
            <a:noFill/>
          </p:spPr>
          <p:txBody>
            <a:bodyPr wrap="square" rtlCol="0">
              <a:spAutoFit/>
            </a:bodyPr>
            <a:lstStyle/>
            <a:p>
              <a:pPr algn="ctr"/>
              <a:r>
                <a:rPr lang="ro-RO" smtClean="0">
                  <a:ln w="0"/>
                  <a:solidFill>
                    <a:schemeClr val="bg1"/>
                  </a:solidFill>
                  <a:effectLst>
                    <a:outerShdw blurRad="38100" dist="19050" dir="2700000" algn="tl" rotWithShape="0">
                      <a:schemeClr val="dk1">
                        <a:alpha val="40000"/>
                      </a:schemeClr>
                    </a:outerShdw>
                  </a:effectLst>
                </a:rPr>
                <a:t>MAI MULŢI </a:t>
              </a:r>
              <a:r>
                <a:rPr lang="ro-RO" smtClean="0">
                  <a:ln w="0"/>
                  <a:solidFill>
                    <a:schemeClr val="bg1"/>
                  </a:solidFill>
                  <a:effectLst>
                    <a:outerShdw blurRad="38100" dist="19050" dir="2700000" algn="tl" rotWithShape="0">
                      <a:schemeClr val="dk1">
                        <a:alpha val="40000"/>
                      </a:schemeClr>
                    </a:outerShdw>
                  </a:effectLst>
                </a:rPr>
                <a:t>AUTORI</a:t>
              </a:r>
              <a:endParaRPr lang="ro-RO">
                <a:ln w="0"/>
                <a:solidFill>
                  <a:schemeClr val="bg1"/>
                </a:solidFill>
                <a:effectLst>
                  <a:outerShdw blurRad="38100" dist="19050" dir="2700000" algn="tl" rotWithShape="0">
                    <a:schemeClr val="dk1">
                      <a:alpha val="40000"/>
                    </a:schemeClr>
                  </a:outerShdw>
                </a:effectLst>
              </a:endParaRPr>
            </a:p>
          </p:txBody>
        </p:sp>
      </p:grpSp>
      <p:grpSp>
        <p:nvGrpSpPr>
          <p:cNvPr id="21" name="Grupo 20">
            <a:extLst>
              <a:ext uri="{FF2B5EF4-FFF2-40B4-BE49-F238E27FC236}">
                <a16:creationId xmlns:a16="http://schemas.microsoft.com/office/drawing/2014/main" xmlns="" id="{42051AEF-60AC-475B-B0E5-D221DA54D3F6}"/>
              </a:ext>
            </a:extLst>
          </p:cNvPr>
          <p:cNvGrpSpPr/>
          <p:nvPr/>
        </p:nvGrpSpPr>
        <p:grpSpPr>
          <a:xfrm>
            <a:off x="5460274" y="3295374"/>
            <a:ext cx="3500846" cy="1652342"/>
            <a:chOff x="5460274" y="3295374"/>
            <a:chExt cx="3500846" cy="1652342"/>
          </a:xfrm>
        </p:grpSpPr>
        <p:sp>
          <p:nvSpPr>
            <p:cNvPr id="6" name="Rectángulo 5">
              <a:extLst>
                <a:ext uri="{FF2B5EF4-FFF2-40B4-BE49-F238E27FC236}">
                  <a16:creationId xmlns:a16="http://schemas.microsoft.com/office/drawing/2014/main" xmlns="" id="{630F91BE-BDA4-4EDF-B6EA-C6F9EAD98CCE}"/>
                </a:ext>
              </a:extLst>
            </p:cNvPr>
            <p:cNvSpPr/>
            <p:nvPr/>
          </p:nvSpPr>
          <p:spPr>
            <a:xfrm>
              <a:off x="5460274" y="3298124"/>
              <a:ext cx="3500846" cy="1649592"/>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Rectángulo 10">
              <a:extLst>
                <a:ext uri="{FF2B5EF4-FFF2-40B4-BE49-F238E27FC236}">
                  <a16:creationId xmlns:a16="http://schemas.microsoft.com/office/drawing/2014/main" xmlns="" id="{E719D768-A13F-44B5-B288-B151E7D321F6}"/>
                </a:ext>
              </a:extLst>
            </p:cNvPr>
            <p:cNvSpPr/>
            <p:nvPr/>
          </p:nvSpPr>
          <p:spPr>
            <a:xfrm>
              <a:off x="5529398" y="3609702"/>
              <a:ext cx="1079863" cy="1262743"/>
            </a:xfrm>
            <a:prstGeom prst="rect">
              <a:avLst/>
            </a:prstGeom>
            <a:blipFill>
              <a:blip r:embed="rId6" cstate="screen">
                <a:extLst>
                  <a:ext uri="{28A0092B-C50C-407E-A947-70E740481C1C}">
                    <a14:useLocalDpi xmlns:a14="http://schemas.microsoft.com/office/drawing/2010/main" xmlns=""/>
                  </a:ext>
                </a:extLst>
              </a:blip>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2" name="Rectángulo 11">
              <a:extLst>
                <a:ext uri="{FF2B5EF4-FFF2-40B4-BE49-F238E27FC236}">
                  <a16:creationId xmlns:a16="http://schemas.microsoft.com/office/drawing/2014/main" xmlns="" id="{9E4434FB-B2E9-407C-B8A8-C1B537FB07E0}"/>
                </a:ext>
              </a:extLst>
            </p:cNvPr>
            <p:cNvSpPr/>
            <p:nvPr/>
          </p:nvSpPr>
          <p:spPr>
            <a:xfrm>
              <a:off x="6674575" y="3609702"/>
              <a:ext cx="1079863" cy="1262743"/>
            </a:xfrm>
            <a:prstGeom prst="rect">
              <a:avLst/>
            </a:prstGeom>
            <a:blipFill>
              <a:blip r:embed="rId7" cstate="screen">
                <a:extLst>
                  <a:ext uri="{28A0092B-C50C-407E-A947-70E740481C1C}">
                    <a14:useLocalDpi xmlns:a14="http://schemas.microsoft.com/office/drawing/2010/main" xmlns=""/>
                  </a:ext>
                </a:extLst>
              </a:blip>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3" name="Rectángulo 12">
              <a:extLst>
                <a:ext uri="{FF2B5EF4-FFF2-40B4-BE49-F238E27FC236}">
                  <a16:creationId xmlns:a16="http://schemas.microsoft.com/office/drawing/2014/main" xmlns="" id="{379A0EAE-7ED9-4E0F-B70F-F757EF357C45}"/>
                </a:ext>
              </a:extLst>
            </p:cNvPr>
            <p:cNvSpPr/>
            <p:nvPr/>
          </p:nvSpPr>
          <p:spPr>
            <a:xfrm>
              <a:off x="7819752" y="3609702"/>
              <a:ext cx="1079863" cy="1262743"/>
            </a:xfrm>
            <a:prstGeom prst="rect">
              <a:avLst/>
            </a:prstGeom>
            <a:blipFill>
              <a:blip r:embed="rId8" cstate="screen">
                <a:extLst>
                  <a:ext uri="{28A0092B-C50C-407E-A947-70E740481C1C}">
                    <a14:useLocalDpi xmlns:a14="http://schemas.microsoft.com/office/drawing/2010/main" xmlns=""/>
                  </a:ext>
                </a:extLst>
              </a:blip>
              <a:srcRect/>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8" name="CuadroTexto 17">
              <a:extLst>
                <a:ext uri="{FF2B5EF4-FFF2-40B4-BE49-F238E27FC236}">
                  <a16:creationId xmlns:a16="http://schemas.microsoft.com/office/drawing/2014/main" xmlns="" id="{856A256B-8214-4F39-BD47-5BD735551F57}"/>
                </a:ext>
              </a:extLst>
            </p:cNvPr>
            <p:cNvSpPr txBox="1"/>
            <p:nvPr/>
          </p:nvSpPr>
          <p:spPr>
            <a:xfrm>
              <a:off x="5460274" y="3295374"/>
              <a:ext cx="3500846" cy="369332"/>
            </a:xfrm>
            <a:prstGeom prst="rect">
              <a:avLst/>
            </a:prstGeom>
            <a:noFill/>
          </p:spPr>
          <p:txBody>
            <a:bodyPr wrap="square" rtlCol="0">
              <a:spAutoFit/>
            </a:bodyPr>
            <a:lstStyle/>
            <a:p>
              <a:pPr algn="ctr"/>
              <a:r>
                <a:rPr lang="ro-RO" smtClean="0">
                  <a:ln w="0"/>
                  <a:solidFill>
                    <a:schemeClr val="bg1"/>
                  </a:solidFill>
                  <a:effectLst>
                    <a:outerShdw blurRad="38100" dist="19050" dir="2700000" algn="tl" rotWithShape="0">
                      <a:schemeClr val="dk1">
                        <a:alpha val="40000"/>
                      </a:schemeClr>
                    </a:outerShdw>
                  </a:effectLst>
                </a:rPr>
                <a:t>MAI MULTE VEACURI</a:t>
              </a:r>
              <a:endParaRPr lang="ro-RO">
                <a:ln w="0"/>
                <a:solidFill>
                  <a:schemeClr val="bg1"/>
                </a:solidFill>
                <a:effectLst>
                  <a:outerShdw blurRad="38100" dist="19050" dir="2700000" algn="tl" rotWithShape="0">
                    <a:schemeClr val="dk1">
                      <a:alpha val="40000"/>
                    </a:schemeClr>
                  </a:outerShdw>
                </a:effectLst>
              </a:endParaRPr>
            </a:p>
          </p:txBody>
        </p:sp>
      </p:grpSp>
      <p:grpSp>
        <p:nvGrpSpPr>
          <p:cNvPr id="22" name="Grupo 21">
            <a:extLst>
              <a:ext uri="{FF2B5EF4-FFF2-40B4-BE49-F238E27FC236}">
                <a16:creationId xmlns:a16="http://schemas.microsoft.com/office/drawing/2014/main" xmlns="" id="{DBEEEB9D-3CA7-4C68-8649-8C3955DD3691}"/>
              </a:ext>
            </a:extLst>
          </p:cNvPr>
          <p:cNvGrpSpPr/>
          <p:nvPr/>
        </p:nvGrpSpPr>
        <p:grpSpPr>
          <a:xfrm>
            <a:off x="5460274" y="5048369"/>
            <a:ext cx="3500846" cy="1665153"/>
            <a:chOff x="5460274" y="5048369"/>
            <a:chExt cx="3500846" cy="1665153"/>
          </a:xfrm>
        </p:grpSpPr>
        <p:sp>
          <p:nvSpPr>
            <p:cNvPr id="7" name="Rectángulo 6">
              <a:extLst>
                <a:ext uri="{FF2B5EF4-FFF2-40B4-BE49-F238E27FC236}">
                  <a16:creationId xmlns:a16="http://schemas.microsoft.com/office/drawing/2014/main" xmlns="" id="{9431727E-6D64-40BB-B621-8244ED6595D8}"/>
                </a:ext>
              </a:extLst>
            </p:cNvPr>
            <p:cNvSpPr/>
            <p:nvPr/>
          </p:nvSpPr>
          <p:spPr>
            <a:xfrm>
              <a:off x="5460274" y="5063930"/>
              <a:ext cx="3500846" cy="1649592"/>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Rectángulo 13">
              <a:extLst>
                <a:ext uri="{FF2B5EF4-FFF2-40B4-BE49-F238E27FC236}">
                  <a16:creationId xmlns:a16="http://schemas.microsoft.com/office/drawing/2014/main" xmlns="" id="{CD2AD1E6-565C-4398-8107-EB2C2981948D}"/>
                </a:ext>
              </a:extLst>
            </p:cNvPr>
            <p:cNvSpPr/>
            <p:nvPr/>
          </p:nvSpPr>
          <p:spPr>
            <a:xfrm>
              <a:off x="5531576" y="5369227"/>
              <a:ext cx="1079863" cy="1262743"/>
            </a:xfrm>
            <a:prstGeom prst="rect">
              <a:avLst/>
            </a:prstGeom>
            <a:blipFill>
              <a:blip r:embed="rId9" cstate="screen">
                <a:extLst>
                  <a:ext uri="{28A0092B-C50C-407E-A947-70E740481C1C}">
                    <a14:useLocalDpi xmlns:a14="http://schemas.microsoft.com/office/drawing/2010/main" xmlns=""/>
                  </a:ext>
                </a:extLst>
              </a:blip>
              <a:srcRect/>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5" name="Rectángulo 14">
              <a:extLst>
                <a:ext uri="{FF2B5EF4-FFF2-40B4-BE49-F238E27FC236}">
                  <a16:creationId xmlns:a16="http://schemas.microsoft.com/office/drawing/2014/main" xmlns="" id="{E6929C25-4B2F-40D4-A3D4-4725B3622415}"/>
                </a:ext>
              </a:extLst>
            </p:cNvPr>
            <p:cNvSpPr/>
            <p:nvPr/>
          </p:nvSpPr>
          <p:spPr>
            <a:xfrm>
              <a:off x="6676753" y="5369227"/>
              <a:ext cx="1079863" cy="1262743"/>
            </a:xfrm>
            <a:prstGeom prst="rect">
              <a:avLst/>
            </a:prstGeom>
            <a:blipFill>
              <a:blip r:embed="rId10" cstate="screen">
                <a:extLst>
                  <a:ext uri="{28A0092B-C50C-407E-A947-70E740481C1C}">
                    <a14:useLocalDpi xmlns:a14="http://schemas.microsoft.com/office/drawing/2010/main" xmlns=""/>
                  </a:ext>
                </a:extLst>
              </a:blip>
              <a:srcRect/>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6" name="Rectángulo 15">
              <a:extLst>
                <a:ext uri="{FF2B5EF4-FFF2-40B4-BE49-F238E27FC236}">
                  <a16:creationId xmlns:a16="http://schemas.microsoft.com/office/drawing/2014/main" xmlns="" id="{03AC1FBE-92F9-4D29-9D30-609E54C770B7}"/>
                </a:ext>
              </a:extLst>
            </p:cNvPr>
            <p:cNvSpPr/>
            <p:nvPr/>
          </p:nvSpPr>
          <p:spPr>
            <a:xfrm>
              <a:off x="7821930" y="5369227"/>
              <a:ext cx="1079863" cy="1262743"/>
            </a:xfrm>
            <a:prstGeom prst="rect">
              <a:avLst/>
            </a:prstGeom>
            <a:blipFill>
              <a:blip r:embed="rId11" cstate="screen">
                <a:extLst>
                  <a:ext uri="{28A0092B-C50C-407E-A947-70E740481C1C}">
                    <a14:useLocalDpi xmlns:a14="http://schemas.microsoft.com/office/drawing/2010/main" xmlns=""/>
                  </a:ext>
                </a:extLst>
              </a:blip>
              <a:srcRect/>
              <a:stretch>
                <a:fillRect/>
              </a:stretch>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19" name="CuadroTexto 18">
              <a:extLst>
                <a:ext uri="{FF2B5EF4-FFF2-40B4-BE49-F238E27FC236}">
                  <a16:creationId xmlns:a16="http://schemas.microsoft.com/office/drawing/2014/main" xmlns="" id="{76AE04B1-B83B-4A3C-B8DD-EB9BB1B66243}"/>
                </a:ext>
              </a:extLst>
            </p:cNvPr>
            <p:cNvSpPr txBox="1"/>
            <p:nvPr/>
          </p:nvSpPr>
          <p:spPr>
            <a:xfrm>
              <a:off x="5460274" y="5048369"/>
              <a:ext cx="3500846" cy="369332"/>
            </a:xfrm>
            <a:prstGeom prst="rect">
              <a:avLst/>
            </a:prstGeom>
            <a:noFill/>
          </p:spPr>
          <p:txBody>
            <a:bodyPr wrap="square" rtlCol="0">
              <a:spAutoFit/>
            </a:bodyPr>
            <a:lstStyle/>
            <a:p>
              <a:pPr algn="ctr"/>
              <a:r>
                <a:rPr lang="ro-RO" smtClean="0">
                  <a:ln w="0"/>
                  <a:effectLst>
                    <a:outerShdw blurRad="38100" dist="19050" dir="2700000" algn="tl" rotWithShape="0">
                      <a:schemeClr val="dk1">
                        <a:alpha val="40000"/>
                      </a:schemeClr>
                    </a:outerShdw>
                  </a:effectLst>
                </a:rPr>
                <a:t>MAI MULTE STILURI</a:t>
              </a:r>
              <a:endParaRPr lang="ro-RO">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xmlns="" val="274461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fltVal val="0.5"/>
                                          </p:val>
                                        </p:tav>
                                        <p:tav tm="100000">
                                          <p:val>
                                            <p:strVal val="#ppt_x"/>
                                          </p:val>
                                        </p:tav>
                                      </p:tavLst>
                                    </p:anim>
                                    <p:anim calcmode="lin" valueType="num">
                                      <p:cBhvr>
                                        <p:cTn id="30" dur="500" fill="hold"/>
                                        <p:tgtEl>
                                          <p:spTgt spid="20"/>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anim calcmode="lin" valueType="num">
                                      <p:cBhvr>
                                        <p:cTn id="55" dur="500" fill="hold"/>
                                        <p:tgtEl>
                                          <p:spTgt spid="22"/>
                                        </p:tgtEl>
                                        <p:attrNameLst>
                                          <p:attrName>ppt_x</p:attrName>
                                        </p:attrNameLst>
                                      </p:cBhvr>
                                      <p:tavLst>
                                        <p:tav tm="0">
                                          <p:val>
                                            <p:fltVal val="0.5"/>
                                          </p:val>
                                        </p:tav>
                                        <p:tav tm="100000">
                                          <p:val>
                                            <p:strVal val="#ppt_x"/>
                                          </p:val>
                                        </p:tav>
                                      </p:tavLst>
                                    </p:anim>
                                    <p:anim calcmode="lin" valueType="num">
                                      <p:cBhvr>
                                        <p:cTn id="56" dur="500" fill="hold"/>
                                        <p:tgtEl>
                                          <p:spTgt spid="22"/>
                                        </p:tgtEl>
                                        <p:attrNameLst>
                                          <p:attrName>ppt_y</p:attrName>
                                        </p:attrNameLst>
                                      </p:cBhvr>
                                      <p:tavLst>
                                        <p:tav tm="0">
                                          <p:val>
                                            <p:fltVal val="0.5"/>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wipe(left)">
                                      <p:cBhvr>
                                        <p:cTn id="6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BD27737-0B87-424E-888B-7A2752D6C430}"/>
              </a:ext>
            </a:extLst>
          </p:cNvPr>
          <p:cNvSpPr txBox="1"/>
          <p:nvPr/>
        </p:nvSpPr>
        <p:spPr>
          <a:xfrm>
            <a:off x="4073466" y="6389912"/>
            <a:ext cx="4738348" cy="369332"/>
          </a:xfrm>
          <a:prstGeom prst="rect">
            <a:avLst/>
          </a:prstGeom>
          <a:noFill/>
        </p:spPr>
        <p:txBody>
          <a:bodyPr wrap="none" rtlCol="0">
            <a:spAutoFit/>
          </a:bodyPr>
          <a:lstStyle/>
          <a:p>
            <a:pPr algn="ctr"/>
            <a:r>
              <a:rPr lang="ro-RO" b="1" dirty="0" err="1" smtClean="0"/>
              <a:t>E.G.W</a:t>
            </a:r>
            <a:r>
              <a:rPr lang="ro-RO" b="1" dirty="0" smtClean="0"/>
              <a:t>. (Tragedia veacurilor, Introducere pag. VI)</a:t>
            </a:r>
            <a:endParaRPr lang="ro-RO" b="1" dirty="0"/>
          </a:p>
        </p:txBody>
      </p:sp>
      <p:sp>
        <p:nvSpPr>
          <p:cNvPr id="6" name="TextBox 5"/>
          <p:cNvSpPr txBox="1"/>
          <p:nvPr/>
        </p:nvSpPr>
        <p:spPr>
          <a:xfrm>
            <a:off x="514350" y="361950"/>
            <a:ext cx="8077200" cy="5863144"/>
          </a:xfrm>
          <a:prstGeom prst="rect">
            <a:avLst/>
          </a:prstGeom>
          <a:noFill/>
        </p:spPr>
        <p:txBody>
          <a:bodyPr wrap="square" rtlCol="0">
            <a:spAutoFit/>
          </a:bodyPr>
          <a:lstStyle/>
          <a:p>
            <a:pPr indent="358775" algn="just"/>
            <a:r>
              <a:rPr lang="ro-RO" sz="2500" b="1" dirty="0" smtClean="0">
                <a:latin typeface="Comic Sans MS" pitchFamily="66" charset="0"/>
              </a:rPr>
              <a:t>„Scrise în veacuri diferite, de oameni care se deosebeau foarte mult în ceea ce priveşte rangul şi ocupaţia, în înzestrarea intelectuală şi spirituală, cărţile Bibliei prezintă un contrast izbitor în ceea ce priveşte stilul, ca şi o diversitate în natura subiectelor descoperite. Sunt folosite diverse forme de exprimare de către diferiţii ei scriitori; adesea, acelaşi adevăr este mai izbitor prezentat de unul decât de altul.</a:t>
            </a:r>
          </a:p>
          <a:p>
            <a:pPr indent="358775" algn="just"/>
            <a:r>
              <a:rPr lang="ro-RO" sz="2500" b="1" dirty="0" smtClean="0">
                <a:latin typeface="Comic Sans MS" pitchFamily="66" charset="0"/>
              </a:rPr>
              <a:t>[…] un aspect diferit al adevărului în fiecare carte, dar o armonie desăvârşită în toate. Iar adevărurile revelate în felul acesta se unesc pentru a forma un întreg desăvârşit, adaptat pentru a face faţă nevoilor oamenilor în toate împrejurările şi experienţele vieţii.”</a:t>
            </a:r>
            <a:endParaRPr lang="ro-RO" sz="2500" b="1" dirty="0">
              <a:latin typeface="Comic Sans MS" pitchFamily="66" charset="0"/>
            </a:endParaRPr>
          </a:p>
        </p:txBody>
      </p:sp>
    </p:spTree>
    <p:extLst>
      <p:ext uri="{BB962C8B-B14F-4D97-AF65-F5344CB8AC3E}">
        <p14:creationId xmlns:p14="http://schemas.microsoft.com/office/powerpoint/2010/main" xmlns="" val="140738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1017</Words>
  <Application>Microsoft Office PowerPoint</Application>
  <PresentationFormat>Expunere pe ecran (4:3)</PresentationFormat>
  <Paragraphs>54</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9</vt:i4>
      </vt:variant>
    </vt:vector>
  </HeadingPairs>
  <TitlesOfParts>
    <vt:vector size="15"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Limbaj, text si context</dc:title>
  <dc:subject>Studiu Biblic, Trim. II, 2020 – Cum sa interpretam Scriptura</dc:subject>
  <dc:creator>Sergio Fustero Carreras</dc:creator>
  <cp:keywords>https://www.fustero.es/index_ro.php</cp:keywords>
  <cp:lastModifiedBy>Tronaru Viorel</cp:lastModifiedBy>
  <cp:revision>84</cp:revision>
  <dcterms:created xsi:type="dcterms:W3CDTF">2020-05-01T16:36:14Z</dcterms:created>
  <dcterms:modified xsi:type="dcterms:W3CDTF">2020-05-14T07:28:47Z</dcterms:modified>
</cp:coreProperties>
</file>