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97C4C"/>
    <a:srgbClr val="6F292C"/>
    <a:srgbClr val="7A2E40"/>
    <a:srgbClr val="38151D"/>
    <a:srgbClr val="575678"/>
    <a:srgbClr val="514DA9"/>
    <a:srgbClr val="393676"/>
    <a:srgbClr val="272551"/>
    <a:srgbClr val="16152E"/>
    <a:srgbClr val="1325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95240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28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859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2467-E1F3-4203-9371-6FD212FF11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0299-CCD0-420E-8016-956C0B58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620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2283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6530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82119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476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912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07954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2022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6C1D-6D42-4F6B-9CAF-82EBA5DF79CF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1B51-70A3-4BD0-92A8-6B476D7344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80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2467-E1F3-4203-9371-6FD212FF11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0299-CCD0-420E-8016-956C0B58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23C20FA-80A9-4552-8869-45B95CE932ED}"/>
              </a:ext>
            </a:extLst>
          </p:cNvPr>
          <p:cNvSpPr txBox="1"/>
          <p:nvPr/>
        </p:nvSpPr>
        <p:spPr>
          <a:xfrm>
            <a:off x="508379" y="395843"/>
            <a:ext cx="754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spc="50">
                <a:ln w="0"/>
                <a:solidFill>
                  <a:srgbClr val="EED2B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						</a:t>
            </a:r>
            <a:r>
              <a:rPr lang="ro-RO" sz="4000" b="1" i="1" spc="50" smtClean="0">
                <a:ln w="0"/>
                <a:solidFill>
                  <a:srgbClr val="EED2B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SOLA SCRIPTURA</a:t>
            </a:r>
            <a:endParaRPr lang="ro-RO" sz="4000" b="1" i="1" spc="50">
              <a:ln w="0"/>
              <a:solidFill>
                <a:srgbClr val="EED2B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80182E4-9508-4F0D-8856-9F76358298BD}"/>
              </a:ext>
            </a:extLst>
          </p:cNvPr>
          <p:cNvSpPr txBox="1"/>
          <p:nvPr/>
        </p:nvSpPr>
        <p:spPr>
          <a:xfrm>
            <a:off x="6318097" y="6488668"/>
            <a:ext cx="28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>
                <a:solidFill>
                  <a:srgbClr val="D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</a:t>
            </a:r>
            <a:r>
              <a:rPr lang="ro-RO" b="1" smtClean="0">
                <a:solidFill>
                  <a:srgbClr val="D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pentru 2 mai 2020</a:t>
            </a:r>
            <a:endParaRPr lang="ro-RO" b="1">
              <a:solidFill>
                <a:srgbClr val="DDC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139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395CDF5-09B9-40FC-98C3-EE42F1F00E2D}"/>
              </a:ext>
            </a:extLst>
          </p:cNvPr>
          <p:cNvSpPr/>
          <p:nvPr/>
        </p:nvSpPr>
        <p:spPr>
          <a:xfrm>
            <a:off x="1994262" y="1489736"/>
            <a:ext cx="70887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Când veţi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face din Biblie alimentul vostru, mâncarea voastră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şi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băutura voastră, când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veţi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face din principiile sale elementele caracterului vostru,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veţi şti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mai bine cum să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primiţi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sfat de la Dumnezeu.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Înalţ preţiosul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Cuvânt înaintea voastră astăzi. Nu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repetaţi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ceea ce eu am spus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Sora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White a spus una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”,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şi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Sora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White a spus alta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Descoperiţi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ceea ce Dumnezeul lui Israel a spus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şi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atunci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faceţi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ceea ce El v-a poruncit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18B46D0-15A6-4A22-A1D2-9DEA07394017}"/>
              </a:ext>
            </a:extLst>
          </p:cNvPr>
          <p:cNvSpPr txBox="1"/>
          <p:nvPr/>
        </p:nvSpPr>
        <p:spPr>
          <a:xfrm>
            <a:off x="5003764" y="923109"/>
            <a:ext cx="414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</a:t>
            </a:r>
            <a:r>
              <a:rPr lang="es-ES" b="1" dirty="0" smtClean="0"/>
              <a:t>(</a:t>
            </a:r>
            <a:r>
              <a:rPr lang="ro-RO" b="1" dirty="0" smtClean="0"/>
              <a:t>Mărturii selectate </a:t>
            </a:r>
            <a:r>
              <a:rPr lang="es-ES" b="1" dirty="0"/>
              <a:t>,</a:t>
            </a:r>
            <a:r>
              <a:rPr lang="ro-RO" b="1" dirty="0"/>
              <a:t>vol. </a:t>
            </a:r>
            <a:r>
              <a:rPr lang="es-ES" b="1" dirty="0"/>
              <a:t>3, p</a:t>
            </a:r>
            <a:r>
              <a:rPr lang="ro-RO" b="1" dirty="0"/>
              <a:t>a</a:t>
            </a:r>
            <a:r>
              <a:rPr lang="es-ES" b="1" dirty="0"/>
              <a:t>g. 35)</a:t>
            </a:r>
          </a:p>
        </p:txBody>
      </p:sp>
    </p:spTree>
    <p:extLst>
      <p:ext uri="{BB962C8B-B14F-4D97-AF65-F5344CB8AC3E}">
        <p14:creationId xmlns="" xmlns:p14="http://schemas.microsoft.com/office/powerpoint/2010/main" val="3060800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395CDF5-09B9-40FC-98C3-EE42F1F00E2D}"/>
              </a:ext>
            </a:extLst>
          </p:cNvPr>
          <p:cNvSpPr/>
          <p:nvPr/>
        </p:nvSpPr>
        <p:spPr>
          <a:xfrm>
            <a:off x="1013040" y="959108"/>
            <a:ext cx="74535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Dumnezeu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dat, în Cuvântul Său, suficiente dovezi cu privire la caracterul Său divin. Marile adevăruri care au de-a face cu mântuirea noastră sunt prezentate clar. Cu ajutorul Duhului Sfânt, care este făgăduit tuturor acelora care caută cu sinceritate, orice om poate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înţelege 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aceste adevăruri pentru sine. Dumnezeu le-a dat oamenilor o temelie puternică, pe care </a:t>
            </a:r>
            <a:r>
              <a:rPr lang="ro-R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să-şi aşeze credinţa</a:t>
            </a:r>
            <a:r>
              <a:rPr lang="ro-RO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18B46D0-15A6-4A22-A1D2-9DEA07394017}"/>
              </a:ext>
            </a:extLst>
          </p:cNvPr>
          <p:cNvSpPr txBox="1"/>
          <p:nvPr/>
        </p:nvSpPr>
        <p:spPr>
          <a:xfrm>
            <a:off x="4570878" y="6061165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Tragedia </a:t>
            </a:r>
            <a:r>
              <a:rPr lang="ro-RO" b="1" dirty="0" smtClean="0"/>
              <a:t>veacurilor</a:t>
            </a:r>
            <a:r>
              <a:rPr lang="es-ES" b="1" dirty="0"/>
              <a:t>, p</a:t>
            </a:r>
            <a:r>
              <a:rPr lang="ro-RO" b="1" dirty="0"/>
              <a:t>a</a:t>
            </a:r>
            <a:r>
              <a:rPr lang="es-ES" b="1" dirty="0"/>
              <a:t>g. 5</a:t>
            </a:r>
            <a:r>
              <a:rPr lang="ro-RO" b="1" dirty="0"/>
              <a:t>26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774442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AD800AC-D30A-4401-A433-D2C071DE5035}"/>
              </a:ext>
            </a:extLst>
          </p:cNvPr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0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„Căci Cuvântul lui Dumnezeu este viu şi lucrător, mai tăietor decât orice sabie cu două tăişuri: pătrunde până acolo că desparte sufletul şi duhul, încheieturile şi măduva, judecă simţirile şi gândurile inimii.” (Evrei 4:12)</a:t>
            </a:r>
            <a:endParaRPr lang="ro-RO" sz="20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08FE637B-A21C-4E86-93B0-17A163D3856E}"/>
              </a:ext>
            </a:extLst>
          </p:cNvPr>
          <p:cNvSpPr txBox="1"/>
          <p:nvPr/>
        </p:nvSpPr>
        <p:spPr>
          <a:xfrm>
            <a:off x="4885509" y="460122"/>
            <a:ext cx="4258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o-RO" sz="2000" b="1" i="1" dirty="0" smtClean="0">
                <a:solidFill>
                  <a:schemeClr val="bg1"/>
                </a:solidFill>
              </a:rPr>
              <a:t>Sola Scriptura</a:t>
            </a:r>
            <a:r>
              <a:rPr lang="ro-RO" sz="2000" b="1" dirty="0" smtClean="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>
                <a:solidFill>
                  <a:schemeClr val="bg1"/>
                </a:solidFill>
              </a:rPr>
              <a:t>Singura </a:t>
            </a:r>
            <a:r>
              <a:rPr lang="ro-RO" sz="2000" b="1" dirty="0">
                <a:solidFill>
                  <a:schemeClr val="bg1"/>
                </a:solidFill>
              </a:rPr>
              <a:t>regulă de </a:t>
            </a:r>
            <a:r>
              <a:rPr lang="ro-RO" sz="2000" b="1" dirty="0" smtClean="0">
                <a:solidFill>
                  <a:schemeClr val="bg1"/>
                </a:solidFill>
              </a:rPr>
              <a:t>credinţă.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Singura </a:t>
            </a:r>
            <a:r>
              <a:rPr lang="ro-RO" sz="2000" b="1" dirty="0">
                <a:solidFill>
                  <a:schemeClr val="bg1"/>
                </a:solidFill>
              </a:rPr>
              <a:t>normă de </a:t>
            </a:r>
            <a:r>
              <a:rPr lang="ro-RO" sz="2000" b="1" dirty="0" smtClean="0">
                <a:solidFill>
                  <a:schemeClr val="bg1"/>
                </a:solidFill>
              </a:rPr>
              <a:t>interpretare.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o-RO" sz="2000" b="1" i="1" dirty="0" smtClean="0">
                <a:solidFill>
                  <a:schemeClr val="bg1"/>
                </a:solidFill>
              </a:rPr>
              <a:t>Toată Scriptura</a:t>
            </a:r>
            <a:r>
              <a:rPr lang="ro-RO" sz="2000" b="1" dirty="0" smtClean="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>
                <a:solidFill>
                  <a:schemeClr val="bg1"/>
                </a:solidFill>
              </a:rPr>
              <a:t>Unitatea Bibliei.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Mesajul </a:t>
            </a:r>
            <a:r>
              <a:rPr lang="ro-RO" sz="2000" b="1" dirty="0">
                <a:solidFill>
                  <a:schemeClr val="bg1"/>
                </a:solidFill>
              </a:rPr>
              <a:t>clar al </a:t>
            </a:r>
            <a:r>
              <a:rPr lang="ro-RO" sz="2000" b="1" dirty="0" smtClean="0">
                <a:solidFill>
                  <a:schemeClr val="bg1"/>
                </a:solidFill>
              </a:rPr>
              <a:t>Bibliei.</a:t>
            </a:r>
          </a:p>
          <a:p>
            <a:pPr>
              <a:spcBef>
                <a:spcPts val="24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Scrierile Elenei G. White.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A031252-59C5-44A1-B5FC-6B04250CB2E0}"/>
              </a:ext>
            </a:extLst>
          </p:cNvPr>
          <p:cNvSpPr txBox="1"/>
          <p:nvPr/>
        </p:nvSpPr>
        <p:spPr>
          <a:xfrm>
            <a:off x="165463" y="498594"/>
            <a:ext cx="323958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Orice adevăr trebuie trecut prin Biblie, prin toată Biblia </a:t>
            </a:r>
            <a:r>
              <a:rPr lang="ro-RO" sz="2000" b="1" dirty="0" smtClean="0">
                <a:solidFill>
                  <a:schemeClr val="bg1"/>
                </a:solidFill>
              </a:rPr>
              <a:t>(</a:t>
            </a:r>
            <a:r>
              <a:rPr lang="ro-RO" sz="2000" b="1" i="1" dirty="0" smtClean="0">
                <a:solidFill>
                  <a:schemeClr val="bg1"/>
                </a:solidFill>
              </a:rPr>
              <a:t>Toată Scriptura</a:t>
            </a:r>
            <a:r>
              <a:rPr lang="ro-RO" sz="2000" b="1" dirty="0" smtClean="0">
                <a:solidFill>
                  <a:schemeClr val="bg1"/>
                </a:solidFill>
              </a:rPr>
              <a:t>) şi </a:t>
            </a:r>
            <a:r>
              <a:rPr lang="ro-RO" sz="2000" b="1" dirty="0">
                <a:solidFill>
                  <a:schemeClr val="bg1"/>
                </a:solidFill>
              </a:rPr>
              <a:t>doar prin </a:t>
            </a:r>
            <a:r>
              <a:rPr lang="ro-RO" sz="2000" b="1" dirty="0" smtClean="0">
                <a:solidFill>
                  <a:schemeClr val="bg1"/>
                </a:solidFill>
              </a:rPr>
              <a:t>Biblie (</a:t>
            </a:r>
            <a:r>
              <a:rPr lang="ro-RO" sz="2000" b="1" i="1" dirty="0" smtClean="0">
                <a:solidFill>
                  <a:schemeClr val="bg1"/>
                </a:solidFill>
              </a:rPr>
              <a:t>Sola Scriptura</a:t>
            </a:r>
            <a:r>
              <a:rPr lang="ro-RO" sz="2000" b="1" dirty="0" smtClean="0">
                <a:solidFill>
                  <a:schemeClr val="bg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Asta </a:t>
            </a:r>
            <a:r>
              <a:rPr lang="ro-RO" sz="2000" b="1" dirty="0">
                <a:solidFill>
                  <a:schemeClr val="bg1"/>
                </a:solidFill>
              </a:rPr>
              <a:t>nu înseamnă că există </a:t>
            </a:r>
            <a:r>
              <a:rPr lang="ro-RO" sz="2000" b="1" dirty="0" smtClean="0">
                <a:solidFill>
                  <a:schemeClr val="bg1"/>
                </a:solidFill>
              </a:rPr>
              <a:t>inspiraţie </a:t>
            </a:r>
            <a:r>
              <a:rPr lang="ro-RO" sz="2000" b="1" dirty="0">
                <a:solidFill>
                  <a:schemeClr val="bg1"/>
                </a:solidFill>
              </a:rPr>
              <a:t>în afara Biblie sau că nu pot exista alte surse care să ne ajute să </a:t>
            </a:r>
            <a:r>
              <a:rPr lang="ro-RO" sz="2000" b="1" dirty="0" smtClean="0">
                <a:solidFill>
                  <a:schemeClr val="bg1"/>
                </a:solidFill>
              </a:rPr>
              <a:t>înţelegem </a:t>
            </a:r>
            <a:r>
              <a:rPr lang="ro-RO" sz="2000" b="1" dirty="0">
                <a:solidFill>
                  <a:schemeClr val="bg1"/>
                </a:solidFill>
              </a:rPr>
              <a:t>anumite </a:t>
            </a:r>
            <a:r>
              <a:rPr lang="ro-RO" sz="2000" b="1" dirty="0" smtClean="0">
                <a:solidFill>
                  <a:schemeClr val="bg1"/>
                </a:solidFill>
              </a:rPr>
              <a:t>teme.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72BA916-11F9-450A-AC5B-88910ADE2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463" y="2728247"/>
            <a:ext cx="644434" cy="1392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2FEFFC5-B245-40B8-8039-66E3727F70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463" y="1578710"/>
            <a:ext cx="644434" cy="1392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1E8E6FB-F784-4AFF-9554-8A34D5A6D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463" y="1134573"/>
            <a:ext cx="644434" cy="1392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03F48C7-4D73-490A-9A6C-541CE58D98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463" y="3181095"/>
            <a:ext cx="644434" cy="1392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B1B55EE-6813-43CE-BDB1-03BD2361CA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699" y="3663216"/>
            <a:ext cx="387228" cy="3872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CB620462-625B-4501-AA93-1A28A36D6C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699" y="475859"/>
            <a:ext cx="387228" cy="3872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A22CBE5D-5266-4210-897B-D3A065313A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699" y="2069545"/>
            <a:ext cx="387228" cy="387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6937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3DDCC04-A1B9-4A7B-8CB6-43B3BE134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121" y="467186"/>
            <a:ext cx="3346614" cy="2626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86C3790-781B-42AC-9E51-7DECFDFFAF45}"/>
              </a:ext>
            </a:extLst>
          </p:cNvPr>
          <p:cNvSpPr/>
          <p:nvPr/>
        </p:nvSpPr>
        <p:spPr>
          <a:xfrm>
            <a:off x="314036" y="0"/>
            <a:ext cx="8829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SINGURA REGULĂ DE </a:t>
            </a:r>
            <a:r>
              <a:rPr lang="ro-RO" sz="4400" b="1" spc="30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CREDINŢĂ</a:t>
            </a:r>
            <a:endParaRPr lang="ro-RO" sz="4400" b="1" spc="3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B150A50-3560-408D-8F0B-D674152F5F0A}"/>
              </a:ext>
            </a:extLst>
          </p:cNvPr>
          <p:cNvSpPr/>
          <p:nvPr/>
        </p:nvSpPr>
        <p:spPr>
          <a:xfrm>
            <a:off x="2733483" y="626043"/>
            <a:ext cx="6260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„Fraţilor, pentru voi am spus aceste lucruri, în icoană de vorbire, cu privire la mine şi la </a:t>
            </a:r>
            <a:r>
              <a:rPr lang="ro-RO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Apolo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ca prin noi înşine, să învăţaţi să nu treceţi peste „ce este scris“: şi nici unul din voi să nu se fălească de loc cu unul împotriva celuilalt.”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 Corinteni 4:6)</a:t>
            </a:r>
            <a:endParaRPr lang="ro-RO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E2D7FFE-6459-4720-8741-6F837D05559E}"/>
              </a:ext>
            </a:extLst>
          </p:cNvPr>
          <p:cNvSpPr txBox="1"/>
          <p:nvPr/>
        </p:nvSpPr>
        <p:spPr>
          <a:xfrm>
            <a:off x="3648891" y="2077819"/>
            <a:ext cx="5218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Apostolul Pavel indică faptul că nu trebuie să existe o altă bază doctrinală în afara Scripturilor </a:t>
            </a:r>
            <a:r>
              <a:rPr lang="ro-RO" sz="2000" b="1" smtClean="0"/>
              <a:t>(Vechiul Testament).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EC10C18-2BBD-4DE6-99A2-F495515CA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1" y="4537325"/>
            <a:ext cx="3549152" cy="169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C6388F3-BD7F-4DB3-A310-C5F32718D2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992" y="2800467"/>
            <a:ext cx="2571994" cy="1617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D6F521F5-536D-41E9-AB5A-7E5D0946E5B0}"/>
              </a:ext>
            </a:extLst>
          </p:cNvPr>
          <p:cNvSpPr/>
          <p:nvPr/>
        </p:nvSpPr>
        <p:spPr>
          <a:xfrm>
            <a:off x="3753394" y="4522264"/>
            <a:ext cx="539060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Există surse, precum arheologia, </a:t>
            </a:r>
            <a:r>
              <a:rPr lang="ro-RO" sz="2000" b="1" dirty="0" smtClean="0"/>
              <a:t>dicţionare</a:t>
            </a:r>
            <a:r>
              <a:rPr lang="ro-RO" sz="2000" b="1" dirty="0"/>
              <a:t>, </a:t>
            </a:r>
            <a:r>
              <a:rPr lang="ro-RO" sz="2000" b="1" dirty="0" smtClean="0"/>
              <a:t>concordanţe</a:t>
            </a:r>
            <a:r>
              <a:rPr lang="ro-RO" sz="2000" b="1" dirty="0"/>
              <a:t>, </a:t>
            </a:r>
            <a:r>
              <a:rPr lang="ro-RO" sz="2000" b="1" dirty="0" smtClean="0"/>
              <a:t>cărţi</a:t>
            </a:r>
            <a:r>
              <a:rPr lang="ro-RO" sz="2000" b="1" dirty="0"/>
              <a:t>, comentarii etc. care ne ajută să </a:t>
            </a:r>
            <a:r>
              <a:rPr lang="ro-RO" sz="2000" b="1" dirty="0" smtClean="0"/>
              <a:t>înţelegem </a:t>
            </a:r>
            <a:r>
              <a:rPr lang="ro-RO" sz="2000" b="1" dirty="0"/>
              <a:t>mai bine Biblia, dar care nu o pot înlocui.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„Numai </a:t>
            </a:r>
            <a:r>
              <a:rPr lang="ro-RO" sz="2000" b="1" dirty="0"/>
              <a:t>Biblia este adevăratul domn </a:t>
            </a:r>
            <a:r>
              <a:rPr lang="ro-RO" sz="2000" b="1" dirty="0" smtClean="0"/>
              <a:t>şi învăţător </a:t>
            </a:r>
            <a:r>
              <a:rPr lang="ro-RO" sz="2000" b="1" dirty="0"/>
              <a:t>al tuturor scrierilor </a:t>
            </a:r>
            <a:r>
              <a:rPr lang="ro-RO" sz="2000" b="1" dirty="0" smtClean="0"/>
              <a:t>şi </a:t>
            </a:r>
            <a:r>
              <a:rPr lang="ro-RO" sz="2000" b="1" dirty="0"/>
              <a:t>doctrinelor de pe Pământ</a:t>
            </a:r>
            <a:r>
              <a:rPr lang="ro-RO" sz="2000" b="1" dirty="0" smtClean="0"/>
              <a:t>” (Martin </a:t>
            </a:r>
            <a:r>
              <a:rPr lang="ro-RO" sz="2000" b="1" dirty="0" err="1" smtClean="0"/>
              <a:t>Luter</a:t>
            </a:r>
            <a:r>
              <a:rPr lang="ro-RO" sz="2000" b="1" dirty="0" smtClean="0"/>
              <a:t>).</a:t>
            </a:r>
            <a:endParaRPr lang="ro-RO" sz="20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8E9A6628-06D7-4784-9745-D422A7CCD624}"/>
              </a:ext>
            </a:extLst>
          </p:cNvPr>
          <p:cNvSpPr/>
          <p:nvPr/>
        </p:nvSpPr>
        <p:spPr>
          <a:xfrm>
            <a:off x="102120" y="3188334"/>
            <a:ext cx="6260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Mai apoi, Petru include scrierile lui Pavel ca bază doctrinală </a:t>
            </a:r>
            <a:r>
              <a:rPr lang="ro-RO" sz="2000" b="1" dirty="0" smtClean="0"/>
              <a:t>(2 P. 3:16), şi Apocalipsa </a:t>
            </a:r>
            <a:r>
              <a:rPr lang="ro-RO" sz="2000" b="1" dirty="0"/>
              <a:t>se încheie cu precizarea de a nu se adăuga sau scoate nimic din ce este scris în Vechiul sau Noul </a:t>
            </a:r>
            <a:r>
              <a:rPr lang="ro-RO" sz="2000" b="1" dirty="0" smtClean="0"/>
              <a:t>Testament (Ap. 22:18-19).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82052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11" grpId="0" uiExpand="1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8BEE97-6C8F-45FA-95AA-47EEBDBE8AA0}"/>
              </a:ext>
            </a:extLst>
          </p:cNvPr>
          <p:cNvSpPr/>
          <p:nvPr/>
        </p:nvSpPr>
        <p:spPr>
          <a:xfrm>
            <a:off x="1706880" y="0"/>
            <a:ext cx="743711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o-RO" sz="3600" b="1">
                <a:solidFill>
                  <a:srgbClr val="D9642D"/>
                </a:solidFill>
              </a:rPr>
              <a:t>SINGURA NORMĂ DE </a:t>
            </a:r>
            <a:r>
              <a:rPr lang="ro-RO" sz="3600" b="1" smtClean="0">
                <a:solidFill>
                  <a:srgbClr val="D9642D"/>
                </a:solidFill>
              </a:rPr>
              <a:t>INTERPRETARE</a:t>
            </a:r>
            <a:endParaRPr lang="ro-RO" sz="3600" b="1">
              <a:solidFill>
                <a:srgbClr val="D9642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4E7EE136-4ED3-4E60-85F4-2ECE0C127008}"/>
              </a:ext>
            </a:extLst>
          </p:cNvPr>
          <p:cNvSpPr/>
          <p:nvPr/>
        </p:nvSpPr>
        <p:spPr>
          <a:xfrm>
            <a:off x="1652359" y="489055"/>
            <a:ext cx="69642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rgbClr val="D7D34E"/>
                </a:solidFill>
                <a:latin typeface="Comic Sans MS" panose="030F0702030302020204" pitchFamily="66" charset="0"/>
              </a:rPr>
              <a:t>„Şi tot ce a fost scris mai înainte, a fost scris pentru învăţătura noastră, pentru ca, prin răbdarea şi nu prin mângâierea pe care o dau Scripturile, să avem nădejde.” </a:t>
            </a:r>
            <a:endParaRPr lang="ro-RO" b="1" dirty="0">
              <a:solidFill>
                <a:srgbClr val="D7D34E"/>
              </a:solidFill>
              <a:latin typeface="Comic Sans MS" panose="030F0702030302020204" pitchFamily="66" charset="0"/>
            </a:endParaRPr>
          </a:p>
          <a:p>
            <a:pPr algn="r"/>
            <a:r>
              <a:rPr lang="ro-RO" sz="1400" b="1" dirty="0" smtClean="0">
                <a:solidFill>
                  <a:srgbClr val="D7D34E"/>
                </a:solidFill>
                <a:latin typeface="Comic Sans MS" panose="030F0702030302020204" pitchFamily="66" charset="0"/>
              </a:rPr>
              <a:t>(Romani 15:4)</a:t>
            </a:r>
            <a:endParaRPr lang="ro-RO" sz="1600" b="1" dirty="0">
              <a:solidFill>
                <a:srgbClr val="D7D34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EA49CC5-6FF7-4636-AE58-CFA5BFD90672}"/>
              </a:ext>
            </a:extLst>
          </p:cNvPr>
          <p:cNvSpPr txBox="1"/>
          <p:nvPr/>
        </p:nvSpPr>
        <p:spPr>
          <a:xfrm>
            <a:off x="1898466" y="1662664"/>
            <a:ext cx="72455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vine vorba de studiul pasajelor biblice, ce normă sau regulă ar trebui să urmăm în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interpretare?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 este singura regulă 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trebuie să fie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singura regulă pentru a fi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interpretată.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E981BE4-D21E-450D-ACE7-3D2FB1A01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0" y="4711681"/>
            <a:ext cx="3054259" cy="196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7A5FF27-1930-4C42-BC76-7B2E3B018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904" y="3080143"/>
            <a:ext cx="2540865" cy="367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A4F9675-1126-4D83-BDDA-B48C123A7505}"/>
              </a:ext>
            </a:extLst>
          </p:cNvPr>
          <p:cNvSpPr/>
          <p:nvPr/>
        </p:nvSpPr>
        <p:spPr>
          <a:xfrm>
            <a:off x="226423" y="3045629"/>
            <a:ext cx="6251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folosit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 pentru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înţelege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propriile sale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scrieri (Dan. 9:2). Noul Testament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plin 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referinţe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 sau indirecte la Vechiul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Testament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a sprijini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poziţii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doctrinale sau pentru a interpreta faptele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(Luca 24:27; Fapte. 2:16-21; 1 Ioan 2:2).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9FAF055C-E309-4E8D-A96E-959587CAC2F4}"/>
              </a:ext>
            </a:extLst>
          </p:cNvPr>
          <p:cNvSpPr/>
          <p:nvPr/>
        </p:nvSpPr>
        <p:spPr>
          <a:xfrm>
            <a:off x="3269674" y="4529294"/>
            <a:ext cx="3208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Interpretăm Biblia comparând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verset cu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verset, în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său, având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vedere toate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informaţiile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prezentate în Scriptură despre o anumită temă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(Is. 28:10).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54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FB482C2-20BB-44CE-8763-C91BC42E12AD}"/>
              </a:ext>
            </a:extLst>
          </p:cNvPr>
          <p:cNvSpPr/>
          <p:nvPr/>
        </p:nvSpPr>
        <p:spPr>
          <a:xfrm>
            <a:off x="1" y="-78381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UNITATEA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BIBLIEI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52DEBF9-D639-422D-BF73-4A787AA4B56A}"/>
              </a:ext>
            </a:extLst>
          </p:cNvPr>
          <p:cNvSpPr/>
          <p:nvPr/>
        </p:nvSpPr>
        <p:spPr>
          <a:xfrm>
            <a:off x="1" y="547186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A3E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„să se ţină de Cuvântul adevărat, care este potrivit cu învăţătura, pentru ca să fie în stare să sfătuiască în învăţătura sănătoasă, şi să înfrunte pe protivnici.” </a:t>
            </a:r>
            <a:r>
              <a:rPr lang="ro-RO" sz="1600" b="1" dirty="0" smtClean="0">
                <a:solidFill>
                  <a:srgbClr val="A3E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dirty="0" err="1" smtClean="0">
                <a:solidFill>
                  <a:srgbClr val="A3E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Tit</a:t>
            </a:r>
            <a:r>
              <a:rPr lang="ro-RO" sz="1600" b="1" dirty="0" smtClean="0">
                <a:solidFill>
                  <a:srgbClr val="A3E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1:9)</a:t>
            </a:r>
            <a:endParaRPr lang="ro-RO" b="1" dirty="0">
              <a:solidFill>
                <a:srgbClr val="A3E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F5A3E9-085D-4582-A69B-BA804033D5AA}"/>
              </a:ext>
            </a:extLst>
          </p:cNvPr>
          <p:cNvSpPr txBox="1"/>
          <p:nvPr/>
        </p:nvSpPr>
        <p:spPr>
          <a:xfrm>
            <a:off x="1994271" y="1387189"/>
            <a:ext cx="4145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Deoarece Dumnezeu este adevăratul autor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Bibliei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putem întâlni în ea o perfectă unitate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armonie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Tim. 3:16; 2 Petru 1:20-21).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287EA2-BD8B-49F4-9666-402C01E5FC09}"/>
              </a:ext>
            </a:extLst>
          </p:cNvPr>
          <p:cNvSpPr txBox="1"/>
          <p:nvPr/>
        </p:nvSpPr>
        <p:spPr>
          <a:xfrm>
            <a:off x="5103223" y="3162491"/>
            <a:ext cx="3944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/>
              <a:t>Să găsim armonie </a:t>
            </a:r>
            <a:r>
              <a:rPr lang="ro-RO" sz="2000" b="1" smtClean="0"/>
              <a:t>doctrinală.</a:t>
            </a:r>
          </a:p>
          <a:p>
            <a:r>
              <a:rPr lang="ro-RO" sz="2000" b="1" smtClean="0"/>
              <a:t>Să </a:t>
            </a:r>
            <a:r>
              <a:rPr lang="ro-RO" sz="2000" b="1"/>
              <a:t>distingem adevărul de </a:t>
            </a:r>
            <a:r>
              <a:rPr lang="ro-RO" sz="2000" b="1" smtClean="0"/>
              <a:t>eroare.</a:t>
            </a:r>
          </a:p>
          <a:p>
            <a:r>
              <a:rPr lang="ro-RO" sz="2000" b="1" smtClean="0"/>
              <a:t>Să </a:t>
            </a:r>
            <a:r>
              <a:rPr lang="ro-RO" sz="2000" b="1"/>
              <a:t>repudiem </a:t>
            </a:r>
            <a:r>
              <a:rPr lang="ro-RO" sz="2000" b="1" smtClean="0"/>
              <a:t>erezia.</a:t>
            </a:r>
          </a:p>
          <a:p>
            <a:r>
              <a:rPr lang="ro-RO" sz="2000" b="1" smtClean="0"/>
              <a:t>Să </a:t>
            </a:r>
            <a:r>
              <a:rPr lang="ro-RO" sz="2000" b="1"/>
              <a:t>aplicăm măsuri </a:t>
            </a:r>
            <a:r>
              <a:rPr lang="ro-RO" sz="2000" b="1" smtClean="0"/>
              <a:t>disciplinare.</a:t>
            </a:r>
          </a:p>
          <a:p>
            <a:r>
              <a:rPr lang="ro-RO" sz="2000" b="1" smtClean="0"/>
              <a:t>Să </a:t>
            </a:r>
            <a:r>
              <a:rPr lang="ro-RO" sz="2000" b="1"/>
              <a:t>corectăm devierile de la </a:t>
            </a:r>
            <a:r>
              <a:rPr lang="ro-RO" sz="2000" b="1" smtClean="0"/>
              <a:t>adevăr.</a:t>
            </a:r>
            <a:endParaRPr lang="ro-RO" sz="2000" b="1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6B3D95E-CA07-4F9B-9277-69D4250F8AF5}"/>
              </a:ext>
            </a:extLst>
          </p:cNvPr>
          <p:cNvSpPr txBox="1"/>
          <p:nvPr/>
        </p:nvSpPr>
        <p:spPr>
          <a:xfrm>
            <a:off x="4833266" y="4793707"/>
            <a:ext cx="40799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Unitatea îi oferă Bibliei o putere convingătoare </a:t>
            </a:r>
            <a:r>
              <a:rPr lang="ro-RO" sz="2000" b="1" smtClean="0"/>
              <a:t>şi </a:t>
            </a:r>
            <a:r>
              <a:rPr lang="ro-RO" sz="2000" b="1"/>
              <a:t>eliberatoare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Vechiul Testament </a:t>
            </a:r>
            <a:r>
              <a:rPr lang="ro-RO" sz="2000" b="1"/>
              <a:t>stă la baza Noului </a:t>
            </a:r>
            <a:r>
              <a:rPr lang="ro-RO" sz="2000" b="1" smtClean="0"/>
              <a:t>şi </a:t>
            </a:r>
            <a:r>
              <a:rPr lang="ro-RO" sz="2000" b="1"/>
              <a:t>acesta, la rândul său, clarifică </a:t>
            </a:r>
            <a:r>
              <a:rPr lang="ro-RO" sz="2000" b="1" smtClean="0"/>
              <a:t>şi </a:t>
            </a:r>
            <a:r>
              <a:rPr lang="ro-RO" sz="2000" b="1"/>
              <a:t>completează Vechiul. Niciunul nu trebuie studiat separat.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C908A919-730E-4459-B482-4F4846D0B4D9}"/>
              </a:ext>
            </a:extLst>
          </p:cNvPr>
          <p:cNvGrpSpPr/>
          <p:nvPr/>
        </p:nvGrpSpPr>
        <p:grpSpPr>
          <a:xfrm>
            <a:off x="135706" y="3257007"/>
            <a:ext cx="4436294" cy="3427294"/>
            <a:chOff x="4761412" y="3492584"/>
            <a:chExt cx="4209143" cy="3156857"/>
          </a:xfrm>
        </p:grpSpPr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19770E4F-2064-4153-A29A-EDA631CD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412" y="3492584"/>
              <a:ext cx="4209143" cy="3156857"/>
            </a:xfrm>
            <a:prstGeom prst="rect">
              <a:avLst/>
            </a:prstGeom>
            <a:ln w="38100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C747CD5B-393C-47E9-A271-9FE3EEEF0387}"/>
                </a:ext>
              </a:extLst>
            </p:cNvPr>
            <p:cNvSpPr txBox="1"/>
            <p:nvPr/>
          </p:nvSpPr>
          <p:spPr>
            <a:xfrm>
              <a:off x="4761412" y="3492584"/>
              <a:ext cx="1306286" cy="595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o-RO" b="1" smtClean="0">
                  <a:solidFill>
                    <a:srgbClr val="D75C15"/>
                  </a:solidFill>
                </a:rPr>
                <a:t>Vechiul Testament</a:t>
              </a:r>
              <a:endParaRPr lang="ro-RO" b="1">
                <a:solidFill>
                  <a:srgbClr val="D75C15"/>
                </a:solidFill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B0A21482-1433-4058-AF2D-F1B43D09B961}"/>
                </a:ext>
              </a:extLst>
            </p:cNvPr>
            <p:cNvSpPr txBox="1"/>
            <p:nvPr/>
          </p:nvSpPr>
          <p:spPr>
            <a:xfrm>
              <a:off x="7637418" y="3492584"/>
              <a:ext cx="1306286" cy="595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o-RO" b="1" smtClean="0">
                  <a:solidFill>
                    <a:srgbClr val="D75C15"/>
                  </a:solidFill>
                </a:rPr>
                <a:t>Noul Testament</a:t>
              </a:r>
              <a:endParaRPr lang="ro-RO" b="1">
                <a:solidFill>
                  <a:srgbClr val="D75C15"/>
                </a:solidFill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8717347-010B-466E-9E05-8CFE10C71B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139552" y="1271898"/>
            <a:ext cx="2908663" cy="1508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8167AD02-19EC-4584-9E3C-756AB03F4FA0}"/>
              </a:ext>
            </a:extLst>
          </p:cNvPr>
          <p:cNvSpPr/>
          <p:nvPr/>
        </p:nvSpPr>
        <p:spPr>
          <a:xfrm>
            <a:off x="4833266" y="2793388"/>
            <a:ext cx="313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Această unitate ne </a:t>
            </a:r>
            <a:r>
              <a:rPr lang="ro-RO" sz="2000" b="1" smtClean="0"/>
              <a:t>permite:</a:t>
            </a:r>
            <a:endParaRPr lang="ro-RO" sz="2000" b="1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476268AB-B67B-4588-B175-8BCBB4A5C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23" y="1318893"/>
            <a:ext cx="1811392" cy="1796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61E90D0-EE79-42D8-AFE1-A2E1C1C56A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88" y="3570514"/>
            <a:ext cx="201071" cy="201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D5E2B718-D047-4985-9252-258A2BB50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88" y="4484915"/>
            <a:ext cx="201071" cy="201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D4E17EC-058C-4B03-A5A2-3AFE97296E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88" y="4180114"/>
            <a:ext cx="201071" cy="201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03245137-E76D-4448-93B2-44F8B3485A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88" y="3875314"/>
            <a:ext cx="201071" cy="201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9EBFC8BF-09F2-488F-921D-2FEFD698E7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88" y="3265714"/>
            <a:ext cx="201071" cy="201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68232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  <p:bldP spid="6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287D597-164D-49F3-8C12-45C9ACE2F620}"/>
              </a:ext>
            </a:extLst>
          </p:cNvPr>
          <p:cNvSpPr/>
          <p:nvPr/>
        </p:nvSpPr>
        <p:spPr>
          <a:xfrm>
            <a:off x="0" y="-78381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MESAJUL CLAR AL </a:t>
            </a:r>
            <a:r>
              <a:rPr lang="ro-RO" sz="4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BIBLIEI</a:t>
            </a:r>
            <a:endParaRPr lang="ro-RO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6B9E4C4-BBE3-46B6-9413-73E14BE2530C}"/>
              </a:ext>
            </a:extLst>
          </p:cNvPr>
          <p:cNvSpPr/>
          <p:nvPr/>
        </p:nvSpPr>
        <p:spPr>
          <a:xfrm>
            <a:off x="0" y="591566"/>
            <a:ext cx="91439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rIns="720000">
            <a:spAutoFit/>
          </a:bodyPr>
          <a:lstStyle/>
          <a:p>
            <a:pPr algn="ctr"/>
            <a:r>
              <a:rPr lang="ro-RO" b="1" dirty="0" smtClean="0">
                <a:solidFill>
                  <a:srgbClr val="7A2E40"/>
                </a:solidFill>
                <a:latin typeface="Comic Sans MS" panose="030F0702030302020204" pitchFamily="66" charset="0"/>
              </a:rPr>
              <a:t>„Când veţi vedea «urâciunea pustiirii» stând acolo unde nu se cade să fie, - cine citeşte să înţeleagă - atunci cei ce vor fi în </a:t>
            </a:r>
            <a:r>
              <a:rPr lang="ro-RO" b="1" dirty="0" err="1" smtClean="0">
                <a:solidFill>
                  <a:srgbClr val="7A2E40"/>
                </a:solidFill>
                <a:latin typeface="Comic Sans MS" panose="030F0702030302020204" pitchFamily="66" charset="0"/>
              </a:rPr>
              <a:t>Iudea</a:t>
            </a:r>
            <a:r>
              <a:rPr lang="ro-RO" b="1" dirty="0" smtClean="0">
                <a:solidFill>
                  <a:srgbClr val="7A2E40"/>
                </a:solidFill>
                <a:latin typeface="Comic Sans MS" panose="030F0702030302020204" pitchFamily="66" charset="0"/>
              </a:rPr>
              <a:t>, să fugă la munţi.” </a:t>
            </a:r>
            <a:r>
              <a:rPr lang="ro-RO" sz="1600" b="1" dirty="0" smtClean="0">
                <a:solidFill>
                  <a:srgbClr val="7A2E40"/>
                </a:solidFill>
                <a:latin typeface="Comic Sans MS" panose="030F0702030302020204" pitchFamily="66" charset="0"/>
              </a:rPr>
              <a:t>(Marcu 13:14)</a:t>
            </a:r>
            <a:endParaRPr lang="ro-RO" sz="1600" b="1" dirty="0">
              <a:solidFill>
                <a:srgbClr val="7A2E4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9B88C60-3D3A-4C21-99AA-22887765E7F0}"/>
              </a:ext>
            </a:extLst>
          </p:cNvPr>
          <p:cNvSpPr txBox="1"/>
          <p:nvPr/>
        </p:nvSpPr>
        <p:spPr>
          <a:xfrm>
            <a:off x="123484" y="1674694"/>
            <a:ext cx="466779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Cu toate că există multe pasaje dificil de </a:t>
            </a:r>
            <a:r>
              <a:rPr lang="ro-RO" sz="2000" b="1" dirty="0" smtClean="0"/>
              <a:t>înţeles (2 Petru 3:16), Biblia este </a:t>
            </a:r>
            <a:r>
              <a:rPr lang="ro-RO" sz="2000" b="1" dirty="0"/>
              <a:t>suficient de clară pentru a fi </a:t>
            </a:r>
            <a:r>
              <a:rPr lang="ro-RO" sz="2000" b="1" dirty="0" smtClean="0"/>
              <a:t>înţeleasă </a:t>
            </a:r>
            <a:r>
              <a:rPr lang="ro-RO" sz="2000" b="1" dirty="0"/>
              <a:t>de oricine o </a:t>
            </a:r>
            <a:r>
              <a:rPr lang="ro-RO" sz="2000" b="1" dirty="0" smtClean="0"/>
              <a:t>citeşte</a:t>
            </a:r>
            <a:r>
              <a:rPr lang="ro-RO" sz="2000" b="1" dirty="0"/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Acest aspect este în mod special adevărat în </a:t>
            </a:r>
            <a:r>
              <a:rPr lang="ro-RO" sz="2000" b="1" dirty="0" smtClean="0"/>
              <a:t>relaţie </a:t>
            </a:r>
            <a:r>
              <a:rPr lang="ro-RO" sz="2000" b="1" dirty="0"/>
              <a:t>cu tema mântuirii </a:t>
            </a:r>
            <a:r>
              <a:rPr lang="ro-RO" sz="2000" b="1" dirty="0" smtClean="0"/>
              <a:t>şi viaţa veşnică. Persoane </a:t>
            </a:r>
            <a:r>
              <a:rPr lang="ro-RO" sz="2000" b="1" dirty="0"/>
              <a:t>ignorante sau </a:t>
            </a:r>
            <a:r>
              <a:rPr lang="ro-RO" sz="2000" b="1" dirty="0" smtClean="0"/>
              <a:t>înţelepte </a:t>
            </a:r>
            <a:r>
              <a:rPr lang="ro-RO" sz="2000" b="1" dirty="0"/>
              <a:t>o pot </a:t>
            </a:r>
            <a:r>
              <a:rPr lang="ro-RO" sz="2000" b="1" dirty="0" smtClean="0"/>
              <a:t>înţelege deopotrivă.</a:t>
            </a:r>
            <a:endParaRPr lang="ro-RO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E4A6185-2834-4BC5-909F-6B0E34E75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733" y="3510890"/>
            <a:ext cx="2426553" cy="1267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F0964F4-0EB2-4132-9963-8084816C9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" y="4361170"/>
            <a:ext cx="1889760" cy="2398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C6EAC846-1AFE-45F2-AF39-C166E0A8A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444" y="1614487"/>
            <a:ext cx="1662818" cy="2408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46AABCB-997E-48B5-8F8E-0E902089EA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06935" y="1614487"/>
            <a:ext cx="2419351" cy="1814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A51B5C2B-B625-4A8E-96AE-148FB6ACED8C}"/>
              </a:ext>
            </a:extLst>
          </p:cNvPr>
          <p:cNvSpPr/>
          <p:nvPr/>
        </p:nvSpPr>
        <p:spPr>
          <a:xfrm>
            <a:off x="2118274" y="4265337"/>
            <a:ext cx="435382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Cu ajutorul Duhului </a:t>
            </a:r>
            <a:r>
              <a:rPr lang="ro-RO" sz="2000" b="1" smtClean="0"/>
              <a:t>Sfânt, oricine se </a:t>
            </a:r>
            <a:r>
              <a:rPr lang="ro-RO" sz="2000" b="1"/>
              <a:t>apropie de text cu </a:t>
            </a:r>
            <a:r>
              <a:rPr lang="ro-RO" sz="2000" b="1" smtClean="0"/>
              <a:t>dorinţa </a:t>
            </a:r>
            <a:r>
              <a:rPr lang="ro-RO" sz="2000" b="1"/>
              <a:t>de a descoperi cât mai mult despre Dumnezeu pot aprofunda </a:t>
            </a:r>
            <a:r>
              <a:rPr lang="ro-RO" sz="2000" b="1" smtClean="0"/>
              <a:t>şi </a:t>
            </a:r>
            <a:r>
              <a:rPr lang="ro-RO" sz="2000" b="1"/>
              <a:t>dobândi o mai mare </a:t>
            </a:r>
            <a:r>
              <a:rPr lang="ro-RO" sz="2000" b="1" smtClean="0"/>
              <a:t>cunoştinţă.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Nu </a:t>
            </a:r>
            <a:r>
              <a:rPr lang="ro-RO" sz="2000" b="1"/>
              <a:t>e nevoie să recurgem la acei </a:t>
            </a:r>
            <a:r>
              <a:rPr lang="ro-RO" sz="2000" b="1" smtClean="0"/>
              <a:t>puţini aleşi </a:t>
            </a:r>
            <a:r>
              <a:rPr lang="ro-RO" sz="2000" b="1"/>
              <a:t>sau la conducătorii bisericii pentru a putea </a:t>
            </a:r>
            <a:r>
              <a:rPr lang="ro-RO" sz="2000" b="1" smtClean="0"/>
              <a:t>cunoaşte </a:t>
            </a:r>
            <a:r>
              <a:rPr lang="ro-RO" sz="2000" b="1"/>
              <a:t>mesajul </a:t>
            </a:r>
            <a:r>
              <a:rPr lang="ro-RO" sz="2000" b="1" smtClean="0"/>
              <a:t>Bibliei.</a:t>
            </a:r>
            <a:endParaRPr lang="ro-RO" sz="2000" b="1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0D36A983-4C1C-4629-B215-03AD29CCFC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15" y="4905765"/>
            <a:ext cx="2472188" cy="1854141"/>
          </a:xfrm>
          <a:prstGeom prst="rect">
            <a:avLst/>
          </a:prstGeom>
          <a:ln w="38100" cap="rnd">
            <a:solidFill>
              <a:srgbClr val="2725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15274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0F4CA9E-11AC-4BD7-8286-52BFE494C955}"/>
              </a:ext>
            </a:extLst>
          </p:cNvPr>
          <p:cNvSpPr/>
          <p:nvPr/>
        </p:nvSpPr>
        <p:spPr>
          <a:xfrm>
            <a:off x="1785256" y="275206"/>
            <a:ext cx="735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6600">
                  <a:solidFill>
                    <a:srgbClr val="497C4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97C4C"/>
                  </a:outerShdw>
                </a:effectLst>
              </a:rPr>
              <a:t>SCRIERILE LUI </a:t>
            </a:r>
            <a:r>
              <a:rPr lang="ro-RO" sz="4000" b="1" smtClean="0">
                <a:ln w="6600">
                  <a:solidFill>
                    <a:srgbClr val="497C4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97C4C"/>
                  </a:outerShdw>
                </a:effectLst>
              </a:rPr>
              <a:t>ELLEN G. WHITE</a:t>
            </a:r>
            <a:endParaRPr lang="ro-RO" sz="4000" b="1">
              <a:ln w="6600">
                <a:solidFill>
                  <a:srgbClr val="497C4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97C4C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E87D672-D3DA-4183-89F0-B1DFCCDDEDCA}"/>
              </a:ext>
            </a:extLst>
          </p:cNvPr>
          <p:cNvSpPr/>
          <p:nvPr/>
        </p:nvSpPr>
        <p:spPr>
          <a:xfrm>
            <a:off x="1850570" y="893894"/>
            <a:ext cx="722811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6F292C"/>
                </a:solidFill>
                <a:latin typeface="Comic Sans MS" panose="030F0702030302020204" pitchFamily="66" charset="0"/>
              </a:rPr>
              <a:t>„După aceea, voi turna Duhul Meu peste orice făptură; fiii şi fiicele voastre vor prooroci, </a:t>
            </a:r>
            <a:r>
              <a:rPr lang="ro-RO" b="1" dirty="0" err="1" smtClean="0">
                <a:solidFill>
                  <a:srgbClr val="6F292C"/>
                </a:solidFill>
                <a:latin typeface="Comic Sans MS" panose="030F0702030302020204" pitchFamily="66" charset="0"/>
              </a:rPr>
              <a:t>bătrînii</a:t>
            </a:r>
            <a:r>
              <a:rPr lang="ro-RO" b="1" dirty="0" smtClean="0">
                <a:solidFill>
                  <a:srgbClr val="6F292C"/>
                </a:solidFill>
                <a:latin typeface="Comic Sans MS" panose="030F0702030302020204" pitchFamily="66" charset="0"/>
              </a:rPr>
              <a:t> voştri vor visa visuri, şi tinerii voştri vor avea vedenii.” </a:t>
            </a:r>
            <a:r>
              <a:rPr lang="ro-RO" sz="1600" b="1" dirty="0" smtClean="0">
                <a:solidFill>
                  <a:srgbClr val="6F292C"/>
                </a:solidFill>
                <a:latin typeface="Comic Sans MS" panose="030F0702030302020204" pitchFamily="66" charset="0"/>
              </a:rPr>
              <a:t>(Ioel 2:28)</a:t>
            </a:r>
            <a:endParaRPr lang="ro-RO" sz="1600" b="1" dirty="0">
              <a:solidFill>
                <a:srgbClr val="6F292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B6BB4D3-BDD3-410C-9380-C2099840CC34}"/>
              </a:ext>
            </a:extLst>
          </p:cNvPr>
          <p:cNvSpPr txBox="1"/>
          <p:nvPr/>
        </p:nvSpPr>
        <p:spPr>
          <a:xfrm>
            <a:off x="1376096" y="1982690"/>
            <a:ext cx="4716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În Biblie găsim </a:t>
            </a:r>
            <a:r>
              <a:rPr lang="ro-RO" sz="2000" b="1" dirty="0" smtClean="0"/>
              <a:t>profeţi </a:t>
            </a:r>
            <a:r>
              <a:rPr lang="ro-RO" sz="2000" b="1" dirty="0"/>
              <a:t>care nu au scris nimic sau a căror scrieri nu au fost păstrate </a:t>
            </a:r>
            <a:r>
              <a:rPr lang="ro-RO" sz="2000" b="1" dirty="0" smtClean="0"/>
              <a:t>(Num. 21:14; </a:t>
            </a:r>
            <a:r>
              <a:rPr lang="ro-RO" sz="2000" b="1" dirty="0" err="1" smtClean="0"/>
              <a:t>Ios</a:t>
            </a:r>
            <a:r>
              <a:rPr lang="ro-RO" sz="2000" b="1" dirty="0" smtClean="0"/>
              <a:t>. 10:13; 1 Regi. 11:41; 1 Cr. 29:</a:t>
            </a:r>
            <a:r>
              <a:rPr lang="ro-RO" sz="2000" b="1" dirty="0" err="1" smtClean="0"/>
              <a:t>29</a:t>
            </a:r>
            <a:r>
              <a:rPr lang="ro-RO" sz="2000" b="1" dirty="0" smtClean="0"/>
              <a:t>; 2 Cr. 35:25).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/>
              <a:t>Asta </a:t>
            </a:r>
            <a:r>
              <a:rPr lang="ro-RO" sz="2000" b="1" dirty="0"/>
              <a:t>nu înseamnă că </a:t>
            </a:r>
            <a:r>
              <a:rPr lang="ro-RO" sz="2000" b="1" dirty="0" smtClean="0"/>
              <a:t>inspiraţia </a:t>
            </a:r>
            <a:r>
              <a:rPr lang="ro-RO" sz="2000" b="1" dirty="0"/>
              <a:t>lor a fost mai mică, deoarece chiar Ioan Botezătorul </a:t>
            </a:r>
            <a:r>
              <a:rPr lang="ro-RO" sz="2000" b="1" dirty="0" smtClean="0"/>
              <a:t>– care </a:t>
            </a:r>
            <a:r>
              <a:rPr lang="ro-RO" sz="2000" b="1" dirty="0"/>
              <a:t>nu a scris </a:t>
            </a:r>
            <a:r>
              <a:rPr lang="ro-RO" sz="2000" b="1" dirty="0" smtClean="0"/>
              <a:t>nimic – este </a:t>
            </a:r>
            <a:r>
              <a:rPr lang="ro-RO" sz="2000" b="1" dirty="0"/>
              <a:t>considerat cel mai mare profet </a:t>
            </a:r>
            <a:r>
              <a:rPr lang="ro-RO" sz="2000" b="1" dirty="0" smtClean="0"/>
              <a:t>(Luca 7:28).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/>
              <a:t>În </a:t>
            </a:r>
            <a:r>
              <a:rPr lang="ro-RO" sz="2000" b="1" dirty="0"/>
              <a:t>vremurile din urmă, vremurile noastre, Dumnezeu ne spune că vor fi </a:t>
            </a:r>
            <a:r>
              <a:rPr lang="ro-RO" sz="2000" b="1" dirty="0" smtClean="0"/>
              <a:t>profeţi inspiraţi.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/>
              <a:t>Ellen G. White este </a:t>
            </a:r>
            <a:r>
              <a:rPr lang="ro-RO" sz="2000" b="1" dirty="0"/>
              <a:t>unul din </a:t>
            </a:r>
            <a:r>
              <a:rPr lang="ro-RO" sz="2000" b="1" dirty="0" smtClean="0"/>
              <a:t>aceşti profeţi.</a:t>
            </a:r>
            <a:endParaRPr lang="ro-RO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D6CE726F-7633-4768-A1F3-F0AE1126B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2506" y="2005596"/>
            <a:ext cx="2933067" cy="22052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E0E36FE-6738-4F6A-B958-27E87961B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506" y="4432549"/>
            <a:ext cx="2933067" cy="21998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A378BB62-6517-480A-9506-00E95AE2C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4" y="2490650"/>
            <a:ext cx="1339492" cy="2756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6024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C1EF4C6-7107-4687-8D49-F5951AB97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7222" y="1602240"/>
            <a:ext cx="1724025" cy="2834223"/>
          </a:xfrm>
          <a:prstGeom prst="round2DiagRect">
            <a:avLst>
              <a:gd name="adj1" fmla="val 16667"/>
              <a:gd name="adj2" fmla="val 19195"/>
            </a:avLst>
          </a:prstGeom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B6BB4D3-BDD3-410C-9380-C2099840CC34}"/>
              </a:ext>
            </a:extLst>
          </p:cNvPr>
          <p:cNvSpPr txBox="1"/>
          <p:nvPr/>
        </p:nvSpPr>
        <p:spPr>
          <a:xfrm>
            <a:off x="1819956" y="1637969"/>
            <a:ext cx="47985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Cum trebuie să fie </a:t>
            </a:r>
            <a:r>
              <a:rPr lang="ro-RO" sz="2000" b="1" smtClean="0"/>
              <a:t>interpretate </a:t>
            </a:r>
            <a:r>
              <a:rPr lang="ro-RO" sz="2000" b="1"/>
              <a:t>scrierile lui </a:t>
            </a:r>
            <a:r>
              <a:rPr lang="ro-RO" sz="2000" b="1" smtClean="0"/>
              <a:t>Ellen G. White? Ce </a:t>
            </a:r>
            <a:r>
              <a:rPr lang="ro-RO" sz="2000" b="1"/>
              <a:t>autoritate </a:t>
            </a:r>
            <a:r>
              <a:rPr lang="ro-RO" sz="2000" b="1" smtClean="0"/>
              <a:t>au?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După </a:t>
            </a:r>
            <a:r>
              <a:rPr lang="ro-RO" sz="2000" b="1"/>
              <a:t>cum ea </a:t>
            </a:r>
            <a:r>
              <a:rPr lang="ro-RO" sz="2000" b="1" smtClean="0"/>
              <a:t>înseşi explică, scrierile </a:t>
            </a:r>
            <a:r>
              <a:rPr lang="ro-RO" sz="2000" b="1"/>
              <a:t>sale trebuie să fie interpretate în lumina Bibliei </a:t>
            </a:r>
            <a:r>
              <a:rPr lang="ro-RO" sz="2000" b="1" smtClean="0"/>
              <a:t>şi </a:t>
            </a:r>
            <a:r>
              <a:rPr lang="ro-RO" sz="2000" b="1"/>
              <a:t>nu invers.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Ea nu a </a:t>
            </a:r>
            <a:r>
              <a:rPr lang="ro-RO" sz="2000" b="1" smtClean="0"/>
              <a:t>învăţat </a:t>
            </a:r>
            <a:r>
              <a:rPr lang="ro-RO" sz="2000" b="1"/>
              <a:t>niciodată </a:t>
            </a:r>
            <a:r>
              <a:rPr lang="ro-RO" sz="2000" b="1" smtClean="0"/>
              <a:t>şi </a:t>
            </a:r>
            <a:r>
              <a:rPr lang="ro-RO" sz="2000" b="1"/>
              <a:t>nici nu a avut </a:t>
            </a:r>
            <a:r>
              <a:rPr lang="ro-RO" sz="2000" b="1" smtClean="0"/>
              <a:t>intenţia </a:t>
            </a:r>
            <a:r>
              <a:rPr lang="ro-RO" sz="2000" b="1"/>
              <a:t>ca scrierile ei să înlocuiască în vreun fel Biblia.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6B277114-318F-48B4-A2F6-F09148C09B2A}"/>
              </a:ext>
            </a:extLst>
          </p:cNvPr>
          <p:cNvGrpSpPr/>
          <p:nvPr/>
        </p:nvGrpSpPr>
        <p:grpSpPr>
          <a:xfrm>
            <a:off x="5643154" y="4169756"/>
            <a:ext cx="3431182" cy="2573387"/>
            <a:chOff x="5643154" y="4169756"/>
            <a:chExt cx="3431182" cy="2573387"/>
          </a:xfrm>
        </p:grpSpPr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257E5E53-0B38-45D5-9FBA-FB8919CA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154" y="4169756"/>
              <a:ext cx="3431182" cy="25733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6720B059-0E38-420E-A439-55B0948C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3963" y="5265834"/>
              <a:ext cx="1020835" cy="14001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85EEDC5-E376-407A-A28B-DD7989163F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085" y="1627002"/>
            <a:ext cx="2417250" cy="2417250"/>
          </a:xfrm>
          <a:prstGeom prst="roundRect">
            <a:avLst>
              <a:gd name="adj" fmla="val 694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ABBF2C3-8219-44B9-B965-06FC43A95B28}"/>
              </a:ext>
            </a:extLst>
          </p:cNvPr>
          <p:cNvSpPr/>
          <p:nvPr/>
        </p:nvSpPr>
        <p:spPr>
          <a:xfrm>
            <a:off x="0" y="4436463"/>
            <a:ext cx="560458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Scopul viziunilor date surorii White este aplicarea practică a adevărurilor biblice la realitatea trăită de poporul lui Dumnezeu în vremurile din urmă.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Niciodată nu trebuie să folosim scrierile sale ca bază pentru a </a:t>
            </a:r>
            <a:r>
              <a:rPr lang="ro-RO" sz="2000" b="1" smtClean="0"/>
              <a:t>învăţa </a:t>
            </a:r>
            <a:r>
              <a:rPr lang="ro-RO" sz="2000" b="1"/>
              <a:t>vreo doctrină. Biblia </a:t>
            </a:r>
            <a:r>
              <a:rPr lang="ro-RO" sz="2000" b="1" smtClean="0"/>
              <a:t>continuă </a:t>
            </a:r>
            <a:r>
              <a:rPr lang="ro-RO" sz="2000" b="1"/>
              <a:t>să fie pentru Biserica Adventistă singura normă de </a:t>
            </a:r>
            <a:r>
              <a:rPr lang="ro-RO" sz="2000" b="1" smtClean="0"/>
              <a:t>credinţă şi practică.</a:t>
            </a:r>
            <a:endParaRPr lang="ro-RO" sz="2000" b="1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ABA761FF-C27D-46F7-A386-319DEA56D9B1}"/>
              </a:ext>
            </a:extLst>
          </p:cNvPr>
          <p:cNvSpPr/>
          <p:nvPr/>
        </p:nvSpPr>
        <p:spPr>
          <a:xfrm>
            <a:off x="0" y="-5225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6600">
                  <a:solidFill>
                    <a:srgbClr val="497C4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97C4C"/>
                  </a:outerShdw>
                </a:effectLst>
              </a:rPr>
              <a:t>SCRIERILE LUI </a:t>
            </a:r>
            <a:r>
              <a:rPr lang="ro-RO" sz="4000" b="1" smtClean="0">
                <a:ln w="6600">
                  <a:solidFill>
                    <a:srgbClr val="497C4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97C4C"/>
                  </a:outerShdw>
                </a:effectLst>
              </a:rPr>
              <a:t>ELLEN G. WHITE</a:t>
            </a:r>
            <a:endParaRPr lang="ro-RO" sz="4000" b="1">
              <a:ln w="6600">
                <a:solidFill>
                  <a:srgbClr val="497C4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97C4C"/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DDE86E64-BB00-4A98-B5BB-AE79B770B16E}"/>
              </a:ext>
            </a:extLst>
          </p:cNvPr>
          <p:cNvSpPr/>
          <p:nvPr/>
        </p:nvSpPr>
        <p:spPr>
          <a:xfrm>
            <a:off x="957943" y="567102"/>
            <a:ext cx="722811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6F292C"/>
                </a:solidFill>
                <a:latin typeface="Comic Sans MS" panose="030F0702030302020204" pitchFamily="66" charset="0"/>
              </a:rPr>
              <a:t>„După aceea, voi turna Duhul Meu peste orice făptură; fiii şi fiicele voastre vor prooroci, bătrânii voştri vor visa visuri, şi tinerii voştri vor avea vedenii.” </a:t>
            </a:r>
            <a:r>
              <a:rPr lang="ro-RO" sz="1600" b="1" dirty="0" smtClean="0">
                <a:solidFill>
                  <a:srgbClr val="6F292C"/>
                </a:solidFill>
                <a:latin typeface="Comic Sans MS" panose="030F0702030302020204" pitchFamily="66" charset="0"/>
              </a:rPr>
              <a:t>(Ioel 2:28)</a:t>
            </a:r>
            <a:endParaRPr lang="ro-RO" sz="1600" b="1" dirty="0">
              <a:solidFill>
                <a:srgbClr val="6F292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19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</TotalTime>
  <Words>1222</Words>
  <Application>Microsoft Office PowerPoint</Application>
  <PresentationFormat>Expunere pe ecran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Sola Scriptura</dc:title>
  <dc:subject>Studiu Biblic, Trim. II, 2020 – Cum sa interpretam Scriptura</dc:subject>
  <dc:creator>Sergio Fustero Carreras</dc:creator>
  <cp:keywords>https://www.fustero.es/index_ro.php</cp:keywords>
  <cp:lastModifiedBy>Tronaru Viorel</cp:lastModifiedBy>
  <cp:revision>77</cp:revision>
  <dcterms:created xsi:type="dcterms:W3CDTF">2020-04-18T15:36:25Z</dcterms:created>
  <dcterms:modified xsi:type="dcterms:W3CDTF">2020-04-29T20:20:38Z</dcterms:modified>
</cp:coreProperties>
</file>