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56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Comic Sans MS" pitchFamily="66" charset="0"/>
      <p:regular r:id="rId16"/>
      <p:bold r:id="rId17"/>
    </p:embeddedFont>
    <p:embeddedFont>
      <p:font typeface="Cooper Black" pitchFamily="18" charset="0"/>
      <p:regular r:id="rId18"/>
    </p:embeddedFont>
    <p:embeddedFont>
      <p:font typeface="Calibri Light" pitchFamily="34" charset="0"/>
      <p:regular r:id="rId19"/>
      <p: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C0000"/>
    <a:srgbClr val="FF1819"/>
    <a:srgbClr val="C5C7D9"/>
    <a:srgbClr val="A0A3C1"/>
    <a:srgbClr val="00863D"/>
    <a:srgbClr val="FFFFCC"/>
    <a:srgbClr val="FFFF66"/>
    <a:srgbClr val="523056"/>
    <a:srgbClr val="D7BCDA"/>
    <a:srgbClr val="3F6B6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2FF0-3549-404E-8BB1-CEF6BFAB6E98}" type="datetimeFigureOut">
              <a:rPr lang="es-ES" smtClean="0"/>
              <a:pPr/>
              <a:t>20/04/2020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0880-F2BC-431D-8FDE-08E88C8B94A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25293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2FF0-3549-404E-8BB1-CEF6BFAB6E98}" type="datetimeFigureOut">
              <a:rPr lang="es-ES" smtClean="0"/>
              <a:pPr/>
              <a:t>20/04/2020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0880-F2BC-431D-8FDE-08E88C8B94A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45387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2FF0-3549-404E-8BB1-CEF6BFAB6E98}" type="datetimeFigureOut">
              <a:rPr lang="es-ES" smtClean="0"/>
              <a:pPr/>
              <a:t>20/04/2020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0880-F2BC-431D-8FDE-08E88C8B94A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8467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2467-E1F3-4203-9371-6FD212FF110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20/04/2020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0299-CCD0-420E-8016-956C0B58C30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086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2FF0-3549-404E-8BB1-CEF6BFAB6E98}" type="datetimeFigureOut">
              <a:rPr lang="es-ES" smtClean="0"/>
              <a:pPr/>
              <a:t>20/04/2020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0880-F2BC-431D-8FDE-08E88C8B94A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19347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2FF0-3549-404E-8BB1-CEF6BFAB6E98}" type="datetimeFigureOut">
              <a:rPr lang="es-ES" smtClean="0"/>
              <a:pPr/>
              <a:t>20/04/2020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0880-F2BC-431D-8FDE-08E88C8B94A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0563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2FF0-3549-404E-8BB1-CEF6BFAB6E98}" type="datetimeFigureOut">
              <a:rPr lang="es-ES" smtClean="0"/>
              <a:pPr/>
              <a:t>20/04/2020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0880-F2BC-431D-8FDE-08E88C8B94A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75504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2FF0-3549-404E-8BB1-CEF6BFAB6E98}" type="datetimeFigureOut">
              <a:rPr lang="es-ES" smtClean="0"/>
              <a:pPr/>
              <a:t>20/04/2020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0880-F2BC-431D-8FDE-08E88C8B94A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38144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2FF0-3549-404E-8BB1-CEF6BFAB6E98}" type="datetimeFigureOut">
              <a:rPr lang="es-ES" smtClean="0"/>
              <a:pPr/>
              <a:t>20/04/2020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0880-F2BC-431D-8FDE-08E88C8B94A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16474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2FF0-3549-404E-8BB1-CEF6BFAB6E98}" type="datetimeFigureOut">
              <a:rPr lang="es-ES" smtClean="0"/>
              <a:pPr/>
              <a:t>20/04/2020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0880-F2BC-431D-8FDE-08E88C8B94A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89923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2FF0-3549-404E-8BB1-CEF6BFAB6E98}" type="datetimeFigureOut">
              <a:rPr lang="es-ES" smtClean="0"/>
              <a:pPr/>
              <a:t>20/04/2020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0880-F2BC-431D-8FDE-08E88C8B94A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38498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2FF0-3549-404E-8BB1-CEF6BFAB6E98}" type="datetimeFigureOut">
              <a:rPr lang="es-ES" smtClean="0"/>
              <a:pPr/>
              <a:t>20/04/2020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C0880-F2BC-431D-8FDE-08E88C8B94A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79205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C2FF0-3549-404E-8BB1-CEF6BFAB6E98}" type="datetimeFigureOut">
              <a:rPr lang="es-ES" smtClean="0"/>
              <a:pPr/>
              <a:t>20/04/2020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C0880-F2BC-431D-8FDE-08E88C8B94A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3235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22467-E1F3-4203-9371-6FD212FF110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20/04/2020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80299-CCD0-420E-8016-956C0B58C30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804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F41A845-761D-4A22-AE24-8AB27E279731}"/>
              </a:ext>
            </a:extLst>
          </p:cNvPr>
          <p:cNvSpPr txBox="1"/>
          <p:nvPr/>
        </p:nvSpPr>
        <p:spPr>
          <a:xfrm>
            <a:off x="278674" y="182877"/>
            <a:ext cx="8647612" cy="5078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s-ES"/>
            </a:defPPr>
            <a:lvl1pPr algn="ctr" defTabSz="914400">
              <a:defRPr sz="44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ro-RO" sz="2700" dirty="0">
                <a:solidFill>
                  <a:srgbClr val="EBC385"/>
                </a:solidFill>
              </a:rPr>
              <a:t>BIBLIA: SURSA DE AUTORITATE A </a:t>
            </a:r>
            <a:r>
              <a:rPr lang="ro-RO" sz="2700" dirty="0" smtClean="0">
                <a:solidFill>
                  <a:srgbClr val="EBC385"/>
                </a:solidFill>
              </a:rPr>
              <a:t>CREDINŢEI NOASTRE</a:t>
            </a:r>
            <a:endParaRPr lang="ro-RO" sz="2700" dirty="0">
              <a:solidFill>
                <a:srgbClr val="EBC385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E222F46-7AF4-4519-98BF-159EF2D75D9A}"/>
              </a:ext>
            </a:extLst>
          </p:cNvPr>
          <p:cNvSpPr txBox="1"/>
          <p:nvPr/>
        </p:nvSpPr>
        <p:spPr>
          <a:xfrm>
            <a:off x="5400321" y="6226628"/>
            <a:ext cx="3188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dirty="0">
                <a:solidFill>
                  <a:srgbClr val="EBC385"/>
                </a:solidFill>
              </a:rPr>
              <a:t>Studiul </a:t>
            </a:r>
            <a:r>
              <a:rPr lang="es-ES" b="1" dirty="0">
                <a:solidFill>
                  <a:srgbClr val="EBC385"/>
                </a:solidFill>
              </a:rPr>
              <a:t>4 </a:t>
            </a:r>
            <a:r>
              <a:rPr lang="ro-RO" b="1" dirty="0">
                <a:solidFill>
                  <a:srgbClr val="EBC385"/>
                </a:solidFill>
              </a:rPr>
              <a:t>pentru </a:t>
            </a:r>
            <a:r>
              <a:rPr lang="es-ES" b="1" dirty="0">
                <a:solidFill>
                  <a:srgbClr val="EBC385"/>
                </a:solidFill>
              </a:rPr>
              <a:t>25 </a:t>
            </a:r>
            <a:r>
              <a:rPr lang="ro-RO" b="1" dirty="0">
                <a:solidFill>
                  <a:srgbClr val="EBC385"/>
                </a:solidFill>
              </a:rPr>
              <a:t>aprilie </a:t>
            </a:r>
            <a:r>
              <a:rPr lang="es-ES" b="1" dirty="0">
                <a:solidFill>
                  <a:srgbClr val="EBC385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xmlns="" val="185920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31250B7B-6C51-4483-AC15-CDE749B44901}"/>
              </a:ext>
            </a:extLst>
          </p:cNvPr>
          <p:cNvSpPr/>
          <p:nvPr/>
        </p:nvSpPr>
        <p:spPr>
          <a:xfrm>
            <a:off x="130629" y="84800"/>
            <a:ext cx="8882741" cy="830997"/>
          </a:xfrm>
          <a:prstGeom prst="rect">
            <a:avLst/>
          </a:prstGeom>
          <a:solidFill>
            <a:srgbClr val="6E3D3B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o-RO" sz="2400" b="1" dirty="0" smtClean="0">
                <a:solidFill>
                  <a:srgbClr val="FFC0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„«La Lege </a:t>
            </a:r>
            <a:r>
              <a:rPr lang="ro-RO" sz="2400" b="1" dirty="0" smtClean="0">
                <a:solidFill>
                  <a:srgbClr val="FFC0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şi </a:t>
            </a:r>
            <a:r>
              <a:rPr lang="ro-RO" sz="2400" b="1" dirty="0" smtClean="0">
                <a:solidFill>
                  <a:srgbClr val="FFC0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 mărturie!» Căci dacă nu vor vorbi </a:t>
            </a:r>
            <a:r>
              <a:rPr lang="ro-RO" sz="2400" b="1" dirty="0" smtClean="0">
                <a:solidFill>
                  <a:srgbClr val="FFC0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aşa</a:t>
            </a:r>
            <a:r>
              <a:rPr lang="ro-RO" sz="2400" b="1" dirty="0" smtClean="0">
                <a:solidFill>
                  <a:srgbClr val="FFC0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nu vor mai răsări zorile pentru poporul acesta.” </a:t>
            </a:r>
            <a:r>
              <a:rPr lang="ro-RO" sz="2000" b="1" dirty="0" smtClean="0">
                <a:solidFill>
                  <a:srgbClr val="FFC0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(Isaia 8:20)</a:t>
            </a:r>
            <a:endParaRPr lang="ro-RO" sz="2000" b="1" dirty="0">
              <a:solidFill>
                <a:srgbClr val="FFC000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293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4B692AA-CA8C-4DC4-8CBC-EF959B98A8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43840" y="3167743"/>
            <a:ext cx="5338354" cy="400376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A5540E32-325E-4AA0-9076-E6D0D87AFFDA}"/>
              </a:ext>
            </a:extLst>
          </p:cNvPr>
          <p:cNvSpPr txBox="1"/>
          <p:nvPr/>
        </p:nvSpPr>
        <p:spPr>
          <a:xfrm>
            <a:off x="6217920" y="3439885"/>
            <a:ext cx="28041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o-RO" sz="2800" b="1" smtClean="0">
                <a:effectLst>
                  <a:outerShdw blurRad="50800" dist="38100" dir="8100000" algn="tr" rotWithShape="0">
                    <a:srgbClr val="EF3B20"/>
                  </a:outerShdw>
                </a:effectLst>
              </a:rPr>
              <a:t>Tradiţia</a:t>
            </a:r>
            <a:r>
              <a:rPr lang="ro-RO" sz="2800" b="1" smtClean="0">
                <a:effectLst>
                  <a:outerShdw blurRad="50800" dist="38100" dir="8100000" algn="tr" rotWithShape="0">
                    <a:srgbClr val="EF3B20"/>
                  </a:outerShdw>
                </a:effectLst>
              </a:rPr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o-RO" sz="2800" b="1" smtClean="0">
                <a:effectLst>
                  <a:outerShdw blurRad="50800" dist="38100" dir="8100000" algn="tr" rotWithShape="0">
                    <a:srgbClr val="F3801B"/>
                  </a:outerShdw>
                </a:effectLst>
              </a:rPr>
              <a:t>Experienţa</a:t>
            </a:r>
            <a:r>
              <a:rPr lang="ro-RO" sz="2800" b="1" smtClean="0">
                <a:effectLst>
                  <a:outerShdw blurRad="50800" dist="38100" dir="8100000" algn="tr" rotWithShape="0">
                    <a:srgbClr val="F3801B"/>
                  </a:outerShdw>
                </a:effectLst>
              </a:rPr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o-RO" sz="2800" b="1" smtClean="0">
                <a:effectLst>
                  <a:outerShdw blurRad="50800" dist="38100" dir="8100000" algn="tr" rotWithShape="0">
                    <a:srgbClr val="0A62C8"/>
                  </a:outerShdw>
                </a:effectLst>
              </a:rPr>
              <a:t>Cultura.</a:t>
            </a:r>
            <a:endParaRPr lang="ro-RO" sz="2800" b="1" smtClean="0">
              <a:effectLst>
                <a:outerShdw blurRad="50800" dist="38100" dir="8100000" algn="tr" rotWithShape="0">
                  <a:srgbClr val="0A62C8"/>
                </a:outerShdw>
              </a:effectLst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o-RO" sz="2800" b="1" smtClean="0">
                <a:effectLst>
                  <a:outerShdw blurRad="50800" dist="38100" dir="8100000" algn="tr" rotWithShape="0">
                    <a:srgbClr val="921CF1"/>
                  </a:outerShdw>
                </a:effectLst>
              </a:rPr>
              <a:t>Raţiunea</a:t>
            </a:r>
            <a:r>
              <a:rPr lang="ro-RO" sz="2800" b="1" smtClean="0">
                <a:effectLst>
                  <a:outerShdw blurRad="50800" dist="38100" dir="8100000" algn="tr" rotWithShape="0">
                    <a:srgbClr val="921CF1"/>
                  </a:outerShdw>
                </a:effectLst>
              </a:rPr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o-RO" sz="2800" b="1" smtClean="0">
                <a:effectLst>
                  <a:outerShdw blurRad="50800" dist="38100" dir="8100000" algn="tr" rotWithShape="0">
                    <a:srgbClr val="F120D1"/>
                  </a:outerShdw>
                </a:effectLst>
              </a:rPr>
              <a:t>Biblia.</a:t>
            </a:r>
            <a:endParaRPr lang="ro-RO" sz="2800" b="1">
              <a:effectLst>
                <a:outerShdw blurRad="50800" dist="38100" dir="8100000" algn="tr" rotWithShape="0">
                  <a:srgbClr val="F120D1"/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14A2A724-85C3-4AA6-BAAD-BA13099B01D0}"/>
              </a:ext>
            </a:extLst>
          </p:cNvPr>
          <p:cNvSpPr/>
          <p:nvPr/>
        </p:nvSpPr>
        <p:spPr>
          <a:xfrm>
            <a:off x="505097" y="219285"/>
            <a:ext cx="8577945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463" algn="just">
              <a:spcBef>
                <a:spcPts val="600"/>
              </a:spcBef>
            </a:pPr>
            <a:r>
              <a:rPr lang="ro-RO" sz="2000" b="1" dirty="0"/>
              <a:t>Chiar </a:t>
            </a:r>
            <a:r>
              <a:rPr lang="ro-RO" sz="2000" b="1" dirty="0" smtClean="0"/>
              <a:t>şi </a:t>
            </a:r>
            <a:r>
              <a:rPr lang="ro-RO" sz="2000" b="1" dirty="0"/>
              <a:t>dacă dorim să trăim doar în </a:t>
            </a:r>
            <a:r>
              <a:rPr lang="ro-RO" sz="2000" b="1" dirty="0" smtClean="0"/>
              <a:t>concordanţă </a:t>
            </a:r>
            <a:r>
              <a:rPr lang="ro-RO" sz="2000" b="1" dirty="0"/>
              <a:t>cu Biblia, </a:t>
            </a:r>
            <a:r>
              <a:rPr lang="ro-RO" sz="2000" b="1" dirty="0" smtClean="0"/>
              <a:t>înţelegerea </a:t>
            </a:r>
            <a:r>
              <a:rPr lang="ro-RO" sz="2000" b="1" dirty="0"/>
              <a:t>noastră cu privire la scriptură este modelată semnificativ de </a:t>
            </a:r>
            <a:r>
              <a:rPr lang="ro-RO" sz="2000" b="1" dirty="0" smtClean="0"/>
              <a:t>influenţa </a:t>
            </a:r>
            <a:r>
              <a:rPr lang="ro-RO" sz="2000" b="1" dirty="0"/>
              <a:t>pe care o au o serie de </a:t>
            </a:r>
            <a:r>
              <a:rPr lang="ro-RO" sz="2000" b="1" dirty="0" smtClean="0"/>
              <a:t>factori: tradiţiile </a:t>
            </a:r>
            <a:r>
              <a:rPr lang="ro-RO" sz="2000" b="1" dirty="0"/>
              <a:t>cu care ne-am </a:t>
            </a:r>
            <a:r>
              <a:rPr lang="ro-RO" sz="2000" b="1" dirty="0" smtClean="0"/>
              <a:t>obişnuit şi </a:t>
            </a:r>
            <a:r>
              <a:rPr lang="ro-RO" sz="2000" b="1" dirty="0"/>
              <a:t>cu care am crescut, modul în care am fost </a:t>
            </a:r>
            <a:r>
              <a:rPr lang="ro-RO" sz="2000" b="1" dirty="0" smtClean="0"/>
              <a:t>educaţi </a:t>
            </a:r>
            <a:r>
              <a:rPr lang="ro-RO" sz="2000" b="1" dirty="0"/>
              <a:t>să gândim </a:t>
            </a:r>
            <a:r>
              <a:rPr lang="ro-RO" sz="2000" b="1" dirty="0" smtClean="0"/>
              <a:t>şi </a:t>
            </a:r>
            <a:r>
              <a:rPr lang="ro-RO" sz="2000" b="1" dirty="0"/>
              <a:t>să </a:t>
            </a:r>
            <a:r>
              <a:rPr lang="ro-RO" sz="2000" b="1" dirty="0" smtClean="0"/>
              <a:t>raţionăm </a:t>
            </a:r>
            <a:r>
              <a:rPr lang="ro-RO" sz="2000" b="1" dirty="0"/>
              <a:t>în găsirea </a:t>
            </a:r>
            <a:r>
              <a:rPr lang="ro-RO" sz="2000" b="1" dirty="0" smtClean="0"/>
              <a:t>explicaţiilor</a:t>
            </a:r>
            <a:r>
              <a:rPr lang="ro-RO" sz="2000" b="1" dirty="0"/>
              <a:t>, </a:t>
            </a:r>
            <a:r>
              <a:rPr lang="ro-RO" sz="2000" b="1" dirty="0" smtClean="0"/>
              <a:t>experienţa </a:t>
            </a:r>
            <a:r>
              <a:rPr lang="ro-RO" sz="2000" b="1" dirty="0"/>
              <a:t>noastră cu anumite persoane sau idei </a:t>
            </a:r>
            <a:r>
              <a:rPr lang="ro-RO" sz="2000" b="1" dirty="0" smtClean="0"/>
              <a:t>şi </a:t>
            </a:r>
            <a:r>
              <a:rPr lang="ro-RO" sz="2000" b="1" dirty="0"/>
              <a:t>cultura formativă care ne înconjoară.</a:t>
            </a:r>
          </a:p>
          <a:p>
            <a:pPr indent="271463" algn="just">
              <a:spcBef>
                <a:spcPts val="600"/>
              </a:spcBef>
            </a:pPr>
            <a:r>
              <a:rPr lang="ro-RO" sz="2000" b="1" dirty="0"/>
              <a:t>Prioritatea dată oricărei surse sau </a:t>
            </a:r>
            <a:r>
              <a:rPr lang="ro-RO" sz="2000" b="1" dirty="0" smtClean="0"/>
              <a:t>combinaţii </a:t>
            </a:r>
            <a:r>
              <a:rPr lang="ro-RO" sz="2000" b="1" dirty="0"/>
              <a:t>de surse are o </a:t>
            </a:r>
            <a:r>
              <a:rPr lang="ro-RO" sz="2000" b="1" dirty="0" smtClean="0"/>
              <a:t>influenţă </a:t>
            </a:r>
            <a:r>
              <a:rPr lang="ro-RO" sz="2000" b="1" dirty="0"/>
              <a:t>semnificativă în teologia noastră, iar, în final, determină </a:t>
            </a:r>
            <a:r>
              <a:rPr lang="ro-RO" sz="2000" b="1" dirty="0" smtClean="0"/>
              <a:t>direcţia </a:t>
            </a:r>
            <a:r>
              <a:rPr lang="ro-RO" sz="2000" b="1" dirty="0"/>
              <a:t>oricărui subiect teologic</a:t>
            </a:r>
            <a:r>
              <a:rPr lang="ro-RO" sz="2000" b="1" dirty="0" smtClean="0"/>
              <a:t>.</a:t>
            </a:r>
            <a:endParaRPr lang="ro-RO" sz="20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56B56440-7566-46A6-A3D2-70C385926A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56296" y="3492128"/>
            <a:ext cx="761624" cy="41980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86DC12AB-01BE-4D19-90AA-9CA3C27FE23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56296" y="4147453"/>
            <a:ext cx="761624" cy="41980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B2BBC73A-F1F8-466D-ACA0-594D29F89E6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56296" y="4802778"/>
            <a:ext cx="761624" cy="41980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AC3333A8-AACD-4AAE-A5D5-CDDCBCE3AD1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56296" y="5458103"/>
            <a:ext cx="761624" cy="419806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7B82C062-F37A-4AC9-8CB3-88379E2FA7E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56296" y="6113428"/>
            <a:ext cx="761624" cy="41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1690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CD4CBEF0-878C-44CB-BA36-C96E5083FD30}"/>
              </a:ext>
            </a:extLst>
          </p:cNvPr>
          <p:cNvSpPr/>
          <p:nvPr/>
        </p:nvSpPr>
        <p:spPr>
          <a:xfrm>
            <a:off x="2664823" y="-34836"/>
            <a:ext cx="4439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82550" h="38100" prst="coolSlant"/>
            </a:sp3d>
          </a:bodyPr>
          <a:lstStyle/>
          <a:p>
            <a:pPr algn="ctr" defTabSz="914400"/>
            <a:r>
              <a:rPr lang="ro-RO" sz="4400" b="1" spc="30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TRADIŢIA</a:t>
            </a:r>
            <a:endParaRPr lang="ro-RO" sz="4400" b="1" spc="30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5604F7B1-DC15-4535-AEFC-6113D96E7021}"/>
              </a:ext>
            </a:extLst>
          </p:cNvPr>
          <p:cNvSpPr/>
          <p:nvPr/>
        </p:nvSpPr>
        <p:spPr>
          <a:xfrm>
            <a:off x="88571" y="635951"/>
            <a:ext cx="6937153" cy="923330"/>
          </a:xfrm>
          <a:prstGeom prst="rect">
            <a:avLst/>
          </a:prstGeom>
          <a:solidFill>
            <a:srgbClr val="EED2B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o-RO" b="1" smtClean="0">
                <a:solidFill>
                  <a:srgbClr val="894F23"/>
                </a:solidFill>
                <a:latin typeface="Comic Sans MS" panose="030F0702030302020204" pitchFamily="66" charset="0"/>
              </a:rPr>
              <a:t>„</a:t>
            </a:r>
            <a:r>
              <a:rPr lang="ro-RO" b="1" smtClean="0">
                <a:solidFill>
                  <a:srgbClr val="894F23"/>
                </a:solidFill>
                <a:latin typeface="Comic Sans MS" panose="030F0702030302020204" pitchFamily="66" charset="0"/>
              </a:rPr>
              <a:t>Luaţi </a:t>
            </a:r>
            <a:r>
              <a:rPr lang="ro-RO" b="1" smtClean="0">
                <a:solidFill>
                  <a:srgbClr val="894F23"/>
                </a:solidFill>
                <a:latin typeface="Comic Sans MS" panose="030F0702030302020204" pitchFamily="66" charset="0"/>
              </a:rPr>
              <a:t>seama ca nimeni să nu vă fure cu filosofia şi cu o amăgire </a:t>
            </a:r>
            <a:r>
              <a:rPr lang="ro-RO" b="1" smtClean="0">
                <a:solidFill>
                  <a:srgbClr val="894F23"/>
                </a:solidFill>
                <a:latin typeface="Comic Sans MS" panose="030F0702030302020204" pitchFamily="66" charset="0"/>
              </a:rPr>
              <a:t>deşartă</a:t>
            </a:r>
            <a:r>
              <a:rPr lang="ro-RO" b="1" smtClean="0">
                <a:solidFill>
                  <a:srgbClr val="894F23"/>
                </a:solidFill>
                <a:latin typeface="Comic Sans MS" panose="030F0702030302020204" pitchFamily="66" charset="0"/>
              </a:rPr>
              <a:t>, după datina </a:t>
            </a:r>
            <a:r>
              <a:rPr lang="ro-RO" b="1" smtClean="0">
                <a:solidFill>
                  <a:srgbClr val="894F23"/>
                </a:solidFill>
                <a:latin typeface="Comic Sans MS" panose="030F0702030302020204" pitchFamily="66" charset="0"/>
              </a:rPr>
              <a:t>oamenilor</a:t>
            </a:r>
            <a:r>
              <a:rPr lang="ro-RO" b="1" smtClean="0">
                <a:solidFill>
                  <a:srgbClr val="894F23"/>
                </a:solidFill>
                <a:latin typeface="Comic Sans MS" panose="030F0702030302020204" pitchFamily="66" charset="0"/>
              </a:rPr>
              <a:t>, după învăţăturile începătoare ale </a:t>
            </a:r>
            <a:r>
              <a:rPr lang="ro-RO" b="1" smtClean="0">
                <a:solidFill>
                  <a:srgbClr val="894F23"/>
                </a:solidFill>
                <a:latin typeface="Comic Sans MS" panose="030F0702030302020204" pitchFamily="66" charset="0"/>
              </a:rPr>
              <a:t>lumii</a:t>
            </a:r>
            <a:r>
              <a:rPr lang="ro-RO" b="1" smtClean="0">
                <a:solidFill>
                  <a:srgbClr val="894F23"/>
                </a:solidFill>
                <a:latin typeface="Comic Sans MS" panose="030F0702030302020204" pitchFamily="66" charset="0"/>
              </a:rPr>
              <a:t>, şi nu după </a:t>
            </a:r>
            <a:r>
              <a:rPr lang="ro-RO" b="1" smtClean="0">
                <a:solidFill>
                  <a:srgbClr val="894F23"/>
                </a:solidFill>
                <a:latin typeface="Comic Sans MS" panose="030F0702030302020204" pitchFamily="66" charset="0"/>
              </a:rPr>
              <a:t>Hristos</a:t>
            </a:r>
            <a:r>
              <a:rPr lang="ro-RO" b="1" smtClean="0">
                <a:solidFill>
                  <a:srgbClr val="894F23"/>
                </a:solidFill>
                <a:latin typeface="Comic Sans MS" panose="030F0702030302020204" pitchFamily="66" charset="0"/>
              </a:rPr>
              <a:t>.” </a:t>
            </a:r>
            <a:r>
              <a:rPr lang="ro-RO" sz="1600" b="1" smtClean="0">
                <a:solidFill>
                  <a:srgbClr val="894F23"/>
                </a:solidFill>
                <a:latin typeface="Comic Sans MS" panose="030F0702030302020204" pitchFamily="66" charset="0"/>
              </a:rPr>
              <a:t>(Coloseni</a:t>
            </a:r>
            <a:r>
              <a:rPr lang="ro-RO" sz="1600" b="1" smtClean="0">
                <a:solidFill>
                  <a:srgbClr val="894F23"/>
                </a:solidFill>
                <a:latin typeface="Comic Sans MS" panose="030F0702030302020204" pitchFamily="66" charset="0"/>
              </a:rPr>
              <a:t> </a:t>
            </a:r>
            <a:r>
              <a:rPr lang="ro-RO" sz="1600" b="1" smtClean="0">
                <a:solidFill>
                  <a:srgbClr val="894F23"/>
                </a:solidFill>
                <a:latin typeface="Comic Sans MS" panose="030F0702030302020204" pitchFamily="66" charset="0"/>
              </a:rPr>
              <a:t>2:8)</a:t>
            </a:r>
            <a:endParaRPr lang="ro-RO" sz="1600" b="1">
              <a:solidFill>
                <a:srgbClr val="894F23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DF429567-E611-43E6-A5E5-EB759222A2DF}"/>
              </a:ext>
            </a:extLst>
          </p:cNvPr>
          <p:cNvSpPr txBox="1"/>
          <p:nvPr/>
        </p:nvSpPr>
        <p:spPr>
          <a:xfrm>
            <a:off x="3570514" y="1879825"/>
            <a:ext cx="5573485" cy="30931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ro-RO" sz="2000" b="1">
                <a:solidFill>
                  <a:srgbClr val="00B050"/>
                </a:solidFill>
              </a:rPr>
              <a:t>Ce este bun </a:t>
            </a:r>
            <a:r>
              <a:rPr lang="ro-RO" sz="2000" b="1">
                <a:solidFill>
                  <a:srgbClr val="00B050"/>
                </a:solidFill>
              </a:rPr>
              <a:t>în </a:t>
            </a:r>
            <a:r>
              <a:rPr lang="ro-RO" sz="2000" b="1" smtClean="0">
                <a:solidFill>
                  <a:srgbClr val="00B050"/>
                </a:solidFill>
              </a:rPr>
              <a:t>tradiţie</a:t>
            </a:r>
            <a:r>
              <a:rPr lang="ro-RO" sz="2000" b="1" smtClean="0">
                <a:solidFill>
                  <a:srgbClr val="00B050"/>
                </a:solidFill>
              </a:rPr>
              <a:t>?</a:t>
            </a:r>
          </a:p>
          <a:p>
            <a:pPr>
              <a:spcBef>
                <a:spcPts val="600"/>
              </a:spcBef>
            </a:pPr>
            <a:r>
              <a:rPr lang="ro-RO" sz="2000" b="1" smtClean="0"/>
              <a:t>Tradiţia </a:t>
            </a:r>
            <a:r>
              <a:rPr lang="ro-RO" sz="2000" b="1"/>
              <a:t>ne ajută să ne amintim istoria </a:t>
            </a:r>
            <a:r>
              <a:rPr lang="ro-RO" sz="2000" b="1" smtClean="0"/>
              <a:t>şi </a:t>
            </a:r>
            <a:r>
              <a:rPr lang="ro-RO" sz="2000" b="1"/>
              <a:t>ne transmite </a:t>
            </a:r>
            <a:r>
              <a:rPr lang="ro-RO" sz="2000" b="1" smtClean="0"/>
              <a:t>lecţiile şi experienţele strămoşilor </a:t>
            </a:r>
            <a:r>
              <a:rPr lang="ro-RO" sz="2000" b="1" smtClean="0"/>
              <a:t>noştri</a:t>
            </a:r>
            <a:r>
              <a:rPr lang="ro-RO" sz="2000" b="1" smtClean="0"/>
              <a:t>.</a:t>
            </a:r>
            <a:endParaRPr lang="ro-RO" sz="2000" b="1" smtClean="0"/>
          </a:p>
          <a:p>
            <a:pPr>
              <a:spcBef>
                <a:spcPts val="600"/>
              </a:spcBef>
            </a:pPr>
            <a:r>
              <a:rPr lang="ro-RO" sz="2000" b="1" smtClean="0"/>
              <a:t>În </a:t>
            </a:r>
            <a:r>
              <a:rPr lang="ro-RO" sz="2000" b="1"/>
              <a:t>Biblie găsim </a:t>
            </a:r>
            <a:r>
              <a:rPr lang="ro-RO" sz="2000" b="1" smtClean="0"/>
              <a:t>tradiţii</a:t>
            </a:r>
            <a:r>
              <a:rPr lang="ro-RO" sz="2000" b="1"/>
              <a:t>, precum sărbătoarea Purim, care ne </a:t>
            </a:r>
            <a:r>
              <a:rPr lang="ro-RO" sz="2000" b="1" smtClean="0"/>
              <a:t>aminteşte </a:t>
            </a:r>
            <a:r>
              <a:rPr lang="ro-RO" sz="2000" b="1"/>
              <a:t>de eliberarea poporului lui Dumnezeu. </a:t>
            </a:r>
          </a:p>
          <a:p>
            <a:pPr>
              <a:spcBef>
                <a:spcPts val="600"/>
              </a:spcBef>
            </a:pPr>
            <a:r>
              <a:rPr lang="ro-RO" sz="2000" b="1"/>
              <a:t>În Statele Unite, de exemplu, se continuă reamintirea venirii </a:t>
            </a:r>
            <a:r>
              <a:rPr lang="ro-RO" sz="2000" b="1" smtClean="0"/>
              <a:t>părinţilor </a:t>
            </a:r>
            <a:r>
              <a:rPr lang="ro-RO" sz="2000" b="1"/>
              <a:t>peregrini pe pământul </a:t>
            </a:r>
            <a:r>
              <a:rPr lang="ro-RO" sz="2000" b="1" smtClean="0"/>
              <a:t>libertăţii</a:t>
            </a:r>
            <a:r>
              <a:rPr lang="ro-RO" sz="2000" b="1"/>
              <a:t>. </a:t>
            </a:r>
            <a:endParaRPr lang="ro-RO" sz="2000" b="1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53975B33-4D26-4270-89F9-B1A15475CC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8676" y="1940788"/>
            <a:ext cx="3144677" cy="1572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1DEA1FC1-4BB2-4B85-B910-4642F48BDC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293324" y="5282677"/>
            <a:ext cx="3727269" cy="1480684"/>
          </a:xfrm>
          <a:prstGeom prst="rect">
            <a:avLst/>
          </a:prstGeom>
          <a:ln w="38100" cap="sq">
            <a:solidFill>
              <a:srgbClr val="894F2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39A096E6-B498-4461-A1F2-E09F0DF831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104105" y="140105"/>
            <a:ext cx="1974580" cy="1688329"/>
          </a:xfrm>
          <a:prstGeom prst="rect">
            <a:avLst/>
          </a:prstGeom>
          <a:ln w="38100" cap="sq">
            <a:solidFill>
              <a:srgbClr val="894F2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E40196E9-8895-45D1-AE46-E0D2D648E59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2748" y="3626887"/>
            <a:ext cx="3159722" cy="17773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84CE6699-FA51-4E3A-9FFB-F474D7AEABDE}"/>
              </a:ext>
            </a:extLst>
          </p:cNvPr>
          <p:cNvSpPr/>
          <p:nvPr/>
        </p:nvSpPr>
        <p:spPr>
          <a:xfrm>
            <a:off x="166952" y="5467149"/>
            <a:ext cx="5075608" cy="1315745"/>
          </a:xfrm>
          <a:prstGeom prst="rect">
            <a:avLst/>
          </a:prstGeom>
        </p:spPr>
        <p:txBody>
          <a:bodyPr wrap="square" bIns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ro-RO" sz="2000" b="1" dirty="0">
                <a:solidFill>
                  <a:srgbClr val="C00000"/>
                </a:solidFill>
              </a:rPr>
              <a:t>Ce este rău în </a:t>
            </a:r>
            <a:r>
              <a:rPr lang="ro-RO" sz="2000" b="1" dirty="0" smtClean="0">
                <a:solidFill>
                  <a:srgbClr val="C00000"/>
                </a:solidFill>
              </a:rPr>
              <a:t>tradiţie?</a:t>
            </a:r>
          </a:p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ro-RO" sz="2000" b="1" dirty="0" smtClean="0"/>
              <a:t>Tradiţiile </a:t>
            </a:r>
            <a:r>
              <a:rPr lang="ro-RO" sz="2000" b="1" dirty="0"/>
              <a:t>pot ajunge să înlocuiască adevărul </a:t>
            </a:r>
            <a:r>
              <a:rPr lang="ro-RO" sz="2000" b="1" dirty="0" smtClean="0"/>
              <a:t>(Marcu 7:1-13) prin </a:t>
            </a:r>
            <a:r>
              <a:rPr lang="ro-RO" sz="2000" b="1" dirty="0"/>
              <a:t>adăugarea unor elemente eronate </a:t>
            </a:r>
            <a:r>
              <a:rPr lang="ro-RO" sz="2000" b="1" dirty="0" smtClean="0"/>
              <a:t>şi superstiţii </a:t>
            </a:r>
            <a:r>
              <a:rPr lang="ro-RO" sz="2000" b="1" dirty="0"/>
              <a:t>contrare </a:t>
            </a:r>
            <a:r>
              <a:rPr lang="ro-RO" sz="2000" b="1" dirty="0" smtClean="0"/>
              <a:t>credinţei</a:t>
            </a:r>
            <a:r>
              <a:rPr lang="ro-RO" sz="20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758332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uiExpand="1" build="p"/>
      <p:bldP spid="1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66C1CC1C-94C7-4EEE-87EA-D900F26D00F5}"/>
              </a:ext>
            </a:extLst>
          </p:cNvPr>
          <p:cNvSpPr/>
          <p:nvPr/>
        </p:nvSpPr>
        <p:spPr>
          <a:xfrm>
            <a:off x="3172095" y="-43545"/>
            <a:ext cx="5971903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sunrise" dir="t"/>
            </a:scene3d>
            <a:sp3d contourW="12700" prstMaterial="metal">
              <a:bevelT w="127000" h="31750" prst="relaxedInset"/>
              <a:contourClr>
                <a:srgbClr val="1F344D"/>
              </a:contourClr>
            </a:sp3d>
          </a:bodyPr>
          <a:lstStyle/>
          <a:p>
            <a:pPr algn="ctr" defTabSz="914400"/>
            <a:r>
              <a:rPr lang="ro-RO" sz="4400" b="1" cap="all" spc="30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EXPERIEN</a:t>
            </a:r>
            <a:r>
              <a:rPr lang="ro-RO" sz="4400" b="1" cap="all" spc="30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Ţ</a:t>
            </a:r>
            <a:r>
              <a:rPr lang="ro-RO" sz="4400" b="1" cap="all" spc="30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A</a:t>
            </a:r>
            <a:endParaRPr lang="ro-RO" sz="4400" b="1" cap="all" spc="30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DF787971-A0D5-419C-BEE0-189C3B055D05}"/>
              </a:ext>
            </a:extLst>
          </p:cNvPr>
          <p:cNvSpPr/>
          <p:nvPr/>
        </p:nvSpPr>
        <p:spPr>
          <a:xfrm>
            <a:off x="3172096" y="607321"/>
            <a:ext cx="6013268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o-RO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„Unde </a:t>
            </a:r>
            <a:r>
              <a:rPr lang="ro-RO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este dar fericirea voastră? Căci vă mărturisesc că, dacă ar fi fost cu putinţă, v-aţi fi scos până şi ochii şi mi i-aţi fi dat.” </a:t>
            </a:r>
            <a:r>
              <a:rPr lang="ro-RO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(Galateni 4:15)</a:t>
            </a:r>
            <a:endParaRPr lang="ro-RO" sz="16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B9F0BE1-AEE3-4548-814D-FFAE10622498}"/>
              </a:ext>
            </a:extLst>
          </p:cNvPr>
          <p:cNvSpPr txBox="1"/>
          <p:nvPr/>
        </p:nvSpPr>
        <p:spPr>
          <a:xfrm>
            <a:off x="146954" y="1825261"/>
            <a:ext cx="5046254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ro-RO" sz="2000" b="1">
                <a:solidFill>
                  <a:srgbClr val="00863D"/>
                </a:solidFill>
              </a:rPr>
              <a:t>Ce are bun </a:t>
            </a:r>
            <a:r>
              <a:rPr lang="ro-RO" sz="2000" b="1" smtClean="0">
                <a:solidFill>
                  <a:srgbClr val="00863D"/>
                </a:solidFill>
              </a:rPr>
              <a:t>experienţa?</a:t>
            </a:r>
          </a:p>
          <a:p>
            <a:pPr>
              <a:spcBef>
                <a:spcPts val="600"/>
              </a:spcBef>
            </a:pPr>
            <a:r>
              <a:rPr lang="ro-RO" sz="2000" b="1" smtClean="0"/>
              <a:t>Înţelegerea </a:t>
            </a:r>
            <a:r>
              <a:rPr lang="ro-RO" sz="2000" b="1"/>
              <a:t>noastră cu privire la Dumnezeu se bazează pe </a:t>
            </a:r>
            <a:r>
              <a:rPr lang="ro-RO" sz="2000" b="1" smtClean="0"/>
              <a:t>experienţa </a:t>
            </a:r>
            <a:r>
              <a:rPr lang="ro-RO" sz="2000" b="1"/>
              <a:t>noastră trăită cu </a:t>
            </a:r>
            <a:r>
              <a:rPr lang="ro-RO" sz="2000" b="1" smtClean="0"/>
              <a:t>El.</a:t>
            </a:r>
          </a:p>
          <a:p>
            <a:pPr>
              <a:spcBef>
                <a:spcPts val="600"/>
              </a:spcBef>
            </a:pPr>
            <a:r>
              <a:rPr lang="ro-RO" sz="2000" b="1" smtClean="0"/>
              <a:t>Reamintirea </a:t>
            </a:r>
            <a:r>
              <a:rPr lang="ro-RO" sz="2000" b="1"/>
              <a:t>modului în care Dumnezeu ne-a ajutat sau ne-a fost alături în multe momente din trecutul nostru ne ajută să </a:t>
            </a:r>
            <a:r>
              <a:rPr lang="ro-RO" sz="2000" b="1" smtClean="0"/>
              <a:t>continuăm </a:t>
            </a:r>
            <a:r>
              <a:rPr lang="ro-RO" sz="2000" b="1"/>
              <a:t>să ne îndreptăm spre </a:t>
            </a:r>
            <a:r>
              <a:rPr lang="ro-RO" sz="2000" b="1" smtClean="0"/>
              <a:t>ţintă.</a:t>
            </a:r>
            <a:endParaRPr lang="ro-RO" sz="2000" b="1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1CED844E-7D3D-4D39-9F3F-0A23658A47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7322824" y="1885226"/>
            <a:ext cx="1667691" cy="22295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4712A26E-820D-4E4E-8A5D-21F4120C85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46953" y="155838"/>
            <a:ext cx="2983776" cy="1608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27D5B539-4961-488E-BA14-DE1788866C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39087" y="1885226"/>
            <a:ext cx="1837858" cy="22295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7EADCFCA-2F58-4CCC-AEFE-C2F4CE430C83}"/>
              </a:ext>
            </a:extLst>
          </p:cNvPr>
          <p:cNvSpPr/>
          <p:nvPr/>
        </p:nvSpPr>
        <p:spPr>
          <a:xfrm>
            <a:off x="3800474" y="4142652"/>
            <a:ext cx="5343525" cy="27084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ro-RO" sz="2000" b="1">
                <a:solidFill>
                  <a:srgbClr val="C00000"/>
                </a:solidFill>
              </a:rPr>
              <a:t>Ce are rău </a:t>
            </a:r>
            <a:r>
              <a:rPr lang="ro-RO" sz="2000" b="1" smtClean="0">
                <a:solidFill>
                  <a:srgbClr val="C00000"/>
                </a:solidFill>
              </a:rPr>
              <a:t>experienţa?</a:t>
            </a:r>
          </a:p>
          <a:p>
            <a:pPr>
              <a:spcBef>
                <a:spcPts val="600"/>
              </a:spcBef>
            </a:pPr>
            <a:r>
              <a:rPr lang="ro-RO" sz="2000" b="1" smtClean="0"/>
              <a:t>Nu </a:t>
            </a:r>
            <a:r>
              <a:rPr lang="ro-RO" sz="2000" b="1"/>
              <a:t>toate </a:t>
            </a:r>
            <a:r>
              <a:rPr lang="ro-RO" sz="2000" b="1" smtClean="0"/>
              <a:t>experienţele </a:t>
            </a:r>
            <a:r>
              <a:rPr lang="ro-RO" sz="2000" b="1"/>
              <a:t>sunt bune. În anumite ocazii, ceea ce experimentăm sau </a:t>
            </a:r>
            <a:r>
              <a:rPr lang="ro-RO" sz="2000" b="1" smtClean="0"/>
              <a:t>simţim </a:t>
            </a:r>
            <a:r>
              <a:rPr lang="ro-RO" sz="2000" b="1"/>
              <a:t>nu provine de la Dumnezeu. </a:t>
            </a:r>
          </a:p>
          <a:p>
            <a:pPr>
              <a:spcBef>
                <a:spcPts val="600"/>
              </a:spcBef>
            </a:pPr>
            <a:r>
              <a:rPr lang="ro-RO" sz="2000" b="1"/>
              <a:t>De aceea, este periculos să ne bazăm </a:t>
            </a:r>
            <a:r>
              <a:rPr lang="ro-RO" sz="2000" b="1" smtClean="0"/>
              <a:t>experienţa </a:t>
            </a:r>
            <a:r>
              <a:rPr lang="ro-RO" sz="2000" b="1"/>
              <a:t>sau doctrina pe ceea ce </a:t>
            </a:r>
            <a:r>
              <a:rPr lang="ro-RO" sz="2000" b="1" smtClean="0"/>
              <a:t>simţim </a:t>
            </a:r>
            <a:r>
              <a:rPr lang="ro-RO" sz="2000" b="1"/>
              <a:t>sau experimentăm într-un anumit moment, când acestea contrazic ceea ce spune Biblia. 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32B10FA3-BE15-47E1-B5B8-8ED42FA7D4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46953" y="4164955"/>
            <a:ext cx="3507642" cy="2599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83106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  <p:bldP spid="1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322917B5-93DD-4275-A822-E7BDBA42BB79}"/>
              </a:ext>
            </a:extLst>
          </p:cNvPr>
          <p:cNvSpPr/>
          <p:nvPr/>
        </p:nvSpPr>
        <p:spPr>
          <a:xfrm>
            <a:off x="-34831" y="79694"/>
            <a:ext cx="499000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400"/>
            <a:r>
              <a:rPr lang="ro-RO" sz="4400" b="1" spc="300" smtClean="0">
                <a:ln w="11430"/>
                <a:solidFill>
                  <a:srgbClr val="3F6B6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CULTURA</a:t>
            </a:r>
            <a:endParaRPr lang="ro-RO" sz="4400" b="1" spc="300">
              <a:ln w="11430"/>
              <a:solidFill>
                <a:srgbClr val="3F6B6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8064048-3A4E-46CE-93D2-B25552C672F4}"/>
              </a:ext>
            </a:extLst>
          </p:cNvPr>
          <p:cNvSpPr txBox="1"/>
          <p:nvPr/>
        </p:nvSpPr>
        <p:spPr>
          <a:xfrm>
            <a:off x="0" y="2027877"/>
            <a:ext cx="4955177" cy="47859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ro-RO" sz="2000" b="1">
                <a:solidFill>
                  <a:srgbClr val="00B050"/>
                </a:solidFill>
              </a:rPr>
              <a:t>Ce este </a:t>
            </a:r>
            <a:r>
              <a:rPr lang="ro-RO" sz="2000" b="1">
                <a:solidFill>
                  <a:srgbClr val="00B050"/>
                </a:solidFill>
              </a:rPr>
              <a:t>bun </a:t>
            </a:r>
            <a:r>
              <a:rPr lang="ro-RO" sz="2000" b="1" smtClean="0">
                <a:solidFill>
                  <a:srgbClr val="00B050"/>
                </a:solidFill>
              </a:rPr>
              <a:t>la </a:t>
            </a:r>
            <a:r>
              <a:rPr lang="ro-RO" sz="2000" b="1" smtClean="0">
                <a:solidFill>
                  <a:srgbClr val="00B050"/>
                </a:solidFill>
              </a:rPr>
              <a:t>cultură</a:t>
            </a:r>
            <a:r>
              <a:rPr lang="ro-RO" sz="2000" b="1" smtClean="0">
                <a:solidFill>
                  <a:srgbClr val="00B050"/>
                </a:solidFill>
              </a:rPr>
              <a:t>?</a:t>
            </a:r>
          </a:p>
          <a:p>
            <a:pPr>
              <a:spcBef>
                <a:spcPts val="600"/>
              </a:spcBef>
            </a:pPr>
            <a:r>
              <a:rPr lang="ro-RO" sz="2000" b="1" smtClean="0"/>
              <a:t>În </a:t>
            </a:r>
            <a:r>
              <a:rPr lang="ro-RO" sz="2000" b="1"/>
              <a:t>multe </a:t>
            </a:r>
            <a:r>
              <a:rPr lang="ro-RO" sz="2000" b="1" smtClean="0"/>
              <a:t>ţări</a:t>
            </a:r>
            <a:r>
              <a:rPr lang="ro-RO" sz="2000" b="1"/>
              <a:t>, cultura a fost </a:t>
            </a:r>
            <a:r>
              <a:rPr lang="ro-RO" sz="2000" b="1" smtClean="0"/>
              <a:t>influenţată </a:t>
            </a:r>
            <a:r>
              <a:rPr lang="ro-RO" sz="2000" b="1"/>
              <a:t>în mare măsură </a:t>
            </a:r>
            <a:r>
              <a:rPr lang="ro-RO" sz="2000" b="1"/>
              <a:t>de </a:t>
            </a:r>
            <a:r>
              <a:rPr lang="ro-RO" sz="2000" b="1" smtClean="0"/>
              <a:t>biblie</a:t>
            </a:r>
            <a:r>
              <a:rPr lang="ro-RO" sz="2000" b="1" smtClean="0"/>
              <a:t>.</a:t>
            </a:r>
          </a:p>
          <a:p>
            <a:pPr>
              <a:spcBef>
                <a:spcPts val="600"/>
              </a:spcBef>
            </a:pPr>
            <a:r>
              <a:rPr lang="ro-RO" sz="2000" b="1" smtClean="0"/>
              <a:t>Chiar şi </a:t>
            </a:r>
            <a:r>
              <a:rPr lang="ro-RO" sz="2000" b="1"/>
              <a:t>în </a:t>
            </a:r>
            <a:r>
              <a:rPr lang="ro-RO" sz="2000" b="1" smtClean="0"/>
              <a:t>ţările </a:t>
            </a:r>
            <a:r>
              <a:rPr lang="ro-RO" sz="2000" b="1"/>
              <a:t>în care nu este </a:t>
            </a:r>
            <a:r>
              <a:rPr lang="ro-RO" sz="2000" b="1" smtClean="0"/>
              <a:t>aşa</a:t>
            </a:r>
            <a:r>
              <a:rPr lang="ro-RO" sz="2000" b="1"/>
              <a:t>, descoperim aspecte care sunt perfect compatibile cu </a:t>
            </a:r>
            <a:r>
              <a:rPr lang="ro-RO" sz="2000" b="1" smtClean="0"/>
              <a:t>învăţăturile </a:t>
            </a:r>
            <a:r>
              <a:rPr lang="ro-RO" sz="2000" b="1"/>
              <a:t>biblice</a:t>
            </a:r>
            <a:r>
              <a:rPr lang="ro-RO" sz="2000" b="1"/>
              <a:t>. </a:t>
            </a:r>
            <a:endParaRPr lang="ro-RO" sz="2000" b="1" smtClean="0"/>
          </a:p>
          <a:p>
            <a:pPr algn="ctr">
              <a:spcBef>
                <a:spcPts val="600"/>
              </a:spcBef>
            </a:pPr>
            <a:r>
              <a:rPr lang="ro-RO" sz="2000" b="1" smtClean="0">
                <a:solidFill>
                  <a:srgbClr val="C00000"/>
                </a:solidFill>
              </a:rPr>
              <a:t>Ce </a:t>
            </a:r>
            <a:r>
              <a:rPr lang="ro-RO" sz="2000" b="1">
                <a:solidFill>
                  <a:srgbClr val="C00000"/>
                </a:solidFill>
              </a:rPr>
              <a:t>este </a:t>
            </a:r>
            <a:r>
              <a:rPr lang="ro-RO" sz="2000" b="1">
                <a:solidFill>
                  <a:srgbClr val="C00000"/>
                </a:solidFill>
              </a:rPr>
              <a:t>rău </a:t>
            </a:r>
            <a:r>
              <a:rPr lang="ro-RO" sz="2000" b="1" smtClean="0">
                <a:solidFill>
                  <a:srgbClr val="C00000"/>
                </a:solidFill>
              </a:rPr>
              <a:t>la </a:t>
            </a:r>
            <a:r>
              <a:rPr lang="ro-RO" sz="2000" b="1" smtClean="0">
                <a:solidFill>
                  <a:srgbClr val="C00000"/>
                </a:solidFill>
              </a:rPr>
              <a:t>cultură</a:t>
            </a:r>
            <a:r>
              <a:rPr lang="ro-RO" sz="2000" b="1" smtClean="0">
                <a:solidFill>
                  <a:srgbClr val="C00000"/>
                </a:solidFill>
              </a:rPr>
              <a:t>?</a:t>
            </a:r>
          </a:p>
          <a:p>
            <a:pPr>
              <a:spcBef>
                <a:spcPts val="600"/>
              </a:spcBef>
            </a:pPr>
            <a:r>
              <a:rPr lang="ro-RO" sz="2000" b="1" smtClean="0"/>
              <a:t>Cultura </a:t>
            </a:r>
            <a:r>
              <a:rPr lang="ro-RO" sz="2000" b="1"/>
              <a:t>poate </a:t>
            </a:r>
            <a:r>
              <a:rPr lang="ro-RO" sz="2000" b="1" smtClean="0"/>
              <a:t>conţine </a:t>
            </a:r>
            <a:r>
              <a:rPr lang="ro-RO" sz="2000" b="1"/>
              <a:t>aspecte care par bune </a:t>
            </a:r>
            <a:r>
              <a:rPr lang="ro-RO" sz="2000" b="1" smtClean="0"/>
              <a:t>deşi </a:t>
            </a:r>
            <a:r>
              <a:rPr lang="ro-RO" sz="2000" b="1"/>
              <a:t>sunt rele sau </a:t>
            </a:r>
            <a:r>
              <a:rPr lang="ro-RO" sz="2000" b="1"/>
              <a:t>viceversa </a:t>
            </a:r>
            <a:r>
              <a:rPr lang="ro-RO" sz="2000" b="1" smtClean="0"/>
              <a:t>(</a:t>
            </a:r>
            <a:r>
              <a:rPr lang="ro-RO" sz="2000" b="1" smtClean="0"/>
              <a:t>Isaia </a:t>
            </a:r>
            <a:r>
              <a:rPr lang="ro-RO" sz="2000" b="1" smtClean="0"/>
              <a:t>5:20).</a:t>
            </a:r>
          </a:p>
          <a:p>
            <a:pPr>
              <a:spcBef>
                <a:spcPts val="600"/>
              </a:spcBef>
            </a:pPr>
            <a:r>
              <a:rPr lang="ro-RO" sz="2000" b="1" smtClean="0"/>
              <a:t>De </a:t>
            </a:r>
            <a:r>
              <a:rPr lang="ro-RO" sz="2000" b="1"/>
              <a:t>aceea, orice aspect cultural trebuie evaluat cu Biblia, iar aceasta trebuie să aibe întâietate. Dacă trebuie schimbat ceva, acelea sunt aspectele noastre culturale eronate</a:t>
            </a:r>
            <a:r>
              <a:rPr lang="ro-RO" sz="2000" b="1"/>
              <a:t>. </a:t>
            </a:r>
            <a:endParaRPr lang="ro-RO" sz="2000" b="1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C197FAFE-CA9C-4D79-AD80-FF13124554AA}"/>
              </a:ext>
            </a:extLst>
          </p:cNvPr>
          <p:cNvSpPr/>
          <p:nvPr/>
        </p:nvSpPr>
        <p:spPr>
          <a:xfrm>
            <a:off x="-17416" y="765985"/>
            <a:ext cx="49900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5B3033"/>
                </a:solidFill>
                <a:latin typeface="Comic Sans MS" panose="030F0702030302020204" pitchFamily="66" charset="0"/>
              </a:rPr>
              <a:t>„Căci </a:t>
            </a:r>
            <a:r>
              <a:rPr lang="ro-RO" b="1" dirty="0" smtClean="0">
                <a:solidFill>
                  <a:srgbClr val="5B3033"/>
                </a:solidFill>
                <a:latin typeface="Comic Sans MS" panose="030F0702030302020204" pitchFamily="66" charset="0"/>
              </a:rPr>
              <a:t>tot ce este în lume: pofta firii pământeşti, pofta ochilor şi lăudăroşia vieţii, nu este de la Tatăl, ci din lume.”</a:t>
            </a:r>
          </a:p>
          <a:p>
            <a:pPr algn="ctr"/>
            <a:r>
              <a:rPr lang="ro-RO" sz="1600" b="1" dirty="0" smtClean="0">
                <a:solidFill>
                  <a:srgbClr val="5B3033"/>
                </a:solidFill>
                <a:latin typeface="Comic Sans MS" panose="030F0702030302020204" pitchFamily="66" charset="0"/>
              </a:rPr>
              <a:t>(1 Ioan 2:16)</a:t>
            </a:r>
            <a:endParaRPr lang="ro-RO" sz="1600" b="1" dirty="0">
              <a:solidFill>
                <a:srgbClr val="5B3033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3AC44F6B-0B38-45B6-B474-42157908579F}"/>
              </a:ext>
            </a:extLst>
          </p:cNvPr>
          <p:cNvGrpSpPr/>
          <p:nvPr/>
        </p:nvGrpSpPr>
        <p:grpSpPr>
          <a:xfrm>
            <a:off x="5033551" y="147261"/>
            <a:ext cx="4000728" cy="6563478"/>
            <a:chOff x="5033551" y="112898"/>
            <a:chExt cx="4000728" cy="6563478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xmlns="" id="{94CE950F-5AD4-430A-9716-0EE4077422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033553" y="112898"/>
              <a:ext cx="4000726" cy="2785941"/>
            </a:xfrm>
            <a:prstGeom prst="round2DiagRect">
              <a:avLst>
                <a:gd name="adj1" fmla="val 16667"/>
                <a:gd name="adj2" fmla="val 0"/>
              </a:avLst>
            </a:prstGeom>
            <a:ln w="381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xmlns="" id="{5DFBD261-578C-4CC9-BDB8-4EEDCF6B8E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033553" y="2555815"/>
              <a:ext cx="4000725" cy="2363075"/>
            </a:xfrm>
            <a:prstGeom prst="round2DiagRect">
              <a:avLst>
                <a:gd name="adj1" fmla="val 16667"/>
                <a:gd name="adj2" fmla="val 0"/>
              </a:avLst>
            </a:prstGeom>
            <a:ln w="381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xmlns="" id="{C5304119-8E4B-4950-86FE-777CA63352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033551" y="4575865"/>
              <a:ext cx="4000727" cy="2100511"/>
            </a:xfrm>
            <a:prstGeom prst="round2DiagRect">
              <a:avLst>
                <a:gd name="adj1" fmla="val 16667"/>
                <a:gd name="adj2" fmla="val 0"/>
              </a:avLst>
            </a:prstGeom>
            <a:ln w="381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1092524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09B3BA2D-54B7-4633-8931-C0E90F6E909F}"/>
              </a:ext>
            </a:extLst>
          </p:cNvPr>
          <p:cNvSpPr/>
          <p:nvPr/>
        </p:nvSpPr>
        <p:spPr>
          <a:xfrm>
            <a:off x="0" y="-52251"/>
            <a:ext cx="7167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o-RO" sz="4800" b="1" spc="60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RAŢIUNEA</a:t>
            </a:r>
            <a:endParaRPr lang="ro-RO" sz="4800" b="1" spc="6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EE8112AF-BB03-4179-9D8D-46988D2141B0}"/>
              </a:ext>
            </a:extLst>
          </p:cNvPr>
          <p:cNvSpPr/>
          <p:nvPr/>
        </p:nvSpPr>
        <p:spPr>
          <a:xfrm>
            <a:off x="182879" y="654972"/>
            <a:ext cx="69842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„Şi </a:t>
            </a:r>
            <a:r>
              <a:rPr lang="ro-RO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orice înălţime care se ridică împotriva cunoaşterii lui Dumnezeu şi luăm captiv orice gând ca să asculte de Cristos” </a:t>
            </a:r>
            <a:r>
              <a:rPr lang="ro-RO" sz="16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(2 </a:t>
            </a:r>
            <a:r>
              <a:rPr lang="ro-RO" sz="1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Corinteni </a:t>
            </a:r>
            <a:r>
              <a:rPr lang="ro-RO" sz="16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10:5 </a:t>
            </a:r>
            <a:r>
              <a:rPr lang="ro-RO" sz="14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NTR</a:t>
            </a:r>
            <a:r>
              <a:rPr lang="ro-RO" sz="16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ro-RO" sz="16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EF2933B-F54E-4199-BE78-170CEB32A487}"/>
              </a:ext>
            </a:extLst>
          </p:cNvPr>
          <p:cNvSpPr txBox="1"/>
          <p:nvPr/>
        </p:nvSpPr>
        <p:spPr>
          <a:xfrm>
            <a:off x="3675017" y="1557606"/>
            <a:ext cx="5468982" cy="27853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ro-RO" sz="2000" b="1" dirty="0">
                <a:solidFill>
                  <a:srgbClr val="00863D"/>
                </a:solidFill>
              </a:rPr>
              <a:t>Ce este bun la </a:t>
            </a:r>
            <a:r>
              <a:rPr lang="ro-RO" sz="2000" b="1" dirty="0" smtClean="0">
                <a:solidFill>
                  <a:srgbClr val="00863D"/>
                </a:solidFill>
              </a:rPr>
              <a:t>raţiune?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Capacitatea </a:t>
            </a:r>
            <a:r>
              <a:rPr lang="ro-RO" sz="2000" b="1" dirty="0"/>
              <a:t>de a </a:t>
            </a:r>
            <a:r>
              <a:rPr lang="ro-RO" sz="2000" b="1" dirty="0" smtClean="0"/>
              <a:t>raţiona </a:t>
            </a:r>
            <a:r>
              <a:rPr lang="ro-RO" sz="2000" b="1" dirty="0"/>
              <a:t>provine de la </a:t>
            </a:r>
            <a:r>
              <a:rPr lang="ro-RO" sz="2000" b="1" dirty="0" smtClean="0"/>
              <a:t>Dumnezeu. Cu </a:t>
            </a:r>
            <a:r>
              <a:rPr lang="ro-RO" sz="2000" b="1" dirty="0"/>
              <a:t>ea putem ajunge la concluzii corecte </a:t>
            </a:r>
            <a:r>
              <a:rPr lang="ro-RO" sz="2000" b="1" dirty="0" smtClean="0"/>
              <a:t>şi </a:t>
            </a:r>
            <a:r>
              <a:rPr lang="ro-RO" sz="2000" b="1" dirty="0"/>
              <a:t>să fim </a:t>
            </a:r>
            <a:r>
              <a:rPr lang="ro-RO" sz="2000" b="1" dirty="0" smtClean="0"/>
              <a:t>convinşi </a:t>
            </a:r>
            <a:r>
              <a:rPr lang="ro-RO" sz="2000" b="1" dirty="0"/>
              <a:t>de </a:t>
            </a:r>
            <a:r>
              <a:rPr lang="ro-RO" sz="2000" b="1" dirty="0" smtClean="0"/>
              <a:t>adevăr (2 Petru 1:12; Ioan 16:8).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Raţiunea </a:t>
            </a:r>
            <a:r>
              <a:rPr lang="ro-RO" sz="2000" b="1" dirty="0"/>
              <a:t>ne face </a:t>
            </a:r>
            <a:r>
              <a:rPr lang="ro-RO" sz="2000" b="1" dirty="0" smtClean="0"/>
              <a:t>înţelepţi, oridecâteori </a:t>
            </a:r>
            <a:r>
              <a:rPr lang="ro-RO" sz="2000" b="1" dirty="0"/>
              <a:t>este supusă </a:t>
            </a:r>
            <a:r>
              <a:rPr lang="ro-RO" sz="2000" b="1" dirty="0" smtClean="0"/>
              <a:t>voinţei </a:t>
            </a:r>
            <a:r>
              <a:rPr lang="ro-RO" sz="2000" b="1" dirty="0"/>
              <a:t>lui Dumnezeu </a:t>
            </a:r>
            <a:r>
              <a:rPr lang="ro-RO" sz="2000" b="1" dirty="0" smtClean="0"/>
              <a:t>(Prov. 9:10).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Chiar şi </a:t>
            </a:r>
            <a:r>
              <a:rPr lang="ro-RO" sz="2000" b="1" dirty="0"/>
              <a:t>închinarea noastră trebuie să fie </a:t>
            </a:r>
            <a:r>
              <a:rPr lang="ro-RO" sz="2000" b="1" dirty="0" smtClean="0"/>
              <a:t>raţională</a:t>
            </a:r>
            <a:br>
              <a:rPr lang="ro-RO" sz="2000" b="1" dirty="0" smtClean="0"/>
            </a:br>
            <a:r>
              <a:rPr lang="ro-RO" sz="2000" b="1" dirty="0" smtClean="0"/>
              <a:t>(Rom. 12:1), şi </a:t>
            </a:r>
            <a:r>
              <a:rPr lang="ro-RO" sz="2000" b="1" dirty="0"/>
              <a:t>nu doar </a:t>
            </a:r>
            <a:r>
              <a:rPr lang="ro-RO" sz="2000" b="1" dirty="0" smtClean="0"/>
              <a:t>sentimentală.</a:t>
            </a:r>
            <a:endParaRPr lang="ro-RO" sz="20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73679253-FC56-4C58-9F27-3DC0C59250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28354" y="1735914"/>
            <a:ext cx="3310893" cy="24831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731ADB8-79AA-40D9-ABF8-79C6101B5D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88290" y="4354285"/>
            <a:ext cx="2698323" cy="2323556"/>
          </a:xfrm>
          <a:prstGeom prst="rect">
            <a:avLst/>
          </a:prstGeom>
          <a:ln w="38100" cap="sq">
            <a:solidFill>
              <a:srgbClr val="52305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F6686C6B-42A6-4A8F-8394-A8172FC226AC}"/>
              </a:ext>
            </a:extLst>
          </p:cNvPr>
          <p:cNvSpPr/>
          <p:nvPr/>
        </p:nvSpPr>
        <p:spPr>
          <a:xfrm>
            <a:off x="157387" y="4376696"/>
            <a:ext cx="6130903" cy="24006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ro-RO" sz="2000" b="1">
                <a:solidFill>
                  <a:srgbClr val="C00000"/>
                </a:solidFill>
              </a:rPr>
              <a:t>Ce este rău </a:t>
            </a:r>
            <a:r>
              <a:rPr lang="ro-RO" sz="2000" b="1">
                <a:solidFill>
                  <a:srgbClr val="C00000"/>
                </a:solidFill>
              </a:rPr>
              <a:t>la </a:t>
            </a:r>
            <a:r>
              <a:rPr lang="ro-RO" sz="2000" b="1" smtClean="0">
                <a:solidFill>
                  <a:srgbClr val="C00000"/>
                </a:solidFill>
              </a:rPr>
              <a:t>raţiune</a:t>
            </a:r>
            <a:r>
              <a:rPr lang="ro-RO" sz="2000" b="1" smtClean="0">
                <a:solidFill>
                  <a:srgbClr val="C00000"/>
                </a:solidFill>
              </a:rPr>
              <a:t>?</a:t>
            </a:r>
          </a:p>
          <a:p>
            <a:pPr>
              <a:spcBef>
                <a:spcPts val="600"/>
              </a:spcBef>
            </a:pPr>
            <a:r>
              <a:rPr lang="ro-RO" sz="2000" b="1" smtClean="0"/>
              <a:t>Este </a:t>
            </a:r>
            <a:r>
              <a:rPr lang="ro-RO" sz="2000" b="1"/>
              <a:t>foarte periculos să credem că </a:t>
            </a:r>
            <a:r>
              <a:rPr lang="ro-RO" sz="2000" b="1" smtClean="0"/>
              <a:t>raţiunea </a:t>
            </a:r>
            <a:r>
              <a:rPr lang="ro-RO" sz="2000" b="1"/>
              <a:t>noastră este capabilă să proceseze totul. </a:t>
            </a:r>
          </a:p>
          <a:p>
            <a:pPr>
              <a:spcBef>
                <a:spcPts val="600"/>
              </a:spcBef>
            </a:pPr>
            <a:r>
              <a:rPr lang="ro-RO" sz="2000" b="1"/>
              <a:t>Dacă nu acceptăm ceea ce nu putem </a:t>
            </a:r>
            <a:r>
              <a:rPr lang="ro-RO" sz="2000" b="1" smtClean="0"/>
              <a:t>raţiona</a:t>
            </a:r>
            <a:r>
              <a:rPr lang="ro-RO" sz="2000" b="1"/>
              <a:t>, respingem ceea ce nu </a:t>
            </a:r>
            <a:r>
              <a:rPr lang="ro-RO" sz="2000" b="1" smtClean="0"/>
              <a:t>înţelegem</a:t>
            </a:r>
            <a:r>
              <a:rPr lang="ro-RO" sz="2000" b="1"/>
              <a:t>, supranaturalul. Îl îndepărtăm de noi pe Dumnezeu, singurul care ne poate da mântuirea </a:t>
            </a:r>
            <a:r>
              <a:rPr lang="ro-RO" sz="2000" b="1" smtClean="0"/>
              <a:t>şi viaţa veşnică</a:t>
            </a:r>
            <a:r>
              <a:rPr lang="ro-RO" sz="2000" b="1"/>
              <a:t>. </a:t>
            </a:r>
            <a:endParaRPr lang="ro-RO" sz="2000" b="1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08704B78-3444-48EB-913F-C6B7E2EA81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341324" y="114458"/>
            <a:ext cx="1696608" cy="1427338"/>
          </a:xfrm>
          <a:prstGeom prst="rect">
            <a:avLst/>
          </a:prstGeom>
          <a:ln w="57150" cap="rnd">
            <a:solidFill>
              <a:srgbClr val="FFFFCC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71588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B5D466AA-72A3-4961-9C96-2CA8887E0046}"/>
              </a:ext>
            </a:extLst>
          </p:cNvPr>
          <p:cNvSpPr/>
          <p:nvPr/>
        </p:nvSpPr>
        <p:spPr>
          <a:xfrm>
            <a:off x="0" y="85970"/>
            <a:ext cx="369243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brightRoom" dir="t"/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defTabSz="914400"/>
            <a:r>
              <a:rPr lang="ro-RO" sz="4400" b="1" spc="30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BIBLIA</a:t>
            </a:r>
            <a:endParaRPr lang="ro-RO" sz="4400" b="1" spc="30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4FAE41B9-2FC5-4B5A-8753-3D9461011651}"/>
              </a:ext>
            </a:extLst>
          </p:cNvPr>
          <p:cNvSpPr/>
          <p:nvPr/>
        </p:nvSpPr>
        <p:spPr>
          <a:xfrm>
            <a:off x="3692432" y="13386"/>
            <a:ext cx="35618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C5C7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„Căci</a:t>
            </a:r>
            <a:r>
              <a:rPr lang="ro-RO" b="1" dirty="0" smtClean="0">
                <a:solidFill>
                  <a:srgbClr val="C5C7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dacă aţi crede pe Moise, M-aţi crede şi pe Mine, pentru că el a scris despre Mine.” </a:t>
            </a:r>
            <a:r>
              <a:rPr lang="ro-RO" sz="1600" b="1" dirty="0" smtClean="0">
                <a:solidFill>
                  <a:srgbClr val="C5C7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(Ioan 5:46)</a:t>
            </a:r>
            <a:endParaRPr lang="ro-RO" sz="1600" b="1" dirty="0">
              <a:solidFill>
                <a:srgbClr val="C5C7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7E175FD-24B2-4B60-90F8-BEE488353674}"/>
              </a:ext>
            </a:extLst>
          </p:cNvPr>
          <p:cNvSpPr txBox="1"/>
          <p:nvPr/>
        </p:nvSpPr>
        <p:spPr>
          <a:xfrm>
            <a:off x="95796" y="894056"/>
            <a:ext cx="644434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>
                <a:solidFill>
                  <a:srgbClr val="00863D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 are </a:t>
            </a:r>
            <a:r>
              <a:rPr lang="ro-RO" sz="2000" b="1">
                <a:solidFill>
                  <a:srgbClr val="00863D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 </a:t>
            </a:r>
            <a:r>
              <a:rPr lang="ro-RO" sz="2000" b="1" smtClean="0">
                <a:solidFill>
                  <a:srgbClr val="00863D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Biblia?</a:t>
            </a:r>
          </a:p>
          <a:p>
            <a:pPr>
              <a:spcBef>
                <a:spcPts val="600"/>
              </a:spcBef>
            </a:pP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cartea pe care Isus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însuşi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invită să o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studiem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5:39) şi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 o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credem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(v. 46).</a:t>
            </a:r>
            <a:endParaRPr lang="ro-RO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7DC01C6-D583-476C-850F-36E60C0CFB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74196" y="43545"/>
            <a:ext cx="1282420" cy="186617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4E4281BC-7566-410C-B70F-827813994EC1}"/>
              </a:ext>
            </a:extLst>
          </p:cNvPr>
          <p:cNvSpPr/>
          <p:nvPr/>
        </p:nvSpPr>
        <p:spPr>
          <a:xfrm>
            <a:off x="95796" y="2121189"/>
            <a:ext cx="568669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 Cuvântul inspirat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Dumnezeu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util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pentru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învăţarea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noastră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Timotei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3:16).</a:t>
            </a:r>
            <a:endParaRPr lang="ro-RO" sz="20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chestiuni de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credinţă şi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doctrină este deasupra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tradiţiei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experienţei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culturii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raţiunii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Toate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acestea trebuie să fie evaluate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analizate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Biblie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o-RO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53D85F7E-7DDF-4625-A4A4-75179D28DBF4}"/>
              </a:ext>
            </a:extLst>
          </p:cNvPr>
          <p:cNvSpPr/>
          <p:nvPr/>
        </p:nvSpPr>
        <p:spPr>
          <a:xfrm>
            <a:off x="2159725" y="3963871"/>
            <a:ext cx="390856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>
                <a:solidFill>
                  <a:srgbClr val="C00000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 este </a:t>
            </a:r>
            <a:r>
              <a:rPr lang="ro-RO" sz="2000" b="1">
                <a:solidFill>
                  <a:srgbClr val="C00000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rău </a:t>
            </a:r>
            <a:r>
              <a:rPr lang="ro-RO" sz="2000" b="1" smtClean="0">
                <a:solidFill>
                  <a:srgbClr val="C00000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</a:t>
            </a:r>
            <a:r>
              <a:rPr lang="ro-RO" sz="2000" b="1" smtClean="0">
                <a:solidFill>
                  <a:srgbClr val="C00000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2000" b="1" smtClean="0">
                <a:solidFill>
                  <a:srgbClr val="C00000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Biblie</a:t>
            </a:r>
            <a:r>
              <a:rPr lang="ro-RO" sz="2000" b="1" smtClean="0">
                <a:solidFill>
                  <a:srgbClr val="C00000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>
              <a:spcBef>
                <a:spcPts val="600"/>
              </a:spcBef>
            </a:pP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Nimic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Atâta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timp cât ne lăsăm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ghidaţi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 Studiu de Autorul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Însuşi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Duhul Sfânt. </a:t>
            </a:r>
          </a:p>
          <a:p>
            <a:pPr>
              <a:spcBef>
                <a:spcPts val="600"/>
              </a:spcBef>
            </a:pP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Duhul Sfânt nu ne va ghida niciodată la un adevăr sau la o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înţelegere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 să contrazică ceea ce El a descoperit în propria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Biblie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o-RO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5B644559-6680-48EA-B360-17CA104A25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5796" y="3963871"/>
            <a:ext cx="2030691" cy="2708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28464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  <p:bldP spid="7" grpId="0" build="p"/>
      <p:bldP spid="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69A5F292-5E90-471C-9877-534D86E57CE6}"/>
              </a:ext>
            </a:extLst>
          </p:cNvPr>
          <p:cNvSpPr/>
          <p:nvPr/>
        </p:nvSpPr>
        <p:spPr>
          <a:xfrm>
            <a:off x="878116" y="719154"/>
            <a:ext cx="8245965" cy="58374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indent="358775" algn="just">
              <a:lnSpc>
                <a:spcPts val="3200"/>
              </a:lnSpc>
              <a:spcBef>
                <a:spcPts val="600"/>
              </a:spcBef>
            </a:pPr>
            <a:r>
              <a:rPr lang="ro-RO" sz="2800" dirty="0" smtClean="0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„</a:t>
            </a:r>
            <a:r>
              <a:rPr lang="ro-RO" sz="2800" b="1" dirty="0" smtClean="0">
                <a:solidFill>
                  <a:schemeClr val="accent6">
                    <a:lumMod val="50000"/>
                  </a:schemeClr>
                </a:solidFill>
              </a:rPr>
              <a:t>Noi </a:t>
            </a:r>
            <a:r>
              <a:rPr lang="ro-RO" sz="2800" b="1" dirty="0">
                <a:solidFill>
                  <a:schemeClr val="accent6">
                    <a:lumMod val="50000"/>
                  </a:schemeClr>
                </a:solidFill>
              </a:rPr>
              <a:t>nu trebuie să îngăduim nici unui motiv vremelnic să ne îndepărteze de la cercetarea </a:t>
            </a:r>
            <a:r>
              <a:rPr lang="ro-RO" sz="2800" b="1" dirty="0" smtClean="0">
                <a:solidFill>
                  <a:schemeClr val="accent6">
                    <a:lumMod val="50000"/>
                  </a:schemeClr>
                </a:solidFill>
              </a:rPr>
              <a:t>amănunţită </a:t>
            </a:r>
            <a:r>
              <a:rPr lang="ro-RO" sz="2800" b="1" dirty="0">
                <a:solidFill>
                  <a:schemeClr val="accent6">
                    <a:lumMod val="50000"/>
                  </a:schemeClr>
                </a:solidFill>
              </a:rPr>
              <a:t>a adevărului Bibliei. Părerile </a:t>
            </a:r>
            <a:r>
              <a:rPr lang="ro-RO" sz="2800" b="1" dirty="0" smtClean="0">
                <a:solidFill>
                  <a:schemeClr val="accent6">
                    <a:lumMod val="50000"/>
                  </a:schemeClr>
                </a:solidFill>
              </a:rPr>
              <a:t>şi </a:t>
            </a:r>
            <a:r>
              <a:rPr lang="ro-RO" sz="2800" b="1" dirty="0">
                <a:solidFill>
                  <a:schemeClr val="accent6">
                    <a:lumMod val="50000"/>
                  </a:schemeClr>
                </a:solidFill>
              </a:rPr>
              <a:t>obiceiurile oamenilor nu trebuie primite ca fiind autoritate divină. Dumnezeu ne arată în Cuvântul Său care este toată datoria omului </a:t>
            </a:r>
            <a:r>
              <a:rPr lang="ro-RO" sz="2800" b="1" dirty="0" smtClean="0">
                <a:solidFill>
                  <a:schemeClr val="accent6">
                    <a:lumMod val="50000"/>
                  </a:schemeClr>
                </a:solidFill>
              </a:rPr>
              <a:t>şi </a:t>
            </a:r>
            <a:r>
              <a:rPr lang="ro-RO" sz="2800" b="1" dirty="0">
                <a:solidFill>
                  <a:schemeClr val="accent6">
                    <a:lumMod val="50000"/>
                  </a:schemeClr>
                </a:solidFill>
              </a:rPr>
              <a:t>noi nu trebuie să ne lăsăm </a:t>
            </a:r>
            <a:r>
              <a:rPr lang="ro-RO" sz="2800" b="1" dirty="0" smtClean="0">
                <a:solidFill>
                  <a:schemeClr val="accent6">
                    <a:lumMod val="50000"/>
                  </a:schemeClr>
                </a:solidFill>
              </a:rPr>
              <a:t>îndepărtaţi </a:t>
            </a:r>
            <a:r>
              <a:rPr lang="ro-RO" sz="2800" b="1" dirty="0">
                <a:solidFill>
                  <a:schemeClr val="accent6">
                    <a:lumMod val="50000"/>
                  </a:schemeClr>
                </a:solidFill>
              </a:rPr>
              <a:t>de la marele standard de neprihănire. El a trimis pe unicul Lui Fiu născut ca să fie exemplul nostru </a:t>
            </a:r>
            <a:r>
              <a:rPr lang="ro-RO" sz="2800" b="1" dirty="0" smtClean="0">
                <a:solidFill>
                  <a:schemeClr val="accent6">
                    <a:lumMod val="50000"/>
                  </a:schemeClr>
                </a:solidFill>
              </a:rPr>
              <a:t>şi </a:t>
            </a:r>
            <a:r>
              <a:rPr lang="ro-RO" sz="2800" b="1" dirty="0">
                <a:solidFill>
                  <a:schemeClr val="accent6">
                    <a:lumMod val="50000"/>
                  </a:schemeClr>
                </a:solidFill>
              </a:rPr>
              <a:t>ne-a poruncit să-L ascultăm </a:t>
            </a:r>
            <a:r>
              <a:rPr lang="ro-RO" sz="2800" b="1" dirty="0" smtClean="0">
                <a:solidFill>
                  <a:schemeClr val="accent6">
                    <a:lumMod val="50000"/>
                  </a:schemeClr>
                </a:solidFill>
              </a:rPr>
              <a:t>şi </a:t>
            </a:r>
            <a:r>
              <a:rPr lang="ro-RO" sz="2800" b="1" dirty="0">
                <a:solidFill>
                  <a:schemeClr val="accent6">
                    <a:lumMod val="50000"/>
                  </a:schemeClr>
                </a:solidFill>
              </a:rPr>
              <a:t>să-L urmăm. Noi nu trebuie să ne lăsăm </a:t>
            </a:r>
            <a:r>
              <a:rPr lang="ro-RO" sz="2800" b="1" dirty="0" smtClean="0">
                <a:solidFill>
                  <a:schemeClr val="accent6">
                    <a:lumMod val="50000"/>
                  </a:schemeClr>
                </a:solidFill>
              </a:rPr>
              <a:t>influenţaţi </a:t>
            </a:r>
            <a:r>
              <a:rPr lang="ro-RO" sz="2800" b="1" dirty="0">
                <a:solidFill>
                  <a:schemeClr val="accent6">
                    <a:lumMod val="50000"/>
                  </a:schemeClr>
                </a:solidFill>
              </a:rPr>
              <a:t>să ne îndepărtăm de adevăr </a:t>
            </a:r>
            <a:r>
              <a:rPr lang="ro-RO" sz="2800" b="1" dirty="0" smtClean="0">
                <a:solidFill>
                  <a:schemeClr val="accent6">
                    <a:lumMod val="50000"/>
                  </a:schemeClr>
                </a:solidFill>
              </a:rPr>
              <a:t>aşa </a:t>
            </a:r>
            <a:r>
              <a:rPr lang="ro-RO" sz="2800" b="1" dirty="0">
                <a:solidFill>
                  <a:schemeClr val="accent6">
                    <a:lumMod val="50000"/>
                  </a:schemeClr>
                </a:solidFill>
              </a:rPr>
              <a:t>cum este el în Isus, deoarece oamenii mari </a:t>
            </a:r>
            <a:r>
              <a:rPr lang="ro-RO" sz="2800" b="1" dirty="0" smtClean="0">
                <a:solidFill>
                  <a:schemeClr val="accent6">
                    <a:lumMod val="50000"/>
                  </a:schemeClr>
                </a:solidFill>
              </a:rPr>
              <a:t>şi </a:t>
            </a:r>
            <a:r>
              <a:rPr lang="ro-RO" sz="2800" b="1" dirty="0">
                <a:solidFill>
                  <a:schemeClr val="accent6">
                    <a:lumMod val="50000"/>
                  </a:schemeClr>
                </a:solidFill>
              </a:rPr>
              <a:t>buni cu adevărat </a:t>
            </a:r>
            <a:r>
              <a:rPr lang="ro-RO" sz="2800" b="1" dirty="0" smtClean="0">
                <a:solidFill>
                  <a:schemeClr val="accent6">
                    <a:lumMod val="50000"/>
                  </a:schemeClr>
                </a:solidFill>
              </a:rPr>
              <a:t>îşi </a:t>
            </a:r>
            <a:r>
              <a:rPr lang="ro-RO" sz="2800" b="1" dirty="0">
                <a:solidFill>
                  <a:schemeClr val="accent6">
                    <a:lumMod val="50000"/>
                  </a:schemeClr>
                </a:solidFill>
              </a:rPr>
              <a:t>extrag ideile din </a:t>
            </a:r>
            <a:r>
              <a:rPr lang="ro-RO" sz="2800" b="1" dirty="0" smtClean="0">
                <a:solidFill>
                  <a:schemeClr val="accent6">
                    <a:lumMod val="50000"/>
                  </a:schemeClr>
                </a:solidFill>
              </a:rPr>
              <a:t>declaraţiile </a:t>
            </a:r>
            <a:r>
              <a:rPr lang="ro-RO" sz="2800" b="1" dirty="0">
                <a:solidFill>
                  <a:schemeClr val="accent6">
                    <a:lumMod val="50000"/>
                  </a:schemeClr>
                </a:solidFill>
              </a:rPr>
              <a:t>clare ale Cuvântului lui Dumnezeu</a:t>
            </a:r>
            <a:r>
              <a:rPr lang="ro-RO" sz="28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o-RO" sz="2800" dirty="0" smtClean="0">
                <a:solidFill>
                  <a:srgbClr val="BC0000"/>
                </a:solidFill>
                <a:latin typeface="Cooper Black" panose="0208090404030B020404" pitchFamily="18" charset="0"/>
              </a:rPr>
              <a:t>”</a:t>
            </a:r>
            <a:endParaRPr lang="ro-RO" sz="2800" dirty="0">
              <a:solidFill>
                <a:srgbClr val="BC0000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61A4E9AA-84C3-42F1-A19F-45084BE17A1F}"/>
              </a:ext>
            </a:extLst>
          </p:cNvPr>
          <p:cNvSpPr txBox="1"/>
          <p:nvPr/>
        </p:nvSpPr>
        <p:spPr>
          <a:xfrm>
            <a:off x="2783370" y="6467450"/>
            <a:ext cx="634071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ro-RO" b="1" dirty="0" err="1" smtClean="0">
                <a:solidFill>
                  <a:srgbClr val="BC0000"/>
                </a:solidFill>
              </a:rPr>
              <a:t>E.G.W</a:t>
            </a:r>
            <a:r>
              <a:rPr lang="ro-RO" b="1" dirty="0" smtClean="0">
                <a:solidFill>
                  <a:srgbClr val="BC0000"/>
                </a:solidFill>
              </a:rPr>
              <a:t>. (Principiile </a:t>
            </a:r>
            <a:r>
              <a:rPr lang="ro-RO" b="1" dirty="0">
                <a:solidFill>
                  <a:srgbClr val="BC0000"/>
                </a:solidFill>
              </a:rPr>
              <a:t>fundamentale ale </a:t>
            </a:r>
            <a:r>
              <a:rPr lang="ro-RO" b="1" dirty="0" smtClean="0">
                <a:solidFill>
                  <a:srgbClr val="BC0000"/>
                </a:solidFill>
              </a:rPr>
              <a:t>educaţiei creştine, pag. 128)</a:t>
            </a:r>
            <a:endParaRPr lang="ro-RO" b="1" dirty="0">
              <a:solidFill>
                <a:srgbClr val="B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828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482</TotalTime>
  <Words>956</Words>
  <Application>Microsoft Office PowerPoint</Application>
  <PresentationFormat>Expunere pe ecran (4:3)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9</vt:i4>
      </vt:variant>
    </vt:vector>
  </HeadingPairs>
  <TitlesOfParts>
    <vt:vector size="16" baseType="lpstr">
      <vt:lpstr>Arial</vt:lpstr>
      <vt:lpstr>Calibri</vt:lpstr>
      <vt:lpstr>Comic Sans MS</vt:lpstr>
      <vt:lpstr>Cooper Black</vt:lpstr>
      <vt:lpstr>Calibri Light</vt:lpstr>
      <vt:lpstr>Tema de Office</vt:lpstr>
      <vt:lpstr>1_Tema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4 - Biblia - sursa de autoritate a credintei noastre</dc:title>
  <dc:subject>Studiu Biblic, Trim. II, 2020 – Cum sa interpretam Scriptura</dc:subject>
  <dc:creator>Sergio Fustero Carreras</dc:creator>
  <cp:keywords>https://www.fustero.es/index_ro.php</cp:keywords>
  <cp:lastModifiedBy>Tronaru Viorel</cp:lastModifiedBy>
  <cp:revision>73</cp:revision>
  <dcterms:created xsi:type="dcterms:W3CDTF">2020-04-11T06:57:48Z</dcterms:created>
  <dcterms:modified xsi:type="dcterms:W3CDTF">2020-04-20T07:06:41Z</dcterms:modified>
</cp:coreProperties>
</file>