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58" r:id="rId6"/>
    <p:sldId id="264" r:id="rId7"/>
    <p:sldId id="259" r:id="rId8"/>
    <p:sldId id="260" r:id="rId9"/>
    <p:sldId id="261" r:id="rId10"/>
    <p:sldId id="268" r:id="rId11"/>
    <p:sldId id="262" r:id="rId12"/>
    <p:sldId id="265"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2B25"/>
    <a:srgbClr val="321900"/>
    <a:srgbClr val="F1C294"/>
    <a:srgbClr val="C8BBA7"/>
    <a:srgbClr val="C4B8B0"/>
    <a:srgbClr val="4B0492"/>
    <a:srgbClr val="B7B7FF"/>
    <a:srgbClr val="020B84"/>
    <a:srgbClr val="CACEFE"/>
    <a:srgbClr val="9B24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8268" autoAdjust="0"/>
  </p:normalViewPr>
  <p:slideViewPr>
    <p:cSldViewPr snapToGrid="0">
      <p:cViewPr varScale="1">
        <p:scale>
          <a:sx n="86" d="100"/>
          <a:sy n="86" d="100"/>
        </p:scale>
        <p:origin x="-99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4529C-8A49-424F-A521-D27A7EEEBF3F}" type="doc">
      <dgm:prSet loTypeId="urn:microsoft.com/office/officeart/2005/8/layout/pList2#1" loCatId="picture" qsTypeId="urn:microsoft.com/office/officeart/2005/8/quickstyle/3d1" qsCatId="3D" csTypeId="urn:microsoft.com/office/officeart/2005/8/colors/colorful1#1" csCatId="colorful" phldr="1"/>
      <dgm:spPr/>
      <dgm:t>
        <a:bodyPr/>
        <a:lstStyle/>
        <a:p>
          <a:endParaRPr lang="es-ES"/>
        </a:p>
      </dgm:t>
    </dgm:pt>
    <dgm:pt modelId="{2FFB63A8-1DE6-4A4B-85AA-0125A6356444}">
      <dgm:prSet custT="1"/>
      <dgm:spPr>
        <a:solidFill>
          <a:schemeClr val="accent2">
            <a:lumMod val="50000"/>
          </a:schemeClr>
        </a:solidFill>
      </dgm:spPr>
      <dgm:t>
        <a:bodyPr lIns="108000" tIns="108000" rIns="108000" bIns="108000"/>
        <a:lstStyle/>
        <a:p>
          <a:r>
            <a:rPr lang="ro-RO" sz="2000" b="1" noProof="0" dirty="0" smtClean="0"/>
            <a:t>„asupritorul” (v. 20). Caesar Augustus: recensământul lui l-a dus pe Iosif în Betleem.</a:t>
          </a:r>
          <a:endParaRPr lang="ro-RO" sz="2000" b="1" noProof="0" dirty="0"/>
        </a:p>
      </dgm:t>
    </dgm:pt>
    <dgm:pt modelId="{198F67E6-2461-4398-8C45-CB5A6BE79023}" type="parTrans" cxnId="{63B90F71-DC22-4EE5-A2DF-5F71B17C5F0F}">
      <dgm:prSet/>
      <dgm:spPr/>
      <dgm:t>
        <a:bodyPr/>
        <a:lstStyle/>
        <a:p>
          <a:endParaRPr lang="es-ES" sz="2000"/>
        </a:p>
      </dgm:t>
    </dgm:pt>
    <dgm:pt modelId="{2F098454-8B79-4168-89DB-94D1C95E057F}" type="sibTrans" cxnId="{63B90F71-DC22-4EE5-A2DF-5F71B17C5F0F}">
      <dgm:prSet/>
      <dgm:spPr/>
      <dgm:t>
        <a:bodyPr/>
        <a:lstStyle/>
        <a:p>
          <a:endParaRPr lang="es-ES" sz="2000"/>
        </a:p>
      </dgm:t>
    </dgm:pt>
    <dgm:pt modelId="{FF0EE269-342C-4443-9474-3A206F55085C}">
      <dgm:prSet custT="1"/>
      <dgm:spPr>
        <a:solidFill>
          <a:schemeClr val="tx1">
            <a:lumMod val="85000"/>
            <a:lumOff val="15000"/>
          </a:schemeClr>
        </a:solidFill>
      </dgm:spPr>
      <dgm:t>
        <a:bodyPr/>
        <a:lstStyle/>
        <a:p>
          <a:r>
            <a:rPr lang="ro-RO" sz="2000" b="1" noProof="0" dirty="0" smtClean="0"/>
            <a:t>„omul dispreţuit” </a:t>
          </a:r>
          <a:br>
            <a:rPr lang="ro-RO" sz="2000" b="1" noProof="0" dirty="0" smtClean="0"/>
          </a:br>
          <a:r>
            <a:rPr lang="ro-RO" sz="2000" b="1" noProof="0" dirty="0" smtClean="0"/>
            <a:t>(v. 21). Tiberius: Isus a fost crucificat în perioada lui de domnie.</a:t>
          </a:r>
          <a:endParaRPr lang="ro-RO" sz="2000" b="1" noProof="0" dirty="0"/>
        </a:p>
      </dgm:t>
    </dgm:pt>
    <dgm:pt modelId="{DE7D2F56-E999-40F4-9526-32F51DC5B59C}" type="parTrans" cxnId="{61A741AB-891D-4337-BE9E-6931BAE93AC4}">
      <dgm:prSet/>
      <dgm:spPr/>
      <dgm:t>
        <a:bodyPr/>
        <a:lstStyle/>
        <a:p>
          <a:endParaRPr lang="es-ES" sz="2000"/>
        </a:p>
      </dgm:t>
    </dgm:pt>
    <dgm:pt modelId="{B4C644FC-E6BC-4CA2-A134-5F1F270B0E81}" type="sibTrans" cxnId="{61A741AB-891D-4337-BE9E-6931BAE93AC4}">
      <dgm:prSet/>
      <dgm:spPr/>
      <dgm:t>
        <a:bodyPr/>
        <a:lstStyle/>
        <a:p>
          <a:endParaRPr lang="es-ES" sz="2000"/>
        </a:p>
      </dgm:t>
    </dgm:pt>
    <dgm:pt modelId="{CAF8657A-CAAE-4134-A87E-E71087C85D96}">
      <dgm:prSet custT="1"/>
      <dgm:spPr>
        <a:solidFill>
          <a:srgbClr val="C00000"/>
        </a:solidFill>
      </dgm:spPr>
      <dgm:t>
        <a:bodyPr/>
        <a:lstStyle/>
        <a:p>
          <a:r>
            <a:rPr lang="ro-RO" sz="2000" b="1" noProof="0" dirty="0" smtClean="0"/>
            <a:t>„se vor revărsa … împreună cu o căpetenie a legământului.” (v. 22). Israel nu mai era o naţiune din</a:t>
          </a:r>
          <a:br>
            <a:rPr lang="ro-RO" sz="2000" b="1" noProof="0" dirty="0" smtClean="0"/>
          </a:br>
          <a:r>
            <a:rPr lang="ro-RO" sz="2000" b="1" noProof="0" dirty="0" smtClean="0"/>
            <a:t>70 d.Hr.</a:t>
          </a:r>
          <a:endParaRPr lang="ro-RO" sz="2000" b="1" noProof="0" dirty="0"/>
        </a:p>
      </dgm:t>
    </dgm:pt>
    <dgm:pt modelId="{5C3462CD-F81E-4B85-A002-B84CC3018953}" type="parTrans" cxnId="{94B0C4AE-B25F-401B-A2DC-A2A211F46253}">
      <dgm:prSet/>
      <dgm:spPr/>
      <dgm:t>
        <a:bodyPr/>
        <a:lstStyle/>
        <a:p>
          <a:endParaRPr lang="es-ES" sz="2000"/>
        </a:p>
      </dgm:t>
    </dgm:pt>
    <dgm:pt modelId="{4F309859-EACC-4F8A-A6BD-5F1144C187B5}" type="sibTrans" cxnId="{94B0C4AE-B25F-401B-A2DC-A2A211F46253}">
      <dgm:prSet/>
      <dgm:spPr/>
      <dgm:t>
        <a:bodyPr/>
        <a:lstStyle/>
        <a:p>
          <a:endParaRPr lang="es-ES" sz="2000"/>
        </a:p>
      </dgm:t>
    </dgm:pt>
    <dgm:pt modelId="{07F0A5BD-7B5F-4827-A298-C9F76FF80F76}" type="pres">
      <dgm:prSet presAssocID="{9E54529C-8A49-424F-A521-D27A7EEEBF3F}" presName="Name0" presStyleCnt="0">
        <dgm:presLayoutVars>
          <dgm:dir/>
          <dgm:resizeHandles val="exact"/>
        </dgm:presLayoutVars>
      </dgm:prSet>
      <dgm:spPr/>
      <dgm:t>
        <a:bodyPr/>
        <a:lstStyle/>
        <a:p>
          <a:endParaRPr lang="ro-RO"/>
        </a:p>
      </dgm:t>
    </dgm:pt>
    <dgm:pt modelId="{CCD3DCF0-CE4F-4417-9082-E21F0C8A6A7F}" type="pres">
      <dgm:prSet presAssocID="{9E54529C-8A49-424F-A521-D27A7EEEBF3F}" presName="bkgdShp" presStyleLbl="alignAccFollowNode1" presStyleIdx="0" presStyleCnt="1" custScaleY="81024" custLinFactNeighborY="-3036"/>
      <dgm:spPr/>
    </dgm:pt>
    <dgm:pt modelId="{1883A627-B73A-47C8-8D4F-3D09B6FE6457}" type="pres">
      <dgm:prSet presAssocID="{9E54529C-8A49-424F-A521-D27A7EEEBF3F}" presName="linComp" presStyleCnt="0"/>
      <dgm:spPr/>
    </dgm:pt>
    <dgm:pt modelId="{3255B891-27DA-4392-92E4-09955227E5C0}" type="pres">
      <dgm:prSet presAssocID="{2FFB63A8-1DE6-4A4B-85AA-0125A6356444}" presName="compNode" presStyleCnt="0"/>
      <dgm:spPr/>
    </dgm:pt>
    <dgm:pt modelId="{B05A1FFD-DEDB-4B71-B49A-61C06CC7B425}" type="pres">
      <dgm:prSet presAssocID="{2FFB63A8-1DE6-4A4B-85AA-0125A6356444}" presName="node" presStyleLbl="node1" presStyleIdx="0" presStyleCnt="3" custScaleY="108903" custLinFactNeighborY="-3312">
        <dgm:presLayoutVars>
          <dgm:bulletEnabled val="1"/>
        </dgm:presLayoutVars>
      </dgm:prSet>
      <dgm:spPr/>
      <dgm:t>
        <a:bodyPr/>
        <a:lstStyle/>
        <a:p>
          <a:endParaRPr lang="ro-RO"/>
        </a:p>
      </dgm:t>
    </dgm:pt>
    <dgm:pt modelId="{7A56FCB6-E4F9-4EAA-9B4B-1601C281ECF4}" type="pres">
      <dgm:prSet presAssocID="{2FFB63A8-1DE6-4A4B-85AA-0125A6356444}" presName="invisiNode" presStyleLbl="node1" presStyleIdx="0" presStyleCnt="3"/>
      <dgm:spPr/>
    </dgm:pt>
    <dgm:pt modelId="{2A26D902-4A97-43A5-A277-729B6967D540}" type="pres">
      <dgm:prSet presAssocID="{2FFB63A8-1DE6-4A4B-85AA-0125A6356444}" presName="imagNode" presStyleLbl="fgImgPlace1" presStyleIdx="0" presStyleCnt="3" custScaleX="80581" custLinFactNeighborY="690"/>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420" t="815"/>
          </a:stretch>
        </a:blipFill>
        <a:ln w="28575">
          <a:solidFill>
            <a:schemeClr val="accent2">
              <a:lumMod val="50000"/>
            </a:schemeClr>
          </a:solidFill>
        </a:ln>
      </dgm:spPr>
    </dgm:pt>
    <dgm:pt modelId="{3785ED82-B85D-483A-8379-7D0906A19E94}" type="pres">
      <dgm:prSet presAssocID="{2F098454-8B79-4168-89DB-94D1C95E057F}" presName="sibTrans" presStyleLbl="sibTrans2D1" presStyleIdx="0" presStyleCnt="0"/>
      <dgm:spPr/>
      <dgm:t>
        <a:bodyPr/>
        <a:lstStyle/>
        <a:p>
          <a:endParaRPr lang="ro-RO"/>
        </a:p>
      </dgm:t>
    </dgm:pt>
    <dgm:pt modelId="{C8463B65-C750-4714-8D46-512967BE31A1}" type="pres">
      <dgm:prSet presAssocID="{FF0EE269-342C-4443-9474-3A206F55085C}" presName="compNode" presStyleCnt="0"/>
      <dgm:spPr/>
    </dgm:pt>
    <dgm:pt modelId="{EA452BE1-5B93-49A1-A41E-E6A39D489009}" type="pres">
      <dgm:prSet presAssocID="{FF0EE269-342C-4443-9474-3A206F55085C}" presName="node" presStyleLbl="node1" presStyleIdx="1" presStyleCnt="3" custScaleY="108903" custLinFactNeighborY="-3312">
        <dgm:presLayoutVars>
          <dgm:bulletEnabled val="1"/>
        </dgm:presLayoutVars>
      </dgm:prSet>
      <dgm:spPr/>
      <dgm:t>
        <a:bodyPr/>
        <a:lstStyle/>
        <a:p>
          <a:endParaRPr lang="ro-RO"/>
        </a:p>
      </dgm:t>
    </dgm:pt>
    <dgm:pt modelId="{A3AC422E-2BE6-460B-8B1C-59886DAB1277}" type="pres">
      <dgm:prSet presAssocID="{FF0EE269-342C-4443-9474-3A206F55085C}" presName="invisiNode" presStyleLbl="node1" presStyleIdx="1" presStyleCnt="3"/>
      <dgm:spPr/>
    </dgm:pt>
    <dgm:pt modelId="{71D771FB-E19F-4C6B-8B72-C8C99B18A2D2}" type="pres">
      <dgm:prSet presAssocID="{FF0EE269-342C-4443-9474-3A206F55085C}" presName="imagNode" presStyleLbl="fgImgPlace1" presStyleIdx="1" presStyleCnt="3" custScaleX="80581" custLinFactNeighborY="690"/>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r="630"/>
          </a:stretch>
        </a:blipFill>
        <a:ln w="28575">
          <a:solidFill>
            <a:schemeClr val="bg2">
              <a:lumMod val="25000"/>
            </a:schemeClr>
          </a:solidFill>
        </a:ln>
      </dgm:spPr>
    </dgm:pt>
    <dgm:pt modelId="{234B68A9-B757-4951-9C5E-B7FC11881A92}" type="pres">
      <dgm:prSet presAssocID="{B4C644FC-E6BC-4CA2-A134-5F1F270B0E81}" presName="sibTrans" presStyleLbl="sibTrans2D1" presStyleIdx="0" presStyleCnt="0"/>
      <dgm:spPr/>
      <dgm:t>
        <a:bodyPr/>
        <a:lstStyle/>
        <a:p>
          <a:endParaRPr lang="ro-RO"/>
        </a:p>
      </dgm:t>
    </dgm:pt>
    <dgm:pt modelId="{0E4E5A5B-1BE7-4137-85CE-DA7319EC9DB6}" type="pres">
      <dgm:prSet presAssocID="{CAF8657A-CAAE-4134-A87E-E71087C85D96}" presName="compNode" presStyleCnt="0"/>
      <dgm:spPr/>
    </dgm:pt>
    <dgm:pt modelId="{749B5217-9125-45E7-9300-077FD3EC6360}" type="pres">
      <dgm:prSet presAssocID="{CAF8657A-CAAE-4134-A87E-E71087C85D96}" presName="node" presStyleLbl="node1" presStyleIdx="2" presStyleCnt="3" custScaleY="108903" custLinFactNeighborY="-3312">
        <dgm:presLayoutVars>
          <dgm:bulletEnabled val="1"/>
        </dgm:presLayoutVars>
      </dgm:prSet>
      <dgm:spPr/>
      <dgm:t>
        <a:bodyPr/>
        <a:lstStyle/>
        <a:p>
          <a:endParaRPr lang="ro-RO"/>
        </a:p>
      </dgm:t>
    </dgm:pt>
    <dgm:pt modelId="{C09AFCB7-2E4E-4C1A-A908-306A7273FDEF}" type="pres">
      <dgm:prSet presAssocID="{CAF8657A-CAAE-4134-A87E-E71087C85D96}" presName="invisiNode" presStyleLbl="node1" presStyleIdx="2" presStyleCnt="3"/>
      <dgm:spPr/>
    </dgm:pt>
    <dgm:pt modelId="{96A8BDA4-AFAC-4746-9CE9-EF1558CE3B41}" type="pres">
      <dgm:prSet presAssocID="{CAF8657A-CAAE-4134-A87E-E71087C85D96}" presName="imagNode" presStyleLbl="fgImgPlace1" presStyleIdx="2" presStyleCnt="3" custScaleX="80581" custLinFactNeighborY="690"/>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w="28575">
          <a:solidFill>
            <a:srgbClr val="C00000"/>
          </a:solidFill>
        </a:ln>
      </dgm:spPr>
    </dgm:pt>
  </dgm:ptLst>
  <dgm:cxnLst>
    <dgm:cxn modelId="{359430BE-FAB0-4D78-823D-8B86ED915C22}" type="presOf" srcId="{2F098454-8B79-4168-89DB-94D1C95E057F}" destId="{3785ED82-B85D-483A-8379-7D0906A19E94}" srcOrd="0" destOrd="0" presId="urn:microsoft.com/office/officeart/2005/8/layout/pList2#1"/>
    <dgm:cxn modelId="{94B0C4AE-B25F-401B-A2DC-A2A211F46253}" srcId="{9E54529C-8A49-424F-A521-D27A7EEEBF3F}" destId="{CAF8657A-CAAE-4134-A87E-E71087C85D96}" srcOrd="2" destOrd="0" parTransId="{5C3462CD-F81E-4B85-A002-B84CC3018953}" sibTransId="{4F309859-EACC-4F8A-A6BD-5F1144C187B5}"/>
    <dgm:cxn modelId="{53E8084F-524A-4932-9D61-747272B84E49}" type="presOf" srcId="{B4C644FC-E6BC-4CA2-A134-5F1F270B0E81}" destId="{234B68A9-B757-4951-9C5E-B7FC11881A92}" srcOrd="0" destOrd="0" presId="urn:microsoft.com/office/officeart/2005/8/layout/pList2#1"/>
    <dgm:cxn modelId="{61A741AB-891D-4337-BE9E-6931BAE93AC4}" srcId="{9E54529C-8A49-424F-A521-D27A7EEEBF3F}" destId="{FF0EE269-342C-4443-9474-3A206F55085C}" srcOrd="1" destOrd="0" parTransId="{DE7D2F56-E999-40F4-9526-32F51DC5B59C}" sibTransId="{B4C644FC-E6BC-4CA2-A134-5F1F270B0E81}"/>
    <dgm:cxn modelId="{63B90F71-DC22-4EE5-A2DF-5F71B17C5F0F}" srcId="{9E54529C-8A49-424F-A521-D27A7EEEBF3F}" destId="{2FFB63A8-1DE6-4A4B-85AA-0125A6356444}" srcOrd="0" destOrd="0" parTransId="{198F67E6-2461-4398-8C45-CB5A6BE79023}" sibTransId="{2F098454-8B79-4168-89DB-94D1C95E057F}"/>
    <dgm:cxn modelId="{DF4B1E0C-BCA0-4D95-A469-62C892A34F60}" type="presOf" srcId="{2FFB63A8-1DE6-4A4B-85AA-0125A6356444}" destId="{B05A1FFD-DEDB-4B71-B49A-61C06CC7B425}" srcOrd="0" destOrd="0" presId="urn:microsoft.com/office/officeart/2005/8/layout/pList2#1"/>
    <dgm:cxn modelId="{6D437493-CC47-4543-9556-71E04D621CB2}" type="presOf" srcId="{CAF8657A-CAAE-4134-A87E-E71087C85D96}" destId="{749B5217-9125-45E7-9300-077FD3EC6360}" srcOrd="0" destOrd="0" presId="urn:microsoft.com/office/officeart/2005/8/layout/pList2#1"/>
    <dgm:cxn modelId="{8B9AE397-25EA-4A38-82D8-6ECED41E9DA6}" type="presOf" srcId="{9E54529C-8A49-424F-A521-D27A7EEEBF3F}" destId="{07F0A5BD-7B5F-4827-A298-C9F76FF80F76}" srcOrd="0" destOrd="0" presId="urn:microsoft.com/office/officeart/2005/8/layout/pList2#1"/>
    <dgm:cxn modelId="{73945E80-1AD9-4104-87F4-93EDCA288F33}" type="presOf" srcId="{FF0EE269-342C-4443-9474-3A206F55085C}" destId="{EA452BE1-5B93-49A1-A41E-E6A39D489009}" srcOrd="0" destOrd="0" presId="urn:microsoft.com/office/officeart/2005/8/layout/pList2#1"/>
    <dgm:cxn modelId="{A690F0C0-0967-4928-8695-EBA330396F73}" type="presParOf" srcId="{07F0A5BD-7B5F-4827-A298-C9F76FF80F76}" destId="{CCD3DCF0-CE4F-4417-9082-E21F0C8A6A7F}" srcOrd="0" destOrd="0" presId="urn:microsoft.com/office/officeart/2005/8/layout/pList2#1"/>
    <dgm:cxn modelId="{B88783CA-976E-4F63-AD2F-A3944EB0483B}" type="presParOf" srcId="{07F0A5BD-7B5F-4827-A298-C9F76FF80F76}" destId="{1883A627-B73A-47C8-8D4F-3D09B6FE6457}" srcOrd="1" destOrd="0" presId="urn:microsoft.com/office/officeart/2005/8/layout/pList2#1"/>
    <dgm:cxn modelId="{03EB2C4E-410D-4A1E-ABF7-1BDE069B2377}" type="presParOf" srcId="{1883A627-B73A-47C8-8D4F-3D09B6FE6457}" destId="{3255B891-27DA-4392-92E4-09955227E5C0}" srcOrd="0" destOrd="0" presId="urn:microsoft.com/office/officeart/2005/8/layout/pList2#1"/>
    <dgm:cxn modelId="{672E63AE-C129-4F7D-9AF0-80342CF35A87}" type="presParOf" srcId="{3255B891-27DA-4392-92E4-09955227E5C0}" destId="{B05A1FFD-DEDB-4B71-B49A-61C06CC7B425}" srcOrd="0" destOrd="0" presId="urn:microsoft.com/office/officeart/2005/8/layout/pList2#1"/>
    <dgm:cxn modelId="{79902495-3D7A-4EC1-83AA-72E9A69AD25C}" type="presParOf" srcId="{3255B891-27DA-4392-92E4-09955227E5C0}" destId="{7A56FCB6-E4F9-4EAA-9B4B-1601C281ECF4}" srcOrd="1" destOrd="0" presId="urn:microsoft.com/office/officeart/2005/8/layout/pList2#1"/>
    <dgm:cxn modelId="{3A82C330-C71D-46E1-BA66-3E4298E1DFF7}" type="presParOf" srcId="{3255B891-27DA-4392-92E4-09955227E5C0}" destId="{2A26D902-4A97-43A5-A277-729B6967D540}" srcOrd="2" destOrd="0" presId="urn:microsoft.com/office/officeart/2005/8/layout/pList2#1"/>
    <dgm:cxn modelId="{8850C271-C623-489F-B62A-D88A529DB80F}" type="presParOf" srcId="{1883A627-B73A-47C8-8D4F-3D09B6FE6457}" destId="{3785ED82-B85D-483A-8379-7D0906A19E94}" srcOrd="1" destOrd="0" presId="urn:microsoft.com/office/officeart/2005/8/layout/pList2#1"/>
    <dgm:cxn modelId="{926A444F-6A4E-4FA1-B0C8-B29D950039B2}" type="presParOf" srcId="{1883A627-B73A-47C8-8D4F-3D09B6FE6457}" destId="{C8463B65-C750-4714-8D46-512967BE31A1}" srcOrd="2" destOrd="0" presId="urn:microsoft.com/office/officeart/2005/8/layout/pList2#1"/>
    <dgm:cxn modelId="{1C0AC868-622B-4D3F-A680-C056D53FC28F}" type="presParOf" srcId="{C8463B65-C750-4714-8D46-512967BE31A1}" destId="{EA452BE1-5B93-49A1-A41E-E6A39D489009}" srcOrd="0" destOrd="0" presId="urn:microsoft.com/office/officeart/2005/8/layout/pList2#1"/>
    <dgm:cxn modelId="{F225A8B8-A515-4378-85DE-91912B55B222}" type="presParOf" srcId="{C8463B65-C750-4714-8D46-512967BE31A1}" destId="{A3AC422E-2BE6-460B-8B1C-59886DAB1277}" srcOrd="1" destOrd="0" presId="urn:microsoft.com/office/officeart/2005/8/layout/pList2#1"/>
    <dgm:cxn modelId="{B1BC4AF0-DF20-4243-B401-B6EB2C18F925}" type="presParOf" srcId="{C8463B65-C750-4714-8D46-512967BE31A1}" destId="{71D771FB-E19F-4C6B-8B72-C8C99B18A2D2}" srcOrd="2" destOrd="0" presId="urn:microsoft.com/office/officeart/2005/8/layout/pList2#1"/>
    <dgm:cxn modelId="{51994F3D-81AA-4B6B-85BB-F89A5F00FFCD}" type="presParOf" srcId="{1883A627-B73A-47C8-8D4F-3D09B6FE6457}" destId="{234B68A9-B757-4951-9C5E-B7FC11881A92}" srcOrd="3" destOrd="0" presId="urn:microsoft.com/office/officeart/2005/8/layout/pList2#1"/>
    <dgm:cxn modelId="{3C5712E8-D174-4E06-B250-BC74B1263E3C}" type="presParOf" srcId="{1883A627-B73A-47C8-8D4F-3D09B6FE6457}" destId="{0E4E5A5B-1BE7-4137-85CE-DA7319EC9DB6}" srcOrd="4" destOrd="0" presId="urn:microsoft.com/office/officeart/2005/8/layout/pList2#1"/>
    <dgm:cxn modelId="{A49A7614-8A49-4391-B011-EB00D3A392E7}" type="presParOf" srcId="{0E4E5A5B-1BE7-4137-85CE-DA7319EC9DB6}" destId="{749B5217-9125-45E7-9300-077FD3EC6360}" srcOrd="0" destOrd="0" presId="urn:microsoft.com/office/officeart/2005/8/layout/pList2#1"/>
    <dgm:cxn modelId="{517DE1B2-67B0-46A1-9DD2-014374C3A335}" type="presParOf" srcId="{0E4E5A5B-1BE7-4137-85CE-DA7319EC9DB6}" destId="{C09AFCB7-2E4E-4C1A-A908-306A7273FDEF}" srcOrd="1" destOrd="0" presId="urn:microsoft.com/office/officeart/2005/8/layout/pList2#1"/>
    <dgm:cxn modelId="{7447EABA-AA92-4E38-8F0E-F5CCBAE12E9D}" type="presParOf" srcId="{0E4E5A5B-1BE7-4137-85CE-DA7319EC9DB6}" destId="{96A8BDA4-AFAC-4746-9CE9-EF1558CE3B41}"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D3DCF0-CE4F-4417-9082-E21F0C8A6A7F}">
      <dsp:nvSpPr>
        <dsp:cNvPr id="0" name=""/>
        <dsp:cNvSpPr/>
      </dsp:nvSpPr>
      <dsp:spPr>
        <a:xfrm>
          <a:off x="0" y="111066"/>
          <a:ext cx="8760823" cy="1394768"/>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A26D902-4A97-43A5-A277-729B6967D540}">
      <dsp:nvSpPr>
        <dsp:cNvPr id="0" name=""/>
        <dsp:cNvSpPr/>
      </dsp:nvSpPr>
      <dsp:spPr>
        <a:xfrm>
          <a:off x="516474" y="191404"/>
          <a:ext cx="2071720" cy="1262379"/>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420" t="815"/>
          </a:stretch>
        </a:blipFill>
        <a:ln w="28575">
          <a:solidFill>
            <a:schemeClr val="accent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5A1FFD-DEDB-4B71-B49A-61C06CC7B425}">
      <dsp:nvSpPr>
        <dsp:cNvPr id="0" name=""/>
        <dsp:cNvSpPr/>
      </dsp:nvSpPr>
      <dsp:spPr>
        <a:xfrm rot="10800000">
          <a:off x="266845" y="1511256"/>
          <a:ext cx="2570978" cy="2291281"/>
        </a:xfrm>
        <a:prstGeom prst="round2SameRect">
          <a:avLst>
            <a:gd name="adj1" fmla="val 10500"/>
            <a:gd name="adj2" fmla="val 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000" tIns="108000" rIns="108000" bIns="108000" numCol="1" spcCol="1270" anchor="t" anchorCtr="0">
          <a:noAutofit/>
        </a:bodyPr>
        <a:lstStyle/>
        <a:p>
          <a:pPr lvl="0" algn="ctr" defTabSz="889000">
            <a:lnSpc>
              <a:spcPct val="90000"/>
            </a:lnSpc>
            <a:spcBef>
              <a:spcPct val="0"/>
            </a:spcBef>
            <a:spcAft>
              <a:spcPct val="35000"/>
            </a:spcAft>
          </a:pPr>
          <a:r>
            <a:rPr lang="ro-RO" sz="2000" b="1" kern="1200" noProof="0" dirty="0" smtClean="0"/>
            <a:t>„asupritorul” (v. 20). Caesar Augustus: recensământul lui l-a dus pe Iosif în Betleem.</a:t>
          </a:r>
          <a:endParaRPr lang="ro-RO" sz="2000" b="1" kern="1200" noProof="0" dirty="0"/>
        </a:p>
      </dsp:txBody>
      <dsp:txXfrm rot="10800000">
        <a:off x="266845" y="1511256"/>
        <a:ext cx="2570978" cy="2291281"/>
      </dsp:txXfrm>
    </dsp:sp>
    <dsp:sp modelId="{71D771FB-E19F-4C6B-8B72-C8C99B18A2D2}">
      <dsp:nvSpPr>
        <dsp:cNvPr id="0" name=""/>
        <dsp:cNvSpPr/>
      </dsp:nvSpPr>
      <dsp:spPr>
        <a:xfrm>
          <a:off x="3344551" y="191404"/>
          <a:ext cx="2071720" cy="1262379"/>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r="630"/>
          </a:stretch>
        </a:blipFill>
        <a:ln w="28575">
          <a:solidFill>
            <a:schemeClr val="bg2">
              <a:lumMod val="25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452BE1-5B93-49A1-A41E-E6A39D489009}">
      <dsp:nvSpPr>
        <dsp:cNvPr id="0" name=""/>
        <dsp:cNvSpPr/>
      </dsp:nvSpPr>
      <dsp:spPr>
        <a:xfrm rot="10800000">
          <a:off x="3094922" y="1511256"/>
          <a:ext cx="2570978" cy="2291281"/>
        </a:xfrm>
        <a:prstGeom prst="round2SameRect">
          <a:avLst>
            <a:gd name="adj1" fmla="val 10500"/>
            <a:gd name="adj2" fmla="val 0"/>
          </a:avLst>
        </a:prstGeom>
        <a:solidFill>
          <a:schemeClr val="tx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o-RO" sz="2000" b="1" kern="1200" noProof="0" dirty="0" smtClean="0"/>
            <a:t>„omul dispreţuit” </a:t>
          </a:r>
          <a:br>
            <a:rPr lang="ro-RO" sz="2000" b="1" kern="1200" noProof="0" dirty="0" smtClean="0"/>
          </a:br>
          <a:r>
            <a:rPr lang="ro-RO" sz="2000" b="1" kern="1200" noProof="0" dirty="0" smtClean="0"/>
            <a:t>(v. 21). Tiberius: Isus a fost crucificat în perioada lui de domnie.</a:t>
          </a:r>
          <a:endParaRPr lang="ro-RO" sz="2000" b="1" kern="1200" noProof="0" dirty="0"/>
        </a:p>
      </dsp:txBody>
      <dsp:txXfrm rot="10800000">
        <a:off x="3094922" y="1511256"/>
        <a:ext cx="2570978" cy="2291281"/>
      </dsp:txXfrm>
    </dsp:sp>
    <dsp:sp modelId="{96A8BDA4-AFAC-4746-9CE9-EF1558CE3B41}">
      <dsp:nvSpPr>
        <dsp:cNvPr id="0" name=""/>
        <dsp:cNvSpPr/>
      </dsp:nvSpPr>
      <dsp:spPr>
        <a:xfrm>
          <a:off x="6172627" y="191404"/>
          <a:ext cx="2071720" cy="126237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ln w="28575">
          <a:solidFill>
            <a:srgbClr val="C00000"/>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49B5217-9125-45E7-9300-077FD3EC6360}">
      <dsp:nvSpPr>
        <dsp:cNvPr id="0" name=""/>
        <dsp:cNvSpPr/>
      </dsp:nvSpPr>
      <dsp:spPr>
        <a:xfrm rot="10800000">
          <a:off x="5922998" y="1511256"/>
          <a:ext cx="2570978" cy="2291281"/>
        </a:xfrm>
        <a:prstGeom prst="round2SameRect">
          <a:avLst>
            <a:gd name="adj1" fmla="val 10500"/>
            <a:gd name="adj2" fmla="val 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o-RO" sz="2000" b="1" kern="1200" noProof="0" dirty="0" smtClean="0"/>
            <a:t>„se vor revărsa … împreună cu o căpetenie a legământului.” (v. 22). Israel nu mai era o naţiune din</a:t>
          </a:r>
          <a:br>
            <a:rPr lang="ro-RO" sz="2000" b="1" kern="1200" noProof="0" dirty="0" smtClean="0"/>
          </a:br>
          <a:r>
            <a:rPr lang="ro-RO" sz="2000" b="1" kern="1200" noProof="0" dirty="0" smtClean="0"/>
            <a:t>70 d.Hr.</a:t>
          </a:r>
          <a:endParaRPr lang="ro-RO" sz="2000" b="1" kern="1200" noProof="0" dirty="0"/>
        </a:p>
      </dsp:txBody>
      <dsp:txXfrm rot="10800000">
        <a:off x="5922998" y="1511256"/>
        <a:ext cx="2570978" cy="2291281"/>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987682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3270348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817662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0B32-9446-45CC-B956-966D39B5F7E6}" type="datetimeFigureOut">
              <a:rPr lang="es-ES" smtClean="0">
                <a:solidFill>
                  <a:prstClr val="black">
                    <a:tint val="75000"/>
                  </a:prstClr>
                </a:solidFill>
              </a:rPr>
              <a:pPr/>
              <a:t>20/03/2020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C022FCDB-884F-4E4A-B552-B9632E7C2263}"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26804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6679316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1458547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925375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1134331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4239765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4059410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73340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0AC76E-F44C-4425-B094-9C58C21C6B53}" type="datetimeFigureOut">
              <a:rPr lang="es-ES" smtClean="0"/>
              <a:pPr/>
              <a:t>20/03/2020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1992837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AC76E-F44C-4425-B094-9C58C21C6B53}" type="datetimeFigureOut">
              <a:rPr lang="es-ES" smtClean="0"/>
              <a:pPr/>
              <a:t>20/03/2020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C8BE6-4708-46BF-8C20-999B6EA81E04}" type="slidenum">
              <a:rPr lang="es-ES" smtClean="0"/>
              <a:pPr/>
              <a:t>‹#›</a:t>
            </a:fld>
            <a:endParaRPr lang="es-ES"/>
          </a:p>
        </p:txBody>
      </p:sp>
    </p:spTree>
    <p:extLst>
      <p:ext uri="{BB962C8B-B14F-4D97-AF65-F5344CB8AC3E}">
        <p14:creationId xmlns:p14="http://schemas.microsoft.com/office/powerpoint/2010/main" xmlns="" val="2085436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0B32-9446-45CC-B956-966D39B5F7E6}" type="datetimeFigureOut">
              <a:rPr lang="es-ES" smtClean="0">
                <a:solidFill>
                  <a:prstClr val="black">
                    <a:tint val="75000"/>
                  </a:prstClr>
                </a:solidFill>
              </a:rPr>
              <a:pPr/>
              <a:t>20/03/2020</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2FCDB-884F-4E4A-B552-B9632E7C2263}"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75250250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CF91996-B419-475F-9ED3-D17A1E4CA595}"/>
              </a:ext>
            </a:extLst>
          </p:cNvPr>
          <p:cNvSpPr/>
          <p:nvPr/>
        </p:nvSpPr>
        <p:spPr>
          <a:xfrm>
            <a:off x="3929063" y="-22210"/>
            <a:ext cx="5214937" cy="1236617"/>
          </a:xfrm>
          <a:prstGeom prst="rect">
            <a:avLst/>
          </a:prstGeom>
          <a:solidFill>
            <a:srgbClr val="EDE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Rectángulo 8">
            <a:extLst>
              <a:ext uri="{FF2B5EF4-FFF2-40B4-BE49-F238E27FC236}">
                <a16:creationId xmlns:a16="http://schemas.microsoft.com/office/drawing/2014/main" xmlns="" id="{2B657D89-8C22-44B6-A55A-B01060FF7537}"/>
              </a:ext>
            </a:extLst>
          </p:cNvPr>
          <p:cNvSpPr/>
          <p:nvPr/>
        </p:nvSpPr>
        <p:spPr>
          <a:xfrm>
            <a:off x="-1648" y="0"/>
            <a:ext cx="3930711" cy="1236617"/>
          </a:xfrm>
          <a:prstGeom prst="rect">
            <a:avLst/>
          </a:prstGeom>
          <a:solidFill>
            <a:srgbClr val="001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ángulo 7">
            <a:extLst>
              <a:ext uri="{FF2B5EF4-FFF2-40B4-BE49-F238E27FC236}">
                <a16:creationId xmlns:a16="http://schemas.microsoft.com/office/drawing/2014/main" xmlns="" id="{06D8126D-8389-4A75-8891-7C6ED006A936}"/>
              </a:ext>
            </a:extLst>
          </p:cNvPr>
          <p:cNvSpPr/>
          <p:nvPr/>
        </p:nvSpPr>
        <p:spPr>
          <a:xfrm>
            <a:off x="-1648" y="6200503"/>
            <a:ext cx="9145648" cy="657498"/>
          </a:xfrm>
          <a:prstGeom prst="rect">
            <a:avLst/>
          </a:prstGeom>
          <a:gradFill flip="none" rotWithShape="1">
            <a:gsLst>
              <a:gs pos="30000">
                <a:srgbClr val="EEBC85"/>
              </a:gs>
              <a:gs pos="16000">
                <a:srgbClr val="D4A79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7" name="Imagen 6">
            <a:extLst>
              <a:ext uri="{FF2B5EF4-FFF2-40B4-BE49-F238E27FC236}">
                <a16:creationId xmlns:a16="http://schemas.microsoft.com/office/drawing/2014/main" xmlns="" id="{1F50F767-182D-4E7D-90BF-436090788FDD}"/>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1648" y="1114703"/>
            <a:ext cx="9145648" cy="5381897"/>
          </a:xfrm>
          <a:prstGeom prst="rect">
            <a:avLst/>
          </a:prstGeom>
        </p:spPr>
      </p:pic>
      <p:sp>
        <p:nvSpPr>
          <p:cNvPr id="4" name="CuadroTexto 3">
            <a:extLst>
              <a:ext uri="{FF2B5EF4-FFF2-40B4-BE49-F238E27FC236}">
                <a16:creationId xmlns:a16="http://schemas.microsoft.com/office/drawing/2014/main" xmlns="" id="{F3FBBC85-9DED-44AC-B1E6-2D389675C9E9}"/>
              </a:ext>
            </a:extLst>
          </p:cNvPr>
          <p:cNvSpPr txBox="1"/>
          <p:nvPr/>
        </p:nvSpPr>
        <p:spPr>
          <a:xfrm>
            <a:off x="-16626" y="238028"/>
            <a:ext cx="9144000" cy="584775"/>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ro-RO" sz="3200" b="1" dirty="0" smtClean="0">
                <a:solidFill>
                  <a:srgbClr val="EDE255"/>
                </a:solidFill>
              </a:rPr>
              <a:t>MARILE PUTERI ŞI </a:t>
            </a:r>
            <a:r>
              <a:rPr lang="ro-RO" sz="3200" b="1" dirty="0" smtClean="0"/>
              <a:t>POPORUL LUI DUMNEZEU</a:t>
            </a:r>
            <a:endParaRPr lang="ro-RO" sz="3200" b="1" dirty="0"/>
          </a:p>
        </p:txBody>
      </p:sp>
      <p:sp>
        <p:nvSpPr>
          <p:cNvPr id="5" name="CuadroTexto 4">
            <a:extLst>
              <a:ext uri="{FF2B5EF4-FFF2-40B4-BE49-F238E27FC236}">
                <a16:creationId xmlns:a16="http://schemas.microsoft.com/office/drawing/2014/main" xmlns="" id="{36F3792A-479B-484C-A36A-941267B4E16D}"/>
              </a:ext>
            </a:extLst>
          </p:cNvPr>
          <p:cNvSpPr txBox="1"/>
          <p:nvPr/>
        </p:nvSpPr>
        <p:spPr>
          <a:xfrm>
            <a:off x="5732938" y="6466459"/>
            <a:ext cx="3411062" cy="646331"/>
          </a:xfrm>
          <a:prstGeom prst="rect">
            <a:avLst/>
          </a:prstGeom>
          <a:noFill/>
        </p:spPr>
        <p:txBody>
          <a:bodyPr wrap="none" rtlCol="0">
            <a:spAutoFit/>
          </a:bodyPr>
          <a:lstStyle/>
          <a:p>
            <a:pPr algn="r"/>
            <a:r>
              <a:rPr lang="ro-RO" b="1" dirty="0" smtClean="0"/>
              <a:t>Studiul 12, pentru 21 Martie 2020</a:t>
            </a:r>
          </a:p>
          <a:p>
            <a:pPr algn="r"/>
            <a:endParaRPr lang="ro-RO" b="1" dirty="0"/>
          </a:p>
        </p:txBody>
      </p:sp>
    </p:spTree>
    <p:extLst>
      <p:ext uri="{BB962C8B-B14F-4D97-AF65-F5344CB8AC3E}">
        <p14:creationId xmlns:p14="http://schemas.microsoft.com/office/powerpoint/2010/main" xmlns="" val="1100059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FD289E6-BC25-4C60-9C1B-8C70720D7408}"/>
              </a:ext>
            </a:extLst>
          </p:cNvPr>
          <p:cNvSpPr/>
          <p:nvPr/>
        </p:nvSpPr>
        <p:spPr>
          <a:xfrm>
            <a:off x="1" y="43815"/>
            <a:ext cx="6361016" cy="677108"/>
          </a:xfrm>
          <a:prstGeom prst="rect">
            <a:avLst/>
          </a:prstGeom>
          <a:scene3d>
            <a:camera prst="orthographicFront"/>
            <a:lightRig rig="flat" dir="t"/>
          </a:scene3d>
        </p:spPr>
        <p:txBody>
          <a:bodyPr wrap="square" tIns="0" bIns="0">
            <a:spAutoFit/>
            <a:scene3d>
              <a:camera prst="orthographicFront"/>
              <a:lightRig rig="threePt" dir="t"/>
            </a:scene3d>
            <a:sp3d extrusionH="57150">
              <a:bevelT w="38100" h="38100" prst="convex"/>
            </a:sp3d>
          </a:bodyPr>
          <a:lstStyle/>
          <a:p>
            <a:pPr algn="ctr"/>
            <a:r>
              <a:rPr lang="ro-RO" sz="4400" b="1" spc="300" dirty="0" smtClean="0">
                <a:ln w="10160">
                  <a:solidFill>
                    <a:schemeClr val="accent5"/>
                  </a:solidFill>
                  <a:prstDash val="solid"/>
                </a:ln>
                <a:solidFill>
                  <a:srgbClr val="4B0492"/>
                </a:solidFill>
                <a:effectLst>
                  <a:outerShdw blurRad="38100" dist="22860" dir="5400000" algn="tl" rotWithShape="0">
                    <a:srgbClr val="000000">
                      <a:alpha val="30000"/>
                    </a:srgbClr>
                  </a:outerShdw>
                </a:effectLst>
              </a:rPr>
              <a:t>SFÂRŞITUL TIMPULUI</a:t>
            </a:r>
            <a:endParaRPr lang="ro-RO" sz="4400" b="1" spc="300" dirty="0">
              <a:ln w="10160">
                <a:solidFill>
                  <a:schemeClr val="accent5"/>
                </a:solidFill>
                <a:prstDash val="solid"/>
              </a:ln>
              <a:solidFill>
                <a:srgbClr val="4B0492"/>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DAD0DA5A-67C4-4BDD-B9EC-E50667C3C5BF}"/>
              </a:ext>
            </a:extLst>
          </p:cNvPr>
          <p:cNvSpPr/>
          <p:nvPr/>
        </p:nvSpPr>
        <p:spPr>
          <a:xfrm>
            <a:off x="1" y="684519"/>
            <a:ext cx="5993175" cy="1077218"/>
          </a:xfrm>
          <a:prstGeom prst="rect">
            <a:avLst/>
          </a:prstGeom>
        </p:spPr>
        <p:txBody>
          <a:bodyPr wrap="square" lIns="72000" rIns="72000">
            <a:spAutoFit/>
            <a:scene3d>
              <a:camera prst="orthographicFront"/>
              <a:lightRig rig="threePt" dir="t"/>
            </a:scene3d>
            <a:sp3d extrusionH="57150">
              <a:bevelT w="38100" h="38100"/>
            </a:sp3d>
          </a:bodyPr>
          <a:lstStyle/>
          <a:p>
            <a:pPr algn="ctr"/>
            <a:r>
              <a:rPr lang="ro-RO" sz="1600" b="1" dirty="0" smtClean="0">
                <a:solidFill>
                  <a:srgbClr val="9B242A"/>
                </a:solidFill>
                <a:latin typeface="Comic Sans MS" panose="030F0702030302020204" pitchFamily="66" charset="0"/>
              </a:rPr>
              <a:t>„Dar nişte zvonuri venite de la răsărit şi de la miazănoapte îl vor înspăimânta şi atunci va porni cu o mare mânie ca să prăpădească şi să nimicească cu desăvârşire pe mulţi.” </a:t>
            </a:r>
            <a:r>
              <a:rPr lang="ro-RO" sz="1400" b="1" dirty="0" smtClean="0">
                <a:solidFill>
                  <a:srgbClr val="9B242A"/>
                </a:solidFill>
                <a:latin typeface="Comic Sans MS" panose="030F0702030302020204" pitchFamily="66" charset="0"/>
              </a:rPr>
              <a:t>(Daniel 11:44)</a:t>
            </a:r>
            <a:endParaRPr lang="ro-RO" sz="1400" b="1" dirty="0">
              <a:solidFill>
                <a:srgbClr val="9B242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37952883-292A-4F6C-95B2-364E6FD3B17B}"/>
              </a:ext>
            </a:extLst>
          </p:cNvPr>
          <p:cNvSpPr txBox="1"/>
          <p:nvPr/>
        </p:nvSpPr>
        <p:spPr>
          <a:xfrm>
            <a:off x="178523" y="1766530"/>
            <a:ext cx="6333113" cy="2108269"/>
          </a:xfrm>
          <a:prstGeom prst="rect">
            <a:avLst/>
          </a:prstGeom>
          <a:noFill/>
        </p:spPr>
        <p:txBody>
          <a:bodyPr wrap="square" rtlCol="0">
            <a:spAutoFit/>
          </a:bodyPr>
          <a:lstStyle/>
          <a:p>
            <a:pPr>
              <a:spcBef>
                <a:spcPts val="600"/>
              </a:spcBef>
            </a:pPr>
            <a:r>
              <a:rPr lang="ro-RO" b="1" dirty="0" smtClean="0"/>
              <a:t>Vremurile sfârşitului (v. 40) au început în anul 1798. Franţa a atacat papalitatea deposedând-o temporar de puterea politică. În Apocalipsa 11:8, Franţa este reprezentată de Egipt, o putere ateistă.</a:t>
            </a:r>
          </a:p>
          <a:p>
            <a:pPr>
              <a:spcBef>
                <a:spcPts val="600"/>
              </a:spcBef>
            </a:pPr>
            <a:r>
              <a:rPr lang="ro-RO" b="1" dirty="0" smtClean="0"/>
              <a:t>O dată ce rana de moarte i s-a vindecat (Apoc. 12:17; 13:3), împăratul din Nord a atacat Rămăşiţa care este reprezentată de către „</a:t>
            </a:r>
            <a:r>
              <a:rPr lang="ro-RO" b="1" dirty="0" err="1" smtClean="0"/>
              <a:t>Țara</a:t>
            </a:r>
            <a:r>
              <a:rPr lang="ro-RO" b="1" dirty="0" smtClean="0"/>
              <a:t> cea Minunată” (v. 41), </a:t>
            </a:r>
            <a:r>
              <a:rPr lang="ro-RO" b="1" dirty="0" err="1" smtClean="0"/>
              <a:t>Sionul</a:t>
            </a:r>
            <a:r>
              <a:rPr lang="ro-RO" b="1" dirty="0" smtClean="0"/>
              <a:t> (Apoc. 14:1)</a:t>
            </a:r>
            <a:endParaRPr lang="ro-RO" b="1" dirty="0"/>
          </a:p>
        </p:txBody>
      </p:sp>
      <p:pic>
        <p:nvPicPr>
          <p:cNvPr id="5" name="Imagen 4">
            <a:extLst>
              <a:ext uri="{FF2B5EF4-FFF2-40B4-BE49-F238E27FC236}">
                <a16:creationId xmlns:a16="http://schemas.microsoft.com/office/drawing/2014/main" xmlns="" id="{C66B353F-7AA6-4425-B1AE-4D600246C4B8}"/>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088248" y="191473"/>
            <a:ext cx="2872874" cy="2154656"/>
          </a:xfrm>
          <a:prstGeom prst="ellipse">
            <a:avLst/>
          </a:prstGeom>
          <a:ln w="63500" cap="rnd">
            <a:solidFill>
              <a:schemeClr val="accent3">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a:extLst>
              <a:ext uri="{FF2B5EF4-FFF2-40B4-BE49-F238E27FC236}">
                <a16:creationId xmlns:a16="http://schemas.microsoft.com/office/drawing/2014/main" xmlns="" id="{9F23C1BA-EE4F-4F0F-9F34-117307E49C51}"/>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705600" y="2529562"/>
            <a:ext cx="2438400" cy="1345237"/>
          </a:xfrm>
          <a:prstGeom prst="rect">
            <a:avLst/>
          </a:pr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xmlns="" id="{2DABDCCE-B177-440C-8922-FD2CD0968AF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74374" y="5125239"/>
            <a:ext cx="2769327" cy="1557747"/>
          </a:xfrm>
          <a:prstGeom prst="rect">
            <a:avLst/>
          </a:prstGeom>
          <a:ln>
            <a:noFill/>
          </a:ln>
          <a:effectLst>
            <a:outerShdw blurRad="190500" algn="tl" rotWithShape="0">
              <a:srgbClr val="000000">
                <a:alpha val="70000"/>
              </a:srgbClr>
            </a:outerShdw>
          </a:effectLst>
        </p:spPr>
      </p:pic>
      <p:pic>
        <p:nvPicPr>
          <p:cNvPr id="11" name="Imagen 10">
            <a:extLst>
              <a:ext uri="{FF2B5EF4-FFF2-40B4-BE49-F238E27FC236}">
                <a16:creationId xmlns:a16="http://schemas.microsoft.com/office/drawing/2014/main" xmlns="" id="{063D8B2B-A34B-41A8-B879-4E6512E527F4}"/>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26422" y="3915611"/>
            <a:ext cx="3370217" cy="1174792"/>
          </a:xfrm>
          <a:prstGeom prst="rect">
            <a:avLst/>
          </a:prstGeom>
          <a:ln>
            <a:noFill/>
          </a:ln>
          <a:effectLst>
            <a:outerShdw blurRad="190500" algn="tl" rotWithShape="0">
              <a:srgbClr val="000000">
                <a:alpha val="70000"/>
              </a:srgbClr>
            </a:outerShdw>
          </a:effectLst>
        </p:spPr>
      </p:pic>
      <p:sp>
        <p:nvSpPr>
          <p:cNvPr id="12" name="Rectángulo 11">
            <a:extLst>
              <a:ext uri="{FF2B5EF4-FFF2-40B4-BE49-F238E27FC236}">
                <a16:creationId xmlns:a16="http://schemas.microsoft.com/office/drawing/2014/main" xmlns="" id="{C453D6EF-B827-48DB-AB5C-1707D96B6866}"/>
              </a:ext>
            </a:extLst>
          </p:cNvPr>
          <p:cNvSpPr/>
          <p:nvPr/>
        </p:nvSpPr>
        <p:spPr>
          <a:xfrm>
            <a:off x="3870280" y="3993992"/>
            <a:ext cx="5334680" cy="1015663"/>
          </a:xfrm>
          <a:prstGeom prst="rect">
            <a:avLst/>
          </a:prstGeom>
        </p:spPr>
        <p:txBody>
          <a:bodyPr wrap="square">
            <a:spAutoFit/>
          </a:bodyPr>
          <a:lstStyle/>
          <a:p>
            <a:pPr>
              <a:spcBef>
                <a:spcPts val="600"/>
              </a:spcBef>
            </a:pPr>
            <a:r>
              <a:rPr lang="ro-RO" sz="2000" b="1" dirty="0" smtClean="0"/>
              <a:t>Mulţi se vor alătura Rămăşiţei (</a:t>
            </a:r>
            <a:r>
              <a:rPr lang="ro-RO" sz="2000" b="1" dirty="0" err="1" smtClean="0"/>
              <a:t>Edom</a:t>
            </a:r>
            <a:r>
              <a:rPr lang="ro-RO" sz="2000" b="1" dirty="0" smtClean="0"/>
              <a:t>, Moab, Amon v. 41) în timpul predicării întreitei solii (Apoc. 14:6-12).</a:t>
            </a:r>
            <a:endParaRPr lang="ro-RO" sz="2000" b="1" dirty="0"/>
          </a:p>
        </p:txBody>
      </p:sp>
      <p:sp>
        <p:nvSpPr>
          <p:cNvPr id="13" name="Rectángulo 12">
            <a:extLst>
              <a:ext uri="{FF2B5EF4-FFF2-40B4-BE49-F238E27FC236}">
                <a16:creationId xmlns:a16="http://schemas.microsoft.com/office/drawing/2014/main" xmlns="" id="{FE969165-63EA-47B6-BEBB-D7A58BEE082D}"/>
              </a:ext>
            </a:extLst>
          </p:cNvPr>
          <p:cNvSpPr/>
          <p:nvPr/>
        </p:nvSpPr>
        <p:spPr>
          <a:xfrm>
            <a:off x="226422" y="5132486"/>
            <a:ext cx="5765075" cy="1631216"/>
          </a:xfrm>
          <a:prstGeom prst="rect">
            <a:avLst/>
          </a:prstGeom>
        </p:spPr>
        <p:txBody>
          <a:bodyPr wrap="square">
            <a:spAutoFit/>
          </a:bodyPr>
          <a:lstStyle/>
          <a:p>
            <a:pPr>
              <a:spcBef>
                <a:spcPts val="600"/>
              </a:spcBef>
            </a:pPr>
            <a:r>
              <a:rPr lang="ro-RO" sz="2000" b="1" dirty="0" smtClean="0"/>
              <a:t>Apoi, împăratul din Nord se va alătura într-o triplă alianţă (v. 43; Apoc. 16:13). Ei vor aduna mult popor laolaltă (mări) pentru a ataca Rămăşiţa. Cu toate acestea, vor fi nimiciţi la A Doua Venire a lui Isus (v.</a:t>
            </a:r>
            <a:r>
              <a:rPr lang="ro-RO" sz="2000" dirty="0" smtClean="0"/>
              <a:t>  </a:t>
            </a:r>
            <a:r>
              <a:rPr lang="ro-RO" sz="2000" b="1" dirty="0" smtClean="0"/>
              <a:t>45; Apoc. 16:15-21).</a:t>
            </a:r>
            <a:endParaRPr lang="ro-RO" sz="2000" b="1" dirty="0"/>
          </a:p>
        </p:txBody>
      </p:sp>
    </p:spTree>
    <p:extLst>
      <p:ext uri="{BB962C8B-B14F-4D97-AF65-F5344CB8AC3E}">
        <p14:creationId xmlns:p14="http://schemas.microsoft.com/office/powerpoint/2010/main" xmlns="" val="557089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000"/>
                                        <p:tgtEl>
                                          <p:spTgt spid="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1+#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C23E0F8-A93B-44DA-8AA8-AA49C74F283F}"/>
              </a:ext>
            </a:extLst>
          </p:cNvPr>
          <p:cNvSpPr/>
          <p:nvPr/>
        </p:nvSpPr>
        <p:spPr>
          <a:xfrm>
            <a:off x="602743" y="561318"/>
            <a:ext cx="8088414" cy="5770811"/>
          </a:xfrm>
          <a:prstGeom prst="rect">
            <a:avLst/>
          </a:prstGeom>
        </p:spPr>
        <p:txBody>
          <a:bodyPr wrap="square">
            <a:spAutoFit/>
          </a:bodyPr>
          <a:lstStyle/>
          <a:p>
            <a:pPr indent="363538" algn="just">
              <a:spcBef>
                <a:spcPts val="600"/>
              </a:spcBef>
            </a:pPr>
            <a:r>
              <a:rPr lang="ro-RO" sz="2800" b="1" dirty="0" smtClean="0">
                <a:latin typeface="Comic Sans MS" pitchFamily="66" charset="0"/>
              </a:rPr>
              <a:t>„Tot </a:t>
            </a:r>
            <a:r>
              <a:rPr lang="ro-RO" sz="2800" b="1" dirty="0" smtClean="0">
                <a:latin typeface="Comic Sans MS" pitchFamily="66" charset="0"/>
              </a:rPr>
              <a:t>ceea ce Dumnezeu a decretat în istoria profetică despre trecut s-a împlinit şi tot ce urmează să se petreacă îşi va urma cursul. Daniel, profetul lui Dumnezeu, stă drept. Ioan stă drept. În Apocalipsa, Leul tribului Iuda a deschis cartea lui Daniel pentru cei ce studiază profeţia şi astfel, Daniel stă ferm </a:t>
            </a:r>
            <a:r>
              <a:rPr lang="ro-RO" sz="2800" b="1" dirty="0">
                <a:latin typeface="Comic Sans MS" pitchFamily="66" charset="0"/>
              </a:rPr>
              <a:t>pe locul lui. </a:t>
            </a:r>
            <a:r>
              <a:rPr lang="ro-RO" sz="2800" b="1" dirty="0" smtClean="0">
                <a:latin typeface="Comic Sans MS" pitchFamily="66" charset="0"/>
              </a:rPr>
              <a:t>Îşi </a:t>
            </a:r>
            <a:r>
              <a:rPr lang="ro-RO" sz="2800" b="1" dirty="0">
                <a:latin typeface="Comic Sans MS" pitchFamily="66" charset="0"/>
              </a:rPr>
              <a:t>dă mărturia, care i-a fost descoperită de Dumnezeu prin viziuni ale marilor </a:t>
            </a:r>
            <a:r>
              <a:rPr lang="ro-RO" sz="2800" b="1" dirty="0" smtClean="0">
                <a:latin typeface="Comic Sans MS" pitchFamily="66" charset="0"/>
              </a:rPr>
              <a:t>şi </a:t>
            </a:r>
            <a:r>
              <a:rPr lang="ro-RO" sz="2800" b="1" dirty="0">
                <a:latin typeface="Comic Sans MS" pitchFamily="66" charset="0"/>
              </a:rPr>
              <a:t>solemnelor întâmplări pe care trebuie să le </a:t>
            </a:r>
            <a:r>
              <a:rPr lang="ro-RO" sz="2800" b="1" dirty="0" smtClean="0">
                <a:latin typeface="Comic Sans MS" pitchFamily="66" charset="0"/>
              </a:rPr>
              <a:t>recunoaştem </a:t>
            </a:r>
            <a:r>
              <a:rPr lang="ro-RO" sz="2800" b="1" dirty="0">
                <a:latin typeface="Comic Sans MS" pitchFamily="66" charset="0"/>
              </a:rPr>
              <a:t>în momentul în care vom vedea că se </a:t>
            </a:r>
            <a:r>
              <a:rPr lang="ro-RO" sz="2800" b="1" dirty="0" smtClean="0">
                <a:latin typeface="Comic Sans MS" pitchFamily="66" charset="0"/>
              </a:rPr>
              <a:t>împlinesc.”</a:t>
            </a:r>
            <a:endParaRPr lang="ro-RO" sz="2800" b="1" dirty="0">
              <a:latin typeface="Comic Sans MS" pitchFamily="66" charset="0"/>
            </a:endParaRPr>
          </a:p>
          <a:p>
            <a:pPr>
              <a:spcBef>
                <a:spcPts val="600"/>
              </a:spcBef>
            </a:pPr>
            <a:endParaRPr lang="ro-RO" sz="2800" b="1" dirty="0">
              <a:latin typeface="Comic Sans MS" pitchFamily="66" charset="0"/>
            </a:endParaRPr>
          </a:p>
        </p:txBody>
      </p:sp>
      <p:sp>
        <p:nvSpPr>
          <p:cNvPr id="3" name="CuadroTexto 2">
            <a:extLst>
              <a:ext uri="{FF2B5EF4-FFF2-40B4-BE49-F238E27FC236}">
                <a16:creationId xmlns:a16="http://schemas.microsoft.com/office/drawing/2014/main" xmlns="" id="{5C8BA59E-59A4-4293-85F0-0459550C8986}"/>
              </a:ext>
            </a:extLst>
          </p:cNvPr>
          <p:cNvSpPr txBox="1"/>
          <p:nvPr/>
        </p:nvSpPr>
        <p:spPr>
          <a:xfrm>
            <a:off x="4000971" y="6132813"/>
            <a:ext cx="4797724" cy="369332"/>
          </a:xfrm>
          <a:prstGeom prst="rect">
            <a:avLst/>
          </a:prstGeom>
          <a:noFill/>
        </p:spPr>
        <p:txBody>
          <a:bodyPr wrap="none" rtlCol="0">
            <a:spAutoFit/>
          </a:bodyPr>
          <a:lstStyle/>
          <a:p>
            <a:pPr algn="r"/>
            <a:r>
              <a:rPr lang="ro-RO" b="1" dirty="0" err="1" smtClean="0"/>
              <a:t>E.G.W</a:t>
            </a:r>
            <a:r>
              <a:rPr lang="ro-RO" b="1" dirty="0" smtClean="0"/>
              <a:t>. (Mesaje selectate, </a:t>
            </a:r>
            <a:r>
              <a:rPr lang="ro-RO" b="1" dirty="0" smtClean="0"/>
              <a:t>vol. 2, cap. 12, p. 109)</a:t>
            </a:r>
            <a:endParaRPr lang="ro-RO" b="1" dirty="0"/>
          </a:p>
        </p:txBody>
      </p:sp>
    </p:spTree>
    <p:extLst>
      <p:ext uri="{BB962C8B-B14F-4D97-AF65-F5344CB8AC3E}">
        <p14:creationId xmlns:p14="http://schemas.microsoft.com/office/powerpoint/2010/main" xmlns="" val="3992315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1BAACA3-914A-4D71-BE7E-83962CB48789}"/>
              </a:ext>
            </a:extLst>
          </p:cNvPr>
          <p:cNvSpPr/>
          <p:nvPr/>
        </p:nvSpPr>
        <p:spPr>
          <a:xfrm>
            <a:off x="0" y="54430"/>
            <a:ext cx="9144000" cy="1200329"/>
          </a:xfrm>
          <a:prstGeom prst="rect">
            <a:avLst/>
          </a:prstGeom>
        </p:spPr>
        <p:txBody>
          <a:bodyPr wrap="square">
            <a:spAutoFit/>
          </a:bodyPr>
          <a:lstStyle/>
          <a:p>
            <a:pPr algn="ctr"/>
            <a:r>
              <a:rPr lang="ro-RO" sz="2400" b="1" dirty="0" smtClean="0">
                <a:solidFill>
                  <a:prstClr val="white"/>
                </a:solidFill>
                <a:effectLst>
                  <a:glow rad="127000">
                    <a:srgbClr val="030A1C"/>
                  </a:glow>
                </a:effectLst>
                <a:latin typeface="Comic Sans MS" panose="030F0702030302020204" pitchFamily="66" charset="0"/>
              </a:rPr>
              <a:t>„Chiar </a:t>
            </a:r>
            <a:r>
              <a:rPr lang="ro-RO" sz="2400" b="1" dirty="0" smtClean="0">
                <a:solidFill>
                  <a:prstClr val="white"/>
                </a:solidFill>
                <a:effectLst>
                  <a:glow rad="127000">
                    <a:srgbClr val="030A1C"/>
                  </a:glow>
                </a:effectLst>
                <a:latin typeface="Comic Sans MS" panose="030F0702030302020204" pitchFamily="66" charset="0"/>
              </a:rPr>
              <a:t>şi </a:t>
            </a:r>
            <a:r>
              <a:rPr lang="ro-RO" sz="2400" b="1" dirty="0" smtClean="0">
                <a:solidFill>
                  <a:prstClr val="white"/>
                </a:solidFill>
                <a:effectLst>
                  <a:glow rad="127000">
                    <a:srgbClr val="030A1C"/>
                  </a:glow>
                </a:effectLst>
                <a:latin typeface="Comic Sans MS" panose="030F0702030302020204" pitchFamily="66" charset="0"/>
              </a:rPr>
              <a:t>din cei </a:t>
            </a:r>
            <a:r>
              <a:rPr lang="ro-RO" sz="2400" b="1" dirty="0" smtClean="0">
                <a:solidFill>
                  <a:prstClr val="white"/>
                </a:solidFill>
                <a:effectLst>
                  <a:glow rad="127000">
                    <a:srgbClr val="030A1C"/>
                  </a:glow>
                </a:effectLst>
                <a:latin typeface="Comic Sans MS" panose="030F0702030302020204" pitchFamily="66" charset="0"/>
              </a:rPr>
              <a:t>înţelepţi</a:t>
            </a:r>
            <a:r>
              <a:rPr lang="ro-RO" sz="2400" b="1" dirty="0" smtClean="0">
                <a:solidFill>
                  <a:prstClr val="white"/>
                </a:solidFill>
                <a:effectLst>
                  <a:glow rad="127000">
                    <a:srgbClr val="030A1C"/>
                  </a:glow>
                </a:effectLst>
                <a:latin typeface="Comic Sans MS" panose="030F0702030302020204" pitchFamily="66" charset="0"/>
              </a:rPr>
              <a:t>, </a:t>
            </a:r>
            <a:r>
              <a:rPr lang="ro-RO" sz="2400" b="1" dirty="0" smtClean="0">
                <a:solidFill>
                  <a:prstClr val="white"/>
                </a:solidFill>
                <a:effectLst>
                  <a:glow rad="127000">
                    <a:srgbClr val="030A1C"/>
                  </a:glow>
                </a:effectLst>
                <a:latin typeface="Comic Sans MS" panose="030F0702030302020204" pitchFamily="66" charset="0"/>
              </a:rPr>
              <a:t>mulţi </a:t>
            </a:r>
            <a:r>
              <a:rPr lang="ro-RO" sz="2400" b="1" dirty="0" smtClean="0">
                <a:solidFill>
                  <a:prstClr val="white"/>
                </a:solidFill>
                <a:effectLst>
                  <a:glow rad="127000">
                    <a:srgbClr val="030A1C"/>
                  </a:glow>
                </a:effectLst>
                <a:latin typeface="Comic Sans MS" panose="030F0702030302020204" pitchFamily="66" charset="0"/>
              </a:rPr>
              <a:t>vor cădea, ca să fie </a:t>
            </a:r>
            <a:r>
              <a:rPr lang="ro-RO" sz="2400" b="1" dirty="0" smtClean="0">
                <a:solidFill>
                  <a:prstClr val="white"/>
                </a:solidFill>
                <a:effectLst>
                  <a:glow rad="127000">
                    <a:srgbClr val="030A1C"/>
                  </a:glow>
                </a:effectLst>
                <a:latin typeface="Comic Sans MS" panose="030F0702030302020204" pitchFamily="66" charset="0"/>
              </a:rPr>
              <a:t>încercaţi</a:t>
            </a:r>
            <a:r>
              <a:rPr lang="ro-RO" sz="2400" b="1" dirty="0" smtClean="0">
                <a:solidFill>
                  <a:prstClr val="white"/>
                </a:solidFill>
                <a:effectLst>
                  <a:glow rad="127000">
                    <a:srgbClr val="030A1C"/>
                  </a:glow>
                </a:effectLst>
                <a:latin typeface="Comic Sans MS" panose="030F0702030302020204" pitchFamily="66" charset="0"/>
              </a:rPr>
              <a:t>, </a:t>
            </a:r>
            <a:r>
              <a:rPr lang="ro-RO" sz="2400" b="1" dirty="0" smtClean="0">
                <a:solidFill>
                  <a:prstClr val="white"/>
                </a:solidFill>
                <a:effectLst>
                  <a:glow rad="127000">
                    <a:srgbClr val="030A1C"/>
                  </a:glow>
                </a:effectLst>
                <a:latin typeface="Comic Sans MS" panose="030F0702030302020204" pitchFamily="66" charset="0"/>
              </a:rPr>
              <a:t>curăţiţi şi albiţi </a:t>
            </a:r>
            <a:r>
              <a:rPr lang="ro-RO" sz="2400" b="1" dirty="0" smtClean="0">
                <a:solidFill>
                  <a:prstClr val="white"/>
                </a:solidFill>
                <a:effectLst>
                  <a:glow rad="127000">
                    <a:srgbClr val="030A1C"/>
                  </a:glow>
                </a:effectLst>
                <a:latin typeface="Comic Sans MS" panose="030F0702030302020204" pitchFamily="66" charset="0"/>
              </a:rPr>
              <a:t>până la vremea </a:t>
            </a:r>
            <a:r>
              <a:rPr lang="ro-RO" sz="2400" b="1" dirty="0" smtClean="0">
                <a:solidFill>
                  <a:prstClr val="white"/>
                </a:solidFill>
                <a:effectLst>
                  <a:glow rad="127000">
                    <a:srgbClr val="030A1C"/>
                  </a:glow>
                </a:effectLst>
                <a:latin typeface="Comic Sans MS" panose="030F0702030302020204" pitchFamily="66" charset="0"/>
              </a:rPr>
              <a:t>sfârşitului</a:t>
            </a:r>
            <a:r>
              <a:rPr lang="ro-RO" sz="2400" b="1" dirty="0" smtClean="0">
                <a:solidFill>
                  <a:prstClr val="white"/>
                </a:solidFill>
                <a:effectLst>
                  <a:glow rad="127000">
                    <a:srgbClr val="030A1C"/>
                  </a:glow>
                </a:effectLst>
                <a:latin typeface="Comic Sans MS" panose="030F0702030302020204" pitchFamily="66" charset="0"/>
              </a:rPr>
              <a:t>, căci </a:t>
            </a:r>
            <a:r>
              <a:rPr lang="ro-RO" sz="2400" b="1" dirty="0" smtClean="0">
                <a:solidFill>
                  <a:prstClr val="white"/>
                </a:solidFill>
                <a:effectLst>
                  <a:glow rad="127000">
                    <a:srgbClr val="030A1C"/>
                  </a:glow>
                </a:effectLst>
                <a:latin typeface="Comic Sans MS" panose="030F0702030302020204" pitchFamily="66" charset="0"/>
              </a:rPr>
              <a:t>sfârşitul </a:t>
            </a:r>
            <a:r>
              <a:rPr lang="ro-RO" sz="2400" b="1" dirty="0" smtClean="0">
                <a:solidFill>
                  <a:prstClr val="white"/>
                </a:solidFill>
                <a:effectLst>
                  <a:glow rad="127000">
                    <a:srgbClr val="030A1C"/>
                  </a:glow>
                </a:effectLst>
                <a:latin typeface="Comic Sans MS" panose="030F0702030302020204" pitchFamily="66" charset="0"/>
              </a:rPr>
              <a:t>nu va fi decât la vremea hotărâtă.” </a:t>
            </a:r>
            <a:r>
              <a:rPr lang="ro-RO" sz="2200" b="1" dirty="0" smtClean="0">
                <a:solidFill>
                  <a:prstClr val="white"/>
                </a:solidFill>
                <a:effectLst>
                  <a:glow rad="127000">
                    <a:srgbClr val="030A1C"/>
                  </a:glow>
                </a:effectLst>
                <a:latin typeface="Comic Sans MS" panose="030F0702030302020204" pitchFamily="66" charset="0"/>
              </a:rPr>
              <a:t>(Daniel 11:35)</a:t>
            </a:r>
            <a:endParaRPr lang="ro-RO" sz="2200" b="1" dirty="0">
              <a:solidFill>
                <a:prstClr val="white"/>
              </a:solidFill>
              <a:effectLst>
                <a:glow rad="127000">
                  <a:srgbClr val="030A1C"/>
                </a:glow>
              </a:effectLst>
              <a:latin typeface="Comic Sans MS" panose="030F0702030302020204" pitchFamily="66" charset="0"/>
            </a:endParaRPr>
          </a:p>
        </p:txBody>
      </p:sp>
    </p:spTree>
    <p:extLst>
      <p:ext uri="{BB962C8B-B14F-4D97-AF65-F5344CB8AC3E}">
        <p14:creationId xmlns:p14="http://schemas.microsoft.com/office/powerpoint/2010/main" xmlns="" val="2369565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AE600C0-1648-4466-8377-CF9957D4AF98}"/>
              </a:ext>
            </a:extLst>
          </p:cNvPr>
          <p:cNvSpPr txBox="1"/>
          <p:nvPr/>
        </p:nvSpPr>
        <p:spPr>
          <a:xfrm>
            <a:off x="690150" y="4272309"/>
            <a:ext cx="4685212" cy="2323713"/>
          </a:xfrm>
          <a:prstGeom prst="rect">
            <a:avLst/>
          </a:prstGeom>
          <a:noFill/>
        </p:spPr>
        <p:txBody>
          <a:bodyPr wrap="square" rtlCol="0">
            <a:spAutoFit/>
          </a:bodyPr>
          <a:lstStyle/>
          <a:p>
            <a:pPr>
              <a:spcBef>
                <a:spcPts val="600"/>
              </a:spcBef>
            </a:pPr>
            <a:r>
              <a:rPr lang="ro-RO" sz="2000" b="1" dirty="0" smtClean="0">
                <a:solidFill>
                  <a:srgbClr val="E5B5AD"/>
                </a:solidFill>
                <a:effectLst>
                  <a:outerShdw blurRad="38100" dist="38100" dir="2700000" algn="tl">
                    <a:srgbClr val="000000">
                      <a:alpha val="43137"/>
                    </a:srgbClr>
                  </a:outerShdw>
                </a:effectLst>
              </a:rPr>
              <a:t>Persia. </a:t>
            </a:r>
            <a:r>
              <a:rPr lang="ro-RO" sz="2000" b="1" dirty="0" smtClean="0">
                <a:solidFill>
                  <a:schemeClr val="bg1"/>
                </a:solidFill>
                <a:effectLst>
                  <a:outerShdw blurRad="38100" dist="38100" dir="2700000" algn="tl">
                    <a:srgbClr val="000000">
                      <a:alpha val="43137"/>
                    </a:srgbClr>
                  </a:outerShdw>
                </a:effectLst>
              </a:rPr>
              <a:t>Daniel 11:1-2</a:t>
            </a:r>
          </a:p>
          <a:p>
            <a:pPr>
              <a:spcBef>
                <a:spcPts val="600"/>
              </a:spcBef>
            </a:pPr>
            <a:r>
              <a:rPr lang="ro-RO" sz="2000" b="1" dirty="0" smtClean="0">
                <a:solidFill>
                  <a:srgbClr val="9AB4D6"/>
                </a:solidFill>
                <a:effectLst>
                  <a:outerShdw blurRad="38100" dist="38100" dir="2700000" algn="tl">
                    <a:srgbClr val="000000">
                      <a:alpha val="43137"/>
                    </a:srgbClr>
                  </a:outerShdw>
                </a:effectLst>
              </a:rPr>
              <a:t>Grecia.</a:t>
            </a:r>
            <a:r>
              <a:rPr lang="ro-RO" sz="2000" b="1" dirty="0" smtClean="0">
                <a:solidFill>
                  <a:srgbClr val="5D85BC"/>
                </a:solidFill>
                <a:effectLst>
                  <a:outerShdw blurRad="38100" dist="38100" dir="2700000" algn="tl">
                    <a:srgbClr val="000000">
                      <a:alpha val="43137"/>
                    </a:srgbClr>
                  </a:outerShdw>
                </a:effectLst>
              </a:rPr>
              <a:t> </a:t>
            </a:r>
            <a:r>
              <a:rPr lang="ro-RO" sz="2000" b="1" dirty="0" smtClean="0">
                <a:solidFill>
                  <a:schemeClr val="bg1"/>
                </a:solidFill>
                <a:effectLst>
                  <a:outerShdw blurRad="38100" dist="38100" dir="2700000" algn="tl">
                    <a:srgbClr val="000000">
                      <a:alpha val="43137"/>
                    </a:srgbClr>
                  </a:outerShdw>
                </a:effectLst>
              </a:rPr>
              <a:t>Daniel 11:3-4</a:t>
            </a:r>
          </a:p>
          <a:p>
            <a:pPr>
              <a:spcBef>
                <a:spcPts val="600"/>
              </a:spcBef>
            </a:pPr>
            <a:r>
              <a:rPr lang="ro-RO" sz="2000" b="1" dirty="0" err="1" smtClean="0">
                <a:solidFill>
                  <a:srgbClr val="BDACE6"/>
                </a:solidFill>
                <a:effectLst>
                  <a:outerShdw blurRad="38100" dist="38100" dir="2700000" algn="tl">
                    <a:srgbClr val="000000">
                      <a:alpha val="43137"/>
                    </a:srgbClr>
                  </a:outerShdw>
                </a:effectLst>
              </a:rPr>
              <a:t>Ptolemeii</a:t>
            </a:r>
            <a:r>
              <a:rPr lang="ro-RO" sz="2000" b="1" dirty="0" smtClean="0">
                <a:solidFill>
                  <a:srgbClr val="BDACE6"/>
                </a:solidFill>
                <a:effectLst>
                  <a:outerShdw blurRad="38100" dist="38100" dir="2700000" algn="tl">
                    <a:srgbClr val="000000">
                      <a:alpha val="43137"/>
                    </a:srgbClr>
                  </a:outerShdw>
                </a:effectLst>
              </a:rPr>
              <a:t> şi </a:t>
            </a:r>
            <a:r>
              <a:rPr lang="ro-RO" sz="2000" b="1" dirty="0" err="1" smtClean="0">
                <a:solidFill>
                  <a:srgbClr val="BDACE6"/>
                </a:solidFill>
                <a:effectLst>
                  <a:outerShdw blurRad="38100" dist="38100" dir="2700000" algn="tl">
                    <a:srgbClr val="000000">
                      <a:alpha val="43137"/>
                    </a:srgbClr>
                  </a:outerShdw>
                </a:effectLst>
              </a:rPr>
              <a:t>Seleucizii</a:t>
            </a:r>
            <a:r>
              <a:rPr lang="ro-RO" sz="2000" b="1" dirty="0" smtClean="0">
                <a:solidFill>
                  <a:srgbClr val="BDACE6"/>
                </a:solidFill>
                <a:effectLst>
                  <a:outerShdw blurRad="38100" dist="38100" dir="2700000" algn="tl">
                    <a:srgbClr val="000000">
                      <a:alpha val="43137"/>
                    </a:srgbClr>
                  </a:outerShdw>
                </a:effectLst>
              </a:rPr>
              <a:t>. </a:t>
            </a:r>
            <a:r>
              <a:rPr lang="ro-RO" sz="2000" b="1" dirty="0" smtClean="0">
                <a:solidFill>
                  <a:schemeClr val="bg1"/>
                </a:solidFill>
                <a:effectLst>
                  <a:outerShdw blurRad="38100" dist="38100" dir="2700000" algn="tl">
                    <a:srgbClr val="000000">
                      <a:alpha val="43137"/>
                    </a:srgbClr>
                  </a:outerShdw>
                </a:effectLst>
              </a:rPr>
              <a:t>Daniel 11:5-14</a:t>
            </a:r>
          </a:p>
          <a:p>
            <a:pPr>
              <a:spcBef>
                <a:spcPts val="600"/>
              </a:spcBef>
            </a:pPr>
            <a:r>
              <a:rPr lang="ro-RO" sz="2000" b="1" dirty="0" smtClean="0">
                <a:solidFill>
                  <a:srgbClr val="D8BF88"/>
                </a:solidFill>
                <a:effectLst>
                  <a:outerShdw blurRad="38100" dist="38100" dir="2700000" algn="tl">
                    <a:srgbClr val="000000">
                      <a:alpha val="43137"/>
                    </a:srgbClr>
                  </a:outerShdw>
                </a:effectLst>
              </a:rPr>
              <a:t>Roma Imperială.</a:t>
            </a:r>
            <a:r>
              <a:rPr lang="ro-RO" sz="2000" b="1" dirty="0" smtClean="0">
                <a:solidFill>
                  <a:schemeClr val="bg1"/>
                </a:solidFill>
                <a:effectLst>
                  <a:outerShdw blurRad="38100" dist="38100" dir="2700000" algn="tl">
                    <a:srgbClr val="000000">
                      <a:alpha val="43137"/>
                    </a:srgbClr>
                  </a:outerShdw>
                </a:effectLst>
              </a:rPr>
              <a:t> Daniel 11:15-28</a:t>
            </a:r>
          </a:p>
          <a:p>
            <a:pPr>
              <a:spcBef>
                <a:spcPts val="600"/>
              </a:spcBef>
            </a:pPr>
            <a:r>
              <a:rPr lang="ro-RO" sz="2000" b="1" dirty="0" smtClean="0">
                <a:solidFill>
                  <a:srgbClr val="A9D680"/>
                </a:solidFill>
                <a:effectLst>
                  <a:outerShdw blurRad="38100" dist="38100" dir="2700000" algn="tl">
                    <a:srgbClr val="000000">
                      <a:alpha val="43137"/>
                    </a:srgbClr>
                  </a:outerShdw>
                </a:effectLst>
              </a:rPr>
              <a:t>Roma Papală. </a:t>
            </a:r>
            <a:r>
              <a:rPr lang="ro-RO" sz="2000" b="1" dirty="0" smtClean="0">
                <a:solidFill>
                  <a:schemeClr val="bg1"/>
                </a:solidFill>
                <a:effectLst>
                  <a:outerShdw blurRad="38100" dist="38100" dir="2700000" algn="tl">
                    <a:srgbClr val="000000">
                      <a:alpha val="43137"/>
                    </a:srgbClr>
                  </a:outerShdw>
                </a:effectLst>
              </a:rPr>
              <a:t>Daniel 11:29-39</a:t>
            </a:r>
          </a:p>
          <a:p>
            <a:pPr>
              <a:spcBef>
                <a:spcPts val="600"/>
              </a:spcBef>
            </a:pPr>
            <a:r>
              <a:rPr lang="ro-RO" sz="2000" b="1" dirty="0" smtClean="0">
                <a:solidFill>
                  <a:srgbClr val="D691DB"/>
                </a:solidFill>
                <a:effectLst>
                  <a:outerShdw blurRad="38100" dist="38100" dir="2700000" algn="tl">
                    <a:srgbClr val="000000">
                      <a:alpha val="43137"/>
                    </a:srgbClr>
                  </a:outerShdw>
                </a:effectLst>
              </a:rPr>
              <a:t>Sfârşitul Timpului. </a:t>
            </a:r>
            <a:r>
              <a:rPr lang="ro-RO" sz="2000" b="1" dirty="0" smtClean="0">
                <a:solidFill>
                  <a:schemeClr val="bg1"/>
                </a:solidFill>
                <a:effectLst>
                  <a:outerShdw blurRad="38100" dist="38100" dir="2700000" algn="tl">
                    <a:srgbClr val="000000">
                      <a:alpha val="43137"/>
                    </a:srgbClr>
                  </a:outerShdw>
                </a:effectLst>
              </a:rPr>
              <a:t>Daniel 11:40-45</a:t>
            </a:r>
            <a:endParaRPr lang="ro-RO" sz="2000" b="1" dirty="0">
              <a:solidFill>
                <a:schemeClr val="bg1"/>
              </a:solidFill>
              <a:effectLst>
                <a:outerShdw blurRad="38100" dist="38100" dir="2700000" algn="tl">
                  <a:srgbClr val="000000">
                    <a:alpha val="43137"/>
                  </a:srgbClr>
                </a:outerShdw>
              </a:effectLst>
            </a:endParaRPr>
          </a:p>
        </p:txBody>
      </p:sp>
      <p:graphicFrame>
        <p:nvGraphicFramePr>
          <p:cNvPr id="5" name="Tabla 5">
            <a:extLst>
              <a:ext uri="{FF2B5EF4-FFF2-40B4-BE49-F238E27FC236}">
                <a16:creationId xmlns:a16="http://schemas.microsoft.com/office/drawing/2014/main" xmlns="" id="{B30CF5BF-64A1-4433-ACC5-51978A5BF058}"/>
              </a:ext>
            </a:extLst>
          </p:cNvPr>
          <p:cNvGraphicFramePr>
            <a:graphicFrameLocks noGrp="1"/>
          </p:cNvGraphicFramePr>
          <p:nvPr>
            <p:extLst>
              <p:ext uri="{D42A27DB-BD31-4B8C-83A1-F6EECF244321}">
                <p14:modId xmlns:p14="http://schemas.microsoft.com/office/powerpoint/2010/main" xmlns="" val="60503330"/>
              </p:ext>
            </p:extLst>
          </p:nvPr>
        </p:nvGraphicFramePr>
        <p:xfrm>
          <a:off x="2728913" y="160383"/>
          <a:ext cx="6301878" cy="3307080"/>
        </p:xfrm>
        <a:graphic>
          <a:graphicData uri="http://schemas.openxmlformats.org/drawingml/2006/table">
            <a:tbl>
              <a:tblPr firstRow="1" bandRow="1">
                <a:tableStyleId>{5C22544A-7EE6-4342-B048-85BDC9FD1C3A}</a:tableStyleId>
              </a:tblPr>
              <a:tblGrid>
                <a:gridCol w="3089974">
                  <a:extLst>
                    <a:ext uri="{9D8B030D-6E8A-4147-A177-3AD203B41FA5}">
                      <a16:colId xmlns:a16="http://schemas.microsoft.com/office/drawing/2014/main" xmlns="" val="1807242986"/>
                    </a:ext>
                  </a:extLst>
                </a:gridCol>
                <a:gridCol w="1050444">
                  <a:extLst>
                    <a:ext uri="{9D8B030D-6E8A-4147-A177-3AD203B41FA5}">
                      <a16:colId xmlns:a16="http://schemas.microsoft.com/office/drawing/2014/main" xmlns="" val="3028558409"/>
                    </a:ext>
                  </a:extLst>
                </a:gridCol>
                <a:gridCol w="1099682">
                  <a:extLst>
                    <a:ext uri="{9D8B030D-6E8A-4147-A177-3AD203B41FA5}">
                      <a16:colId xmlns:a16="http://schemas.microsoft.com/office/drawing/2014/main" xmlns="" val="2066847147"/>
                    </a:ext>
                  </a:extLst>
                </a:gridCol>
                <a:gridCol w="1061778">
                  <a:extLst>
                    <a:ext uri="{9D8B030D-6E8A-4147-A177-3AD203B41FA5}">
                      <a16:colId xmlns:a16="http://schemas.microsoft.com/office/drawing/2014/main" xmlns="" val="293339840"/>
                    </a:ext>
                  </a:extLst>
                </a:gridCol>
              </a:tblGrid>
              <a:tr h="370840">
                <a:tc>
                  <a:txBody>
                    <a:bodyPr/>
                    <a:lstStyle/>
                    <a:p>
                      <a:endParaRPr lang="ro-RO" sz="1900" b="1"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ro-RO" sz="1800" b="1" noProof="0" smtClean="0"/>
                        <a:t>Prima</a:t>
                      </a:r>
                      <a:r>
                        <a:rPr lang="ro-RO" sz="1800" b="1" baseline="0" noProof="0" smtClean="0"/>
                        <a:t> vedenie</a:t>
                      </a:r>
                      <a:endParaRPr lang="ro-RO" sz="1800" b="1" noProof="0"/>
                    </a:p>
                  </a:txBody>
                  <a:tcPr anchor="ctr">
                    <a:solidFill>
                      <a:schemeClr val="tx1"/>
                    </a:solidFill>
                  </a:tcPr>
                </a:tc>
                <a:tc>
                  <a:txBody>
                    <a:bodyPr/>
                    <a:lstStyle/>
                    <a:p>
                      <a:pPr algn="ctr"/>
                      <a:r>
                        <a:rPr lang="ro-RO" sz="1800" b="1" noProof="0" smtClean="0"/>
                        <a:t>A doua</a:t>
                      </a:r>
                      <a:r>
                        <a:rPr lang="ro-RO" sz="1800" b="1" baseline="0" noProof="0" smtClean="0"/>
                        <a:t> vedenie</a:t>
                      </a:r>
                      <a:endParaRPr lang="ro-RO" sz="1800" b="1" noProof="0"/>
                    </a:p>
                  </a:txBody>
                  <a:tcPr anchor="ctr">
                    <a:solidFill>
                      <a:schemeClr val="tx1"/>
                    </a:solidFill>
                  </a:tcPr>
                </a:tc>
                <a:tc>
                  <a:txBody>
                    <a:bodyPr/>
                    <a:lstStyle/>
                    <a:p>
                      <a:pPr algn="ctr"/>
                      <a:r>
                        <a:rPr lang="ro-RO" sz="1800" b="1" noProof="0" smtClean="0"/>
                        <a:t>A treia vedenie</a:t>
                      </a:r>
                      <a:endParaRPr lang="ro-RO" sz="1800" b="1" noProof="0"/>
                    </a:p>
                  </a:txBody>
                  <a:tcPr anchor="ctr">
                    <a:solidFill>
                      <a:schemeClr val="tx1"/>
                    </a:solidFill>
                  </a:tcPr>
                </a:tc>
                <a:extLst>
                  <a:ext uri="{0D108BD9-81ED-4DB2-BD59-A6C34878D82A}">
                    <a16:rowId xmlns:a16="http://schemas.microsoft.com/office/drawing/2014/main" xmlns="" val="668907177"/>
                  </a:ext>
                </a:extLst>
              </a:tr>
              <a:tr h="370840">
                <a:tc>
                  <a:txBody>
                    <a:bodyPr/>
                    <a:lstStyle/>
                    <a:p>
                      <a:pPr algn="ctr"/>
                      <a:r>
                        <a:rPr lang="ro-RO" sz="1900" b="1" noProof="0" smtClean="0"/>
                        <a:t>Medo-Persia</a:t>
                      </a:r>
                      <a:endParaRPr lang="ro-RO" sz="1900" b="1" noProof="0"/>
                    </a:p>
                  </a:txBody>
                  <a:tcPr anchor="ctr">
                    <a:solidFill>
                      <a:srgbClr val="E5B5AD"/>
                    </a:solidFill>
                  </a:tcPr>
                </a:tc>
                <a:tc>
                  <a:txBody>
                    <a:bodyPr/>
                    <a:lstStyle/>
                    <a:p>
                      <a:pPr algn="ctr"/>
                      <a:r>
                        <a:rPr lang="ro-RO" sz="1900" b="1" noProof="0" smtClean="0"/>
                        <a:t>7:5</a:t>
                      </a:r>
                      <a:endParaRPr lang="ro-RO" sz="1900" b="1" noProof="0"/>
                    </a:p>
                  </a:txBody>
                  <a:tcPr anchor="ctr">
                    <a:solidFill>
                      <a:srgbClr val="E5B5AD"/>
                    </a:solidFill>
                  </a:tcPr>
                </a:tc>
                <a:tc>
                  <a:txBody>
                    <a:bodyPr/>
                    <a:lstStyle/>
                    <a:p>
                      <a:pPr algn="ctr"/>
                      <a:r>
                        <a:rPr lang="ro-RO" sz="1900" b="1" noProof="0" smtClean="0"/>
                        <a:t>8:3-4</a:t>
                      </a:r>
                      <a:endParaRPr lang="ro-RO" sz="1900" b="1" noProof="0"/>
                    </a:p>
                  </a:txBody>
                  <a:tcPr anchor="ctr">
                    <a:solidFill>
                      <a:srgbClr val="E5B5AD"/>
                    </a:solidFill>
                  </a:tcPr>
                </a:tc>
                <a:tc>
                  <a:txBody>
                    <a:bodyPr/>
                    <a:lstStyle/>
                    <a:p>
                      <a:pPr algn="ctr"/>
                      <a:r>
                        <a:rPr lang="ro-RO" sz="1900" b="1" noProof="0" smtClean="0"/>
                        <a:t>11:2</a:t>
                      </a:r>
                      <a:endParaRPr lang="ro-RO" sz="1900" b="1" noProof="0"/>
                    </a:p>
                  </a:txBody>
                  <a:tcPr anchor="ctr">
                    <a:solidFill>
                      <a:srgbClr val="E5B5AD"/>
                    </a:solidFill>
                  </a:tcPr>
                </a:tc>
                <a:extLst>
                  <a:ext uri="{0D108BD9-81ED-4DB2-BD59-A6C34878D82A}">
                    <a16:rowId xmlns:a16="http://schemas.microsoft.com/office/drawing/2014/main" xmlns="" val="3561183333"/>
                  </a:ext>
                </a:extLst>
              </a:tr>
              <a:tr h="370840">
                <a:tc>
                  <a:txBody>
                    <a:bodyPr/>
                    <a:lstStyle/>
                    <a:p>
                      <a:pPr algn="ctr"/>
                      <a:r>
                        <a:rPr lang="ro-RO" sz="1900" b="1" noProof="0" smtClean="0"/>
                        <a:t>Grecia (Alexandru</a:t>
                      </a:r>
                      <a:r>
                        <a:rPr lang="ro-RO" sz="1900" b="1" baseline="0" noProof="0" smtClean="0"/>
                        <a:t> Cel Mare</a:t>
                      </a:r>
                      <a:r>
                        <a:rPr lang="ro-RO" sz="1900" b="1" noProof="0" smtClean="0"/>
                        <a:t>)</a:t>
                      </a:r>
                      <a:endParaRPr lang="ro-RO" sz="1900" b="1" noProof="0"/>
                    </a:p>
                  </a:txBody>
                  <a:tcPr anchor="ctr">
                    <a:solidFill>
                      <a:srgbClr val="9AB4D6"/>
                    </a:solidFill>
                  </a:tcPr>
                </a:tc>
                <a:tc rowSpan="2">
                  <a:txBody>
                    <a:bodyPr/>
                    <a:lstStyle/>
                    <a:p>
                      <a:pPr algn="ctr"/>
                      <a:r>
                        <a:rPr lang="ro-RO" sz="1900" b="1" noProof="0" smtClean="0"/>
                        <a:t>7:6</a:t>
                      </a:r>
                      <a:endParaRPr lang="ro-RO" sz="1900" b="1" noProof="0"/>
                    </a:p>
                  </a:txBody>
                  <a:tcPr anchor="ctr">
                    <a:solidFill>
                      <a:srgbClr val="BDACE6"/>
                    </a:solidFill>
                  </a:tcPr>
                </a:tc>
                <a:tc>
                  <a:txBody>
                    <a:bodyPr/>
                    <a:lstStyle/>
                    <a:p>
                      <a:pPr algn="ctr"/>
                      <a:r>
                        <a:rPr lang="ro-RO" sz="1900" b="1" noProof="0" smtClean="0"/>
                        <a:t>8:5-7</a:t>
                      </a:r>
                      <a:endParaRPr lang="ro-RO" sz="1900" b="1" noProof="0"/>
                    </a:p>
                  </a:txBody>
                  <a:tcPr anchor="ctr">
                    <a:solidFill>
                      <a:srgbClr val="9AB4D6"/>
                    </a:solidFill>
                  </a:tcPr>
                </a:tc>
                <a:tc>
                  <a:txBody>
                    <a:bodyPr/>
                    <a:lstStyle/>
                    <a:p>
                      <a:pPr algn="ctr"/>
                      <a:r>
                        <a:rPr lang="ro-RO" sz="1900" b="1" noProof="0" smtClean="0"/>
                        <a:t>11:3</a:t>
                      </a:r>
                      <a:endParaRPr lang="ro-RO" sz="1900" b="1" noProof="0"/>
                    </a:p>
                  </a:txBody>
                  <a:tcPr anchor="ctr">
                    <a:solidFill>
                      <a:srgbClr val="9AB4D6"/>
                    </a:solidFill>
                  </a:tcPr>
                </a:tc>
                <a:extLst>
                  <a:ext uri="{0D108BD9-81ED-4DB2-BD59-A6C34878D82A}">
                    <a16:rowId xmlns:a16="http://schemas.microsoft.com/office/drawing/2014/main" xmlns="" val="2120019733"/>
                  </a:ext>
                </a:extLst>
              </a:tr>
              <a:tr h="370840">
                <a:tc>
                  <a:txBody>
                    <a:bodyPr/>
                    <a:lstStyle/>
                    <a:p>
                      <a:pPr algn="ctr"/>
                      <a:r>
                        <a:rPr lang="ro-RO" sz="1900" b="1" noProof="0" smtClean="0"/>
                        <a:t>Grecia</a:t>
                      </a:r>
                      <a:r>
                        <a:rPr lang="ro-RO" sz="1900" b="1" baseline="0" noProof="0" smtClean="0"/>
                        <a:t> divizată</a:t>
                      </a:r>
                      <a:endParaRPr lang="ro-RO" sz="1900" b="1" noProof="0"/>
                    </a:p>
                  </a:txBody>
                  <a:tcPr anchor="ctr">
                    <a:solidFill>
                      <a:srgbClr val="BDACE6"/>
                    </a:solidFill>
                  </a:tcPr>
                </a:tc>
                <a:tc vMerge="1">
                  <a:txBody>
                    <a:bodyPr/>
                    <a:lstStyle/>
                    <a:p>
                      <a:endParaRPr lang="es-ES" b="1" dirty="0"/>
                    </a:p>
                  </a:txBody>
                  <a:tcPr/>
                </a:tc>
                <a:tc>
                  <a:txBody>
                    <a:bodyPr/>
                    <a:lstStyle/>
                    <a:p>
                      <a:pPr algn="ctr"/>
                      <a:r>
                        <a:rPr lang="ro-RO" sz="1900" b="1" noProof="0" smtClean="0"/>
                        <a:t>8:8</a:t>
                      </a:r>
                      <a:endParaRPr lang="ro-RO" sz="1900" b="1" noProof="0"/>
                    </a:p>
                  </a:txBody>
                  <a:tcPr anchor="ctr">
                    <a:solidFill>
                      <a:srgbClr val="BDACE6"/>
                    </a:solidFill>
                  </a:tcPr>
                </a:tc>
                <a:tc>
                  <a:txBody>
                    <a:bodyPr/>
                    <a:lstStyle/>
                    <a:p>
                      <a:pPr algn="ctr"/>
                      <a:r>
                        <a:rPr lang="ro-RO" sz="1900" b="1" noProof="0" smtClean="0"/>
                        <a:t>11:4-14</a:t>
                      </a:r>
                      <a:endParaRPr lang="ro-RO" sz="1900" b="1" noProof="0"/>
                    </a:p>
                  </a:txBody>
                  <a:tcPr anchor="ctr">
                    <a:solidFill>
                      <a:srgbClr val="BDACE6"/>
                    </a:solidFill>
                  </a:tcPr>
                </a:tc>
                <a:extLst>
                  <a:ext uri="{0D108BD9-81ED-4DB2-BD59-A6C34878D82A}">
                    <a16:rowId xmlns:a16="http://schemas.microsoft.com/office/drawing/2014/main" xmlns="" val="1386164191"/>
                  </a:ext>
                </a:extLst>
              </a:tr>
              <a:tr h="370840">
                <a:tc>
                  <a:txBody>
                    <a:bodyPr/>
                    <a:lstStyle/>
                    <a:p>
                      <a:pPr algn="ctr"/>
                      <a:r>
                        <a:rPr lang="ro-RO" sz="1900" b="1" noProof="0" smtClean="0"/>
                        <a:t>Roma</a:t>
                      </a:r>
                      <a:r>
                        <a:rPr lang="ro-RO" sz="1900" b="1" baseline="0" noProof="0" smtClean="0"/>
                        <a:t> Imperială</a:t>
                      </a:r>
                      <a:endParaRPr lang="ro-RO" sz="1900" b="1" noProof="0"/>
                    </a:p>
                  </a:txBody>
                  <a:tcPr anchor="ctr">
                    <a:solidFill>
                      <a:srgbClr val="D8BF88"/>
                    </a:solidFill>
                  </a:tcPr>
                </a:tc>
                <a:tc>
                  <a:txBody>
                    <a:bodyPr/>
                    <a:lstStyle/>
                    <a:p>
                      <a:pPr algn="ctr"/>
                      <a:r>
                        <a:rPr lang="ro-RO" sz="1900" b="1" noProof="0" smtClean="0"/>
                        <a:t>7:7</a:t>
                      </a:r>
                      <a:endParaRPr lang="ro-RO" sz="1900" b="1" noProof="0"/>
                    </a:p>
                  </a:txBody>
                  <a:tcPr anchor="ctr">
                    <a:solidFill>
                      <a:srgbClr val="D8BF88"/>
                    </a:solidFill>
                  </a:tcPr>
                </a:tc>
                <a:tc>
                  <a:txBody>
                    <a:bodyPr/>
                    <a:lstStyle/>
                    <a:p>
                      <a:pPr algn="ctr"/>
                      <a:r>
                        <a:rPr lang="ro-RO" sz="1900" b="1" noProof="0" smtClean="0"/>
                        <a:t>8:9-11</a:t>
                      </a:r>
                      <a:endParaRPr lang="ro-RO" sz="1900" b="1" noProof="0"/>
                    </a:p>
                  </a:txBody>
                  <a:tcPr anchor="ctr">
                    <a:solidFill>
                      <a:srgbClr val="D8BF88"/>
                    </a:solidFill>
                  </a:tcPr>
                </a:tc>
                <a:tc>
                  <a:txBody>
                    <a:bodyPr/>
                    <a:lstStyle/>
                    <a:p>
                      <a:pPr algn="ctr"/>
                      <a:r>
                        <a:rPr lang="ro-RO" sz="1900" b="1" noProof="0" smtClean="0"/>
                        <a:t>11:15-28</a:t>
                      </a:r>
                      <a:endParaRPr lang="ro-RO" sz="1900" b="1" noProof="0"/>
                    </a:p>
                  </a:txBody>
                  <a:tcPr anchor="ctr">
                    <a:solidFill>
                      <a:srgbClr val="D8BF88"/>
                    </a:solidFill>
                  </a:tcPr>
                </a:tc>
                <a:extLst>
                  <a:ext uri="{0D108BD9-81ED-4DB2-BD59-A6C34878D82A}">
                    <a16:rowId xmlns:a16="http://schemas.microsoft.com/office/drawing/2014/main" xmlns="" val="1740660709"/>
                  </a:ext>
                </a:extLst>
              </a:tr>
              <a:tr h="370840">
                <a:tc>
                  <a:txBody>
                    <a:bodyPr/>
                    <a:lstStyle/>
                    <a:p>
                      <a:pPr algn="ctr"/>
                      <a:r>
                        <a:rPr lang="ro-RO" sz="1900" b="1" noProof="0" smtClean="0"/>
                        <a:t>Roma</a:t>
                      </a:r>
                      <a:r>
                        <a:rPr lang="ro-RO" sz="1900" b="1" baseline="0" noProof="0" smtClean="0"/>
                        <a:t> Papală</a:t>
                      </a:r>
                      <a:endParaRPr lang="ro-RO" sz="1900" b="1" noProof="0"/>
                    </a:p>
                  </a:txBody>
                  <a:tcPr anchor="ctr">
                    <a:solidFill>
                      <a:srgbClr val="A9D680"/>
                    </a:solidFill>
                  </a:tcPr>
                </a:tc>
                <a:tc>
                  <a:txBody>
                    <a:bodyPr/>
                    <a:lstStyle/>
                    <a:p>
                      <a:pPr algn="ctr"/>
                      <a:r>
                        <a:rPr lang="ro-RO" sz="1900" b="1" noProof="0" smtClean="0"/>
                        <a:t>7:8</a:t>
                      </a:r>
                      <a:endParaRPr lang="ro-RO" sz="1900" b="1" noProof="0"/>
                    </a:p>
                  </a:txBody>
                  <a:tcPr anchor="ctr">
                    <a:solidFill>
                      <a:srgbClr val="A9D680"/>
                    </a:solidFill>
                  </a:tcPr>
                </a:tc>
                <a:tc>
                  <a:txBody>
                    <a:bodyPr/>
                    <a:lstStyle/>
                    <a:p>
                      <a:pPr algn="ctr"/>
                      <a:r>
                        <a:rPr lang="ro-RO" sz="1900" b="1" noProof="0" smtClean="0"/>
                        <a:t>8:12</a:t>
                      </a:r>
                      <a:endParaRPr lang="ro-RO" sz="1900" b="1" noProof="0"/>
                    </a:p>
                  </a:txBody>
                  <a:tcPr anchor="ctr">
                    <a:solidFill>
                      <a:srgbClr val="A9D680"/>
                    </a:solidFill>
                  </a:tcPr>
                </a:tc>
                <a:tc>
                  <a:txBody>
                    <a:bodyPr/>
                    <a:lstStyle/>
                    <a:p>
                      <a:pPr algn="ctr"/>
                      <a:r>
                        <a:rPr lang="ro-RO" sz="1900" b="1" noProof="0" smtClean="0"/>
                        <a:t>11:29-39</a:t>
                      </a:r>
                      <a:endParaRPr lang="ro-RO" sz="1900" b="1" noProof="0"/>
                    </a:p>
                  </a:txBody>
                  <a:tcPr anchor="ctr">
                    <a:solidFill>
                      <a:srgbClr val="A9D680"/>
                    </a:solidFill>
                  </a:tcPr>
                </a:tc>
                <a:extLst>
                  <a:ext uri="{0D108BD9-81ED-4DB2-BD59-A6C34878D82A}">
                    <a16:rowId xmlns:a16="http://schemas.microsoft.com/office/drawing/2014/main" xmlns="" val="4083335756"/>
                  </a:ext>
                </a:extLst>
              </a:tr>
              <a:tr h="370840">
                <a:tc>
                  <a:txBody>
                    <a:bodyPr/>
                    <a:lstStyle/>
                    <a:p>
                      <a:pPr algn="ctr"/>
                      <a:r>
                        <a:rPr lang="ro-RO" sz="1900" b="1" noProof="0" dirty="0" smtClean="0"/>
                        <a:t>Sfârşitul</a:t>
                      </a:r>
                      <a:r>
                        <a:rPr lang="ro-RO" sz="1900" b="1" baseline="0" noProof="0" dirty="0" smtClean="0"/>
                        <a:t> Timpului</a:t>
                      </a:r>
                      <a:endParaRPr lang="ro-RO" sz="1900" b="1" noProof="0" dirty="0"/>
                    </a:p>
                  </a:txBody>
                  <a:tcPr anchor="ctr">
                    <a:solidFill>
                      <a:srgbClr val="D691DB"/>
                    </a:solidFill>
                  </a:tcPr>
                </a:tc>
                <a:tc>
                  <a:txBody>
                    <a:bodyPr/>
                    <a:lstStyle/>
                    <a:p>
                      <a:pPr algn="ctr"/>
                      <a:r>
                        <a:rPr lang="ro-RO" sz="1900" b="1" noProof="0" smtClean="0"/>
                        <a:t>7:13-14</a:t>
                      </a:r>
                      <a:endParaRPr lang="ro-RO" sz="1900" b="1" noProof="0"/>
                    </a:p>
                  </a:txBody>
                  <a:tcPr anchor="ctr">
                    <a:solidFill>
                      <a:srgbClr val="D691DB"/>
                    </a:solidFill>
                  </a:tcPr>
                </a:tc>
                <a:tc>
                  <a:txBody>
                    <a:bodyPr/>
                    <a:lstStyle/>
                    <a:p>
                      <a:pPr algn="ctr"/>
                      <a:r>
                        <a:rPr lang="ro-RO" sz="1900" b="1" noProof="0" smtClean="0"/>
                        <a:t>8:13-14</a:t>
                      </a:r>
                      <a:endParaRPr lang="ro-RO" sz="1900" b="1" noProof="0"/>
                    </a:p>
                  </a:txBody>
                  <a:tcPr anchor="ctr">
                    <a:solidFill>
                      <a:srgbClr val="D691DB"/>
                    </a:solidFill>
                  </a:tcPr>
                </a:tc>
                <a:tc>
                  <a:txBody>
                    <a:bodyPr/>
                    <a:lstStyle/>
                    <a:p>
                      <a:pPr algn="ctr"/>
                      <a:r>
                        <a:rPr lang="ro-RO" sz="1900" b="1" noProof="0" smtClean="0"/>
                        <a:t>11:40-45</a:t>
                      </a:r>
                      <a:endParaRPr lang="ro-RO" sz="1900" b="1" noProof="0"/>
                    </a:p>
                  </a:txBody>
                  <a:tcPr anchor="ctr">
                    <a:solidFill>
                      <a:srgbClr val="D691DB"/>
                    </a:solidFill>
                  </a:tcPr>
                </a:tc>
                <a:extLst>
                  <a:ext uri="{0D108BD9-81ED-4DB2-BD59-A6C34878D82A}">
                    <a16:rowId xmlns:a16="http://schemas.microsoft.com/office/drawing/2014/main" xmlns="" val="4148348306"/>
                  </a:ext>
                </a:extLst>
              </a:tr>
              <a:tr h="370840">
                <a:tc>
                  <a:txBody>
                    <a:bodyPr/>
                    <a:lstStyle/>
                    <a:p>
                      <a:pPr algn="ctr"/>
                      <a:r>
                        <a:rPr lang="ro-RO" sz="1900" b="1" noProof="0" smtClean="0"/>
                        <a:t>A</a:t>
                      </a:r>
                      <a:r>
                        <a:rPr lang="ro-RO" sz="1900" b="1" baseline="0" noProof="0" smtClean="0"/>
                        <a:t> Doua Venire</a:t>
                      </a:r>
                      <a:endParaRPr lang="ro-RO" sz="1900" b="1" noProof="0"/>
                    </a:p>
                  </a:txBody>
                  <a:tcPr anchor="ctr">
                    <a:solidFill>
                      <a:schemeClr val="accent4">
                        <a:lumMod val="60000"/>
                        <a:lumOff val="40000"/>
                      </a:schemeClr>
                    </a:solidFill>
                  </a:tcPr>
                </a:tc>
                <a:tc>
                  <a:txBody>
                    <a:bodyPr/>
                    <a:lstStyle/>
                    <a:p>
                      <a:pPr algn="ctr"/>
                      <a:r>
                        <a:rPr lang="ro-RO" sz="1900" b="1" noProof="0" smtClean="0"/>
                        <a:t>7:27</a:t>
                      </a:r>
                      <a:endParaRPr lang="ro-RO" sz="1900" b="1" noProof="0"/>
                    </a:p>
                  </a:txBody>
                  <a:tcPr anchor="ctr">
                    <a:solidFill>
                      <a:schemeClr val="accent4">
                        <a:lumMod val="60000"/>
                        <a:lumOff val="40000"/>
                      </a:schemeClr>
                    </a:solidFill>
                  </a:tcPr>
                </a:tc>
                <a:tc>
                  <a:txBody>
                    <a:bodyPr/>
                    <a:lstStyle/>
                    <a:p>
                      <a:pPr algn="ctr"/>
                      <a:r>
                        <a:rPr lang="ro-RO" sz="1900" b="1" noProof="0" smtClean="0"/>
                        <a:t>8:25</a:t>
                      </a:r>
                      <a:endParaRPr lang="ro-RO" sz="1900" b="1" noProof="0"/>
                    </a:p>
                  </a:txBody>
                  <a:tcPr anchor="ctr">
                    <a:solidFill>
                      <a:schemeClr val="accent4">
                        <a:lumMod val="60000"/>
                        <a:lumOff val="40000"/>
                      </a:schemeClr>
                    </a:solidFill>
                  </a:tcPr>
                </a:tc>
                <a:tc>
                  <a:txBody>
                    <a:bodyPr/>
                    <a:lstStyle/>
                    <a:p>
                      <a:pPr algn="ctr"/>
                      <a:r>
                        <a:rPr lang="ro-RO" sz="1900" b="1" noProof="0" dirty="0" smtClean="0"/>
                        <a:t>12:1-3</a:t>
                      </a:r>
                      <a:endParaRPr lang="ro-RO" sz="1900" b="1" noProof="0" dirty="0"/>
                    </a:p>
                  </a:txBody>
                  <a:tcPr anchor="ctr">
                    <a:solidFill>
                      <a:schemeClr val="accent4">
                        <a:lumMod val="60000"/>
                        <a:lumOff val="40000"/>
                      </a:schemeClr>
                    </a:solidFill>
                  </a:tcPr>
                </a:tc>
                <a:extLst>
                  <a:ext uri="{0D108BD9-81ED-4DB2-BD59-A6C34878D82A}">
                    <a16:rowId xmlns:a16="http://schemas.microsoft.com/office/drawing/2014/main" xmlns="" val="1850483407"/>
                  </a:ext>
                </a:extLst>
              </a:tr>
            </a:tbl>
          </a:graphicData>
        </a:graphic>
      </p:graphicFrame>
      <p:sp>
        <p:nvSpPr>
          <p:cNvPr id="7" name="CuadroTexto 6">
            <a:extLst>
              <a:ext uri="{FF2B5EF4-FFF2-40B4-BE49-F238E27FC236}">
                <a16:creationId xmlns:a16="http://schemas.microsoft.com/office/drawing/2014/main" xmlns="" id="{885587E7-E7F8-4C2F-A9EB-FF90BAEF9CCE}"/>
              </a:ext>
            </a:extLst>
          </p:cNvPr>
          <p:cNvSpPr txBox="1"/>
          <p:nvPr/>
        </p:nvSpPr>
        <p:spPr>
          <a:xfrm>
            <a:off x="87084" y="125547"/>
            <a:ext cx="2656116" cy="4170372"/>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Lui Daniel i-au fost descoperite trei vedenii în perioada dintre primul an al lui Belşaţar şi al treilea an al lui Cir.</a:t>
            </a:r>
          </a:p>
          <a:p>
            <a:pPr>
              <a:spcBef>
                <a:spcPts val="600"/>
              </a:spcBef>
            </a:pPr>
            <a:r>
              <a:rPr lang="ro-RO" sz="2000" b="1" dirty="0" smtClean="0">
                <a:solidFill>
                  <a:schemeClr val="bg1"/>
                </a:solidFill>
                <a:effectLst>
                  <a:outerShdw blurRad="38100" dist="38100" dir="2700000" algn="tl">
                    <a:srgbClr val="000000">
                      <a:alpha val="43137"/>
                    </a:srgbClr>
                  </a:outerShdw>
                </a:effectLst>
              </a:rPr>
              <a:t>Fiecare vedenie era mai detaliată decât precedenta. Ele relatau experienţele prin care va trece poporul lui Dumnezeu în fiecare moment al istoriei.</a:t>
            </a:r>
            <a:endParaRPr lang="ro-RO" sz="2000"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xmlns="" id="{7E4F9D8A-8168-497D-9B98-43EBCC51AB72}"/>
              </a:ext>
            </a:extLst>
          </p:cNvPr>
          <p:cNvSpPr txBox="1"/>
          <p:nvPr/>
        </p:nvSpPr>
        <p:spPr>
          <a:xfrm>
            <a:off x="2543694" y="3460188"/>
            <a:ext cx="6600305" cy="707886"/>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Putem înţelege mai bine perioada istorică evidenţiată în Daniel 11 studiind elementele comune ale celor trei vedenii.</a:t>
            </a:r>
            <a:endParaRPr lang="ro-RO" sz="2000" b="1"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E52429F3-2036-4A4B-984E-57B96A9CC6D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474840" y="4344741"/>
            <a:ext cx="3538533" cy="2396417"/>
          </a:xfrm>
          <a:prstGeom prst="rect">
            <a:avLst/>
          </a:prstGeom>
          <a:ln w="28575"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Imagen 8">
            <a:extLst>
              <a:ext uri="{FF2B5EF4-FFF2-40B4-BE49-F238E27FC236}">
                <a16:creationId xmlns:a16="http://schemas.microsoft.com/office/drawing/2014/main" xmlns="" id="{B055A740-FD60-4DD2-8604-B83D540D0E1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74178" y="5867946"/>
            <a:ext cx="504000" cy="293370"/>
          </a:xfrm>
          <a:prstGeom prst="rect">
            <a:avLst/>
          </a:prstGeom>
        </p:spPr>
      </p:pic>
      <p:pic>
        <p:nvPicPr>
          <p:cNvPr id="11" name="Imagen 10">
            <a:extLst>
              <a:ext uri="{FF2B5EF4-FFF2-40B4-BE49-F238E27FC236}">
                <a16:creationId xmlns:a16="http://schemas.microsoft.com/office/drawing/2014/main" xmlns="" id="{D714CF57-0B0A-4E23-A0B0-D57D559DCD6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74178" y="4725543"/>
            <a:ext cx="504000" cy="293370"/>
          </a:xfrm>
          <a:prstGeom prst="rect">
            <a:avLst/>
          </a:prstGeom>
        </p:spPr>
      </p:pic>
      <p:pic>
        <p:nvPicPr>
          <p:cNvPr id="13" name="Imagen 12">
            <a:extLst>
              <a:ext uri="{FF2B5EF4-FFF2-40B4-BE49-F238E27FC236}">
                <a16:creationId xmlns:a16="http://schemas.microsoft.com/office/drawing/2014/main" xmlns="" id="{BBE58A7F-2404-47F4-995E-75457A42D21B}"/>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74178" y="5106344"/>
            <a:ext cx="504000" cy="293370"/>
          </a:xfrm>
          <a:prstGeom prst="rect">
            <a:avLst/>
          </a:prstGeom>
        </p:spPr>
      </p:pic>
      <p:pic>
        <p:nvPicPr>
          <p:cNvPr id="15" name="Imagen 14">
            <a:extLst>
              <a:ext uri="{FF2B5EF4-FFF2-40B4-BE49-F238E27FC236}">
                <a16:creationId xmlns:a16="http://schemas.microsoft.com/office/drawing/2014/main" xmlns="" id="{747E3B94-23A3-468E-8CD3-640015C0B7A1}"/>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74178" y="5487145"/>
            <a:ext cx="504000" cy="293370"/>
          </a:xfrm>
          <a:prstGeom prst="rect">
            <a:avLst/>
          </a:prstGeom>
        </p:spPr>
      </p:pic>
      <p:pic>
        <p:nvPicPr>
          <p:cNvPr id="17" name="Imagen 16">
            <a:extLst>
              <a:ext uri="{FF2B5EF4-FFF2-40B4-BE49-F238E27FC236}">
                <a16:creationId xmlns:a16="http://schemas.microsoft.com/office/drawing/2014/main" xmlns="" id="{FE7BA8D1-3984-48D5-B24C-699DB34B6F6E}"/>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74178" y="4344742"/>
            <a:ext cx="504000" cy="293370"/>
          </a:xfrm>
          <a:prstGeom prst="rect">
            <a:avLst/>
          </a:prstGeom>
        </p:spPr>
      </p:pic>
      <p:pic>
        <p:nvPicPr>
          <p:cNvPr id="19" name="Imagen 18">
            <a:extLst>
              <a:ext uri="{FF2B5EF4-FFF2-40B4-BE49-F238E27FC236}">
                <a16:creationId xmlns:a16="http://schemas.microsoft.com/office/drawing/2014/main" xmlns="" id="{1CCCF3B2-8D21-4B40-AC97-F9A94D3B2209}"/>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74178" y="6248747"/>
            <a:ext cx="504000" cy="251468"/>
          </a:xfrm>
          <a:prstGeom prst="rect">
            <a:avLst/>
          </a:prstGeom>
        </p:spPr>
      </p:pic>
    </p:spTree>
    <p:extLst>
      <p:ext uri="{BB962C8B-B14F-4D97-AF65-F5344CB8AC3E}">
        <p14:creationId xmlns:p14="http://schemas.microsoft.com/office/powerpoint/2010/main" xmlns="" val="2816793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ppt_x-#ppt_w/2"/>
                                          </p:val>
                                        </p:tav>
                                        <p:tav tm="100000">
                                          <p:val>
                                            <p:strVal val="#ppt_x"/>
                                          </p:val>
                                        </p:tav>
                                      </p:tavLst>
                                    </p:anim>
                                    <p:anim calcmode="lin" valueType="num">
                                      <p:cBhvr>
                                        <p:cTn id="36" dur="500" fill="hold"/>
                                        <p:tgtEl>
                                          <p:spTgt spid="17"/>
                                        </p:tgtEl>
                                        <p:attrNameLst>
                                          <p:attrName>ppt_y</p:attrName>
                                        </p:attrNameLst>
                                      </p:cBhvr>
                                      <p:tavLst>
                                        <p:tav tm="0">
                                          <p:val>
                                            <p:strVal val="#ppt_y"/>
                                          </p:val>
                                        </p:tav>
                                        <p:tav tm="100000">
                                          <p:val>
                                            <p:strVal val="#ppt_y"/>
                                          </p:val>
                                        </p:tav>
                                      </p:tavLst>
                                    </p:anim>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ppt_w/2"/>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ppt_x</p:attrName>
                                        </p:attrNameLst>
                                      </p:cBhvr>
                                      <p:tavLst>
                                        <p:tav tm="0">
                                          <p:val>
                                            <p:strVal val="#ppt_x-#ppt_w/2"/>
                                          </p:val>
                                        </p:tav>
                                        <p:tav tm="100000">
                                          <p:val>
                                            <p:strVal val="#ppt_x"/>
                                          </p:val>
                                        </p:tav>
                                      </p:tavLst>
                                    </p:anim>
                                    <p:anim calcmode="lin" valueType="num">
                                      <p:cBhvr>
                                        <p:cTn id="60" dur="500" fill="hold"/>
                                        <p:tgtEl>
                                          <p:spTgt spid="13"/>
                                        </p:tgtEl>
                                        <p:attrNameLst>
                                          <p:attrName>ppt_y</p:attrName>
                                        </p:attrNameLst>
                                      </p:cBhvr>
                                      <p:tavLst>
                                        <p:tav tm="0">
                                          <p:val>
                                            <p:strVal val="#ppt_y"/>
                                          </p:val>
                                        </p:tav>
                                        <p:tav tm="100000">
                                          <p:val>
                                            <p:strVal val="#ppt_y"/>
                                          </p:val>
                                        </p:tav>
                                      </p:tavLst>
                                    </p:anim>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ppt_x</p:attrName>
                                        </p:attrNameLst>
                                      </p:cBhvr>
                                      <p:tavLst>
                                        <p:tav tm="0">
                                          <p:val>
                                            <p:strVal val="#ppt_x-#ppt_w/2"/>
                                          </p:val>
                                        </p:tav>
                                        <p:tav tm="100000">
                                          <p:val>
                                            <p:strVal val="#ppt_x"/>
                                          </p:val>
                                        </p:tav>
                                      </p:tavLst>
                                    </p:anim>
                                    <p:anim calcmode="lin" valueType="num">
                                      <p:cBhvr>
                                        <p:cTn id="72" dur="500" fill="hold"/>
                                        <p:tgtEl>
                                          <p:spTgt spid="15"/>
                                        </p:tgtEl>
                                        <p:attrNameLst>
                                          <p:attrName>ppt_y</p:attrName>
                                        </p:attrNameLst>
                                      </p:cBhvr>
                                      <p:tavLst>
                                        <p:tav tm="0">
                                          <p:val>
                                            <p:strVal val="#ppt_y"/>
                                          </p:val>
                                        </p:tav>
                                        <p:tav tm="100000">
                                          <p:val>
                                            <p:strVal val="#ppt_y"/>
                                          </p:val>
                                        </p:tav>
                                      </p:tavLst>
                                    </p:anim>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animEffect transition="in" filter="wipe(left)">
                                      <p:cBhvr>
                                        <p:cTn id="78" dur="500"/>
                                        <p:tgtEl>
                                          <p:spTgt spid="2">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ppt_x</p:attrName>
                                        </p:attrNameLst>
                                      </p:cBhvr>
                                      <p:tavLst>
                                        <p:tav tm="0">
                                          <p:val>
                                            <p:strVal val="#ppt_x-#ppt_w/2"/>
                                          </p:val>
                                        </p:tav>
                                        <p:tav tm="100000">
                                          <p:val>
                                            <p:strVal val="#ppt_x"/>
                                          </p:val>
                                        </p:tav>
                                      </p:tavLst>
                                    </p:anim>
                                    <p:anim calcmode="lin" valueType="num">
                                      <p:cBhvr>
                                        <p:cTn id="84" dur="500" fill="hold"/>
                                        <p:tgtEl>
                                          <p:spTgt spid="9"/>
                                        </p:tgtEl>
                                        <p:attrNameLst>
                                          <p:attrName>ppt_y</p:attrName>
                                        </p:attrNameLst>
                                      </p:cBhvr>
                                      <p:tavLst>
                                        <p:tav tm="0">
                                          <p:val>
                                            <p:strVal val="#ppt_y"/>
                                          </p:val>
                                        </p:tav>
                                        <p:tav tm="100000">
                                          <p:val>
                                            <p:strVal val="#ppt_y"/>
                                          </p:val>
                                        </p:tav>
                                      </p:tavLst>
                                    </p:anim>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ppt_x</p:attrName>
                                        </p:attrNameLst>
                                      </p:cBhvr>
                                      <p:tavLst>
                                        <p:tav tm="0">
                                          <p:val>
                                            <p:strVal val="#ppt_x-#ppt_w/2"/>
                                          </p:val>
                                        </p:tav>
                                        <p:tav tm="100000">
                                          <p:val>
                                            <p:strVal val="#ppt_x"/>
                                          </p:val>
                                        </p:tav>
                                      </p:tavLst>
                                    </p:anim>
                                    <p:anim calcmode="lin" valueType="num">
                                      <p:cBhvr>
                                        <p:cTn id="96" dur="500" fill="hold"/>
                                        <p:tgtEl>
                                          <p:spTgt spid="19"/>
                                        </p:tgtEl>
                                        <p:attrNameLst>
                                          <p:attrName>ppt_y</p:attrName>
                                        </p:attrNameLst>
                                      </p:cBhvr>
                                      <p:tavLst>
                                        <p:tav tm="0">
                                          <p:val>
                                            <p:strVal val="#ppt_y"/>
                                          </p:val>
                                        </p:tav>
                                        <p:tav tm="100000">
                                          <p:val>
                                            <p:strVal val="#ppt_y"/>
                                          </p:val>
                                        </p:tav>
                                      </p:tavLst>
                                    </p:anim>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uiExpand="1"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80A2BD37-3C09-404E-98CE-8CC03F2C733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36342" y="798581"/>
            <a:ext cx="3033481" cy="191725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2" name="Rectángulo 1">
            <a:extLst>
              <a:ext uri="{FF2B5EF4-FFF2-40B4-BE49-F238E27FC236}">
                <a16:creationId xmlns:a16="http://schemas.microsoft.com/office/drawing/2014/main" xmlns="" id="{EF9F05BD-C448-4993-A69D-183764BD8C7E}"/>
              </a:ext>
            </a:extLst>
          </p:cNvPr>
          <p:cNvSpPr/>
          <p:nvPr/>
        </p:nvSpPr>
        <p:spPr>
          <a:xfrm>
            <a:off x="5277394" y="-43543"/>
            <a:ext cx="3866606" cy="923330"/>
          </a:xfrm>
          <a:prstGeom prst="rect">
            <a:avLst/>
          </a:prstGeom>
        </p:spPr>
        <p:txBody>
          <a:bodyPr wrap="square">
            <a:spAutoFit/>
          </a:bodyPr>
          <a:lstStyle/>
          <a:p>
            <a:pPr algn="ctr"/>
            <a:r>
              <a:rPr lang="ro-RO" sz="5400" b="1" spc="300" smtClean="0">
                <a:ln w="6600">
                  <a:solidFill>
                    <a:schemeClr val="accent2"/>
                  </a:solidFill>
                  <a:prstDash val="solid"/>
                </a:ln>
                <a:solidFill>
                  <a:srgbClr val="FFFFFF"/>
                </a:solidFill>
                <a:effectLst>
                  <a:outerShdw dist="38100" dir="2700000" algn="tl" rotWithShape="0">
                    <a:schemeClr val="accent2"/>
                  </a:outerShdw>
                </a:effectLst>
              </a:rPr>
              <a:t>PERSIA</a:t>
            </a:r>
            <a:endParaRPr lang="ro-RO" sz="5400" b="1" spc="30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16E43BB5-F54B-4BC8-9270-7E806B77FE0B}"/>
              </a:ext>
            </a:extLst>
          </p:cNvPr>
          <p:cNvSpPr/>
          <p:nvPr/>
        </p:nvSpPr>
        <p:spPr>
          <a:xfrm>
            <a:off x="156754" y="33648"/>
            <a:ext cx="5779588"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threePt" dir="t"/>
            </a:scene3d>
            <a:sp3d extrusionH="57150">
              <a:bevelT w="38100" h="38100"/>
            </a:sp3d>
          </a:bodyPr>
          <a:lstStyle/>
          <a:p>
            <a:pPr algn="ctr"/>
            <a:r>
              <a:rPr lang="ro-RO" b="1" smtClean="0">
                <a:solidFill>
                  <a:schemeClr val="accent5">
                    <a:lumMod val="50000"/>
                  </a:schemeClr>
                </a:solidFill>
                <a:latin typeface="Comic Sans MS" panose="030F0702030302020204" pitchFamily="66" charset="0"/>
              </a:rPr>
              <a:t>„</a:t>
            </a:r>
            <a:r>
              <a:rPr lang="ro-RO" b="1" smtClean="0">
                <a:solidFill>
                  <a:schemeClr val="accent5">
                    <a:lumMod val="50000"/>
                  </a:schemeClr>
                </a:solidFill>
                <a:latin typeface="Comic Sans MS" panose="030F0702030302020204" pitchFamily="66" charset="0"/>
              </a:rPr>
              <a:t>Acum</a:t>
            </a:r>
            <a:r>
              <a:rPr lang="ro-RO" b="1" smtClean="0">
                <a:solidFill>
                  <a:schemeClr val="accent5">
                    <a:lumMod val="50000"/>
                  </a:schemeClr>
                </a:solidFill>
                <a:latin typeface="Comic Sans MS" panose="030F0702030302020204" pitchFamily="66" charset="0"/>
              </a:rPr>
              <a:t>, îţi voi face cunoscut </a:t>
            </a:r>
            <a:r>
              <a:rPr lang="ro-RO" b="1" smtClean="0">
                <a:solidFill>
                  <a:schemeClr val="accent5">
                    <a:lumMod val="50000"/>
                  </a:schemeClr>
                </a:solidFill>
                <a:latin typeface="Comic Sans MS" panose="030F0702030302020204" pitchFamily="66" charset="0"/>
              </a:rPr>
              <a:t>adevărul</a:t>
            </a:r>
            <a:r>
              <a:rPr lang="ro-RO" b="1" smtClean="0">
                <a:solidFill>
                  <a:schemeClr val="accent5">
                    <a:lumMod val="50000"/>
                  </a:schemeClr>
                </a:solidFill>
                <a:latin typeface="Comic Sans MS" panose="030F0702030302020204" pitchFamily="66" charset="0"/>
              </a:rPr>
              <a:t>: Iată că vor mai fi încă trei împăraţi în </a:t>
            </a:r>
            <a:r>
              <a:rPr lang="ro-RO" b="1" smtClean="0">
                <a:solidFill>
                  <a:schemeClr val="accent5">
                    <a:lumMod val="50000"/>
                  </a:schemeClr>
                </a:solidFill>
                <a:latin typeface="Comic Sans MS" panose="030F0702030302020204" pitchFamily="66" charset="0"/>
              </a:rPr>
              <a:t>Persia</a:t>
            </a:r>
            <a:r>
              <a:rPr lang="ro-RO" b="1" smtClean="0">
                <a:solidFill>
                  <a:schemeClr val="accent5">
                    <a:lumMod val="50000"/>
                  </a:schemeClr>
                </a:solidFill>
                <a:latin typeface="Comic Sans MS" panose="030F0702030302020204" pitchFamily="66" charset="0"/>
              </a:rPr>
              <a:t>. Cel de-al patrulea va strânge mai multă bogăţie decât toţi ceilalţi </a:t>
            </a:r>
            <a:r>
              <a:rPr lang="ro-RO" b="1" smtClean="0">
                <a:solidFill>
                  <a:schemeClr val="accent5">
                    <a:lumMod val="50000"/>
                  </a:schemeClr>
                </a:solidFill>
                <a:latin typeface="Comic Sans MS" panose="030F0702030302020204" pitchFamily="66" charset="0"/>
              </a:rPr>
              <a:t>şi</a:t>
            </a:r>
            <a:r>
              <a:rPr lang="ro-RO" b="1" smtClean="0">
                <a:solidFill>
                  <a:schemeClr val="accent5">
                    <a:lumMod val="50000"/>
                  </a:schemeClr>
                </a:solidFill>
                <a:latin typeface="Comic Sans MS" panose="030F0702030302020204" pitchFamily="66" charset="0"/>
              </a:rPr>
              <a:t>, când se va simţi puternic prin bogăţiile </a:t>
            </a:r>
            <a:r>
              <a:rPr lang="ro-RO" b="1" smtClean="0">
                <a:solidFill>
                  <a:schemeClr val="accent5">
                    <a:lumMod val="50000"/>
                  </a:schemeClr>
                </a:solidFill>
                <a:latin typeface="Comic Sans MS" panose="030F0702030302020204" pitchFamily="66" charset="0"/>
              </a:rPr>
              <a:t>lui</a:t>
            </a:r>
            <a:r>
              <a:rPr lang="ro-RO" b="1" smtClean="0">
                <a:solidFill>
                  <a:schemeClr val="accent5">
                    <a:lumMod val="50000"/>
                  </a:schemeClr>
                </a:solidFill>
                <a:latin typeface="Comic Sans MS" panose="030F0702030302020204" pitchFamily="66" charset="0"/>
              </a:rPr>
              <a:t>, va răscula totul împotriva împărăţiei </a:t>
            </a:r>
            <a:r>
              <a:rPr lang="ro-RO" b="1" smtClean="0">
                <a:solidFill>
                  <a:schemeClr val="accent5">
                    <a:lumMod val="50000"/>
                  </a:schemeClr>
                </a:solidFill>
                <a:latin typeface="Comic Sans MS" panose="030F0702030302020204" pitchFamily="66" charset="0"/>
              </a:rPr>
              <a:t>Greciei.”</a:t>
            </a:r>
            <a:r>
              <a:rPr lang="ro-RO" b="1" smtClean="0">
                <a:solidFill>
                  <a:schemeClr val="accent5">
                    <a:lumMod val="50000"/>
                  </a:schemeClr>
                </a:solidFill>
                <a:latin typeface="Comic Sans MS" panose="030F0702030302020204" pitchFamily="66" charset="0"/>
              </a:rPr>
              <a:t> </a:t>
            </a:r>
            <a:r>
              <a:rPr lang="ro-RO" sz="1600" b="1" smtClean="0">
                <a:solidFill>
                  <a:schemeClr val="accent5">
                    <a:lumMod val="50000"/>
                  </a:schemeClr>
                </a:solidFill>
                <a:latin typeface="Comic Sans MS" panose="030F0702030302020204" pitchFamily="66" charset="0"/>
              </a:rPr>
              <a:t>(</a:t>
            </a:r>
            <a:r>
              <a:rPr lang="ro-RO" sz="1600" b="1" smtClean="0">
                <a:solidFill>
                  <a:schemeClr val="accent5">
                    <a:lumMod val="50000"/>
                  </a:schemeClr>
                </a:solidFill>
                <a:latin typeface="Comic Sans MS" panose="030F0702030302020204" pitchFamily="66" charset="0"/>
              </a:rPr>
              <a:t>Daniel </a:t>
            </a:r>
            <a:r>
              <a:rPr lang="ro-RO" sz="1600" b="1" smtClean="0">
                <a:solidFill>
                  <a:schemeClr val="accent5">
                    <a:lumMod val="50000"/>
                  </a:schemeClr>
                </a:solidFill>
                <a:latin typeface="Comic Sans MS" panose="030F0702030302020204" pitchFamily="66" charset="0"/>
              </a:rPr>
              <a:t>11:2)</a:t>
            </a:r>
            <a:endParaRPr lang="ro-RO" sz="1600" b="1">
              <a:solidFill>
                <a:schemeClr val="accent5">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3A6BA4F0-DB20-4731-BBC7-BF7F20B33D0F}"/>
              </a:ext>
            </a:extLst>
          </p:cNvPr>
          <p:cNvSpPr txBox="1"/>
          <p:nvPr/>
        </p:nvSpPr>
        <p:spPr>
          <a:xfrm>
            <a:off x="85313" y="1948732"/>
            <a:ext cx="5815309" cy="4632037"/>
          </a:xfrm>
          <a:prstGeom prst="rect">
            <a:avLst/>
          </a:prstGeom>
          <a:noFill/>
        </p:spPr>
        <p:txBody>
          <a:bodyPr wrap="square" rtlCol="0">
            <a:spAutoFit/>
          </a:bodyPr>
          <a:lstStyle/>
          <a:p>
            <a:pPr>
              <a:spcBef>
                <a:spcPts val="600"/>
              </a:spcBef>
            </a:pPr>
            <a:r>
              <a:rPr lang="ro-RO" sz="2000" b="1" smtClean="0"/>
              <a:t>Gabriel i-a descoperit lui Daniel cum Dumnezeu este în controlul acelui moment istoric </a:t>
            </a:r>
            <a:r>
              <a:rPr lang="ro-RO" sz="2000" b="1" smtClean="0"/>
              <a:t>(10:13</a:t>
            </a:r>
            <a:r>
              <a:rPr lang="ro-RO" sz="2000" b="1" smtClean="0"/>
              <a:t>, </a:t>
            </a:r>
            <a:r>
              <a:rPr lang="ro-RO" sz="2000" b="1" smtClean="0"/>
              <a:t>20</a:t>
            </a:r>
            <a:r>
              <a:rPr lang="ro-RO" sz="2000" b="1" smtClean="0"/>
              <a:t>; </a:t>
            </a:r>
            <a:r>
              <a:rPr lang="ro-RO" sz="2000" b="1" smtClean="0"/>
              <a:t>11:1</a:t>
            </a:r>
            <a:r>
              <a:rPr lang="ro-RO" sz="2000" b="1" smtClean="0"/>
              <a:t>). </a:t>
            </a:r>
            <a:r>
              <a:rPr lang="ro-RO" sz="2000" b="1" smtClean="0"/>
              <a:t>Apoi</a:t>
            </a:r>
            <a:r>
              <a:rPr lang="ro-RO" sz="2000" b="1" smtClean="0"/>
              <a:t>, El a explicat ce urmează să se întâmple pe </a:t>
            </a:r>
            <a:r>
              <a:rPr lang="ro-RO" sz="2000" b="1" smtClean="0"/>
              <a:t>urmă.</a:t>
            </a:r>
            <a:endParaRPr lang="ro-RO" sz="2000" b="1" smtClean="0"/>
          </a:p>
          <a:p>
            <a:pPr>
              <a:spcBef>
                <a:spcPts val="600"/>
              </a:spcBef>
            </a:pPr>
            <a:r>
              <a:rPr lang="ro-RO" sz="2000" b="1" smtClean="0"/>
              <a:t>Următorii trei regi ce au urmat după Cir au fost </a:t>
            </a:r>
            <a:r>
              <a:rPr lang="ro-RO" sz="2000" b="1" smtClean="0"/>
              <a:t>Cambyses</a:t>
            </a:r>
            <a:r>
              <a:rPr lang="ro-RO" sz="2000" b="1" smtClean="0"/>
              <a:t>, Smerdis şi </a:t>
            </a:r>
            <a:r>
              <a:rPr lang="ro-RO" sz="2000" b="1" smtClean="0"/>
              <a:t>Darius</a:t>
            </a:r>
            <a:r>
              <a:rPr lang="ro-RO" sz="2000" b="1" smtClean="0"/>
              <a:t>. Cel de-al patrulea a fost Xerxes </a:t>
            </a:r>
            <a:r>
              <a:rPr lang="ro-RO" sz="2000" b="1" smtClean="0"/>
              <a:t>(</a:t>
            </a:r>
            <a:r>
              <a:rPr lang="ro-RO" sz="2000" b="1" smtClean="0"/>
              <a:t>împăratul Asuerus din cărţile Ezra şi </a:t>
            </a:r>
            <a:r>
              <a:rPr lang="ro-RO" sz="2000" b="1" smtClean="0"/>
              <a:t>Estera).</a:t>
            </a:r>
            <a:endParaRPr lang="ro-RO" sz="2000" b="1" smtClean="0"/>
          </a:p>
          <a:p>
            <a:pPr>
              <a:spcBef>
                <a:spcPts val="600"/>
              </a:spcBef>
            </a:pPr>
            <a:r>
              <a:rPr lang="ro-RO" sz="2000" b="1" smtClean="0"/>
              <a:t>Darius a încercat să invadeze Grecia însă a fost învins la </a:t>
            </a:r>
            <a:r>
              <a:rPr lang="ro-RO" sz="2000" b="1" smtClean="0"/>
              <a:t>Maraton</a:t>
            </a:r>
            <a:r>
              <a:rPr lang="ro-RO" sz="2000" b="1" smtClean="0"/>
              <a:t>. Xerxes ajuns până la </a:t>
            </a:r>
            <a:r>
              <a:rPr lang="ro-RO" sz="2000" b="1" smtClean="0"/>
              <a:t>Atena</a:t>
            </a:r>
            <a:r>
              <a:rPr lang="ro-RO" sz="2000" b="1" smtClean="0"/>
              <a:t>, dar şi el a fost de asemenea </a:t>
            </a:r>
            <a:r>
              <a:rPr lang="ro-RO" sz="2000" b="1" smtClean="0"/>
              <a:t>înfrânt.</a:t>
            </a:r>
            <a:endParaRPr lang="ro-RO" sz="2000" b="1" smtClean="0"/>
          </a:p>
          <a:p>
            <a:pPr>
              <a:spcBef>
                <a:spcPts val="600"/>
              </a:spcBef>
            </a:pPr>
            <a:r>
              <a:rPr lang="ro-RO" sz="2000" b="1" smtClean="0"/>
              <a:t>Modul în care aceşti monarhi ne-au fost introduşi este în paralel cu profeţiile lui </a:t>
            </a:r>
            <a:r>
              <a:rPr lang="ro-RO" sz="2000" b="1" smtClean="0"/>
              <a:t>Amos</a:t>
            </a:r>
            <a:r>
              <a:rPr lang="ro-RO" sz="2000" b="1" smtClean="0"/>
              <a:t>. În acele </a:t>
            </a:r>
            <a:r>
              <a:rPr lang="ro-RO" sz="2000" b="1" smtClean="0"/>
              <a:t>profeţii</a:t>
            </a:r>
            <a:r>
              <a:rPr lang="ro-RO" sz="2000" b="1" smtClean="0"/>
              <a:t>, Dumnezeu </a:t>
            </a:r>
            <a:r>
              <a:rPr lang="ro-RO" sz="2000" b="1" smtClean="0"/>
              <a:t>Îşi</a:t>
            </a:r>
            <a:r>
              <a:rPr lang="ro-RO" sz="2000" b="1" smtClean="0"/>
              <a:t> iartă poporul de trei </a:t>
            </a:r>
            <a:r>
              <a:rPr lang="ro-RO" sz="2000" b="1" smtClean="0"/>
              <a:t>păcate</a:t>
            </a:r>
            <a:r>
              <a:rPr lang="ro-RO" sz="2000" b="1" smtClean="0"/>
              <a:t>, dar îl pedepseşte din cauza celui de-al patrulea </a:t>
            </a:r>
            <a:r>
              <a:rPr lang="ro-RO" sz="2000" b="1" smtClean="0"/>
              <a:t>păcat.</a:t>
            </a:r>
            <a:endParaRPr lang="ro-RO" sz="2000" b="1"/>
          </a:p>
        </p:txBody>
      </p:sp>
      <p:grpSp>
        <p:nvGrpSpPr>
          <p:cNvPr id="9" name="Grupo 8">
            <a:extLst>
              <a:ext uri="{FF2B5EF4-FFF2-40B4-BE49-F238E27FC236}">
                <a16:creationId xmlns:a16="http://schemas.microsoft.com/office/drawing/2014/main" xmlns="" id="{8565BE7C-8FF8-48C8-804E-DFAC9CF58BD8}"/>
              </a:ext>
            </a:extLst>
          </p:cNvPr>
          <p:cNvGrpSpPr/>
          <p:nvPr/>
        </p:nvGrpSpPr>
        <p:grpSpPr>
          <a:xfrm>
            <a:off x="5845635" y="2821222"/>
            <a:ext cx="1215817" cy="1800753"/>
            <a:chOff x="5408021" y="3898223"/>
            <a:chExt cx="1245328" cy="1800753"/>
          </a:xfrm>
        </p:grpSpPr>
        <p:pic>
          <p:nvPicPr>
            <p:cNvPr id="7" name="Imagen 6">
              <a:extLst>
                <a:ext uri="{FF2B5EF4-FFF2-40B4-BE49-F238E27FC236}">
                  <a16:creationId xmlns:a16="http://schemas.microsoft.com/office/drawing/2014/main" xmlns="" id="{FD5E898D-9396-41FB-9B35-467803508FD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408021" y="3898223"/>
              <a:ext cx="1234185" cy="1458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xmlns="" id="{9057A025-E856-4ABE-B35E-0989D9D1F070}"/>
                </a:ext>
              </a:extLst>
            </p:cNvPr>
            <p:cNvSpPr txBox="1"/>
            <p:nvPr/>
          </p:nvSpPr>
          <p:spPr>
            <a:xfrm>
              <a:off x="5408021" y="5329644"/>
              <a:ext cx="1245328" cy="369332"/>
            </a:xfrm>
            <a:prstGeom prst="rect">
              <a:avLst/>
            </a:prstGeom>
            <a:noFill/>
          </p:spPr>
          <p:txBody>
            <a:bodyPr wrap="square" rtlCol="0">
              <a:spAutoFit/>
            </a:bodyPr>
            <a:lstStyle/>
            <a:p>
              <a:pPr algn="ctr"/>
              <a:r>
                <a:rPr lang="ro-RO" b="1" smtClean="0"/>
                <a:t>Cambyses</a:t>
              </a:r>
              <a:endParaRPr lang="ro-RO" b="1"/>
            </a:p>
          </p:txBody>
        </p:sp>
      </p:grpSp>
      <p:grpSp>
        <p:nvGrpSpPr>
          <p:cNvPr id="12" name="Grupo 11">
            <a:extLst>
              <a:ext uri="{FF2B5EF4-FFF2-40B4-BE49-F238E27FC236}">
                <a16:creationId xmlns:a16="http://schemas.microsoft.com/office/drawing/2014/main" xmlns="" id="{497AD027-04A6-4BC2-B6C0-EC25C1795E09}"/>
              </a:ext>
            </a:extLst>
          </p:cNvPr>
          <p:cNvGrpSpPr/>
          <p:nvPr/>
        </p:nvGrpSpPr>
        <p:grpSpPr>
          <a:xfrm>
            <a:off x="8045394" y="4896137"/>
            <a:ext cx="924429" cy="1800753"/>
            <a:chOff x="6734158" y="3898223"/>
            <a:chExt cx="1203293" cy="1800753"/>
          </a:xfrm>
        </p:grpSpPr>
        <p:pic>
          <p:nvPicPr>
            <p:cNvPr id="10" name="Imagen 9">
              <a:extLst>
                <a:ext uri="{FF2B5EF4-FFF2-40B4-BE49-F238E27FC236}">
                  <a16:creationId xmlns:a16="http://schemas.microsoft.com/office/drawing/2014/main" xmlns="" id="{363423AD-FB9B-4366-8E06-039599C334A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734158" y="3898223"/>
              <a:ext cx="1203293" cy="1458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xmlns="" id="{0512336D-9A8C-49A2-87F2-8482D1E3C395}"/>
                </a:ext>
              </a:extLst>
            </p:cNvPr>
            <p:cNvSpPr txBox="1"/>
            <p:nvPr/>
          </p:nvSpPr>
          <p:spPr>
            <a:xfrm>
              <a:off x="6734158" y="5329644"/>
              <a:ext cx="1203293" cy="369332"/>
            </a:xfrm>
            <a:prstGeom prst="rect">
              <a:avLst/>
            </a:prstGeom>
            <a:noFill/>
          </p:spPr>
          <p:txBody>
            <a:bodyPr wrap="square" rtlCol="0">
              <a:spAutoFit/>
            </a:bodyPr>
            <a:lstStyle/>
            <a:p>
              <a:pPr algn="ctr"/>
              <a:r>
                <a:rPr lang="ro-RO" b="1" smtClean="0"/>
                <a:t>Xerxes</a:t>
              </a:r>
              <a:endParaRPr lang="ro-RO" b="1"/>
            </a:p>
          </p:txBody>
        </p:sp>
      </p:grpSp>
      <p:grpSp>
        <p:nvGrpSpPr>
          <p:cNvPr id="15" name="Grupo 14">
            <a:extLst>
              <a:ext uri="{FF2B5EF4-FFF2-40B4-BE49-F238E27FC236}">
                <a16:creationId xmlns:a16="http://schemas.microsoft.com/office/drawing/2014/main" xmlns="" id="{7E8CC6D0-5983-4853-890F-5FF42D34F700}"/>
              </a:ext>
            </a:extLst>
          </p:cNvPr>
          <p:cNvGrpSpPr/>
          <p:nvPr/>
        </p:nvGrpSpPr>
        <p:grpSpPr>
          <a:xfrm>
            <a:off x="7006464" y="2825121"/>
            <a:ext cx="893235" cy="1808962"/>
            <a:chOff x="6770544" y="3889228"/>
            <a:chExt cx="899522" cy="1808962"/>
          </a:xfrm>
        </p:grpSpPr>
        <p:pic>
          <p:nvPicPr>
            <p:cNvPr id="13" name="Imagen 12">
              <a:extLst>
                <a:ext uri="{FF2B5EF4-FFF2-40B4-BE49-F238E27FC236}">
                  <a16:creationId xmlns:a16="http://schemas.microsoft.com/office/drawing/2014/main" xmlns="" id="{CE3617E2-F3EB-4CE7-90AD-02283DE23B1D}"/>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770544" y="3889228"/>
              <a:ext cx="899522" cy="1458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05490801-AC28-4118-B558-515656A9D0B2}"/>
                </a:ext>
              </a:extLst>
            </p:cNvPr>
            <p:cNvSpPr txBox="1"/>
            <p:nvPr/>
          </p:nvSpPr>
          <p:spPr>
            <a:xfrm>
              <a:off x="6770544" y="5328858"/>
              <a:ext cx="899522" cy="369332"/>
            </a:xfrm>
            <a:prstGeom prst="rect">
              <a:avLst/>
            </a:prstGeom>
            <a:noFill/>
          </p:spPr>
          <p:txBody>
            <a:bodyPr wrap="square" rtlCol="0">
              <a:spAutoFit/>
            </a:bodyPr>
            <a:lstStyle/>
            <a:p>
              <a:pPr algn="ctr"/>
              <a:r>
                <a:rPr lang="ro-RO" b="1" smtClean="0"/>
                <a:t>Darius</a:t>
              </a:r>
              <a:endParaRPr lang="ro-RO" b="1"/>
            </a:p>
          </p:txBody>
        </p:sp>
      </p:grpSp>
      <p:grpSp>
        <p:nvGrpSpPr>
          <p:cNvPr id="18" name="Grupo 17">
            <a:extLst>
              <a:ext uri="{FF2B5EF4-FFF2-40B4-BE49-F238E27FC236}">
                <a16:creationId xmlns:a16="http://schemas.microsoft.com/office/drawing/2014/main" xmlns="" id="{5F1AB03E-182A-457E-AD96-5073DC931394}"/>
              </a:ext>
            </a:extLst>
          </p:cNvPr>
          <p:cNvGrpSpPr/>
          <p:nvPr/>
        </p:nvGrpSpPr>
        <p:grpSpPr>
          <a:xfrm>
            <a:off x="7901481" y="2813729"/>
            <a:ext cx="1070125" cy="1820354"/>
            <a:chOff x="7775082" y="3898222"/>
            <a:chExt cx="1194743" cy="1820354"/>
          </a:xfrm>
        </p:grpSpPr>
        <p:pic>
          <p:nvPicPr>
            <p:cNvPr id="16" name="Imagen 15">
              <a:extLst>
                <a:ext uri="{FF2B5EF4-FFF2-40B4-BE49-F238E27FC236}">
                  <a16:creationId xmlns:a16="http://schemas.microsoft.com/office/drawing/2014/main" xmlns="" id="{07137D2C-ECE4-47B6-B3BF-69E8009ECDCE}"/>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775082" y="3898222"/>
              <a:ext cx="1194743" cy="145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CuadroTexto 16">
              <a:extLst>
                <a:ext uri="{FF2B5EF4-FFF2-40B4-BE49-F238E27FC236}">
                  <a16:creationId xmlns:a16="http://schemas.microsoft.com/office/drawing/2014/main" xmlns="" id="{DE178C32-F755-4ED9-8625-9A9281EDC8DB}"/>
                </a:ext>
              </a:extLst>
            </p:cNvPr>
            <p:cNvSpPr txBox="1"/>
            <p:nvPr/>
          </p:nvSpPr>
          <p:spPr>
            <a:xfrm>
              <a:off x="7775082" y="5349244"/>
              <a:ext cx="1194742" cy="369332"/>
            </a:xfrm>
            <a:prstGeom prst="rect">
              <a:avLst/>
            </a:prstGeom>
            <a:noFill/>
          </p:spPr>
          <p:txBody>
            <a:bodyPr wrap="square" rtlCol="0">
              <a:spAutoFit/>
            </a:bodyPr>
            <a:lstStyle/>
            <a:p>
              <a:pPr algn="ctr"/>
              <a:r>
                <a:rPr lang="ro-RO" b="1" smtClean="0"/>
                <a:t>Smerdis</a:t>
              </a:r>
              <a:endParaRPr lang="ro-RO" b="1"/>
            </a:p>
          </p:txBody>
        </p:sp>
      </p:grpSp>
      <p:pic>
        <p:nvPicPr>
          <p:cNvPr id="19" name="Imagen 18">
            <a:extLst>
              <a:ext uri="{FF2B5EF4-FFF2-40B4-BE49-F238E27FC236}">
                <a16:creationId xmlns:a16="http://schemas.microsoft.com/office/drawing/2014/main" xmlns="" id="{AB7D19B2-6BF7-47B5-B68B-5B098FB68440}"/>
              </a:ext>
            </a:extLst>
          </p:cNvPr>
          <p:cNvPicPr>
            <a:picLocks noChangeAspect="1"/>
          </p:cNvPicPr>
          <p:nvPr/>
        </p:nvPicPr>
        <p:blipFill>
          <a:blip r:embed="rId8" cstate="print"/>
          <a:stretch>
            <a:fillRect/>
          </a:stretch>
        </p:blipFill>
        <p:spPr>
          <a:xfrm>
            <a:off x="5936342" y="4727363"/>
            <a:ext cx="1622698" cy="194686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pic>
    </p:spTree>
    <p:extLst>
      <p:ext uri="{BB962C8B-B14F-4D97-AF65-F5344CB8AC3E}">
        <p14:creationId xmlns:p14="http://schemas.microsoft.com/office/powerpoint/2010/main" xmlns="" val="4197132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3)">
                                      <p:cBhvr>
                                        <p:cTn id="16" dur="1000"/>
                                        <p:tgtEl>
                                          <p:spTgt spid="3"/>
                                        </p:tgtEl>
                                      </p:cBhvr>
                                    </p:animEffect>
                                  </p:childTnLst>
                                </p:cTn>
                              </p:par>
                              <p:par>
                                <p:cTn id="17" presetID="21" presetClass="entr" presetSubtype="3"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3)">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par>
                                <p:cTn id="37" presetID="25"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5"/>
                                        </p:tgtEl>
                                      </p:cBhvr>
                                    </p:animEffect>
                                  </p:childTnLst>
                                </p:cTn>
                              </p:par>
                              <p:par>
                                <p:cTn id="47" presetID="25"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8"/>
                                        </p:tgtEl>
                                      </p:cBhvr>
                                    </p:animEffect>
                                  </p:childTnLst>
                                </p:cTn>
                              </p:par>
                              <p:par>
                                <p:cTn id="57" presetID="25"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2"/>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wipe(left)">
                                      <p:cBhvr>
                                        <p:cTn id="70" dur="500"/>
                                        <p:tgtEl>
                                          <p:spTgt spid="4">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0-#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txEl>
                                              <p:pRg st="2" end="2"/>
                                            </p:txEl>
                                          </p:spTgt>
                                        </p:tgtEl>
                                        <p:attrNameLst>
                                          <p:attrName>style.visibility</p:attrName>
                                        </p:attrNameLst>
                                      </p:cBhvr>
                                      <p:to>
                                        <p:strVal val="visible"/>
                                      </p:to>
                                    </p:set>
                                    <p:animEffect transition="in" filter="wipe(left)">
                                      <p:cBhvr>
                                        <p:cTn id="80" dur="500"/>
                                        <p:tgtEl>
                                          <p:spTgt spid="4">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animEffect transition="in" filter="wipe(left)">
                                      <p:cBhvr>
                                        <p:cTn id="8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F9F05BD-C448-4993-A69D-183764BD8C7E}"/>
              </a:ext>
            </a:extLst>
          </p:cNvPr>
          <p:cNvSpPr/>
          <p:nvPr/>
        </p:nvSpPr>
        <p:spPr>
          <a:xfrm>
            <a:off x="3595726" y="-95799"/>
            <a:ext cx="5548274" cy="923330"/>
          </a:xfrm>
          <a:prstGeom prst="rect">
            <a:avLst/>
          </a:prstGeom>
        </p:spPr>
        <p:txBody>
          <a:bodyPr wrap="square">
            <a:spAutoFit/>
          </a:bodyPr>
          <a:lstStyle/>
          <a:p>
            <a:pPr algn="ctr"/>
            <a:r>
              <a:rPr lang="ro-RO" sz="5400" b="1" spc="600" smtClean="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GRECIA</a:t>
            </a:r>
            <a:endParaRPr lang="ro-RO" sz="5400" b="1" spc="60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3" name="Rectángulo 2">
            <a:extLst>
              <a:ext uri="{FF2B5EF4-FFF2-40B4-BE49-F238E27FC236}">
                <a16:creationId xmlns:a16="http://schemas.microsoft.com/office/drawing/2014/main" xmlns="" id="{16E43BB5-F54B-4BC8-9270-7E806B77FE0B}"/>
              </a:ext>
            </a:extLst>
          </p:cNvPr>
          <p:cNvSpPr/>
          <p:nvPr/>
        </p:nvSpPr>
        <p:spPr>
          <a:xfrm>
            <a:off x="3853994" y="767755"/>
            <a:ext cx="498130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ro-RO" b="1" dirty="0" smtClean="0">
                <a:solidFill>
                  <a:srgbClr val="5C3D00"/>
                </a:solidFill>
                <a:latin typeface="Comic Sans MS" panose="030F0702030302020204" pitchFamily="66" charset="0"/>
              </a:rPr>
              <a:t>„Dar se va ridica un împărat viteaz, care va stăpâni cu o mare putere şi va face ce va voi.” </a:t>
            </a:r>
            <a:r>
              <a:rPr lang="ro-RO" sz="1600" b="1" dirty="0" smtClean="0">
                <a:solidFill>
                  <a:srgbClr val="5C3D00"/>
                </a:solidFill>
                <a:latin typeface="Comic Sans MS" panose="030F0702030302020204" pitchFamily="66" charset="0"/>
              </a:rPr>
              <a:t>(Daniel 11:3)</a:t>
            </a:r>
            <a:endParaRPr lang="ro-RO" sz="1400" b="1" dirty="0">
              <a:solidFill>
                <a:srgbClr val="5C3D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8E72DDDB-EC98-4B87-97EF-7E2B0310AA0D}"/>
              </a:ext>
            </a:extLst>
          </p:cNvPr>
          <p:cNvSpPr txBox="1"/>
          <p:nvPr/>
        </p:nvSpPr>
        <p:spPr>
          <a:xfrm>
            <a:off x="3671397" y="1954790"/>
            <a:ext cx="5410061" cy="4939814"/>
          </a:xfrm>
          <a:prstGeom prst="rect">
            <a:avLst/>
          </a:prstGeom>
          <a:noFill/>
        </p:spPr>
        <p:txBody>
          <a:bodyPr wrap="square" rtlCol="0">
            <a:spAutoFit/>
          </a:bodyPr>
          <a:lstStyle/>
          <a:p>
            <a:pPr>
              <a:spcBef>
                <a:spcPts val="600"/>
              </a:spcBef>
            </a:pPr>
            <a:r>
              <a:rPr lang="ro-RO" sz="2000" b="1" smtClean="0">
                <a:solidFill>
                  <a:schemeClr val="bg1"/>
                </a:solidFill>
                <a:effectLst>
                  <a:outerShdw blurRad="38100" dist="38100" dir="2700000" algn="tl">
                    <a:srgbClr val="000000">
                      <a:alpha val="43137"/>
                    </a:srgbClr>
                  </a:outerShdw>
                </a:effectLst>
              </a:rPr>
              <a:t>Statele</a:t>
            </a:r>
            <a:r>
              <a:rPr lang="ro-RO" sz="2000" b="1" smtClean="0">
                <a:solidFill>
                  <a:schemeClr val="bg1"/>
                </a:solidFill>
                <a:effectLst>
                  <a:outerShdw blurRad="38100" dist="38100" dir="2700000" algn="tl">
                    <a:srgbClr val="000000">
                      <a:alpha val="43137"/>
                    </a:srgbClr>
                  </a:outerShdw>
                </a:effectLst>
              </a:rPr>
              <a:t> elene s-au unit pentru a-l confrunta pe </a:t>
            </a:r>
            <a:r>
              <a:rPr lang="ro-RO" sz="2000" b="1" smtClean="0">
                <a:solidFill>
                  <a:schemeClr val="bg1"/>
                </a:solidFill>
                <a:effectLst>
                  <a:outerShdw blurRad="38100" dist="38100" dir="2700000" algn="tl">
                    <a:srgbClr val="000000">
                      <a:alpha val="43137"/>
                    </a:srgbClr>
                  </a:outerShdw>
                </a:effectLst>
              </a:rPr>
              <a:t>Xerxes</a:t>
            </a:r>
            <a:r>
              <a:rPr lang="ro-RO" sz="2000" b="1" smtClean="0">
                <a:solidFill>
                  <a:schemeClr val="bg1"/>
                </a:solidFill>
                <a:effectLst>
                  <a:outerShdw blurRad="38100" dist="38100" dir="2700000" algn="tl">
                    <a:srgbClr val="000000">
                      <a:alpha val="43137"/>
                    </a:srgbClr>
                  </a:outerShdw>
                </a:effectLst>
              </a:rPr>
              <a:t>. Grecia a devenit o naţiune puternică care a învins Persia 150 de ani mai </a:t>
            </a:r>
            <a:r>
              <a:rPr lang="ro-RO" sz="2000" b="1" smtClean="0">
                <a:solidFill>
                  <a:schemeClr val="bg1"/>
                </a:solidFill>
                <a:effectLst>
                  <a:outerShdw blurRad="38100" dist="38100" dir="2700000" algn="tl">
                    <a:srgbClr val="000000">
                      <a:alpha val="43137"/>
                    </a:srgbClr>
                  </a:outerShdw>
                </a:effectLst>
              </a:rPr>
              <a:t>târziu.</a:t>
            </a:r>
            <a:endParaRPr lang="ro-RO" sz="2000" b="1" smtClean="0">
              <a:solidFill>
                <a:schemeClr val="bg1"/>
              </a:solidFill>
              <a:effectLst>
                <a:outerShdw blurRad="38100" dist="38100" dir="2700000" algn="tl">
                  <a:srgbClr val="000000">
                    <a:alpha val="43137"/>
                  </a:srgbClr>
                </a:outerShdw>
              </a:effectLst>
            </a:endParaRPr>
          </a:p>
          <a:p>
            <a:pPr>
              <a:spcBef>
                <a:spcPts val="600"/>
              </a:spcBef>
            </a:pPr>
            <a:r>
              <a:rPr lang="ro-RO" sz="2000" b="1" smtClean="0">
                <a:solidFill>
                  <a:schemeClr val="bg1"/>
                </a:solidFill>
                <a:effectLst>
                  <a:outerShdw blurRad="38100" dist="38100" dir="2700000" algn="tl">
                    <a:srgbClr val="000000">
                      <a:alpha val="43137"/>
                    </a:srgbClr>
                  </a:outerShdw>
                </a:effectLst>
              </a:rPr>
              <a:t>Filip al Macedoniei a adus împreună Grecia şi </a:t>
            </a:r>
            <a:r>
              <a:rPr lang="ro-RO" sz="2000" b="1" smtClean="0">
                <a:solidFill>
                  <a:schemeClr val="bg1"/>
                </a:solidFill>
                <a:effectLst>
                  <a:outerShdw blurRad="38100" dist="38100" dir="2700000" algn="tl">
                    <a:srgbClr val="000000">
                      <a:alpha val="43137"/>
                    </a:srgbClr>
                  </a:outerShdw>
                </a:effectLst>
              </a:rPr>
              <a:t>Macedonia</a:t>
            </a:r>
            <a:r>
              <a:rPr lang="ro-RO" sz="2000" b="1" smtClean="0">
                <a:solidFill>
                  <a:schemeClr val="bg1"/>
                </a:solidFill>
                <a:effectLst>
                  <a:outerShdw blurRad="38100" dist="38100" dir="2700000" algn="tl">
                    <a:srgbClr val="000000">
                      <a:alpha val="43137"/>
                    </a:srgbClr>
                  </a:outerShdw>
                </a:effectLst>
              </a:rPr>
              <a:t>. Fiul său – Alexandru cel Mare – a început cucerirea Persiei în anul 334 </a:t>
            </a:r>
            <a:r>
              <a:rPr lang="ro-RO" sz="2000" b="1" smtClean="0">
                <a:solidFill>
                  <a:schemeClr val="bg1"/>
                </a:solidFill>
                <a:effectLst>
                  <a:outerShdw blurRad="38100" dist="38100" dir="2700000" algn="tl">
                    <a:srgbClr val="000000">
                      <a:alpha val="43137"/>
                    </a:srgbClr>
                  </a:outerShdw>
                </a:effectLst>
              </a:rPr>
              <a:t>î.Hr</a:t>
            </a:r>
            <a:r>
              <a:rPr lang="ro-RO" sz="2000" b="1" smtClean="0">
                <a:solidFill>
                  <a:schemeClr val="bg1"/>
                </a:solidFill>
                <a:effectLst>
                  <a:outerShdw blurRad="38100" dist="38100" dir="2700000" algn="tl">
                    <a:srgbClr val="000000">
                      <a:alpha val="43137"/>
                    </a:srgbClr>
                  </a:outerShdw>
                </a:effectLst>
              </a:rPr>
              <a:t>. Până când a murit în anul 323 </a:t>
            </a:r>
            <a:r>
              <a:rPr lang="ro-RO" sz="2000" b="1" smtClean="0">
                <a:solidFill>
                  <a:schemeClr val="bg1"/>
                </a:solidFill>
                <a:effectLst>
                  <a:outerShdw blurRad="38100" dist="38100" dir="2700000" algn="tl">
                    <a:srgbClr val="000000">
                      <a:alpha val="43137"/>
                    </a:srgbClr>
                  </a:outerShdw>
                </a:effectLst>
              </a:rPr>
              <a:t>î.Hr</a:t>
            </a:r>
            <a:r>
              <a:rPr lang="ro-RO" sz="2000" b="1" smtClean="0">
                <a:solidFill>
                  <a:schemeClr val="bg1"/>
                </a:solidFill>
                <a:effectLst>
                  <a:outerShdw blurRad="38100" dist="38100" dir="2700000" algn="tl">
                    <a:srgbClr val="000000">
                      <a:alpha val="43137"/>
                    </a:srgbClr>
                  </a:outerShdw>
                </a:effectLst>
              </a:rPr>
              <a:t>. cucerise deja tot imperiul </a:t>
            </a:r>
            <a:r>
              <a:rPr lang="ro-RO" sz="2000" b="1" smtClean="0">
                <a:solidFill>
                  <a:schemeClr val="bg1"/>
                </a:solidFill>
                <a:effectLst>
                  <a:outerShdw blurRad="38100" dist="38100" dir="2700000" algn="tl">
                    <a:srgbClr val="000000">
                      <a:alpha val="43137"/>
                    </a:srgbClr>
                  </a:outerShdw>
                </a:effectLst>
              </a:rPr>
              <a:t>Persan.</a:t>
            </a:r>
            <a:endParaRPr lang="ro-RO" sz="2000" b="1" smtClean="0">
              <a:solidFill>
                <a:schemeClr val="bg1"/>
              </a:solidFill>
              <a:effectLst>
                <a:outerShdw blurRad="38100" dist="38100" dir="2700000" algn="tl">
                  <a:srgbClr val="000000">
                    <a:alpha val="43137"/>
                  </a:srgbClr>
                </a:outerShdw>
              </a:effectLst>
            </a:endParaRPr>
          </a:p>
          <a:p>
            <a:pPr>
              <a:spcBef>
                <a:spcPts val="600"/>
              </a:spcBef>
            </a:pPr>
            <a:r>
              <a:rPr lang="ro-RO" sz="2000" b="1" smtClean="0">
                <a:solidFill>
                  <a:schemeClr val="bg1"/>
                </a:solidFill>
                <a:effectLst>
                  <a:outerShdw blurRad="38100" dist="38100" dir="2700000" algn="tl">
                    <a:srgbClr val="000000">
                      <a:alpha val="43137"/>
                    </a:srgbClr>
                  </a:outerShdw>
                </a:effectLst>
              </a:rPr>
              <a:t>Imperiul său a fost împărţit în patru mari </a:t>
            </a:r>
            <a:r>
              <a:rPr lang="ro-RO" sz="2000" b="1" smtClean="0">
                <a:solidFill>
                  <a:schemeClr val="bg1"/>
                </a:solidFill>
                <a:effectLst>
                  <a:outerShdw blurRad="38100" dist="38100" dir="2700000" algn="tl">
                    <a:srgbClr val="000000">
                      <a:alpha val="43137"/>
                    </a:srgbClr>
                  </a:outerShdw>
                </a:effectLst>
              </a:rPr>
              <a:t>regate</a:t>
            </a:r>
            <a:r>
              <a:rPr lang="ro-RO" sz="2000" b="1" smtClean="0">
                <a:solidFill>
                  <a:schemeClr val="bg1"/>
                </a:solidFill>
                <a:effectLst>
                  <a:outerShdw blurRad="38100" dist="38100" dir="2700000" algn="tl">
                    <a:srgbClr val="000000">
                      <a:alpha val="43137"/>
                    </a:srgbClr>
                  </a:outerShdw>
                </a:effectLst>
              </a:rPr>
              <a:t>: Imperiul </a:t>
            </a:r>
            <a:r>
              <a:rPr lang="ro-RO" sz="2000" b="1" smtClean="0">
                <a:solidFill>
                  <a:schemeClr val="bg1"/>
                </a:solidFill>
                <a:effectLst>
                  <a:outerShdw blurRad="38100" dist="38100" dir="2700000" algn="tl">
                    <a:srgbClr val="000000">
                      <a:alpha val="43137"/>
                    </a:srgbClr>
                  </a:outerShdw>
                </a:effectLst>
              </a:rPr>
              <a:t>Seleucid</a:t>
            </a:r>
            <a:r>
              <a:rPr lang="ro-RO" sz="2000" b="1" smtClean="0">
                <a:solidFill>
                  <a:schemeClr val="bg1"/>
                </a:solidFill>
                <a:effectLst>
                  <a:outerShdw blurRad="38100" dist="38100" dir="2700000" algn="tl">
                    <a:srgbClr val="000000">
                      <a:alpha val="43137"/>
                    </a:srgbClr>
                  </a:outerShdw>
                </a:effectLst>
              </a:rPr>
              <a:t>; Regatul </a:t>
            </a:r>
            <a:r>
              <a:rPr lang="ro-RO" sz="2000" b="1" smtClean="0">
                <a:solidFill>
                  <a:schemeClr val="bg1"/>
                </a:solidFill>
                <a:effectLst>
                  <a:outerShdw blurRad="38100" dist="38100" dir="2700000" algn="tl">
                    <a:srgbClr val="000000">
                      <a:alpha val="43137"/>
                    </a:srgbClr>
                  </a:outerShdw>
                </a:effectLst>
              </a:rPr>
              <a:t>Ptolemeic</a:t>
            </a:r>
            <a:r>
              <a:rPr lang="ro-RO" sz="2000" b="1" smtClean="0">
                <a:solidFill>
                  <a:schemeClr val="bg1"/>
                </a:solidFill>
                <a:effectLst>
                  <a:outerShdw blurRad="38100" dist="38100" dir="2700000" algn="tl">
                    <a:srgbClr val="000000">
                      <a:alpha val="43137"/>
                    </a:srgbClr>
                  </a:outerShdw>
                </a:effectLst>
              </a:rPr>
              <a:t>; Regatul Greco-Bactrian </a:t>
            </a:r>
            <a:r>
              <a:rPr lang="ro-RO" sz="2000" b="1" smtClean="0">
                <a:solidFill>
                  <a:schemeClr val="bg1"/>
                </a:solidFill>
                <a:effectLst>
                  <a:outerShdw blurRad="38100" dist="38100" dir="2700000" algn="tl">
                    <a:srgbClr val="000000">
                      <a:alpha val="43137"/>
                    </a:srgbClr>
                  </a:outerShdw>
                </a:effectLst>
              </a:rPr>
              <a:t>(Casandru</a:t>
            </a:r>
            <a:r>
              <a:rPr lang="ro-RO" sz="2000" b="1" smtClean="0">
                <a:solidFill>
                  <a:schemeClr val="bg1"/>
                </a:solidFill>
                <a:effectLst>
                  <a:outerShdw blurRad="38100" dist="38100" dir="2700000" algn="tl">
                    <a:srgbClr val="000000">
                      <a:alpha val="43137"/>
                    </a:srgbClr>
                  </a:outerShdw>
                </a:effectLst>
              </a:rPr>
              <a:t>) şi Regatul Grec din Asia Mică </a:t>
            </a:r>
            <a:r>
              <a:rPr lang="ro-RO" sz="2000" b="1" smtClean="0">
                <a:solidFill>
                  <a:schemeClr val="bg1"/>
                </a:solidFill>
                <a:effectLst>
                  <a:outerShdw blurRad="38100" dist="38100" dir="2700000" algn="tl">
                    <a:srgbClr val="000000">
                      <a:alpha val="43137"/>
                    </a:srgbClr>
                  </a:outerShdw>
                </a:effectLst>
              </a:rPr>
              <a:t>(Lisimah).</a:t>
            </a:r>
            <a:endParaRPr lang="ro-RO" sz="2000" b="1" smtClean="0">
              <a:solidFill>
                <a:schemeClr val="bg1"/>
              </a:solidFill>
              <a:effectLst>
                <a:outerShdw blurRad="38100" dist="38100" dir="2700000" algn="tl">
                  <a:srgbClr val="000000">
                    <a:alpha val="43137"/>
                  </a:srgbClr>
                </a:outerShdw>
              </a:effectLst>
            </a:endParaRPr>
          </a:p>
          <a:p>
            <a:pPr>
              <a:spcBef>
                <a:spcPts val="600"/>
              </a:spcBef>
            </a:pPr>
            <a:r>
              <a:rPr lang="ro-RO" sz="2000" b="1" smtClean="0">
                <a:solidFill>
                  <a:schemeClr val="bg1"/>
                </a:solidFill>
                <a:effectLst>
                  <a:outerShdw blurRad="38100" dist="38100" dir="2700000" algn="tl">
                    <a:srgbClr val="000000">
                      <a:alpha val="43137"/>
                    </a:srgbClr>
                  </a:outerShdw>
                </a:effectLst>
              </a:rPr>
              <a:t>Dumnezeu este în controlul </a:t>
            </a:r>
            <a:r>
              <a:rPr lang="ro-RO" sz="2000" b="1" smtClean="0">
                <a:solidFill>
                  <a:schemeClr val="bg1"/>
                </a:solidFill>
                <a:effectLst>
                  <a:outerShdw blurRad="38100" dist="38100" dir="2700000" algn="tl">
                    <a:srgbClr val="000000">
                      <a:alpha val="43137"/>
                    </a:srgbClr>
                  </a:outerShdw>
                </a:effectLst>
              </a:rPr>
              <a:t>istoriei</a:t>
            </a:r>
            <a:r>
              <a:rPr lang="ro-RO" sz="2000" b="1" smtClean="0">
                <a:solidFill>
                  <a:schemeClr val="bg1"/>
                </a:solidFill>
                <a:effectLst>
                  <a:outerShdw blurRad="38100" dist="38100" dir="2700000" algn="tl">
                    <a:srgbClr val="000000">
                      <a:alpha val="43137"/>
                    </a:srgbClr>
                  </a:outerShdw>
                </a:effectLst>
              </a:rPr>
              <a:t>. El a prezis aceste evenimente cu secole înainte să se </a:t>
            </a:r>
            <a:r>
              <a:rPr lang="ro-RO" sz="2000" b="1" smtClean="0">
                <a:solidFill>
                  <a:schemeClr val="bg1"/>
                </a:solidFill>
                <a:effectLst>
                  <a:outerShdw blurRad="38100" dist="38100" dir="2700000" algn="tl">
                    <a:srgbClr val="000000">
                      <a:alpha val="43137"/>
                    </a:srgbClr>
                  </a:outerShdw>
                </a:effectLst>
              </a:rPr>
              <a:t>petreacă.</a:t>
            </a:r>
            <a:endParaRPr lang="ro-RO" sz="2000" b="1">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AE3CAB47-EDAA-449A-98CB-713EADAAD2F7}"/>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flipH="1">
            <a:off x="95794" y="4502966"/>
            <a:ext cx="3499931" cy="22560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xmlns="" id="{5F31037F-42BF-4503-AC66-DBD185E25441}"/>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5794" y="145206"/>
            <a:ext cx="3499931" cy="1968711"/>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35" name="Grupo 34">
            <a:extLst>
              <a:ext uri="{FF2B5EF4-FFF2-40B4-BE49-F238E27FC236}">
                <a16:creationId xmlns:a16="http://schemas.microsoft.com/office/drawing/2014/main" xmlns="" id="{C1282A9A-8E0D-46EA-BDEA-B67A20BFCFB7}"/>
              </a:ext>
            </a:extLst>
          </p:cNvPr>
          <p:cNvGrpSpPr/>
          <p:nvPr/>
        </p:nvGrpSpPr>
        <p:grpSpPr>
          <a:xfrm>
            <a:off x="95794" y="2232570"/>
            <a:ext cx="3595237" cy="2170254"/>
            <a:chOff x="95794" y="2232570"/>
            <a:chExt cx="3595237" cy="2170254"/>
          </a:xfrm>
        </p:grpSpPr>
        <p:pic>
          <p:nvPicPr>
            <p:cNvPr id="9" name="Imagen 8">
              <a:extLst>
                <a:ext uri="{FF2B5EF4-FFF2-40B4-BE49-F238E27FC236}">
                  <a16:creationId xmlns:a16="http://schemas.microsoft.com/office/drawing/2014/main" xmlns="" id="{1D8C1EE1-0683-4BD8-85D7-6CF75105EFC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95794" y="2232570"/>
              <a:ext cx="3521034" cy="2151743"/>
            </a:xfrm>
            <a:prstGeom prst="snip2DiagRect">
              <a:avLst>
                <a:gd name="adj1" fmla="val 14570"/>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xmlns="" id="{2CB044F3-CA30-4D05-8417-D76FC68E9114}"/>
                </a:ext>
              </a:extLst>
            </p:cNvPr>
            <p:cNvSpPr txBox="1"/>
            <p:nvPr/>
          </p:nvSpPr>
          <p:spPr>
            <a:xfrm>
              <a:off x="1020881" y="2351314"/>
              <a:ext cx="880369" cy="307777"/>
            </a:xfrm>
            <a:prstGeom prst="rect">
              <a:avLst/>
            </a:prstGeom>
            <a:noFill/>
          </p:spPr>
          <p:txBody>
            <a:bodyPr wrap="none" rtlCol="0">
              <a:spAutoFit/>
            </a:bodyPr>
            <a:lstStyle/>
            <a:p>
              <a:r>
                <a:rPr lang="ro-RO" sz="1400" b="1" smtClean="0"/>
                <a:t>Casandru</a:t>
              </a:r>
              <a:endParaRPr lang="ro-RO" sz="1400" b="1"/>
            </a:p>
          </p:txBody>
        </p:sp>
        <p:sp>
          <p:nvSpPr>
            <p:cNvPr id="11" name="CuadroTexto 10">
              <a:extLst>
                <a:ext uri="{FF2B5EF4-FFF2-40B4-BE49-F238E27FC236}">
                  <a16:creationId xmlns:a16="http://schemas.microsoft.com/office/drawing/2014/main" xmlns="" id="{CD202419-4828-4D09-A7FD-B0BBE35FE726}"/>
                </a:ext>
              </a:extLst>
            </p:cNvPr>
            <p:cNvSpPr txBox="1"/>
            <p:nvPr/>
          </p:nvSpPr>
          <p:spPr>
            <a:xfrm>
              <a:off x="1781361" y="2514862"/>
              <a:ext cx="752129" cy="307777"/>
            </a:xfrm>
            <a:prstGeom prst="rect">
              <a:avLst/>
            </a:prstGeom>
            <a:noFill/>
          </p:spPr>
          <p:txBody>
            <a:bodyPr wrap="none" rtlCol="0">
              <a:spAutoFit/>
            </a:bodyPr>
            <a:lstStyle/>
            <a:p>
              <a:r>
                <a:rPr lang="ro-RO" sz="1400" b="1" smtClean="0"/>
                <a:t>Lisimah</a:t>
              </a:r>
              <a:endParaRPr lang="ro-RO" sz="1400" b="1"/>
            </a:p>
          </p:txBody>
        </p:sp>
        <p:sp>
          <p:nvSpPr>
            <p:cNvPr id="12" name="CuadroTexto 11">
              <a:extLst>
                <a:ext uri="{FF2B5EF4-FFF2-40B4-BE49-F238E27FC236}">
                  <a16:creationId xmlns:a16="http://schemas.microsoft.com/office/drawing/2014/main" xmlns="" id="{20114BFC-51D7-45BC-A611-175AAB3F4FEB}"/>
                </a:ext>
              </a:extLst>
            </p:cNvPr>
            <p:cNvSpPr txBox="1"/>
            <p:nvPr/>
          </p:nvSpPr>
          <p:spPr>
            <a:xfrm>
              <a:off x="2288296" y="4095047"/>
              <a:ext cx="833883" cy="307777"/>
            </a:xfrm>
            <a:prstGeom prst="rect">
              <a:avLst/>
            </a:prstGeom>
            <a:noFill/>
          </p:spPr>
          <p:txBody>
            <a:bodyPr wrap="none" rtlCol="0">
              <a:spAutoFit/>
            </a:bodyPr>
            <a:lstStyle/>
            <a:p>
              <a:r>
                <a:rPr lang="ro-RO" sz="1400" b="1" smtClean="0"/>
                <a:t>Seleucus</a:t>
              </a:r>
              <a:endParaRPr lang="ro-RO" sz="1400" b="1"/>
            </a:p>
          </p:txBody>
        </p:sp>
        <p:sp>
          <p:nvSpPr>
            <p:cNvPr id="13" name="CuadroTexto 12">
              <a:extLst>
                <a:ext uri="{FF2B5EF4-FFF2-40B4-BE49-F238E27FC236}">
                  <a16:creationId xmlns:a16="http://schemas.microsoft.com/office/drawing/2014/main" xmlns="" id="{86DB7350-C34A-4AE2-AEAE-A2E4DA78FDC2}"/>
                </a:ext>
              </a:extLst>
            </p:cNvPr>
            <p:cNvSpPr txBox="1"/>
            <p:nvPr/>
          </p:nvSpPr>
          <p:spPr>
            <a:xfrm>
              <a:off x="587515" y="3873715"/>
              <a:ext cx="905633" cy="307777"/>
            </a:xfrm>
            <a:prstGeom prst="rect">
              <a:avLst/>
            </a:prstGeom>
            <a:noFill/>
          </p:spPr>
          <p:txBody>
            <a:bodyPr wrap="none" rtlCol="0">
              <a:spAutoFit/>
            </a:bodyPr>
            <a:lstStyle/>
            <a:p>
              <a:r>
                <a:rPr lang="ro-RO" sz="1400" b="1" smtClean="0"/>
                <a:t>Ptolemeu</a:t>
              </a:r>
              <a:endParaRPr lang="ro-RO" sz="1400" b="1"/>
            </a:p>
          </p:txBody>
        </p:sp>
        <p:cxnSp>
          <p:nvCxnSpPr>
            <p:cNvPr id="15" name="Conector recto de flecha 14">
              <a:extLst>
                <a:ext uri="{FF2B5EF4-FFF2-40B4-BE49-F238E27FC236}">
                  <a16:creationId xmlns:a16="http://schemas.microsoft.com/office/drawing/2014/main" xmlns="" id="{7AB77D78-DE1D-45C0-AF15-9C43883F223D}"/>
                </a:ext>
              </a:extLst>
            </p:cNvPr>
            <p:cNvCxnSpPr>
              <a:cxnSpLocks/>
            </p:cNvCxnSpPr>
            <p:nvPr/>
          </p:nvCxnSpPr>
          <p:spPr>
            <a:xfrm>
              <a:off x="1476104" y="2608310"/>
              <a:ext cx="0" cy="5043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a:extLst>
                <a:ext uri="{FF2B5EF4-FFF2-40B4-BE49-F238E27FC236}">
                  <a16:creationId xmlns:a16="http://schemas.microsoft.com/office/drawing/2014/main" xmlns="" id="{59BCBD79-3007-444C-9368-CD279129643C}"/>
                </a:ext>
              </a:extLst>
            </p:cNvPr>
            <p:cNvCxnSpPr>
              <a:cxnSpLocks/>
            </p:cNvCxnSpPr>
            <p:nvPr/>
          </p:nvCxnSpPr>
          <p:spPr>
            <a:xfrm flipH="1">
              <a:off x="1871886" y="2758377"/>
              <a:ext cx="237175" cy="635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ector recto de flecha 22">
              <a:extLst>
                <a:ext uri="{FF2B5EF4-FFF2-40B4-BE49-F238E27FC236}">
                  <a16:creationId xmlns:a16="http://schemas.microsoft.com/office/drawing/2014/main" xmlns="" id="{44742722-8EA1-4E1A-B936-BD1975D09D1F}"/>
                </a:ext>
              </a:extLst>
            </p:cNvPr>
            <p:cNvCxnSpPr>
              <a:cxnSpLocks/>
            </p:cNvCxnSpPr>
            <p:nvPr/>
          </p:nvCxnSpPr>
          <p:spPr>
            <a:xfrm>
              <a:off x="1404717" y="4045021"/>
              <a:ext cx="37664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a:extLst>
                <a:ext uri="{FF2B5EF4-FFF2-40B4-BE49-F238E27FC236}">
                  <a16:creationId xmlns:a16="http://schemas.microsoft.com/office/drawing/2014/main" xmlns="" id="{88DFCED5-3F6D-4A2D-B7CD-E5A65EBB5E4A}"/>
                </a:ext>
              </a:extLst>
            </p:cNvPr>
            <p:cNvCxnSpPr>
              <a:cxnSpLocks/>
            </p:cNvCxnSpPr>
            <p:nvPr/>
          </p:nvCxnSpPr>
          <p:spPr>
            <a:xfrm flipH="1" flipV="1">
              <a:off x="2403566" y="3605349"/>
              <a:ext cx="247913" cy="5593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CuadroTexto 31">
              <a:extLst>
                <a:ext uri="{FF2B5EF4-FFF2-40B4-BE49-F238E27FC236}">
                  <a16:creationId xmlns:a16="http://schemas.microsoft.com/office/drawing/2014/main" xmlns="" id="{611285D9-2BE2-4F5F-A5D1-704EFFB7E7C4}"/>
                </a:ext>
              </a:extLst>
            </p:cNvPr>
            <p:cNvSpPr txBox="1"/>
            <p:nvPr/>
          </p:nvSpPr>
          <p:spPr>
            <a:xfrm rot="19820750">
              <a:off x="414495" y="2642856"/>
              <a:ext cx="803938" cy="307777"/>
            </a:xfrm>
            <a:prstGeom prst="rect">
              <a:avLst/>
            </a:prstGeom>
            <a:noFill/>
          </p:spPr>
          <p:txBody>
            <a:bodyPr wrap="none" rtlCol="0">
              <a:spAutoFit/>
            </a:bodyPr>
            <a:lstStyle/>
            <a:p>
              <a:r>
                <a:rPr lang="ro-RO" sz="1400" b="1" smtClean="0">
                  <a:solidFill>
                    <a:schemeClr val="bg1">
                      <a:lumMod val="50000"/>
                    </a:schemeClr>
                  </a:solidFill>
                </a:rPr>
                <a:t>EUROPA</a:t>
              </a:r>
              <a:endParaRPr lang="ro-RO" sz="1400" b="1">
                <a:solidFill>
                  <a:schemeClr val="bg1">
                    <a:lumMod val="50000"/>
                  </a:schemeClr>
                </a:solidFill>
              </a:endParaRPr>
            </a:p>
          </p:txBody>
        </p:sp>
        <p:sp>
          <p:nvSpPr>
            <p:cNvPr id="33" name="CuadroTexto 32">
              <a:extLst>
                <a:ext uri="{FF2B5EF4-FFF2-40B4-BE49-F238E27FC236}">
                  <a16:creationId xmlns:a16="http://schemas.microsoft.com/office/drawing/2014/main" xmlns="" id="{AA6D9C9F-FD18-4962-8C2E-1F02BAAB4261}"/>
                </a:ext>
              </a:extLst>
            </p:cNvPr>
            <p:cNvSpPr txBox="1"/>
            <p:nvPr/>
          </p:nvSpPr>
          <p:spPr>
            <a:xfrm rot="1832010">
              <a:off x="3155307" y="2989060"/>
              <a:ext cx="535724" cy="307777"/>
            </a:xfrm>
            <a:prstGeom prst="rect">
              <a:avLst/>
            </a:prstGeom>
            <a:noFill/>
          </p:spPr>
          <p:txBody>
            <a:bodyPr wrap="none" rtlCol="0">
              <a:spAutoFit/>
            </a:bodyPr>
            <a:lstStyle/>
            <a:p>
              <a:r>
                <a:rPr lang="ro-RO" sz="1400" b="1" smtClean="0">
                  <a:solidFill>
                    <a:schemeClr val="bg1">
                      <a:lumMod val="50000"/>
                    </a:schemeClr>
                  </a:solidFill>
                </a:rPr>
                <a:t>ASIA</a:t>
              </a:r>
              <a:endParaRPr lang="ro-RO" sz="1400" b="1">
                <a:solidFill>
                  <a:schemeClr val="bg1">
                    <a:lumMod val="50000"/>
                  </a:schemeClr>
                </a:solidFill>
              </a:endParaRPr>
            </a:p>
          </p:txBody>
        </p:sp>
        <p:sp>
          <p:nvSpPr>
            <p:cNvPr id="34" name="CuadroTexto 33">
              <a:extLst>
                <a:ext uri="{FF2B5EF4-FFF2-40B4-BE49-F238E27FC236}">
                  <a16:creationId xmlns:a16="http://schemas.microsoft.com/office/drawing/2014/main" xmlns="" id="{201BA83B-A6CB-456A-AC8E-459223A61B4D}"/>
                </a:ext>
              </a:extLst>
            </p:cNvPr>
            <p:cNvSpPr txBox="1"/>
            <p:nvPr/>
          </p:nvSpPr>
          <p:spPr>
            <a:xfrm rot="19820750">
              <a:off x="145571" y="3660500"/>
              <a:ext cx="728084" cy="307777"/>
            </a:xfrm>
            <a:prstGeom prst="rect">
              <a:avLst/>
            </a:prstGeom>
            <a:noFill/>
          </p:spPr>
          <p:txBody>
            <a:bodyPr wrap="none" rtlCol="0">
              <a:spAutoFit/>
            </a:bodyPr>
            <a:lstStyle/>
            <a:p>
              <a:r>
                <a:rPr lang="ro-RO" sz="1400" b="1" smtClean="0">
                  <a:solidFill>
                    <a:schemeClr val="bg1">
                      <a:lumMod val="50000"/>
                    </a:schemeClr>
                  </a:solidFill>
                </a:rPr>
                <a:t>AFRICA</a:t>
              </a:r>
              <a:endParaRPr lang="ro-RO" sz="1400" b="1">
                <a:solidFill>
                  <a:schemeClr val="bg1">
                    <a:lumMod val="50000"/>
                  </a:schemeClr>
                </a:solidFill>
              </a:endParaRPr>
            </a:p>
          </p:txBody>
        </p:sp>
      </p:grpSp>
    </p:spTree>
    <p:extLst>
      <p:ext uri="{BB962C8B-B14F-4D97-AF65-F5344CB8AC3E}">
        <p14:creationId xmlns:p14="http://schemas.microsoft.com/office/powerpoint/2010/main" xmlns="" val="1010831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3)">
                                      <p:cBhvr>
                                        <p:cTn id="16" dur="1000"/>
                                        <p:tgtEl>
                                          <p:spTgt spid="7"/>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3)">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37" dur="1000" fill="hold"/>
                                        <p:tgtEl>
                                          <p:spTgt spid="3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wipe(left)">
                                      <p:cBhvr>
                                        <p:cTn id="5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8F6EA60-BD54-446D-A48F-74F6C01F2437}"/>
              </a:ext>
            </a:extLst>
          </p:cNvPr>
          <p:cNvSpPr/>
          <p:nvPr/>
        </p:nvSpPr>
        <p:spPr>
          <a:xfrm>
            <a:off x="2142310" y="0"/>
            <a:ext cx="7001689" cy="769441"/>
          </a:xfrm>
          <a:prstGeom prst="rect">
            <a:avLst/>
          </a:prstGeom>
        </p:spPr>
        <p:txBody>
          <a:bodyPr wrap="square">
            <a:spAutoFit/>
          </a:bodyPr>
          <a:lstStyle/>
          <a:p>
            <a:pPr algn="ct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PTOLEMEII ŞI </a:t>
            </a: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SELEUCIZII</a:t>
            </a:r>
            <a:endParaRPr lang="ro-RO" sz="44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ángulo 2">
            <a:extLst>
              <a:ext uri="{FF2B5EF4-FFF2-40B4-BE49-F238E27FC236}">
                <a16:creationId xmlns:a16="http://schemas.microsoft.com/office/drawing/2014/main" xmlns="" id="{B98EFAD4-6C6A-46CF-84E8-BA8B5EF2ACEC}"/>
              </a:ext>
            </a:extLst>
          </p:cNvPr>
          <p:cNvSpPr/>
          <p:nvPr/>
        </p:nvSpPr>
        <p:spPr>
          <a:xfrm>
            <a:off x="2233747" y="660402"/>
            <a:ext cx="6910253" cy="877163"/>
          </a:xfrm>
          <a:prstGeom prst="rect">
            <a:avLst/>
          </a:prstGeom>
        </p:spPr>
        <p:txBody>
          <a:bodyPr wrap="square">
            <a:spAutoFit/>
            <a:scene3d>
              <a:camera prst="orthographicFront"/>
              <a:lightRig rig="threePt" dir="t"/>
            </a:scene3d>
            <a:sp3d extrusionH="57150">
              <a:bevelT w="38100" h="38100"/>
            </a:sp3d>
          </a:bodyPr>
          <a:lstStyle/>
          <a:p>
            <a:r>
              <a:rPr lang="ro-RO" sz="1700" b="1" smtClean="0">
                <a:solidFill>
                  <a:srgbClr val="C00000"/>
                </a:solidFill>
                <a:latin typeface="Comic Sans MS" panose="030F0702030302020204" pitchFamily="66" charset="0"/>
              </a:rPr>
              <a:t>„</a:t>
            </a:r>
            <a:r>
              <a:rPr lang="ro-RO" sz="1700" b="1" smtClean="0">
                <a:solidFill>
                  <a:srgbClr val="C00000"/>
                </a:solidFill>
                <a:latin typeface="Comic Sans MS" panose="030F0702030302020204" pitchFamily="66" charset="0"/>
              </a:rPr>
              <a:t>În vremea aceea, se vor </a:t>
            </a:r>
            <a:r>
              <a:rPr lang="ro-RO" sz="1700" b="1" smtClean="0">
                <a:solidFill>
                  <a:srgbClr val="C00000"/>
                </a:solidFill>
                <a:latin typeface="Comic Sans MS" panose="030F0702030302020204" pitchFamily="66" charset="0"/>
              </a:rPr>
              <a:t>ridica mulţi împotriva împăratului de la </a:t>
            </a:r>
            <a:r>
              <a:rPr lang="ro-RO" sz="1700" b="1" smtClean="0">
                <a:solidFill>
                  <a:srgbClr val="C00000"/>
                </a:solidFill>
                <a:latin typeface="Comic Sans MS" panose="030F0702030302020204" pitchFamily="66" charset="0"/>
              </a:rPr>
              <a:t>miazăzi</a:t>
            </a:r>
            <a:r>
              <a:rPr lang="ro-RO" sz="1700" b="1" smtClean="0">
                <a:solidFill>
                  <a:srgbClr val="C00000"/>
                </a:solidFill>
                <a:latin typeface="Comic Sans MS" panose="030F0702030302020204" pitchFamily="66" charset="0"/>
              </a:rPr>
              <a:t>, şi o ceată de derbedei din poporul tău se vor </a:t>
            </a:r>
            <a:r>
              <a:rPr lang="ro-RO" sz="1700" b="1" smtClean="0">
                <a:solidFill>
                  <a:srgbClr val="C00000"/>
                </a:solidFill>
                <a:latin typeface="Comic Sans MS" panose="030F0702030302020204" pitchFamily="66" charset="0"/>
              </a:rPr>
              <a:t>răscula</a:t>
            </a:r>
            <a:r>
              <a:rPr lang="ro-RO" sz="1700" b="1" smtClean="0">
                <a:solidFill>
                  <a:srgbClr val="C00000"/>
                </a:solidFill>
                <a:latin typeface="Comic Sans MS" panose="030F0702030302020204" pitchFamily="66" charset="0"/>
              </a:rPr>
              <a:t>, ca să împlinească </a:t>
            </a:r>
            <a:r>
              <a:rPr lang="ro-RO" sz="1700" b="1" smtClean="0">
                <a:solidFill>
                  <a:srgbClr val="C00000"/>
                </a:solidFill>
                <a:latin typeface="Comic Sans MS" panose="030F0702030302020204" pitchFamily="66" charset="0"/>
              </a:rPr>
              <a:t>vedenia</a:t>
            </a:r>
            <a:r>
              <a:rPr lang="ro-RO" sz="1700" b="1" smtClean="0">
                <a:solidFill>
                  <a:srgbClr val="C00000"/>
                </a:solidFill>
                <a:latin typeface="Comic Sans MS" panose="030F0702030302020204" pitchFamily="66" charset="0"/>
              </a:rPr>
              <a:t>, dar vor </a:t>
            </a:r>
            <a:r>
              <a:rPr lang="ro-RO" sz="1700" b="1" smtClean="0">
                <a:solidFill>
                  <a:srgbClr val="C00000"/>
                </a:solidFill>
                <a:latin typeface="Comic Sans MS" panose="030F0702030302020204" pitchFamily="66" charset="0"/>
              </a:rPr>
              <a:t>cădea.”</a:t>
            </a:r>
            <a:r>
              <a:rPr lang="ro-RO" sz="1700" b="1" smtClean="0">
                <a:solidFill>
                  <a:srgbClr val="C00000"/>
                </a:solidFill>
                <a:latin typeface="Comic Sans MS" panose="030F0702030302020204" pitchFamily="66" charset="0"/>
              </a:rPr>
              <a:t> </a:t>
            </a:r>
            <a:r>
              <a:rPr lang="ro-RO" sz="1500" b="1" smtClean="0">
                <a:solidFill>
                  <a:srgbClr val="C00000"/>
                </a:solidFill>
                <a:latin typeface="Comic Sans MS" panose="030F0702030302020204" pitchFamily="66" charset="0"/>
              </a:rPr>
              <a:t>(Dan.11:14)</a:t>
            </a:r>
            <a:endParaRPr lang="ro-RO" sz="1500" b="1">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0ED360B-3FA3-4D2B-990A-B48A9F76C3F5}"/>
              </a:ext>
            </a:extLst>
          </p:cNvPr>
          <p:cNvSpPr txBox="1"/>
          <p:nvPr/>
        </p:nvSpPr>
        <p:spPr>
          <a:xfrm>
            <a:off x="226421" y="1635986"/>
            <a:ext cx="8691158" cy="1015663"/>
          </a:xfrm>
          <a:prstGeom prst="rect">
            <a:avLst/>
          </a:prstGeom>
          <a:noFill/>
        </p:spPr>
        <p:txBody>
          <a:bodyPr wrap="square" rtlCol="0">
            <a:spAutoFit/>
          </a:bodyPr>
          <a:lstStyle/>
          <a:p>
            <a:pPr>
              <a:spcBef>
                <a:spcPts val="600"/>
              </a:spcBef>
            </a:pPr>
            <a:r>
              <a:rPr lang="ro-RO" sz="2000" b="1" smtClean="0"/>
              <a:t>Împăratul</a:t>
            </a:r>
            <a:r>
              <a:rPr lang="ro-RO" sz="2000" b="1" smtClean="0"/>
              <a:t> din Nord şi împăratul din Sud reprezintă diferiţi domnitori şi diferite regate până la Sfârşitul </a:t>
            </a:r>
            <a:r>
              <a:rPr lang="ro-RO" sz="2000" b="1" smtClean="0"/>
              <a:t>Timpului</a:t>
            </a:r>
            <a:r>
              <a:rPr lang="ro-RO" sz="2000" b="1" smtClean="0"/>
              <a:t>. Astfel că identitatea lor variază pe măsură ce evenimentele se </a:t>
            </a:r>
            <a:r>
              <a:rPr lang="ro-RO" sz="2000" b="1" smtClean="0"/>
              <a:t>derulează.</a:t>
            </a:r>
            <a:endParaRPr lang="ro-RO" sz="2000" b="1"/>
          </a:p>
        </p:txBody>
      </p:sp>
      <p:pic>
        <p:nvPicPr>
          <p:cNvPr id="5" name="Imagen 4">
            <a:extLst>
              <a:ext uri="{FF2B5EF4-FFF2-40B4-BE49-F238E27FC236}">
                <a16:creationId xmlns:a16="http://schemas.microsoft.com/office/drawing/2014/main" xmlns="" id="{45D14C9C-F366-415E-8A3C-33C20508A8E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765072" y="2512677"/>
            <a:ext cx="3006711" cy="216483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n 5">
            <a:extLst>
              <a:ext uri="{FF2B5EF4-FFF2-40B4-BE49-F238E27FC236}">
                <a16:creationId xmlns:a16="http://schemas.microsoft.com/office/drawing/2014/main" xmlns="" id="{248BBF95-D687-42BD-8A33-A5E57F66F9F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0539" y="-84346"/>
            <a:ext cx="2097490" cy="1769288"/>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Rectángulo 7">
            <a:extLst>
              <a:ext uri="{FF2B5EF4-FFF2-40B4-BE49-F238E27FC236}">
                <a16:creationId xmlns:a16="http://schemas.microsoft.com/office/drawing/2014/main" xmlns="" id="{1A91E50F-E077-4848-BFF2-CF9CAE2E0195}"/>
              </a:ext>
            </a:extLst>
          </p:cNvPr>
          <p:cNvSpPr/>
          <p:nvPr/>
        </p:nvSpPr>
        <p:spPr>
          <a:xfrm>
            <a:off x="226420" y="2651649"/>
            <a:ext cx="5408025" cy="1631216"/>
          </a:xfrm>
          <a:prstGeom prst="rect">
            <a:avLst/>
          </a:prstGeom>
        </p:spPr>
        <p:txBody>
          <a:bodyPr wrap="square">
            <a:spAutoFit/>
          </a:bodyPr>
          <a:lstStyle/>
          <a:p>
            <a:pPr>
              <a:spcBef>
                <a:spcPts val="600"/>
              </a:spcBef>
            </a:pPr>
            <a:r>
              <a:rPr lang="ro-RO" sz="2000" b="1" smtClean="0"/>
              <a:t>Iniţial</a:t>
            </a:r>
            <a:r>
              <a:rPr lang="ro-RO" sz="2000" b="1" smtClean="0"/>
              <a:t>, împăratul din Sud a fost dinastia Ptolemaică </a:t>
            </a:r>
            <a:r>
              <a:rPr lang="ro-RO" sz="2000" b="1" smtClean="0"/>
              <a:t>(Egipt</a:t>
            </a:r>
            <a:r>
              <a:rPr lang="ro-RO" sz="2000" b="1" smtClean="0"/>
              <a:t>), iar împăratul din Nord a fost dinastia Seleucizilor </a:t>
            </a:r>
            <a:r>
              <a:rPr lang="ro-RO" sz="2000" b="1" smtClean="0"/>
              <a:t>(Siria</a:t>
            </a:r>
            <a:r>
              <a:rPr lang="ro-RO" sz="2000" b="1" smtClean="0"/>
              <a:t>). Palestina – Țara Promisă a iudeilor – era situată între cele două </a:t>
            </a:r>
            <a:r>
              <a:rPr lang="ro-RO" sz="2000" b="1" smtClean="0"/>
              <a:t>imperii</a:t>
            </a:r>
            <a:r>
              <a:rPr lang="ro-RO" sz="2000" b="1" smtClean="0"/>
              <a:t>. </a:t>
            </a:r>
            <a:endParaRPr lang="ro-RO" sz="2000" b="1"/>
          </a:p>
        </p:txBody>
      </p:sp>
      <p:sp>
        <p:nvSpPr>
          <p:cNvPr id="9" name="Rectángulo 8">
            <a:extLst>
              <a:ext uri="{FF2B5EF4-FFF2-40B4-BE49-F238E27FC236}">
                <a16:creationId xmlns:a16="http://schemas.microsoft.com/office/drawing/2014/main" xmlns="" id="{9EF388E0-B0ED-4B7D-9B41-E5D1382F0AE5}"/>
              </a:ext>
            </a:extLst>
          </p:cNvPr>
          <p:cNvSpPr/>
          <p:nvPr/>
        </p:nvSpPr>
        <p:spPr>
          <a:xfrm>
            <a:off x="4513507" y="4914475"/>
            <a:ext cx="3263247" cy="1938992"/>
          </a:xfrm>
          <a:prstGeom prst="rect">
            <a:avLst/>
          </a:prstGeom>
        </p:spPr>
        <p:txBody>
          <a:bodyPr wrap="square">
            <a:spAutoFit/>
          </a:bodyPr>
          <a:lstStyle/>
          <a:p>
            <a:pPr>
              <a:spcBef>
                <a:spcPts val="600"/>
              </a:spcBef>
            </a:pPr>
            <a:r>
              <a:rPr lang="ro-RO" sz="2000" b="1" smtClean="0"/>
              <a:t>Antioh</a:t>
            </a:r>
            <a:r>
              <a:rPr lang="ro-RO" sz="2000" b="1" smtClean="0"/>
              <a:t> al IV-lea Epifanes a încercat să elenizeze </a:t>
            </a:r>
            <a:r>
              <a:rPr lang="ro-RO" sz="2000" b="1" smtClean="0"/>
              <a:t>Israelul</a:t>
            </a:r>
            <a:r>
              <a:rPr lang="ro-RO" sz="2000" b="1" smtClean="0"/>
              <a:t>. Macabeii s-au răsculat împotriva acestei act astfel că Israel şi Roma au semnat un tratat de ajutor </a:t>
            </a:r>
            <a:r>
              <a:rPr lang="ro-RO" sz="2000" b="1" smtClean="0"/>
              <a:t>reciproc.</a:t>
            </a:r>
            <a:endParaRPr lang="ro-RO" sz="2000" b="1"/>
          </a:p>
        </p:txBody>
      </p:sp>
      <p:grpSp>
        <p:nvGrpSpPr>
          <p:cNvPr id="12" name="Grupo 11">
            <a:extLst>
              <a:ext uri="{FF2B5EF4-FFF2-40B4-BE49-F238E27FC236}">
                <a16:creationId xmlns:a16="http://schemas.microsoft.com/office/drawing/2014/main" xmlns="" id="{3AB39DE2-99A9-4DC5-A54E-A8686B97F03F}"/>
              </a:ext>
            </a:extLst>
          </p:cNvPr>
          <p:cNvGrpSpPr/>
          <p:nvPr/>
        </p:nvGrpSpPr>
        <p:grpSpPr>
          <a:xfrm>
            <a:off x="7826632" y="4968671"/>
            <a:ext cx="1258391" cy="1818665"/>
            <a:chOff x="7826632" y="4968671"/>
            <a:chExt cx="1258391" cy="1818665"/>
          </a:xfrm>
        </p:grpSpPr>
        <p:pic>
          <p:nvPicPr>
            <p:cNvPr id="10" name="Imagen 9">
              <a:extLst>
                <a:ext uri="{FF2B5EF4-FFF2-40B4-BE49-F238E27FC236}">
                  <a16:creationId xmlns:a16="http://schemas.microsoft.com/office/drawing/2014/main" xmlns="" id="{FFE690BA-199A-4400-9520-7BD1B122F28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885694" y="4968671"/>
              <a:ext cx="1149451" cy="1514945"/>
            </a:xfrm>
            <a:prstGeom prst="rect">
              <a:avLst/>
            </a:prstGeom>
            <a:ln>
              <a:noFill/>
            </a:ln>
            <a:effectLst>
              <a:outerShdw blurRad="190500" algn="tl" rotWithShape="0">
                <a:srgbClr val="000000">
                  <a:alpha val="70000"/>
                </a:srgbClr>
              </a:outerShdw>
            </a:effectLst>
          </p:spPr>
        </p:pic>
        <p:sp>
          <p:nvSpPr>
            <p:cNvPr id="11" name="CuadroTexto 10">
              <a:extLst>
                <a:ext uri="{FF2B5EF4-FFF2-40B4-BE49-F238E27FC236}">
                  <a16:creationId xmlns:a16="http://schemas.microsoft.com/office/drawing/2014/main" xmlns="" id="{251CDE17-B838-4953-90B1-0BCBC1F55E62}"/>
                </a:ext>
              </a:extLst>
            </p:cNvPr>
            <p:cNvSpPr txBox="1"/>
            <p:nvPr/>
          </p:nvSpPr>
          <p:spPr>
            <a:xfrm>
              <a:off x="7826632" y="6448782"/>
              <a:ext cx="1258391" cy="338554"/>
            </a:xfrm>
            <a:prstGeom prst="rect">
              <a:avLst/>
            </a:prstGeom>
            <a:noFill/>
          </p:spPr>
          <p:txBody>
            <a:bodyPr wrap="square" rtlCol="0">
              <a:spAutoFit/>
            </a:bodyPr>
            <a:lstStyle/>
            <a:p>
              <a:r>
                <a:rPr lang="ro-RO" sz="1600" b="1" smtClean="0"/>
                <a:t>Antiochus </a:t>
              </a:r>
              <a:r>
                <a:rPr lang="ro-RO" sz="1600" b="1" smtClean="0"/>
                <a:t>IV</a:t>
              </a:r>
              <a:endParaRPr lang="ro-RO" sz="1600" b="1"/>
            </a:p>
          </p:txBody>
        </p:sp>
      </p:grpSp>
      <p:grpSp>
        <p:nvGrpSpPr>
          <p:cNvPr id="27" name="Grupo 26">
            <a:extLst>
              <a:ext uri="{FF2B5EF4-FFF2-40B4-BE49-F238E27FC236}">
                <a16:creationId xmlns:a16="http://schemas.microsoft.com/office/drawing/2014/main" xmlns="" id="{DFD3AD38-8218-4521-89DC-3B583582DF6C}"/>
              </a:ext>
            </a:extLst>
          </p:cNvPr>
          <p:cNvGrpSpPr/>
          <p:nvPr/>
        </p:nvGrpSpPr>
        <p:grpSpPr>
          <a:xfrm>
            <a:off x="95793" y="4258495"/>
            <a:ext cx="4344849" cy="2510327"/>
            <a:chOff x="95793" y="4188823"/>
            <a:chExt cx="4344849" cy="2510327"/>
          </a:xfrm>
        </p:grpSpPr>
        <p:pic>
          <p:nvPicPr>
            <p:cNvPr id="7" name="Imagen 6">
              <a:extLst>
                <a:ext uri="{FF2B5EF4-FFF2-40B4-BE49-F238E27FC236}">
                  <a16:creationId xmlns:a16="http://schemas.microsoft.com/office/drawing/2014/main" xmlns="" id="{9FFF01E3-6F5C-47C6-8354-36960EC6BE55}"/>
                </a:ext>
              </a:extLst>
            </p:cNvPr>
            <p:cNvPicPr>
              <a:picLocks noChangeAspect="1"/>
            </p:cNvPicPr>
            <p:nvPr/>
          </p:nvPicPr>
          <p:blipFill rotWithShape="1">
            <a:blip r:embed="rId6" cstate="screen">
              <a:extLst>
                <a:ext uri="{BEBA8EAE-BF5A-486C-A8C5-ECC9F3942E4B}">
                  <a14:imgProps xmlns:a14="http://schemas.microsoft.com/office/drawing/2010/main" xmlns="">
                    <a14:imgLayer r:embed="rId7">
                      <a14:imgEffect>
                        <a14:brightnessContrast contrast="-40000"/>
                      </a14:imgEffect>
                    </a14:imgLayer>
                  </a14:imgProps>
                </a:ext>
                <a:ext uri="{28A0092B-C50C-407E-A947-70E740481C1C}">
                  <a14:useLocalDpi xmlns:a14="http://schemas.microsoft.com/office/drawing/2010/main" xmlns=""/>
                </a:ext>
              </a:extLst>
            </a:blip>
            <a:srcRect/>
            <a:stretch/>
          </p:blipFill>
          <p:spPr>
            <a:xfrm>
              <a:off x="95793" y="4188823"/>
              <a:ext cx="4344849" cy="251032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89EDDDCB-79AA-444D-ABD0-9DE84952C8AA}"/>
                </a:ext>
              </a:extLst>
            </p:cNvPr>
            <p:cNvSpPr txBox="1"/>
            <p:nvPr/>
          </p:nvSpPr>
          <p:spPr>
            <a:xfrm>
              <a:off x="783770" y="4267196"/>
              <a:ext cx="1837362" cy="369332"/>
            </a:xfrm>
            <a:prstGeom prst="rect">
              <a:avLst/>
            </a:prstGeom>
            <a:noFill/>
          </p:spPr>
          <p:txBody>
            <a:bodyPr wrap="none" rtlCol="0">
              <a:spAutoFit/>
            </a:bodyPr>
            <a:lstStyle/>
            <a:p>
              <a:r>
                <a:rPr lang="ro-RO" b="1"/>
                <a:t>Imperiul </a:t>
              </a:r>
              <a:r>
                <a:rPr lang="ro-RO" b="1" smtClean="0"/>
                <a:t>Seleucid</a:t>
              </a:r>
              <a:endParaRPr lang="ro-RO" b="1"/>
            </a:p>
          </p:txBody>
        </p:sp>
        <p:cxnSp>
          <p:nvCxnSpPr>
            <p:cNvPr id="16" name="Conector recto de flecha 15">
              <a:extLst>
                <a:ext uri="{FF2B5EF4-FFF2-40B4-BE49-F238E27FC236}">
                  <a16:creationId xmlns:a16="http://schemas.microsoft.com/office/drawing/2014/main" xmlns="" id="{C7675C50-39A9-4612-9CEA-BF0BC44C0D03}"/>
                </a:ext>
              </a:extLst>
            </p:cNvPr>
            <p:cNvCxnSpPr>
              <a:cxnSpLocks/>
            </p:cNvCxnSpPr>
            <p:nvPr/>
          </p:nvCxnSpPr>
          <p:spPr>
            <a:xfrm>
              <a:off x="2600247" y="4451862"/>
              <a:ext cx="1492782" cy="0"/>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8" name="CuadroTexto 17">
              <a:extLst>
                <a:ext uri="{FF2B5EF4-FFF2-40B4-BE49-F238E27FC236}">
                  <a16:creationId xmlns:a16="http://schemas.microsoft.com/office/drawing/2014/main" xmlns="" id="{058157CA-36E5-4862-B763-B63AD288118F}"/>
                </a:ext>
              </a:extLst>
            </p:cNvPr>
            <p:cNvSpPr txBox="1"/>
            <p:nvPr/>
          </p:nvSpPr>
          <p:spPr>
            <a:xfrm>
              <a:off x="295363" y="5061608"/>
              <a:ext cx="1993879" cy="369332"/>
            </a:xfrm>
            <a:prstGeom prst="rect">
              <a:avLst/>
            </a:prstGeom>
            <a:noFill/>
          </p:spPr>
          <p:txBody>
            <a:bodyPr wrap="none" rtlCol="0">
              <a:spAutoFit/>
            </a:bodyPr>
            <a:lstStyle/>
            <a:p>
              <a:r>
                <a:rPr lang="ro-RO" b="1"/>
                <a:t>Imperiul </a:t>
              </a:r>
              <a:r>
                <a:rPr lang="ro-RO" b="1" smtClean="0"/>
                <a:t>Ptolemaic</a:t>
              </a:r>
              <a:endParaRPr lang="ro-RO" b="1"/>
            </a:p>
          </p:txBody>
        </p:sp>
        <p:cxnSp>
          <p:nvCxnSpPr>
            <p:cNvPr id="19" name="Conector recto de flecha 18">
              <a:extLst>
                <a:ext uri="{FF2B5EF4-FFF2-40B4-BE49-F238E27FC236}">
                  <a16:creationId xmlns:a16="http://schemas.microsoft.com/office/drawing/2014/main" xmlns="" id="{26F46396-6488-4526-ABB8-9BE85F627101}"/>
                </a:ext>
              </a:extLst>
            </p:cNvPr>
            <p:cNvCxnSpPr>
              <a:cxnSpLocks/>
            </p:cNvCxnSpPr>
            <p:nvPr/>
          </p:nvCxnSpPr>
          <p:spPr>
            <a:xfrm>
              <a:off x="1584960" y="5430940"/>
              <a:ext cx="557350" cy="766658"/>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22" name="CuadroTexto 21">
              <a:extLst>
                <a:ext uri="{FF2B5EF4-FFF2-40B4-BE49-F238E27FC236}">
                  <a16:creationId xmlns:a16="http://schemas.microsoft.com/office/drawing/2014/main" xmlns="" id="{14F7B248-57CA-4E33-A1BF-3C65C12CA9F9}"/>
                </a:ext>
              </a:extLst>
            </p:cNvPr>
            <p:cNvSpPr txBox="1"/>
            <p:nvPr/>
          </p:nvSpPr>
          <p:spPr>
            <a:xfrm>
              <a:off x="1616685" y="4716636"/>
              <a:ext cx="1051250" cy="369332"/>
            </a:xfrm>
            <a:prstGeom prst="rect">
              <a:avLst/>
            </a:prstGeom>
            <a:noFill/>
          </p:spPr>
          <p:txBody>
            <a:bodyPr wrap="none" rtlCol="0">
              <a:spAutoFit/>
            </a:bodyPr>
            <a:lstStyle/>
            <a:p>
              <a:r>
                <a:rPr lang="ro-RO" b="1" smtClean="0"/>
                <a:t>Palestina</a:t>
              </a:r>
              <a:endParaRPr lang="ro-RO" b="1"/>
            </a:p>
          </p:txBody>
        </p:sp>
        <p:cxnSp>
          <p:nvCxnSpPr>
            <p:cNvPr id="23" name="Conector recto de flecha 22">
              <a:extLst>
                <a:ext uri="{FF2B5EF4-FFF2-40B4-BE49-F238E27FC236}">
                  <a16:creationId xmlns:a16="http://schemas.microsoft.com/office/drawing/2014/main" xmlns="" id="{6E99B4BA-71F9-4EB2-B669-4B76820C0DE7}"/>
                </a:ext>
              </a:extLst>
            </p:cNvPr>
            <p:cNvCxnSpPr>
              <a:cxnSpLocks/>
            </p:cNvCxnSpPr>
            <p:nvPr/>
          </p:nvCxnSpPr>
          <p:spPr>
            <a:xfrm>
              <a:off x="2586450" y="4927430"/>
              <a:ext cx="1113155" cy="238646"/>
            </a:xfrm>
            <a:prstGeom prst="straightConnector1">
              <a:avLst/>
            </a:prstGeom>
            <a:ln w="38100">
              <a:solidFill>
                <a:schemeClr val="accent6">
                  <a:lumMod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2232976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900" decel="100000" fill="hold"/>
                                        <p:tgtEl>
                                          <p:spTgt spid="1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82DD3A6-25B0-4E7E-B974-6FE2FC1369AC}"/>
              </a:ext>
            </a:extLst>
          </p:cNvPr>
          <p:cNvSpPr/>
          <p:nvPr/>
        </p:nvSpPr>
        <p:spPr>
          <a:xfrm>
            <a:off x="0" y="-60963"/>
            <a:ext cx="6992982" cy="769441"/>
          </a:xfrm>
          <a:prstGeom prst="rect">
            <a:avLst/>
          </a:prstGeom>
        </p:spPr>
        <p:txBody>
          <a:bodyPr wrap="square">
            <a:spAutoFit/>
          </a:bodyPr>
          <a:lstStyle/>
          <a:p>
            <a:pPr algn="ctr"/>
            <a:r>
              <a:rPr lang="ro-RO" sz="4400" b="1" spc="6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ROMA IMPERIALĂ</a:t>
            </a:r>
            <a:endParaRPr lang="ro-RO"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50C9AD5E-9C95-46FC-BB35-38001C6D4918}"/>
              </a:ext>
            </a:extLst>
          </p:cNvPr>
          <p:cNvSpPr/>
          <p:nvPr/>
        </p:nvSpPr>
        <p:spPr>
          <a:xfrm>
            <a:off x="226419" y="555898"/>
            <a:ext cx="6635932" cy="923330"/>
          </a:xfrm>
          <a:prstGeom prst="rect">
            <a:avLst/>
          </a:prstGeom>
        </p:spPr>
        <p:txBody>
          <a:bodyPr wrap="square">
            <a:spAutoFit/>
          </a:bodyPr>
          <a:lstStyle/>
          <a:p>
            <a:pPr algn="ctr"/>
            <a:r>
              <a:rPr lang="ro-RO" b="1" smtClean="0">
                <a:solidFill>
                  <a:srgbClr val="B8DECE"/>
                </a:solidFill>
                <a:effectLst>
                  <a:outerShdw blurRad="38100" dist="38100" dir="2700000" algn="tl">
                    <a:srgbClr val="000000">
                      <a:alpha val="43137"/>
                    </a:srgbClr>
                  </a:outerShdw>
                </a:effectLst>
                <a:latin typeface="Comic Sans MS" panose="030F0702030302020204" pitchFamily="66" charset="0"/>
              </a:rPr>
              <a:t>„</a:t>
            </a:r>
            <a:r>
              <a:rPr lang="ro-RO" b="1" smtClean="0">
                <a:solidFill>
                  <a:srgbClr val="B8DECE"/>
                </a:solidFill>
                <a:effectLst>
                  <a:outerShdw blurRad="38100" dist="38100" dir="2700000" algn="tl">
                    <a:srgbClr val="000000">
                      <a:alpha val="43137"/>
                    </a:srgbClr>
                  </a:outerShdw>
                </a:effectLst>
                <a:latin typeface="Comic Sans MS" panose="030F0702030302020204" pitchFamily="66" charset="0"/>
              </a:rPr>
              <a:t>Oştile se vor revărsa ca un râu înaintea </a:t>
            </a:r>
            <a:r>
              <a:rPr lang="ro-RO" b="1" smtClean="0">
                <a:solidFill>
                  <a:srgbClr val="B8DECE"/>
                </a:solidFill>
                <a:effectLst>
                  <a:outerShdw blurRad="38100" dist="38100" dir="2700000" algn="tl">
                    <a:srgbClr val="000000">
                      <a:alpha val="43137"/>
                    </a:srgbClr>
                  </a:outerShdw>
                </a:effectLst>
                <a:latin typeface="Comic Sans MS" panose="030F0702030302020204" pitchFamily="66" charset="0"/>
              </a:rPr>
              <a:t>lui</a:t>
            </a:r>
            <a:r>
              <a:rPr lang="ro-RO" b="1" smtClean="0">
                <a:solidFill>
                  <a:srgbClr val="B8DECE"/>
                </a:solidFill>
                <a:effectLst>
                  <a:outerShdw blurRad="38100" dist="38100" dir="2700000" algn="tl">
                    <a:srgbClr val="000000">
                      <a:alpha val="43137"/>
                    </a:srgbClr>
                  </a:outerShdw>
                </a:effectLst>
                <a:latin typeface="Comic Sans MS" panose="030F0702030302020204" pitchFamily="66" charset="0"/>
              </a:rPr>
              <a:t>, dar vor fi nimicite împreună cu o căpetenie a </a:t>
            </a:r>
            <a:r>
              <a:rPr lang="ro-RO" b="1" smtClean="0">
                <a:solidFill>
                  <a:srgbClr val="B8DECE"/>
                </a:solidFill>
                <a:effectLst>
                  <a:outerShdw blurRad="38100" dist="38100" dir="2700000" algn="tl">
                    <a:srgbClr val="000000">
                      <a:alpha val="43137"/>
                    </a:srgbClr>
                  </a:outerShdw>
                </a:effectLst>
                <a:latin typeface="Comic Sans MS" panose="030F0702030302020204" pitchFamily="66" charset="0"/>
              </a:rPr>
              <a:t>legământului.”</a:t>
            </a:r>
            <a:r>
              <a:rPr lang="ro-RO" b="1" smtClean="0">
                <a:solidFill>
                  <a:srgbClr val="B8DECE"/>
                </a:solidFill>
                <a:effectLst>
                  <a:outerShdw blurRad="38100" dist="38100" dir="2700000" algn="tl">
                    <a:srgbClr val="000000">
                      <a:alpha val="43137"/>
                    </a:srgbClr>
                  </a:outerShdw>
                </a:effectLst>
                <a:latin typeface="Comic Sans MS" panose="030F0702030302020204" pitchFamily="66" charset="0"/>
              </a:rPr>
              <a:t> </a:t>
            </a:r>
            <a:endParaRPr lang="ro-RO" b="1" smtClean="0">
              <a:solidFill>
                <a:srgbClr val="B8DECE"/>
              </a:solidFill>
              <a:effectLst>
                <a:outerShdw blurRad="38100" dist="38100" dir="2700000" algn="tl">
                  <a:srgbClr val="000000">
                    <a:alpha val="43137"/>
                  </a:srgbClr>
                </a:outerShdw>
              </a:effectLst>
              <a:latin typeface="Comic Sans MS" panose="030F0702030302020204" pitchFamily="66" charset="0"/>
            </a:endParaRPr>
          </a:p>
          <a:p>
            <a:pPr algn="ctr"/>
            <a:r>
              <a:rPr lang="ro-RO" sz="1600" b="1" smtClean="0">
                <a:solidFill>
                  <a:srgbClr val="B8DECE"/>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rgbClr val="B8DECE"/>
                </a:solidFill>
                <a:effectLst>
                  <a:outerShdw blurRad="38100" dist="38100" dir="2700000" algn="tl">
                    <a:srgbClr val="000000">
                      <a:alpha val="43137"/>
                    </a:srgbClr>
                  </a:outerShdw>
                </a:effectLst>
                <a:latin typeface="Comic Sans MS" panose="030F0702030302020204" pitchFamily="66" charset="0"/>
              </a:rPr>
              <a:t>Daniel </a:t>
            </a:r>
            <a:r>
              <a:rPr lang="ro-RO" sz="1600" b="1" smtClean="0">
                <a:solidFill>
                  <a:srgbClr val="B8DECE"/>
                </a:solidFill>
                <a:effectLst>
                  <a:outerShdw blurRad="38100" dist="38100" dir="2700000" algn="tl">
                    <a:srgbClr val="000000">
                      <a:alpha val="43137"/>
                    </a:srgbClr>
                  </a:outerShdw>
                </a:effectLst>
                <a:latin typeface="Comic Sans MS" panose="030F0702030302020204" pitchFamily="66" charset="0"/>
              </a:rPr>
              <a:t>11:22)</a:t>
            </a:r>
            <a:endParaRPr lang="ro-RO" sz="1600" b="1">
              <a:solidFill>
                <a:srgbClr val="B8DECE"/>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54257CA1-22A2-4B47-9689-10501E672E91}"/>
              </a:ext>
            </a:extLst>
          </p:cNvPr>
          <p:cNvSpPr txBox="1"/>
          <p:nvPr/>
        </p:nvSpPr>
        <p:spPr>
          <a:xfrm>
            <a:off x="148041" y="1637215"/>
            <a:ext cx="8908869" cy="353943"/>
          </a:xfrm>
          <a:prstGeom prst="rect">
            <a:avLst/>
          </a:prstGeom>
          <a:noFill/>
        </p:spPr>
        <p:txBody>
          <a:bodyPr wrap="square" rtlCol="0">
            <a:spAutoFit/>
          </a:bodyPr>
          <a:lstStyle/>
          <a:p>
            <a:pPr>
              <a:spcBef>
                <a:spcPts val="600"/>
              </a:spcBef>
            </a:pPr>
            <a:r>
              <a:rPr lang="ro-RO" sz="1700" b="1" smtClean="0"/>
              <a:t>Câteva</a:t>
            </a:r>
            <a:r>
              <a:rPr lang="ro-RO" sz="1700" b="1" smtClean="0"/>
              <a:t> personalităţi şi evenimente din Imperiul Roman contemporane cu Isus sunt </a:t>
            </a:r>
            <a:r>
              <a:rPr lang="ro-RO" sz="1700" b="1" smtClean="0"/>
              <a:t>menţionate:</a:t>
            </a:r>
            <a:endParaRPr lang="ro-RO" sz="1700" b="1"/>
          </a:p>
        </p:txBody>
      </p:sp>
      <p:graphicFrame>
        <p:nvGraphicFramePr>
          <p:cNvPr id="7" name="Diagrama 6">
            <a:extLst>
              <a:ext uri="{FF2B5EF4-FFF2-40B4-BE49-F238E27FC236}">
                <a16:creationId xmlns:a16="http://schemas.microsoft.com/office/drawing/2014/main" xmlns="" id="{3D8E155F-EF36-498A-A007-14A43AC8559B}"/>
              </a:ext>
            </a:extLst>
          </p:cNvPr>
          <p:cNvGraphicFramePr/>
          <p:nvPr>
            <p:extLst>
              <p:ext uri="{D42A27DB-BD31-4B8C-83A1-F6EECF244321}">
                <p14:modId xmlns:p14="http://schemas.microsoft.com/office/powerpoint/2010/main" xmlns="" val="472606644"/>
              </p:ext>
            </p:extLst>
          </p:nvPr>
        </p:nvGraphicFramePr>
        <p:xfrm>
          <a:off x="235130" y="1942751"/>
          <a:ext cx="8760823" cy="3825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xmlns="" id="{91F7B094-8F0B-414C-A84E-E20FCBCA3042}"/>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992982" y="77483"/>
            <a:ext cx="2063927" cy="14049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xmlns="" id="{498020F2-4636-4E71-BC96-9707EB36C3FD}"/>
              </a:ext>
            </a:extLst>
          </p:cNvPr>
          <p:cNvSpPr txBox="1"/>
          <p:nvPr/>
        </p:nvSpPr>
        <p:spPr>
          <a:xfrm>
            <a:off x="235130" y="5768143"/>
            <a:ext cx="8760823" cy="1015663"/>
          </a:xfrm>
          <a:prstGeom prst="rect">
            <a:avLst/>
          </a:prstGeom>
          <a:noFill/>
        </p:spPr>
        <p:txBody>
          <a:bodyPr wrap="square" rtlCol="0">
            <a:spAutoFit/>
          </a:bodyPr>
          <a:lstStyle/>
          <a:p>
            <a:pPr>
              <a:spcBef>
                <a:spcPts val="600"/>
              </a:spcBef>
            </a:pPr>
            <a:r>
              <a:rPr lang="ro-RO" sz="2000" b="1" dirty="0" smtClean="0"/>
              <a:t>Daniel 11:27-28 relatează creşterea bisericii din perioada domniei lui Constantin. Cu toate acestea, tranziţia de la Roma Păgână la Roma Papală nu va avea loc până în anul 538 d.Hr., „căci sfârşitul nu va veni decât la vremea hotărâtă”.</a:t>
            </a:r>
            <a:endParaRPr lang="ro-RO" sz="2000" b="1" dirty="0"/>
          </a:p>
        </p:txBody>
      </p:sp>
    </p:spTree>
    <p:extLst>
      <p:ext uri="{BB962C8B-B14F-4D97-AF65-F5344CB8AC3E}">
        <p14:creationId xmlns:p14="http://schemas.microsoft.com/office/powerpoint/2010/main" xmlns="" val="4011384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
                                        <p:tgtEl>
                                          <p:spTgt spid="4"/>
                                        </p:tgtEl>
                                      </p:cBhvr>
                                    </p:animEffect>
                                    <p:anim calcmode="lin" valueType="num">
                                      <p:cBhvr>
                                        <p:cTn id="27" dur="400" fill="hold"/>
                                        <p:tgtEl>
                                          <p:spTgt spid="4"/>
                                        </p:tgtEl>
                                        <p:attrNameLst>
                                          <p:attrName>ppt_x</p:attrName>
                                        </p:attrNameLst>
                                      </p:cBhvr>
                                      <p:tavLst>
                                        <p:tav tm="0">
                                          <p:val>
                                            <p:strVal val="#ppt_x"/>
                                          </p:val>
                                        </p:tav>
                                        <p:tav tm="100000">
                                          <p:val>
                                            <p:strVal val="#ppt_x"/>
                                          </p:val>
                                        </p:tav>
                                      </p:tavLst>
                                    </p:anim>
                                    <p:anim calcmode="lin" valueType="num">
                                      <p:cBhvr>
                                        <p:cTn id="28" dur="400" fill="hold"/>
                                        <p:tgtEl>
                                          <p:spTgt spid="4"/>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graphicEl>
                                              <a:dgm id="{CCD3DCF0-CE4F-4417-9082-E21F0C8A6A7F}"/>
                                            </p:graphicEl>
                                          </p:spTgt>
                                        </p:tgtEl>
                                        <p:attrNameLst>
                                          <p:attrName>style.visibility</p:attrName>
                                        </p:attrNameLst>
                                      </p:cBhvr>
                                      <p:to>
                                        <p:strVal val="visible"/>
                                      </p:to>
                                    </p:set>
                                    <p:animEffect transition="in" filter="randombar(horizontal)">
                                      <p:cBhvr>
                                        <p:cTn id="35" dur="500"/>
                                        <p:tgtEl>
                                          <p:spTgt spid="7">
                                            <p:graphicEl>
                                              <a:dgm id="{CCD3DCF0-CE4F-4417-9082-E21F0C8A6A7F}"/>
                                            </p:graphic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7">
                                            <p:graphicEl>
                                              <a:dgm id="{2A26D902-4A97-43A5-A277-729B6967D540}"/>
                                            </p:graphicEl>
                                          </p:spTgt>
                                        </p:tgtEl>
                                        <p:attrNameLst>
                                          <p:attrName>style.visibility</p:attrName>
                                        </p:attrNameLst>
                                      </p:cBhvr>
                                      <p:to>
                                        <p:strVal val="visible"/>
                                      </p:to>
                                    </p:set>
                                    <p:anim calcmode="lin" valueType="num">
                                      <p:cBhvr>
                                        <p:cTn id="39" dur="500" fill="hold"/>
                                        <p:tgtEl>
                                          <p:spTgt spid="7">
                                            <p:graphicEl>
                                              <a:dgm id="{2A26D902-4A97-43A5-A277-729B6967D540}"/>
                                            </p:graphicEl>
                                          </p:spTgt>
                                        </p:tgtEl>
                                        <p:attrNameLst>
                                          <p:attrName>ppt_w</p:attrName>
                                        </p:attrNameLst>
                                      </p:cBhvr>
                                      <p:tavLst>
                                        <p:tav tm="0">
                                          <p:val>
                                            <p:fltVal val="0"/>
                                          </p:val>
                                        </p:tav>
                                        <p:tav tm="100000">
                                          <p:val>
                                            <p:strVal val="#ppt_w"/>
                                          </p:val>
                                        </p:tav>
                                      </p:tavLst>
                                    </p:anim>
                                    <p:anim calcmode="lin" valueType="num">
                                      <p:cBhvr>
                                        <p:cTn id="40" dur="500" fill="hold"/>
                                        <p:tgtEl>
                                          <p:spTgt spid="7">
                                            <p:graphicEl>
                                              <a:dgm id="{2A26D902-4A97-43A5-A277-729B6967D540}"/>
                                            </p:graphicEl>
                                          </p:spTgt>
                                        </p:tgtEl>
                                        <p:attrNameLst>
                                          <p:attrName>ppt_h</p:attrName>
                                        </p:attrNameLst>
                                      </p:cBhvr>
                                      <p:tavLst>
                                        <p:tav tm="0">
                                          <p:val>
                                            <p:fltVal val="0"/>
                                          </p:val>
                                        </p:tav>
                                        <p:tav tm="100000">
                                          <p:val>
                                            <p:strVal val="#ppt_h"/>
                                          </p:val>
                                        </p:tav>
                                      </p:tavLst>
                                    </p:anim>
                                    <p:animEffect transition="in" filter="fade">
                                      <p:cBhvr>
                                        <p:cTn id="41" dur="500"/>
                                        <p:tgtEl>
                                          <p:spTgt spid="7">
                                            <p:graphicEl>
                                              <a:dgm id="{2A26D902-4A97-43A5-A277-729B6967D540}"/>
                                            </p:graphicEl>
                                          </p:spTgt>
                                        </p:tgtEl>
                                      </p:cBhvr>
                                    </p:animEffect>
                                  </p:childTnLst>
                                </p:cTn>
                              </p:par>
                              <p:par>
                                <p:cTn id="42" presetID="17" presetClass="entr" presetSubtype="1" fill="hold" grpId="0" nodeType="withEffect">
                                  <p:stCondLst>
                                    <p:cond delay="0"/>
                                  </p:stCondLst>
                                  <p:childTnLst>
                                    <p:set>
                                      <p:cBhvr>
                                        <p:cTn id="43" dur="1" fill="hold">
                                          <p:stCondLst>
                                            <p:cond delay="0"/>
                                          </p:stCondLst>
                                        </p:cTn>
                                        <p:tgtEl>
                                          <p:spTgt spid="7">
                                            <p:graphicEl>
                                              <a:dgm id="{B05A1FFD-DEDB-4B71-B49A-61C06CC7B425}"/>
                                            </p:graphicEl>
                                          </p:spTgt>
                                        </p:tgtEl>
                                        <p:attrNameLst>
                                          <p:attrName>style.visibility</p:attrName>
                                        </p:attrNameLst>
                                      </p:cBhvr>
                                      <p:to>
                                        <p:strVal val="visible"/>
                                      </p:to>
                                    </p:set>
                                    <p:anim calcmode="lin" valueType="num">
                                      <p:cBhvr>
                                        <p:cTn id="44" dur="500" fill="hold"/>
                                        <p:tgtEl>
                                          <p:spTgt spid="7">
                                            <p:graphicEl>
                                              <a:dgm id="{B05A1FFD-DEDB-4B71-B49A-61C06CC7B425}"/>
                                            </p:graphicEl>
                                          </p:spTgt>
                                        </p:tgtEl>
                                        <p:attrNameLst>
                                          <p:attrName>ppt_x</p:attrName>
                                        </p:attrNameLst>
                                      </p:cBhvr>
                                      <p:tavLst>
                                        <p:tav tm="0">
                                          <p:val>
                                            <p:strVal val="#ppt_x"/>
                                          </p:val>
                                        </p:tav>
                                        <p:tav tm="100000">
                                          <p:val>
                                            <p:strVal val="#ppt_x"/>
                                          </p:val>
                                        </p:tav>
                                      </p:tavLst>
                                    </p:anim>
                                    <p:anim calcmode="lin" valueType="num">
                                      <p:cBhvr>
                                        <p:cTn id="45" dur="500" fill="hold"/>
                                        <p:tgtEl>
                                          <p:spTgt spid="7">
                                            <p:graphicEl>
                                              <a:dgm id="{B05A1FFD-DEDB-4B71-B49A-61C06CC7B425}"/>
                                            </p:graphicEl>
                                          </p:spTgt>
                                        </p:tgtEl>
                                        <p:attrNameLst>
                                          <p:attrName>ppt_y</p:attrName>
                                        </p:attrNameLst>
                                      </p:cBhvr>
                                      <p:tavLst>
                                        <p:tav tm="0">
                                          <p:val>
                                            <p:strVal val="#ppt_y-#ppt_h/2"/>
                                          </p:val>
                                        </p:tav>
                                        <p:tav tm="100000">
                                          <p:val>
                                            <p:strVal val="#ppt_y"/>
                                          </p:val>
                                        </p:tav>
                                      </p:tavLst>
                                    </p:anim>
                                    <p:anim calcmode="lin" valueType="num">
                                      <p:cBhvr>
                                        <p:cTn id="46" dur="500" fill="hold"/>
                                        <p:tgtEl>
                                          <p:spTgt spid="7">
                                            <p:graphicEl>
                                              <a:dgm id="{B05A1FFD-DEDB-4B71-B49A-61C06CC7B425}"/>
                                            </p:graphicEl>
                                          </p:spTgt>
                                        </p:tgtEl>
                                        <p:attrNameLst>
                                          <p:attrName>ppt_w</p:attrName>
                                        </p:attrNameLst>
                                      </p:cBhvr>
                                      <p:tavLst>
                                        <p:tav tm="0">
                                          <p:val>
                                            <p:strVal val="#ppt_w"/>
                                          </p:val>
                                        </p:tav>
                                        <p:tav tm="100000">
                                          <p:val>
                                            <p:strVal val="#ppt_w"/>
                                          </p:val>
                                        </p:tav>
                                      </p:tavLst>
                                    </p:anim>
                                    <p:anim calcmode="lin" valueType="num">
                                      <p:cBhvr>
                                        <p:cTn id="47" dur="500" fill="hold"/>
                                        <p:tgtEl>
                                          <p:spTgt spid="7">
                                            <p:graphicEl>
                                              <a:dgm id="{B05A1FFD-DEDB-4B71-B49A-61C06CC7B425}"/>
                                            </p:graphic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
                                            <p:graphicEl>
                                              <a:dgm id="{71D771FB-E19F-4C6B-8B72-C8C99B18A2D2}"/>
                                            </p:graphicEl>
                                          </p:spTgt>
                                        </p:tgtEl>
                                        <p:attrNameLst>
                                          <p:attrName>style.visibility</p:attrName>
                                        </p:attrNameLst>
                                      </p:cBhvr>
                                      <p:to>
                                        <p:strVal val="visible"/>
                                      </p:to>
                                    </p:set>
                                    <p:anim calcmode="lin" valueType="num">
                                      <p:cBhvr>
                                        <p:cTn id="52" dur="500" fill="hold"/>
                                        <p:tgtEl>
                                          <p:spTgt spid="7">
                                            <p:graphicEl>
                                              <a:dgm id="{71D771FB-E19F-4C6B-8B72-C8C99B18A2D2}"/>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71D771FB-E19F-4C6B-8B72-C8C99B18A2D2}"/>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71D771FB-E19F-4C6B-8B72-C8C99B18A2D2}"/>
                                            </p:graphicEl>
                                          </p:spTgt>
                                        </p:tgtEl>
                                      </p:cBhvr>
                                    </p:animEffect>
                                  </p:childTnLst>
                                </p:cTn>
                              </p:par>
                              <p:par>
                                <p:cTn id="55" presetID="17" presetClass="entr" presetSubtype="1" fill="hold" grpId="0" nodeType="withEffect">
                                  <p:stCondLst>
                                    <p:cond delay="0"/>
                                  </p:stCondLst>
                                  <p:childTnLst>
                                    <p:set>
                                      <p:cBhvr>
                                        <p:cTn id="56" dur="1" fill="hold">
                                          <p:stCondLst>
                                            <p:cond delay="0"/>
                                          </p:stCondLst>
                                        </p:cTn>
                                        <p:tgtEl>
                                          <p:spTgt spid="7">
                                            <p:graphicEl>
                                              <a:dgm id="{EA452BE1-5B93-49A1-A41E-E6A39D489009}"/>
                                            </p:graphicEl>
                                          </p:spTgt>
                                        </p:tgtEl>
                                        <p:attrNameLst>
                                          <p:attrName>style.visibility</p:attrName>
                                        </p:attrNameLst>
                                      </p:cBhvr>
                                      <p:to>
                                        <p:strVal val="visible"/>
                                      </p:to>
                                    </p:set>
                                    <p:anim calcmode="lin" valueType="num">
                                      <p:cBhvr>
                                        <p:cTn id="57" dur="500" fill="hold"/>
                                        <p:tgtEl>
                                          <p:spTgt spid="7">
                                            <p:graphicEl>
                                              <a:dgm id="{EA452BE1-5B93-49A1-A41E-E6A39D489009}"/>
                                            </p:graphicEl>
                                          </p:spTgt>
                                        </p:tgtEl>
                                        <p:attrNameLst>
                                          <p:attrName>ppt_x</p:attrName>
                                        </p:attrNameLst>
                                      </p:cBhvr>
                                      <p:tavLst>
                                        <p:tav tm="0">
                                          <p:val>
                                            <p:strVal val="#ppt_x"/>
                                          </p:val>
                                        </p:tav>
                                        <p:tav tm="100000">
                                          <p:val>
                                            <p:strVal val="#ppt_x"/>
                                          </p:val>
                                        </p:tav>
                                      </p:tavLst>
                                    </p:anim>
                                    <p:anim calcmode="lin" valueType="num">
                                      <p:cBhvr>
                                        <p:cTn id="58" dur="500" fill="hold"/>
                                        <p:tgtEl>
                                          <p:spTgt spid="7">
                                            <p:graphicEl>
                                              <a:dgm id="{EA452BE1-5B93-49A1-A41E-E6A39D489009}"/>
                                            </p:graphicEl>
                                          </p:spTgt>
                                        </p:tgtEl>
                                        <p:attrNameLst>
                                          <p:attrName>ppt_y</p:attrName>
                                        </p:attrNameLst>
                                      </p:cBhvr>
                                      <p:tavLst>
                                        <p:tav tm="0">
                                          <p:val>
                                            <p:strVal val="#ppt_y-#ppt_h/2"/>
                                          </p:val>
                                        </p:tav>
                                        <p:tav tm="100000">
                                          <p:val>
                                            <p:strVal val="#ppt_y"/>
                                          </p:val>
                                        </p:tav>
                                      </p:tavLst>
                                    </p:anim>
                                    <p:anim calcmode="lin" valueType="num">
                                      <p:cBhvr>
                                        <p:cTn id="59" dur="500" fill="hold"/>
                                        <p:tgtEl>
                                          <p:spTgt spid="7">
                                            <p:graphicEl>
                                              <a:dgm id="{EA452BE1-5B93-49A1-A41E-E6A39D489009}"/>
                                            </p:graphicEl>
                                          </p:spTgt>
                                        </p:tgtEl>
                                        <p:attrNameLst>
                                          <p:attrName>ppt_w</p:attrName>
                                        </p:attrNameLst>
                                      </p:cBhvr>
                                      <p:tavLst>
                                        <p:tav tm="0">
                                          <p:val>
                                            <p:strVal val="#ppt_w"/>
                                          </p:val>
                                        </p:tav>
                                        <p:tav tm="100000">
                                          <p:val>
                                            <p:strVal val="#ppt_w"/>
                                          </p:val>
                                        </p:tav>
                                      </p:tavLst>
                                    </p:anim>
                                    <p:anim calcmode="lin" valueType="num">
                                      <p:cBhvr>
                                        <p:cTn id="60" dur="500" fill="hold"/>
                                        <p:tgtEl>
                                          <p:spTgt spid="7">
                                            <p:graphicEl>
                                              <a:dgm id="{EA452BE1-5B93-49A1-A41E-E6A39D489009}"/>
                                            </p:graphic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7">
                                            <p:graphicEl>
                                              <a:dgm id="{96A8BDA4-AFAC-4746-9CE9-EF1558CE3B41}"/>
                                            </p:graphicEl>
                                          </p:spTgt>
                                        </p:tgtEl>
                                        <p:attrNameLst>
                                          <p:attrName>style.visibility</p:attrName>
                                        </p:attrNameLst>
                                      </p:cBhvr>
                                      <p:to>
                                        <p:strVal val="visible"/>
                                      </p:to>
                                    </p:set>
                                    <p:anim calcmode="lin" valueType="num">
                                      <p:cBhvr>
                                        <p:cTn id="65" dur="500" fill="hold"/>
                                        <p:tgtEl>
                                          <p:spTgt spid="7">
                                            <p:graphicEl>
                                              <a:dgm id="{96A8BDA4-AFAC-4746-9CE9-EF1558CE3B41}"/>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96A8BDA4-AFAC-4746-9CE9-EF1558CE3B41}"/>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96A8BDA4-AFAC-4746-9CE9-EF1558CE3B41}"/>
                                            </p:graphicEl>
                                          </p:spTgt>
                                        </p:tgtEl>
                                      </p:cBhvr>
                                    </p:animEffect>
                                  </p:childTnLst>
                                </p:cTn>
                              </p:par>
                              <p:par>
                                <p:cTn id="68" presetID="17" presetClass="entr" presetSubtype="1" fill="hold" grpId="0" nodeType="withEffect">
                                  <p:stCondLst>
                                    <p:cond delay="0"/>
                                  </p:stCondLst>
                                  <p:childTnLst>
                                    <p:set>
                                      <p:cBhvr>
                                        <p:cTn id="69" dur="1" fill="hold">
                                          <p:stCondLst>
                                            <p:cond delay="0"/>
                                          </p:stCondLst>
                                        </p:cTn>
                                        <p:tgtEl>
                                          <p:spTgt spid="7">
                                            <p:graphicEl>
                                              <a:dgm id="{749B5217-9125-45E7-9300-077FD3EC6360}"/>
                                            </p:graphicEl>
                                          </p:spTgt>
                                        </p:tgtEl>
                                        <p:attrNameLst>
                                          <p:attrName>style.visibility</p:attrName>
                                        </p:attrNameLst>
                                      </p:cBhvr>
                                      <p:to>
                                        <p:strVal val="visible"/>
                                      </p:to>
                                    </p:set>
                                    <p:anim calcmode="lin" valueType="num">
                                      <p:cBhvr>
                                        <p:cTn id="70" dur="500" fill="hold"/>
                                        <p:tgtEl>
                                          <p:spTgt spid="7">
                                            <p:graphicEl>
                                              <a:dgm id="{749B5217-9125-45E7-9300-077FD3EC6360}"/>
                                            </p:graphicEl>
                                          </p:spTgt>
                                        </p:tgtEl>
                                        <p:attrNameLst>
                                          <p:attrName>ppt_x</p:attrName>
                                        </p:attrNameLst>
                                      </p:cBhvr>
                                      <p:tavLst>
                                        <p:tav tm="0">
                                          <p:val>
                                            <p:strVal val="#ppt_x"/>
                                          </p:val>
                                        </p:tav>
                                        <p:tav tm="100000">
                                          <p:val>
                                            <p:strVal val="#ppt_x"/>
                                          </p:val>
                                        </p:tav>
                                      </p:tavLst>
                                    </p:anim>
                                    <p:anim calcmode="lin" valueType="num">
                                      <p:cBhvr>
                                        <p:cTn id="71" dur="500" fill="hold"/>
                                        <p:tgtEl>
                                          <p:spTgt spid="7">
                                            <p:graphicEl>
                                              <a:dgm id="{749B5217-9125-45E7-9300-077FD3EC6360}"/>
                                            </p:graphicEl>
                                          </p:spTgt>
                                        </p:tgtEl>
                                        <p:attrNameLst>
                                          <p:attrName>ppt_y</p:attrName>
                                        </p:attrNameLst>
                                      </p:cBhvr>
                                      <p:tavLst>
                                        <p:tav tm="0">
                                          <p:val>
                                            <p:strVal val="#ppt_y-#ppt_h/2"/>
                                          </p:val>
                                        </p:tav>
                                        <p:tav tm="100000">
                                          <p:val>
                                            <p:strVal val="#ppt_y"/>
                                          </p:val>
                                        </p:tav>
                                      </p:tavLst>
                                    </p:anim>
                                    <p:anim calcmode="lin" valueType="num">
                                      <p:cBhvr>
                                        <p:cTn id="72" dur="500" fill="hold"/>
                                        <p:tgtEl>
                                          <p:spTgt spid="7">
                                            <p:graphicEl>
                                              <a:dgm id="{749B5217-9125-45E7-9300-077FD3EC6360}"/>
                                            </p:graphicEl>
                                          </p:spTgt>
                                        </p:tgtEl>
                                        <p:attrNameLst>
                                          <p:attrName>ppt_w</p:attrName>
                                        </p:attrNameLst>
                                      </p:cBhvr>
                                      <p:tavLst>
                                        <p:tav tm="0">
                                          <p:val>
                                            <p:strVal val="#ppt_w"/>
                                          </p:val>
                                        </p:tav>
                                        <p:tav tm="100000">
                                          <p:val>
                                            <p:strVal val="#ppt_w"/>
                                          </p:val>
                                        </p:tav>
                                      </p:tavLst>
                                    </p:anim>
                                    <p:anim calcmode="lin" valueType="num">
                                      <p:cBhvr>
                                        <p:cTn id="73" dur="500" fill="hold"/>
                                        <p:tgtEl>
                                          <p:spTgt spid="7">
                                            <p:graphicEl>
                                              <a:dgm id="{749B5217-9125-45E7-9300-077FD3EC6360}"/>
                                            </p:graphicEl>
                                          </p:spTgt>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1000" fill="hold"/>
                                        <p:tgtEl>
                                          <p:spTgt spid="6"/>
                                        </p:tgtEl>
                                        <p:attrNameLst>
                                          <p:attrName>ppt_w</p:attrName>
                                        </p:attrNameLst>
                                      </p:cBhvr>
                                      <p:tavLst>
                                        <p:tav tm="0">
                                          <p:val>
                                            <p:fltVal val="0"/>
                                          </p:val>
                                        </p:tav>
                                        <p:tav tm="100000">
                                          <p:val>
                                            <p:strVal val="#ppt_w"/>
                                          </p:val>
                                        </p:tav>
                                      </p:tavLst>
                                    </p:anim>
                                    <p:anim calcmode="lin" valueType="num">
                                      <p:cBhvr>
                                        <p:cTn id="79" dur="1000" fill="hold"/>
                                        <p:tgtEl>
                                          <p:spTgt spid="6"/>
                                        </p:tgtEl>
                                        <p:attrNameLst>
                                          <p:attrName>ppt_h</p:attrName>
                                        </p:attrNameLst>
                                      </p:cBhvr>
                                      <p:tavLst>
                                        <p:tav tm="0">
                                          <p:val>
                                            <p:fltVal val="0"/>
                                          </p:val>
                                        </p:tav>
                                        <p:tav tm="100000">
                                          <p:val>
                                            <p:strVal val="#ppt_h"/>
                                          </p:val>
                                        </p:tav>
                                      </p:tavLst>
                                    </p:anim>
                                    <p:anim calcmode="lin" valueType="num">
                                      <p:cBhvr>
                                        <p:cTn id="8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4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5BD4EE4-9034-43D0-854A-1B37BAE22685}"/>
              </a:ext>
            </a:extLst>
          </p:cNvPr>
          <p:cNvSpPr/>
          <p:nvPr/>
        </p:nvSpPr>
        <p:spPr>
          <a:xfrm>
            <a:off x="3070123" y="-1"/>
            <a:ext cx="6073876" cy="830997"/>
          </a:xfrm>
          <a:prstGeom prst="rect">
            <a:avLst/>
          </a:prstGeom>
        </p:spPr>
        <p:txBody>
          <a:bodyPr wrap="square">
            <a:spAutoFit/>
          </a:bodyPr>
          <a:lstStyle/>
          <a:p>
            <a:pPr algn="ctr"/>
            <a:r>
              <a:rPr lang="ro-RO" sz="4800" b="1" spc="600" smtClean="0">
                <a:ln w="0"/>
                <a:solidFill>
                  <a:srgbClr val="FFDEB9"/>
                </a:solidFill>
                <a:effectLst>
                  <a:innerShdw blurRad="63500" dist="50800" dir="13500000">
                    <a:srgbClr val="000000">
                      <a:alpha val="50000"/>
                    </a:srgbClr>
                  </a:innerShdw>
                </a:effectLst>
              </a:rPr>
              <a:t>ROMA PAPALĂ</a:t>
            </a:r>
            <a:endParaRPr lang="ro-RO" sz="4800" b="1" spc="600">
              <a:ln w="0"/>
              <a:solidFill>
                <a:srgbClr val="FFDEB9"/>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13F92FF9-629C-471D-B225-DBF2688A53F2}"/>
              </a:ext>
            </a:extLst>
          </p:cNvPr>
          <p:cNvSpPr/>
          <p:nvPr/>
        </p:nvSpPr>
        <p:spPr>
          <a:xfrm>
            <a:off x="3149452" y="597971"/>
            <a:ext cx="5875165" cy="1077218"/>
          </a:xfrm>
          <a:prstGeom prst="rect">
            <a:avLst/>
          </a:prstGeom>
        </p:spPr>
        <p:txBody>
          <a:bodyPr wrap="square">
            <a:spAutoFit/>
            <a:scene3d>
              <a:camera prst="orthographicFront"/>
              <a:lightRig rig="threePt" dir="t"/>
            </a:scene3d>
            <a:sp3d extrusionH="57150">
              <a:bevelT w="38100" h="38100"/>
            </a:sp3d>
          </a:bodyPr>
          <a:lstStyle/>
          <a:p>
            <a:pPr algn="ctr"/>
            <a:r>
              <a:rPr lang="ro-RO" sz="1600" b="1" dirty="0" smtClean="0">
                <a:solidFill>
                  <a:srgbClr val="7C4596"/>
                </a:solidFill>
                <a:latin typeface="Comic Sans MS" panose="030F0702030302020204" pitchFamily="66" charset="0"/>
              </a:rPr>
              <a:t>„La o vreme hotărâtă, va porni din nou împotriva împăratului de la miazăzi, dar, de data aceasta, lucrurile nu vor mai merge ca mai înainte.”</a:t>
            </a:r>
          </a:p>
          <a:p>
            <a:pPr algn="ctr"/>
            <a:r>
              <a:rPr lang="ro-RO" sz="1400" b="1" dirty="0" smtClean="0">
                <a:solidFill>
                  <a:srgbClr val="7C4596"/>
                </a:solidFill>
                <a:latin typeface="Comic Sans MS" panose="030F0702030302020204" pitchFamily="66" charset="0"/>
              </a:rPr>
              <a:t>(Daniel 11:29)</a:t>
            </a:r>
            <a:endParaRPr lang="ro-RO" sz="1200" b="1" dirty="0">
              <a:solidFill>
                <a:srgbClr val="7C4596"/>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B4AA356-9959-4273-AA90-6E2DE5A02D60}"/>
              </a:ext>
            </a:extLst>
          </p:cNvPr>
          <p:cNvSpPr txBox="1"/>
          <p:nvPr/>
        </p:nvSpPr>
        <p:spPr>
          <a:xfrm>
            <a:off x="3091543" y="1534986"/>
            <a:ext cx="5956663" cy="1015663"/>
          </a:xfrm>
          <a:prstGeom prst="rect">
            <a:avLst/>
          </a:prstGeom>
          <a:noFill/>
        </p:spPr>
        <p:txBody>
          <a:bodyPr wrap="square" rtlCol="0">
            <a:spAutoFit/>
          </a:bodyPr>
          <a:lstStyle/>
          <a:p>
            <a:pPr>
              <a:spcBef>
                <a:spcPts val="600"/>
              </a:spcBef>
            </a:pPr>
            <a:r>
              <a:rPr lang="ro-RO" sz="2000" b="1" smtClean="0"/>
              <a:t>Natura</a:t>
            </a:r>
            <a:r>
              <a:rPr lang="ro-RO" sz="2000" b="1" smtClean="0"/>
              <a:t> împăratului din Nord se </a:t>
            </a:r>
            <a:r>
              <a:rPr lang="ro-RO" sz="2000" b="1" smtClean="0"/>
              <a:t>schimbă</a:t>
            </a:r>
            <a:r>
              <a:rPr lang="ro-RO" sz="2000" b="1" smtClean="0"/>
              <a:t>. Acum reprezintă o putere </a:t>
            </a:r>
            <a:r>
              <a:rPr lang="ro-RO" sz="2000" b="1" smtClean="0"/>
              <a:t>politico-religioasă</a:t>
            </a:r>
            <a:r>
              <a:rPr lang="ro-RO" sz="2000" b="1" smtClean="0"/>
              <a:t>: </a:t>
            </a:r>
            <a:r>
              <a:rPr lang="ro-RO" sz="2000" b="1" smtClean="0"/>
              <a:t>„</a:t>
            </a:r>
            <a:r>
              <a:rPr lang="ro-RO" sz="2000" b="1" smtClean="0"/>
              <a:t>cornul cel </a:t>
            </a:r>
            <a:r>
              <a:rPr lang="ro-RO" sz="2000" b="1" smtClean="0"/>
              <a:t>mic</a:t>
            </a:r>
            <a:r>
              <a:rPr lang="ro-RO" sz="2000" b="1" smtClean="0"/>
              <a:t>” vrea să usurpe poziţia lui Dumnezeu </a:t>
            </a:r>
            <a:r>
              <a:rPr lang="ro-RO" sz="2000" b="1" smtClean="0"/>
              <a:t>(11:36</a:t>
            </a:r>
            <a:r>
              <a:rPr lang="ro-RO" sz="2000" b="1" smtClean="0"/>
              <a:t>; </a:t>
            </a:r>
            <a:r>
              <a:rPr lang="ro-RO" sz="2000" b="1" smtClean="0"/>
              <a:t>7:25</a:t>
            </a:r>
            <a:r>
              <a:rPr lang="ro-RO" sz="2000" b="1" smtClean="0"/>
              <a:t>; </a:t>
            </a:r>
            <a:r>
              <a:rPr lang="ro-RO" sz="2000" b="1" smtClean="0"/>
              <a:t>8:12)</a:t>
            </a:r>
            <a:endParaRPr lang="ro-RO" sz="2000" b="1"/>
          </a:p>
        </p:txBody>
      </p:sp>
      <p:pic>
        <p:nvPicPr>
          <p:cNvPr id="7" name="Imagen 6">
            <a:extLst>
              <a:ext uri="{FF2B5EF4-FFF2-40B4-BE49-F238E27FC236}">
                <a16:creationId xmlns:a16="http://schemas.microsoft.com/office/drawing/2014/main" xmlns="" id="{0628D52B-2513-4B08-9CBF-B3F0A863C0F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70877" y="262904"/>
            <a:ext cx="2881432" cy="2161074"/>
          </a:xfrm>
          <a:prstGeom prst="roundRect">
            <a:avLst>
              <a:gd name="adj" fmla="val 11111"/>
            </a:avLst>
          </a:prstGeom>
          <a:ln w="190500" cap="rnd">
            <a:solidFill>
              <a:srgbClr val="FFD5A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a:extLst>
              <a:ext uri="{FF2B5EF4-FFF2-40B4-BE49-F238E27FC236}">
                <a16:creationId xmlns:a16="http://schemas.microsoft.com/office/drawing/2014/main" xmlns="" id="{BCE875B3-5F39-4056-9EFE-4BE2B955D5BE}"/>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a:off x="5262088" y="2592839"/>
            <a:ext cx="1649894" cy="199616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xmlns="" id="{27142B41-B115-4686-9BF2-97F9BA49BB43}"/>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a:off x="6948106" y="2595380"/>
            <a:ext cx="2071889" cy="199108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1" name="Imagen 10">
            <a:extLst>
              <a:ext uri="{FF2B5EF4-FFF2-40B4-BE49-F238E27FC236}">
                <a16:creationId xmlns:a16="http://schemas.microsoft.com/office/drawing/2014/main" xmlns="" id="{F4D07659-AB9B-4A03-9337-85443B71713F}"/>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05144" y="4700276"/>
            <a:ext cx="1549485" cy="206662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3" name="Imagen 12">
            <a:extLst>
              <a:ext uri="{FF2B5EF4-FFF2-40B4-BE49-F238E27FC236}">
                <a16:creationId xmlns:a16="http://schemas.microsoft.com/office/drawing/2014/main" xmlns="" id="{352F6936-CD4D-493C-BDBD-72FDB5B8C30E}"/>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flipH="1">
            <a:off x="3356241" y="4700276"/>
            <a:ext cx="1668468" cy="206662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5" name="Imagen 14">
            <a:extLst>
              <a:ext uri="{FF2B5EF4-FFF2-40B4-BE49-F238E27FC236}">
                <a16:creationId xmlns:a16="http://schemas.microsoft.com/office/drawing/2014/main" xmlns="" id="{B4728023-F993-4403-A669-225B805A95E5}"/>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790281" y="4700277"/>
            <a:ext cx="1430307" cy="2066624"/>
          </a:xfrm>
          <a:prstGeom prst="round2DiagRect">
            <a:avLst>
              <a:gd name="adj1" fmla="val 16667"/>
              <a:gd name="adj2" fmla="val 19484"/>
            </a:avLst>
          </a:prstGeom>
          <a:ln w="38100" cap="sq">
            <a:solidFill>
              <a:srgbClr val="FFFFFF"/>
            </a:solidFill>
            <a:miter lim="800000"/>
          </a:ln>
          <a:effectLst>
            <a:outerShdw blurRad="254000" algn="tl" rotWithShape="0">
              <a:srgbClr val="000000">
                <a:alpha val="43000"/>
              </a:srgbClr>
            </a:outerShdw>
          </a:effectLst>
        </p:spPr>
      </p:pic>
      <p:sp>
        <p:nvSpPr>
          <p:cNvPr id="16" name="Rectángulo 15">
            <a:extLst>
              <a:ext uri="{FF2B5EF4-FFF2-40B4-BE49-F238E27FC236}">
                <a16:creationId xmlns:a16="http://schemas.microsoft.com/office/drawing/2014/main" xmlns="" id="{7FE2E013-EAA5-4EC3-9114-AF28CA146E3E}"/>
              </a:ext>
            </a:extLst>
          </p:cNvPr>
          <p:cNvSpPr/>
          <p:nvPr/>
        </p:nvSpPr>
        <p:spPr>
          <a:xfrm>
            <a:off x="136552" y="2609125"/>
            <a:ext cx="5079091" cy="1938992"/>
          </a:xfrm>
          <a:prstGeom prst="rect">
            <a:avLst/>
          </a:prstGeom>
        </p:spPr>
        <p:txBody>
          <a:bodyPr wrap="square">
            <a:spAutoFit/>
          </a:bodyPr>
          <a:lstStyle/>
          <a:p>
            <a:pPr>
              <a:spcBef>
                <a:spcPts val="600"/>
              </a:spcBef>
            </a:pPr>
            <a:r>
              <a:rPr lang="ro-RO" sz="2000" b="1" smtClean="0"/>
              <a:t>Sanctuarul</a:t>
            </a:r>
            <a:r>
              <a:rPr lang="ro-RO" sz="2000" b="1" smtClean="0"/>
              <a:t> este </a:t>
            </a:r>
            <a:r>
              <a:rPr lang="ro-RO" sz="2000" b="1" smtClean="0"/>
              <a:t>profan</a:t>
            </a:r>
            <a:r>
              <a:rPr lang="ro-RO" sz="2000" b="1" smtClean="0"/>
              <a:t>at</a:t>
            </a:r>
            <a:r>
              <a:rPr lang="ro-RO" sz="2000" b="1" smtClean="0"/>
              <a:t>, </a:t>
            </a:r>
            <a:r>
              <a:rPr lang="ro-RO" sz="2000" b="1" smtClean="0"/>
              <a:t>sacrificii</a:t>
            </a:r>
            <a:r>
              <a:rPr lang="ro-RO" sz="2000" b="1" smtClean="0"/>
              <a:t>le zilnice sunt înlăturate şi urâciunea pustiirii soseşte </a:t>
            </a:r>
            <a:r>
              <a:rPr lang="ro-RO" sz="2000" b="1" smtClean="0"/>
              <a:t>(11:31</a:t>
            </a:r>
            <a:r>
              <a:rPr lang="ro-RO" sz="2000" b="1" smtClean="0"/>
              <a:t>; </a:t>
            </a:r>
            <a:r>
              <a:rPr lang="ro-RO" sz="2000" b="1" smtClean="0"/>
              <a:t>8:11</a:t>
            </a:r>
            <a:r>
              <a:rPr lang="ro-RO" sz="2000" b="1" smtClean="0"/>
              <a:t>). Toate acestea sunt îndeplinite de Roma Imperială şi atacurile Romei Papale asupra Sanctuarului Ceresc </a:t>
            </a:r>
            <a:r>
              <a:rPr lang="ro-RO" sz="2000" b="1" smtClean="0"/>
              <a:t>(</a:t>
            </a:r>
            <a:r>
              <a:rPr lang="ro-RO" sz="2000" b="1" smtClean="0"/>
              <a:t>Matei </a:t>
            </a:r>
            <a:r>
              <a:rPr lang="ro-RO" sz="2000" b="1" smtClean="0"/>
              <a:t>24:3</a:t>
            </a:r>
            <a:r>
              <a:rPr lang="ro-RO" sz="2000" b="1" smtClean="0"/>
              <a:t>; Luca </a:t>
            </a:r>
            <a:r>
              <a:rPr lang="ro-RO" sz="2000" b="1" smtClean="0"/>
              <a:t>21:7,20).</a:t>
            </a:r>
            <a:endParaRPr lang="ro-RO" sz="2000" b="1"/>
          </a:p>
        </p:txBody>
      </p:sp>
      <p:sp>
        <p:nvSpPr>
          <p:cNvPr id="17" name="Rectángulo 16">
            <a:extLst>
              <a:ext uri="{FF2B5EF4-FFF2-40B4-BE49-F238E27FC236}">
                <a16:creationId xmlns:a16="http://schemas.microsoft.com/office/drawing/2014/main" xmlns="" id="{26D35C1F-0056-472D-8398-50C070E86DDA}"/>
              </a:ext>
            </a:extLst>
          </p:cNvPr>
          <p:cNvSpPr/>
          <p:nvPr/>
        </p:nvSpPr>
        <p:spPr>
          <a:xfrm>
            <a:off x="5199018" y="4684549"/>
            <a:ext cx="3796937" cy="1846659"/>
          </a:xfrm>
          <a:prstGeom prst="rect">
            <a:avLst/>
          </a:prstGeom>
        </p:spPr>
        <p:txBody>
          <a:bodyPr wrap="square">
            <a:spAutoFit/>
          </a:bodyPr>
          <a:lstStyle/>
          <a:p>
            <a:pPr>
              <a:spcBef>
                <a:spcPts val="600"/>
              </a:spcBef>
            </a:pPr>
            <a:r>
              <a:rPr lang="ro-RO" sz="1900" b="1" dirty="0" smtClean="0"/>
              <a:t>Atacul împotriva poporului lui Dumnezeu „la vremea hotărâtă” (v. 35) a fost o persecuţie ce a durat 3 ani şi jumătate între anii 538 d.Hr. şi 1798 d.Hr. Unii creştini au fost ucişi (v. 33) iar alţii au fost ajutaţi (v. 34).</a:t>
            </a:r>
            <a:endParaRPr lang="ro-RO" sz="1900" b="1" dirty="0"/>
          </a:p>
        </p:txBody>
      </p:sp>
    </p:spTree>
    <p:extLst>
      <p:ext uri="{BB962C8B-B14F-4D97-AF65-F5344CB8AC3E}">
        <p14:creationId xmlns:p14="http://schemas.microsoft.com/office/powerpoint/2010/main" xmlns="" val="3730156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vertical)">
                                      <p:cBhvr>
                                        <p:cTn id="38" dur="500"/>
                                        <p:tgtEl>
                                          <p:spTgt spid="8"/>
                                        </p:tgtEl>
                                      </p:cBhvr>
                                    </p:animEffect>
                                  </p:childTnLst>
                                </p:cTn>
                              </p:par>
                              <p:par>
                                <p:cTn id="39" presetID="3" presetClass="entr" presetSubtype="5"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vertical)">
                                      <p:cBhvr>
                                        <p:cTn id="41" dur="500"/>
                                        <p:tgtEl>
                                          <p:spTgt spid="9"/>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DBEC056-FEDA-41FE-AC1E-7CA2109DD62D}"/>
              </a:ext>
            </a:extLst>
          </p:cNvPr>
          <p:cNvSpPr/>
          <p:nvPr/>
        </p:nvSpPr>
        <p:spPr>
          <a:xfrm>
            <a:off x="33252" y="157545"/>
            <a:ext cx="7585166" cy="1384995"/>
          </a:xfrm>
          <a:prstGeom prst="rect">
            <a:avLst/>
          </a:prstGeom>
        </p:spPr>
        <p:txBody>
          <a:bodyPr wrap="square">
            <a:spAutoFit/>
            <a:scene3d>
              <a:camera prst="orthographicFront"/>
              <a:lightRig rig="threePt" dir="t"/>
            </a:scene3d>
            <a:sp3d extrusionH="57150">
              <a:bevelT w="38100" h="38100"/>
            </a:sp3d>
          </a:bodyPr>
          <a:lstStyle/>
          <a:p>
            <a:pPr algn="ctr"/>
            <a:r>
              <a:rPr lang="ro-RO" sz="2800" b="1" smtClean="0">
                <a:solidFill>
                  <a:srgbClr val="F1C294"/>
                </a:solidFill>
                <a:effectLst>
                  <a:outerShdw blurRad="50800" dist="38100" dir="2700000" algn="tl" rotWithShape="0">
                    <a:srgbClr val="321900"/>
                  </a:outerShdw>
                </a:effectLst>
                <a:latin typeface="Comic Sans MS" panose="030F0702030302020204" pitchFamily="66" charset="0"/>
              </a:rPr>
              <a:t>„</a:t>
            </a:r>
            <a:r>
              <a:rPr lang="ro-RO" sz="2800" b="1" smtClean="0">
                <a:solidFill>
                  <a:srgbClr val="F1C294"/>
                </a:solidFill>
                <a:effectLst>
                  <a:outerShdw blurRad="50800" dist="38100" dir="2700000" algn="tl" rotWithShape="0">
                    <a:srgbClr val="321900"/>
                  </a:outerShdw>
                </a:effectLst>
                <a:latin typeface="Comic Sans MS" panose="030F0702030302020204" pitchFamily="66" charset="0"/>
              </a:rPr>
              <a:t>Dar aceia din popor care </a:t>
            </a:r>
            <a:r>
              <a:rPr lang="ro-RO" sz="2800" b="1" smtClean="0">
                <a:solidFill>
                  <a:srgbClr val="F1C294"/>
                </a:solidFill>
                <a:effectLst>
                  <a:outerShdw blurRad="50800" dist="38100" dir="2700000" algn="tl" rotWithShape="0">
                    <a:srgbClr val="321900"/>
                  </a:outerShdw>
                </a:effectLst>
                <a:latin typeface="Comic Sans MS" panose="030F0702030302020204" pitchFamily="66" charset="0"/>
              </a:rPr>
              <a:t>vor cunoaşte pe Dumnezeul lor vor rămâne tari şi vor face mari </a:t>
            </a:r>
            <a:r>
              <a:rPr lang="ro-RO" sz="2800" b="1" smtClean="0">
                <a:solidFill>
                  <a:srgbClr val="F1C294"/>
                </a:solidFill>
                <a:effectLst>
                  <a:outerShdw blurRad="50800" dist="38100" dir="2700000" algn="tl" rotWithShape="0">
                    <a:srgbClr val="321900"/>
                  </a:outerShdw>
                </a:effectLst>
                <a:latin typeface="Comic Sans MS" panose="030F0702030302020204" pitchFamily="66" charset="0"/>
              </a:rPr>
              <a:t>isprăvi.”</a:t>
            </a:r>
            <a:endParaRPr lang="ro-RO" sz="2800" b="1">
              <a:solidFill>
                <a:srgbClr val="F1C294"/>
              </a:solidFill>
              <a:effectLst>
                <a:outerShdw blurRad="50800" dist="38100" dir="2700000" algn="tl" rotWithShape="0">
                  <a:srgbClr val="321900"/>
                </a:outerShdw>
              </a:effectLst>
              <a:latin typeface="Comic Sans MS" panose="030F0702030302020204" pitchFamily="66" charset="0"/>
            </a:endParaRPr>
          </a:p>
        </p:txBody>
      </p:sp>
      <p:sp>
        <p:nvSpPr>
          <p:cNvPr id="4" name="Rectángulo 3">
            <a:extLst>
              <a:ext uri="{FF2B5EF4-FFF2-40B4-BE49-F238E27FC236}">
                <a16:creationId xmlns:a16="http://schemas.microsoft.com/office/drawing/2014/main" xmlns="" id="{A5B9C1F7-5695-4361-A2CA-2D1F05D56B06}"/>
              </a:ext>
            </a:extLst>
          </p:cNvPr>
          <p:cNvSpPr/>
          <p:nvPr/>
        </p:nvSpPr>
        <p:spPr>
          <a:xfrm>
            <a:off x="5795894" y="1195018"/>
            <a:ext cx="1789272" cy="369332"/>
          </a:xfrm>
          <a:prstGeom prst="rect">
            <a:avLst/>
          </a:prstGeom>
        </p:spPr>
        <p:txBody>
          <a:bodyPr wrap="none">
            <a:spAutoFit/>
          </a:bodyPr>
          <a:lstStyle/>
          <a:p>
            <a:r>
              <a:rPr lang="ro-RO" b="1" smtClean="0">
                <a:solidFill>
                  <a:srgbClr val="F1C294"/>
                </a:solidFill>
                <a:effectLst>
                  <a:outerShdw blurRad="50800" dist="50800" dir="5400000" algn="ctr" rotWithShape="0">
                    <a:srgbClr val="321900"/>
                  </a:outerShdw>
                </a:effectLst>
                <a:latin typeface="Comic Sans MS" panose="030F0702030302020204" pitchFamily="66" charset="0"/>
              </a:rPr>
              <a:t>(Daniel </a:t>
            </a:r>
            <a:r>
              <a:rPr lang="ro-RO" b="1" smtClean="0">
                <a:solidFill>
                  <a:srgbClr val="F1C294"/>
                </a:solidFill>
                <a:effectLst>
                  <a:outerShdw blurRad="50800" dist="50800" dir="5400000" algn="ctr" rotWithShape="0">
                    <a:srgbClr val="321900"/>
                  </a:outerShdw>
                </a:effectLst>
                <a:latin typeface="Comic Sans MS" panose="030F0702030302020204" pitchFamily="66" charset="0"/>
              </a:rPr>
              <a:t>11:32</a:t>
            </a:r>
            <a:r>
              <a:rPr lang="ro-RO" b="1" smtClean="0">
                <a:solidFill>
                  <a:srgbClr val="F1C294"/>
                </a:solidFill>
                <a:effectLst>
                  <a:outerShdw blurRad="50800" dist="50800" dir="5400000" algn="ctr" rotWithShape="0">
                    <a:srgbClr val="321900"/>
                  </a:outerShdw>
                </a:effectLst>
                <a:latin typeface="Comic Sans MS" panose="030F0702030302020204" pitchFamily="66" charset="0"/>
              </a:rPr>
              <a:t>)</a:t>
            </a:r>
            <a:endParaRPr lang="ro-RO">
              <a:solidFill>
                <a:srgbClr val="F1C294"/>
              </a:solidFill>
              <a:effectLst>
                <a:outerShdw blurRad="50800" dist="50800" dir="5400000" algn="ctr" rotWithShape="0">
                  <a:srgbClr val="321900"/>
                </a:outerShdw>
              </a:effectLst>
            </a:endParaRPr>
          </a:p>
        </p:txBody>
      </p:sp>
      <p:sp>
        <p:nvSpPr>
          <p:cNvPr id="5" name="Rectángulo 4">
            <a:extLst>
              <a:ext uri="{FF2B5EF4-FFF2-40B4-BE49-F238E27FC236}">
                <a16:creationId xmlns:a16="http://schemas.microsoft.com/office/drawing/2014/main" xmlns="" id="{DC2B57F3-6A13-4E87-84E7-BAD478B03869}"/>
              </a:ext>
            </a:extLst>
          </p:cNvPr>
          <p:cNvSpPr/>
          <p:nvPr/>
        </p:nvSpPr>
        <p:spPr>
          <a:xfrm>
            <a:off x="169818" y="1893342"/>
            <a:ext cx="8817429" cy="3046988"/>
          </a:xfrm>
          <a:prstGeom prst="rect">
            <a:avLst/>
          </a:prstGeom>
        </p:spPr>
        <p:txBody>
          <a:bodyPr wrap="square">
            <a:spAutoFit/>
            <a:scene3d>
              <a:camera prst="orthographicFront"/>
              <a:lightRig rig="threePt" dir="t"/>
            </a:scene3d>
            <a:sp3d extrusionH="57150">
              <a:bevelT w="82550" h="38100" prst="coolSlant"/>
            </a:sp3d>
          </a:bodyPr>
          <a:lstStyle/>
          <a:p>
            <a:pPr algn="ctr"/>
            <a:r>
              <a:rPr lang="ro-RO" sz="3200" b="1" smtClean="0">
                <a:solidFill>
                  <a:srgbClr val="54473E"/>
                </a:solidFill>
                <a:latin typeface="Comic Sans MS" panose="030F0702030302020204" pitchFamily="66" charset="0"/>
              </a:rPr>
              <a:t>În cele mai negre zile, când perspectivele par îngrozitoare</a:t>
            </a:r>
            <a:r>
              <a:rPr lang="ro-RO" sz="3200" b="1" smtClean="0">
                <a:solidFill>
                  <a:srgbClr val="54473E"/>
                </a:solidFill>
                <a:latin typeface="Comic Sans MS" panose="030F0702030302020204" pitchFamily="66" charset="0"/>
              </a:rPr>
              <a:t>, aveţi credinţă în </a:t>
            </a:r>
            <a:r>
              <a:rPr lang="ro-RO" sz="3200" b="1" smtClean="0">
                <a:solidFill>
                  <a:srgbClr val="54473E"/>
                </a:solidFill>
                <a:latin typeface="Comic Sans MS" panose="030F0702030302020204" pitchFamily="66" charset="0"/>
              </a:rPr>
              <a:t>Dumnezeu</a:t>
            </a:r>
            <a:r>
              <a:rPr lang="ro-RO" sz="3200" b="1" smtClean="0">
                <a:solidFill>
                  <a:srgbClr val="54473E"/>
                </a:solidFill>
                <a:latin typeface="Comic Sans MS" panose="030F0702030302020204" pitchFamily="66" charset="0"/>
              </a:rPr>
              <a:t>. El Îşi împlineşte </a:t>
            </a:r>
            <a:r>
              <a:rPr lang="ro-RO" sz="3200" b="1" smtClean="0">
                <a:solidFill>
                  <a:srgbClr val="54473E"/>
                </a:solidFill>
                <a:latin typeface="Comic Sans MS" panose="030F0702030302020204" pitchFamily="66" charset="0"/>
              </a:rPr>
              <a:t>voinţa</a:t>
            </a:r>
            <a:r>
              <a:rPr lang="ro-RO" sz="3200" b="1" smtClean="0">
                <a:solidFill>
                  <a:srgbClr val="54473E"/>
                </a:solidFill>
                <a:latin typeface="Comic Sans MS" panose="030F0702030302020204" pitchFamily="66" charset="0"/>
              </a:rPr>
              <a:t>, făcând toate lucrurile bine în favoarea poporului </a:t>
            </a:r>
            <a:r>
              <a:rPr lang="ro-RO" sz="3200" b="1" smtClean="0">
                <a:solidFill>
                  <a:srgbClr val="54473E"/>
                </a:solidFill>
                <a:latin typeface="Comic Sans MS" panose="030F0702030302020204" pitchFamily="66" charset="0"/>
              </a:rPr>
              <a:t>Său</a:t>
            </a:r>
            <a:r>
              <a:rPr lang="ro-RO" sz="3200" b="1" smtClean="0">
                <a:solidFill>
                  <a:srgbClr val="54473E"/>
                </a:solidFill>
                <a:latin typeface="Comic Sans MS" panose="030F0702030302020204" pitchFamily="66" charset="0"/>
              </a:rPr>
              <a:t>. Tăria celor care Îl iubesc şi Îl slujesc va fi înnoită în fiecare </a:t>
            </a:r>
            <a:r>
              <a:rPr lang="ro-RO" sz="3200" b="1" smtClean="0">
                <a:solidFill>
                  <a:srgbClr val="54473E"/>
                </a:solidFill>
                <a:latin typeface="Comic Sans MS" panose="030F0702030302020204" pitchFamily="66" charset="0"/>
              </a:rPr>
              <a:t>zi.</a:t>
            </a:r>
            <a:endParaRPr lang="ro-RO" sz="3200" b="1">
              <a:solidFill>
                <a:srgbClr val="54473E"/>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3CD66862-52B3-4903-9490-2FCF7E9FA43C}"/>
              </a:ext>
            </a:extLst>
          </p:cNvPr>
          <p:cNvSpPr txBox="1"/>
          <p:nvPr/>
        </p:nvSpPr>
        <p:spPr>
          <a:xfrm>
            <a:off x="4755328" y="5895704"/>
            <a:ext cx="4293163" cy="369332"/>
          </a:xfrm>
          <a:prstGeom prst="rect">
            <a:avLst/>
          </a:prstGeom>
        </p:spPr>
        <p:txBody>
          <a:bodyPr wrap="none">
            <a:spAutoFit/>
            <a:scene3d>
              <a:camera prst="orthographicFront"/>
              <a:lightRig rig="threePt" dir="t"/>
            </a:scene3d>
            <a:sp3d extrusionH="57150">
              <a:bevelT w="82550" h="38100" prst="coolSlant"/>
            </a:sp3d>
          </a:bodyPr>
          <a:lstStyle>
            <a:defPPr>
              <a:defRPr lang="en-US"/>
            </a:defPPr>
            <a:lvl1pPr>
              <a:defRPr b="1">
                <a:solidFill>
                  <a:srgbClr val="54473E"/>
                </a:solidFill>
                <a:latin typeface="Comic Sans MS" panose="030F0702030302020204" pitchFamily="66" charset="0"/>
              </a:defRPr>
            </a:lvl1pPr>
          </a:lstStyle>
          <a:p>
            <a:pPr algn="r"/>
            <a:r>
              <a:rPr lang="ro-RO" smtClean="0">
                <a:solidFill>
                  <a:srgbClr val="332B25"/>
                </a:solidFill>
              </a:rPr>
              <a:t>E.G.W</a:t>
            </a:r>
            <a:r>
              <a:rPr lang="ro-RO" smtClean="0">
                <a:solidFill>
                  <a:srgbClr val="332B25"/>
                </a:solidFill>
              </a:rPr>
              <a:t>. </a:t>
            </a:r>
            <a:r>
              <a:rPr lang="ro-RO" smtClean="0">
                <a:solidFill>
                  <a:srgbClr val="332B25"/>
                </a:solidFill>
              </a:rPr>
              <a:t>(</a:t>
            </a:r>
            <a:r>
              <a:rPr lang="ro-RO" smtClean="0">
                <a:solidFill>
                  <a:srgbClr val="332B25"/>
                </a:solidFill>
              </a:rPr>
              <a:t>Divina </a:t>
            </a:r>
            <a:r>
              <a:rPr lang="ro-RO" smtClean="0">
                <a:solidFill>
                  <a:srgbClr val="332B25"/>
                </a:solidFill>
              </a:rPr>
              <a:t>vindecare</a:t>
            </a:r>
            <a:r>
              <a:rPr lang="ro-RO" smtClean="0">
                <a:solidFill>
                  <a:srgbClr val="332B25"/>
                </a:solidFill>
              </a:rPr>
              <a:t>, </a:t>
            </a:r>
            <a:r>
              <a:rPr lang="ro-RO" smtClean="0">
                <a:solidFill>
                  <a:srgbClr val="332B25"/>
                </a:solidFill>
              </a:rPr>
              <a:t>pag</a:t>
            </a:r>
            <a:r>
              <a:rPr lang="ro-RO" smtClean="0">
                <a:solidFill>
                  <a:srgbClr val="332B25"/>
                </a:solidFill>
              </a:rPr>
              <a:t>. </a:t>
            </a:r>
            <a:r>
              <a:rPr lang="ro-RO" smtClean="0">
                <a:solidFill>
                  <a:srgbClr val="332B25"/>
                </a:solidFill>
              </a:rPr>
              <a:t>482)</a:t>
            </a:r>
            <a:endParaRPr lang="ro-RO">
              <a:solidFill>
                <a:srgbClr val="332B25"/>
              </a:solidFill>
            </a:endParaRPr>
          </a:p>
        </p:txBody>
      </p:sp>
    </p:spTree>
    <p:extLst>
      <p:ext uri="{BB962C8B-B14F-4D97-AF65-F5344CB8AC3E}">
        <p14:creationId xmlns:p14="http://schemas.microsoft.com/office/powerpoint/2010/main" xmlns="" val="3856157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1359</Words>
  <Application>Microsoft Office PowerPoint</Application>
  <PresentationFormat>Expunere pe ecran (4:3)</PresentationFormat>
  <Paragraphs>100</Paragraphs>
  <Slides>11</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11</vt:i4>
      </vt:variant>
    </vt:vector>
  </HeadingPairs>
  <TitlesOfParts>
    <vt:vector size="17"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Marile puteri si poporul lui Dumnezeu</dc:title>
  <dc:subject>Studiu Biblic, Trim. I, 2020 – Daniel</dc:subject>
  <dc:creator>Sergio Fustero Carreras</dc:creator>
  <cp:keywords>https://www.fustero.es/index_ro.php</cp:keywords>
  <cp:lastModifiedBy>Tronaru Viorel</cp:lastModifiedBy>
  <cp:revision>111</cp:revision>
  <dcterms:created xsi:type="dcterms:W3CDTF">2020-03-07T07:51:15Z</dcterms:created>
  <dcterms:modified xsi:type="dcterms:W3CDTF">2020-03-20T20:05:34Z</dcterms:modified>
</cp:coreProperties>
</file>