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7" r:id="rId4"/>
    <p:sldId id="257" r:id="rId5"/>
    <p:sldId id="258" r:id="rId6"/>
    <p:sldId id="259" r:id="rId7"/>
    <p:sldId id="260" r:id="rId8"/>
    <p:sldId id="261" r:id="rId9"/>
    <p:sldId id="266" r:id="rId10"/>
    <p:sldId id="262" r:id="rId11"/>
    <p:sldId id="264" r:id="rId12"/>
    <p:sldId id="265"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267E"/>
    <a:srgbClr val="FFFF99"/>
    <a:srgbClr val="FFFF85"/>
    <a:srgbClr val="FFFF66"/>
    <a:srgbClr val="4E2F1B"/>
    <a:srgbClr val="C8BB89"/>
    <a:srgbClr val="5E542C"/>
    <a:srgbClr val="E4DEC6"/>
    <a:srgbClr val="4D4038"/>
    <a:srgbClr val="7458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9540" autoAdjust="0"/>
  </p:normalViewPr>
  <p:slideViewPr>
    <p:cSldViewPr snapToGrid="0">
      <p:cViewPr varScale="1">
        <p:scale>
          <a:sx n="85" d="100"/>
          <a:sy n="85" d="100"/>
        </p:scale>
        <p:origin x="-61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1373099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280624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31044765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0B32-9446-45CC-B956-966D39B5F7E6}" type="datetimeFigureOut">
              <a:rPr lang="es-ES" smtClean="0"/>
              <a:pPr/>
              <a:t>11/02/2020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26804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793689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1244031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1238908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1584373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1170847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258310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4091820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C0DB97-008F-4264-B66F-6A0C76768ACA}" type="datetimeFigureOut">
              <a:rPr lang="es-ES" smtClean="0"/>
              <a:pPr/>
              <a:t>11/02/2020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127724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0DB97-008F-4264-B66F-6A0C76768ACA}" type="datetimeFigureOut">
              <a:rPr lang="es-ES" smtClean="0"/>
              <a:pPr/>
              <a:t>11/02/2020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9CAA2-4147-41E4-B993-1A0614937E28}" type="slidenum">
              <a:rPr lang="es-ES" smtClean="0"/>
              <a:pPr/>
              <a:t>‹#›</a:t>
            </a:fld>
            <a:endParaRPr lang="es-ES"/>
          </a:p>
        </p:txBody>
      </p:sp>
    </p:spTree>
    <p:extLst>
      <p:ext uri="{BB962C8B-B14F-4D97-AF65-F5344CB8AC3E}">
        <p14:creationId xmlns:p14="http://schemas.microsoft.com/office/powerpoint/2010/main" xmlns="" val="2398605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0B32-9446-45CC-B956-966D39B5F7E6}" type="datetimeFigureOut">
              <a:rPr lang="es-ES" smtClean="0"/>
              <a:pPr/>
              <a:t>11/02/2020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2FCDB-884F-4E4A-B552-B9632E7C2263}" type="slidenum">
              <a:rPr lang="es-ES" smtClean="0"/>
              <a:pPr/>
              <a:t>‹#›</a:t>
            </a:fld>
            <a:endParaRPr lang="es-ES"/>
          </a:p>
        </p:txBody>
      </p:sp>
    </p:spTree>
    <p:extLst>
      <p:ext uri="{BB962C8B-B14F-4D97-AF65-F5344CB8AC3E}">
        <p14:creationId xmlns:p14="http://schemas.microsoft.com/office/powerpoint/2010/main" xmlns="" val="275250250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90541A1-2F23-411B-98AC-34CA3CC5C7B4}"/>
              </a:ext>
            </a:extLst>
          </p:cNvPr>
          <p:cNvSpPr txBox="1"/>
          <p:nvPr/>
        </p:nvSpPr>
        <p:spPr>
          <a:xfrm>
            <a:off x="0" y="0"/>
            <a:ext cx="9144000" cy="646331"/>
          </a:xfrm>
          <a:prstGeom prst="rect">
            <a:avLst/>
          </a:prstGeom>
          <a:noFill/>
        </p:spPr>
        <p:txBody>
          <a:bodyPr wrap="square" rtlCol="0">
            <a:spAutoFit/>
            <a:scene3d>
              <a:camera prst="orthographicFront"/>
              <a:lightRig rig="glow" dir="tl"/>
            </a:scene3d>
            <a:sp3d contourW="25400" prstMaterial="matte">
              <a:bevelT w="25400" h="55880" prst="artDeco"/>
              <a:contourClr>
                <a:schemeClr val="tx1"/>
              </a:contourClr>
            </a:sp3d>
          </a:bodyPr>
          <a:lstStyle>
            <a:defPPr>
              <a:defRPr lang="es-ES"/>
            </a:defPPr>
            <a:lvl1pPr algn="ctr" defTabSz="914400">
              <a:defRPr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vl2pPr defTabSz="914400"/>
            <a:lvl3pPr defTabSz="914400"/>
            <a:lvl4pPr defTabSz="914400"/>
            <a:lvl5pPr defTabSz="914400"/>
            <a:lvl6pPr defTabSz="914400"/>
            <a:lvl7pPr defTabSz="914400"/>
            <a:lvl8pPr defTabSz="914400"/>
            <a:lvl9pPr defTabSz="914400"/>
          </a:lstStyle>
          <a:p>
            <a:r>
              <a:rPr lang="ro-RO" sz="3600" spc="-150" dirty="0" smtClean="0">
                <a:solidFill>
                  <a:srgbClr val="AB9C57"/>
                </a:solidFill>
              </a:rPr>
              <a:t>DIN GROAPA LEILOR ÎN PREZENŢA ÎNGERILOR</a:t>
            </a:r>
            <a:endParaRPr lang="ro-RO" sz="3600" spc="-150" dirty="0">
              <a:solidFill>
                <a:srgbClr val="AB9C57"/>
              </a:solidFill>
            </a:endParaRPr>
          </a:p>
        </p:txBody>
      </p:sp>
      <p:sp>
        <p:nvSpPr>
          <p:cNvPr id="5" name="CuadroTexto 4">
            <a:extLst>
              <a:ext uri="{FF2B5EF4-FFF2-40B4-BE49-F238E27FC236}">
                <a16:creationId xmlns:a16="http://schemas.microsoft.com/office/drawing/2014/main" xmlns="" id="{43A04C50-B0E3-4F55-BF6E-91EAD629BE5A}"/>
              </a:ext>
            </a:extLst>
          </p:cNvPr>
          <p:cNvSpPr txBox="1"/>
          <p:nvPr/>
        </p:nvSpPr>
        <p:spPr>
          <a:xfrm>
            <a:off x="2792866" y="6488668"/>
            <a:ext cx="3558283" cy="369332"/>
          </a:xfrm>
          <a:prstGeom prst="rect">
            <a:avLst/>
          </a:prstGeom>
          <a:solidFill>
            <a:srgbClr val="332D1E">
              <a:alpha val="80000"/>
            </a:srgbClr>
          </a:solidFill>
        </p:spPr>
        <p:txBody>
          <a:bodyPr wrap="none" rtlCol="0">
            <a:spAutoFit/>
          </a:bodyPr>
          <a:lstStyle/>
          <a:p>
            <a:pPr algn="ctr"/>
            <a:r>
              <a:rPr lang="ro-RO" b="1" dirty="0" smtClean="0">
                <a:solidFill>
                  <a:schemeClr val="bg1"/>
                </a:solidFill>
              </a:rPr>
              <a:t>Studiul 7, pentru 15 Februarie 2020</a:t>
            </a:r>
            <a:endParaRPr lang="ro-RO" b="1" dirty="0">
              <a:solidFill>
                <a:schemeClr val="bg1"/>
              </a:solidFill>
            </a:endParaRPr>
          </a:p>
        </p:txBody>
      </p:sp>
    </p:spTree>
    <p:extLst>
      <p:ext uri="{BB962C8B-B14F-4D97-AF65-F5344CB8AC3E}">
        <p14:creationId xmlns:p14="http://schemas.microsoft.com/office/powerpoint/2010/main" xmlns="" val="3895022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54636" y="834444"/>
            <a:ext cx="8589364" cy="5585825"/>
          </a:xfrm>
          <a:prstGeom prst="rect">
            <a:avLst/>
          </a:prstGeom>
        </p:spPr>
        <p:txBody>
          <a:bodyPr wrap="square">
            <a:spAutoFit/>
          </a:bodyPr>
          <a:lstStyle/>
          <a:p>
            <a:pPr indent="354013" algn="just">
              <a:lnSpc>
                <a:spcPct val="115000"/>
              </a:lnSpc>
              <a:spcAft>
                <a:spcPts val="1000"/>
              </a:spcAft>
            </a:pPr>
            <a:r>
              <a:rPr lang="ro-RO" sz="2500" b="1" dirty="0" smtClean="0">
                <a:latin typeface="Comic Sans MS"/>
                <a:ea typeface="Calibri"/>
                <a:cs typeface="Times New Roman"/>
              </a:rPr>
              <a:t>„Deşi el (Daniel) a fost un om cu aceleaşi pasiuni ca şi noi, pana inspiraţiei îl prezintă ca pe un caracter fără cusur. Viaţa lui ne este dată ca un strălucit exemplu de ceea ce poate deveni omul, chiar în această viaţă, dacă vrea să-L facă pe Dumnezeu tăria lui şi să folosească ocaziile şi privilegiile care-i sunt la îndemână... El simţea nevoia de reînviorare a sufletului prin rugăciune şi fiecare zi îl găsea în rugăciune serioasă înaintea lui Dumnezeu. El n-avea să fie lipsit de acest privilegiu chiar când a fost deschisă o groapă cu lei spre a-l primi, dacă mai continua să se roage…”</a:t>
            </a:r>
            <a:endParaRPr lang="ro-RO" sz="2500" dirty="0">
              <a:ea typeface="Calibri"/>
              <a:cs typeface="Times New Roman"/>
            </a:endParaRPr>
          </a:p>
        </p:txBody>
      </p:sp>
    </p:spTree>
    <p:extLst>
      <p:ext uri="{BB962C8B-B14F-4D97-AF65-F5344CB8AC3E}">
        <p14:creationId xmlns:p14="http://schemas.microsoft.com/office/powerpoint/2010/main" xmlns="" val="689625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DF8E662-C51B-46F8-877A-E07FA8D17C95}"/>
              </a:ext>
            </a:extLst>
          </p:cNvPr>
          <p:cNvSpPr txBox="1"/>
          <p:nvPr/>
        </p:nvSpPr>
        <p:spPr>
          <a:xfrm>
            <a:off x="3512376" y="5808617"/>
            <a:ext cx="4501360" cy="369332"/>
          </a:xfrm>
          <a:prstGeom prst="rect">
            <a:avLst/>
          </a:prstGeom>
          <a:noFill/>
        </p:spPr>
        <p:txBody>
          <a:bodyPr wrap="none" rtlCol="0">
            <a:spAutoFit/>
          </a:bodyPr>
          <a:lstStyle/>
          <a:p>
            <a:pPr algn="r"/>
            <a:r>
              <a:rPr lang="ro-RO" b="1" smtClean="0"/>
              <a:t>E.G.W</a:t>
            </a:r>
            <a:r>
              <a:rPr lang="ro-RO" b="1" smtClean="0"/>
              <a:t>. </a:t>
            </a:r>
            <a:r>
              <a:rPr lang="ro-RO" b="1" smtClean="0"/>
              <a:t>(</a:t>
            </a:r>
            <a:r>
              <a:rPr lang="ro-RO" b="1" smtClean="0"/>
              <a:t>Mărturii pentru comunitate </a:t>
            </a:r>
            <a:r>
              <a:rPr lang="ro-RO" b="1" smtClean="0"/>
              <a:t>pag</a:t>
            </a:r>
            <a:r>
              <a:rPr lang="ro-RO" b="1" smtClean="0"/>
              <a:t>. </a:t>
            </a:r>
            <a:r>
              <a:rPr lang="ro-RO" b="1" smtClean="0"/>
              <a:t>569)</a:t>
            </a:r>
            <a:endParaRPr lang="ro-RO" b="1"/>
          </a:p>
        </p:txBody>
      </p:sp>
      <p:sp>
        <p:nvSpPr>
          <p:cNvPr id="4" name="Rectangle 3"/>
          <p:cNvSpPr/>
          <p:nvPr/>
        </p:nvSpPr>
        <p:spPr>
          <a:xfrm>
            <a:off x="335391" y="1166835"/>
            <a:ext cx="7893815" cy="4665573"/>
          </a:xfrm>
          <a:prstGeom prst="rect">
            <a:avLst/>
          </a:prstGeom>
        </p:spPr>
        <p:txBody>
          <a:bodyPr wrap="square">
            <a:spAutoFit/>
          </a:bodyPr>
          <a:lstStyle/>
          <a:p>
            <a:pPr>
              <a:lnSpc>
                <a:spcPct val="115000"/>
              </a:lnSpc>
              <a:spcAft>
                <a:spcPts val="1000"/>
              </a:spcAft>
            </a:pPr>
            <a:r>
              <a:rPr lang="ro-RO" sz="2500" b="1" dirty="0" smtClean="0">
                <a:latin typeface="Comic Sans MS"/>
                <a:ea typeface="Calibri"/>
                <a:cs typeface="Times New Roman"/>
              </a:rPr>
              <a:t>Daniel L-a iubit, s-a temut şi a ascultat de Dumnezeu. Totuşi, el n-a fugit departe de lume pentru a evita influenţa ei stricăcioasă. În providenţa lui Dumnezeu, el trebuia să fie în lume, dar nu din lume. Cu toate ispitirile şi fascinaţiile vieţii de curte care îl înconjurau, sufletul i-a rămas integru, ca o stâncă în aderarea lui la principii. El a făcut din Dumnezeu tăria lui şi n-a fost părăsit de El în timpul celei mai mari încercări.</a:t>
            </a:r>
            <a:endParaRPr lang="ro-RO" sz="2500" dirty="0">
              <a:ea typeface="Calibri"/>
              <a:cs typeface="Times New Roman"/>
            </a:endParaRPr>
          </a:p>
        </p:txBody>
      </p:sp>
    </p:spTree>
    <p:extLst>
      <p:ext uri="{BB962C8B-B14F-4D97-AF65-F5344CB8AC3E}">
        <p14:creationId xmlns:p14="http://schemas.microsoft.com/office/powerpoint/2010/main" xmlns="" val="2216269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59FE3401-1A69-4706-9432-D80C964C7354}"/>
              </a:ext>
            </a:extLst>
          </p:cNvPr>
          <p:cNvSpPr/>
          <p:nvPr/>
        </p:nvSpPr>
        <p:spPr>
          <a:xfrm>
            <a:off x="2743200" y="78603"/>
            <a:ext cx="6400800" cy="2516073"/>
          </a:xfrm>
          <a:prstGeom prst="rect">
            <a:avLst/>
          </a:prstGeom>
        </p:spPr>
        <p:txBody>
          <a:bodyPr wrap="square">
            <a:spAutoFit/>
          </a:bodyPr>
          <a:lstStyle/>
          <a:p>
            <a:pPr algn="ctr">
              <a:lnSpc>
                <a:spcPts val="2700"/>
              </a:lnSpc>
            </a:pPr>
            <a:r>
              <a:rPr lang="ro-RO" sz="2100" b="1" dirty="0" smtClean="0">
                <a:latin typeface="Comic Sans MS" panose="030F0702030302020204" pitchFamily="66" charset="0"/>
              </a:rPr>
              <a:t>„Atunci, căpeteniile </a:t>
            </a:r>
            <a:r>
              <a:rPr lang="ro-RO" sz="2100" b="1" dirty="0" smtClean="0">
                <a:latin typeface="Comic Sans MS" panose="030F0702030302020204" pitchFamily="66" charset="0"/>
              </a:rPr>
              <a:t>şi </a:t>
            </a:r>
            <a:r>
              <a:rPr lang="ro-RO" sz="2100" b="1" dirty="0" smtClean="0">
                <a:latin typeface="Comic Sans MS" panose="030F0702030302020204" pitchFamily="66" charset="0"/>
              </a:rPr>
              <a:t>dregătorii au căutat să afle ceva asupra lui Daniel, ca să-l pârască în ce privea treburile </a:t>
            </a:r>
            <a:r>
              <a:rPr lang="ro-RO" sz="2100" b="1" dirty="0" smtClean="0">
                <a:latin typeface="Comic Sans MS" panose="030F0702030302020204" pitchFamily="66" charset="0"/>
              </a:rPr>
              <a:t>împărăţiei</a:t>
            </a:r>
            <a:r>
              <a:rPr lang="ro-RO" sz="2100" b="1" dirty="0" smtClean="0">
                <a:latin typeface="Comic Sans MS" panose="030F0702030302020204" pitchFamily="66" charset="0"/>
              </a:rPr>
              <a:t>. Dar n-au putut să găsească nimic, niciun lucru vrednic de mustrare, pentru că el era credincios </a:t>
            </a:r>
            <a:r>
              <a:rPr lang="ro-RO" sz="2100" b="1" dirty="0" smtClean="0">
                <a:latin typeface="Comic Sans MS" panose="030F0702030302020204" pitchFamily="66" charset="0"/>
              </a:rPr>
              <a:t>şi </a:t>
            </a:r>
            <a:r>
              <a:rPr lang="ro-RO" sz="2100" b="1" dirty="0" smtClean="0">
                <a:latin typeface="Comic Sans MS" panose="030F0702030302020204" pitchFamily="66" charset="0"/>
              </a:rPr>
              <a:t>nu se găsea nici o </a:t>
            </a:r>
            <a:r>
              <a:rPr lang="ro-RO" sz="2100" b="1" dirty="0" smtClean="0">
                <a:latin typeface="Comic Sans MS" panose="030F0702030302020204" pitchFamily="66" charset="0"/>
              </a:rPr>
              <a:t>greşeală </a:t>
            </a:r>
            <a:r>
              <a:rPr lang="ro-RO" sz="2100" b="1" dirty="0" smtClean="0">
                <a:latin typeface="Comic Sans MS" panose="030F0702030302020204" pitchFamily="66" charset="0"/>
              </a:rPr>
              <a:t>la el </a:t>
            </a:r>
            <a:r>
              <a:rPr lang="ro-RO" sz="2100" b="1" dirty="0" smtClean="0">
                <a:latin typeface="Comic Sans MS" panose="030F0702030302020204" pitchFamily="66" charset="0"/>
              </a:rPr>
              <a:t>şi </a:t>
            </a:r>
            <a:r>
              <a:rPr lang="ro-RO" sz="2100" b="1" dirty="0" smtClean="0">
                <a:latin typeface="Comic Sans MS" panose="030F0702030302020204" pitchFamily="66" charset="0"/>
              </a:rPr>
              <a:t>niciun lucru rău.” </a:t>
            </a:r>
            <a:r>
              <a:rPr lang="ro-RO" b="1" dirty="0" smtClean="0">
                <a:latin typeface="Comic Sans MS" panose="030F0702030302020204" pitchFamily="66" charset="0"/>
              </a:rPr>
              <a:t>(Daniel 6:4)</a:t>
            </a:r>
            <a:endParaRPr lang="ro-RO" b="1" dirty="0">
              <a:latin typeface="Comic Sans MS" panose="030F0702030302020204" pitchFamily="66" charset="0"/>
            </a:endParaRPr>
          </a:p>
        </p:txBody>
      </p:sp>
    </p:spTree>
    <p:extLst>
      <p:ext uri="{BB962C8B-B14F-4D97-AF65-F5344CB8AC3E}">
        <p14:creationId xmlns:p14="http://schemas.microsoft.com/office/powerpoint/2010/main" xmlns="" val="1379281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AF7FAAD-FF1C-4C31-B3CB-D87BADFC31CD}"/>
              </a:ext>
            </a:extLst>
          </p:cNvPr>
          <p:cNvSpPr txBox="1"/>
          <p:nvPr/>
        </p:nvSpPr>
        <p:spPr>
          <a:xfrm>
            <a:off x="696683" y="2619102"/>
            <a:ext cx="5468983" cy="3785652"/>
          </a:xfrm>
          <a:prstGeom prst="rect">
            <a:avLst/>
          </a:prstGeom>
          <a:noFill/>
        </p:spPr>
        <p:txBody>
          <a:bodyPr wrap="square" rtlCol="0">
            <a:spAutoFit/>
          </a:bodyPr>
          <a:lstStyle/>
          <a:p>
            <a:pPr>
              <a:spcBef>
                <a:spcPts val="1800"/>
              </a:spcBef>
              <a:spcAft>
                <a:spcPts val="1800"/>
              </a:spcAft>
            </a:pPr>
            <a:r>
              <a:rPr lang="ro-RO" sz="2400" b="1" dirty="0" smtClean="0">
                <a:solidFill>
                  <a:srgbClr val="FBAA16"/>
                </a:solidFill>
                <a:effectLst>
                  <a:glow rad="127000">
                    <a:srgbClr val="3F2F1B"/>
                  </a:glow>
                  <a:outerShdw blurRad="38100" dist="38100" dir="2700000" algn="tl">
                    <a:srgbClr val="000000">
                      <a:alpha val="43137"/>
                    </a:srgbClr>
                  </a:outerShdw>
                </a:effectLst>
              </a:rPr>
              <a:t>Un om desăvârşit. </a:t>
            </a:r>
            <a:r>
              <a:rPr lang="ro-RO" sz="2400" b="1" dirty="0" smtClean="0">
                <a:solidFill>
                  <a:schemeClr val="bg1"/>
                </a:solidFill>
                <a:effectLst>
                  <a:glow rad="127000">
                    <a:srgbClr val="3F2F1B"/>
                  </a:glow>
                  <a:outerShdw blurRad="38100" dist="38100" dir="2700000" algn="tl">
                    <a:srgbClr val="000000">
                      <a:alpha val="43137"/>
                    </a:srgbClr>
                  </a:outerShdw>
                </a:effectLst>
              </a:rPr>
              <a:t>Daniel 6:1-5</a:t>
            </a:r>
          </a:p>
          <a:p>
            <a:pPr>
              <a:spcBef>
                <a:spcPts val="1800"/>
              </a:spcBef>
              <a:spcAft>
                <a:spcPts val="1800"/>
              </a:spcAft>
            </a:pPr>
            <a:r>
              <a:rPr lang="ro-RO" sz="2400" b="1" dirty="0" smtClean="0">
                <a:solidFill>
                  <a:srgbClr val="6EBB4C"/>
                </a:solidFill>
                <a:effectLst>
                  <a:glow rad="127000">
                    <a:srgbClr val="3F2F1B"/>
                  </a:glow>
                  <a:outerShdw blurRad="38100" dist="38100" dir="2700000" algn="tl">
                    <a:srgbClr val="000000">
                      <a:alpha val="43137"/>
                    </a:srgbClr>
                  </a:outerShdw>
                </a:effectLst>
              </a:rPr>
              <a:t>Un om persecutat. </a:t>
            </a:r>
            <a:r>
              <a:rPr lang="ro-RO" sz="2400" b="1" dirty="0" smtClean="0">
                <a:solidFill>
                  <a:schemeClr val="bg1"/>
                </a:solidFill>
                <a:effectLst>
                  <a:glow rad="127000">
                    <a:srgbClr val="3F2F1B"/>
                  </a:glow>
                  <a:outerShdw blurRad="38100" dist="38100" dir="2700000" algn="tl">
                    <a:srgbClr val="000000">
                      <a:alpha val="43137"/>
                    </a:srgbClr>
                  </a:outerShdw>
                </a:effectLst>
              </a:rPr>
              <a:t>Daniel 6:6-9</a:t>
            </a:r>
          </a:p>
          <a:p>
            <a:pPr>
              <a:spcBef>
                <a:spcPts val="1800"/>
              </a:spcBef>
              <a:spcAft>
                <a:spcPts val="1800"/>
              </a:spcAft>
            </a:pPr>
            <a:r>
              <a:rPr lang="ro-RO" sz="2400" b="1" dirty="0" smtClean="0">
                <a:solidFill>
                  <a:srgbClr val="FEC740"/>
                </a:solidFill>
                <a:effectLst>
                  <a:glow rad="127000">
                    <a:srgbClr val="3F2F1B"/>
                  </a:glow>
                  <a:outerShdw blurRad="38100" dist="38100" dir="2700000" algn="tl">
                    <a:srgbClr val="000000">
                      <a:alpha val="43137"/>
                    </a:srgbClr>
                  </a:outerShdw>
                </a:effectLst>
              </a:rPr>
              <a:t>Un om al rugăciunii. </a:t>
            </a:r>
            <a:r>
              <a:rPr lang="ro-RO" sz="2400" b="1" dirty="0" smtClean="0">
                <a:solidFill>
                  <a:schemeClr val="bg1"/>
                </a:solidFill>
                <a:effectLst>
                  <a:glow rad="127000">
                    <a:srgbClr val="3F2F1B"/>
                  </a:glow>
                  <a:outerShdw blurRad="38100" dist="38100" dir="2700000" algn="tl">
                    <a:srgbClr val="000000">
                      <a:alpha val="43137"/>
                    </a:srgbClr>
                  </a:outerShdw>
                </a:effectLst>
              </a:rPr>
              <a:t>Daniel 6:10</a:t>
            </a:r>
          </a:p>
          <a:p>
            <a:pPr>
              <a:spcBef>
                <a:spcPts val="1800"/>
              </a:spcBef>
              <a:spcAft>
                <a:spcPts val="1800"/>
              </a:spcAft>
            </a:pPr>
            <a:r>
              <a:rPr lang="ro-RO" sz="2400" b="1" dirty="0" smtClean="0">
                <a:solidFill>
                  <a:srgbClr val="00ABCB"/>
                </a:solidFill>
                <a:effectLst>
                  <a:glow rad="127000">
                    <a:srgbClr val="3F2F1B"/>
                  </a:glow>
                  <a:outerShdw blurRad="38100" dist="38100" dir="2700000" algn="tl">
                    <a:srgbClr val="000000">
                      <a:alpha val="43137"/>
                    </a:srgbClr>
                  </a:outerShdw>
                </a:effectLst>
              </a:rPr>
              <a:t>Un om protejat. </a:t>
            </a:r>
            <a:r>
              <a:rPr lang="ro-RO" sz="2400" b="1" dirty="0" smtClean="0">
                <a:solidFill>
                  <a:schemeClr val="bg1"/>
                </a:solidFill>
                <a:effectLst>
                  <a:glow rad="127000">
                    <a:srgbClr val="3F2F1B"/>
                  </a:glow>
                  <a:outerShdw blurRad="38100" dist="38100" dir="2700000" algn="tl">
                    <a:srgbClr val="000000">
                      <a:alpha val="43137"/>
                    </a:srgbClr>
                  </a:outerShdw>
                </a:effectLst>
              </a:rPr>
              <a:t>Daniel 6:11-23</a:t>
            </a:r>
          </a:p>
          <a:p>
            <a:pPr>
              <a:spcBef>
                <a:spcPts val="1800"/>
              </a:spcBef>
              <a:spcAft>
                <a:spcPts val="1800"/>
              </a:spcAft>
            </a:pPr>
            <a:r>
              <a:rPr lang="ro-RO" sz="2400" b="1" dirty="0" smtClean="0">
                <a:solidFill>
                  <a:srgbClr val="F567C6"/>
                </a:solidFill>
                <a:effectLst>
                  <a:glow rad="127000">
                    <a:srgbClr val="3F2F1B"/>
                  </a:glow>
                  <a:outerShdw blurRad="38100" dist="38100" dir="2700000" algn="tl">
                    <a:srgbClr val="000000">
                      <a:alpha val="43137"/>
                    </a:srgbClr>
                  </a:outerShdw>
                </a:effectLst>
              </a:rPr>
              <a:t>Un om răzbunat. </a:t>
            </a:r>
            <a:r>
              <a:rPr lang="ro-RO" sz="2400" b="1" dirty="0" smtClean="0">
                <a:solidFill>
                  <a:schemeClr val="bg1"/>
                </a:solidFill>
                <a:effectLst>
                  <a:glow rad="127000">
                    <a:srgbClr val="3F2F1B"/>
                  </a:glow>
                  <a:outerShdw blurRad="38100" dist="38100" dir="2700000" algn="tl">
                    <a:srgbClr val="000000">
                      <a:alpha val="43137"/>
                    </a:srgbClr>
                  </a:outerShdw>
                </a:effectLst>
              </a:rPr>
              <a:t>Daniel 6:24-28</a:t>
            </a:r>
            <a:endParaRPr lang="ro-RO" sz="2400" b="1" dirty="0">
              <a:solidFill>
                <a:schemeClr val="bg1"/>
              </a:solidFill>
              <a:effectLst>
                <a:glow rad="127000">
                  <a:srgbClr val="3F2F1B"/>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FBAC6FBD-F666-42C5-A527-689C5240AE17}"/>
              </a:ext>
            </a:extLst>
          </p:cNvPr>
          <p:cNvSpPr txBox="1"/>
          <p:nvPr/>
        </p:nvSpPr>
        <p:spPr>
          <a:xfrm>
            <a:off x="91438" y="93433"/>
            <a:ext cx="9052562" cy="1446550"/>
          </a:xfrm>
          <a:prstGeom prst="rect">
            <a:avLst/>
          </a:prstGeom>
          <a:noFill/>
        </p:spPr>
        <p:txBody>
          <a:bodyPr wrap="square" rtlCol="0">
            <a:spAutoFit/>
          </a:bodyPr>
          <a:lstStyle/>
          <a:p>
            <a:pPr>
              <a:spcBef>
                <a:spcPts val="600"/>
              </a:spcBef>
            </a:pPr>
            <a:r>
              <a:rPr lang="ro-RO" sz="2200" b="1" dirty="0" smtClean="0">
                <a:solidFill>
                  <a:schemeClr val="bg1"/>
                </a:solidFill>
              </a:rPr>
              <a:t>Daniel era al treilea om din Babilon. Sub conducerea lui Darius Medul a fost numit unul dintre cei trei guvernatori ai Babilonului. Avea optzeci de ani atunci şi era la fel de credincios Domnului ca în timpul când fusese luat captiv în Babilon (Daniel 1).</a:t>
            </a:r>
            <a:endParaRPr lang="ro-RO" sz="2200" b="1" dirty="0">
              <a:solidFill>
                <a:schemeClr val="bg1"/>
              </a:solidFill>
            </a:endParaRPr>
          </a:p>
        </p:txBody>
      </p:sp>
      <p:pic>
        <p:nvPicPr>
          <p:cNvPr id="12" name="Imagen 11">
            <a:extLst>
              <a:ext uri="{FF2B5EF4-FFF2-40B4-BE49-F238E27FC236}">
                <a16:creationId xmlns:a16="http://schemas.microsoft.com/office/drawing/2014/main" xmlns="" id="{3A48D8C4-9242-440E-8CBE-29E6CBCFD4F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41497" y="2656892"/>
            <a:ext cx="483378" cy="433877"/>
          </a:xfrm>
          <a:prstGeom prst="rect">
            <a:avLst/>
          </a:prstGeom>
        </p:spPr>
      </p:pic>
      <p:pic>
        <p:nvPicPr>
          <p:cNvPr id="14" name="Imagen 13">
            <a:extLst>
              <a:ext uri="{FF2B5EF4-FFF2-40B4-BE49-F238E27FC236}">
                <a16:creationId xmlns:a16="http://schemas.microsoft.com/office/drawing/2014/main" xmlns="" id="{5A83E4BD-0027-4D7B-8334-BC63461FCDC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41497" y="5917049"/>
            <a:ext cx="483378" cy="433877"/>
          </a:xfrm>
          <a:prstGeom prst="rect">
            <a:avLst/>
          </a:prstGeom>
        </p:spPr>
      </p:pic>
      <p:pic>
        <p:nvPicPr>
          <p:cNvPr id="16" name="Imagen 15">
            <a:extLst>
              <a:ext uri="{FF2B5EF4-FFF2-40B4-BE49-F238E27FC236}">
                <a16:creationId xmlns:a16="http://schemas.microsoft.com/office/drawing/2014/main" xmlns="" id="{0CEC82AC-1E29-4665-B611-41420D0F4CC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41497" y="5109318"/>
            <a:ext cx="483378" cy="433877"/>
          </a:xfrm>
          <a:prstGeom prst="rect">
            <a:avLst/>
          </a:prstGeom>
        </p:spPr>
      </p:pic>
      <p:pic>
        <p:nvPicPr>
          <p:cNvPr id="18" name="Imagen 17">
            <a:extLst>
              <a:ext uri="{FF2B5EF4-FFF2-40B4-BE49-F238E27FC236}">
                <a16:creationId xmlns:a16="http://schemas.microsoft.com/office/drawing/2014/main" xmlns="" id="{380036E8-E1CA-47A5-90EF-7DAC4F344F0C}"/>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41497" y="4286970"/>
            <a:ext cx="490022" cy="448495"/>
          </a:xfrm>
          <a:prstGeom prst="rect">
            <a:avLst/>
          </a:prstGeom>
        </p:spPr>
      </p:pic>
      <p:pic>
        <p:nvPicPr>
          <p:cNvPr id="20" name="Imagen 19">
            <a:extLst>
              <a:ext uri="{FF2B5EF4-FFF2-40B4-BE49-F238E27FC236}">
                <a16:creationId xmlns:a16="http://schemas.microsoft.com/office/drawing/2014/main" xmlns="" id="{C8521B94-58F3-46F8-872B-DA8203FEFDF0}"/>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241497" y="3464622"/>
            <a:ext cx="490022" cy="448495"/>
          </a:xfrm>
          <a:prstGeom prst="rect">
            <a:avLst/>
          </a:prstGeom>
        </p:spPr>
      </p:pic>
    </p:spTree>
    <p:extLst>
      <p:ext uri="{BB962C8B-B14F-4D97-AF65-F5344CB8AC3E}">
        <p14:creationId xmlns:p14="http://schemas.microsoft.com/office/powerpoint/2010/main" xmlns="" val="2876029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1000" fill="hold"/>
                                        <p:tgtEl>
                                          <p:spTgt spid="20"/>
                                        </p:tgtEl>
                                        <p:attrNameLst>
                                          <p:attrName>ppt_w</p:attrName>
                                        </p:attrNameLst>
                                      </p:cBhvr>
                                      <p:tavLst>
                                        <p:tav tm="0">
                                          <p:val>
                                            <p:fltVal val="0"/>
                                          </p:val>
                                        </p:tav>
                                        <p:tav tm="100000">
                                          <p:val>
                                            <p:strVal val="#ppt_w"/>
                                          </p:val>
                                        </p:tav>
                                      </p:tavLst>
                                    </p:anim>
                                    <p:anim calcmode="lin" valueType="num">
                                      <p:cBhvr>
                                        <p:cTn id="27" dur="1000" fill="hold"/>
                                        <p:tgtEl>
                                          <p:spTgt spid="20"/>
                                        </p:tgtEl>
                                        <p:attrNameLst>
                                          <p:attrName>ppt_h</p:attrName>
                                        </p:attrNameLst>
                                      </p:cBhvr>
                                      <p:tavLst>
                                        <p:tav tm="0">
                                          <p:val>
                                            <p:fltVal val="0"/>
                                          </p:val>
                                        </p:tav>
                                        <p:tav tm="100000">
                                          <p:val>
                                            <p:strVal val="#ppt_h"/>
                                          </p:val>
                                        </p:tav>
                                      </p:tavLst>
                                    </p:anim>
                                    <p:anim calcmode="lin" valueType="num">
                                      <p:cBhvr>
                                        <p:cTn id="28" dur="1000" fill="hold"/>
                                        <p:tgtEl>
                                          <p:spTgt spid="20"/>
                                        </p:tgtEl>
                                        <p:attrNameLst>
                                          <p:attrName>style.rotation</p:attrName>
                                        </p:attrNameLst>
                                      </p:cBhvr>
                                      <p:tavLst>
                                        <p:tav tm="0">
                                          <p:val>
                                            <p:fltVal val="90"/>
                                          </p:val>
                                        </p:tav>
                                        <p:tav tm="100000">
                                          <p:val>
                                            <p:fltVal val="0"/>
                                          </p:val>
                                        </p:tav>
                                      </p:tavLst>
                                    </p:anim>
                                    <p:animEffect transition="in" filter="fade">
                                      <p:cBhvr>
                                        <p:cTn id="29" dur="1000"/>
                                        <p:tgtEl>
                                          <p:spTgt spid="20"/>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style.rotation</p:attrName>
                                        </p:attrNameLst>
                                      </p:cBhvr>
                                      <p:tavLst>
                                        <p:tav tm="0">
                                          <p:val>
                                            <p:fltVal val="90"/>
                                          </p:val>
                                        </p:tav>
                                        <p:tav tm="100000">
                                          <p:val>
                                            <p:fltVal val="0"/>
                                          </p:val>
                                        </p:tav>
                                      </p:tavLst>
                                    </p:anim>
                                    <p:animEffect transition="in" filter="fade">
                                      <p:cBhvr>
                                        <p:cTn id="41" dur="1000"/>
                                        <p:tgtEl>
                                          <p:spTgt spid="1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left)">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1000" fill="hold"/>
                                        <p:tgtEl>
                                          <p:spTgt spid="16"/>
                                        </p:tgtEl>
                                        <p:attrNameLst>
                                          <p:attrName>ppt_w</p:attrName>
                                        </p:attrNameLst>
                                      </p:cBhvr>
                                      <p:tavLst>
                                        <p:tav tm="0">
                                          <p:val>
                                            <p:fltVal val="0"/>
                                          </p:val>
                                        </p:tav>
                                        <p:tav tm="100000">
                                          <p:val>
                                            <p:strVal val="#ppt_w"/>
                                          </p:val>
                                        </p:tav>
                                      </p:tavLst>
                                    </p:anim>
                                    <p:anim calcmode="lin" valueType="num">
                                      <p:cBhvr>
                                        <p:cTn id="51" dur="1000" fill="hold"/>
                                        <p:tgtEl>
                                          <p:spTgt spid="16"/>
                                        </p:tgtEl>
                                        <p:attrNameLst>
                                          <p:attrName>ppt_h</p:attrName>
                                        </p:attrNameLst>
                                      </p:cBhvr>
                                      <p:tavLst>
                                        <p:tav tm="0">
                                          <p:val>
                                            <p:fltVal val="0"/>
                                          </p:val>
                                        </p:tav>
                                        <p:tav tm="100000">
                                          <p:val>
                                            <p:strVal val="#ppt_h"/>
                                          </p:val>
                                        </p:tav>
                                      </p:tavLst>
                                    </p:anim>
                                    <p:anim calcmode="lin" valueType="num">
                                      <p:cBhvr>
                                        <p:cTn id="52" dur="1000" fill="hold"/>
                                        <p:tgtEl>
                                          <p:spTgt spid="16"/>
                                        </p:tgtEl>
                                        <p:attrNameLst>
                                          <p:attrName>style.rotation</p:attrName>
                                        </p:attrNameLst>
                                      </p:cBhvr>
                                      <p:tavLst>
                                        <p:tav tm="0">
                                          <p:val>
                                            <p:fltVal val="90"/>
                                          </p:val>
                                        </p:tav>
                                        <p:tav tm="100000">
                                          <p:val>
                                            <p:fltVal val="0"/>
                                          </p:val>
                                        </p:tav>
                                      </p:tavLst>
                                    </p:anim>
                                    <p:animEffect transition="in" filter="fade">
                                      <p:cBhvr>
                                        <p:cTn id="53" dur="1000"/>
                                        <p:tgtEl>
                                          <p:spTgt spid="16"/>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left)">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ppt_w</p:attrName>
                                        </p:attrNameLst>
                                      </p:cBhvr>
                                      <p:tavLst>
                                        <p:tav tm="0">
                                          <p:val>
                                            <p:fltVal val="0"/>
                                          </p:val>
                                        </p:tav>
                                        <p:tav tm="100000">
                                          <p:val>
                                            <p:strVal val="#ppt_w"/>
                                          </p:val>
                                        </p:tav>
                                      </p:tavLst>
                                    </p:anim>
                                    <p:anim calcmode="lin" valueType="num">
                                      <p:cBhvr>
                                        <p:cTn id="63" dur="1000" fill="hold"/>
                                        <p:tgtEl>
                                          <p:spTgt spid="14"/>
                                        </p:tgtEl>
                                        <p:attrNameLst>
                                          <p:attrName>ppt_h</p:attrName>
                                        </p:attrNameLst>
                                      </p:cBhvr>
                                      <p:tavLst>
                                        <p:tav tm="0">
                                          <p:val>
                                            <p:fltVal val="0"/>
                                          </p:val>
                                        </p:tav>
                                        <p:tav tm="100000">
                                          <p:val>
                                            <p:strVal val="#ppt_h"/>
                                          </p:val>
                                        </p:tav>
                                      </p:tavLst>
                                    </p:anim>
                                    <p:anim calcmode="lin" valueType="num">
                                      <p:cBhvr>
                                        <p:cTn id="64" dur="1000" fill="hold"/>
                                        <p:tgtEl>
                                          <p:spTgt spid="14"/>
                                        </p:tgtEl>
                                        <p:attrNameLst>
                                          <p:attrName>style.rotation</p:attrName>
                                        </p:attrNameLst>
                                      </p:cBhvr>
                                      <p:tavLst>
                                        <p:tav tm="0">
                                          <p:val>
                                            <p:fltVal val="90"/>
                                          </p:val>
                                        </p:tav>
                                        <p:tav tm="100000">
                                          <p:val>
                                            <p:fltVal val="0"/>
                                          </p:val>
                                        </p:tav>
                                      </p:tavLst>
                                    </p:anim>
                                    <p:animEffect transition="in" filter="fade">
                                      <p:cBhvr>
                                        <p:cTn id="65" dur="1000"/>
                                        <p:tgtEl>
                                          <p:spTgt spid="14"/>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Effect transition="in" filter="wipe(left)">
                                      <p:cBhvr>
                                        <p:cTn id="6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1A082AC-A7B6-499D-8243-D9BAE65E3166}"/>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31202" y="1725400"/>
            <a:ext cx="1235938" cy="1907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xmlns="" id="{5F4D3146-60DF-496D-9C6C-BB4C7C52F6C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490741" y="1705886"/>
            <a:ext cx="2494029" cy="195412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Rectángulo 1">
            <a:extLst>
              <a:ext uri="{FF2B5EF4-FFF2-40B4-BE49-F238E27FC236}">
                <a16:creationId xmlns:a16="http://schemas.microsoft.com/office/drawing/2014/main" xmlns="" id="{31C7D47C-BAA1-40F1-B6C1-0A5B3A3076CD}"/>
              </a:ext>
            </a:extLst>
          </p:cNvPr>
          <p:cNvSpPr/>
          <p:nvPr/>
        </p:nvSpPr>
        <p:spPr>
          <a:xfrm>
            <a:off x="1" y="-60963"/>
            <a:ext cx="9143998" cy="769441"/>
          </a:xfrm>
          <a:prstGeom prst="rect">
            <a:avLst/>
          </a:prstGeom>
          <a:noFill/>
          <a:scene3d>
            <a:camera prst="orthographicFront"/>
            <a:lightRig rig="sunset" dir="t"/>
          </a:scene3d>
        </p:spPr>
        <p:txBody>
          <a:bodyPr wrap="square" rtlCol="0">
            <a:spAutoFit/>
            <a:scene3d>
              <a:camera prst="orthographicFront">
                <a:rot lat="0" lon="0" rev="0"/>
              </a:camera>
              <a:lightRig rig="chilly" dir="t"/>
            </a:scene3d>
            <a:sp3d contourW="6350" prstMaterial="metal">
              <a:bevelT w="127000" h="31750" prst="relaxedInset"/>
              <a:contourClr>
                <a:schemeClr val="accent1">
                  <a:shade val="75000"/>
                </a:schemeClr>
              </a:contourClr>
            </a:sp3d>
          </a:bodyPr>
          <a:lstStyle/>
          <a:p>
            <a:pPr algn="ctr" defTabSz="914400">
              <a:tabLst>
                <a:tab pos="895350" algn="l"/>
              </a:tabLst>
            </a:pPr>
            <a:r>
              <a:rPr lang="ro-RO" sz="4400" b="1" spc="300" smtClean="0">
                <a:ln w="0"/>
                <a:solidFill>
                  <a:schemeClr val="bg1"/>
                </a:solidFill>
                <a:effectLst>
                  <a:reflection blurRad="12700" stA="50000" endPos="50000" dist="5000" dir="5400000" sy="-100000" rotWithShape="0"/>
                </a:effectLst>
              </a:rPr>
              <a:t>UN </a:t>
            </a:r>
            <a:r>
              <a:rPr lang="ro-RO" sz="4400" b="1" spc="300" smtClean="0">
                <a:ln w="0"/>
                <a:solidFill>
                  <a:schemeClr val="bg1"/>
                </a:solidFill>
                <a:effectLst>
                  <a:reflection blurRad="12700" stA="50000" endPos="50000" dist="5000" dir="5400000" sy="-100000" rotWithShape="0"/>
                </a:effectLst>
              </a:rPr>
              <a:t>OM </a:t>
            </a:r>
            <a:r>
              <a:rPr lang="ro-RO" sz="4400" b="1" spc="300" smtClean="0">
                <a:ln w="0"/>
                <a:solidFill>
                  <a:schemeClr val="bg1"/>
                </a:solidFill>
                <a:effectLst>
                  <a:reflection blurRad="12700" stA="50000" endPos="50000" dist="5000" dir="5400000" sy="-100000" rotWithShape="0"/>
                </a:effectLst>
              </a:rPr>
              <a:t>DESĂVÂRŞIT</a:t>
            </a:r>
            <a:r>
              <a:rPr lang="ro-RO" sz="4400" b="1" spc="300" smtClean="0">
                <a:ln w="0"/>
                <a:solidFill>
                  <a:schemeClr val="bg1"/>
                </a:solidFill>
                <a:effectLst>
                  <a:reflection blurRad="12700" stA="50000" endPos="50000" dist="5000" dir="5400000" sy="-100000" rotWithShape="0"/>
                </a:effectLst>
              </a:rPr>
              <a:t>. </a:t>
            </a:r>
            <a:endParaRPr lang="ro-RO" sz="4400" b="1" spc="300">
              <a:ln w="0"/>
              <a:solidFill>
                <a:schemeClr val="bg1"/>
              </a:solidFill>
              <a:effectLst>
                <a:reflection blurRad="12700" stA="50000" endPos="50000" dist="5000" dir="5400000" sy="-100000" rotWithShape="0"/>
              </a:effectLst>
            </a:endParaRPr>
          </a:p>
        </p:txBody>
      </p:sp>
      <p:sp>
        <p:nvSpPr>
          <p:cNvPr id="3" name="Rectángulo 2">
            <a:extLst>
              <a:ext uri="{FF2B5EF4-FFF2-40B4-BE49-F238E27FC236}">
                <a16:creationId xmlns:a16="http://schemas.microsoft.com/office/drawing/2014/main" xmlns="" id="{A23FFCF8-9D97-47C6-B8FB-C4EEED8327EC}"/>
              </a:ext>
            </a:extLst>
          </p:cNvPr>
          <p:cNvSpPr/>
          <p:nvPr/>
        </p:nvSpPr>
        <p:spPr>
          <a:xfrm>
            <a:off x="-1" y="628668"/>
            <a:ext cx="9143999" cy="1077218"/>
          </a:xfrm>
          <a:prstGeom prst="rect">
            <a:avLst/>
          </a:prstGeom>
        </p:spPr>
        <p:txBody>
          <a:bodyPr wrap="square">
            <a:spAutoFit/>
          </a:bodyPr>
          <a:lstStyle/>
          <a:p>
            <a:pPr algn="ctr"/>
            <a:r>
              <a:rPr lang="ro-RO" sz="160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„Atunci, căpeteniile şi dregătorii au căutat să afle ceva asupra lui Daniel, ca să-l pârască în ce privea treburile împărăţiei. Dar n-au putut să găsească nimic, niciun lucru vrednic de mustrare, pentru că el era credincios şi nu se găsea nicio greşeală la el şi niciun lucru rău.” </a:t>
            </a:r>
            <a:r>
              <a:rPr lang="ro-RO" sz="1400" b="1" dirty="0" smtClean="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(Daniel 6:4)</a:t>
            </a:r>
            <a:endParaRPr lang="ro-RO" sz="12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E396F51D-396E-467E-A5B2-D6C28D025A95}"/>
              </a:ext>
            </a:extLst>
          </p:cNvPr>
          <p:cNvSpPr txBox="1"/>
          <p:nvPr/>
        </p:nvSpPr>
        <p:spPr>
          <a:xfrm>
            <a:off x="1428202" y="1662664"/>
            <a:ext cx="5197449" cy="1923604"/>
          </a:xfrm>
          <a:prstGeom prst="rect">
            <a:avLst/>
          </a:prstGeom>
          <a:noFill/>
        </p:spPr>
        <p:txBody>
          <a:bodyPr wrap="square" rtlCol="0">
            <a:spAutoFit/>
          </a:bodyPr>
          <a:lstStyle/>
          <a:p>
            <a:pPr>
              <a:spcBef>
                <a:spcPts val="600"/>
              </a:spcBef>
            </a:pPr>
            <a:r>
              <a:rPr lang="ro-RO" sz="1900" b="1" dirty="0" smtClean="0"/>
              <a:t>Darius a remarcat loialitatea lui Daniel şi cugeta să-l pună peste toată împărăţia.</a:t>
            </a:r>
          </a:p>
          <a:p>
            <a:pPr>
              <a:spcBef>
                <a:spcPts val="600"/>
              </a:spcBef>
            </a:pPr>
            <a:r>
              <a:rPr lang="ro-RO" sz="1900" b="1" dirty="0" smtClean="0"/>
              <a:t>Acest aspect a trezit sentimente de gelozie în ceilalţi guvernatori (vechiul păcat care a determinat căderea lui Lucifer) deoarece ei pofteau poziţia care urma să-I fie dată lui Daniel.</a:t>
            </a:r>
            <a:endParaRPr lang="ro-RO" sz="1900" b="1" dirty="0"/>
          </a:p>
        </p:txBody>
      </p:sp>
      <p:pic>
        <p:nvPicPr>
          <p:cNvPr id="6" name="Imagen 5">
            <a:extLst>
              <a:ext uri="{FF2B5EF4-FFF2-40B4-BE49-F238E27FC236}">
                <a16:creationId xmlns:a16="http://schemas.microsoft.com/office/drawing/2014/main" xmlns="" id="{F4772AA8-D197-45A1-9866-E54805E73509}"/>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6379267" y="4414716"/>
            <a:ext cx="2617560" cy="2282261"/>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2" name="Rectángulo 11">
            <a:extLst>
              <a:ext uri="{FF2B5EF4-FFF2-40B4-BE49-F238E27FC236}">
                <a16:creationId xmlns:a16="http://schemas.microsoft.com/office/drawing/2014/main" xmlns="" id="{1A6A3E2D-0EC5-4771-9BFB-D80C2C397E76}"/>
              </a:ext>
            </a:extLst>
          </p:cNvPr>
          <p:cNvSpPr/>
          <p:nvPr/>
        </p:nvSpPr>
        <p:spPr>
          <a:xfrm>
            <a:off x="2445729" y="5217101"/>
            <a:ext cx="3798318" cy="1631216"/>
          </a:xfrm>
          <a:prstGeom prst="rect">
            <a:avLst/>
          </a:prstGeom>
        </p:spPr>
        <p:txBody>
          <a:bodyPr wrap="square">
            <a:spAutoFit/>
          </a:bodyPr>
          <a:lstStyle/>
          <a:p>
            <a:pPr>
              <a:spcBef>
                <a:spcPts val="600"/>
              </a:spcBef>
            </a:pPr>
            <a:r>
              <a:rPr lang="ro-RO" sz="2000" b="1" dirty="0" smtClean="0"/>
              <a:t>Aceştia au decis, deci, ca să găsească pricină în credinţa lui pentru a-l ataca. Ei ştiau că acesta va rămâne credincios legii lui Dumnezeu în pofida legilor ţării.</a:t>
            </a:r>
            <a:endParaRPr lang="ro-RO" sz="2000" b="1" dirty="0"/>
          </a:p>
        </p:txBody>
      </p:sp>
      <p:sp>
        <p:nvSpPr>
          <p:cNvPr id="13" name="Rectángulo 12">
            <a:extLst>
              <a:ext uri="{FF2B5EF4-FFF2-40B4-BE49-F238E27FC236}">
                <a16:creationId xmlns:a16="http://schemas.microsoft.com/office/drawing/2014/main" xmlns="" id="{1EB40447-332D-455F-910C-A96441F4ADE6}"/>
              </a:ext>
            </a:extLst>
          </p:cNvPr>
          <p:cNvSpPr/>
          <p:nvPr/>
        </p:nvSpPr>
        <p:spPr>
          <a:xfrm>
            <a:off x="2452224" y="3687481"/>
            <a:ext cx="6544603" cy="1502976"/>
          </a:xfrm>
          <a:prstGeom prst="rect">
            <a:avLst/>
          </a:prstGeom>
        </p:spPr>
        <p:txBody>
          <a:bodyPr wrap="square">
            <a:spAutoFit/>
          </a:bodyPr>
          <a:lstStyle/>
          <a:p>
            <a:pPr>
              <a:lnSpc>
                <a:spcPts val="2200"/>
              </a:lnSpc>
              <a:spcBef>
                <a:spcPts val="600"/>
              </a:spcBef>
            </a:pPr>
            <a:r>
              <a:rPr lang="ro-RO" sz="2000" b="1" dirty="0" smtClean="0"/>
              <a:t>Când l-au cercetat pe Daniel, aceştia l-au găsit un bun administrator. El era drept, harnic, incoruptibil, demn de încredere, onest, credincios şi loial,                                              pe deasupra, nici nu avea obiceiuri                                               rele.</a:t>
            </a:r>
            <a:endParaRPr lang="ro-RO" sz="2000" b="1" dirty="0"/>
          </a:p>
        </p:txBody>
      </p:sp>
      <p:pic>
        <p:nvPicPr>
          <p:cNvPr id="15" name="Imagen 14">
            <a:extLst>
              <a:ext uri="{FF2B5EF4-FFF2-40B4-BE49-F238E27FC236}">
                <a16:creationId xmlns:a16="http://schemas.microsoft.com/office/drawing/2014/main" xmlns="" id="{74EC53E4-58B4-45A7-A06C-241602F141EE}"/>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83556" y="3747295"/>
            <a:ext cx="2194563" cy="2949682"/>
          </a:xfrm>
          <a:prstGeom prst="roundRect">
            <a:avLst>
              <a:gd name="adj" fmla="val 4167"/>
            </a:avLst>
          </a:prstGeom>
          <a:solidFill>
            <a:srgbClr val="FFFFFF"/>
          </a:solidFill>
          <a:ln w="76200" cap="sq">
            <a:solidFill>
              <a:srgbClr val="D8BD9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0454018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5"/>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900" decel="100000" fill="hold"/>
                                        <p:tgtEl>
                                          <p:spTgt spid="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0E6A4BB5-C0AF-4188-A3DB-526CA520E868}"/>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156959" y="1975603"/>
            <a:ext cx="2793819" cy="1608424"/>
          </a:xfrm>
          <a:prstGeom prst="rect">
            <a:avLst/>
          </a:prstGeom>
          <a:ln w="38100" cap="sq">
            <a:solidFill>
              <a:srgbClr val="4D4038"/>
            </a:solidFill>
            <a:prstDash val="solid"/>
            <a:miter lim="800000"/>
          </a:ln>
          <a:effectLst>
            <a:outerShdw blurRad="50800" dist="38100" dir="2700000" algn="tl" rotWithShape="0">
              <a:srgbClr val="000000">
                <a:alpha val="43000"/>
              </a:srgbClr>
            </a:outerShdw>
          </a:effectLst>
        </p:spPr>
      </p:pic>
      <p:sp>
        <p:nvSpPr>
          <p:cNvPr id="2" name="Rectángulo 1">
            <a:extLst>
              <a:ext uri="{FF2B5EF4-FFF2-40B4-BE49-F238E27FC236}">
                <a16:creationId xmlns:a16="http://schemas.microsoft.com/office/drawing/2014/main" xmlns="" id="{2F944DD7-E1FB-4D3A-93D9-55636B230732}"/>
              </a:ext>
            </a:extLst>
          </p:cNvPr>
          <p:cNvSpPr/>
          <p:nvPr/>
        </p:nvSpPr>
        <p:spPr>
          <a:xfrm>
            <a:off x="-1" y="-97044"/>
            <a:ext cx="9143999" cy="677108"/>
          </a:xfrm>
          <a:prstGeom prst="rect">
            <a:avLst/>
          </a:prstGeom>
        </p:spPr>
        <p:txBody>
          <a:bodyPr wrap="square" tIns="0" bIns="0">
            <a:spAutoFit/>
            <a:scene3d>
              <a:camera prst="orthographicFront"/>
              <a:lightRig rig="sunrise" dir="t"/>
            </a:scene3d>
            <a:sp3d extrusionH="57150" contourW="25400">
              <a:bevelT w="57150" h="38100" prst="artDeco"/>
              <a:contourClr>
                <a:srgbClr val="745800"/>
              </a:contourClr>
            </a:sp3d>
          </a:bodyPr>
          <a:lstStyle/>
          <a:p>
            <a:pPr algn="ctr"/>
            <a:r>
              <a:rPr lang="ro-RO" sz="4400" b="1" spc="300" smtClean="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 OM PERSECUTAT</a:t>
            </a:r>
            <a:endParaRPr lang="ro-RO" sz="4400" b="1" spc="30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A33403F0-6B27-4AF0-8B36-9F58A5ED0B3A}"/>
              </a:ext>
            </a:extLst>
          </p:cNvPr>
          <p:cNvSpPr/>
          <p:nvPr/>
        </p:nvSpPr>
        <p:spPr>
          <a:xfrm>
            <a:off x="1" y="482659"/>
            <a:ext cx="9144000" cy="1477328"/>
          </a:xfrm>
          <a:prstGeom prst="rect">
            <a:avLst/>
          </a:prstGeom>
          <a:solidFill>
            <a:srgbClr val="4D4038"/>
          </a:solidFill>
        </p:spPr>
        <p:txBody>
          <a:bodyPr wrap="square">
            <a:spAutoFit/>
            <a:scene3d>
              <a:camera prst="orthographicFront"/>
              <a:lightRig rig="sunrise" dir="t">
                <a:rot lat="0" lon="0" rev="5400000"/>
              </a:lightRig>
            </a:scene3d>
            <a:sp3d extrusionH="57150">
              <a:bevelT w="38100" h="38100"/>
            </a:sp3d>
          </a:bodyPr>
          <a:lstStyle/>
          <a:p>
            <a:pPr algn="ctr"/>
            <a:r>
              <a:rPr lang="ro-RO" b="1" smtClean="0">
                <a:solidFill>
                  <a:schemeClr val="bg1"/>
                </a:solidFill>
                <a:latin typeface="Comic Sans MS" panose="030F0702030302020204" pitchFamily="66" charset="0"/>
              </a:rPr>
              <a:t>„</a:t>
            </a:r>
            <a:r>
              <a:rPr lang="ro-RO" b="1" smtClean="0">
                <a:solidFill>
                  <a:schemeClr val="bg1"/>
                </a:solidFill>
                <a:latin typeface="Comic Sans MS" panose="030F0702030302020204" pitchFamily="66" charset="0"/>
              </a:rPr>
              <a:t>Toate </a:t>
            </a:r>
            <a:r>
              <a:rPr lang="ro-RO" b="1" smtClean="0">
                <a:solidFill>
                  <a:schemeClr val="bg1"/>
                </a:solidFill>
                <a:latin typeface="Comic Sans MS" panose="030F0702030302020204" pitchFamily="66" charset="0"/>
              </a:rPr>
              <a:t>căpeteniile </a:t>
            </a:r>
            <a:r>
              <a:rPr lang="ro-RO" b="1" smtClean="0">
                <a:solidFill>
                  <a:schemeClr val="bg1"/>
                </a:solidFill>
                <a:latin typeface="Comic Sans MS" panose="030F0702030302020204" pitchFamily="66" charset="0"/>
              </a:rPr>
              <a:t>împărăţiei</a:t>
            </a:r>
            <a:r>
              <a:rPr lang="ro-RO" b="1" smtClean="0">
                <a:solidFill>
                  <a:schemeClr val="bg1"/>
                </a:solidFill>
                <a:latin typeface="Comic Sans MS" panose="030F0702030302020204" pitchFamily="66" charset="0"/>
              </a:rPr>
              <a:t>, </a:t>
            </a:r>
            <a:r>
              <a:rPr lang="ro-RO" b="1" smtClean="0">
                <a:solidFill>
                  <a:schemeClr val="bg1"/>
                </a:solidFill>
                <a:latin typeface="Comic Sans MS" panose="030F0702030302020204" pitchFamily="66" charset="0"/>
              </a:rPr>
              <a:t>îngrijitorii</a:t>
            </a:r>
            <a:r>
              <a:rPr lang="ro-RO" b="1" smtClean="0">
                <a:solidFill>
                  <a:schemeClr val="bg1"/>
                </a:solidFill>
                <a:latin typeface="Comic Sans MS" panose="030F0702030302020204" pitchFamily="66" charset="0"/>
              </a:rPr>
              <a:t>, </a:t>
            </a:r>
            <a:r>
              <a:rPr lang="ro-RO" b="1" smtClean="0">
                <a:solidFill>
                  <a:schemeClr val="bg1"/>
                </a:solidFill>
                <a:latin typeface="Comic Sans MS" panose="030F0702030302020204" pitchFamily="66" charset="0"/>
              </a:rPr>
              <a:t>dregătorii</a:t>
            </a:r>
            <a:r>
              <a:rPr lang="ro-RO" b="1" smtClean="0">
                <a:solidFill>
                  <a:schemeClr val="bg1"/>
                </a:solidFill>
                <a:latin typeface="Comic Sans MS" panose="030F0702030302020204" pitchFamily="66" charset="0"/>
              </a:rPr>
              <a:t>, sfetnicii şi cârmuitorii sunt de părere să se dea o poruncă </a:t>
            </a:r>
            <a:r>
              <a:rPr lang="ro-RO" b="1" smtClean="0">
                <a:solidFill>
                  <a:schemeClr val="bg1"/>
                </a:solidFill>
                <a:latin typeface="Comic Sans MS" panose="030F0702030302020204" pitchFamily="66" charset="0"/>
              </a:rPr>
              <a:t>împărătească</a:t>
            </a:r>
            <a:r>
              <a:rPr lang="ro-RO" b="1" smtClean="0">
                <a:solidFill>
                  <a:schemeClr val="bg1"/>
                </a:solidFill>
                <a:latin typeface="Comic Sans MS" panose="030F0702030302020204" pitchFamily="66" charset="0"/>
              </a:rPr>
              <a:t>, însoţită de o aspră </a:t>
            </a:r>
            <a:r>
              <a:rPr lang="ro-RO" b="1" smtClean="0">
                <a:solidFill>
                  <a:schemeClr val="bg1"/>
                </a:solidFill>
                <a:latin typeface="Comic Sans MS" panose="030F0702030302020204" pitchFamily="66" charset="0"/>
              </a:rPr>
              <a:t>oprire</a:t>
            </a:r>
            <a:r>
              <a:rPr lang="ro-RO" b="1" smtClean="0">
                <a:solidFill>
                  <a:schemeClr val="bg1"/>
                </a:solidFill>
                <a:latin typeface="Comic Sans MS" panose="030F0702030302020204" pitchFamily="66" charset="0"/>
              </a:rPr>
              <a:t>, care să spună că oricine va înălţa timp de treizeci de zile rugăciuni către vreun dumnezeu sau către vreun </a:t>
            </a:r>
            <a:r>
              <a:rPr lang="ro-RO" b="1" smtClean="0">
                <a:solidFill>
                  <a:schemeClr val="bg1"/>
                </a:solidFill>
                <a:latin typeface="Comic Sans MS" panose="030F0702030302020204" pitchFamily="66" charset="0"/>
              </a:rPr>
              <a:t>om</a:t>
            </a:r>
            <a:r>
              <a:rPr lang="ro-RO" b="1" smtClean="0">
                <a:solidFill>
                  <a:schemeClr val="bg1"/>
                </a:solidFill>
                <a:latin typeface="Comic Sans MS" panose="030F0702030302020204" pitchFamily="66" charset="0"/>
              </a:rPr>
              <a:t>, afară de </a:t>
            </a:r>
            <a:r>
              <a:rPr lang="ro-RO" b="1" smtClean="0">
                <a:solidFill>
                  <a:schemeClr val="bg1"/>
                </a:solidFill>
                <a:latin typeface="Comic Sans MS" panose="030F0702030302020204" pitchFamily="66" charset="0"/>
              </a:rPr>
              <a:t>tine</a:t>
            </a:r>
            <a:r>
              <a:rPr lang="ro-RO" b="1" smtClean="0">
                <a:solidFill>
                  <a:schemeClr val="bg1"/>
                </a:solidFill>
                <a:latin typeface="Comic Sans MS" panose="030F0702030302020204" pitchFamily="66" charset="0"/>
              </a:rPr>
              <a:t>, </a:t>
            </a:r>
            <a:r>
              <a:rPr lang="ro-RO" b="1" smtClean="0">
                <a:solidFill>
                  <a:schemeClr val="bg1"/>
                </a:solidFill>
                <a:latin typeface="Comic Sans MS" panose="030F0702030302020204" pitchFamily="66" charset="0"/>
              </a:rPr>
              <a:t>împărate</a:t>
            </a:r>
            <a:r>
              <a:rPr lang="ro-RO" b="1" smtClean="0">
                <a:solidFill>
                  <a:schemeClr val="bg1"/>
                </a:solidFill>
                <a:latin typeface="Comic Sans MS" panose="030F0702030302020204" pitchFamily="66" charset="0"/>
              </a:rPr>
              <a:t>, va fi aruncat în groapa cu </a:t>
            </a:r>
            <a:r>
              <a:rPr lang="ro-RO" b="1" smtClean="0">
                <a:solidFill>
                  <a:schemeClr val="bg1"/>
                </a:solidFill>
                <a:latin typeface="Comic Sans MS" panose="030F0702030302020204" pitchFamily="66" charset="0"/>
              </a:rPr>
              <a:t>lei.”</a:t>
            </a:r>
            <a:r>
              <a:rPr lang="ro-RO" b="1" smtClean="0">
                <a:solidFill>
                  <a:schemeClr val="bg1"/>
                </a:solidFill>
                <a:latin typeface="Comic Sans MS" panose="030F0702030302020204" pitchFamily="66" charset="0"/>
              </a:rPr>
              <a:t> </a:t>
            </a:r>
            <a:r>
              <a:rPr lang="ro-RO" sz="1400" b="1" smtClean="0">
                <a:solidFill>
                  <a:schemeClr val="bg1"/>
                </a:solidFill>
                <a:latin typeface="Comic Sans MS" panose="030F0702030302020204" pitchFamily="66" charset="0"/>
              </a:rPr>
              <a:t>(</a:t>
            </a:r>
            <a:r>
              <a:rPr lang="ro-RO" sz="1400" b="1" smtClean="0">
                <a:solidFill>
                  <a:schemeClr val="bg1"/>
                </a:solidFill>
                <a:latin typeface="Comic Sans MS" panose="030F0702030302020204" pitchFamily="66" charset="0"/>
              </a:rPr>
              <a:t>Daniel </a:t>
            </a:r>
            <a:r>
              <a:rPr lang="ro-RO" sz="1400" b="1" smtClean="0">
                <a:solidFill>
                  <a:schemeClr val="bg1"/>
                </a:solidFill>
                <a:latin typeface="Comic Sans MS" panose="030F0702030302020204" pitchFamily="66" charset="0"/>
              </a:rPr>
              <a:t>6:7)</a:t>
            </a:r>
            <a:endParaRPr lang="ro-RO" sz="1600" b="1">
              <a:solidFill>
                <a:schemeClr val="bg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6CC025B-770E-45BB-AC41-6D2F8A8627C7}"/>
              </a:ext>
            </a:extLst>
          </p:cNvPr>
          <p:cNvSpPr txBox="1"/>
          <p:nvPr/>
        </p:nvSpPr>
        <p:spPr>
          <a:xfrm>
            <a:off x="217712" y="1948625"/>
            <a:ext cx="5826037" cy="1502976"/>
          </a:xfrm>
          <a:prstGeom prst="rect">
            <a:avLst/>
          </a:prstGeom>
          <a:noFill/>
        </p:spPr>
        <p:txBody>
          <a:bodyPr wrap="square" rtlCol="0">
            <a:spAutoFit/>
          </a:bodyPr>
          <a:lstStyle/>
          <a:p>
            <a:pPr>
              <a:lnSpc>
                <a:spcPts val="2200"/>
              </a:lnSpc>
              <a:spcBef>
                <a:spcPts val="600"/>
              </a:spcBef>
            </a:pPr>
            <a:r>
              <a:rPr lang="ro-RO" sz="2000" b="1" dirty="0" smtClean="0"/>
              <a:t>Pentru a beneficia de o administraţie cât mai eficientă, regele a numit 120 de satrapi. Unul dintre riscurile acestui tip de administraţie consta în faptul că oricare dintre ei putea folosi puterea pentru a complota împotriva regelui.</a:t>
            </a:r>
            <a:endParaRPr lang="ro-RO" sz="2000" b="1" dirty="0"/>
          </a:p>
        </p:txBody>
      </p:sp>
      <p:pic>
        <p:nvPicPr>
          <p:cNvPr id="7" name="Imagen 6">
            <a:extLst>
              <a:ext uri="{FF2B5EF4-FFF2-40B4-BE49-F238E27FC236}">
                <a16:creationId xmlns:a16="http://schemas.microsoft.com/office/drawing/2014/main" xmlns="" id="{18B2B48F-47EE-4ED2-AB40-0450925393DE}"/>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17712" y="3467869"/>
            <a:ext cx="3218364" cy="3263856"/>
          </a:xfrm>
          <a:prstGeom prst="roundRect">
            <a:avLst>
              <a:gd name="adj" fmla="val 449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7">
            <a:extLst>
              <a:ext uri="{FF2B5EF4-FFF2-40B4-BE49-F238E27FC236}">
                <a16:creationId xmlns:a16="http://schemas.microsoft.com/office/drawing/2014/main" xmlns="" id="{CFDD8D62-D7D0-41C6-BAD8-FAC3B0C08E7C}"/>
              </a:ext>
            </a:extLst>
          </p:cNvPr>
          <p:cNvSpPr/>
          <p:nvPr/>
        </p:nvSpPr>
        <p:spPr>
          <a:xfrm>
            <a:off x="3492138" y="3611749"/>
            <a:ext cx="5651862" cy="3195747"/>
          </a:xfrm>
          <a:prstGeom prst="rect">
            <a:avLst/>
          </a:prstGeom>
        </p:spPr>
        <p:txBody>
          <a:bodyPr wrap="square">
            <a:spAutoFit/>
          </a:bodyPr>
          <a:lstStyle/>
          <a:p>
            <a:pPr>
              <a:lnSpc>
                <a:spcPts val="2300"/>
              </a:lnSpc>
              <a:spcBef>
                <a:spcPts val="600"/>
              </a:spcBef>
            </a:pPr>
            <a:r>
              <a:rPr lang="ro-RO" sz="2000" b="1" dirty="0" smtClean="0"/>
              <a:t>Aceştia au sugerat ca, pentru a asigura loialitatea tuturor conducătorilor, toate cererile trebuiau adresate regelui pentru o vreme.</a:t>
            </a:r>
          </a:p>
          <a:p>
            <a:pPr>
              <a:lnSpc>
                <a:spcPts val="2300"/>
              </a:lnSpc>
              <a:spcBef>
                <a:spcPts val="600"/>
              </a:spcBef>
            </a:pPr>
            <a:r>
              <a:rPr lang="ro-RO" sz="2000" b="1" dirty="0" smtClean="0"/>
              <a:t>Ei au adăugat aici inclusiv cererile aduse zeilor. Acest gest era, pe de-o parte, o mare măgulire a regelui (regele nu era un reprezentant al zeilor), dar şi un atac împotriva lui Daniel.</a:t>
            </a:r>
          </a:p>
          <a:p>
            <a:pPr>
              <a:lnSpc>
                <a:spcPts val="2300"/>
              </a:lnSpc>
              <a:spcBef>
                <a:spcPts val="600"/>
              </a:spcBef>
            </a:pPr>
            <a:r>
              <a:rPr lang="ro-RO" sz="2000" b="1" dirty="0" smtClean="0"/>
              <a:t>Odată semnat decretul, acesta nu mai putea fi modificat. Daniel a fost condamnat… iar leii urmau să-şi primească cina.</a:t>
            </a:r>
            <a:endParaRPr lang="ro-RO" sz="2000" b="1" dirty="0"/>
          </a:p>
        </p:txBody>
      </p:sp>
    </p:spTree>
    <p:extLst>
      <p:ext uri="{BB962C8B-B14F-4D97-AF65-F5344CB8AC3E}">
        <p14:creationId xmlns:p14="http://schemas.microsoft.com/office/powerpoint/2010/main" xmlns="" val="3803853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ppt_h/2"/>
                                          </p:val>
                                        </p:tav>
                                        <p:tav tm="100000">
                                          <p:val>
                                            <p:strVal val="#ppt_y"/>
                                          </p:val>
                                        </p:tav>
                                      </p:tavLst>
                                    </p:anim>
                                    <p:anim calcmode="lin" valueType="num">
                                      <p:cBhvr>
                                        <p:cTn id="23" dur="500" fill="hold"/>
                                        <p:tgtEl>
                                          <p:spTgt spid="5"/>
                                        </p:tgtEl>
                                        <p:attrNameLst>
                                          <p:attrName>ppt_w</p:attrName>
                                        </p:attrNameLst>
                                      </p:cBhvr>
                                      <p:tavLst>
                                        <p:tav tm="0">
                                          <p:val>
                                            <p:strVal val="#ppt_w"/>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43"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
                                        <p:tgtEl>
                                          <p:spTgt spid="4"/>
                                        </p:tgtEl>
                                      </p:cBhvr>
                                    </p:animEffect>
                                    <p:anim calcmode="lin" valueType="num">
                                      <p:cBhvr>
                                        <p:cTn id="29" dur="400" fill="hold"/>
                                        <p:tgtEl>
                                          <p:spTgt spid="4"/>
                                        </p:tgtEl>
                                        <p:attrNameLst>
                                          <p:attrName>ppt_x</p:attrName>
                                        </p:attrNameLst>
                                      </p:cBhvr>
                                      <p:tavLst>
                                        <p:tav tm="0">
                                          <p:val>
                                            <p:strVal val="#ppt_x"/>
                                          </p:val>
                                        </p:tav>
                                        <p:tav tm="100000">
                                          <p:val>
                                            <p:strVal val="#ppt_x"/>
                                          </p:val>
                                        </p:tav>
                                      </p:tavLst>
                                    </p:anim>
                                    <p:anim calcmode="lin" valueType="num">
                                      <p:cBhvr>
                                        <p:cTn id="30" dur="400" fill="hold"/>
                                        <p:tgtEl>
                                          <p:spTgt spid="4"/>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downLeft)">
                                      <p:cBhvr>
                                        <p:cTn id="37" dur="500"/>
                                        <p:tgtEl>
                                          <p:spTgt spid="7"/>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left)">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animEffect transition="in" filter="wipe(left)">
                                      <p:cBhvr>
                                        <p:cTn id="5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7CB41E1-9C48-42BA-883C-5DD22FBA2467}"/>
              </a:ext>
            </a:extLst>
          </p:cNvPr>
          <p:cNvSpPr/>
          <p:nvPr/>
        </p:nvSpPr>
        <p:spPr>
          <a:xfrm>
            <a:off x="2926079" y="0"/>
            <a:ext cx="6217920" cy="707886"/>
          </a:xfrm>
          <a:prstGeom prst="rect">
            <a:avLst/>
          </a:prstGeom>
          <a:noFill/>
        </p:spPr>
        <p:txBody>
          <a:bodyPr wrap="square" rtlCol="0">
            <a:spAutoFit/>
            <a:scene3d>
              <a:camera prst="orthographicFront"/>
              <a:lightRig rig="twoPt" dir="t"/>
            </a:scene3d>
            <a:sp3d extrusionH="31750" contourW="6350" prstMaterial="powder">
              <a:bevelT w="19050" h="19050" prst="angle"/>
              <a:contourClr>
                <a:srgbClr val="FFC000"/>
              </a:contourClr>
            </a:sp3d>
          </a:bodyPr>
          <a:lstStyle/>
          <a:p>
            <a:pPr algn="ctr" defTabSz="914400"/>
            <a:r>
              <a:rPr lang="ro-RO" sz="4000" b="1" smtClean="0">
                <a:ln/>
                <a:solidFill>
                  <a:srgbClr val="FFC000"/>
                </a:solidFill>
              </a:rPr>
              <a:t>UN OM </a:t>
            </a:r>
            <a:r>
              <a:rPr lang="ro-RO" sz="4000" b="1" smtClean="0">
                <a:ln/>
                <a:solidFill>
                  <a:srgbClr val="FFC000"/>
                </a:solidFill>
              </a:rPr>
              <a:t>AL </a:t>
            </a:r>
            <a:r>
              <a:rPr lang="ro-RO" sz="4000" b="1" smtClean="0">
                <a:ln/>
                <a:solidFill>
                  <a:srgbClr val="FFC000"/>
                </a:solidFill>
              </a:rPr>
              <a:t>RUGĂCIUNII</a:t>
            </a:r>
            <a:endParaRPr lang="ro-RO" sz="4000" b="1">
              <a:ln/>
              <a:solidFill>
                <a:srgbClr val="FFC000"/>
              </a:solidFill>
            </a:endParaRPr>
          </a:p>
        </p:txBody>
      </p:sp>
      <p:sp>
        <p:nvSpPr>
          <p:cNvPr id="3" name="Rectángulo 2">
            <a:extLst>
              <a:ext uri="{FF2B5EF4-FFF2-40B4-BE49-F238E27FC236}">
                <a16:creationId xmlns:a16="http://schemas.microsoft.com/office/drawing/2014/main" xmlns="" id="{C37C3631-4DC6-42DD-9E70-86BD5737B0C0}"/>
              </a:ext>
            </a:extLst>
          </p:cNvPr>
          <p:cNvSpPr/>
          <p:nvPr/>
        </p:nvSpPr>
        <p:spPr>
          <a:xfrm>
            <a:off x="2926080" y="618537"/>
            <a:ext cx="6217920" cy="1477328"/>
          </a:xfrm>
          <a:prstGeom prst="rect">
            <a:avLst/>
          </a:prstGeom>
        </p:spPr>
        <p:txBody>
          <a:bodyPr wrap="square">
            <a:spAutoFit/>
            <a:scene3d>
              <a:camera prst="orthographicFront"/>
              <a:lightRig rig="threePt" dir="t"/>
            </a:scene3d>
            <a:sp3d extrusionH="57150">
              <a:bevelT w="38100" h="38100"/>
            </a:sp3d>
          </a:bodyPr>
          <a:lstStyle/>
          <a:p>
            <a:pPr algn="ctr"/>
            <a:r>
              <a:rPr lang="ro-RO" b="1" smtClean="0">
                <a:solidFill>
                  <a:srgbClr val="5E542C"/>
                </a:solidFill>
                <a:latin typeface="Comic Sans MS" panose="030F0702030302020204" pitchFamily="66" charset="0"/>
              </a:rPr>
              <a:t>„</a:t>
            </a:r>
            <a:r>
              <a:rPr lang="ro-RO" b="1" smtClean="0">
                <a:solidFill>
                  <a:srgbClr val="5E542C"/>
                </a:solidFill>
                <a:latin typeface="Comic Sans MS" panose="030F0702030302020204" pitchFamily="66" charset="0"/>
              </a:rPr>
              <a:t>Când a aflat Daniel că s-a iscălit porunca, a intrat în casa lui, unde ferestrele odăii de sus erau deschise înspre Ierusalim</a:t>
            </a:r>
            <a:r>
              <a:rPr lang="ro-RO" b="1" smtClean="0">
                <a:solidFill>
                  <a:srgbClr val="5E542C"/>
                </a:solidFill>
                <a:latin typeface="Comic Sans MS" panose="030F0702030302020204" pitchFamily="66" charset="0"/>
              </a:rPr>
              <a:t>, şi de trei ori pe zi </a:t>
            </a:r>
            <a:r>
              <a:rPr lang="ro-RO" b="1" smtClean="0">
                <a:solidFill>
                  <a:srgbClr val="5E542C"/>
                </a:solidFill>
                <a:latin typeface="Comic Sans MS" panose="030F0702030302020204" pitchFamily="66" charset="0"/>
              </a:rPr>
              <a:t>îngenunchea</a:t>
            </a:r>
            <a:r>
              <a:rPr lang="ro-RO" b="1" smtClean="0">
                <a:solidFill>
                  <a:srgbClr val="5E542C"/>
                </a:solidFill>
                <a:latin typeface="Comic Sans MS" panose="030F0702030302020204" pitchFamily="66" charset="0"/>
              </a:rPr>
              <a:t>, se ruga şi lăuda pe Dumnezeul </a:t>
            </a:r>
            <a:r>
              <a:rPr lang="ro-RO" b="1" smtClean="0">
                <a:solidFill>
                  <a:srgbClr val="5E542C"/>
                </a:solidFill>
                <a:latin typeface="Comic Sans MS" panose="030F0702030302020204" pitchFamily="66" charset="0"/>
              </a:rPr>
              <a:t>lui</a:t>
            </a:r>
            <a:r>
              <a:rPr lang="ro-RO" b="1" smtClean="0">
                <a:solidFill>
                  <a:srgbClr val="5E542C"/>
                </a:solidFill>
                <a:latin typeface="Comic Sans MS" panose="030F0702030302020204" pitchFamily="66" charset="0"/>
              </a:rPr>
              <a:t>, cum făcea şi mai </a:t>
            </a:r>
            <a:r>
              <a:rPr lang="ro-RO" b="1" smtClean="0">
                <a:solidFill>
                  <a:srgbClr val="5E542C"/>
                </a:solidFill>
                <a:latin typeface="Comic Sans MS" panose="030F0702030302020204" pitchFamily="66" charset="0"/>
              </a:rPr>
              <a:t>înainte.”</a:t>
            </a:r>
            <a:r>
              <a:rPr lang="ro-RO" b="1" smtClean="0">
                <a:solidFill>
                  <a:srgbClr val="5E542C"/>
                </a:solidFill>
                <a:latin typeface="Comic Sans MS" panose="030F0702030302020204" pitchFamily="66" charset="0"/>
              </a:rPr>
              <a:t> </a:t>
            </a:r>
            <a:r>
              <a:rPr lang="ro-RO" sz="1600" b="1" smtClean="0">
                <a:solidFill>
                  <a:srgbClr val="5E542C"/>
                </a:solidFill>
                <a:latin typeface="Comic Sans MS" panose="030F0702030302020204" pitchFamily="66" charset="0"/>
              </a:rPr>
              <a:t>(</a:t>
            </a:r>
            <a:r>
              <a:rPr lang="ro-RO" sz="1600" b="1" smtClean="0">
                <a:solidFill>
                  <a:srgbClr val="5E542C"/>
                </a:solidFill>
                <a:latin typeface="Comic Sans MS" panose="030F0702030302020204" pitchFamily="66" charset="0"/>
              </a:rPr>
              <a:t>Daniel </a:t>
            </a:r>
            <a:r>
              <a:rPr lang="ro-RO" sz="1600" b="1" smtClean="0">
                <a:solidFill>
                  <a:srgbClr val="5E542C"/>
                </a:solidFill>
                <a:latin typeface="Comic Sans MS" panose="030F0702030302020204" pitchFamily="66" charset="0"/>
              </a:rPr>
              <a:t>6:10)</a:t>
            </a:r>
            <a:endParaRPr lang="ro-RO" sz="1600" b="1">
              <a:solidFill>
                <a:srgbClr val="5E542C"/>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C49437F-CBEA-451C-9859-6E2A91E5DFD9}"/>
              </a:ext>
            </a:extLst>
          </p:cNvPr>
          <p:cNvSpPr txBox="1"/>
          <p:nvPr/>
        </p:nvSpPr>
        <p:spPr>
          <a:xfrm>
            <a:off x="100940" y="2182327"/>
            <a:ext cx="5468986" cy="4708981"/>
          </a:xfrm>
          <a:prstGeom prst="rect">
            <a:avLst/>
          </a:prstGeom>
          <a:noFill/>
        </p:spPr>
        <p:txBody>
          <a:bodyPr wrap="square" rtlCol="0">
            <a:spAutoFit/>
          </a:bodyPr>
          <a:lstStyle/>
          <a:p>
            <a:pPr>
              <a:spcBef>
                <a:spcPts val="600"/>
              </a:spcBef>
            </a:pPr>
            <a:r>
              <a:rPr lang="ro-RO" sz="2000" b="1" smtClean="0"/>
              <a:t>În</a:t>
            </a:r>
            <a:r>
              <a:rPr lang="ro-RO" sz="2000" b="1" smtClean="0"/>
              <a:t> pofida decretului </a:t>
            </a:r>
            <a:r>
              <a:rPr lang="ro-RO" sz="2000" b="1" smtClean="0"/>
              <a:t>regal</a:t>
            </a:r>
            <a:r>
              <a:rPr lang="ro-RO" sz="2000" b="1" smtClean="0"/>
              <a:t>, Daniel nu a încercat să-şi ascundă obiceiul de a se </a:t>
            </a:r>
            <a:r>
              <a:rPr lang="ro-RO" sz="2000" b="1" smtClean="0"/>
              <a:t>ruga</a:t>
            </a:r>
            <a:r>
              <a:rPr lang="ro-RO" sz="2000" b="1" smtClean="0"/>
              <a:t>. El a continuat să se roage cu faţa spre Ierusalim după cum îi era obiceiul </a:t>
            </a:r>
            <a:r>
              <a:rPr lang="ro-RO" sz="2000" b="1" smtClean="0"/>
              <a:t>(</a:t>
            </a:r>
            <a:r>
              <a:rPr lang="ro-RO" sz="2000" b="1" smtClean="0"/>
              <a:t>2 Cronici </a:t>
            </a:r>
            <a:r>
              <a:rPr lang="ro-RO" sz="2000" b="1" smtClean="0"/>
              <a:t>6:20-40).</a:t>
            </a:r>
            <a:endParaRPr lang="ro-RO" sz="2000" b="1" smtClean="0"/>
          </a:p>
          <a:p>
            <a:pPr>
              <a:spcBef>
                <a:spcPts val="600"/>
              </a:spcBef>
            </a:pPr>
            <a:r>
              <a:rPr lang="ro-RO" sz="2000" b="1" smtClean="0"/>
              <a:t>Închinarea este principalul punct de conflict dintre bine şi </a:t>
            </a:r>
            <a:r>
              <a:rPr lang="ro-RO" sz="2000" b="1" smtClean="0"/>
              <a:t>rău</a:t>
            </a:r>
            <a:r>
              <a:rPr lang="ro-RO" sz="2000" b="1" smtClean="0"/>
              <a:t>. Cui şi cum ne vom </a:t>
            </a:r>
            <a:r>
              <a:rPr lang="ro-RO" sz="2000" b="1" smtClean="0"/>
              <a:t>închina?</a:t>
            </a:r>
            <a:endParaRPr lang="ro-RO" sz="2000" b="1" smtClean="0"/>
          </a:p>
          <a:p>
            <a:pPr>
              <a:spcBef>
                <a:spcPts val="600"/>
              </a:spcBef>
            </a:pPr>
            <a:r>
              <a:rPr lang="ro-RO" sz="2000" b="1" smtClean="0"/>
              <a:t>Ce vom face atunci când loialitatea noastră faţă de Dumnezeu e în conflict direct cu loialitatea faţă de </a:t>
            </a:r>
            <a:r>
              <a:rPr lang="ro-RO" sz="2000" b="1" smtClean="0"/>
              <a:t>ţară?</a:t>
            </a:r>
            <a:endParaRPr lang="ro-RO" sz="2000" b="1" smtClean="0"/>
          </a:p>
          <a:p>
            <a:pPr>
              <a:spcBef>
                <a:spcPts val="600"/>
              </a:spcBef>
            </a:pPr>
            <a:r>
              <a:rPr lang="ro-RO" sz="2000" b="1" smtClean="0"/>
              <a:t>Decizia pe care o vom lua va depinde de atitudinea noastră de </a:t>
            </a:r>
            <a:r>
              <a:rPr lang="ro-RO" sz="2000" b="1" smtClean="0"/>
              <a:t>astăzi.</a:t>
            </a:r>
            <a:endParaRPr lang="ro-RO" sz="2000" b="1" smtClean="0"/>
          </a:p>
          <a:p>
            <a:pPr>
              <a:spcBef>
                <a:spcPts val="600"/>
              </a:spcBef>
            </a:pPr>
            <a:r>
              <a:rPr lang="ro-RO" sz="2000" b="1" smtClean="0"/>
              <a:t>Mă rog eu lui Dumnezeu în fiecare </a:t>
            </a:r>
            <a:r>
              <a:rPr lang="ro-RO" sz="2000" b="1" smtClean="0"/>
              <a:t>zi</a:t>
            </a:r>
            <a:r>
              <a:rPr lang="ro-RO" sz="2000" b="1" smtClean="0"/>
              <a:t>? Pun eu deoparte Sabatul pentru a-L venera pe </a:t>
            </a:r>
            <a:r>
              <a:rPr lang="ro-RO" sz="2000" b="1" smtClean="0"/>
              <a:t>Dumnezeu</a:t>
            </a:r>
            <a:r>
              <a:rPr lang="ro-RO" sz="2000" b="1" smtClean="0"/>
              <a:t>? Cum este relaţia mea zilnică cu </a:t>
            </a:r>
            <a:r>
              <a:rPr lang="ro-RO" sz="2000" b="1" smtClean="0"/>
              <a:t>Isus?</a:t>
            </a:r>
            <a:endParaRPr lang="ro-RO" sz="2000" b="1"/>
          </a:p>
        </p:txBody>
      </p:sp>
      <p:pic>
        <p:nvPicPr>
          <p:cNvPr id="6" name="Imagen 5">
            <a:extLst>
              <a:ext uri="{FF2B5EF4-FFF2-40B4-BE49-F238E27FC236}">
                <a16:creationId xmlns:a16="http://schemas.microsoft.com/office/drawing/2014/main" xmlns="" id="{19D53077-A20B-41DF-AA97-DBB7A9489E2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855277" y="2543694"/>
            <a:ext cx="3141468" cy="4170090"/>
          </a:xfrm>
          <a:prstGeom prst="rect">
            <a:avLst/>
          </a:prstGeom>
          <a:ln w="190500" cap="sq">
            <a:solidFill>
              <a:srgbClr val="C8BB8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Imagen 6">
            <a:extLst>
              <a:ext uri="{FF2B5EF4-FFF2-40B4-BE49-F238E27FC236}">
                <a16:creationId xmlns:a16="http://schemas.microsoft.com/office/drawing/2014/main" xmlns="" id="{EBA364A9-FB26-48EA-8BF7-25F6659ED419}"/>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60563" y="272936"/>
            <a:ext cx="2873830" cy="18419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232163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left)">
                                      <p:cBhvr>
                                        <p:cTn id="5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0C769C0D-4358-4A4F-9B7C-E288B2ED5FA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468881" y="223998"/>
            <a:ext cx="2510971" cy="1883228"/>
          </a:xfrm>
          <a:prstGeom prst="rect">
            <a:avLst/>
          </a:prstGeom>
          <a:ln w="76200" cap="rnd">
            <a:solidFill>
              <a:schemeClr val="accent2">
                <a:lumMod val="40000"/>
                <a:lumOff val="60000"/>
              </a:schemeClr>
            </a:solidFill>
          </a:ln>
          <a:effectLst/>
          <a:scene3d>
            <a:camera prst="orthographicFront"/>
            <a:lightRig rig="twoPt" dir="t">
              <a:rot lat="0" lon="0" rev="7800000"/>
            </a:lightRig>
          </a:scene3d>
          <a:sp3d contourW="6350">
            <a:bevelT w="50800" h="16510"/>
            <a:contourClr>
              <a:srgbClr val="C0C0C0"/>
            </a:contourClr>
          </a:sp3d>
        </p:spPr>
      </p:pic>
      <p:sp>
        <p:nvSpPr>
          <p:cNvPr id="2" name="Rectángulo 1">
            <a:extLst>
              <a:ext uri="{FF2B5EF4-FFF2-40B4-BE49-F238E27FC236}">
                <a16:creationId xmlns:a16="http://schemas.microsoft.com/office/drawing/2014/main" xmlns="" id="{C9B1DEDC-AA06-4F76-BD1E-AFA5E1DE342B}"/>
              </a:ext>
            </a:extLst>
          </p:cNvPr>
          <p:cNvSpPr/>
          <p:nvPr/>
        </p:nvSpPr>
        <p:spPr>
          <a:xfrm>
            <a:off x="1" y="0"/>
            <a:ext cx="6468880" cy="769441"/>
          </a:xfrm>
          <a:prstGeom prst="rect">
            <a:avLst/>
          </a:prstGeom>
          <a:noFill/>
        </p:spPr>
        <p:txBody>
          <a:bodyPr wrap="square" rtlCol="0">
            <a:spAutoFit/>
          </a:bodyPr>
          <a:lstStyle/>
          <a:p>
            <a:pPr algn="ctr" defTabSz="914400"/>
            <a:r>
              <a:rPr lang="ro-RO" sz="4400" b="1" spc="50" smtClean="0">
                <a:ln w="12700" cmpd="sng">
                  <a:solidFill>
                    <a:srgbClr val="FFC000"/>
                  </a:solidFill>
                  <a:prstDash val="solid"/>
                </a:ln>
                <a:solidFill>
                  <a:schemeClr val="accent6">
                    <a:tint val="1000"/>
                  </a:schemeClr>
                </a:solidFill>
                <a:effectLst>
                  <a:glow rad="53100">
                    <a:srgbClr val="FFC000">
                      <a:alpha val="30000"/>
                    </a:srgbClr>
                  </a:glow>
                </a:effectLst>
              </a:rPr>
              <a:t>UN OM PROTEJAT</a:t>
            </a:r>
            <a:endParaRPr lang="ro-RO" sz="4400" b="1" spc="50">
              <a:ln w="12700" cmpd="sng">
                <a:solidFill>
                  <a:srgbClr val="FFC000"/>
                </a:solidFill>
                <a:prstDash val="solid"/>
              </a:ln>
              <a:solidFill>
                <a:schemeClr val="accent6">
                  <a:tint val="1000"/>
                </a:schemeClr>
              </a:solidFill>
              <a:effectLst>
                <a:glow rad="53100">
                  <a:srgbClr val="FFC000">
                    <a:alpha val="30000"/>
                  </a:srgbClr>
                </a:glow>
              </a:effectLst>
            </a:endParaRPr>
          </a:p>
        </p:txBody>
      </p:sp>
      <p:sp>
        <p:nvSpPr>
          <p:cNvPr id="3" name="Rectángulo 2">
            <a:extLst>
              <a:ext uri="{FF2B5EF4-FFF2-40B4-BE49-F238E27FC236}">
                <a16:creationId xmlns:a16="http://schemas.microsoft.com/office/drawing/2014/main" xmlns="" id="{D2BC4480-15CE-4A86-944D-C06BEEE21E76}"/>
              </a:ext>
            </a:extLst>
          </p:cNvPr>
          <p:cNvSpPr/>
          <p:nvPr/>
        </p:nvSpPr>
        <p:spPr>
          <a:xfrm>
            <a:off x="2441240" y="639855"/>
            <a:ext cx="4019328" cy="1661993"/>
          </a:xfrm>
          <a:prstGeom prst="rect">
            <a:avLst/>
          </a:prstGeom>
        </p:spPr>
        <p:txBody>
          <a:bodyPr wrap="square">
            <a:spAutoFit/>
          </a:bodyPr>
          <a:lstStyle/>
          <a:p>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Împăratul s-a mâhnit foarte mult când a auzit lucrul acesta; s-a gândit cum ar putea să scape pe </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Daniel </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şi</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 până la asfinţitul </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soarelui</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 s-a trudit să-l </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scape.”</a:t>
            </a:r>
            <a:r>
              <a:rPr lang="ro-RO" sz="1700" b="1" smtClean="0">
                <a:solidFill>
                  <a:srgbClr val="FFFF99"/>
                </a:solidFill>
                <a:effectLst>
                  <a:outerShdw blurRad="38100" dist="38100" dir="2700000" algn="tl">
                    <a:srgbClr val="000000">
                      <a:alpha val="43137"/>
                    </a:srgbClr>
                  </a:outerShdw>
                </a:effectLst>
                <a:latin typeface="Comic Sans MS" panose="030F0702030302020204" pitchFamily="66" charset="0"/>
              </a:rPr>
              <a:t> </a:t>
            </a:r>
            <a:r>
              <a:rPr lang="ro-RO" sz="1400" b="1" smtClean="0">
                <a:solidFill>
                  <a:srgbClr val="FFFF99"/>
                </a:solidFill>
                <a:effectLst>
                  <a:outerShdw blurRad="38100" dist="38100" dir="2700000" algn="tl">
                    <a:srgbClr val="000000">
                      <a:alpha val="43137"/>
                    </a:srgbClr>
                  </a:outerShdw>
                </a:effectLst>
                <a:latin typeface="Comic Sans MS" panose="030F0702030302020204" pitchFamily="66" charset="0"/>
              </a:rPr>
              <a:t>(</a:t>
            </a:r>
            <a:r>
              <a:rPr lang="ro-RO" sz="1400" b="1" smtClean="0">
                <a:solidFill>
                  <a:srgbClr val="FFFF99"/>
                </a:solidFill>
                <a:effectLst>
                  <a:outerShdw blurRad="38100" dist="38100" dir="2700000" algn="tl">
                    <a:srgbClr val="000000">
                      <a:alpha val="43137"/>
                    </a:srgbClr>
                  </a:outerShdw>
                </a:effectLst>
                <a:latin typeface="Comic Sans MS" panose="030F0702030302020204" pitchFamily="66" charset="0"/>
              </a:rPr>
              <a:t>Daniel </a:t>
            </a:r>
            <a:r>
              <a:rPr lang="ro-RO" sz="1400" b="1" smtClean="0">
                <a:solidFill>
                  <a:srgbClr val="FFFF99"/>
                </a:solidFill>
                <a:effectLst>
                  <a:outerShdw blurRad="38100" dist="38100" dir="2700000" algn="tl">
                    <a:srgbClr val="000000">
                      <a:alpha val="43137"/>
                    </a:srgbClr>
                  </a:outerShdw>
                </a:effectLst>
                <a:latin typeface="Comic Sans MS" panose="030F0702030302020204" pitchFamily="66" charset="0"/>
              </a:rPr>
              <a:t>6:14)</a:t>
            </a:r>
            <a:endParaRPr lang="ro-RO" sz="1200" b="1">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C28FCF65-6BCA-4E5D-8959-701B7C78C5A8}"/>
              </a:ext>
            </a:extLst>
          </p:cNvPr>
          <p:cNvSpPr txBox="1"/>
          <p:nvPr/>
        </p:nvSpPr>
        <p:spPr>
          <a:xfrm>
            <a:off x="2449553" y="2208006"/>
            <a:ext cx="6540628" cy="1015663"/>
          </a:xfrm>
          <a:prstGeom prst="rect">
            <a:avLst/>
          </a:prstGeom>
          <a:noFill/>
        </p:spPr>
        <p:txBody>
          <a:bodyPr wrap="square" rtlCol="0">
            <a:spAutoFit/>
          </a:bodyPr>
          <a:lstStyle/>
          <a:p>
            <a:pPr>
              <a:spcBef>
                <a:spcPts val="600"/>
              </a:spcBef>
            </a:pPr>
            <a:r>
              <a:rPr lang="ro-RO" sz="2000" b="1" smtClean="0">
                <a:solidFill>
                  <a:schemeClr val="bg1"/>
                </a:solidFill>
                <a:effectLst>
                  <a:glow rad="127000">
                    <a:srgbClr val="4E2F1B"/>
                  </a:glow>
                </a:effectLst>
              </a:rPr>
              <a:t>Guvernatorii</a:t>
            </a:r>
            <a:r>
              <a:rPr lang="ro-RO" sz="2000" b="1" smtClean="0">
                <a:solidFill>
                  <a:schemeClr val="bg1"/>
                </a:solidFill>
                <a:effectLst>
                  <a:glow rad="127000">
                    <a:srgbClr val="4E2F1B"/>
                  </a:glow>
                </a:effectLst>
              </a:rPr>
              <a:t> l-au prezentat pe Daniel ca pe un captiv străin care încălca porunca </a:t>
            </a:r>
            <a:r>
              <a:rPr lang="ro-RO" sz="2000" b="1" smtClean="0">
                <a:solidFill>
                  <a:schemeClr val="bg1"/>
                </a:solidFill>
                <a:effectLst>
                  <a:glow rad="127000">
                    <a:srgbClr val="4E2F1B"/>
                  </a:glow>
                </a:effectLst>
              </a:rPr>
              <a:t>regelui</a:t>
            </a:r>
            <a:r>
              <a:rPr lang="ro-RO" sz="2000" b="1" smtClean="0">
                <a:solidFill>
                  <a:schemeClr val="bg1"/>
                </a:solidFill>
                <a:effectLst>
                  <a:glow rad="127000">
                    <a:srgbClr val="4E2F1B"/>
                  </a:glow>
                </a:effectLst>
              </a:rPr>
              <a:t>. Ei au omis intenţionat marile sale </a:t>
            </a:r>
            <a:r>
              <a:rPr lang="ro-RO" sz="2000" b="1" smtClean="0">
                <a:solidFill>
                  <a:schemeClr val="bg1"/>
                </a:solidFill>
                <a:effectLst>
                  <a:glow rad="127000">
                    <a:srgbClr val="4E2F1B"/>
                  </a:glow>
                </a:effectLst>
              </a:rPr>
              <a:t>calităţi.</a:t>
            </a:r>
            <a:endParaRPr lang="ro-RO" sz="2000" b="1">
              <a:solidFill>
                <a:schemeClr val="bg1"/>
              </a:solidFill>
              <a:effectLst>
                <a:glow rad="127000">
                  <a:srgbClr val="4E2F1B"/>
                </a:glow>
              </a:effectLst>
            </a:endParaRPr>
          </a:p>
        </p:txBody>
      </p:sp>
      <p:pic>
        <p:nvPicPr>
          <p:cNvPr id="8" name="Imagen 7">
            <a:extLst>
              <a:ext uri="{FF2B5EF4-FFF2-40B4-BE49-F238E27FC236}">
                <a16:creationId xmlns:a16="http://schemas.microsoft.com/office/drawing/2014/main" xmlns="" id="{FAFABB85-1568-482F-9FF2-F72A23683BC4}"/>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187948" y="3302879"/>
            <a:ext cx="2755756" cy="3373045"/>
          </a:xfrm>
          <a:prstGeom prst="snip2DiagRect">
            <a:avLst>
              <a:gd name="adj1" fmla="val 0"/>
              <a:gd name="adj2" fmla="val 10347"/>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25A14D5E-0910-4F7E-8372-02556E2A857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16412" y="923065"/>
            <a:ext cx="2273764" cy="2045333"/>
          </a:xfrm>
          <a:prstGeom prst="rect">
            <a:avLst/>
          </a:prstGeom>
          <a:ln>
            <a:noFill/>
          </a:ln>
          <a:effectLst>
            <a:outerShdw blurRad="190500" algn="tl" rotWithShape="0">
              <a:srgbClr val="000000">
                <a:alpha val="70000"/>
              </a:srgbClr>
            </a:outerShdw>
          </a:effectLst>
        </p:spPr>
      </p:pic>
      <p:sp>
        <p:nvSpPr>
          <p:cNvPr id="13" name="Rectángulo 12">
            <a:extLst>
              <a:ext uri="{FF2B5EF4-FFF2-40B4-BE49-F238E27FC236}">
                <a16:creationId xmlns:a16="http://schemas.microsoft.com/office/drawing/2014/main" xmlns="" id="{36F74581-E13B-46AC-8F63-C010B4A2CC58}"/>
              </a:ext>
            </a:extLst>
          </p:cNvPr>
          <p:cNvSpPr/>
          <p:nvPr/>
        </p:nvSpPr>
        <p:spPr>
          <a:xfrm>
            <a:off x="153819" y="3223669"/>
            <a:ext cx="6025420" cy="1400383"/>
          </a:xfrm>
          <a:prstGeom prst="rect">
            <a:avLst/>
          </a:prstGeom>
        </p:spPr>
        <p:txBody>
          <a:bodyPr wrap="square">
            <a:spAutoFit/>
          </a:bodyPr>
          <a:lstStyle/>
          <a:p>
            <a:pPr>
              <a:spcBef>
                <a:spcPts val="600"/>
              </a:spcBef>
            </a:pPr>
            <a:r>
              <a:rPr lang="ro-RO" sz="2000" b="1" smtClean="0">
                <a:solidFill>
                  <a:schemeClr val="bg1"/>
                </a:solidFill>
                <a:effectLst>
                  <a:glow rad="127000">
                    <a:srgbClr val="4E2F1B"/>
                  </a:glow>
                </a:effectLst>
              </a:rPr>
              <a:t>De această dată regele nu a mai picat în plasa </a:t>
            </a:r>
            <a:r>
              <a:rPr lang="ro-RO" sz="2000" b="1" smtClean="0">
                <a:solidFill>
                  <a:schemeClr val="bg1"/>
                </a:solidFill>
                <a:effectLst>
                  <a:glow rad="127000">
                    <a:srgbClr val="4E2F1B"/>
                  </a:glow>
                </a:effectLst>
              </a:rPr>
              <a:t>guvernatorilor</a:t>
            </a:r>
            <a:r>
              <a:rPr lang="ro-RO" sz="2000" b="1" smtClean="0">
                <a:solidFill>
                  <a:schemeClr val="bg1"/>
                </a:solidFill>
                <a:effectLst>
                  <a:glow rad="127000">
                    <a:srgbClr val="4E2F1B"/>
                  </a:glow>
                </a:effectLst>
              </a:rPr>
              <a:t>. A simţit că aceştia erau rău </a:t>
            </a:r>
            <a:r>
              <a:rPr lang="ro-RO" sz="2000" b="1" smtClean="0">
                <a:solidFill>
                  <a:schemeClr val="bg1"/>
                </a:solidFill>
                <a:effectLst>
                  <a:glow rad="127000">
                    <a:srgbClr val="4E2F1B"/>
                  </a:glow>
                </a:effectLst>
              </a:rPr>
              <a:t>intenţionaţi.</a:t>
            </a:r>
            <a:endParaRPr lang="ro-RO" sz="2000" b="1" smtClean="0">
              <a:solidFill>
                <a:schemeClr val="bg1"/>
              </a:solidFill>
              <a:effectLst>
                <a:glow rad="127000">
                  <a:srgbClr val="4E2F1B"/>
                </a:glow>
              </a:effectLst>
            </a:endParaRPr>
          </a:p>
          <a:p>
            <a:pPr>
              <a:spcBef>
                <a:spcPts val="600"/>
              </a:spcBef>
            </a:pPr>
            <a:r>
              <a:rPr lang="ro-RO" sz="2000" b="1" smtClean="0">
                <a:solidFill>
                  <a:schemeClr val="bg1"/>
                </a:solidFill>
                <a:effectLst>
                  <a:glow rad="127000">
                    <a:srgbClr val="4E2F1B"/>
                  </a:glow>
                </a:effectLst>
              </a:rPr>
              <a:t>El şi-a irosit toată ziua încercând să-l scape pe Daniel de la </a:t>
            </a:r>
            <a:r>
              <a:rPr lang="ro-RO" sz="2000" b="1" smtClean="0">
                <a:solidFill>
                  <a:schemeClr val="bg1"/>
                </a:solidFill>
                <a:effectLst>
                  <a:glow rad="127000">
                    <a:srgbClr val="4E2F1B"/>
                  </a:glow>
                </a:effectLst>
              </a:rPr>
              <a:t>moarte</a:t>
            </a:r>
            <a:r>
              <a:rPr lang="ro-RO" sz="2000" b="1" smtClean="0">
                <a:solidFill>
                  <a:schemeClr val="bg1"/>
                </a:solidFill>
                <a:effectLst>
                  <a:glow rad="127000">
                    <a:srgbClr val="4E2F1B"/>
                  </a:glow>
                </a:effectLst>
              </a:rPr>
              <a:t>, dar nu a izbutit </a:t>
            </a:r>
            <a:r>
              <a:rPr lang="ro-RO" sz="2000" b="1" smtClean="0">
                <a:solidFill>
                  <a:schemeClr val="bg1"/>
                </a:solidFill>
                <a:effectLst>
                  <a:glow rad="127000">
                    <a:srgbClr val="4E2F1B"/>
                  </a:glow>
                </a:effectLst>
              </a:rPr>
              <a:t>(</a:t>
            </a:r>
            <a:r>
              <a:rPr lang="ro-RO" sz="2000" b="1" smtClean="0">
                <a:solidFill>
                  <a:schemeClr val="bg1"/>
                </a:solidFill>
                <a:effectLst>
                  <a:glow rad="127000">
                    <a:srgbClr val="4E2F1B"/>
                  </a:glow>
                </a:effectLst>
              </a:rPr>
              <a:t>Ioan </a:t>
            </a:r>
            <a:r>
              <a:rPr lang="ro-RO" sz="2000" b="1" smtClean="0">
                <a:solidFill>
                  <a:schemeClr val="bg1"/>
                </a:solidFill>
                <a:effectLst>
                  <a:glow rad="127000">
                    <a:srgbClr val="4E2F1B"/>
                  </a:glow>
                </a:effectLst>
              </a:rPr>
              <a:t>19:12).</a:t>
            </a:r>
            <a:endParaRPr lang="ro-RO" sz="2000" b="1">
              <a:solidFill>
                <a:schemeClr val="bg1"/>
              </a:solidFill>
              <a:effectLst>
                <a:glow rad="127000">
                  <a:srgbClr val="4E2F1B"/>
                </a:glow>
              </a:effectLst>
            </a:endParaRPr>
          </a:p>
        </p:txBody>
      </p:sp>
      <p:sp>
        <p:nvSpPr>
          <p:cNvPr id="14" name="Rectángulo 13">
            <a:extLst>
              <a:ext uri="{FF2B5EF4-FFF2-40B4-BE49-F238E27FC236}">
                <a16:creationId xmlns:a16="http://schemas.microsoft.com/office/drawing/2014/main" xmlns="" id="{B11D48D0-CCEB-400C-82D4-E5DD7259C48A}"/>
              </a:ext>
            </a:extLst>
          </p:cNvPr>
          <p:cNvSpPr/>
          <p:nvPr/>
        </p:nvSpPr>
        <p:spPr>
          <a:xfrm>
            <a:off x="3076049" y="4699561"/>
            <a:ext cx="2991902" cy="1938992"/>
          </a:xfrm>
          <a:prstGeom prst="rect">
            <a:avLst/>
          </a:prstGeom>
        </p:spPr>
        <p:txBody>
          <a:bodyPr wrap="square">
            <a:spAutoFit/>
          </a:bodyPr>
          <a:lstStyle/>
          <a:p>
            <a:pPr>
              <a:spcBef>
                <a:spcPts val="600"/>
              </a:spcBef>
            </a:pPr>
            <a:r>
              <a:rPr lang="ro-RO" sz="2000" b="1" smtClean="0">
                <a:solidFill>
                  <a:schemeClr val="bg1"/>
                </a:solidFill>
                <a:effectLst>
                  <a:glow rad="127000">
                    <a:srgbClr val="4E2F1B"/>
                  </a:glow>
                </a:effectLst>
              </a:rPr>
              <a:t>Credincioşia lui Daniel l-a impresionat pe rege până într-acolo că acesta a </a:t>
            </a:r>
            <a:r>
              <a:rPr lang="ro-RO" sz="2000" b="1" smtClean="0">
                <a:solidFill>
                  <a:schemeClr val="bg1"/>
                </a:solidFill>
                <a:effectLst>
                  <a:glow rad="127000">
                    <a:srgbClr val="4E2F1B"/>
                  </a:glow>
                </a:effectLst>
              </a:rPr>
              <a:t>exclamat</a:t>
            </a:r>
            <a:r>
              <a:rPr lang="ro-RO" sz="2000" b="1" smtClean="0">
                <a:solidFill>
                  <a:schemeClr val="bg1"/>
                </a:solidFill>
                <a:effectLst>
                  <a:glow rad="127000">
                    <a:srgbClr val="4E2F1B"/>
                  </a:glow>
                </a:effectLst>
              </a:rPr>
              <a:t>: </a:t>
            </a:r>
            <a:r>
              <a:rPr lang="ro-RO" sz="2000" b="1" smtClean="0">
                <a:solidFill>
                  <a:schemeClr val="bg1"/>
                </a:solidFill>
                <a:effectLst>
                  <a:glow rad="127000">
                    <a:srgbClr val="4E2F1B"/>
                  </a:glow>
                </a:effectLst>
              </a:rPr>
              <a:t>„</a:t>
            </a:r>
            <a:r>
              <a:rPr lang="ro-RO" sz="2000" b="1" smtClean="0">
                <a:solidFill>
                  <a:schemeClr val="bg1"/>
                </a:solidFill>
                <a:effectLst>
                  <a:glow rad="127000">
                    <a:srgbClr val="4E2F1B"/>
                  </a:glow>
                </a:effectLst>
              </a:rPr>
              <a:t>Dumnezeul tău căruia necurmat Îi slujeşti să te </a:t>
            </a:r>
            <a:r>
              <a:rPr lang="ro-RO" sz="2000" b="1" smtClean="0">
                <a:solidFill>
                  <a:schemeClr val="bg1"/>
                </a:solidFill>
                <a:effectLst>
                  <a:glow rad="127000">
                    <a:srgbClr val="4E2F1B"/>
                  </a:glow>
                </a:effectLst>
              </a:rPr>
              <a:t>scape</a:t>
            </a:r>
            <a:r>
              <a:rPr lang="ro-RO" sz="2000" b="1" smtClean="0">
                <a:solidFill>
                  <a:schemeClr val="bg1"/>
                </a:solidFill>
                <a:effectLst>
                  <a:glow rad="127000">
                    <a:srgbClr val="4E2F1B"/>
                  </a:glow>
                </a:effectLst>
              </a:rPr>
              <a:t>!” </a:t>
            </a:r>
            <a:r>
              <a:rPr lang="ro-RO" sz="2000" b="1" smtClean="0">
                <a:solidFill>
                  <a:schemeClr val="bg1"/>
                </a:solidFill>
                <a:effectLst>
                  <a:glow rad="127000">
                    <a:srgbClr val="4E2F1B"/>
                  </a:glow>
                </a:effectLst>
              </a:rPr>
              <a:t>(v.16).</a:t>
            </a:r>
            <a:endParaRPr lang="ro-RO" sz="2000" b="1">
              <a:solidFill>
                <a:schemeClr val="bg1"/>
              </a:solidFill>
              <a:effectLst>
                <a:glow rad="127000">
                  <a:srgbClr val="4E2F1B"/>
                </a:glow>
              </a:effectLst>
            </a:endParaRPr>
          </a:p>
        </p:txBody>
      </p:sp>
      <p:pic>
        <p:nvPicPr>
          <p:cNvPr id="15" name="Imagen 14">
            <a:extLst>
              <a:ext uri="{FF2B5EF4-FFF2-40B4-BE49-F238E27FC236}">
                <a16:creationId xmlns:a16="http://schemas.microsoft.com/office/drawing/2014/main" xmlns="" id="{11214BEF-40F4-4B5B-B04F-54C853E4A355}"/>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09005" y="4707520"/>
            <a:ext cx="2677885" cy="2008414"/>
          </a:xfrm>
          <a:prstGeom prst="rect">
            <a:avLst/>
          </a:prstGeom>
          <a:ln w="76200" cap="rnd">
            <a:solidFill>
              <a:schemeClr val="accent2">
                <a:lumMod val="40000"/>
                <a:lumOff val="60000"/>
              </a:schemeClr>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435633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wipe(left)">
                                      <p:cBhvr>
                                        <p:cTn id="46" dur="500"/>
                                        <p:tgtEl>
                                          <p:spTgt spid="1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uiExpand="1"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3F0400B-FC82-4A80-A05A-D0A3693D8A71}"/>
              </a:ext>
            </a:extLst>
          </p:cNvPr>
          <p:cNvSpPr/>
          <p:nvPr/>
        </p:nvSpPr>
        <p:spPr>
          <a:xfrm>
            <a:off x="6113417" y="-304"/>
            <a:ext cx="3030583" cy="2554545"/>
          </a:xfrm>
          <a:prstGeom prst="rect">
            <a:avLst/>
          </a:prstGeom>
        </p:spPr>
        <p:txBody>
          <a:bodyPr wrap="square">
            <a:spAutoFit/>
          </a:bodyPr>
          <a:lstStyle/>
          <a:p>
            <a:pPr algn="r"/>
            <a:r>
              <a:rPr lang="ro-RO" sz="3200" b="1" smtClean="0">
                <a:solidFill>
                  <a:schemeClr val="bg1"/>
                </a:solidFill>
              </a:rPr>
              <a:t>Şi</a:t>
            </a:r>
            <a:r>
              <a:rPr lang="ro-RO" sz="3200" b="1" smtClean="0">
                <a:solidFill>
                  <a:schemeClr val="bg1"/>
                </a:solidFill>
              </a:rPr>
              <a:t> Dumnezeu    Şi-a trimis îngerul să-l progejeze pe </a:t>
            </a:r>
            <a:r>
              <a:rPr lang="ro-RO" sz="3200" b="1" smtClean="0">
                <a:solidFill>
                  <a:schemeClr val="bg1"/>
                </a:solidFill>
              </a:rPr>
              <a:t>Daniel.</a:t>
            </a:r>
            <a:endParaRPr lang="ro-RO" sz="3200" b="1">
              <a:solidFill>
                <a:schemeClr val="bg1"/>
              </a:solidFill>
            </a:endParaRPr>
          </a:p>
        </p:txBody>
      </p:sp>
    </p:spTree>
    <p:extLst>
      <p:ext uri="{BB962C8B-B14F-4D97-AF65-F5344CB8AC3E}">
        <p14:creationId xmlns:p14="http://schemas.microsoft.com/office/powerpoint/2010/main" xmlns="" val="340368621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6CABF73-06B1-4AAF-96BB-6179CBCCCE93}"/>
              </a:ext>
            </a:extLst>
          </p:cNvPr>
          <p:cNvSpPr/>
          <p:nvPr/>
        </p:nvSpPr>
        <p:spPr>
          <a:xfrm>
            <a:off x="1567541" y="0"/>
            <a:ext cx="7576457" cy="769441"/>
          </a:xfrm>
          <a:prstGeom prst="rect">
            <a:avLst/>
          </a:prstGeom>
        </p:spPr>
        <p:txBody>
          <a:bodyPr wrap="square">
            <a:spAutoFit/>
          </a:bodyPr>
          <a:lstStyle/>
          <a:p>
            <a:pPr algn="ct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UN </a:t>
            </a: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OM </a:t>
            </a:r>
            <a:r>
              <a:rPr lang="ro-RO" sz="4400" b="1" spc="50" smtClean="0">
                <a:ln w="9525" cmpd="sng">
                  <a:solidFill>
                    <a:schemeClr val="accent1"/>
                  </a:solidFill>
                  <a:prstDash val="solid"/>
                </a:ln>
                <a:solidFill>
                  <a:srgbClr val="70AD47">
                    <a:tint val="1000"/>
                  </a:srgbClr>
                </a:solidFill>
                <a:effectLst>
                  <a:glow rad="38100">
                    <a:schemeClr val="accent1">
                      <a:alpha val="40000"/>
                    </a:schemeClr>
                  </a:glow>
                </a:effectLst>
              </a:rPr>
              <a:t>RĂZBUNAT</a:t>
            </a:r>
            <a:endParaRPr lang="ro-RO" sz="44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ángulo 2">
            <a:extLst>
              <a:ext uri="{FF2B5EF4-FFF2-40B4-BE49-F238E27FC236}">
                <a16:creationId xmlns:a16="http://schemas.microsoft.com/office/drawing/2014/main" xmlns="" id="{437403D6-BE57-48D9-B3E9-D3FD8EC1BAB1}"/>
              </a:ext>
            </a:extLst>
          </p:cNvPr>
          <p:cNvSpPr/>
          <p:nvPr/>
        </p:nvSpPr>
        <p:spPr>
          <a:xfrm>
            <a:off x="1567543" y="617976"/>
            <a:ext cx="7576457" cy="1200329"/>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58267E"/>
                </a:solidFill>
                <a:latin typeface="Comic Sans MS" panose="030F0702030302020204" pitchFamily="66" charset="0"/>
              </a:rPr>
              <a:t>„</a:t>
            </a:r>
            <a:r>
              <a:rPr lang="ro-RO" b="1" smtClean="0">
                <a:solidFill>
                  <a:srgbClr val="58267E"/>
                </a:solidFill>
                <a:latin typeface="Comic Sans MS" panose="030F0702030302020204" pitchFamily="66" charset="0"/>
              </a:rPr>
              <a:t>Dumnezeul meu a trimis pe îngerul </a:t>
            </a:r>
            <a:r>
              <a:rPr lang="ro-RO" b="1" smtClean="0">
                <a:solidFill>
                  <a:srgbClr val="58267E"/>
                </a:solidFill>
                <a:latin typeface="Comic Sans MS" panose="030F0702030302020204" pitchFamily="66" charset="0"/>
              </a:rPr>
              <a:t>Său şi a închis gura </a:t>
            </a:r>
            <a:r>
              <a:rPr lang="ro-RO" b="1" smtClean="0">
                <a:solidFill>
                  <a:srgbClr val="58267E"/>
                </a:solidFill>
                <a:latin typeface="Comic Sans MS" panose="030F0702030302020204" pitchFamily="66" charset="0"/>
              </a:rPr>
              <a:t>leilor</a:t>
            </a:r>
            <a:r>
              <a:rPr lang="ro-RO" b="1" smtClean="0">
                <a:solidFill>
                  <a:srgbClr val="58267E"/>
                </a:solidFill>
                <a:latin typeface="Comic Sans MS" panose="030F0702030302020204" pitchFamily="66" charset="0"/>
              </a:rPr>
              <a:t>, care nu mi-au făcut niciun </a:t>
            </a:r>
            <a:r>
              <a:rPr lang="ro-RO" b="1" smtClean="0">
                <a:solidFill>
                  <a:srgbClr val="58267E"/>
                </a:solidFill>
                <a:latin typeface="Comic Sans MS" panose="030F0702030302020204" pitchFamily="66" charset="0"/>
              </a:rPr>
              <a:t>rău</a:t>
            </a:r>
            <a:r>
              <a:rPr lang="ro-RO" b="1" smtClean="0">
                <a:solidFill>
                  <a:srgbClr val="58267E"/>
                </a:solidFill>
                <a:latin typeface="Comic Sans MS" panose="030F0702030302020204" pitchFamily="66" charset="0"/>
              </a:rPr>
              <a:t>, pentru că am fost găsit nevinovat înaintea </a:t>
            </a:r>
            <a:r>
              <a:rPr lang="ro-RO" b="1" smtClean="0">
                <a:solidFill>
                  <a:srgbClr val="58267E"/>
                </a:solidFill>
                <a:latin typeface="Comic Sans MS" panose="030F0702030302020204" pitchFamily="66" charset="0"/>
              </a:rPr>
              <a:t>Lui</a:t>
            </a:r>
            <a:r>
              <a:rPr lang="ro-RO" b="1" smtClean="0">
                <a:solidFill>
                  <a:srgbClr val="58267E"/>
                </a:solidFill>
                <a:latin typeface="Comic Sans MS" panose="030F0702030302020204" pitchFamily="66" charset="0"/>
              </a:rPr>
              <a:t>. Şi nici înaintea </a:t>
            </a:r>
            <a:r>
              <a:rPr lang="ro-RO" b="1" smtClean="0">
                <a:solidFill>
                  <a:srgbClr val="58267E"/>
                </a:solidFill>
                <a:latin typeface="Comic Sans MS" panose="030F0702030302020204" pitchFamily="66" charset="0"/>
              </a:rPr>
              <a:t>ta</a:t>
            </a:r>
            <a:r>
              <a:rPr lang="ro-RO" b="1" smtClean="0">
                <a:solidFill>
                  <a:srgbClr val="58267E"/>
                </a:solidFill>
                <a:latin typeface="Comic Sans MS" panose="030F0702030302020204" pitchFamily="66" charset="0"/>
              </a:rPr>
              <a:t>, </a:t>
            </a:r>
            <a:r>
              <a:rPr lang="ro-RO" b="1" smtClean="0">
                <a:solidFill>
                  <a:srgbClr val="58267E"/>
                </a:solidFill>
                <a:latin typeface="Comic Sans MS" panose="030F0702030302020204" pitchFamily="66" charset="0"/>
              </a:rPr>
              <a:t>împărate</a:t>
            </a:r>
            <a:r>
              <a:rPr lang="ro-RO" b="1" smtClean="0">
                <a:solidFill>
                  <a:srgbClr val="58267E"/>
                </a:solidFill>
                <a:latin typeface="Comic Sans MS" panose="030F0702030302020204" pitchFamily="66" charset="0"/>
              </a:rPr>
              <a:t>, n-am făcut nimic </a:t>
            </a:r>
            <a:r>
              <a:rPr lang="ro-RO" b="1" smtClean="0">
                <a:solidFill>
                  <a:srgbClr val="58267E"/>
                </a:solidFill>
                <a:latin typeface="Comic Sans MS" panose="030F0702030302020204" pitchFamily="66" charset="0"/>
              </a:rPr>
              <a:t>rău!”</a:t>
            </a:r>
            <a:r>
              <a:rPr lang="ro-RO" b="1" smtClean="0">
                <a:solidFill>
                  <a:srgbClr val="58267E"/>
                </a:solidFill>
                <a:latin typeface="Comic Sans MS" panose="030F0702030302020204" pitchFamily="66" charset="0"/>
              </a:rPr>
              <a:t>      </a:t>
            </a:r>
            <a:endParaRPr lang="ro-RO" b="1" smtClean="0">
              <a:solidFill>
                <a:srgbClr val="58267E"/>
              </a:solidFill>
              <a:latin typeface="Comic Sans MS" panose="030F0702030302020204" pitchFamily="66" charset="0"/>
            </a:endParaRPr>
          </a:p>
          <a:p>
            <a:r>
              <a:rPr lang="ro-RO" sz="1600" b="1" smtClean="0">
                <a:solidFill>
                  <a:srgbClr val="58267E"/>
                </a:solidFill>
                <a:latin typeface="Comic Sans MS" panose="030F0702030302020204" pitchFamily="66" charset="0"/>
              </a:rPr>
              <a:t>                                              </a:t>
            </a:r>
            <a:r>
              <a:rPr lang="ro-RO" sz="1400" b="1" smtClean="0">
                <a:solidFill>
                  <a:srgbClr val="58267E"/>
                </a:solidFill>
                <a:latin typeface="Comic Sans MS" panose="030F0702030302020204" pitchFamily="66" charset="0"/>
              </a:rPr>
              <a:t>(</a:t>
            </a:r>
            <a:r>
              <a:rPr lang="ro-RO" sz="1400" b="1" smtClean="0">
                <a:solidFill>
                  <a:srgbClr val="58267E"/>
                </a:solidFill>
                <a:latin typeface="Comic Sans MS" panose="030F0702030302020204" pitchFamily="66" charset="0"/>
              </a:rPr>
              <a:t>Daniel </a:t>
            </a:r>
            <a:r>
              <a:rPr lang="ro-RO" sz="1400" b="1" smtClean="0">
                <a:solidFill>
                  <a:srgbClr val="58267E"/>
                </a:solidFill>
                <a:latin typeface="Comic Sans MS" panose="030F0702030302020204" pitchFamily="66" charset="0"/>
              </a:rPr>
              <a:t>6:22)</a:t>
            </a:r>
            <a:endParaRPr lang="ro-RO" sz="1200" b="1">
              <a:solidFill>
                <a:srgbClr val="58267E"/>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E930C09-FDFB-4BA1-8BE7-C565D3F2535A}"/>
              </a:ext>
            </a:extLst>
          </p:cNvPr>
          <p:cNvSpPr txBox="1"/>
          <p:nvPr/>
        </p:nvSpPr>
        <p:spPr>
          <a:xfrm>
            <a:off x="2358572" y="1883424"/>
            <a:ext cx="4503782" cy="4832092"/>
          </a:xfrm>
          <a:prstGeom prst="rect">
            <a:avLst/>
          </a:prstGeom>
          <a:noFill/>
        </p:spPr>
        <p:txBody>
          <a:bodyPr wrap="square" rtlCol="0">
            <a:spAutoFit/>
          </a:bodyPr>
          <a:lstStyle/>
          <a:p>
            <a:pPr>
              <a:spcBef>
                <a:spcPts val="600"/>
              </a:spcBef>
            </a:pPr>
            <a:r>
              <a:rPr lang="ro-RO" b="1" smtClean="0"/>
              <a:t>După</a:t>
            </a:r>
            <a:r>
              <a:rPr lang="ro-RO" b="1" smtClean="0"/>
              <a:t> o noapte în care nu a dormit </a:t>
            </a:r>
            <a:r>
              <a:rPr lang="ro-RO" b="1" smtClean="0"/>
              <a:t>deloc</a:t>
            </a:r>
            <a:r>
              <a:rPr lang="ro-RO" b="1" smtClean="0"/>
              <a:t>, Darius s-a dus dis de dimineaţă la bârlogul </a:t>
            </a:r>
            <a:r>
              <a:rPr lang="ro-RO" b="1" smtClean="0"/>
              <a:t>leilor</a:t>
            </a:r>
            <a:r>
              <a:rPr lang="ro-RO" b="1" smtClean="0"/>
              <a:t>. Va mai fi fost Daniel în </a:t>
            </a:r>
            <a:r>
              <a:rPr lang="ro-RO" b="1" smtClean="0"/>
              <a:t>viaţă?</a:t>
            </a:r>
            <a:endParaRPr lang="ro-RO" b="1" smtClean="0"/>
          </a:p>
          <a:p>
            <a:pPr>
              <a:spcBef>
                <a:spcPts val="600"/>
              </a:spcBef>
            </a:pPr>
            <a:r>
              <a:rPr lang="ro-RO" b="1" smtClean="0"/>
              <a:t>Daniel şi-a ispăşit pedeapsa pentru </a:t>
            </a:r>
            <a:r>
              <a:rPr lang="ro-RO" b="1" smtClean="0"/>
              <a:t>„nelegiuirea</a:t>
            </a:r>
            <a:r>
              <a:rPr lang="ro-RO" b="1" smtClean="0"/>
              <a:t>” sa potrivit </a:t>
            </a:r>
            <a:r>
              <a:rPr lang="ro-RO" b="1" smtClean="0"/>
              <a:t>decretului</a:t>
            </a:r>
            <a:r>
              <a:rPr lang="ro-RO" b="1" smtClean="0"/>
              <a:t>. Atunci Darius şi-a întors privirea către adevăraţii nelegiuiţi </a:t>
            </a:r>
            <a:r>
              <a:rPr lang="ro-RO" b="1" smtClean="0"/>
              <a:t>(invidioşi</a:t>
            </a:r>
            <a:r>
              <a:rPr lang="ro-RO" b="1" smtClean="0"/>
              <a:t>, mincinoşi şi </a:t>
            </a:r>
            <a:r>
              <a:rPr lang="ro-RO" b="1" smtClean="0"/>
              <a:t>trădători).</a:t>
            </a:r>
            <a:endParaRPr lang="ro-RO" b="1" smtClean="0"/>
          </a:p>
          <a:p>
            <a:pPr>
              <a:spcBef>
                <a:spcPts val="600"/>
              </a:spcBef>
            </a:pPr>
            <a:r>
              <a:rPr lang="ro-RO" b="1" smtClean="0"/>
              <a:t>Moartea lor rapidă a contrastat din plin miraculoasa protecţie oferită lui </a:t>
            </a:r>
            <a:r>
              <a:rPr lang="ro-RO" b="1" smtClean="0"/>
              <a:t>Daniel</a:t>
            </a:r>
            <a:endParaRPr lang="ro-RO" b="1" smtClean="0"/>
          </a:p>
          <a:p>
            <a:pPr>
              <a:spcBef>
                <a:spcPts val="600"/>
              </a:spcBef>
            </a:pPr>
            <a:r>
              <a:rPr lang="ro-RO" b="1" smtClean="0"/>
              <a:t>Darius l-a răzbunat pe Daniel şi i-a confirmat poziţia </a:t>
            </a:r>
            <a:r>
              <a:rPr lang="ro-RO" b="1" smtClean="0"/>
              <a:t>politică</a:t>
            </a:r>
            <a:r>
              <a:rPr lang="ro-RO" b="1" smtClean="0"/>
              <a:t>. Daniel a slujit în acea funcţie până cel puţin în anul al treilea al lui </a:t>
            </a:r>
            <a:r>
              <a:rPr lang="ro-RO" b="1" smtClean="0"/>
              <a:t>Cir.</a:t>
            </a:r>
            <a:endParaRPr lang="ro-RO" b="1" smtClean="0"/>
          </a:p>
          <a:p>
            <a:pPr>
              <a:spcBef>
                <a:spcPts val="600"/>
              </a:spcBef>
            </a:pPr>
            <a:r>
              <a:rPr lang="ro-RO" b="1" smtClean="0"/>
              <a:t>Darius l-a răzbunat de asemenea şi pe Dumnezeul lui </a:t>
            </a:r>
            <a:r>
              <a:rPr lang="ro-RO" b="1" smtClean="0"/>
              <a:t>Daniel</a:t>
            </a:r>
            <a:r>
              <a:rPr lang="ro-RO" b="1" smtClean="0"/>
              <a:t>. Acesta este un simbol al răzbunării finale când orice genunchi se va pleca înaintea Regelui </a:t>
            </a:r>
            <a:r>
              <a:rPr lang="ro-RO" b="1" smtClean="0"/>
              <a:t>regilor.</a:t>
            </a:r>
            <a:endParaRPr lang="ro-RO" b="1"/>
          </a:p>
        </p:txBody>
      </p:sp>
      <p:pic>
        <p:nvPicPr>
          <p:cNvPr id="5" name="Imagen 4">
            <a:extLst>
              <a:ext uri="{FF2B5EF4-FFF2-40B4-BE49-F238E27FC236}">
                <a16:creationId xmlns:a16="http://schemas.microsoft.com/office/drawing/2014/main" xmlns="" id="{2B884FF6-ACB8-4465-9DFC-3619C665ED0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174168" y="1637212"/>
            <a:ext cx="2114732" cy="1586049"/>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xmlns="" id="{8A2660E7-AD70-4A68-8211-EC99A8219CE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862354" y="1637212"/>
            <a:ext cx="2107068" cy="1580301"/>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8" name="Imagen 7">
            <a:extLst>
              <a:ext uri="{FF2B5EF4-FFF2-40B4-BE49-F238E27FC236}">
                <a16:creationId xmlns:a16="http://schemas.microsoft.com/office/drawing/2014/main" xmlns="" id="{FD70A90B-CE28-480C-A810-BAA3B49C34AE}"/>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862353" y="3278582"/>
            <a:ext cx="2107067" cy="1853439"/>
          </a:xfrm>
          <a:prstGeom prst="rect">
            <a:avLst/>
          </a:prstGeom>
          <a:scene3d>
            <a:camera prst="orthographicFront"/>
            <a:lightRig rig="threePt" dir="t"/>
          </a:scene3d>
          <a:sp3d contourW="12700">
            <a:bevelT prst="relaxedInset"/>
            <a:contourClr>
              <a:schemeClr val="tx1">
                <a:lumMod val="50000"/>
                <a:lumOff val="50000"/>
              </a:schemeClr>
            </a:contourClr>
          </a:sp3d>
        </p:spPr>
      </p:pic>
      <p:pic>
        <p:nvPicPr>
          <p:cNvPr id="10" name="Imagen 9">
            <a:extLst>
              <a:ext uri="{FF2B5EF4-FFF2-40B4-BE49-F238E27FC236}">
                <a16:creationId xmlns:a16="http://schemas.microsoft.com/office/drawing/2014/main" xmlns="" id="{35E72C4F-19B0-493A-B53C-99B4F50CA14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81832" y="3429000"/>
            <a:ext cx="2109407" cy="3243214"/>
          </a:xfrm>
          <a:prstGeom prst="rect">
            <a:avLst/>
          </a:prstGeom>
          <a:scene3d>
            <a:camera prst="orthographicFront"/>
            <a:lightRig rig="threePt" dir="t"/>
          </a:scene3d>
          <a:sp3d>
            <a:bevelT prst="relaxedInset"/>
          </a:sp3d>
        </p:spPr>
      </p:pic>
      <p:pic>
        <p:nvPicPr>
          <p:cNvPr id="13" name="Imagen 12">
            <a:extLst>
              <a:ext uri="{FF2B5EF4-FFF2-40B4-BE49-F238E27FC236}">
                <a16:creationId xmlns:a16="http://schemas.microsoft.com/office/drawing/2014/main" xmlns="" id="{7E29223C-4E09-421A-B755-3D544EB17C25}"/>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78377" y="62617"/>
            <a:ext cx="1489162" cy="1413647"/>
          </a:xfrm>
          <a:prstGeom prst="roundRect">
            <a:avLst>
              <a:gd name="adj" fmla="val 8594"/>
            </a:avLst>
          </a:prstGeom>
          <a:solidFill>
            <a:srgbClr val="FFFFFF">
              <a:shade val="85000"/>
            </a:srgbClr>
          </a:solidFill>
          <a:ln>
            <a:noFill/>
          </a:ln>
          <a:effectLst/>
          <a:scene3d>
            <a:camera prst="orthographicFront">
              <a:rot lat="0" lon="0" rev="0"/>
            </a:camera>
            <a:lightRig rig="glow" dir="t">
              <a:rot lat="0" lon="0" rev="14100000"/>
            </a:lightRig>
          </a:scene3d>
          <a:sp3d prstMaterial="softEdge">
            <a:bevelT w="127000" prst="artDeco"/>
          </a:sp3d>
        </p:spPr>
      </p:pic>
      <p:pic>
        <p:nvPicPr>
          <p:cNvPr id="11" name="Imagen 10">
            <a:extLst>
              <a:ext uri="{FF2B5EF4-FFF2-40B4-BE49-F238E27FC236}">
                <a16:creationId xmlns:a16="http://schemas.microsoft.com/office/drawing/2014/main" xmlns="" id="{62D45273-524E-46CF-973F-94D7A842A78B}"/>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870019" y="5193091"/>
            <a:ext cx="2107067" cy="1580300"/>
          </a:xfrm>
          <a:prstGeom prst="rect">
            <a:avLst/>
          </a:prstGeom>
          <a:ln w="38100" cap="sq">
            <a:solidFill>
              <a:srgbClr val="58267E"/>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70453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80">
                                          <p:stCondLst>
                                            <p:cond delay="0"/>
                                          </p:stCondLst>
                                        </p:cTn>
                                        <p:tgtEl>
                                          <p:spTgt spid="13"/>
                                        </p:tgtEl>
                                      </p:cBhvr>
                                    </p:animEffect>
                                    <p:anim calcmode="lin" valueType="num">
                                      <p:cBhvr>
                                        <p:cTn id="1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2" dur="26">
                                          <p:stCondLst>
                                            <p:cond delay="650"/>
                                          </p:stCondLst>
                                        </p:cTn>
                                        <p:tgtEl>
                                          <p:spTgt spid="13"/>
                                        </p:tgtEl>
                                      </p:cBhvr>
                                      <p:to x="100000" y="60000"/>
                                    </p:animScale>
                                    <p:animScale>
                                      <p:cBhvr>
                                        <p:cTn id="23" dur="166" decel="50000">
                                          <p:stCondLst>
                                            <p:cond delay="676"/>
                                          </p:stCondLst>
                                        </p:cTn>
                                        <p:tgtEl>
                                          <p:spTgt spid="13"/>
                                        </p:tgtEl>
                                      </p:cBhvr>
                                      <p:to x="100000" y="100000"/>
                                    </p:animScale>
                                    <p:animScale>
                                      <p:cBhvr>
                                        <p:cTn id="24" dur="26">
                                          <p:stCondLst>
                                            <p:cond delay="1312"/>
                                          </p:stCondLst>
                                        </p:cTn>
                                        <p:tgtEl>
                                          <p:spTgt spid="13"/>
                                        </p:tgtEl>
                                      </p:cBhvr>
                                      <p:to x="100000" y="80000"/>
                                    </p:animScale>
                                    <p:animScale>
                                      <p:cBhvr>
                                        <p:cTn id="25" dur="166" decel="50000">
                                          <p:stCondLst>
                                            <p:cond delay="1338"/>
                                          </p:stCondLst>
                                        </p:cTn>
                                        <p:tgtEl>
                                          <p:spTgt spid="13"/>
                                        </p:tgtEl>
                                      </p:cBhvr>
                                      <p:to x="100000" y="100000"/>
                                    </p:animScale>
                                    <p:animScale>
                                      <p:cBhvr>
                                        <p:cTn id="26" dur="26">
                                          <p:stCondLst>
                                            <p:cond delay="1642"/>
                                          </p:stCondLst>
                                        </p:cTn>
                                        <p:tgtEl>
                                          <p:spTgt spid="13"/>
                                        </p:tgtEl>
                                      </p:cBhvr>
                                      <p:to x="100000" y="90000"/>
                                    </p:animScale>
                                    <p:animScale>
                                      <p:cBhvr>
                                        <p:cTn id="27" dur="166" decel="50000">
                                          <p:stCondLst>
                                            <p:cond delay="1668"/>
                                          </p:stCondLst>
                                        </p:cTn>
                                        <p:tgtEl>
                                          <p:spTgt spid="13"/>
                                        </p:tgtEl>
                                      </p:cBhvr>
                                      <p:to x="100000" y="100000"/>
                                    </p:animScale>
                                    <p:animScale>
                                      <p:cBhvr>
                                        <p:cTn id="28" dur="26">
                                          <p:stCondLst>
                                            <p:cond delay="1808"/>
                                          </p:stCondLst>
                                        </p:cTn>
                                        <p:tgtEl>
                                          <p:spTgt spid="13"/>
                                        </p:tgtEl>
                                      </p:cBhvr>
                                      <p:to x="100000" y="95000"/>
                                    </p:animScale>
                                    <p:animScale>
                                      <p:cBhvr>
                                        <p:cTn id="29" dur="166" decel="50000">
                                          <p:stCondLst>
                                            <p:cond delay="1834"/>
                                          </p:stCondLst>
                                        </p:cTn>
                                        <p:tgtEl>
                                          <p:spTgt spid="13"/>
                                        </p:tgtEl>
                                      </p:cBhvr>
                                      <p:to x="100000" y="100000"/>
                                    </p:animScale>
                                  </p:childTnLst>
                                </p:cTn>
                              </p:par>
                              <p:par>
                                <p:cTn id="30" presetID="26"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wipe(left)">
                                      <p:cBhvr>
                                        <p:cTn id="61" dur="500"/>
                                        <p:tgtEl>
                                          <p:spTgt spid="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9" dur="1000" fill="hold"/>
                                        <p:tgtEl>
                                          <p:spTgt spid="10"/>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0"/>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wipe(left)">
                                      <p:cBhvr>
                                        <p:cTn id="77" dur="500"/>
                                        <p:tgtEl>
                                          <p:spTgt spid="4">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randombar(horizontal)">
                                      <p:cBhvr>
                                        <p:cTn id="82" dur="500"/>
                                        <p:tgtEl>
                                          <p:spTgt spid="8"/>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
                                            <p:txEl>
                                              <p:pRg st="2" end="2"/>
                                            </p:txEl>
                                          </p:spTgt>
                                        </p:tgtEl>
                                        <p:attrNameLst>
                                          <p:attrName>style.visibility</p:attrName>
                                        </p:attrNameLst>
                                      </p:cBhvr>
                                      <p:to>
                                        <p:strVal val="visible"/>
                                      </p:to>
                                    </p:set>
                                    <p:animEffect transition="in" filter="wipe(left)">
                                      <p:cBhvr>
                                        <p:cTn id="86" dur="500"/>
                                        <p:tgtEl>
                                          <p:spTgt spid="4">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9"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0-#ppt_w/2"/>
                                          </p:val>
                                        </p:tav>
                                        <p:tav tm="100000">
                                          <p:val>
                                            <p:strVal val="#ppt_x"/>
                                          </p:val>
                                        </p:tav>
                                      </p:tavLst>
                                    </p:anim>
                                    <p:anim calcmode="lin" valueType="num">
                                      <p:cBhvr additive="base">
                                        <p:cTn id="92" dur="500" fill="hold"/>
                                        <p:tgtEl>
                                          <p:spTgt spid="11"/>
                                        </p:tgtEl>
                                        <p:attrNameLst>
                                          <p:attrName>ppt_y</p:attrName>
                                        </p:attrNameLst>
                                      </p:cBhvr>
                                      <p:tavLst>
                                        <p:tav tm="0">
                                          <p:val>
                                            <p:strVal val="0-#ppt_h/2"/>
                                          </p:val>
                                        </p:tav>
                                        <p:tav tm="100000">
                                          <p:val>
                                            <p:strVal val="#ppt_y"/>
                                          </p:val>
                                        </p:tav>
                                      </p:tavLst>
                                    </p:anim>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4">
                                            <p:txEl>
                                              <p:pRg st="3" end="3"/>
                                            </p:txEl>
                                          </p:spTgt>
                                        </p:tgtEl>
                                        <p:attrNameLst>
                                          <p:attrName>style.visibility</p:attrName>
                                        </p:attrNameLst>
                                      </p:cBhvr>
                                      <p:to>
                                        <p:strVal val="visible"/>
                                      </p:to>
                                    </p:set>
                                    <p:animEffect transition="in" filter="wipe(left)">
                                      <p:cBhvr>
                                        <p:cTn id="96" dur="500"/>
                                        <p:tgtEl>
                                          <p:spTgt spid="4">
                                            <p:txEl>
                                              <p:pRg st="3" end="3"/>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
                                            <p:txEl>
                                              <p:pRg st="4" end="4"/>
                                            </p:txEl>
                                          </p:spTgt>
                                        </p:tgtEl>
                                        <p:attrNameLst>
                                          <p:attrName>style.visibility</p:attrName>
                                        </p:attrNameLst>
                                      </p:cBhvr>
                                      <p:to>
                                        <p:strVal val="visible"/>
                                      </p:to>
                                    </p:set>
                                    <p:animEffect transition="in" filter="wipe(left)">
                                      <p:cBhvr>
                                        <p:cTn id="10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1232</Words>
  <Application>Microsoft Office PowerPoint</Application>
  <PresentationFormat>Expunere pe ecran (4:3)</PresentationFormat>
  <Paragraphs>46</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Times New Roman</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Din groapa leilor in prezenta ingerilor</dc:title>
  <dc:subject>Studiu Biblic, Trim. I, 2020 – Daniel</dc:subject>
  <dc:creator>Sergio Fustero Carreras</dc:creator>
  <cp:keywords>https://www.fustero.es/index_ro.php</cp:keywords>
  <cp:lastModifiedBy>Administrator</cp:lastModifiedBy>
  <cp:revision>81</cp:revision>
  <dcterms:created xsi:type="dcterms:W3CDTF">2019-12-12T19:33:51Z</dcterms:created>
  <dcterms:modified xsi:type="dcterms:W3CDTF">2020-02-11T12:35:41Z</dcterms:modified>
</cp:coreProperties>
</file>