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9" r:id="rId4"/>
    <p:sldId id="257" r:id="rId5"/>
    <p:sldId id="258" r:id="rId6"/>
    <p:sldId id="259" r:id="rId7"/>
    <p:sldId id="260" r:id="rId8"/>
    <p:sldId id="261" r:id="rId9"/>
    <p:sldId id="264" r:id="rId10"/>
    <p:sldId id="262" r:id="rId11"/>
    <p:sldId id="268"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Calibri Light"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67C06"/>
    <a:srgbClr val="74177E"/>
    <a:srgbClr val="089907"/>
    <a:srgbClr val="C50000"/>
    <a:srgbClr val="0026B9"/>
    <a:srgbClr val="C33608"/>
    <a:srgbClr val="FAAD00"/>
    <a:srgbClr val="43252F"/>
    <a:srgbClr val="D6B5C0"/>
    <a:srgbClr val="226E5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63B24-4848-4863-B779-E06DF2608C1A}" type="doc">
      <dgm:prSet loTypeId="urn:microsoft.com/office/officeart/2005/8/layout/vList4#1" loCatId="picture" qsTypeId="urn:microsoft.com/office/officeart/2005/8/quickstyle/3d1" qsCatId="3D" csTypeId="urn:microsoft.com/office/officeart/2005/8/colors/colorful3" csCatId="colorful" phldr="1"/>
      <dgm:spPr/>
      <dgm:t>
        <a:bodyPr/>
        <a:lstStyle/>
        <a:p>
          <a:endParaRPr lang="es-ES"/>
        </a:p>
      </dgm:t>
    </dgm:pt>
    <dgm:pt modelId="{BE9F3E78-1B66-4338-B949-6E87E4B22170}">
      <dgm:prSet custT="1"/>
      <dgm:spPr>
        <a:solidFill>
          <a:srgbClr val="86A101"/>
        </a:solidFill>
        <a:ln>
          <a:solidFill>
            <a:schemeClr val="tx1"/>
          </a:solidFill>
        </a:ln>
      </dgm:spPr>
      <dgm:t>
        <a:bodyPr/>
        <a:lstStyle/>
        <a:p>
          <a:r>
            <a:rPr lang="ro-RO" sz="2000" b="1" noProof="0" dirty="0" smtClean="0">
              <a:effectLst>
                <a:outerShdw blurRad="50800" dist="38100" dir="2700000" algn="tl" rotWithShape="0">
                  <a:prstClr val="black">
                    <a:alpha val="40000"/>
                  </a:prstClr>
                </a:outerShdw>
              </a:effectLst>
            </a:rPr>
            <a:t>Regele cunoştea experienţa lui Nebucadneţar şi cum s-a pocăit după ce a fost smerit de către Dumnezeu. Dar </a:t>
          </a:r>
          <a:r>
            <a:rPr lang="ro-RO" sz="2000" b="1" noProof="0" dirty="0" err="1" smtClean="0">
              <a:effectLst>
                <a:outerShdw blurRad="50800" dist="38100" dir="2700000" algn="tl" rotWithShape="0">
                  <a:prstClr val="black">
                    <a:alpha val="40000"/>
                  </a:prstClr>
                </a:outerShdw>
              </a:effectLst>
            </a:rPr>
            <a:t>Belşaţar</a:t>
          </a:r>
          <a:r>
            <a:rPr lang="ro-RO" sz="2000" b="1" noProof="0" dirty="0" smtClean="0">
              <a:effectLst>
                <a:outerShdw blurRad="50800" dist="38100" dir="2700000" algn="tl" rotWithShape="0">
                  <a:prstClr val="black">
                    <a:alpha val="40000"/>
                  </a:prstClr>
                </a:outerShdw>
              </a:effectLst>
            </a:rPr>
            <a:t> a ales să nu-i urmeze exemplul.</a:t>
          </a:r>
          <a:endParaRPr lang="ro-RO" sz="2000" b="1" noProof="0" dirty="0">
            <a:effectLst>
              <a:outerShdw blurRad="50800" dist="38100" dir="2700000" algn="tl" rotWithShape="0">
                <a:prstClr val="black">
                  <a:alpha val="40000"/>
                </a:prstClr>
              </a:outerShdw>
            </a:effectLst>
          </a:endParaRPr>
        </a:p>
      </dgm:t>
    </dgm:pt>
    <dgm:pt modelId="{C4FADDF6-5EB5-48FB-8EB8-EE8A17FA6D15}" type="parTrans" cxnId="{B0EAE6DD-9DE0-49C0-8D74-D63779D10821}">
      <dgm:prSet/>
      <dgm:spPr/>
      <dgm:t>
        <a:bodyPr/>
        <a:lstStyle/>
        <a:p>
          <a:endParaRPr lang="es-ES" sz="2000" b="1">
            <a:effectLst>
              <a:outerShdw blurRad="38100" dist="38100" dir="2700000" algn="tl">
                <a:srgbClr val="000000">
                  <a:alpha val="43137"/>
                </a:srgbClr>
              </a:outerShdw>
            </a:effectLst>
          </a:endParaRPr>
        </a:p>
      </dgm:t>
    </dgm:pt>
    <dgm:pt modelId="{6ED32CFE-F359-4A88-A89D-C1C1B90FBC8A}" type="sibTrans" cxnId="{B0EAE6DD-9DE0-49C0-8D74-D63779D10821}">
      <dgm:prSet/>
      <dgm:spPr/>
      <dgm:t>
        <a:bodyPr/>
        <a:lstStyle/>
        <a:p>
          <a:endParaRPr lang="es-ES" sz="2000" b="1">
            <a:effectLst>
              <a:outerShdw blurRad="38100" dist="38100" dir="2700000" algn="tl">
                <a:srgbClr val="000000">
                  <a:alpha val="43137"/>
                </a:srgbClr>
              </a:outerShdw>
            </a:effectLst>
          </a:endParaRPr>
        </a:p>
      </dgm:t>
    </dgm:pt>
    <dgm:pt modelId="{05A6EE08-DDC3-4DC5-A49C-47CB936FE1FB}">
      <dgm:prSet custT="1"/>
      <dgm:spPr>
        <a:ln>
          <a:solidFill>
            <a:schemeClr val="tx1"/>
          </a:solidFill>
        </a:ln>
      </dgm:spPr>
      <dgm:t>
        <a:bodyPr/>
        <a:lstStyle/>
        <a:p>
          <a:r>
            <a:rPr lang="ro-RO" sz="2000" b="1" noProof="0" dirty="0" smtClean="0">
              <a:effectLst>
                <a:outerShdw blurRad="50800" dist="38100" dir="2700000" algn="tl" rotWithShape="0">
                  <a:prstClr val="black">
                    <a:alpha val="40000"/>
                  </a:prstClr>
                </a:outerShdw>
              </a:effectLst>
            </a:rPr>
            <a:t>Acesta l-a insultat pe Dumnezeu prin profanarea vaselor sacre.</a:t>
          </a:r>
          <a:endParaRPr lang="ro-RO" sz="2000" b="1" noProof="0" dirty="0">
            <a:effectLst>
              <a:outerShdw blurRad="50800" dist="38100" dir="2700000" algn="tl" rotWithShape="0">
                <a:prstClr val="black">
                  <a:alpha val="40000"/>
                </a:prstClr>
              </a:outerShdw>
            </a:effectLst>
          </a:endParaRPr>
        </a:p>
      </dgm:t>
    </dgm:pt>
    <dgm:pt modelId="{1272785B-CC94-4762-9BC0-3D7CDEDF1A05}" type="parTrans" cxnId="{6E97E9A1-FFFF-42C4-AAFE-337A859C684C}">
      <dgm:prSet/>
      <dgm:spPr/>
      <dgm:t>
        <a:bodyPr/>
        <a:lstStyle/>
        <a:p>
          <a:endParaRPr lang="es-ES" sz="2000" b="1">
            <a:effectLst>
              <a:outerShdw blurRad="38100" dist="38100" dir="2700000" algn="tl">
                <a:srgbClr val="000000">
                  <a:alpha val="43137"/>
                </a:srgbClr>
              </a:outerShdw>
            </a:effectLst>
          </a:endParaRPr>
        </a:p>
      </dgm:t>
    </dgm:pt>
    <dgm:pt modelId="{4EB12EBD-AE57-4B21-B0A8-B15341957AA7}" type="sibTrans" cxnId="{6E97E9A1-FFFF-42C4-AAFE-337A859C684C}">
      <dgm:prSet/>
      <dgm:spPr/>
      <dgm:t>
        <a:bodyPr/>
        <a:lstStyle/>
        <a:p>
          <a:endParaRPr lang="es-ES" sz="2000" b="1">
            <a:effectLst>
              <a:outerShdw blurRad="38100" dist="38100" dir="2700000" algn="tl">
                <a:srgbClr val="000000">
                  <a:alpha val="43137"/>
                </a:srgbClr>
              </a:outerShdw>
            </a:effectLst>
          </a:endParaRPr>
        </a:p>
      </dgm:t>
    </dgm:pt>
    <dgm:pt modelId="{DB654FB2-909E-4A69-872A-FAB85D61735A}">
      <dgm:prSet custT="1"/>
      <dgm:spPr>
        <a:ln>
          <a:solidFill>
            <a:schemeClr val="tx1"/>
          </a:solidFill>
        </a:ln>
      </dgm:spPr>
      <dgm:t>
        <a:bodyPr/>
        <a:lstStyle/>
        <a:p>
          <a:r>
            <a:rPr lang="ro-RO" sz="2000" b="1" noProof="0" dirty="0" smtClean="0">
              <a:effectLst>
                <a:outerShdw blurRad="50800" dist="38100" dir="2700000" algn="tl" rotWithShape="0">
                  <a:prstClr val="black">
                    <a:alpha val="40000"/>
                  </a:prstClr>
                </a:outerShdw>
              </a:effectLst>
            </a:rPr>
            <a:t>El cinstea zei care nu puteau vedea, auzi sau gândi.</a:t>
          </a:r>
          <a:endParaRPr lang="ro-RO" sz="2000" b="1" noProof="0" dirty="0">
            <a:effectLst>
              <a:outerShdw blurRad="50800" dist="38100" dir="2700000" algn="tl" rotWithShape="0">
                <a:prstClr val="black">
                  <a:alpha val="40000"/>
                </a:prstClr>
              </a:outerShdw>
            </a:effectLst>
          </a:endParaRPr>
        </a:p>
      </dgm:t>
    </dgm:pt>
    <dgm:pt modelId="{E511051D-EA6C-441C-B59B-D30066E7AE22}" type="parTrans" cxnId="{702822E2-1C16-4F38-8DAD-D5FD50E65895}">
      <dgm:prSet/>
      <dgm:spPr/>
      <dgm:t>
        <a:bodyPr/>
        <a:lstStyle/>
        <a:p>
          <a:endParaRPr lang="es-ES" sz="2000" b="1">
            <a:effectLst>
              <a:outerShdw blurRad="38100" dist="38100" dir="2700000" algn="tl">
                <a:srgbClr val="000000">
                  <a:alpha val="43137"/>
                </a:srgbClr>
              </a:outerShdw>
            </a:effectLst>
          </a:endParaRPr>
        </a:p>
      </dgm:t>
    </dgm:pt>
    <dgm:pt modelId="{73F7DE6C-69F8-49F9-83D0-6B24F2C8638A}" type="sibTrans" cxnId="{702822E2-1C16-4F38-8DAD-D5FD50E65895}">
      <dgm:prSet/>
      <dgm:spPr/>
      <dgm:t>
        <a:bodyPr/>
        <a:lstStyle/>
        <a:p>
          <a:endParaRPr lang="es-ES" sz="2000" b="1">
            <a:effectLst>
              <a:outerShdw blurRad="38100" dist="38100" dir="2700000" algn="tl">
                <a:srgbClr val="000000">
                  <a:alpha val="43137"/>
                </a:srgbClr>
              </a:outerShdw>
            </a:effectLst>
          </a:endParaRPr>
        </a:p>
      </dgm:t>
    </dgm:pt>
    <dgm:pt modelId="{60CFB00F-D302-45A9-B6D2-96ACB334C4B7}">
      <dgm:prSet custT="1"/>
      <dgm:spPr>
        <a:ln>
          <a:solidFill>
            <a:schemeClr val="tx1"/>
          </a:solidFill>
        </a:ln>
      </dgm:spPr>
      <dgm:t>
        <a:bodyPr/>
        <a:lstStyle/>
        <a:p>
          <a:r>
            <a:rPr lang="ro-RO" sz="2000" b="1" noProof="0" dirty="0" smtClean="0">
              <a:effectLst>
                <a:outerShdw blurRad="50800" dist="38100" dir="2700000" algn="tl" rotWithShape="0">
                  <a:prstClr val="black">
                    <a:alpha val="40000"/>
                  </a:prstClr>
                </a:outerShdw>
              </a:effectLst>
            </a:rPr>
            <a:t>Acesta ştia că viaţa sa depindea de Dumnezeu dar cu toate acestea nu L-a onorat.</a:t>
          </a:r>
          <a:endParaRPr lang="ro-RO" sz="2000" b="1" noProof="0" dirty="0">
            <a:effectLst>
              <a:outerShdw blurRad="50800" dist="38100" dir="2700000" algn="tl" rotWithShape="0">
                <a:prstClr val="black">
                  <a:alpha val="40000"/>
                </a:prstClr>
              </a:outerShdw>
            </a:effectLst>
          </a:endParaRPr>
        </a:p>
      </dgm:t>
    </dgm:pt>
    <dgm:pt modelId="{3AA25EF6-2A5C-4A2E-B450-A4FB989D3512}" type="parTrans" cxnId="{791A31E3-6AF9-422A-B141-8C8A6B93D02C}">
      <dgm:prSet/>
      <dgm:spPr/>
      <dgm:t>
        <a:bodyPr/>
        <a:lstStyle/>
        <a:p>
          <a:endParaRPr lang="es-ES" sz="2000" b="1">
            <a:effectLst>
              <a:outerShdw blurRad="38100" dist="38100" dir="2700000" algn="tl">
                <a:srgbClr val="000000">
                  <a:alpha val="43137"/>
                </a:srgbClr>
              </a:outerShdw>
            </a:effectLst>
          </a:endParaRPr>
        </a:p>
      </dgm:t>
    </dgm:pt>
    <dgm:pt modelId="{731C22D7-303D-47F0-B14C-41A36EF44032}" type="sibTrans" cxnId="{791A31E3-6AF9-422A-B141-8C8A6B93D02C}">
      <dgm:prSet/>
      <dgm:spPr/>
      <dgm:t>
        <a:bodyPr/>
        <a:lstStyle/>
        <a:p>
          <a:endParaRPr lang="es-ES" sz="2000" b="1">
            <a:effectLst>
              <a:outerShdw blurRad="38100" dist="38100" dir="2700000" algn="tl">
                <a:srgbClr val="000000">
                  <a:alpha val="43137"/>
                </a:srgbClr>
              </a:outerShdw>
            </a:effectLst>
          </a:endParaRPr>
        </a:p>
      </dgm:t>
    </dgm:pt>
    <dgm:pt modelId="{5BF021DD-B262-4461-A7CC-6162032CCF87}" type="pres">
      <dgm:prSet presAssocID="{A3763B24-4848-4863-B779-E06DF2608C1A}" presName="linear" presStyleCnt="0">
        <dgm:presLayoutVars>
          <dgm:dir/>
          <dgm:resizeHandles val="exact"/>
        </dgm:presLayoutVars>
      </dgm:prSet>
      <dgm:spPr/>
      <dgm:t>
        <a:bodyPr/>
        <a:lstStyle/>
        <a:p>
          <a:endParaRPr lang="ro-RO"/>
        </a:p>
      </dgm:t>
    </dgm:pt>
    <dgm:pt modelId="{2308752F-F6B9-4F08-BFC0-18D90DACEFB8}" type="pres">
      <dgm:prSet presAssocID="{BE9F3E78-1B66-4338-B949-6E87E4B22170}" presName="comp" presStyleCnt="0"/>
      <dgm:spPr/>
    </dgm:pt>
    <dgm:pt modelId="{DB5ECCDA-52E3-46AE-9D5E-B2864A67E95B}" type="pres">
      <dgm:prSet presAssocID="{BE9F3E78-1B66-4338-B949-6E87E4B22170}" presName="box" presStyleLbl="node1" presStyleIdx="0" presStyleCnt="4" custScaleY="121555" custLinFactNeighborX="704" custLinFactNeighborY="-6266"/>
      <dgm:spPr/>
      <dgm:t>
        <a:bodyPr/>
        <a:lstStyle/>
        <a:p>
          <a:endParaRPr lang="ro-RO"/>
        </a:p>
      </dgm:t>
    </dgm:pt>
    <dgm:pt modelId="{175E6D4B-EB4E-4F46-98C6-201DC711C780}" type="pres">
      <dgm:prSet presAssocID="{BE9F3E78-1B66-4338-B949-6E87E4B22170}" presName="img" presStyleLbl="fgImgPlace1" presStyleIdx="0" presStyleCnt="4" custScaleX="73914" custScaleY="133632" custLinFactNeighborX="-1509" custLinFactNeighborY="2710"/>
      <dgm:spPr>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E622A8AA-06CF-4A16-9D55-70AB6A60AFC7}" type="pres">
      <dgm:prSet presAssocID="{BE9F3E78-1B66-4338-B949-6E87E4B22170}" presName="text" presStyleLbl="node1" presStyleIdx="0" presStyleCnt="4">
        <dgm:presLayoutVars>
          <dgm:bulletEnabled val="1"/>
        </dgm:presLayoutVars>
      </dgm:prSet>
      <dgm:spPr/>
      <dgm:t>
        <a:bodyPr/>
        <a:lstStyle/>
        <a:p>
          <a:endParaRPr lang="ro-RO"/>
        </a:p>
      </dgm:t>
    </dgm:pt>
    <dgm:pt modelId="{73C1FE13-6503-4100-A939-9F357D7E2B55}" type="pres">
      <dgm:prSet presAssocID="{6ED32CFE-F359-4A88-A89D-C1C1B90FBC8A}" presName="spacer" presStyleCnt="0"/>
      <dgm:spPr/>
    </dgm:pt>
    <dgm:pt modelId="{ABD07A1F-8B49-4F33-AC9A-315D07195656}" type="pres">
      <dgm:prSet presAssocID="{05A6EE08-DDC3-4DC5-A49C-47CB936FE1FB}" presName="comp" presStyleCnt="0"/>
      <dgm:spPr/>
    </dgm:pt>
    <dgm:pt modelId="{F256DEC1-57FF-4B9E-B909-E94081520AC9}" type="pres">
      <dgm:prSet presAssocID="{05A6EE08-DDC3-4DC5-A49C-47CB936FE1FB}" presName="box" presStyleLbl="node1" presStyleIdx="1" presStyleCnt="4"/>
      <dgm:spPr/>
      <dgm:t>
        <a:bodyPr/>
        <a:lstStyle/>
        <a:p>
          <a:endParaRPr lang="ro-RO"/>
        </a:p>
      </dgm:t>
    </dgm:pt>
    <dgm:pt modelId="{66FCD08B-EE3D-4ECF-B198-B6EFE7491429}" type="pres">
      <dgm:prSet presAssocID="{05A6EE08-DDC3-4DC5-A49C-47CB936FE1FB}" presName="img" presStyleLbl="fgImgPlace1" presStyleIdx="1" presStyleCnt="4" custScaleX="73914" custScaleY="133632" custLinFactNeighborX="-1509"/>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t="1770" r="1670"/>
          </a:stretch>
        </a:blipFill>
      </dgm:spPr>
    </dgm:pt>
    <dgm:pt modelId="{25528A00-F259-4A91-A683-E0C29B7654AD}" type="pres">
      <dgm:prSet presAssocID="{05A6EE08-DDC3-4DC5-A49C-47CB936FE1FB}" presName="text" presStyleLbl="node1" presStyleIdx="1" presStyleCnt="4">
        <dgm:presLayoutVars>
          <dgm:bulletEnabled val="1"/>
        </dgm:presLayoutVars>
      </dgm:prSet>
      <dgm:spPr/>
      <dgm:t>
        <a:bodyPr/>
        <a:lstStyle/>
        <a:p>
          <a:endParaRPr lang="ro-RO"/>
        </a:p>
      </dgm:t>
    </dgm:pt>
    <dgm:pt modelId="{5093E986-95AA-4552-B579-F7C191445132}" type="pres">
      <dgm:prSet presAssocID="{4EB12EBD-AE57-4B21-B0A8-B15341957AA7}" presName="spacer" presStyleCnt="0"/>
      <dgm:spPr/>
    </dgm:pt>
    <dgm:pt modelId="{13B4C73B-96BC-4E72-8B86-30AFBB53D789}" type="pres">
      <dgm:prSet presAssocID="{DB654FB2-909E-4A69-872A-FAB85D61735A}" presName="comp" presStyleCnt="0"/>
      <dgm:spPr/>
    </dgm:pt>
    <dgm:pt modelId="{C5ED968F-8F67-480A-AB95-2BD2F18EF05A}" type="pres">
      <dgm:prSet presAssocID="{DB654FB2-909E-4A69-872A-FAB85D61735A}" presName="box" presStyleLbl="node1" presStyleIdx="2" presStyleCnt="4"/>
      <dgm:spPr/>
      <dgm:t>
        <a:bodyPr/>
        <a:lstStyle/>
        <a:p>
          <a:endParaRPr lang="ro-RO"/>
        </a:p>
      </dgm:t>
    </dgm:pt>
    <dgm:pt modelId="{4EC8F6C7-98CB-4C9E-A8A9-349B7C4D3EBC}" type="pres">
      <dgm:prSet presAssocID="{DB654FB2-909E-4A69-872A-FAB85D61735A}" presName="img" presStyleLbl="fgImgPlace1" presStyleIdx="2" presStyleCnt="4" custScaleX="73914" custScaleY="133632" custLinFactNeighborX="-1509"/>
      <dgm:spPr>
        <a:blipFill>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FC26C205-1004-44F0-85DD-5BE62CB14230}" type="pres">
      <dgm:prSet presAssocID="{DB654FB2-909E-4A69-872A-FAB85D61735A}" presName="text" presStyleLbl="node1" presStyleIdx="2" presStyleCnt="4">
        <dgm:presLayoutVars>
          <dgm:bulletEnabled val="1"/>
        </dgm:presLayoutVars>
      </dgm:prSet>
      <dgm:spPr/>
      <dgm:t>
        <a:bodyPr/>
        <a:lstStyle/>
        <a:p>
          <a:endParaRPr lang="ro-RO"/>
        </a:p>
      </dgm:t>
    </dgm:pt>
    <dgm:pt modelId="{D62A32F3-82EC-4EB4-BE18-06E1F014FD66}" type="pres">
      <dgm:prSet presAssocID="{73F7DE6C-69F8-49F9-83D0-6B24F2C8638A}" presName="spacer" presStyleCnt="0"/>
      <dgm:spPr/>
    </dgm:pt>
    <dgm:pt modelId="{BE1DF914-6F4C-4E60-90CD-2B42BF6F9CD8}" type="pres">
      <dgm:prSet presAssocID="{60CFB00F-D302-45A9-B6D2-96ACB334C4B7}" presName="comp" presStyleCnt="0"/>
      <dgm:spPr/>
    </dgm:pt>
    <dgm:pt modelId="{AD6362C4-DFF5-4DE0-9869-BBD46AFAF2BA}" type="pres">
      <dgm:prSet presAssocID="{60CFB00F-D302-45A9-B6D2-96ACB334C4B7}" presName="box" presStyleLbl="node1" presStyleIdx="3" presStyleCnt="4"/>
      <dgm:spPr/>
      <dgm:t>
        <a:bodyPr/>
        <a:lstStyle/>
        <a:p>
          <a:endParaRPr lang="ro-RO"/>
        </a:p>
      </dgm:t>
    </dgm:pt>
    <dgm:pt modelId="{B7DB8ED5-D1B2-45AA-A15E-FCFC1387F4FA}" type="pres">
      <dgm:prSet presAssocID="{60CFB00F-D302-45A9-B6D2-96ACB334C4B7}" presName="img" presStyleLbl="fgImgPlace1" presStyleIdx="3" presStyleCnt="4" custScaleX="73914" custScaleY="133632" custLinFactNeighborX="-1509"/>
      <dgm:spPr>
        <a:blipFill>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dgm:spPr>
    </dgm:pt>
    <dgm:pt modelId="{F9378D92-9321-41A9-A781-F92588BDF894}" type="pres">
      <dgm:prSet presAssocID="{60CFB00F-D302-45A9-B6D2-96ACB334C4B7}" presName="text" presStyleLbl="node1" presStyleIdx="3" presStyleCnt="4">
        <dgm:presLayoutVars>
          <dgm:bulletEnabled val="1"/>
        </dgm:presLayoutVars>
      </dgm:prSet>
      <dgm:spPr/>
      <dgm:t>
        <a:bodyPr/>
        <a:lstStyle/>
        <a:p>
          <a:endParaRPr lang="ro-RO"/>
        </a:p>
      </dgm:t>
    </dgm:pt>
  </dgm:ptLst>
  <dgm:cxnLst>
    <dgm:cxn modelId="{702822E2-1C16-4F38-8DAD-D5FD50E65895}" srcId="{A3763B24-4848-4863-B779-E06DF2608C1A}" destId="{DB654FB2-909E-4A69-872A-FAB85D61735A}" srcOrd="2" destOrd="0" parTransId="{E511051D-EA6C-441C-B59B-D30066E7AE22}" sibTransId="{73F7DE6C-69F8-49F9-83D0-6B24F2C8638A}"/>
    <dgm:cxn modelId="{7D83B51A-04A8-45A3-8AE0-5258B77FE044}" type="presOf" srcId="{BE9F3E78-1B66-4338-B949-6E87E4B22170}" destId="{E622A8AA-06CF-4A16-9D55-70AB6A60AFC7}" srcOrd="1" destOrd="0" presId="urn:microsoft.com/office/officeart/2005/8/layout/vList4#1"/>
    <dgm:cxn modelId="{791A31E3-6AF9-422A-B141-8C8A6B93D02C}" srcId="{A3763B24-4848-4863-B779-E06DF2608C1A}" destId="{60CFB00F-D302-45A9-B6D2-96ACB334C4B7}" srcOrd="3" destOrd="0" parTransId="{3AA25EF6-2A5C-4A2E-B450-A4FB989D3512}" sibTransId="{731C22D7-303D-47F0-B14C-41A36EF44032}"/>
    <dgm:cxn modelId="{A5C80A3F-D0B5-4BB6-B000-C14D011040FE}" type="presOf" srcId="{60CFB00F-D302-45A9-B6D2-96ACB334C4B7}" destId="{F9378D92-9321-41A9-A781-F92588BDF894}" srcOrd="1" destOrd="0" presId="urn:microsoft.com/office/officeart/2005/8/layout/vList4#1"/>
    <dgm:cxn modelId="{F0460BFC-54F0-4C00-B0FD-F5234972EDC2}" type="presOf" srcId="{DB654FB2-909E-4A69-872A-FAB85D61735A}" destId="{FC26C205-1004-44F0-85DD-5BE62CB14230}" srcOrd="1" destOrd="0" presId="urn:microsoft.com/office/officeart/2005/8/layout/vList4#1"/>
    <dgm:cxn modelId="{16BCB1FD-445C-45DB-AF45-D66A07FADEB4}" type="presOf" srcId="{05A6EE08-DDC3-4DC5-A49C-47CB936FE1FB}" destId="{25528A00-F259-4A91-A683-E0C29B7654AD}" srcOrd="1" destOrd="0" presId="urn:microsoft.com/office/officeart/2005/8/layout/vList4#1"/>
    <dgm:cxn modelId="{7A677B1B-BACC-458F-9788-B45C83DEB9FE}" type="presOf" srcId="{05A6EE08-DDC3-4DC5-A49C-47CB936FE1FB}" destId="{F256DEC1-57FF-4B9E-B909-E94081520AC9}" srcOrd="0" destOrd="0" presId="urn:microsoft.com/office/officeart/2005/8/layout/vList4#1"/>
    <dgm:cxn modelId="{A8055769-A139-4435-AD06-7371F34E88F3}" type="presOf" srcId="{A3763B24-4848-4863-B779-E06DF2608C1A}" destId="{5BF021DD-B262-4461-A7CC-6162032CCF87}" srcOrd="0" destOrd="0" presId="urn:microsoft.com/office/officeart/2005/8/layout/vList4#1"/>
    <dgm:cxn modelId="{9E868DC2-1D1C-4FBE-9C1C-27B17B2F42AE}" type="presOf" srcId="{DB654FB2-909E-4A69-872A-FAB85D61735A}" destId="{C5ED968F-8F67-480A-AB95-2BD2F18EF05A}" srcOrd="0" destOrd="0" presId="urn:microsoft.com/office/officeart/2005/8/layout/vList4#1"/>
    <dgm:cxn modelId="{99F5594A-5A98-416E-B9F8-51A15D0953B6}" type="presOf" srcId="{60CFB00F-D302-45A9-B6D2-96ACB334C4B7}" destId="{AD6362C4-DFF5-4DE0-9869-BBD46AFAF2BA}" srcOrd="0" destOrd="0" presId="urn:microsoft.com/office/officeart/2005/8/layout/vList4#1"/>
    <dgm:cxn modelId="{B0EAE6DD-9DE0-49C0-8D74-D63779D10821}" srcId="{A3763B24-4848-4863-B779-E06DF2608C1A}" destId="{BE9F3E78-1B66-4338-B949-6E87E4B22170}" srcOrd="0" destOrd="0" parTransId="{C4FADDF6-5EB5-48FB-8EB8-EE8A17FA6D15}" sibTransId="{6ED32CFE-F359-4A88-A89D-C1C1B90FBC8A}"/>
    <dgm:cxn modelId="{65780FAB-C036-4FC2-9BBD-CE0458337F79}" type="presOf" srcId="{BE9F3E78-1B66-4338-B949-6E87E4B22170}" destId="{DB5ECCDA-52E3-46AE-9D5E-B2864A67E95B}" srcOrd="0" destOrd="0" presId="urn:microsoft.com/office/officeart/2005/8/layout/vList4#1"/>
    <dgm:cxn modelId="{6E97E9A1-FFFF-42C4-AAFE-337A859C684C}" srcId="{A3763B24-4848-4863-B779-E06DF2608C1A}" destId="{05A6EE08-DDC3-4DC5-A49C-47CB936FE1FB}" srcOrd="1" destOrd="0" parTransId="{1272785B-CC94-4762-9BC0-3D7CDEDF1A05}" sibTransId="{4EB12EBD-AE57-4B21-B0A8-B15341957AA7}"/>
    <dgm:cxn modelId="{0EB961EB-D743-42B6-9492-77BD69F06005}" type="presParOf" srcId="{5BF021DD-B262-4461-A7CC-6162032CCF87}" destId="{2308752F-F6B9-4F08-BFC0-18D90DACEFB8}" srcOrd="0" destOrd="0" presId="urn:microsoft.com/office/officeart/2005/8/layout/vList4#1"/>
    <dgm:cxn modelId="{EC9AF330-D01B-45DE-8DD4-5AD14D6F35D8}" type="presParOf" srcId="{2308752F-F6B9-4F08-BFC0-18D90DACEFB8}" destId="{DB5ECCDA-52E3-46AE-9D5E-B2864A67E95B}" srcOrd="0" destOrd="0" presId="urn:microsoft.com/office/officeart/2005/8/layout/vList4#1"/>
    <dgm:cxn modelId="{98ECF595-D32A-4683-84DF-B295CE61D092}" type="presParOf" srcId="{2308752F-F6B9-4F08-BFC0-18D90DACEFB8}" destId="{175E6D4B-EB4E-4F46-98C6-201DC711C780}" srcOrd="1" destOrd="0" presId="urn:microsoft.com/office/officeart/2005/8/layout/vList4#1"/>
    <dgm:cxn modelId="{44506A19-AA49-4477-A1EB-83A5769017F6}" type="presParOf" srcId="{2308752F-F6B9-4F08-BFC0-18D90DACEFB8}" destId="{E622A8AA-06CF-4A16-9D55-70AB6A60AFC7}" srcOrd="2" destOrd="0" presId="urn:microsoft.com/office/officeart/2005/8/layout/vList4#1"/>
    <dgm:cxn modelId="{942B2565-AAA8-4FC4-B403-3A2AE57CCCFE}" type="presParOf" srcId="{5BF021DD-B262-4461-A7CC-6162032CCF87}" destId="{73C1FE13-6503-4100-A939-9F357D7E2B55}" srcOrd="1" destOrd="0" presId="urn:microsoft.com/office/officeart/2005/8/layout/vList4#1"/>
    <dgm:cxn modelId="{C753913B-04E6-4BC2-B7DC-BAFFB0528AA2}" type="presParOf" srcId="{5BF021DD-B262-4461-A7CC-6162032CCF87}" destId="{ABD07A1F-8B49-4F33-AC9A-315D07195656}" srcOrd="2" destOrd="0" presId="urn:microsoft.com/office/officeart/2005/8/layout/vList4#1"/>
    <dgm:cxn modelId="{4FB4C2BF-393B-4413-AE28-4BCA3A558804}" type="presParOf" srcId="{ABD07A1F-8B49-4F33-AC9A-315D07195656}" destId="{F256DEC1-57FF-4B9E-B909-E94081520AC9}" srcOrd="0" destOrd="0" presId="urn:microsoft.com/office/officeart/2005/8/layout/vList4#1"/>
    <dgm:cxn modelId="{B1D7642A-8573-4E95-882A-8ABF8ECDBF60}" type="presParOf" srcId="{ABD07A1F-8B49-4F33-AC9A-315D07195656}" destId="{66FCD08B-EE3D-4ECF-B198-B6EFE7491429}" srcOrd="1" destOrd="0" presId="urn:microsoft.com/office/officeart/2005/8/layout/vList4#1"/>
    <dgm:cxn modelId="{8F89945A-531B-45B4-97FF-FE6A49900C47}" type="presParOf" srcId="{ABD07A1F-8B49-4F33-AC9A-315D07195656}" destId="{25528A00-F259-4A91-A683-E0C29B7654AD}" srcOrd="2" destOrd="0" presId="urn:microsoft.com/office/officeart/2005/8/layout/vList4#1"/>
    <dgm:cxn modelId="{41DAA335-1E2F-4063-88B1-470683DFA064}" type="presParOf" srcId="{5BF021DD-B262-4461-A7CC-6162032CCF87}" destId="{5093E986-95AA-4552-B579-F7C191445132}" srcOrd="3" destOrd="0" presId="urn:microsoft.com/office/officeart/2005/8/layout/vList4#1"/>
    <dgm:cxn modelId="{2C0E0417-2141-4856-A106-FEE5CD16926B}" type="presParOf" srcId="{5BF021DD-B262-4461-A7CC-6162032CCF87}" destId="{13B4C73B-96BC-4E72-8B86-30AFBB53D789}" srcOrd="4" destOrd="0" presId="urn:microsoft.com/office/officeart/2005/8/layout/vList4#1"/>
    <dgm:cxn modelId="{DDD06D75-7567-40F6-B725-18089EF79158}" type="presParOf" srcId="{13B4C73B-96BC-4E72-8B86-30AFBB53D789}" destId="{C5ED968F-8F67-480A-AB95-2BD2F18EF05A}" srcOrd="0" destOrd="0" presId="urn:microsoft.com/office/officeart/2005/8/layout/vList4#1"/>
    <dgm:cxn modelId="{459D1DFE-F905-423E-BB4B-949F3D8242DB}" type="presParOf" srcId="{13B4C73B-96BC-4E72-8B86-30AFBB53D789}" destId="{4EC8F6C7-98CB-4C9E-A8A9-349B7C4D3EBC}" srcOrd="1" destOrd="0" presId="urn:microsoft.com/office/officeart/2005/8/layout/vList4#1"/>
    <dgm:cxn modelId="{331A159C-ED3F-4267-ABCA-CB71DC540B58}" type="presParOf" srcId="{13B4C73B-96BC-4E72-8B86-30AFBB53D789}" destId="{FC26C205-1004-44F0-85DD-5BE62CB14230}" srcOrd="2" destOrd="0" presId="urn:microsoft.com/office/officeart/2005/8/layout/vList4#1"/>
    <dgm:cxn modelId="{43B4266E-D58A-40DA-8C0F-6AA36AB9593D}" type="presParOf" srcId="{5BF021DD-B262-4461-A7CC-6162032CCF87}" destId="{D62A32F3-82EC-4EB4-BE18-06E1F014FD66}" srcOrd="5" destOrd="0" presId="urn:microsoft.com/office/officeart/2005/8/layout/vList4#1"/>
    <dgm:cxn modelId="{3D8AA814-9304-4853-A0BA-02A5DAEBD907}" type="presParOf" srcId="{5BF021DD-B262-4461-A7CC-6162032CCF87}" destId="{BE1DF914-6F4C-4E60-90CD-2B42BF6F9CD8}" srcOrd="6" destOrd="0" presId="urn:microsoft.com/office/officeart/2005/8/layout/vList4#1"/>
    <dgm:cxn modelId="{9B80ABF9-3431-454B-9508-1B1F8BCDA636}" type="presParOf" srcId="{BE1DF914-6F4C-4E60-90CD-2B42BF6F9CD8}" destId="{AD6362C4-DFF5-4DE0-9869-BBD46AFAF2BA}" srcOrd="0" destOrd="0" presId="urn:microsoft.com/office/officeart/2005/8/layout/vList4#1"/>
    <dgm:cxn modelId="{4BCF8309-BF40-4290-861C-8725C70F8EE0}" type="presParOf" srcId="{BE1DF914-6F4C-4E60-90CD-2B42BF6F9CD8}" destId="{B7DB8ED5-D1B2-45AA-A15E-FCFC1387F4FA}" srcOrd="1" destOrd="0" presId="urn:microsoft.com/office/officeart/2005/8/layout/vList4#1"/>
    <dgm:cxn modelId="{DE65B934-3187-41ED-A3BE-1E6E8B296D0F}" type="presParOf" srcId="{BE1DF914-6F4C-4E60-90CD-2B42BF6F9CD8}" destId="{F9378D92-9321-41A9-A781-F92588BDF894}"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D4DAB86-C013-4BDF-9A55-D562FDEDBA2D}" type="datetimeFigureOut">
              <a:rPr lang="es-ES" smtClean="0"/>
              <a:pPr/>
              <a:t>06/02/2020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E97998-19E1-4CC6-8F0B-0BE56F4E9D8D}" type="slidenum">
              <a:rPr lang="es-ES" smtClean="0"/>
              <a:pPr/>
              <a:t>‹#›</a:t>
            </a:fld>
            <a:endParaRPr lang="es-ES"/>
          </a:p>
        </p:txBody>
      </p:sp>
    </p:spTree>
    <p:extLst>
      <p:ext uri="{BB962C8B-B14F-4D97-AF65-F5344CB8AC3E}">
        <p14:creationId xmlns:p14="http://schemas.microsoft.com/office/powerpoint/2010/main" xmlns="" val="23320727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4DAB86-C013-4BDF-9A55-D562FDEDBA2D}" type="datetimeFigureOut">
              <a:rPr lang="es-ES" smtClean="0"/>
              <a:pPr/>
              <a:t>06/02/2020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E97998-19E1-4CC6-8F0B-0BE56F4E9D8D}" type="slidenum">
              <a:rPr lang="es-ES" smtClean="0"/>
              <a:pPr/>
              <a:t>‹#›</a:t>
            </a:fld>
            <a:endParaRPr lang="es-ES"/>
          </a:p>
        </p:txBody>
      </p:sp>
    </p:spTree>
    <p:extLst>
      <p:ext uri="{BB962C8B-B14F-4D97-AF65-F5344CB8AC3E}">
        <p14:creationId xmlns:p14="http://schemas.microsoft.com/office/powerpoint/2010/main" xmlns="" val="30445674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4DAB86-C013-4BDF-9A55-D562FDEDBA2D}" type="datetimeFigureOut">
              <a:rPr lang="es-ES" smtClean="0"/>
              <a:pPr/>
              <a:t>06/02/2020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E97998-19E1-4CC6-8F0B-0BE56F4E9D8D}" type="slidenum">
              <a:rPr lang="es-ES" smtClean="0"/>
              <a:pPr/>
              <a:t>‹#›</a:t>
            </a:fld>
            <a:endParaRPr lang="es-ES"/>
          </a:p>
        </p:txBody>
      </p:sp>
    </p:spTree>
    <p:extLst>
      <p:ext uri="{BB962C8B-B14F-4D97-AF65-F5344CB8AC3E}">
        <p14:creationId xmlns:p14="http://schemas.microsoft.com/office/powerpoint/2010/main" xmlns="" val="6843111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D0B32-9446-45CC-B956-966D39B5F7E6}" type="datetimeFigureOut">
              <a:rPr lang="es-ES" smtClean="0"/>
              <a:pPr/>
              <a:t>06/02/2020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022FCDB-884F-4E4A-B552-B9632E7C2263}" type="slidenum">
              <a:rPr lang="es-ES" smtClean="0"/>
              <a:pPr/>
              <a:t>‹#›</a:t>
            </a:fld>
            <a:endParaRPr lang="es-ES"/>
          </a:p>
        </p:txBody>
      </p:sp>
    </p:spTree>
    <p:extLst>
      <p:ext uri="{BB962C8B-B14F-4D97-AF65-F5344CB8AC3E}">
        <p14:creationId xmlns:p14="http://schemas.microsoft.com/office/powerpoint/2010/main" xmlns="" val="2268041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4DAB86-C013-4BDF-9A55-D562FDEDBA2D}" type="datetimeFigureOut">
              <a:rPr lang="es-ES" smtClean="0"/>
              <a:pPr/>
              <a:t>06/02/2020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E97998-19E1-4CC6-8F0B-0BE56F4E9D8D}" type="slidenum">
              <a:rPr lang="es-ES" smtClean="0"/>
              <a:pPr/>
              <a:t>‹#›</a:t>
            </a:fld>
            <a:endParaRPr lang="es-ES"/>
          </a:p>
        </p:txBody>
      </p:sp>
    </p:spTree>
    <p:extLst>
      <p:ext uri="{BB962C8B-B14F-4D97-AF65-F5344CB8AC3E}">
        <p14:creationId xmlns:p14="http://schemas.microsoft.com/office/powerpoint/2010/main" xmlns="" val="37595884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D4DAB86-C013-4BDF-9A55-D562FDEDBA2D}" type="datetimeFigureOut">
              <a:rPr lang="es-ES" smtClean="0"/>
              <a:pPr/>
              <a:t>06/02/2020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3E97998-19E1-4CC6-8F0B-0BE56F4E9D8D}" type="slidenum">
              <a:rPr lang="es-ES" smtClean="0"/>
              <a:pPr/>
              <a:t>‹#›</a:t>
            </a:fld>
            <a:endParaRPr lang="es-ES"/>
          </a:p>
        </p:txBody>
      </p:sp>
    </p:spTree>
    <p:extLst>
      <p:ext uri="{BB962C8B-B14F-4D97-AF65-F5344CB8AC3E}">
        <p14:creationId xmlns:p14="http://schemas.microsoft.com/office/powerpoint/2010/main" xmlns="" val="3255793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D4DAB86-C013-4BDF-9A55-D562FDEDBA2D}" type="datetimeFigureOut">
              <a:rPr lang="es-ES" smtClean="0"/>
              <a:pPr/>
              <a:t>06/02/2020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3E97998-19E1-4CC6-8F0B-0BE56F4E9D8D}" type="slidenum">
              <a:rPr lang="es-ES" smtClean="0"/>
              <a:pPr/>
              <a:t>‹#›</a:t>
            </a:fld>
            <a:endParaRPr lang="es-ES"/>
          </a:p>
        </p:txBody>
      </p:sp>
    </p:spTree>
    <p:extLst>
      <p:ext uri="{BB962C8B-B14F-4D97-AF65-F5344CB8AC3E}">
        <p14:creationId xmlns:p14="http://schemas.microsoft.com/office/powerpoint/2010/main" xmlns="" val="21110521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D4DAB86-C013-4BDF-9A55-D562FDEDBA2D}" type="datetimeFigureOut">
              <a:rPr lang="es-ES" smtClean="0"/>
              <a:pPr/>
              <a:t>06/02/2020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3E97998-19E1-4CC6-8F0B-0BE56F4E9D8D}" type="slidenum">
              <a:rPr lang="es-ES" smtClean="0"/>
              <a:pPr/>
              <a:t>‹#›</a:t>
            </a:fld>
            <a:endParaRPr lang="es-ES"/>
          </a:p>
        </p:txBody>
      </p:sp>
    </p:spTree>
    <p:extLst>
      <p:ext uri="{BB962C8B-B14F-4D97-AF65-F5344CB8AC3E}">
        <p14:creationId xmlns:p14="http://schemas.microsoft.com/office/powerpoint/2010/main" xmlns="" val="3703907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D4DAB86-C013-4BDF-9A55-D562FDEDBA2D}" type="datetimeFigureOut">
              <a:rPr lang="es-ES" smtClean="0"/>
              <a:pPr/>
              <a:t>06/02/2020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3E97998-19E1-4CC6-8F0B-0BE56F4E9D8D}" type="slidenum">
              <a:rPr lang="es-ES" smtClean="0"/>
              <a:pPr/>
              <a:t>‹#›</a:t>
            </a:fld>
            <a:endParaRPr lang="es-ES"/>
          </a:p>
        </p:txBody>
      </p:sp>
    </p:spTree>
    <p:extLst>
      <p:ext uri="{BB962C8B-B14F-4D97-AF65-F5344CB8AC3E}">
        <p14:creationId xmlns:p14="http://schemas.microsoft.com/office/powerpoint/2010/main" xmlns="" val="16330209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DAB86-C013-4BDF-9A55-D562FDEDBA2D}" type="datetimeFigureOut">
              <a:rPr lang="es-ES" smtClean="0"/>
              <a:pPr/>
              <a:t>06/02/2020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3E97998-19E1-4CC6-8F0B-0BE56F4E9D8D}" type="slidenum">
              <a:rPr lang="es-ES" smtClean="0"/>
              <a:pPr/>
              <a:t>‹#›</a:t>
            </a:fld>
            <a:endParaRPr lang="es-ES"/>
          </a:p>
        </p:txBody>
      </p:sp>
    </p:spTree>
    <p:extLst>
      <p:ext uri="{BB962C8B-B14F-4D97-AF65-F5344CB8AC3E}">
        <p14:creationId xmlns:p14="http://schemas.microsoft.com/office/powerpoint/2010/main" xmlns="" val="2924917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D4DAB86-C013-4BDF-9A55-D562FDEDBA2D}" type="datetimeFigureOut">
              <a:rPr lang="es-ES" smtClean="0"/>
              <a:pPr/>
              <a:t>06/02/2020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3E97998-19E1-4CC6-8F0B-0BE56F4E9D8D}" type="slidenum">
              <a:rPr lang="es-ES" smtClean="0"/>
              <a:pPr/>
              <a:t>‹#›</a:t>
            </a:fld>
            <a:endParaRPr lang="es-ES"/>
          </a:p>
        </p:txBody>
      </p:sp>
    </p:spTree>
    <p:extLst>
      <p:ext uri="{BB962C8B-B14F-4D97-AF65-F5344CB8AC3E}">
        <p14:creationId xmlns:p14="http://schemas.microsoft.com/office/powerpoint/2010/main" xmlns="" val="8605532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D4DAB86-C013-4BDF-9A55-D562FDEDBA2D}" type="datetimeFigureOut">
              <a:rPr lang="es-ES" smtClean="0"/>
              <a:pPr/>
              <a:t>06/02/2020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3E97998-19E1-4CC6-8F0B-0BE56F4E9D8D}" type="slidenum">
              <a:rPr lang="es-ES" smtClean="0"/>
              <a:pPr/>
              <a:t>‹#›</a:t>
            </a:fld>
            <a:endParaRPr lang="es-ES"/>
          </a:p>
        </p:txBody>
      </p:sp>
    </p:spTree>
    <p:extLst>
      <p:ext uri="{BB962C8B-B14F-4D97-AF65-F5344CB8AC3E}">
        <p14:creationId xmlns:p14="http://schemas.microsoft.com/office/powerpoint/2010/main" xmlns="" val="10704656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DAB86-C013-4BDF-9A55-D562FDEDBA2D}" type="datetimeFigureOut">
              <a:rPr lang="es-ES" smtClean="0"/>
              <a:pPr/>
              <a:t>06/02/2020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97998-19E1-4CC6-8F0B-0BE56F4E9D8D}" type="slidenum">
              <a:rPr lang="es-ES" smtClean="0"/>
              <a:pPr/>
              <a:t>‹#›</a:t>
            </a:fld>
            <a:endParaRPr lang="es-ES"/>
          </a:p>
        </p:txBody>
      </p:sp>
    </p:spTree>
    <p:extLst>
      <p:ext uri="{BB962C8B-B14F-4D97-AF65-F5344CB8AC3E}">
        <p14:creationId xmlns:p14="http://schemas.microsoft.com/office/powerpoint/2010/main" xmlns="" val="3010055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D0B32-9446-45CC-B956-966D39B5F7E6}" type="datetimeFigureOut">
              <a:rPr lang="es-ES" smtClean="0"/>
              <a:pPr/>
              <a:t>06/02/2020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2FCDB-884F-4E4A-B552-B9632E7C2263}" type="slidenum">
              <a:rPr lang="es-ES" smtClean="0"/>
              <a:pPr/>
              <a:t>‹#›</a:t>
            </a:fld>
            <a:endParaRPr lang="es-ES"/>
          </a:p>
        </p:txBody>
      </p:sp>
    </p:spTree>
    <p:extLst>
      <p:ext uri="{BB962C8B-B14F-4D97-AF65-F5344CB8AC3E}">
        <p14:creationId xmlns:p14="http://schemas.microsoft.com/office/powerpoint/2010/main" xmlns="" val="2752502501"/>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microsoft.com/office/2007/relationships/hdphoto" Target="../media/hdphoto3.wdp"/><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412247DD-45DB-46E6-B20B-A6E63C300C61}"/>
              </a:ext>
            </a:extLst>
          </p:cNvPr>
          <p:cNvSpPr txBox="1"/>
          <p:nvPr/>
        </p:nvSpPr>
        <p:spPr>
          <a:xfrm>
            <a:off x="60957" y="5797"/>
            <a:ext cx="4165994" cy="2031325"/>
          </a:xfrm>
          <a:prstGeom prst="rect">
            <a:avLst/>
          </a:prstGeom>
          <a:noFill/>
        </p:spPr>
        <p:txBody>
          <a:bodyPr wrap="square" tIns="0" bIns="0" rtlCol="0">
            <a:spAutoFit/>
            <a:scene3d>
              <a:camera prst="orthographicFront"/>
              <a:lightRig rig="twoPt" dir="tl"/>
            </a:scene3d>
            <a:sp3d contourW="25400" prstMaterial="matte">
              <a:bevelT w="25400" h="55880" prst="artDeco"/>
              <a:contourClr>
                <a:schemeClr val="accent2">
                  <a:tint val="20000"/>
                </a:schemeClr>
              </a:contourClr>
            </a:sp3d>
          </a:bodyPr>
          <a:lstStyle>
            <a:defPPr>
              <a:defRPr lang="es-ES"/>
            </a:defPPr>
            <a:lvl1pPr algn="ctr" defTabSz="914400">
              <a:defRPr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vl2pPr defTabSz="914400"/>
            <a:lvl3pPr defTabSz="914400"/>
            <a:lvl4pPr defTabSz="914400"/>
            <a:lvl5pPr defTabSz="914400"/>
            <a:lvl6pPr defTabSz="914400"/>
            <a:lvl7pPr defTabSz="914400"/>
            <a:lvl8pPr defTabSz="914400"/>
            <a:lvl9pPr defTabSz="914400"/>
          </a:lstStyle>
          <a:p>
            <a:r>
              <a:rPr lang="ro-RO" dirty="0" smtClean="0">
                <a:gradFill flip="none" rotWithShape="1">
                  <a:gsLst>
                    <a:gs pos="0">
                      <a:srgbClr val="A29E00"/>
                    </a:gs>
                    <a:gs pos="48000">
                      <a:srgbClr val="FFFF00"/>
                    </a:gs>
                    <a:gs pos="100000">
                      <a:srgbClr val="FFFFCC"/>
                    </a:gs>
                  </a:gsLst>
                  <a:lin ang="16200000" scaled="1"/>
                  <a:tileRect/>
                </a:gradFill>
              </a:rPr>
              <a:t>DE LA AROGANŢĂ LA DISTRUGERE</a:t>
            </a:r>
            <a:endParaRPr lang="ro-RO" dirty="0">
              <a:gradFill flip="none" rotWithShape="1">
                <a:gsLst>
                  <a:gs pos="0">
                    <a:srgbClr val="A29E00"/>
                  </a:gs>
                  <a:gs pos="48000">
                    <a:srgbClr val="FFFF00"/>
                  </a:gs>
                  <a:gs pos="100000">
                    <a:srgbClr val="FFFFCC"/>
                  </a:gs>
                </a:gsLst>
                <a:lin ang="16200000" scaled="1"/>
                <a:tileRect/>
              </a:gradFill>
            </a:endParaRPr>
          </a:p>
        </p:txBody>
      </p:sp>
      <p:sp>
        <p:nvSpPr>
          <p:cNvPr id="5" name="CuadroTexto 4">
            <a:extLst>
              <a:ext uri="{FF2B5EF4-FFF2-40B4-BE49-F238E27FC236}">
                <a16:creationId xmlns:a16="http://schemas.microsoft.com/office/drawing/2014/main" xmlns="" id="{47050F24-97BD-45D9-9AB6-80365B77C6F9}"/>
              </a:ext>
            </a:extLst>
          </p:cNvPr>
          <p:cNvSpPr txBox="1"/>
          <p:nvPr/>
        </p:nvSpPr>
        <p:spPr>
          <a:xfrm>
            <a:off x="-1" y="5658600"/>
            <a:ext cx="1358537" cy="1200329"/>
          </a:xfrm>
          <a:prstGeom prst="rect">
            <a:avLst/>
          </a:prstGeom>
          <a:noFill/>
        </p:spPr>
        <p:txBody>
          <a:bodyPr wrap="square" rtlCol="0">
            <a:spAutoFit/>
          </a:bodyPr>
          <a:lstStyle/>
          <a:p>
            <a:pPr algn="ctr"/>
            <a:r>
              <a:rPr lang="ro-RO" b="1" dirty="0" smtClean="0">
                <a:solidFill>
                  <a:srgbClr val="D8BEEC"/>
                </a:solidFill>
                <a:effectLst>
                  <a:outerShdw blurRad="38100" dist="38100" dir="2700000" algn="tl">
                    <a:srgbClr val="000000">
                      <a:alpha val="43137"/>
                    </a:srgbClr>
                  </a:outerShdw>
                </a:effectLst>
              </a:rPr>
              <a:t>Studiul 6, pentru 8 Februarie 2020</a:t>
            </a:r>
            <a:endParaRPr lang="ro-RO" b="1" dirty="0">
              <a:solidFill>
                <a:srgbClr val="D8BEE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065302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EB31813-1783-489A-9289-7A941BB55956}"/>
              </a:ext>
            </a:extLst>
          </p:cNvPr>
          <p:cNvSpPr/>
          <p:nvPr/>
        </p:nvSpPr>
        <p:spPr>
          <a:xfrm>
            <a:off x="1535617" y="857855"/>
            <a:ext cx="7068452" cy="5693866"/>
          </a:xfrm>
          <a:prstGeom prst="rect">
            <a:avLst/>
          </a:prstGeom>
        </p:spPr>
        <p:txBody>
          <a:bodyPr wrap="square">
            <a:spAutoFit/>
          </a:bodyPr>
          <a:lstStyle/>
          <a:p>
            <a:pPr indent="360363" algn="just"/>
            <a:r>
              <a:rPr lang="ro-RO" sz="2600" b="1" dirty="0" smtClean="0">
                <a:latin typeface="Comic Sans MS" pitchFamily="66" charset="0"/>
              </a:rPr>
              <a:t>Puţin se gândea </a:t>
            </a:r>
            <a:r>
              <a:rPr lang="ro-RO" sz="2600" b="1" dirty="0" err="1" smtClean="0">
                <a:latin typeface="Comic Sans MS" pitchFamily="66" charset="0"/>
              </a:rPr>
              <a:t>Belşaţar</a:t>
            </a:r>
            <a:r>
              <a:rPr lang="ro-RO" sz="2600" b="1" dirty="0" smtClean="0">
                <a:latin typeface="Comic Sans MS" pitchFamily="66" charset="0"/>
              </a:rPr>
              <a:t> că un Veghetor nevăzut îi observa idolatra distracţie. Dar nimic nu este spus sau făcut, care să nu fie înregistrat în cărţile cerului. Literele misterioase scrise de mâna fără sânge în ea sunt mărturie că Dumnezeu vede tot ceea ce facem şi că El este dezonorat prin orgiile noastre. Nimic nu putem ascunde de Dumnezeu şi nu putem fugi de responsabilitatea noastră faţă de El. Oriunde am fi şi orice am face, avem de dat socoteală Celui ai căruia suntem prin creaţiune şi răscumpărare.</a:t>
            </a:r>
            <a:endParaRPr lang="ro-RO" sz="2600" dirty="0">
              <a:latin typeface="Comic Sans MS" pitchFamily="66" charset="0"/>
            </a:endParaRPr>
          </a:p>
        </p:txBody>
      </p:sp>
      <p:sp>
        <p:nvSpPr>
          <p:cNvPr id="3" name="CuadroTexto 2">
            <a:extLst>
              <a:ext uri="{FF2B5EF4-FFF2-40B4-BE49-F238E27FC236}">
                <a16:creationId xmlns:a16="http://schemas.microsoft.com/office/drawing/2014/main" xmlns="" id="{96FE660C-7F16-4A7F-B1C6-26174FC777BF}"/>
              </a:ext>
            </a:extLst>
          </p:cNvPr>
          <p:cNvSpPr txBox="1"/>
          <p:nvPr/>
        </p:nvSpPr>
        <p:spPr>
          <a:xfrm>
            <a:off x="5438086" y="6352336"/>
            <a:ext cx="2938753" cy="369332"/>
          </a:xfrm>
          <a:prstGeom prst="rect">
            <a:avLst/>
          </a:prstGeom>
          <a:noFill/>
        </p:spPr>
        <p:txBody>
          <a:bodyPr wrap="none" rtlCol="0">
            <a:spAutoFit/>
          </a:bodyPr>
          <a:lstStyle/>
          <a:p>
            <a:pPr algn="r"/>
            <a:r>
              <a:rPr lang="ro-RO" b="1" dirty="0" err="1" smtClean="0"/>
              <a:t>E.G.W</a:t>
            </a:r>
            <a:r>
              <a:rPr lang="ro-RO" b="1" dirty="0" smtClean="0"/>
              <a:t>. (Temperanţă pag. 49)</a:t>
            </a:r>
            <a:endParaRPr lang="ro-RO" b="1" dirty="0"/>
          </a:p>
        </p:txBody>
      </p:sp>
    </p:spTree>
    <p:extLst>
      <p:ext uri="{BB962C8B-B14F-4D97-AF65-F5344CB8AC3E}">
        <p14:creationId xmlns:p14="http://schemas.microsoft.com/office/powerpoint/2010/main" xmlns="" val="380573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505ACFE-2257-4126-ABCB-1D25F62E9319}"/>
              </a:ext>
            </a:extLst>
          </p:cNvPr>
          <p:cNvSpPr/>
          <p:nvPr/>
        </p:nvSpPr>
        <p:spPr>
          <a:xfrm>
            <a:off x="1" y="0"/>
            <a:ext cx="3727268" cy="2677656"/>
          </a:xfrm>
          <a:prstGeom prst="rect">
            <a:avLst/>
          </a:prstGeom>
          <a:solidFill>
            <a:schemeClr val="accent4">
              <a:lumMod val="20000"/>
              <a:lumOff val="80000"/>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ro-RO" sz="2400" b="1" dirty="0" smtClean="0">
                <a:solidFill>
                  <a:sysClr val="windowText" lastClr="000000"/>
                </a:solidFill>
                <a:latin typeface="Comic Sans MS" panose="030F0702030302020204" pitchFamily="66" charset="0"/>
              </a:rPr>
              <a:t>„El schimbă vremurile şi împrejurările; El răstoarnă şi pune pe împăraţi; El dă înţelepciune înţelepţilor şi pricepere celor pricepuţi!” </a:t>
            </a:r>
            <a:r>
              <a:rPr lang="ro-RO" sz="2200" b="1" dirty="0" smtClean="0">
                <a:solidFill>
                  <a:sysClr val="windowText" lastClr="000000"/>
                </a:solidFill>
                <a:latin typeface="Comic Sans MS" panose="030F0702030302020204" pitchFamily="66" charset="0"/>
              </a:rPr>
              <a:t>(Daniel 2:21)</a:t>
            </a:r>
            <a:endParaRPr lang="ro-RO" sz="2200" b="1" dirty="0">
              <a:solidFill>
                <a:sysClr val="windowText" lastClr="000000"/>
              </a:solidFill>
              <a:latin typeface="Comic Sans MS" panose="030F0702030302020204" pitchFamily="66" charset="0"/>
            </a:endParaRPr>
          </a:p>
        </p:txBody>
      </p:sp>
    </p:spTree>
    <p:extLst>
      <p:ext uri="{BB962C8B-B14F-4D97-AF65-F5344CB8AC3E}">
        <p14:creationId xmlns:p14="http://schemas.microsoft.com/office/powerpoint/2010/main" xmlns="" val="39746893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B3416EFE-234A-4EAC-88F1-DDB6911A0266}"/>
              </a:ext>
            </a:extLst>
          </p:cNvPr>
          <p:cNvSpPr txBox="1"/>
          <p:nvPr/>
        </p:nvSpPr>
        <p:spPr>
          <a:xfrm>
            <a:off x="3890357" y="3376951"/>
            <a:ext cx="5253644" cy="3323987"/>
          </a:xfrm>
          <a:prstGeom prst="rect">
            <a:avLst/>
          </a:prstGeom>
          <a:noFill/>
        </p:spPr>
        <p:txBody>
          <a:bodyPr wrap="square" rtlCol="0">
            <a:spAutoFit/>
            <a:scene3d>
              <a:camera prst="orthographicFront"/>
              <a:lightRig rig="threePt" dir="t"/>
            </a:scene3d>
            <a:sp3d extrusionH="57150">
              <a:bevelT w="38100" h="38100"/>
            </a:sp3d>
          </a:bodyPr>
          <a:lstStyle/>
          <a:p>
            <a:pPr>
              <a:lnSpc>
                <a:spcPct val="200000"/>
              </a:lnSpc>
              <a:spcBef>
                <a:spcPts val="600"/>
              </a:spcBef>
            </a:pPr>
            <a:r>
              <a:rPr lang="ro-RO" sz="1900" b="1" smtClean="0">
                <a:solidFill>
                  <a:srgbClr val="C33608"/>
                </a:solidFill>
                <a:uFill>
                  <a:solidFill>
                    <a:srgbClr val="FAAD00"/>
                  </a:solidFill>
                </a:uFill>
              </a:rPr>
              <a:t>Aroganţa</a:t>
            </a:r>
            <a:r>
              <a:rPr lang="ro-RO" sz="1900" b="1" smtClean="0">
                <a:solidFill>
                  <a:srgbClr val="C33608"/>
                </a:solidFill>
                <a:uFill>
                  <a:solidFill>
                    <a:srgbClr val="FAAD00"/>
                  </a:solidFill>
                </a:uFill>
              </a:rPr>
              <a:t> lui </a:t>
            </a:r>
            <a:r>
              <a:rPr lang="ro-RO" sz="1900" b="1" smtClean="0">
                <a:solidFill>
                  <a:srgbClr val="C33608"/>
                </a:solidFill>
                <a:uFill>
                  <a:solidFill>
                    <a:srgbClr val="FAAD00"/>
                  </a:solidFill>
                </a:uFill>
              </a:rPr>
              <a:t>Belşaţar.</a:t>
            </a:r>
            <a:r>
              <a:rPr lang="ro-RO" sz="1900" b="1" smtClean="0"/>
              <a:t> Daniel </a:t>
            </a:r>
            <a:r>
              <a:rPr lang="ro-RO" sz="1900" b="1" smtClean="0"/>
              <a:t>5:1-4</a:t>
            </a:r>
            <a:endParaRPr lang="ro-RO" sz="1900" b="1" smtClean="0"/>
          </a:p>
          <a:p>
            <a:pPr>
              <a:lnSpc>
                <a:spcPct val="200000"/>
              </a:lnSpc>
              <a:spcBef>
                <a:spcPts val="600"/>
              </a:spcBef>
            </a:pPr>
            <a:r>
              <a:rPr lang="ro-RO" sz="1900" b="1" smtClean="0">
                <a:solidFill>
                  <a:srgbClr val="0026B9"/>
                </a:solidFill>
              </a:rPr>
              <a:t>Mesajul lui </a:t>
            </a:r>
            <a:r>
              <a:rPr lang="ro-RO" sz="1900" b="1" smtClean="0">
                <a:solidFill>
                  <a:srgbClr val="0026B9"/>
                </a:solidFill>
              </a:rPr>
              <a:t>Dumnezeu</a:t>
            </a:r>
            <a:r>
              <a:rPr lang="ro-RO" sz="1900" b="1" smtClean="0">
                <a:solidFill>
                  <a:srgbClr val="0026B9"/>
                </a:solidFill>
              </a:rPr>
              <a:t>. </a:t>
            </a:r>
            <a:r>
              <a:rPr lang="ro-RO" sz="1900" b="1" smtClean="0"/>
              <a:t>Daniel </a:t>
            </a:r>
            <a:r>
              <a:rPr lang="ro-RO" sz="1900" b="1" smtClean="0"/>
              <a:t>5:5-8</a:t>
            </a:r>
            <a:endParaRPr lang="ro-RO" sz="1900" b="1" smtClean="0"/>
          </a:p>
          <a:p>
            <a:pPr>
              <a:lnSpc>
                <a:spcPct val="200000"/>
              </a:lnSpc>
              <a:spcBef>
                <a:spcPts val="600"/>
              </a:spcBef>
            </a:pPr>
            <a:r>
              <a:rPr lang="ro-RO" sz="1900" b="1" smtClean="0">
                <a:solidFill>
                  <a:srgbClr val="C50000"/>
                </a:solidFill>
              </a:rPr>
              <a:t>Sfatul </a:t>
            </a:r>
            <a:r>
              <a:rPr lang="ro-RO" sz="1900" b="1" smtClean="0">
                <a:solidFill>
                  <a:srgbClr val="C50000"/>
                </a:solidFill>
              </a:rPr>
              <a:t>reginei</a:t>
            </a:r>
            <a:r>
              <a:rPr lang="ro-RO" sz="1900" b="1" smtClean="0">
                <a:solidFill>
                  <a:srgbClr val="C50000"/>
                </a:solidFill>
              </a:rPr>
              <a:t>. </a:t>
            </a:r>
            <a:r>
              <a:rPr lang="ro-RO" sz="1900" b="1" smtClean="0"/>
              <a:t>Daniel </a:t>
            </a:r>
            <a:r>
              <a:rPr lang="ro-RO" sz="1900" b="1" smtClean="0"/>
              <a:t>5:9-12</a:t>
            </a:r>
            <a:endParaRPr lang="ro-RO" sz="1900" b="1" smtClean="0"/>
          </a:p>
          <a:p>
            <a:pPr>
              <a:lnSpc>
                <a:spcPct val="200000"/>
              </a:lnSpc>
              <a:spcBef>
                <a:spcPts val="600"/>
              </a:spcBef>
            </a:pPr>
            <a:r>
              <a:rPr lang="ro-RO" sz="1900" b="1" smtClean="0">
                <a:solidFill>
                  <a:srgbClr val="067C06"/>
                </a:solidFill>
              </a:rPr>
              <a:t>Interpretarea </a:t>
            </a:r>
            <a:r>
              <a:rPr lang="ro-RO" sz="1900" b="1" smtClean="0">
                <a:solidFill>
                  <a:srgbClr val="067C06"/>
                </a:solidFill>
              </a:rPr>
              <a:t>mesajului.</a:t>
            </a:r>
            <a:r>
              <a:rPr lang="ro-RO" sz="1900" b="1" smtClean="0">
                <a:solidFill>
                  <a:srgbClr val="089907"/>
                </a:solidFill>
              </a:rPr>
              <a:t> </a:t>
            </a:r>
            <a:r>
              <a:rPr lang="ro-RO" sz="1900" b="1" smtClean="0"/>
              <a:t>Daniel </a:t>
            </a:r>
            <a:r>
              <a:rPr lang="ro-RO" sz="1900" b="1" smtClean="0"/>
              <a:t>5:13-28</a:t>
            </a:r>
            <a:endParaRPr lang="ro-RO" sz="1900" b="1" smtClean="0"/>
          </a:p>
          <a:p>
            <a:pPr>
              <a:lnSpc>
                <a:spcPct val="200000"/>
              </a:lnSpc>
              <a:spcBef>
                <a:spcPts val="600"/>
              </a:spcBef>
            </a:pPr>
            <a:r>
              <a:rPr lang="ro-RO" sz="1900" b="1" smtClean="0">
                <a:solidFill>
                  <a:srgbClr val="74177E"/>
                </a:solidFill>
              </a:rPr>
              <a:t>Distrugerea lui </a:t>
            </a:r>
            <a:r>
              <a:rPr lang="ro-RO" sz="1900" b="1" smtClean="0">
                <a:solidFill>
                  <a:srgbClr val="74177E"/>
                </a:solidFill>
              </a:rPr>
              <a:t>Belşaţar</a:t>
            </a:r>
            <a:r>
              <a:rPr lang="ro-RO" sz="1900" b="1" smtClean="0">
                <a:solidFill>
                  <a:srgbClr val="74177E"/>
                </a:solidFill>
              </a:rPr>
              <a:t>. </a:t>
            </a:r>
            <a:r>
              <a:rPr lang="ro-RO" sz="1900" b="1" smtClean="0"/>
              <a:t>Daniel </a:t>
            </a:r>
            <a:r>
              <a:rPr lang="ro-RO" sz="1900" b="1" smtClean="0"/>
              <a:t>5:29-31</a:t>
            </a:r>
            <a:endParaRPr lang="ro-RO" sz="1900" b="1"/>
          </a:p>
        </p:txBody>
      </p:sp>
      <p:sp>
        <p:nvSpPr>
          <p:cNvPr id="3" name="CuadroTexto 2">
            <a:extLst>
              <a:ext uri="{FF2B5EF4-FFF2-40B4-BE49-F238E27FC236}">
                <a16:creationId xmlns:a16="http://schemas.microsoft.com/office/drawing/2014/main" xmlns="" id="{4485F67D-C39A-49A5-B65F-D740817E09F4}"/>
              </a:ext>
            </a:extLst>
          </p:cNvPr>
          <p:cNvSpPr txBox="1"/>
          <p:nvPr/>
        </p:nvSpPr>
        <p:spPr>
          <a:xfrm>
            <a:off x="130627" y="81583"/>
            <a:ext cx="3509554" cy="6786473"/>
          </a:xfrm>
          <a:prstGeom prst="rect">
            <a:avLst/>
          </a:prstGeom>
          <a:noFill/>
        </p:spPr>
        <p:txBody>
          <a:bodyPr wrap="square" rtlCol="0">
            <a:spAutoFit/>
          </a:bodyPr>
          <a:lstStyle/>
          <a:p>
            <a:pPr>
              <a:spcBef>
                <a:spcPts val="600"/>
              </a:spcBef>
            </a:pPr>
            <a:r>
              <a:rPr lang="ro-RO" sz="2000" b="1" dirty="0" smtClean="0"/>
              <a:t>La doar 23 de ani după moartea lui Nebucadneţar (562 î.Hr.), </a:t>
            </a:r>
            <a:r>
              <a:rPr lang="ro-RO" sz="2000" b="1" dirty="0" err="1" smtClean="0"/>
              <a:t>Belşaţar</a:t>
            </a:r>
            <a:r>
              <a:rPr lang="ro-RO" sz="2000" b="1" dirty="0" smtClean="0"/>
              <a:t> găzduia ospăţul menţionat în Daniel 5 (539 î.Hr.).</a:t>
            </a:r>
          </a:p>
          <a:p>
            <a:pPr>
              <a:spcBef>
                <a:spcPts val="600"/>
              </a:spcBef>
            </a:pPr>
            <a:r>
              <a:rPr lang="ro-RO" sz="2000" b="1" dirty="0" smtClean="0"/>
              <a:t>În timpul acelei perioade, Babilonul era guvernat de către </a:t>
            </a:r>
            <a:r>
              <a:rPr lang="ro-RO" sz="2000" b="1" dirty="0" err="1" smtClean="0"/>
              <a:t>Nabonidus</a:t>
            </a:r>
            <a:r>
              <a:rPr lang="ro-RO" sz="2000" b="1" dirty="0" smtClean="0"/>
              <a:t>, care era căsătorit  cu </a:t>
            </a:r>
            <a:r>
              <a:rPr lang="ro-RO" sz="2000" b="1" dirty="0" err="1" smtClean="0"/>
              <a:t>Nitocris</a:t>
            </a:r>
            <a:r>
              <a:rPr lang="ro-RO" sz="2000" b="1" dirty="0" smtClean="0"/>
              <a:t>, fiica lui Nebucadneţar. Ea este regina menţionată în Daniel 5.</a:t>
            </a:r>
          </a:p>
          <a:p>
            <a:pPr>
              <a:spcBef>
                <a:spcPts val="600"/>
              </a:spcBef>
            </a:pPr>
            <a:r>
              <a:rPr lang="ro-RO" sz="2000" b="1" dirty="0" err="1" smtClean="0"/>
              <a:t>Nabonidus</a:t>
            </a:r>
            <a:r>
              <a:rPr lang="ro-RO" sz="2000" b="1" dirty="0" smtClean="0"/>
              <a:t> l-a făcut pe </a:t>
            </a:r>
            <a:r>
              <a:rPr lang="ro-RO" sz="2000" b="1" dirty="0" err="1" smtClean="0"/>
              <a:t>Belşaţar</a:t>
            </a:r>
            <a:r>
              <a:rPr lang="ro-RO" sz="2000" b="1" dirty="0" smtClean="0"/>
              <a:t> co-regent. Acesta devenind astfel guvernatorul cetăţii Babilon.</a:t>
            </a:r>
          </a:p>
          <a:p>
            <a:pPr>
              <a:spcBef>
                <a:spcPts val="600"/>
              </a:spcBef>
            </a:pPr>
            <a:r>
              <a:rPr lang="ro-RO" sz="2000" b="1" dirty="0" err="1" smtClean="0"/>
              <a:t>Belşaţar</a:t>
            </a:r>
            <a:r>
              <a:rPr lang="ro-RO" sz="2000" b="1" dirty="0" smtClean="0"/>
              <a:t> era arogant ca şi bunicul său Nebucadneţar. Se simţea invincibil şi a organizat un mare ospăţ în timpul în care Babilonul era asediat de către persani.</a:t>
            </a:r>
            <a:endParaRPr lang="ro-RO" sz="2000" b="1" dirty="0"/>
          </a:p>
        </p:txBody>
      </p:sp>
      <p:pic>
        <p:nvPicPr>
          <p:cNvPr id="5" name="Imagen 4">
            <a:extLst>
              <a:ext uri="{FF2B5EF4-FFF2-40B4-BE49-F238E27FC236}">
                <a16:creationId xmlns:a16="http://schemas.microsoft.com/office/drawing/2014/main" xmlns="" id="{83C3AABF-40CD-4417-857D-2FA465B5E257}"/>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4213856" y="126001"/>
            <a:ext cx="4686300" cy="3105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xmlns="" id="{EF22F4CC-2F80-4E9E-A3BF-DCB5302B313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616224" y="4960462"/>
            <a:ext cx="275628" cy="276089"/>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xmlns="" id="{F5EE4FB6-1C7B-4F3C-A6A6-4E43B2EE86AC}"/>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616224" y="4295639"/>
            <a:ext cx="275628" cy="276089"/>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xmlns="" id="{F0F2B9CA-536C-40F2-80A6-DD4F0BDB6AB0}"/>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3616224" y="6273482"/>
            <a:ext cx="275628" cy="276089"/>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xmlns="" id="{DF905DB8-C796-4CF5-B2E5-C4660DB7D310}"/>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3616224" y="5616973"/>
            <a:ext cx="275628" cy="276089"/>
          </a:xfrm>
          <a:prstGeom prst="rect">
            <a:avLst/>
          </a:prstGeom>
          <a:effectLst>
            <a:outerShdw blurRad="50800" dist="38100" dir="8100000" algn="tr" rotWithShape="0">
              <a:prstClr val="black">
                <a:alpha val="40000"/>
              </a:prstClr>
            </a:outerShdw>
          </a:effectLst>
        </p:spPr>
      </p:pic>
      <p:pic>
        <p:nvPicPr>
          <p:cNvPr id="23" name="Imagen 22">
            <a:extLst>
              <a:ext uri="{FF2B5EF4-FFF2-40B4-BE49-F238E27FC236}">
                <a16:creationId xmlns:a16="http://schemas.microsoft.com/office/drawing/2014/main" xmlns="" id="{275D2579-A008-4A81-B519-B74415642A64}"/>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3616224" y="3647442"/>
            <a:ext cx="275628" cy="27608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xmlns="" val="4137062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3" end="3"/>
                                            </p:txEl>
                                          </p:spTgt>
                                        </p:tgtEl>
                                        <p:attrNameLst>
                                          <p:attrName>style.visibility</p:attrName>
                                        </p:attrNameLst>
                                      </p:cBhvr>
                                      <p:to>
                                        <p:strVal val="visible"/>
                                      </p:to>
                                    </p:set>
                                    <p:animEffect transition="in" filter="wipe(left)">
                                      <p:cBhvr>
                                        <p:cTn id="78" dur="500"/>
                                        <p:tgtEl>
                                          <p:spTgt spid="2">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 fill="hold"/>
                                        <p:tgtEl>
                                          <p:spTgt spid="13"/>
                                        </p:tgtEl>
                                        <p:attrNameLst>
                                          <p:attrName>ppt_w</p:attrName>
                                        </p:attrNameLst>
                                      </p:cBhvr>
                                      <p:tavLst>
                                        <p:tav tm="0">
                                          <p:val>
                                            <p:fltVal val="0"/>
                                          </p:val>
                                        </p:tav>
                                        <p:tav tm="100000">
                                          <p:val>
                                            <p:strVal val="#ppt_w"/>
                                          </p:val>
                                        </p:tav>
                                      </p:tavLst>
                                    </p:anim>
                                    <p:anim calcmode="lin" valueType="num">
                                      <p:cBhvr>
                                        <p:cTn id="84" dur="500" fill="hold"/>
                                        <p:tgtEl>
                                          <p:spTgt spid="13"/>
                                        </p:tgtEl>
                                        <p:attrNameLst>
                                          <p:attrName>ppt_h</p:attrName>
                                        </p:attrNameLst>
                                      </p:cBhvr>
                                      <p:tavLst>
                                        <p:tav tm="0">
                                          <p:val>
                                            <p:fltVal val="0"/>
                                          </p:val>
                                        </p:tav>
                                        <p:tav tm="100000">
                                          <p:val>
                                            <p:strVal val="#ppt_h"/>
                                          </p:val>
                                        </p:tav>
                                      </p:tavLst>
                                    </p:anim>
                                    <p:animEffect transition="in" filter="fade">
                                      <p:cBhvr>
                                        <p:cTn id="85" dur="500"/>
                                        <p:tgtEl>
                                          <p:spTgt spid="13"/>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96000"/>
            <a:duotone>
              <a:schemeClr val="accent6">
                <a:shade val="45000"/>
                <a:satMod val="135000"/>
              </a:schemeClr>
              <a:prstClr val="white"/>
            </a:duotone>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11A795B-1131-44D5-ACEA-693E53BB7ACE}"/>
              </a:ext>
            </a:extLst>
          </p:cNvPr>
          <p:cNvSpPr/>
          <p:nvPr/>
        </p:nvSpPr>
        <p:spPr>
          <a:xfrm>
            <a:off x="1820091" y="0"/>
            <a:ext cx="7323908" cy="677108"/>
          </a:xfrm>
          <a:prstGeom prst="rect">
            <a:avLst/>
          </a:prstGeom>
          <a:noFill/>
        </p:spPr>
        <p:txBody>
          <a:bodyPr wrap="square" rtlCol="0">
            <a:spAutoFit/>
          </a:bodyPr>
          <a:lstStyle/>
          <a:p>
            <a:pPr algn="ctr" defTabSz="914400"/>
            <a:r>
              <a:rPr lang="ro-RO" sz="3800" b="1" dirty="0" smtClean="0">
                <a:ln w="18000">
                  <a:solidFill>
                    <a:srgbClr val="990B15"/>
                  </a:solidFill>
                  <a:prstDash val="solid"/>
                  <a:miter lim="800000"/>
                </a:ln>
                <a:noFill/>
                <a:effectLst>
                  <a:outerShdw blurRad="25500" dist="23000" dir="7020000" algn="tl">
                    <a:srgbClr val="000000">
                      <a:alpha val="50000"/>
                    </a:srgbClr>
                  </a:outerShdw>
                </a:effectLst>
              </a:rPr>
              <a:t>AROGANŢA LUI </a:t>
            </a:r>
            <a:r>
              <a:rPr lang="ro-RO" sz="3800" b="1" dirty="0" err="1" smtClean="0">
                <a:ln w="18000">
                  <a:solidFill>
                    <a:srgbClr val="990B15"/>
                  </a:solidFill>
                  <a:prstDash val="solid"/>
                  <a:miter lim="800000"/>
                </a:ln>
                <a:noFill/>
                <a:effectLst>
                  <a:outerShdw blurRad="25500" dist="23000" dir="7020000" algn="tl">
                    <a:srgbClr val="000000">
                      <a:alpha val="50000"/>
                    </a:srgbClr>
                  </a:outerShdw>
                </a:effectLst>
              </a:rPr>
              <a:t>BELŞAŢAR</a:t>
            </a:r>
            <a:endParaRPr lang="ro-RO" sz="3800" b="1" dirty="0">
              <a:ln w="18000">
                <a:solidFill>
                  <a:srgbClr val="990B15"/>
                </a:solidFill>
                <a:prstDash val="solid"/>
                <a:miter lim="800000"/>
              </a:ln>
              <a:noFill/>
              <a:effectLst>
                <a:outerShdw blurRad="25500" dist="23000" dir="7020000" algn="tl">
                  <a:srgbClr val="000000">
                    <a:alpha val="50000"/>
                  </a:srgbClr>
                </a:outerShdw>
              </a:effectLst>
            </a:endParaRPr>
          </a:p>
        </p:txBody>
      </p:sp>
      <p:sp>
        <p:nvSpPr>
          <p:cNvPr id="3" name="Rectángulo 2">
            <a:extLst>
              <a:ext uri="{FF2B5EF4-FFF2-40B4-BE49-F238E27FC236}">
                <a16:creationId xmlns:a16="http://schemas.microsoft.com/office/drawing/2014/main" xmlns="" id="{B467499F-599D-40D5-8B0F-5471D4A3E1B8}"/>
              </a:ext>
            </a:extLst>
          </p:cNvPr>
          <p:cNvSpPr/>
          <p:nvPr/>
        </p:nvSpPr>
        <p:spPr>
          <a:xfrm>
            <a:off x="2177143" y="680999"/>
            <a:ext cx="6627223" cy="646331"/>
          </a:xfrm>
          <a:prstGeom prst="rect">
            <a:avLst/>
          </a:prstGeom>
        </p:spPr>
        <p:txBody>
          <a:bodyPr wrap="square">
            <a:spAutoFit/>
            <a:scene3d>
              <a:camera prst="orthographicFront"/>
              <a:lightRig rig="threePt" dir="t"/>
            </a:scene3d>
            <a:sp3d extrusionH="57150">
              <a:bevelT w="38100" h="38100"/>
            </a:sp3d>
          </a:bodyPr>
          <a:lstStyle/>
          <a:p>
            <a:r>
              <a:rPr lang="ro-RO" b="1" smtClean="0">
                <a:solidFill>
                  <a:srgbClr val="598F34"/>
                </a:solidFill>
                <a:latin typeface="Comic Sans MS" panose="030F0702030302020204" pitchFamily="66" charset="0"/>
              </a:rPr>
              <a:t>„</a:t>
            </a:r>
            <a:r>
              <a:rPr lang="ro-RO" b="1" smtClean="0">
                <a:solidFill>
                  <a:srgbClr val="598F34"/>
                </a:solidFill>
                <a:latin typeface="Comic Sans MS" panose="030F0702030302020204" pitchFamily="66" charset="0"/>
              </a:rPr>
              <a:t>Au băut </a:t>
            </a:r>
            <a:r>
              <a:rPr lang="ro-RO" b="1" smtClean="0">
                <a:solidFill>
                  <a:srgbClr val="598F34"/>
                </a:solidFill>
                <a:latin typeface="Comic Sans MS" panose="030F0702030302020204" pitchFamily="66" charset="0"/>
              </a:rPr>
              <a:t>vin şi au lăudat pe dumnezeii de </a:t>
            </a:r>
            <a:r>
              <a:rPr lang="ro-RO" b="1" smtClean="0">
                <a:solidFill>
                  <a:srgbClr val="598F34"/>
                </a:solidFill>
                <a:latin typeface="Comic Sans MS" panose="030F0702030302020204" pitchFamily="66" charset="0"/>
              </a:rPr>
              <a:t>aur</a:t>
            </a:r>
            <a:r>
              <a:rPr lang="ro-RO" b="1" smtClean="0">
                <a:solidFill>
                  <a:srgbClr val="598F34"/>
                </a:solidFill>
                <a:latin typeface="Comic Sans MS" panose="030F0702030302020204" pitchFamily="66" charset="0"/>
              </a:rPr>
              <a:t>, de </a:t>
            </a:r>
            <a:r>
              <a:rPr lang="ro-RO" b="1" smtClean="0">
                <a:solidFill>
                  <a:srgbClr val="598F34"/>
                </a:solidFill>
                <a:latin typeface="Comic Sans MS" panose="030F0702030302020204" pitchFamily="66" charset="0"/>
              </a:rPr>
              <a:t>argint</a:t>
            </a:r>
            <a:r>
              <a:rPr lang="ro-RO" b="1" smtClean="0">
                <a:solidFill>
                  <a:srgbClr val="598F34"/>
                </a:solidFill>
                <a:latin typeface="Comic Sans MS" panose="030F0702030302020204" pitchFamily="66" charset="0"/>
              </a:rPr>
              <a:t>, de aramă şi de </a:t>
            </a:r>
            <a:r>
              <a:rPr lang="ro-RO" b="1" smtClean="0">
                <a:solidFill>
                  <a:srgbClr val="598F34"/>
                </a:solidFill>
                <a:latin typeface="Comic Sans MS" panose="030F0702030302020204" pitchFamily="66" charset="0"/>
              </a:rPr>
              <a:t>fier</a:t>
            </a:r>
            <a:r>
              <a:rPr lang="ro-RO" b="1" smtClean="0">
                <a:solidFill>
                  <a:srgbClr val="598F34"/>
                </a:solidFill>
                <a:latin typeface="Comic Sans MS" panose="030F0702030302020204" pitchFamily="66" charset="0"/>
              </a:rPr>
              <a:t>, de lemn şi de </a:t>
            </a:r>
            <a:r>
              <a:rPr lang="ro-RO" b="1" smtClean="0">
                <a:solidFill>
                  <a:srgbClr val="598F34"/>
                </a:solidFill>
                <a:latin typeface="Comic Sans MS" panose="030F0702030302020204" pitchFamily="66" charset="0"/>
              </a:rPr>
              <a:t>piatră.”</a:t>
            </a:r>
            <a:r>
              <a:rPr lang="ro-RO" b="1" smtClean="0">
                <a:solidFill>
                  <a:srgbClr val="598F34"/>
                </a:solidFill>
                <a:latin typeface="Comic Sans MS" panose="030F0702030302020204" pitchFamily="66" charset="0"/>
              </a:rPr>
              <a:t> </a:t>
            </a:r>
            <a:r>
              <a:rPr lang="ro-RO" sz="1600" b="1" smtClean="0">
                <a:solidFill>
                  <a:srgbClr val="598F34"/>
                </a:solidFill>
                <a:latin typeface="Comic Sans MS" panose="030F0702030302020204" pitchFamily="66" charset="0"/>
              </a:rPr>
              <a:t>(</a:t>
            </a:r>
            <a:r>
              <a:rPr lang="ro-RO" sz="1600" b="1" smtClean="0">
                <a:solidFill>
                  <a:srgbClr val="598F34"/>
                </a:solidFill>
                <a:latin typeface="Comic Sans MS" panose="030F0702030302020204" pitchFamily="66" charset="0"/>
              </a:rPr>
              <a:t>Daniel </a:t>
            </a:r>
            <a:r>
              <a:rPr lang="ro-RO" sz="1600" b="1" smtClean="0">
                <a:solidFill>
                  <a:srgbClr val="598F34"/>
                </a:solidFill>
                <a:latin typeface="Comic Sans MS" panose="030F0702030302020204" pitchFamily="66" charset="0"/>
              </a:rPr>
              <a:t>5:4)</a:t>
            </a:r>
            <a:endParaRPr lang="ro-RO" b="1">
              <a:solidFill>
                <a:srgbClr val="598F34"/>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57D72220-6DAF-4368-99E2-A10BC1817C74}"/>
              </a:ext>
            </a:extLst>
          </p:cNvPr>
          <p:cNvSpPr txBox="1"/>
          <p:nvPr/>
        </p:nvSpPr>
        <p:spPr>
          <a:xfrm>
            <a:off x="130622" y="1516095"/>
            <a:ext cx="5340006" cy="2708434"/>
          </a:xfrm>
          <a:prstGeom prst="rect">
            <a:avLst/>
          </a:prstGeom>
          <a:noFill/>
        </p:spPr>
        <p:txBody>
          <a:bodyPr wrap="square" rtlCol="0">
            <a:spAutoFit/>
          </a:bodyPr>
          <a:lstStyle/>
          <a:p>
            <a:pPr>
              <a:spcBef>
                <a:spcPts val="600"/>
              </a:spcBef>
            </a:pPr>
            <a:r>
              <a:rPr lang="ro-RO" sz="2000" b="1" dirty="0" err="1" smtClean="0"/>
              <a:t>Belşaţar</a:t>
            </a:r>
            <a:r>
              <a:rPr lang="ro-RO" sz="2000" b="1" dirty="0" smtClean="0"/>
              <a:t> s-a înveselit cu vin şi a poruncit să fie aduse vasele sacre care au fost jefuite din templul din Ierusalim.</a:t>
            </a:r>
          </a:p>
          <a:p>
            <a:pPr>
              <a:spcBef>
                <a:spcPts val="600"/>
              </a:spcBef>
            </a:pPr>
            <a:r>
              <a:rPr lang="ro-RO" sz="2000" b="1" dirty="0" smtClean="0"/>
              <a:t>Cu aroganţă a folosit vasele închinate lui Dumnezeu pentru a sluji falşilor dumnezei.</a:t>
            </a:r>
          </a:p>
          <a:p>
            <a:pPr>
              <a:spcBef>
                <a:spcPts val="600"/>
              </a:spcBef>
            </a:pPr>
            <a:r>
              <a:rPr lang="ro-RO" sz="2000" b="1" dirty="0" smtClean="0"/>
              <a:t>Babilonienii foloseau sistemul sexagesimal, astfel că menţionarea a şase tipuri de  materiale este o referinţă la toţi zeii Babilonului.</a:t>
            </a:r>
            <a:endParaRPr lang="ro-RO" sz="2000" b="1" dirty="0"/>
          </a:p>
        </p:txBody>
      </p:sp>
      <p:pic>
        <p:nvPicPr>
          <p:cNvPr id="6" name="Imagen 5">
            <a:extLst>
              <a:ext uri="{FF2B5EF4-FFF2-40B4-BE49-F238E27FC236}">
                <a16:creationId xmlns:a16="http://schemas.microsoft.com/office/drawing/2014/main" xmlns="" id="{9B402253-723C-469C-B9D3-A8D62C5F690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592554" y="1629825"/>
            <a:ext cx="3429527" cy="25602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xmlns="" id="{800F362F-046F-4015-B5E3-5EF6B4BAA82E}"/>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5276" y="119997"/>
            <a:ext cx="1756958" cy="1134038"/>
          </a:xfrm>
          <a:prstGeom prst="rect">
            <a:avLst/>
          </a:prstGeom>
          <a:ln w="19050" cap="sq">
            <a:solidFill>
              <a:srgbClr val="000000"/>
            </a:solidFill>
            <a:prstDash val="solid"/>
            <a:miter lim="800000"/>
          </a:ln>
          <a:effectLst/>
        </p:spPr>
      </p:pic>
      <p:pic>
        <p:nvPicPr>
          <p:cNvPr id="12" name="Imagen 11">
            <a:extLst>
              <a:ext uri="{FF2B5EF4-FFF2-40B4-BE49-F238E27FC236}">
                <a16:creationId xmlns:a16="http://schemas.microsoft.com/office/drawing/2014/main" xmlns="" id="{4F1569A8-4ED1-40B6-AE1F-8270D9BA20F9}"/>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98227" y="4274880"/>
            <a:ext cx="3222037" cy="241652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xmlns="" id="{0F3342FA-58CC-4F37-B4DF-AE874A5C551A}"/>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6663714" y="4272037"/>
            <a:ext cx="2358367" cy="2390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ángulo 16">
            <a:extLst>
              <a:ext uri="{FF2B5EF4-FFF2-40B4-BE49-F238E27FC236}">
                <a16:creationId xmlns:a16="http://schemas.microsoft.com/office/drawing/2014/main" xmlns="" id="{D867CCC6-D7D8-470E-8C2F-BA525AA060EC}"/>
              </a:ext>
            </a:extLst>
          </p:cNvPr>
          <p:cNvSpPr/>
          <p:nvPr/>
        </p:nvSpPr>
        <p:spPr>
          <a:xfrm>
            <a:off x="3548831" y="4190117"/>
            <a:ext cx="3241435" cy="2554545"/>
          </a:xfrm>
          <a:prstGeom prst="rect">
            <a:avLst/>
          </a:prstGeom>
        </p:spPr>
        <p:txBody>
          <a:bodyPr wrap="square">
            <a:spAutoFit/>
          </a:bodyPr>
          <a:lstStyle/>
          <a:p>
            <a:pPr>
              <a:spcBef>
                <a:spcPts val="600"/>
              </a:spcBef>
            </a:pPr>
            <a:r>
              <a:rPr lang="ro-RO" sz="2000" b="1" smtClean="0"/>
              <a:t>În</a:t>
            </a:r>
            <a:r>
              <a:rPr lang="ro-RO" sz="2000" b="1" smtClean="0"/>
              <a:t> Vremurile Sfârşitului </a:t>
            </a:r>
            <a:r>
              <a:rPr lang="ro-RO" sz="2000" b="1" smtClean="0"/>
              <a:t>„Babilon</a:t>
            </a:r>
            <a:r>
              <a:rPr lang="ro-RO" sz="2000" b="1" smtClean="0"/>
              <a:t>” va folosi de asemenea elemente din adevărata religie </a:t>
            </a:r>
            <a:r>
              <a:rPr lang="ro-RO" sz="2000" b="1" smtClean="0"/>
              <a:t>[</a:t>
            </a:r>
            <a:r>
              <a:rPr lang="ro-RO" sz="2000" b="1" smtClean="0"/>
              <a:t>potirul de </a:t>
            </a:r>
            <a:r>
              <a:rPr lang="ro-RO" sz="2000" b="1" smtClean="0"/>
              <a:t>aur</a:t>
            </a:r>
            <a:r>
              <a:rPr lang="ro-RO" sz="2000" b="1" smtClean="0"/>
              <a:t>] ca să-i determine pe ceilalţi să accepte tot felul de minciuni </a:t>
            </a:r>
            <a:r>
              <a:rPr lang="ro-RO" sz="2000" b="1" smtClean="0"/>
              <a:t>[spurcăciunile</a:t>
            </a:r>
            <a:r>
              <a:rPr lang="ro-RO" sz="2000" b="1" smtClean="0"/>
              <a:t>] </a:t>
            </a:r>
            <a:r>
              <a:rPr lang="ro-RO" sz="2000" b="1" smtClean="0"/>
              <a:t>(Apoc</a:t>
            </a:r>
            <a:r>
              <a:rPr lang="ro-RO" sz="2000" b="1" smtClean="0"/>
              <a:t>. </a:t>
            </a:r>
            <a:r>
              <a:rPr lang="ro-RO" sz="2000" b="1" smtClean="0"/>
              <a:t>17:4-6).</a:t>
            </a:r>
            <a:endParaRPr lang="ro-RO" sz="2000" b="1"/>
          </a:p>
        </p:txBody>
      </p:sp>
    </p:spTree>
    <p:extLst>
      <p:ext uri="{BB962C8B-B14F-4D97-AF65-F5344CB8AC3E}">
        <p14:creationId xmlns:p14="http://schemas.microsoft.com/office/powerpoint/2010/main" xmlns="" val="8184357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1000"/>
                                        <p:tgtEl>
                                          <p:spTgt spid="6"/>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left)">
                                      <p:cBhvr>
                                        <p:cTn id="43" dur="5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wipe(left)">
                                      <p:cBhvr>
                                        <p:cTn id="48" dur="500"/>
                                        <p:tgtEl>
                                          <p:spTgt spid="4">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900" decel="100000" fill="hold"/>
                                        <p:tgtEl>
                                          <p:spTgt spid="1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xmlns="" id="{2AC8440E-789E-4401-B34F-46D1A8D173A9}"/>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flipH="1">
            <a:off x="143799" y="1728198"/>
            <a:ext cx="2830818" cy="3270522"/>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2" name="Rectángulo 1">
            <a:extLst>
              <a:ext uri="{FF2B5EF4-FFF2-40B4-BE49-F238E27FC236}">
                <a16:creationId xmlns:a16="http://schemas.microsoft.com/office/drawing/2014/main" xmlns="" id="{DE10C7C1-8151-4DF8-8390-6A16E1FAE035}"/>
              </a:ext>
            </a:extLst>
          </p:cNvPr>
          <p:cNvSpPr/>
          <p:nvPr/>
        </p:nvSpPr>
        <p:spPr>
          <a:xfrm>
            <a:off x="16626" y="91019"/>
            <a:ext cx="2312132" cy="1569660"/>
          </a:xfrm>
          <a:prstGeom prst="rect">
            <a:avLst/>
          </a:prstGeom>
          <a:noFill/>
        </p:spPr>
        <p:txBody>
          <a:bodyPr wrap="square" rtlCol="0">
            <a:spAutoFit/>
            <a:scene3d>
              <a:camera prst="orthographicFront"/>
              <a:lightRig rig="morning" dir="t"/>
            </a:scene3d>
            <a:sp3d extrusionH="57150">
              <a:bevelT h="25400" prst="softRound"/>
            </a:sp3d>
          </a:bodyPr>
          <a:lstStyle/>
          <a:p>
            <a:pPr algn="ctr" defTabSz="914400"/>
            <a:r>
              <a:rPr lang="ro-RO" sz="3200" b="1" smtClean="0">
                <a:ln w="1905"/>
                <a:gradFill>
                  <a:gsLst>
                    <a:gs pos="0">
                      <a:srgbClr val="AFA455"/>
                    </a:gs>
                    <a:gs pos="78000">
                      <a:srgbClr val="CDC693"/>
                    </a:gs>
                    <a:gs pos="100000">
                      <a:schemeClr val="accent6">
                        <a:tint val="12000"/>
                        <a:satMod val="255000"/>
                      </a:schemeClr>
                    </a:gs>
                  </a:gsLst>
                  <a:lin ang="5400000"/>
                </a:gradFill>
                <a:effectLst>
                  <a:innerShdw blurRad="69850" dist="43180" dir="5400000">
                    <a:srgbClr val="000000">
                      <a:alpha val="65000"/>
                    </a:srgbClr>
                  </a:innerShdw>
                </a:effectLst>
              </a:rPr>
              <a:t>MESAJUL LUI DUMNEZEU</a:t>
            </a:r>
            <a:endParaRPr lang="ro-RO" sz="3200" b="1">
              <a:ln w="1905"/>
              <a:gradFill>
                <a:gsLst>
                  <a:gs pos="0">
                    <a:srgbClr val="AFA455"/>
                  </a:gs>
                  <a:gs pos="78000">
                    <a:srgbClr val="CDC693"/>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ángulo 2">
            <a:extLst>
              <a:ext uri="{FF2B5EF4-FFF2-40B4-BE49-F238E27FC236}">
                <a16:creationId xmlns:a16="http://schemas.microsoft.com/office/drawing/2014/main" xmlns="" id="{29519D91-BBF6-433D-B3BA-76EED6D91BD8}"/>
              </a:ext>
            </a:extLst>
          </p:cNvPr>
          <p:cNvSpPr/>
          <p:nvPr/>
        </p:nvSpPr>
        <p:spPr>
          <a:xfrm>
            <a:off x="2312132" y="47564"/>
            <a:ext cx="5085802" cy="1477328"/>
          </a:xfrm>
          <a:prstGeom prst="rect">
            <a:avLst/>
          </a:prstGeom>
        </p:spPr>
        <p:txBody>
          <a:bodyPr wrap="square">
            <a:spAutoFit/>
          </a:bodyPr>
          <a:lstStyle/>
          <a:p>
            <a:r>
              <a:rPr lang="ro-RO" b="1" smtClean="0">
                <a:solidFill>
                  <a:srgbClr val="FFC000"/>
                </a:solidFill>
                <a:latin typeface="Comic Sans MS" panose="030F0702030302020204" pitchFamily="66" charset="0"/>
              </a:rPr>
              <a:t>„</a:t>
            </a:r>
            <a:r>
              <a:rPr lang="ro-RO" b="1" smtClean="0">
                <a:solidFill>
                  <a:srgbClr val="FFC000"/>
                </a:solidFill>
                <a:latin typeface="Comic Sans MS" panose="030F0702030302020204" pitchFamily="66" charset="0"/>
              </a:rPr>
              <a:t>În clipa aceea, s-au arătat degetele unei mâini de </a:t>
            </a:r>
            <a:r>
              <a:rPr lang="ro-RO" b="1" smtClean="0">
                <a:solidFill>
                  <a:srgbClr val="FFC000"/>
                </a:solidFill>
                <a:latin typeface="Comic Sans MS" panose="030F0702030302020204" pitchFamily="66" charset="0"/>
              </a:rPr>
              <a:t>om şi au scris în faţa </a:t>
            </a:r>
            <a:r>
              <a:rPr lang="ro-RO" b="1" smtClean="0">
                <a:solidFill>
                  <a:srgbClr val="FFC000"/>
                </a:solidFill>
                <a:latin typeface="Comic Sans MS" panose="030F0702030302020204" pitchFamily="66" charset="0"/>
              </a:rPr>
              <a:t>sfeşnicului</a:t>
            </a:r>
            <a:r>
              <a:rPr lang="ro-RO" b="1" smtClean="0">
                <a:solidFill>
                  <a:srgbClr val="FFC000"/>
                </a:solidFill>
                <a:latin typeface="Comic Sans MS" panose="030F0702030302020204" pitchFamily="66" charset="0"/>
              </a:rPr>
              <a:t>, pe tencuiala zidului palatului </a:t>
            </a:r>
            <a:r>
              <a:rPr lang="ro-RO" b="1" smtClean="0">
                <a:solidFill>
                  <a:srgbClr val="FFC000"/>
                </a:solidFill>
                <a:latin typeface="Comic Sans MS" panose="030F0702030302020204" pitchFamily="66" charset="0"/>
              </a:rPr>
              <a:t>împărătesc</a:t>
            </a:r>
            <a:r>
              <a:rPr lang="ro-RO" b="1" smtClean="0">
                <a:solidFill>
                  <a:srgbClr val="FFC000"/>
                </a:solidFill>
                <a:latin typeface="Comic Sans MS" panose="030F0702030302020204" pitchFamily="66" charset="0"/>
              </a:rPr>
              <a:t>. Împăratul a văzut această bucată de mână care a </a:t>
            </a:r>
            <a:r>
              <a:rPr lang="ro-RO" b="1" smtClean="0">
                <a:solidFill>
                  <a:srgbClr val="FFC000"/>
                </a:solidFill>
                <a:latin typeface="Comic Sans MS" panose="030F0702030302020204" pitchFamily="66" charset="0"/>
              </a:rPr>
              <a:t>scris.”</a:t>
            </a:r>
            <a:r>
              <a:rPr lang="ro-RO" b="1" smtClean="0">
                <a:solidFill>
                  <a:srgbClr val="FFC000"/>
                </a:solidFill>
                <a:latin typeface="Comic Sans MS" panose="030F0702030302020204" pitchFamily="66" charset="0"/>
              </a:rPr>
              <a:t> </a:t>
            </a:r>
            <a:r>
              <a:rPr lang="ro-RO" sz="1600" b="1" smtClean="0">
                <a:solidFill>
                  <a:srgbClr val="FFC000"/>
                </a:solidFill>
                <a:latin typeface="Comic Sans MS" panose="030F0702030302020204" pitchFamily="66" charset="0"/>
              </a:rPr>
              <a:t>(</a:t>
            </a:r>
            <a:r>
              <a:rPr lang="ro-RO" sz="1600" b="1" smtClean="0">
                <a:solidFill>
                  <a:srgbClr val="FFC000"/>
                </a:solidFill>
                <a:latin typeface="Comic Sans MS" panose="030F0702030302020204" pitchFamily="66" charset="0"/>
              </a:rPr>
              <a:t>Daniel </a:t>
            </a:r>
            <a:r>
              <a:rPr lang="ro-RO" sz="1600" b="1" smtClean="0">
                <a:solidFill>
                  <a:srgbClr val="FFC000"/>
                </a:solidFill>
                <a:latin typeface="Comic Sans MS" panose="030F0702030302020204" pitchFamily="66" charset="0"/>
              </a:rPr>
              <a:t>5:5)</a:t>
            </a:r>
            <a:endParaRPr lang="ro-RO" sz="1600" b="1">
              <a:solidFill>
                <a:srgbClr val="FFC0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375F1F7E-6975-4DD2-9D74-9C4E344D0F17}"/>
              </a:ext>
            </a:extLst>
          </p:cNvPr>
          <p:cNvSpPr txBox="1"/>
          <p:nvPr/>
        </p:nvSpPr>
        <p:spPr>
          <a:xfrm>
            <a:off x="3044285" y="1664820"/>
            <a:ext cx="6099715" cy="2092881"/>
          </a:xfrm>
          <a:prstGeom prst="rect">
            <a:avLst/>
          </a:prstGeom>
          <a:noFill/>
        </p:spPr>
        <p:txBody>
          <a:bodyPr wrap="square" rtlCol="0">
            <a:spAutoFit/>
          </a:bodyPr>
          <a:lstStyle/>
          <a:p>
            <a:pPr>
              <a:spcBef>
                <a:spcPts val="600"/>
              </a:spcBef>
            </a:pPr>
            <a:r>
              <a:rPr lang="ro-RO" sz="2000" b="1" smtClean="0"/>
              <a:t>Ospăţul</a:t>
            </a:r>
            <a:r>
              <a:rPr lang="ro-RO" sz="2000" b="1" smtClean="0"/>
              <a:t> a fost întrerupt de un fenomen </a:t>
            </a:r>
            <a:r>
              <a:rPr lang="ro-RO" sz="2000" b="1" smtClean="0"/>
              <a:t>supranatural</a:t>
            </a:r>
            <a:r>
              <a:rPr lang="ro-RO" sz="2000" b="1" smtClean="0"/>
              <a:t>: O mână scria pe </a:t>
            </a:r>
            <a:r>
              <a:rPr lang="ro-RO" sz="2000" b="1" smtClean="0"/>
              <a:t>perete.</a:t>
            </a:r>
            <a:endParaRPr lang="ro-RO" sz="2000" b="1" smtClean="0"/>
          </a:p>
          <a:p>
            <a:pPr>
              <a:spcBef>
                <a:spcPts val="600"/>
              </a:spcBef>
            </a:pPr>
            <a:r>
              <a:rPr lang="ro-RO" sz="2000" b="1" smtClean="0"/>
              <a:t>Cu toţii erau </a:t>
            </a:r>
            <a:r>
              <a:rPr lang="ro-RO" sz="2000" b="1" smtClean="0"/>
              <a:t>speriaţi</a:t>
            </a:r>
            <a:r>
              <a:rPr lang="ro-RO" sz="2000" b="1" smtClean="0"/>
              <a:t>. Belşaţar a chemat pe toţi înţelepţii </a:t>
            </a:r>
            <a:r>
              <a:rPr lang="ro-RO" sz="2000" b="1" smtClean="0"/>
              <a:t>Babilonului</a:t>
            </a:r>
            <a:r>
              <a:rPr lang="ro-RO" sz="2000" b="1" smtClean="0"/>
              <a:t>, dar </a:t>
            </a:r>
            <a:r>
              <a:rPr lang="ro-RO" sz="2000" b="1" smtClean="0"/>
              <a:t>defapt</a:t>
            </a:r>
            <a:r>
              <a:rPr lang="ro-RO" sz="2000" b="1" smtClean="0"/>
              <a:t>, el nu căuta înţelepciunea în locul </a:t>
            </a:r>
            <a:r>
              <a:rPr lang="ro-RO" sz="2000" b="1" smtClean="0"/>
              <a:t>potrivit.</a:t>
            </a:r>
            <a:endParaRPr lang="ro-RO" sz="2000" b="1" smtClean="0"/>
          </a:p>
          <a:p>
            <a:pPr>
              <a:spcBef>
                <a:spcPts val="600"/>
              </a:spcBef>
            </a:pPr>
            <a:r>
              <a:rPr lang="ro-RO" sz="2000" b="1" smtClean="0"/>
              <a:t>El a oferit daruri mari pentru elucidarea </a:t>
            </a:r>
            <a:r>
              <a:rPr lang="ro-RO" sz="2000" b="1" smtClean="0"/>
              <a:t>evenimentului.</a:t>
            </a:r>
            <a:endParaRPr lang="ro-RO" sz="2000" b="1"/>
          </a:p>
        </p:txBody>
      </p:sp>
      <p:sp>
        <p:nvSpPr>
          <p:cNvPr id="5" name="CuadroTexto 4">
            <a:extLst>
              <a:ext uri="{FF2B5EF4-FFF2-40B4-BE49-F238E27FC236}">
                <a16:creationId xmlns:a16="http://schemas.microsoft.com/office/drawing/2014/main" xmlns="" id="{37B0F207-7BFD-4DCA-8846-E21DDAE08227}"/>
              </a:ext>
            </a:extLst>
          </p:cNvPr>
          <p:cNvSpPr txBox="1"/>
          <p:nvPr/>
        </p:nvSpPr>
        <p:spPr>
          <a:xfrm>
            <a:off x="3832791" y="3669964"/>
            <a:ext cx="5285357" cy="1323439"/>
          </a:xfrm>
          <a:prstGeom prst="rect">
            <a:avLst/>
          </a:prstGeom>
          <a:noFill/>
        </p:spPr>
        <p:txBody>
          <a:bodyPr wrap="square" rtlCol="0">
            <a:spAutoFit/>
          </a:bodyPr>
          <a:lstStyle/>
          <a:p>
            <a:pPr marL="357188" indent="-357188">
              <a:buClr>
                <a:srgbClr val="56402B"/>
              </a:buClr>
              <a:buFont typeface="+mj-lt"/>
              <a:buAutoNum type="arabicPeriod"/>
            </a:pPr>
            <a:r>
              <a:rPr lang="ro-RO" sz="2000" b="1" i="1" dirty="0" smtClean="0"/>
              <a:t>Îmbrăcăminte purpurie</a:t>
            </a:r>
            <a:r>
              <a:rPr lang="ro-RO" sz="2000" b="1" dirty="0" smtClean="0"/>
              <a:t>. Ţinută regală.</a:t>
            </a:r>
          </a:p>
          <a:p>
            <a:pPr marL="357188" indent="-357188">
              <a:buClr>
                <a:srgbClr val="56402B"/>
              </a:buClr>
              <a:buFont typeface="+mj-lt"/>
              <a:buAutoNum type="arabicPeriod"/>
            </a:pPr>
            <a:r>
              <a:rPr lang="ro-RO" sz="2000" b="1" i="1" dirty="0" smtClean="0"/>
              <a:t>Un lanţ de aur. Reprezenta autoritatea.</a:t>
            </a:r>
            <a:endParaRPr lang="ro-RO" sz="2000" b="1" dirty="0" smtClean="0"/>
          </a:p>
          <a:p>
            <a:pPr marL="357188" indent="-357188">
              <a:buClr>
                <a:srgbClr val="56402B"/>
              </a:buClr>
              <a:buFont typeface="+mj-lt"/>
              <a:buAutoNum type="arabicPeriod"/>
            </a:pPr>
            <a:r>
              <a:rPr lang="ro-RO" sz="2000" b="1" i="1" dirty="0" smtClean="0"/>
              <a:t>Al treilea loc în împărăţie, după </a:t>
            </a:r>
            <a:r>
              <a:rPr lang="ro-RO" sz="2000" b="1" i="1" dirty="0" err="1" smtClean="0"/>
              <a:t>Nabonidus</a:t>
            </a:r>
            <a:r>
              <a:rPr lang="ro-RO" sz="2000" b="1" i="1" dirty="0" smtClean="0"/>
              <a:t> şi  el însuşi</a:t>
            </a:r>
            <a:endParaRPr lang="ro-RO" sz="2000" b="1" dirty="0"/>
          </a:p>
        </p:txBody>
      </p:sp>
      <p:sp>
        <p:nvSpPr>
          <p:cNvPr id="6" name="CuadroTexto 5">
            <a:extLst>
              <a:ext uri="{FF2B5EF4-FFF2-40B4-BE49-F238E27FC236}">
                <a16:creationId xmlns:a16="http://schemas.microsoft.com/office/drawing/2014/main" xmlns="" id="{258C0C97-2407-4E72-A560-0EB5B7616AAE}"/>
              </a:ext>
            </a:extLst>
          </p:cNvPr>
          <p:cNvSpPr txBox="1"/>
          <p:nvPr/>
        </p:nvSpPr>
        <p:spPr>
          <a:xfrm>
            <a:off x="2899168" y="5145347"/>
            <a:ext cx="3262000" cy="1323439"/>
          </a:xfrm>
          <a:prstGeom prst="rect">
            <a:avLst/>
          </a:prstGeom>
          <a:noFill/>
        </p:spPr>
        <p:txBody>
          <a:bodyPr wrap="square" rtlCol="0">
            <a:spAutoFit/>
          </a:bodyPr>
          <a:lstStyle/>
          <a:p>
            <a:pPr>
              <a:spcBef>
                <a:spcPts val="600"/>
              </a:spcBef>
            </a:pPr>
            <a:r>
              <a:rPr lang="ro-RO" sz="2000" b="1" smtClean="0"/>
              <a:t>La fel ca şi în trecut </a:t>
            </a:r>
            <a:r>
              <a:rPr lang="ro-RO" sz="2000" b="1" smtClean="0"/>
              <a:t>(</a:t>
            </a:r>
            <a:r>
              <a:rPr lang="ro-RO" sz="2000" b="1" smtClean="0"/>
              <a:t>Daniel </a:t>
            </a:r>
            <a:r>
              <a:rPr lang="ro-RO" sz="2000" b="1" smtClean="0"/>
              <a:t>2</a:t>
            </a:r>
            <a:r>
              <a:rPr lang="ro-RO" sz="2000" b="1" smtClean="0"/>
              <a:t>, </a:t>
            </a:r>
            <a:r>
              <a:rPr lang="ro-RO" sz="2000" b="1" smtClean="0"/>
              <a:t>4</a:t>
            </a:r>
            <a:r>
              <a:rPr lang="ro-RO" sz="2000" b="1" smtClean="0"/>
              <a:t>), înţeleplţii lumii </a:t>
            </a:r>
            <a:r>
              <a:rPr lang="ro-RO" sz="2000" b="1" smtClean="0"/>
              <a:t>aceştia</a:t>
            </a:r>
            <a:r>
              <a:rPr lang="ro-RO" sz="2000" b="1" smtClean="0"/>
              <a:t> au eşuat în interpretarea mesajul lui </a:t>
            </a:r>
            <a:r>
              <a:rPr lang="ro-RO" sz="2000" b="1" smtClean="0"/>
              <a:t>Dumnezeu.</a:t>
            </a:r>
            <a:endParaRPr lang="ro-RO" sz="2000" b="1"/>
          </a:p>
        </p:txBody>
      </p:sp>
      <p:pic>
        <p:nvPicPr>
          <p:cNvPr id="14" name="Imagen 13">
            <a:extLst>
              <a:ext uri="{FF2B5EF4-FFF2-40B4-BE49-F238E27FC236}">
                <a16:creationId xmlns:a16="http://schemas.microsoft.com/office/drawing/2014/main" xmlns="" id="{957AE9DE-08FC-4657-89AA-B396AD6ED03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482840" y="132013"/>
            <a:ext cx="1547949" cy="1289958"/>
          </a:xfrm>
          <a:prstGeom prst="rect">
            <a:avLst/>
          </a:prstGeom>
          <a:ln w="19050">
            <a:solidFill>
              <a:schemeClr val="bg1"/>
            </a:solidFill>
          </a:ln>
        </p:spPr>
      </p:pic>
      <p:pic>
        <p:nvPicPr>
          <p:cNvPr id="22" name="Imagen 21">
            <a:extLst>
              <a:ext uri="{FF2B5EF4-FFF2-40B4-BE49-F238E27FC236}">
                <a16:creationId xmlns:a16="http://schemas.microsoft.com/office/drawing/2014/main" xmlns="" id="{2527D68A-2757-4FC7-9C34-5534FA5E0342}"/>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6270175" y="5075176"/>
            <a:ext cx="2995750" cy="16764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Imagen 7">
            <a:extLst>
              <a:ext uri="{FF2B5EF4-FFF2-40B4-BE49-F238E27FC236}">
                <a16:creationId xmlns:a16="http://schemas.microsoft.com/office/drawing/2014/main" xmlns="" id="{6AEEF31F-5C0E-4723-A869-E150BBED8424}"/>
              </a:ext>
            </a:extLst>
          </p:cNvPr>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514532" y="5131770"/>
            <a:ext cx="2089352" cy="157847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1119960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anim calcmode="lin" valueType="num">
                                      <p:cBhvr>
                                        <p:cTn id="29" dur="500" fill="hold"/>
                                        <p:tgtEl>
                                          <p:spTgt spid="20"/>
                                        </p:tgtEl>
                                        <p:attrNameLst>
                                          <p:attrName>ppt_x</p:attrName>
                                        </p:attrNameLst>
                                      </p:cBhvr>
                                      <p:tavLst>
                                        <p:tav tm="0">
                                          <p:val>
                                            <p:fltVal val="0.5"/>
                                          </p:val>
                                        </p:tav>
                                        <p:tav tm="100000">
                                          <p:val>
                                            <p:strVal val="#ppt_x"/>
                                          </p:val>
                                        </p:tav>
                                      </p:tavLst>
                                    </p:anim>
                                    <p:anim calcmode="lin" valueType="num">
                                      <p:cBhvr>
                                        <p:cTn id="30" dur="500" fill="hold"/>
                                        <p:tgtEl>
                                          <p:spTgt spid="20"/>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left)">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wipe(left)">
                                      <p:cBhvr>
                                        <p:cTn id="46" dur="500"/>
                                        <p:tgtEl>
                                          <p:spTgt spid="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wipe(left)">
                                      <p:cBhvr>
                                        <p:cTn id="51" dur="500"/>
                                        <p:tgtEl>
                                          <p:spTgt spid="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wipe(left)">
                                      <p:cBhvr>
                                        <p:cTn id="56" dur="500"/>
                                        <p:tgtEl>
                                          <p:spTgt spid="5">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Effect transition="in" filter="wipe(left)">
                                      <p:cBhvr>
                                        <p:cTn id="61" dur="500"/>
                                        <p:tgtEl>
                                          <p:spTgt spid="5">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
                                            <p:txEl>
                                              <p:pRg st="2" end="2"/>
                                            </p:txEl>
                                          </p:spTgt>
                                        </p:tgtEl>
                                        <p:attrNameLst>
                                          <p:attrName>style.visibility</p:attrName>
                                        </p:attrNameLst>
                                      </p:cBhvr>
                                      <p:to>
                                        <p:strVal val="visible"/>
                                      </p:to>
                                    </p:set>
                                    <p:animEffect transition="in" filter="wipe(left)">
                                      <p:cBhvr>
                                        <p:cTn id="66" dur="500"/>
                                        <p:tgtEl>
                                          <p:spTgt spid="5">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1000"/>
                                        <p:tgtEl>
                                          <p:spTgt spid="6"/>
                                        </p:tgtEl>
                                      </p:cBhvr>
                                    </p:animEffect>
                                    <p:anim calcmode="lin" valueType="num">
                                      <p:cBhvr>
                                        <p:cTn id="72" dur="1000" fill="hold"/>
                                        <p:tgtEl>
                                          <p:spTgt spid="6"/>
                                        </p:tgtEl>
                                        <p:attrNameLst>
                                          <p:attrName>ppt_x</p:attrName>
                                        </p:attrNameLst>
                                      </p:cBhvr>
                                      <p:tavLst>
                                        <p:tav tm="0">
                                          <p:val>
                                            <p:strVal val="#ppt_x"/>
                                          </p:val>
                                        </p:tav>
                                        <p:tav tm="100000">
                                          <p:val>
                                            <p:strVal val="#ppt_x"/>
                                          </p:val>
                                        </p:tav>
                                      </p:tavLst>
                                    </p:anim>
                                    <p:anim calcmode="lin" valueType="num">
                                      <p:cBhvr>
                                        <p:cTn id="73" dur="1000" fill="hold"/>
                                        <p:tgtEl>
                                          <p:spTgt spid="6"/>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brightnessContrast bright="40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30D94FD-E112-4E95-9145-BEFCB1773124}"/>
              </a:ext>
            </a:extLst>
          </p:cNvPr>
          <p:cNvSpPr/>
          <p:nvPr/>
        </p:nvSpPr>
        <p:spPr>
          <a:xfrm>
            <a:off x="1722630" y="0"/>
            <a:ext cx="7421369" cy="76944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defTabSz="914400"/>
            <a:r>
              <a:rPr lang="ro-RO" sz="4400" b="1" spc="150" smtClean="0">
                <a:ln w="11430"/>
                <a:solidFill>
                  <a:srgbClr val="F8F8F8"/>
                </a:solidFill>
                <a:effectLst>
                  <a:glow rad="139700">
                    <a:schemeClr val="accent5">
                      <a:satMod val="175000"/>
                      <a:alpha val="40000"/>
                    </a:schemeClr>
                  </a:glow>
                  <a:outerShdw blurRad="25400" algn="tl" rotWithShape="0">
                    <a:srgbClr val="000000">
                      <a:alpha val="43000"/>
                    </a:srgbClr>
                  </a:outerShdw>
                </a:effectLst>
              </a:rPr>
              <a:t>SFATUL REGINEI</a:t>
            </a:r>
            <a:endParaRPr lang="ro-RO" sz="4400" b="1" spc="150">
              <a:ln w="11430"/>
              <a:solidFill>
                <a:srgbClr val="F8F8F8"/>
              </a:solidFill>
              <a:effectLst>
                <a:glow rad="139700">
                  <a:schemeClr val="accent5">
                    <a:satMod val="175000"/>
                    <a:alpha val="40000"/>
                  </a:schemeClr>
                </a:glow>
                <a:outerShdw blurRad="25400" algn="tl" rotWithShape="0">
                  <a:srgbClr val="000000">
                    <a:alpha val="43000"/>
                  </a:srgbClr>
                </a:outerShdw>
              </a:effectLst>
            </a:endParaRPr>
          </a:p>
        </p:txBody>
      </p:sp>
      <p:sp>
        <p:nvSpPr>
          <p:cNvPr id="3" name="Rectángulo 2">
            <a:extLst>
              <a:ext uri="{FF2B5EF4-FFF2-40B4-BE49-F238E27FC236}">
                <a16:creationId xmlns:a16="http://schemas.microsoft.com/office/drawing/2014/main" xmlns="" id="{3D9F8392-AC24-430B-8D5A-59F1D2F84820}"/>
              </a:ext>
            </a:extLst>
          </p:cNvPr>
          <p:cNvSpPr/>
          <p:nvPr/>
        </p:nvSpPr>
        <p:spPr>
          <a:xfrm>
            <a:off x="1722630" y="697750"/>
            <a:ext cx="7421367" cy="615553"/>
          </a:xfrm>
          <a:prstGeom prst="rect">
            <a:avLst/>
          </a:prstGeom>
        </p:spPr>
        <p:txBody>
          <a:bodyPr wrap="square">
            <a:spAutoFit/>
          </a:bodyPr>
          <a:lstStyle/>
          <a:p>
            <a:pPr algn="ctr"/>
            <a:r>
              <a:rPr lang="ro-RO" b="1" smtClean="0">
                <a:solidFill>
                  <a:srgbClr val="FFFF00"/>
                </a:solidFill>
                <a:effectLst>
                  <a:outerShdw blurRad="38100" dist="38100" dir="2700000" algn="tl">
                    <a:srgbClr val="000000">
                      <a:alpha val="97000"/>
                    </a:srgbClr>
                  </a:outerShdw>
                </a:effectLst>
                <a:latin typeface="Comic Sans MS" panose="030F0702030302020204" pitchFamily="66" charset="0"/>
              </a:rPr>
              <a:t>„</a:t>
            </a:r>
            <a:r>
              <a:rPr lang="ro-RO" b="1" smtClean="0">
                <a:solidFill>
                  <a:srgbClr val="FFFF00"/>
                </a:solidFill>
                <a:effectLst>
                  <a:outerShdw blurRad="38100" dist="38100" dir="2700000" algn="tl">
                    <a:srgbClr val="000000">
                      <a:alpha val="97000"/>
                    </a:srgbClr>
                  </a:outerShdw>
                </a:effectLst>
                <a:latin typeface="Comic Sans MS" panose="030F0702030302020204" pitchFamily="66" charset="0"/>
              </a:rPr>
              <a:t>Să fie chemat dar Daniel</a:t>
            </a:r>
            <a:r>
              <a:rPr lang="ro-RO" b="1" smtClean="0">
                <a:solidFill>
                  <a:srgbClr val="FFFF00"/>
                </a:solidFill>
                <a:effectLst>
                  <a:outerShdw blurRad="38100" dist="38100" dir="2700000" algn="tl">
                    <a:srgbClr val="000000">
                      <a:alpha val="97000"/>
                    </a:srgbClr>
                  </a:outerShdw>
                </a:effectLst>
                <a:latin typeface="Comic Sans MS" panose="030F0702030302020204" pitchFamily="66" charset="0"/>
              </a:rPr>
              <a:t>, şi el îţi va da </a:t>
            </a:r>
            <a:r>
              <a:rPr lang="ro-RO" b="1" smtClean="0">
                <a:solidFill>
                  <a:srgbClr val="FFFF00"/>
                </a:solidFill>
                <a:effectLst>
                  <a:outerShdw blurRad="38100" dist="38100" dir="2700000" algn="tl">
                    <a:srgbClr val="000000">
                      <a:alpha val="97000"/>
                    </a:srgbClr>
                  </a:outerShdw>
                </a:effectLst>
                <a:latin typeface="Comic Sans MS" panose="030F0702030302020204" pitchFamily="66" charset="0"/>
              </a:rPr>
              <a:t>tâlcuirea</a:t>
            </a:r>
            <a:r>
              <a:rPr lang="ro-RO" b="1" smtClean="0">
                <a:solidFill>
                  <a:srgbClr val="FFFF00"/>
                </a:solidFill>
                <a:effectLst>
                  <a:outerShdw blurRad="38100" dist="38100" dir="2700000" algn="tl">
                    <a:srgbClr val="000000">
                      <a:alpha val="97000"/>
                    </a:srgbClr>
                  </a:outerShdw>
                </a:effectLst>
                <a:latin typeface="Comic Sans MS" panose="030F0702030302020204" pitchFamily="66" charset="0"/>
              </a:rPr>
              <a:t>!”   </a:t>
            </a:r>
            <a:endParaRPr lang="ro-RO" b="1" smtClean="0">
              <a:solidFill>
                <a:srgbClr val="FFFF00"/>
              </a:solidFill>
              <a:effectLst>
                <a:outerShdw blurRad="38100" dist="38100" dir="2700000" algn="tl">
                  <a:srgbClr val="000000">
                    <a:alpha val="97000"/>
                  </a:srgbClr>
                </a:outerShdw>
              </a:effectLst>
              <a:latin typeface="Comic Sans MS" panose="030F0702030302020204" pitchFamily="66" charset="0"/>
            </a:endParaRPr>
          </a:p>
          <a:p>
            <a:pPr algn="ctr"/>
            <a:r>
              <a:rPr lang="ro-RO" sz="1600" b="1" smtClean="0">
                <a:solidFill>
                  <a:srgbClr val="FFFF00"/>
                </a:solidFill>
                <a:effectLst>
                  <a:outerShdw blurRad="38100" dist="38100" dir="2700000" algn="tl">
                    <a:srgbClr val="000000">
                      <a:alpha val="97000"/>
                    </a:srgbClr>
                  </a:outerShdw>
                </a:effectLst>
                <a:latin typeface="Comic Sans MS" panose="030F0702030302020204" pitchFamily="66" charset="0"/>
              </a:rPr>
              <a:t>(</a:t>
            </a:r>
            <a:r>
              <a:rPr lang="ro-RO" sz="1600" b="1" smtClean="0">
                <a:solidFill>
                  <a:srgbClr val="FFFF00"/>
                </a:solidFill>
                <a:effectLst>
                  <a:outerShdw blurRad="38100" dist="38100" dir="2700000" algn="tl">
                    <a:srgbClr val="000000">
                      <a:alpha val="97000"/>
                    </a:srgbClr>
                  </a:outerShdw>
                </a:effectLst>
                <a:latin typeface="Comic Sans MS" panose="030F0702030302020204" pitchFamily="66" charset="0"/>
              </a:rPr>
              <a:t>Daniel </a:t>
            </a:r>
            <a:r>
              <a:rPr lang="ro-RO" sz="1600" b="1" smtClean="0">
                <a:solidFill>
                  <a:srgbClr val="FFFF00"/>
                </a:solidFill>
                <a:effectLst>
                  <a:outerShdw blurRad="38100" dist="38100" dir="2700000" algn="tl">
                    <a:srgbClr val="000000">
                      <a:alpha val="97000"/>
                    </a:srgbClr>
                  </a:outerShdw>
                </a:effectLst>
                <a:latin typeface="Comic Sans MS" panose="030F0702030302020204" pitchFamily="66" charset="0"/>
              </a:rPr>
              <a:t>5:12)</a:t>
            </a:r>
            <a:endParaRPr lang="ro-RO" sz="1600" b="1">
              <a:solidFill>
                <a:srgbClr val="FFFF00"/>
              </a:solidFill>
              <a:effectLst>
                <a:outerShdw blurRad="38100" dist="38100" dir="2700000" algn="tl">
                  <a:srgbClr val="000000">
                    <a:alpha val="97000"/>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8ECBC0D3-8C08-4B4B-B744-2E3A31798764}"/>
              </a:ext>
            </a:extLst>
          </p:cNvPr>
          <p:cNvSpPr txBox="1"/>
          <p:nvPr/>
        </p:nvSpPr>
        <p:spPr>
          <a:xfrm>
            <a:off x="235131" y="1323707"/>
            <a:ext cx="5007430" cy="707886"/>
          </a:xfrm>
          <a:prstGeom prst="rect">
            <a:avLst/>
          </a:prstGeom>
          <a:noFill/>
        </p:spPr>
        <p:txBody>
          <a:bodyPr wrap="square" rtlCol="0">
            <a:spAutoFit/>
          </a:bodyPr>
          <a:lstStyle/>
          <a:p>
            <a:pPr>
              <a:spcBef>
                <a:spcPts val="600"/>
              </a:spcBef>
            </a:pPr>
            <a:r>
              <a:rPr lang="ro-RO" sz="2000" b="1" smtClean="0"/>
              <a:t>Regina i-a reamintit lui Belşaţar că se găsea un personaj excepţional în </a:t>
            </a:r>
            <a:r>
              <a:rPr lang="ro-RO" sz="2000" b="1" smtClean="0"/>
              <a:t>Babilon:</a:t>
            </a:r>
            <a:endParaRPr lang="ro-RO" sz="2000" b="1"/>
          </a:p>
        </p:txBody>
      </p:sp>
      <p:sp>
        <p:nvSpPr>
          <p:cNvPr id="5" name="CuadroTexto 4">
            <a:extLst>
              <a:ext uri="{FF2B5EF4-FFF2-40B4-BE49-F238E27FC236}">
                <a16:creationId xmlns:a16="http://schemas.microsoft.com/office/drawing/2014/main" xmlns="" id="{138194BE-E0DE-467D-965F-48F470070F87}"/>
              </a:ext>
            </a:extLst>
          </p:cNvPr>
          <p:cNvSpPr txBox="1"/>
          <p:nvPr/>
        </p:nvSpPr>
        <p:spPr>
          <a:xfrm>
            <a:off x="235131" y="2031593"/>
            <a:ext cx="4893822" cy="1938992"/>
          </a:xfrm>
          <a:prstGeom prst="rect">
            <a:avLst/>
          </a:prstGeom>
          <a:noFill/>
        </p:spPr>
        <p:txBody>
          <a:bodyPr wrap="square" rtlCol="0">
            <a:spAutoFit/>
          </a:bodyPr>
          <a:lstStyle/>
          <a:p>
            <a:pPr marL="342900" indent="-342900">
              <a:buClr>
                <a:srgbClr val="FFFF00"/>
              </a:buClr>
              <a:buSzPct val="120000"/>
              <a:buFont typeface="Calibri" panose="020F0502020204030204" pitchFamily="34" charset="0"/>
              <a:buChar char="↘"/>
            </a:pPr>
            <a:r>
              <a:rPr lang="ro-RO" sz="2000" b="1" dirty="0" smtClean="0"/>
              <a:t>Acesta are Duhul </a:t>
            </a:r>
            <a:r>
              <a:rPr lang="ro-RO" sz="2000" b="1" dirty="0" smtClean="0"/>
              <a:t>Sfânt [„duhul </a:t>
            </a:r>
            <a:r>
              <a:rPr lang="ro-RO" sz="2000" b="1" dirty="0" smtClean="0"/>
              <a:t>dumnezeilor/ lui Dumnezeu”]</a:t>
            </a:r>
          </a:p>
          <a:p>
            <a:pPr marL="342900" indent="-342900">
              <a:buClr>
                <a:srgbClr val="FFFF00"/>
              </a:buClr>
              <a:buSzPct val="120000"/>
              <a:buFont typeface="Calibri" panose="020F0502020204030204" pitchFamily="34" charset="0"/>
              <a:buChar char="↘"/>
            </a:pPr>
            <a:r>
              <a:rPr lang="ro-RO" sz="2000" b="1" dirty="0" smtClean="0"/>
              <a:t>Acesta posedă înţelepciune şi pricepere</a:t>
            </a:r>
          </a:p>
          <a:p>
            <a:pPr marL="342900" indent="-342900">
              <a:buClr>
                <a:srgbClr val="FFFF00"/>
              </a:buClr>
              <a:buSzPct val="120000"/>
              <a:buFont typeface="Calibri" panose="020F0502020204030204" pitchFamily="34" charset="0"/>
              <a:buChar char="↘"/>
            </a:pPr>
            <a:r>
              <a:rPr lang="ro-RO" sz="2000" b="1" dirty="0" smtClean="0"/>
              <a:t>El este căpetenia înţelepţilor</a:t>
            </a:r>
          </a:p>
          <a:p>
            <a:pPr marL="342900" indent="-342900">
              <a:buClr>
                <a:srgbClr val="FFFF00"/>
              </a:buClr>
              <a:buSzPct val="120000"/>
              <a:buFont typeface="Calibri" panose="020F0502020204030204" pitchFamily="34" charset="0"/>
              <a:buChar char="↘"/>
            </a:pPr>
            <a:r>
              <a:rPr lang="ro-RO" sz="2000" b="1" dirty="0" smtClean="0"/>
              <a:t>El poate interpreta vise, rezolva ghicitori şi explica enigme.</a:t>
            </a:r>
            <a:endParaRPr lang="ro-RO" sz="2000" b="1" dirty="0"/>
          </a:p>
        </p:txBody>
      </p:sp>
      <p:sp>
        <p:nvSpPr>
          <p:cNvPr id="6" name="CuadroTexto 5">
            <a:extLst>
              <a:ext uri="{FF2B5EF4-FFF2-40B4-BE49-F238E27FC236}">
                <a16:creationId xmlns:a16="http://schemas.microsoft.com/office/drawing/2014/main" xmlns="" id="{FA13CB54-25E1-4D70-9BB1-81B65022BDEE}"/>
              </a:ext>
            </a:extLst>
          </p:cNvPr>
          <p:cNvSpPr txBox="1"/>
          <p:nvPr/>
        </p:nvSpPr>
        <p:spPr>
          <a:xfrm>
            <a:off x="3492137" y="4363472"/>
            <a:ext cx="5651863" cy="2323713"/>
          </a:xfrm>
          <a:prstGeom prst="rect">
            <a:avLst/>
          </a:prstGeom>
          <a:noFill/>
        </p:spPr>
        <p:txBody>
          <a:bodyPr wrap="square" rtlCol="0">
            <a:spAutoFit/>
          </a:bodyPr>
          <a:lstStyle/>
          <a:p>
            <a:pPr>
              <a:spcBef>
                <a:spcPts val="600"/>
              </a:spcBef>
            </a:pPr>
            <a:r>
              <a:rPr lang="ro-RO" sz="2000" b="1" smtClean="0"/>
              <a:t>Daniel i-a slujit lui Belşaţar cel puţin până în cel de-al treilea an al domniei sale </a:t>
            </a:r>
            <a:r>
              <a:rPr lang="ro-RO" sz="2000" b="1" smtClean="0"/>
              <a:t>(</a:t>
            </a:r>
            <a:r>
              <a:rPr lang="ro-RO" sz="2000" b="1" smtClean="0"/>
              <a:t>Daniel </a:t>
            </a:r>
            <a:r>
              <a:rPr lang="ro-RO" sz="2000" b="1" smtClean="0"/>
              <a:t>8:1</a:t>
            </a:r>
            <a:r>
              <a:rPr lang="ro-RO" sz="2000" b="1" smtClean="0"/>
              <a:t>, </a:t>
            </a:r>
            <a:r>
              <a:rPr lang="ro-RO" sz="2000" b="1" smtClean="0"/>
              <a:t>27</a:t>
            </a:r>
            <a:r>
              <a:rPr lang="ro-RO" sz="2000" b="1" smtClean="0"/>
              <a:t>). Cu toate </a:t>
            </a:r>
            <a:r>
              <a:rPr lang="ro-RO" sz="2000" b="1" smtClean="0"/>
              <a:t>acestea</a:t>
            </a:r>
            <a:r>
              <a:rPr lang="ro-RO" sz="2000" b="1" smtClean="0"/>
              <a:t>, regele nu voia să aibe de a face cu cineva care-i tulbura </a:t>
            </a:r>
            <a:r>
              <a:rPr lang="ro-RO" sz="2000" b="1" smtClean="0"/>
              <a:t>conştiinţa.</a:t>
            </a:r>
            <a:endParaRPr lang="ro-RO" sz="2000" b="1" smtClean="0"/>
          </a:p>
          <a:p>
            <a:pPr>
              <a:spcBef>
                <a:spcPts val="600"/>
              </a:spcBef>
            </a:pPr>
            <a:r>
              <a:rPr lang="ro-RO" sz="2000" b="1" smtClean="0"/>
              <a:t>Regina era conştientă de influenţa pe care Daniel a avut-o asupra tatălui </a:t>
            </a:r>
            <a:r>
              <a:rPr lang="ro-RO" sz="2000" b="1" smtClean="0"/>
              <a:t>ei</a:t>
            </a:r>
            <a:r>
              <a:rPr lang="ro-RO" sz="2000" b="1" smtClean="0"/>
              <a:t>. Dacă cineva în Babilon ar fi putut să </a:t>
            </a:r>
            <a:r>
              <a:rPr lang="ro-RO" sz="2000" b="1" smtClean="0"/>
              <a:t>ajute</a:t>
            </a:r>
            <a:r>
              <a:rPr lang="ro-RO" sz="2000" b="1" smtClean="0"/>
              <a:t>, acela era </a:t>
            </a:r>
            <a:r>
              <a:rPr lang="ro-RO" sz="2000" b="1" smtClean="0"/>
              <a:t>Daniel.</a:t>
            </a:r>
            <a:endParaRPr lang="ro-RO" sz="2000" b="1"/>
          </a:p>
        </p:txBody>
      </p:sp>
      <p:pic>
        <p:nvPicPr>
          <p:cNvPr id="8" name="Imagen 7">
            <a:extLst>
              <a:ext uri="{FF2B5EF4-FFF2-40B4-BE49-F238E27FC236}">
                <a16:creationId xmlns:a16="http://schemas.microsoft.com/office/drawing/2014/main" xmlns="" id="{CF3E725D-BAFB-481B-8F0F-21449201FF8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6131" y="90386"/>
            <a:ext cx="1616500" cy="1179474"/>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xmlns="" id="{9734AAE9-6C27-4463-BDAF-0E7CAA257651}"/>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35131" y="4356318"/>
            <a:ext cx="3080147" cy="231011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00"/>
            </a:contourClr>
          </a:sp3d>
        </p:spPr>
      </p:pic>
      <p:pic>
        <p:nvPicPr>
          <p:cNvPr id="12" name="Imagen 11">
            <a:extLst>
              <a:ext uri="{FF2B5EF4-FFF2-40B4-BE49-F238E27FC236}">
                <a16:creationId xmlns:a16="http://schemas.microsoft.com/office/drawing/2014/main" xmlns="" id="{CBD7BC96-2A52-40BF-8C15-4CCEF96276CD}"/>
              </a:ext>
            </a:extLst>
          </p:cNvPr>
          <p:cNvPicPr>
            <a:picLocks noChangeAspect="1"/>
          </p:cNvPicPr>
          <p:nvPr/>
        </p:nvPicPr>
        <p:blipFill rotWithShape="1">
          <a:blip r:embed="rId6" cstate="screen">
            <a:extLst>
              <a:ext uri="{BEBA8EAE-BF5A-486C-A8C5-ECC9F3942E4B}">
                <a14:imgProps xmlns:a14="http://schemas.microsoft.com/office/drawing/2010/main" xmlns="">
                  <a14:imgLayer r:embed="rId7">
                    <a14:imgEffect>
                      <a14:brightnessContrast bright="40000" contrast="-20000"/>
                    </a14:imgEffect>
                  </a14:imgLayer>
                </a14:imgProps>
              </a:ext>
              <a:ext uri="{28A0092B-C50C-407E-A947-70E740481C1C}">
                <a14:useLocalDpi xmlns:a14="http://schemas.microsoft.com/office/drawing/2010/main" xmlns=""/>
              </a:ext>
            </a:extLst>
          </a:blip>
          <a:srcRect/>
          <a:stretch/>
        </p:blipFill>
        <p:spPr>
          <a:xfrm>
            <a:off x="5242561" y="1492984"/>
            <a:ext cx="3647264" cy="263149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31505496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anim calcmode="lin" valueType="num">
                                      <p:cBhvr>
                                        <p:cTn id="19" dur="500" fill="hold"/>
                                        <p:tgtEl>
                                          <p:spTgt spid="8"/>
                                        </p:tgtEl>
                                        <p:attrNameLst>
                                          <p:attrName>ppt_x</p:attrName>
                                        </p:attrNameLst>
                                      </p:cBhvr>
                                      <p:tavLst>
                                        <p:tav tm="0">
                                          <p:val>
                                            <p:fltVal val="0.5"/>
                                          </p:val>
                                        </p:tav>
                                        <p:tav tm="100000">
                                          <p:val>
                                            <p:strVal val="#ppt_x"/>
                                          </p:val>
                                        </p:tav>
                                      </p:tavLst>
                                    </p:anim>
                                    <p:anim calcmode="lin" valueType="num">
                                      <p:cBhvr>
                                        <p:cTn id="20" dur="5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out)">
                                      <p:cBhvr>
                                        <p:cTn id="32" dur="1000"/>
                                        <p:tgtEl>
                                          <p:spTgt spid="12"/>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wipe(left)">
                                      <p:cBhvr>
                                        <p:cTn id="41" dur="5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xEl>
                                              <p:pRg st="1" end="1"/>
                                            </p:txEl>
                                          </p:spTgt>
                                        </p:tgtEl>
                                        <p:attrNameLst>
                                          <p:attrName>style.visibility</p:attrName>
                                        </p:attrNameLst>
                                      </p:cBhvr>
                                      <p:to>
                                        <p:strVal val="visible"/>
                                      </p:to>
                                    </p:set>
                                    <p:animEffect transition="in" filter="wipe(left)">
                                      <p:cBhvr>
                                        <p:cTn id="46" dur="500"/>
                                        <p:tgtEl>
                                          <p:spTgt spid="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Effect transition="in" filter="wipe(left)">
                                      <p:cBhvr>
                                        <p:cTn id="51" dur="500"/>
                                        <p:tgtEl>
                                          <p:spTgt spid="5">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wipe(left)">
                                      <p:cBhvr>
                                        <p:cTn id="56" dur="500"/>
                                        <p:tgtEl>
                                          <p:spTgt spid="5">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par>
                          <p:cTn id="75" fill="hold">
                            <p:stCondLst>
                              <p:cond delay="2000"/>
                            </p:stCondLst>
                            <p:childTnLst>
                              <p:par>
                                <p:cTn id="76" presetID="22" presetClass="entr" presetSubtype="8" fill="hold" grpId="0" nodeType="afterEffect">
                                  <p:stCondLst>
                                    <p:cond delay="0"/>
                                  </p:stCondLst>
                                  <p:childTnLst>
                                    <p:set>
                                      <p:cBhvr>
                                        <p:cTn id="77" dur="1" fill="hold">
                                          <p:stCondLst>
                                            <p:cond delay="0"/>
                                          </p:stCondLst>
                                        </p:cTn>
                                        <p:tgtEl>
                                          <p:spTgt spid="6">
                                            <p:txEl>
                                              <p:pRg st="0" end="0"/>
                                            </p:txEl>
                                          </p:spTgt>
                                        </p:tgtEl>
                                        <p:attrNameLst>
                                          <p:attrName>style.visibility</p:attrName>
                                        </p:attrNameLst>
                                      </p:cBhvr>
                                      <p:to>
                                        <p:strVal val="visible"/>
                                      </p:to>
                                    </p:set>
                                    <p:animEffect transition="in" filter="wipe(left)">
                                      <p:cBhvr>
                                        <p:cTn id="78" dur="500"/>
                                        <p:tgtEl>
                                          <p:spTgt spid="6">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6">
                                            <p:txEl>
                                              <p:pRg st="1" end="1"/>
                                            </p:txEl>
                                          </p:spTgt>
                                        </p:tgtEl>
                                        <p:attrNameLst>
                                          <p:attrName>style.visibility</p:attrName>
                                        </p:attrNameLst>
                                      </p:cBhvr>
                                      <p:to>
                                        <p:strVal val="visible"/>
                                      </p:to>
                                    </p:set>
                                    <p:animEffect transition="in" filter="wipe(left)">
                                      <p:cBhvr>
                                        <p:cTn id="8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954D6B6-C96A-42E9-8CE3-5F527E654A38}"/>
              </a:ext>
            </a:extLst>
          </p:cNvPr>
          <p:cNvSpPr/>
          <p:nvPr/>
        </p:nvSpPr>
        <p:spPr>
          <a:xfrm>
            <a:off x="0" y="139342"/>
            <a:ext cx="6514013" cy="1040285"/>
          </a:xfrm>
          <a:prstGeom prst="rect">
            <a:avLst/>
          </a:prstGeom>
        </p:spPr>
        <p:txBody>
          <a:bodyPr wrap="square">
            <a:spAutoFit/>
            <a:scene3d>
              <a:camera prst="orthographicFront"/>
              <a:lightRig rig="threePt" dir="t"/>
            </a:scene3d>
            <a:sp3d extrusionH="57150">
              <a:bevelT w="57150" h="38100" prst="hardEdge"/>
            </a:sp3d>
          </a:bodyPr>
          <a:lstStyle/>
          <a:p>
            <a:pPr algn="ctr">
              <a:lnSpc>
                <a:spcPts val="3500"/>
              </a:lnSpc>
            </a:pPr>
            <a:r>
              <a:rPr lang="ro-RO" sz="48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INTERPRETAREA MESAJULUI</a:t>
            </a:r>
            <a:endParaRPr lang="ro-RO" sz="4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a16="http://schemas.microsoft.com/office/drawing/2014/main" xmlns="" id="{7766E681-0C42-416F-BF61-8A3C86813DA2}"/>
              </a:ext>
            </a:extLst>
          </p:cNvPr>
          <p:cNvSpPr/>
          <p:nvPr/>
        </p:nvSpPr>
        <p:spPr>
          <a:xfrm>
            <a:off x="273924" y="1087746"/>
            <a:ext cx="6052059" cy="646331"/>
          </a:xfrm>
          <a:prstGeom prst="rect">
            <a:avLst/>
          </a:prstGeom>
        </p:spPr>
        <p:txBody>
          <a:bodyPr wrap="square">
            <a:spAutoFit/>
            <a:scene3d>
              <a:camera prst="orthographicFront"/>
              <a:lightRig rig="threePt" dir="t"/>
            </a:scene3d>
            <a:sp3d extrusionH="57150">
              <a:bevelT w="38100" h="38100"/>
            </a:sp3d>
          </a:bodyPr>
          <a:lstStyle/>
          <a:p>
            <a:pPr algn="ctr"/>
            <a:r>
              <a:rPr lang="ro-RO" b="1" smtClean="0">
                <a:solidFill>
                  <a:srgbClr val="B52B00"/>
                </a:solidFill>
                <a:latin typeface="Comic Sans MS" panose="030F0702030302020204" pitchFamily="66" charset="0"/>
              </a:rPr>
              <a:t>„Dar tu, Belşaţar, fiul lui, nu ţi-ai smerit inima, măcar că ai ştiut toate aceste lucruri.” </a:t>
            </a:r>
            <a:r>
              <a:rPr lang="ro-RO" sz="1600" b="1" smtClean="0">
                <a:solidFill>
                  <a:srgbClr val="B52B00"/>
                </a:solidFill>
                <a:latin typeface="Comic Sans MS" panose="030F0702030302020204" pitchFamily="66" charset="0"/>
              </a:rPr>
              <a:t>(Daniel 5:22)</a:t>
            </a:r>
            <a:endParaRPr lang="ro-RO" sz="1400" b="1">
              <a:solidFill>
                <a:srgbClr val="B52B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016BCA24-0BF6-4B28-9DF8-C0AF4552EAFB}"/>
              </a:ext>
            </a:extLst>
          </p:cNvPr>
          <p:cNvSpPr txBox="1"/>
          <p:nvPr/>
        </p:nvSpPr>
        <p:spPr>
          <a:xfrm>
            <a:off x="108855" y="1811022"/>
            <a:ext cx="9035145" cy="707886"/>
          </a:xfrm>
          <a:prstGeom prst="rect">
            <a:avLst/>
          </a:prstGeom>
          <a:noFill/>
        </p:spPr>
        <p:txBody>
          <a:bodyPr wrap="square" rtlCol="0">
            <a:spAutoFit/>
          </a:bodyPr>
          <a:lstStyle/>
          <a:p>
            <a:pPr>
              <a:spcBef>
                <a:spcPts val="600"/>
              </a:spcBef>
            </a:pPr>
            <a:r>
              <a:rPr lang="ro-RO" sz="2000" b="1" dirty="0" smtClean="0"/>
              <a:t>Daniel a refuzat recompensa regelui. Interpretarea lui nu ar fi fost influenţată de daruri. El i-a arătat lui </a:t>
            </a:r>
            <a:r>
              <a:rPr lang="ro-RO" sz="2000" b="1" dirty="0" err="1" smtClean="0"/>
              <a:t>Belşaţar</a:t>
            </a:r>
            <a:r>
              <a:rPr lang="ro-RO" sz="2000" b="1" dirty="0" smtClean="0"/>
              <a:t> starea în care se afla înainte de a interpreta mesajul.</a:t>
            </a:r>
            <a:endParaRPr lang="ro-RO" sz="2000" b="1" dirty="0"/>
          </a:p>
        </p:txBody>
      </p:sp>
      <p:graphicFrame>
        <p:nvGraphicFramePr>
          <p:cNvPr id="7" name="Diagrama 6">
            <a:extLst>
              <a:ext uri="{FF2B5EF4-FFF2-40B4-BE49-F238E27FC236}">
                <a16:creationId xmlns:a16="http://schemas.microsoft.com/office/drawing/2014/main" xmlns="" id="{605E7163-9EE2-4022-8234-39C6E68EB2E5}"/>
              </a:ext>
            </a:extLst>
          </p:cNvPr>
          <p:cNvGraphicFramePr/>
          <p:nvPr>
            <p:extLst>
              <p:ext uri="{D42A27DB-BD31-4B8C-83A1-F6EECF244321}">
                <p14:modId xmlns:p14="http://schemas.microsoft.com/office/powerpoint/2010/main" xmlns="" val="193996425"/>
              </p:ext>
            </p:extLst>
          </p:nvPr>
        </p:nvGraphicFramePr>
        <p:xfrm>
          <a:off x="182881" y="2569246"/>
          <a:ext cx="8656319" cy="379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xmlns="" id="{E3BFD440-CA9D-4D8D-8920-94C86A438295}"/>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6531431" y="38559"/>
            <a:ext cx="2447108" cy="1665513"/>
          </a:xfrm>
          <a:prstGeom prst="roundRect">
            <a:avLst>
              <a:gd name="adj" fmla="val 934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xmlns="" id="{81B08659-9E96-4C33-A48C-576E8B40D83C}"/>
              </a:ext>
            </a:extLst>
          </p:cNvPr>
          <p:cNvSpPr txBox="1"/>
          <p:nvPr/>
        </p:nvSpPr>
        <p:spPr>
          <a:xfrm>
            <a:off x="0" y="6434481"/>
            <a:ext cx="9144000" cy="400110"/>
          </a:xfrm>
          <a:prstGeom prst="rect">
            <a:avLst/>
          </a:prstGeom>
          <a:noFill/>
        </p:spPr>
        <p:txBody>
          <a:bodyPr wrap="square" rtlCol="0">
            <a:spAutoFit/>
          </a:bodyPr>
          <a:lstStyle/>
          <a:p>
            <a:pPr algn="ctr">
              <a:spcBef>
                <a:spcPts val="600"/>
              </a:spcBef>
            </a:pPr>
            <a:r>
              <a:rPr lang="ro-RO" sz="2000" b="1" smtClean="0"/>
              <a:t>Din aceste motive, Dumnezeu i-a trimis un mesaj special.</a:t>
            </a:r>
            <a:endParaRPr lang="ro-RO" sz="2000" b="1"/>
          </a:p>
        </p:txBody>
      </p:sp>
    </p:spTree>
    <p:extLst>
      <p:ext uri="{BB962C8B-B14F-4D97-AF65-F5344CB8AC3E}">
        <p14:creationId xmlns:p14="http://schemas.microsoft.com/office/powerpoint/2010/main" xmlns="" val="32706579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graphicEl>
                                              <a:dgm id="{175E6D4B-EB4E-4F46-98C6-201DC711C780}"/>
                                            </p:graphicEl>
                                          </p:spTgt>
                                        </p:tgtEl>
                                        <p:attrNameLst>
                                          <p:attrName>style.visibility</p:attrName>
                                        </p:attrNameLst>
                                      </p:cBhvr>
                                      <p:to>
                                        <p:strVal val="visible"/>
                                      </p:to>
                                    </p:set>
                                    <p:anim calcmode="lin" valueType="num">
                                      <p:cBhvr>
                                        <p:cTn id="34" dur="500" fill="hold"/>
                                        <p:tgtEl>
                                          <p:spTgt spid="7">
                                            <p:graphicEl>
                                              <a:dgm id="{175E6D4B-EB4E-4F46-98C6-201DC711C780}"/>
                                            </p:graphicEl>
                                          </p:spTgt>
                                        </p:tgtEl>
                                        <p:attrNameLst>
                                          <p:attrName>ppt_w</p:attrName>
                                        </p:attrNameLst>
                                      </p:cBhvr>
                                      <p:tavLst>
                                        <p:tav tm="0">
                                          <p:val>
                                            <p:fltVal val="0"/>
                                          </p:val>
                                        </p:tav>
                                        <p:tav tm="100000">
                                          <p:val>
                                            <p:strVal val="#ppt_w"/>
                                          </p:val>
                                        </p:tav>
                                      </p:tavLst>
                                    </p:anim>
                                    <p:anim calcmode="lin" valueType="num">
                                      <p:cBhvr>
                                        <p:cTn id="35" dur="500" fill="hold"/>
                                        <p:tgtEl>
                                          <p:spTgt spid="7">
                                            <p:graphicEl>
                                              <a:dgm id="{175E6D4B-EB4E-4F46-98C6-201DC711C780}"/>
                                            </p:graphicEl>
                                          </p:spTgt>
                                        </p:tgtEl>
                                        <p:attrNameLst>
                                          <p:attrName>ppt_h</p:attrName>
                                        </p:attrNameLst>
                                      </p:cBhvr>
                                      <p:tavLst>
                                        <p:tav tm="0">
                                          <p:val>
                                            <p:fltVal val="0"/>
                                          </p:val>
                                        </p:tav>
                                        <p:tav tm="100000">
                                          <p:val>
                                            <p:strVal val="#ppt_h"/>
                                          </p:val>
                                        </p:tav>
                                      </p:tavLst>
                                    </p:anim>
                                    <p:animEffect transition="in" filter="fade">
                                      <p:cBhvr>
                                        <p:cTn id="36" dur="500"/>
                                        <p:tgtEl>
                                          <p:spTgt spid="7">
                                            <p:graphicEl>
                                              <a:dgm id="{175E6D4B-EB4E-4F46-98C6-201DC711C780}"/>
                                            </p:graphicEl>
                                          </p:spTgt>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graphicEl>
                                              <a:dgm id="{DB5ECCDA-52E3-46AE-9D5E-B2864A67E95B}"/>
                                            </p:graphicEl>
                                          </p:spTgt>
                                        </p:tgtEl>
                                        <p:attrNameLst>
                                          <p:attrName>style.visibility</p:attrName>
                                        </p:attrNameLst>
                                      </p:cBhvr>
                                      <p:to>
                                        <p:strVal val="visible"/>
                                      </p:to>
                                    </p:set>
                                    <p:animEffect transition="in" filter="wipe(left)">
                                      <p:cBhvr>
                                        <p:cTn id="40" dur="500"/>
                                        <p:tgtEl>
                                          <p:spTgt spid="7">
                                            <p:graphicEl>
                                              <a:dgm id="{DB5ECCDA-52E3-46AE-9D5E-B2864A67E95B}"/>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7">
                                            <p:graphicEl>
                                              <a:dgm id="{66FCD08B-EE3D-4ECF-B198-B6EFE7491429}"/>
                                            </p:graphicEl>
                                          </p:spTgt>
                                        </p:tgtEl>
                                        <p:attrNameLst>
                                          <p:attrName>style.visibility</p:attrName>
                                        </p:attrNameLst>
                                      </p:cBhvr>
                                      <p:to>
                                        <p:strVal val="visible"/>
                                      </p:to>
                                    </p:set>
                                    <p:anim calcmode="lin" valueType="num">
                                      <p:cBhvr>
                                        <p:cTn id="45" dur="500" fill="hold"/>
                                        <p:tgtEl>
                                          <p:spTgt spid="7">
                                            <p:graphicEl>
                                              <a:dgm id="{66FCD08B-EE3D-4ECF-B198-B6EFE7491429}"/>
                                            </p:graphicEl>
                                          </p:spTgt>
                                        </p:tgtEl>
                                        <p:attrNameLst>
                                          <p:attrName>ppt_w</p:attrName>
                                        </p:attrNameLst>
                                      </p:cBhvr>
                                      <p:tavLst>
                                        <p:tav tm="0">
                                          <p:val>
                                            <p:fltVal val="0"/>
                                          </p:val>
                                        </p:tav>
                                        <p:tav tm="100000">
                                          <p:val>
                                            <p:strVal val="#ppt_w"/>
                                          </p:val>
                                        </p:tav>
                                      </p:tavLst>
                                    </p:anim>
                                    <p:anim calcmode="lin" valueType="num">
                                      <p:cBhvr>
                                        <p:cTn id="46" dur="500" fill="hold"/>
                                        <p:tgtEl>
                                          <p:spTgt spid="7">
                                            <p:graphicEl>
                                              <a:dgm id="{66FCD08B-EE3D-4ECF-B198-B6EFE7491429}"/>
                                            </p:graphicEl>
                                          </p:spTgt>
                                        </p:tgtEl>
                                        <p:attrNameLst>
                                          <p:attrName>ppt_h</p:attrName>
                                        </p:attrNameLst>
                                      </p:cBhvr>
                                      <p:tavLst>
                                        <p:tav tm="0">
                                          <p:val>
                                            <p:fltVal val="0"/>
                                          </p:val>
                                        </p:tav>
                                        <p:tav tm="100000">
                                          <p:val>
                                            <p:strVal val="#ppt_h"/>
                                          </p:val>
                                        </p:tav>
                                      </p:tavLst>
                                    </p:anim>
                                    <p:animEffect transition="in" filter="fade">
                                      <p:cBhvr>
                                        <p:cTn id="47" dur="500"/>
                                        <p:tgtEl>
                                          <p:spTgt spid="7">
                                            <p:graphicEl>
                                              <a:dgm id="{66FCD08B-EE3D-4ECF-B198-B6EFE7491429}"/>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graphicEl>
                                              <a:dgm id="{F256DEC1-57FF-4B9E-B909-E94081520AC9}"/>
                                            </p:graphicEl>
                                          </p:spTgt>
                                        </p:tgtEl>
                                        <p:attrNameLst>
                                          <p:attrName>style.visibility</p:attrName>
                                        </p:attrNameLst>
                                      </p:cBhvr>
                                      <p:to>
                                        <p:strVal val="visible"/>
                                      </p:to>
                                    </p:set>
                                    <p:animEffect transition="in" filter="wipe(left)">
                                      <p:cBhvr>
                                        <p:cTn id="51" dur="500"/>
                                        <p:tgtEl>
                                          <p:spTgt spid="7">
                                            <p:graphicEl>
                                              <a:dgm id="{F256DEC1-57FF-4B9E-B909-E94081520AC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7">
                                            <p:graphicEl>
                                              <a:dgm id="{4EC8F6C7-98CB-4C9E-A8A9-349B7C4D3EBC}"/>
                                            </p:graphicEl>
                                          </p:spTgt>
                                        </p:tgtEl>
                                        <p:attrNameLst>
                                          <p:attrName>style.visibility</p:attrName>
                                        </p:attrNameLst>
                                      </p:cBhvr>
                                      <p:to>
                                        <p:strVal val="visible"/>
                                      </p:to>
                                    </p:set>
                                    <p:anim calcmode="lin" valueType="num">
                                      <p:cBhvr>
                                        <p:cTn id="56" dur="500" fill="hold"/>
                                        <p:tgtEl>
                                          <p:spTgt spid="7">
                                            <p:graphicEl>
                                              <a:dgm id="{4EC8F6C7-98CB-4C9E-A8A9-349B7C4D3EBC}"/>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4EC8F6C7-98CB-4C9E-A8A9-349B7C4D3EBC}"/>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4EC8F6C7-98CB-4C9E-A8A9-349B7C4D3EBC}"/>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7">
                                            <p:graphicEl>
                                              <a:dgm id="{C5ED968F-8F67-480A-AB95-2BD2F18EF05A}"/>
                                            </p:graphicEl>
                                          </p:spTgt>
                                        </p:tgtEl>
                                        <p:attrNameLst>
                                          <p:attrName>style.visibility</p:attrName>
                                        </p:attrNameLst>
                                      </p:cBhvr>
                                      <p:to>
                                        <p:strVal val="visible"/>
                                      </p:to>
                                    </p:set>
                                    <p:animEffect transition="in" filter="wipe(left)">
                                      <p:cBhvr>
                                        <p:cTn id="62" dur="500"/>
                                        <p:tgtEl>
                                          <p:spTgt spid="7">
                                            <p:graphicEl>
                                              <a:dgm id="{C5ED968F-8F67-480A-AB95-2BD2F18EF05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B7DB8ED5-D1B2-45AA-A15E-FCFC1387F4FA}"/>
                                            </p:graphicEl>
                                          </p:spTgt>
                                        </p:tgtEl>
                                        <p:attrNameLst>
                                          <p:attrName>style.visibility</p:attrName>
                                        </p:attrNameLst>
                                      </p:cBhvr>
                                      <p:to>
                                        <p:strVal val="visible"/>
                                      </p:to>
                                    </p:set>
                                    <p:anim calcmode="lin" valueType="num">
                                      <p:cBhvr>
                                        <p:cTn id="67" dur="500" fill="hold"/>
                                        <p:tgtEl>
                                          <p:spTgt spid="7">
                                            <p:graphicEl>
                                              <a:dgm id="{B7DB8ED5-D1B2-45AA-A15E-FCFC1387F4FA}"/>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B7DB8ED5-D1B2-45AA-A15E-FCFC1387F4FA}"/>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B7DB8ED5-D1B2-45AA-A15E-FCFC1387F4FA}"/>
                                            </p:graphicEl>
                                          </p:spTgt>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7">
                                            <p:graphicEl>
                                              <a:dgm id="{AD6362C4-DFF5-4DE0-9869-BBD46AFAF2BA}"/>
                                            </p:graphicEl>
                                          </p:spTgt>
                                        </p:tgtEl>
                                        <p:attrNameLst>
                                          <p:attrName>style.visibility</p:attrName>
                                        </p:attrNameLst>
                                      </p:cBhvr>
                                      <p:to>
                                        <p:strVal val="visible"/>
                                      </p:to>
                                    </p:set>
                                    <p:animEffect transition="in" filter="wipe(left)">
                                      <p:cBhvr>
                                        <p:cTn id="73" dur="500"/>
                                        <p:tgtEl>
                                          <p:spTgt spid="7">
                                            <p:graphicEl>
                                              <a:dgm id="{AD6362C4-DFF5-4DE0-9869-BBD46AFAF2B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1000" fill="hold"/>
                                        <p:tgtEl>
                                          <p:spTgt spid="6"/>
                                        </p:tgtEl>
                                        <p:attrNameLst>
                                          <p:attrName>ppt_w</p:attrName>
                                        </p:attrNameLst>
                                      </p:cBhvr>
                                      <p:tavLst>
                                        <p:tav tm="0">
                                          <p:val>
                                            <p:fltVal val="0"/>
                                          </p:val>
                                        </p:tav>
                                        <p:tav tm="100000">
                                          <p:val>
                                            <p:strVal val="#ppt_w"/>
                                          </p:val>
                                        </p:tav>
                                      </p:tavLst>
                                    </p:anim>
                                    <p:anim calcmode="lin" valueType="num">
                                      <p:cBhvr>
                                        <p:cTn id="79" dur="1000" fill="hold"/>
                                        <p:tgtEl>
                                          <p:spTgt spid="6"/>
                                        </p:tgtEl>
                                        <p:attrNameLst>
                                          <p:attrName>ppt_h</p:attrName>
                                        </p:attrNameLst>
                                      </p:cBhvr>
                                      <p:tavLst>
                                        <p:tav tm="0">
                                          <p:val>
                                            <p:fltVal val="0"/>
                                          </p:val>
                                        </p:tav>
                                        <p:tav tm="100000">
                                          <p:val>
                                            <p:strVal val="#ppt_h"/>
                                          </p:val>
                                        </p:tav>
                                      </p:tavLst>
                                    </p:anim>
                                    <p:anim calcmode="lin" valueType="num">
                                      <p:cBhvr>
                                        <p:cTn id="8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uiExpand="1">
        <p:bldSub>
          <a:bldDgm bld="one"/>
        </p:bldSub>
      </p:bldGraphic>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xmlns="" id="{000162B8-2298-4B8C-A5B7-7B337D47C4CB}"/>
              </a:ext>
            </a:extLst>
          </p:cNvPr>
          <p:cNvSpPr/>
          <p:nvPr/>
        </p:nvSpPr>
        <p:spPr>
          <a:xfrm>
            <a:off x="0" y="0"/>
            <a:ext cx="9143999" cy="981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 name="Rectángulo 2">
            <a:extLst>
              <a:ext uri="{FF2B5EF4-FFF2-40B4-BE49-F238E27FC236}">
                <a16:creationId xmlns:a16="http://schemas.microsoft.com/office/drawing/2014/main" xmlns="" id="{7766E681-0C42-416F-BF61-8A3C86813DA2}"/>
              </a:ext>
            </a:extLst>
          </p:cNvPr>
          <p:cNvSpPr/>
          <p:nvPr/>
        </p:nvSpPr>
        <p:spPr>
          <a:xfrm>
            <a:off x="1" y="658727"/>
            <a:ext cx="9144000" cy="646331"/>
          </a:xfrm>
          <a:prstGeom prst="rect">
            <a:avLst/>
          </a:prstGeom>
        </p:spPr>
        <p:txBody>
          <a:bodyPr wrap="square">
            <a:spAutoFit/>
            <a:scene3d>
              <a:camera prst="orthographicFront"/>
              <a:lightRig rig="threePt" dir="t"/>
            </a:scene3d>
            <a:sp3d extrusionH="57150">
              <a:bevelT w="38100" h="38100"/>
            </a:sp3d>
          </a:bodyPr>
          <a:lstStyle/>
          <a:p>
            <a:pPr algn="ctr"/>
            <a:r>
              <a:rPr lang="ro-RO" sz="1600" b="1" dirty="0" smtClean="0">
                <a:solidFill>
                  <a:srgbClr val="FF6600"/>
                </a:solidFill>
                <a:latin typeface="Comic Sans MS" panose="030F0702030302020204" pitchFamily="66" charset="0"/>
              </a:rPr>
              <a:t>„Iată </a:t>
            </a:r>
            <a:r>
              <a:rPr lang="ro-RO" sz="1600" b="1" dirty="0" smtClean="0">
                <a:solidFill>
                  <a:srgbClr val="FF6600"/>
                </a:solidFill>
                <a:latin typeface="Comic Sans MS" panose="030F0702030302020204" pitchFamily="66" charset="0"/>
              </a:rPr>
              <a:t>însă scrierea care a fost scrisă:' </a:t>
            </a:r>
            <a:r>
              <a:rPr lang="ro-RO" sz="1600" b="1" dirty="0" err="1" smtClean="0">
                <a:solidFill>
                  <a:srgbClr val="FF6600"/>
                </a:solidFill>
                <a:latin typeface="Comic Sans MS" panose="030F0702030302020204" pitchFamily="66" charset="0"/>
              </a:rPr>
              <a:t>MENE</a:t>
            </a:r>
            <a:r>
              <a:rPr lang="ro-RO" sz="1600" b="1" dirty="0" smtClean="0">
                <a:solidFill>
                  <a:srgbClr val="FF6600"/>
                </a:solidFill>
                <a:latin typeface="Comic Sans MS" panose="030F0702030302020204" pitchFamily="66" charset="0"/>
              </a:rPr>
              <a:t>, </a:t>
            </a:r>
            <a:r>
              <a:rPr lang="ro-RO" sz="1600" b="1" dirty="0" err="1" smtClean="0">
                <a:solidFill>
                  <a:srgbClr val="FF6600"/>
                </a:solidFill>
                <a:latin typeface="Comic Sans MS" panose="030F0702030302020204" pitchFamily="66" charset="0"/>
              </a:rPr>
              <a:t>TECHEL</a:t>
            </a:r>
            <a:r>
              <a:rPr lang="ro-RO" sz="1600" b="1" dirty="0" smtClean="0">
                <a:solidFill>
                  <a:srgbClr val="FF6600"/>
                </a:solidFill>
                <a:latin typeface="Comic Sans MS" panose="030F0702030302020204" pitchFamily="66" charset="0"/>
              </a:rPr>
              <a:t>, </a:t>
            </a:r>
            <a:r>
              <a:rPr lang="ro-RO" sz="1600" b="1" dirty="0" err="1" smtClean="0">
                <a:solidFill>
                  <a:srgbClr val="FF6600"/>
                </a:solidFill>
                <a:latin typeface="Comic Sans MS" panose="030F0702030302020204" pitchFamily="66" charset="0"/>
              </a:rPr>
              <a:t>UPFARSIN</a:t>
            </a:r>
            <a:r>
              <a:rPr lang="ro-RO" sz="1600" b="1" dirty="0" smtClean="0">
                <a:solidFill>
                  <a:srgbClr val="FF6600"/>
                </a:solidFill>
                <a:latin typeface="Comic Sans MS" panose="030F0702030302020204" pitchFamily="66" charset="0"/>
              </a:rPr>
              <a:t>.”</a:t>
            </a:r>
          </a:p>
          <a:p>
            <a:pPr algn="ctr"/>
            <a:endParaRPr lang="ro-RO" sz="400" b="1" dirty="0" smtClean="0">
              <a:latin typeface="Comic Sans MS" panose="030F0702030302020204" pitchFamily="66" charset="0"/>
            </a:endParaRPr>
          </a:p>
          <a:p>
            <a:pPr algn="ctr"/>
            <a:r>
              <a:rPr lang="ro-RO" sz="1600" b="1" dirty="0" smtClean="0">
                <a:latin typeface="Comic Sans MS" panose="030F0702030302020204" pitchFamily="66" charset="0"/>
              </a:rPr>
              <a:t>																(Daniel 5:25)</a:t>
            </a:r>
            <a:endParaRPr lang="ro-RO" sz="1600" b="1" dirty="0">
              <a:latin typeface="Comic Sans MS" panose="030F0702030302020204" pitchFamily="66" charset="0"/>
            </a:endParaRPr>
          </a:p>
        </p:txBody>
      </p:sp>
      <p:sp>
        <p:nvSpPr>
          <p:cNvPr id="4" name="CuadroTexto 3">
            <a:extLst>
              <a:ext uri="{FF2B5EF4-FFF2-40B4-BE49-F238E27FC236}">
                <a16:creationId xmlns:a16="http://schemas.microsoft.com/office/drawing/2014/main" xmlns="" id="{016BCA24-0BF6-4B28-9DF8-C0AF4552EAFB}"/>
              </a:ext>
            </a:extLst>
          </p:cNvPr>
          <p:cNvSpPr txBox="1"/>
          <p:nvPr/>
        </p:nvSpPr>
        <p:spPr>
          <a:xfrm>
            <a:off x="313506" y="1045475"/>
            <a:ext cx="4258494" cy="1323439"/>
          </a:xfrm>
          <a:prstGeom prst="rect">
            <a:avLst/>
          </a:prstGeom>
          <a:noFill/>
        </p:spPr>
        <p:txBody>
          <a:bodyPr wrap="square" rtlCol="0">
            <a:spAutoFit/>
          </a:bodyPr>
          <a:lstStyle/>
          <a:p>
            <a:pPr>
              <a:spcBef>
                <a:spcPts val="600"/>
              </a:spcBef>
            </a:pPr>
            <a:r>
              <a:rPr lang="ro-RO" sz="2000" b="1" dirty="0" smtClean="0">
                <a:effectLst>
                  <a:glow rad="203200">
                    <a:srgbClr val="E8E2DE"/>
                  </a:glow>
                </a:effectLst>
              </a:rPr>
              <a:t>„Numărat</a:t>
            </a:r>
            <a:r>
              <a:rPr lang="ro-RO" sz="2000" b="1" dirty="0" smtClean="0">
                <a:effectLst>
                  <a:glow rad="203200">
                    <a:srgbClr val="E8E2DE"/>
                  </a:glow>
                </a:effectLst>
              </a:rPr>
              <a:t>, </a:t>
            </a:r>
            <a:r>
              <a:rPr lang="ro-RO" sz="2000" b="1" dirty="0" err="1" smtClean="0">
                <a:effectLst>
                  <a:glow rad="203200">
                    <a:srgbClr val="E8E2DE"/>
                  </a:glow>
                </a:effectLst>
              </a:rPr>
              <a:t>numărat</a:t>
            </a:r>
            <a:r>
              <a:rPr lang="ro-RO" sz="2000" b="1" dirty="0" smtClean="0">
                <a:effectLst>
                  <a:glow rad="203200">
                    <a:srgbClr val="E8E2DE"/>
                  </a:glow>
                </a:effectLst>
              </a:rPr>
              <a:t>, cântărit şi împărţit.”. Mesajul a fost scris în aramaică fiind astfel uşor de citit. Însă interpretarea lui era dificilă.</a:t>
            </a:r>
            <a:endParaRPr lang="ro-RO" sz="2000" b="1" dirty="0">
              <a:effectLst>
                <a:glow rad="203200">
                  <a:srgbClr val="E8E2DE"/>
                </a:glow>
              </a:effectLst>
            </a:endParaRPr>
          </a:p>
        </p:txBody>
      </p:sp>
      <p:sp>
        <p:nvSpPr>
          <p:cNvPr id="5" name="CuadroTexto 4">
            <a:extLst>
              <a:ext uri="{FF2B5EF4-FFF2-40B4-BE49-F238E27FC236}">
                <a16:creationId xmlns:a16="http://schemas.microsoft.com/office/drawing/2014/main" xmlns="" id="{E760966B-99CE-4542-BE2B-FE3F148E7F1E}"/>
              </a:ext>
            </a:extLst>
          </p:cNvPr>
          <p:cNvSpPr txBox="1"/>
          <p:nvPr/>
        </p:nvSpPr>
        <p:spPr>
          <a:xfrm>
            <a:off x="618308" y="2368914"/>
            <a:ext cx="5026034" cy="1938992"/>
          </a:xfrm>
          <a:prstGeom prst="rect">
            <a:avLst/>
          </a:prstGeom>
          <a:noFill/>
        </p:spPr>
        <p:txBody>
          <a:bodyPr wrap="square" rtlCol="0">
            <a:spAutoFit/>
          </a:bodyPr>
          <a:lstStyle/>
          <a:p>
            <a:r>
              <a:rPr lang="ro-RO" sz="2000" b="1" smtClean="0">
                <a:solidFill>
                  <a:srgbClr val="C00000"/>
                </a:solidFill>
                <a:effectLst>
                  <a:glow rad="203200">
                    <a:srgbClr val="E8E2DE"/>
                  </a:glow>
                </a:effectLst>
              </a:rPr>
              <a:t>MENE</a:t>
            </a:r>
            <a:r>
              <a:rPr lang="ro-RO" sz="2000" b="1" smtClean="0">
                <a:effectLst>
                  <a:glow rad="203200">
                    <a:srgbClr val="E8E2DE"/>
                  </a:glow>
                </a:effectLst>
              </a:rPr>
              <a:t> </a:t>
            </a:r>
            <a:r>
              <a:rPr lang="ro-RO" sz="2000" b="1" smtClean="0">
                <a:solidFill>
                  <a:srgbClr val="002060"/>
                </a:solidFill>
                <a:effectLst>
                  <a:glow rad="203200">
                    <a:srgbClr val="E8E2DE"/>
                  </a:glow>
                </a:effectLst>
              </a:rPr>
              <a:t>[Numărat]</a:t>
            </a:r>
            <a:r>
              <a:rPr lang="ro-RO" sz="2000" b="1" smtClean="0">
                <a:effectLst>
                  <a:glow rad="203200">
                    <a:srgbClr val="E8E2DE"/>
                  </a:glow>
                </a:effectLst>
              </a:rPr>
              <a:t>. Dumnezeu i-a numărat zilele domniei şi i-a pus </a:t>
            </a:r>
            <a:r>
              <a:rPr lang="ro-RO" sz="2000" b="1" smtClean="0">
                <a:effectLst>
                  <a:glow rad="203200">
                    <a:srgbClr val="E8E2DE"/>
                  </a:glow>
                </a:effectLst>
              </a:rPr>
              <a:t>capăt.</a:t>
            </a:r>
            <a:endParaRPr lang="ro-RO" sz="2000" b="1" smtClean="0">
              <a:effectLst>
                <a:glow rad="203200">
                  <a:srgbClr val="E8E2DE"/>
                </a:glow>
              </a:effectLst>
            </a:endParaRPr>
          </a:p>
          <a:p>
            <a:r>
              <a:rPr lang="ro-RO" sz="2000" b="1" smtClean="0">
                <a:solidFill>
                  <a:srgbClr val="C00000"/>
                </a:solidFill>
                <a:effectLst>
                  <a:glow rad="203200">
                    <a:srgbClr val="E8E2DE"/>
                  </a:glow>
                </a:effectLst>
              </a:rPr>
              <a:t>TEKEL</a:t>
            </a:r>
            <a:r>
              <a:rPr lang="ro-RO" sz="2000" b="1" smtClean="0">
                <a:effectLst>
                  <a:glow rad="203200">
                    <a:srgbClr val="E8E2DE"/>
                  </a:glow>
                </a:effectLst>
              </a:rPr>
              <a:t> </a:t>
            </a:r>
            <a:r>
              <a:rPr lang="ro-RO" sz="2000" b="1" smtClean="0">
                <a:solidFill>
                  <a:srgbClr val="002060"/>
                </a:solidFill>
                <a:effectLst>
                  <a:glow rad="203200">
                    <a:srgbClr val="E8E2DE"/>
                  </a:glow>
                </a:effectLst>
              </a:rPr>
              <a:t>[Cântărit]</a:t>
            </a:r>
            <a:r>
              <a:rPr lang="ro-RO" sz="2000" b="1" smtClean="0">
                <a:effectLst>
                  <a:glow rad="203200">
                    <a:srgbClr val="E8E2DE"/>
                  </a:glow>
                </a:effectLst>
              </a:rPr>
              <a:t>. </a:t>
            </a:r>
            <a:r>
              <a:rPr lang="ro-RO" sz="2000" b="1" smtClean="0">
                <a:effectLst>
                  <a:glow rad="203200">
                    <a:srgbClr val="E8E2DE"/>
                  </a:glow>
                </a:effectLst>
              </a:rPr>
              <a:t>A</a:t>
            </a:r>
            <a:r>
              <a:rPr lang="ro-RO" sz="2000" b="1" smtClean="0">
                <a:effectLst>
                  <a:glow rad="203200">
                    <a:srgbClr val="E8E2DE"/>
                  </a:glow>
                </a:effectLst>
              </a:rPr>
              <a:t> fost pus în cumpănă şi găsit </a:t>
            </a:r>
            <a:r>
              <a:rPr lang="ro-RO" sz="2000" b="1" smtClean="0">
                <a:effectLst>
                  <a:glow rad="203200">
                    <a:srgbClr val="E8E2DE"/>
                  </a:glow>
                </a:effectLst>
              </a:rPr>
              <a:t>uşor</a:t>
            </a:r>
            <a:r>
              <a:rPr lang="ro-RO" sz="2000" b="1" smtClean="0">
                <a:effectLst>
                  <a:glow rad="203200">
                    <a:srgbClr val="E8E2DE"/>
                  </a:glow>
                </a:effectLst>
              </a:rPr>
              <a:t>. </a:t>
            </a:r>
            <a:r>
              <a:rPr lang="ro-RO" sz="2000" b="1" smtClean="0">
                <a:effectLst>
                  <a:glow rad="203200">
                    <a:srgbClr val="E8E2DE"/>
                  </a:glow>
                </a:effectLst>
              </a:rPr>
              <a:t>(</a:t>
            </a:r>
            <a:r>
              <a:rPr lang="ro-RO" sz="2000" b="1" smtClean="0">
                <a:effectLst>
                  <a:glow rad="203200">
                    <a:srgbClr val="E8E2DE"/>
                  </a:glow>
                </a:effectLst>
              </a:rPr>
              <a:t>n.tr şi rezultatul a lăsat de </a:t>
            </a:r>
            <a:r>
              <a:rPr lang="ro-RO" sz="2000" b="1" smtClean="0">
                <a:effectLst>
                  <a:glow rad="203200">
                    <a:srgbClr val="E8E2DE"/>
                  </a:glow>
                </a:effectLst>
              </a:rPr>
              <a:t>dorit)</a:t>
            </a:r>
            <a:endParaRPr lang="ro-RO" sz="2000" b="1" smtClean="0">
              <a:effectLst>
                <a:glow rad="203200">
                  <a:srgbClr val="E8E2DE"/>
                </a:glow>
              </a:effectLst>
            </a:endParaRPr>
          </a:p>
          <a:p>
            <a:r>
              <a:rPr lang="ro-RO" sz="2000" b="1" smtClean="0">
                <a:solidFill>
                  <a:srgbClr val="C00000"/>
                </a:solidFill>
                <a:effectLst>
                  <a:glow rad="203200">
                    <a:srgbClr val="E8E2DE"/>
                  </a:glow>
                </a:effectLst>
              </a:rPr>
              <a:t>UPHARSIN</a:t>
            </a:r>
            <a:r>
              <a:rPr lang="ro-RO" sz="2000" b="1" smtClean="0">
                <a:effectLst>
                  <a:glow rad="203200">
                    <a:srgbClr val="E8E2DE"/>
                  </a:glow>
                </a:effectLst>
              </a:rPr>
              <a:t> </a:t>
            </a:r>
            <a:r>
              <a:rPr lang="ro-RO" sz="2000" b="1" smtClean="0">
                <a:solidFill>
                  <a:srgbClr val="002060"/>
                </a:solidFill>
                <a:effectLst>
                  <a:glow rad="203200">
                    <a:srgbClr val="E8E2DE"/>
                  </a:glow>
                </a:effectLst>
              </a:rPr>
              <a:t>[Împărţit]</a:t>
            </a:r>
            <a:r>
              <a:rPr lang="ro-RO" sz="2000" b="1" smtClean="0">
                <a:effectLst>
                  <a:glow rad="203200">
                    <a:srgbClr val="E8E2DE"/>
                  </a:glow>
                </a:effectLst>
              </a:rPr>
              <a:t>. Împărăţia a fost împărţită şi dată mezilor şi </a:t>
            </a:r>
            <a:r>
              <a:rPr lang="ro-RO" sz="2000" b="1" smtClean="0">
                <a:effectLst>
                  <a:glow rad="203200">
                    <a:srgbClr val="E8E2DE"/>
                  </a:glow>
                </a:effectLst>
              </a:rPr>
              <a:t>perşilor.</a:t>
            </a:r>
            <a:endParaRPr lang="ro-RO" sz="2000" b="1">
              <a:effectLst>
                <a:glow rad="203200">
                  <a:srgbClr val="E8E2DE"/>
                </a:glow>
              </a:effectLst>
            </a:endParaRPr>
          </a:p>
        </p:txBody>
      </p:sp>
      <p:sp>
        <p:nvSpPr>
          <p:cNvPr id="6" name="CuadroTexto 5">
            <a:extLst>
              <a:ext uri="{FF2B5EF4-FFF2-40B4-BE49-F238E27FC236}">
                <a16:creationId xmlns:a16="http://schemas.microsoft.com/office/drawing/2014/main" xmlns="" id="{81B08659-9E96-4C33-A48C-576E8B40D83C}"/>
              </a:ext>
            </a:extLst>
          </p:cNvPr>
          <p:cNvSpPr txBox="1"/>
          <p:nvPr/>
        </p:nvSpPr>
        <p:spPr>
          <a:xfrm>
            <a:off x="2843346" y="4344128"/>
            <a:ext cx="3387635" cy="2092881"/>
          </a:xfrm>
          <a:prstGeom prst="rect">
            <a:avLst/>
          </a:prstGeom>
          <a:noFill/>
        </p:spPr>
        <p:txBody>
          <a:bodyPr wrap="square" rtlCol="0">
            <a:spAutoFit/>
          </a:bodyPr>
          <a:lstStyle/>
          <a:p>
            <a:pPr>
              <a:spcBef>
                <a:spcPts val="600"/>
              </a:spcBef>
            </a:pPr>
            <a:r>
              <a:rPr lang="ro-RO" sz="2000" b="1" smtClean="0">
                <a:effectLst>
                  <a:glow rad="203200">
                    <a:srgbClr val="E8E2DE"/>
                  </a:glow>
                </a:effectLst>
              </a:rPr>
              <a:t>Daniel nu </a:t>
            </a:r>
            <a:r>
              <a:rPr lang="ro-RO" sz="2000" b="1" smtClean="0">
                <a:effectLst>
                  <a:glow rad="203200">
                    <a:srgbClr val="E8E2DE"/>
                  </a:glow>
                </a:effectLst>
              </a:rPr>
              <a:t>a îndulcit </a:t>
            </a:r>
            <a:r>
              <a:rPr lang="ro-RO" sz="2000" b="1" smtClean="0">
                <a:effectLst>
                  <a:glow rad="203200">
                    <a:srgbClr val="E8E2DE"/>
                  </a:glow>
                </a:effectLst>
              </a:rPr>
              <a:t>mesajul</a:t>
            </a:r>
            <a:r>
              <a:rPr lang="ro-RO" sz="2000" b="1" smtClean="0">
                <a:effectLst>
                  <a:glow rad="203200">
                    <a:srgbClr val="E8E2DE"/>
                  </a:glow>
                </a:effectLst>
              </a:rPr>
              <a:t>. Belşaţar şi-a depăşit </a:t>
            </a:r>
            <a:r>
              <a:rPr lang="ro-RO" sz="2000" b="1" smtClean="0">
                <a:effectLst>
                  <a:glow rad="203200">
                    <a:srgbClr val="E8E2DE"/>
                  </a:glow>
                </a:effectLst>
              </a:rPr>
              <a:t>limitele.</a:t>
            </a:r>
            <a:endParaRPr lang="ro-RO" sz="2000" b="1" smtClean="0">
              <a:effectLst>
                <a:glow rad="203200">
                  <a:srgbClr val="E8E2DE"/>
                </a:glow>
              </a:effectLst>
            </a:endParaRPr>
          </a:p>
          <a:p>
            <a:pPr>
              <a:spcBef>
                <a:spcPts val="600"/>
              </a:spcBef>
            </a:pPr>
            <a:r>
              <a:rPr lang="ro-RO" sz="2000" b="1" smtClean="0">
                <a:effectLst>
                  <a:glow rad="203200">
                    <a:srgbClr val="E8E2DE"/>
                  </a:glow>
                </a:effectLst>
              </a:rPr>
              <a:t>Regele nu şi-a schimbat </a:t>
            </a:r>
            <a:r>
              <a:rPr lang="ro-RO" sz="2000" b="1" smtClean="0">
                <a:effectLst>
                  <a:glow rad="203200">
                    <a:srgbClr val="E8E2DE"/>
                  </a:glow>
                </a:effectLst>
              </a:rPr>
              <a:t>atitudinea.</a:t>
            </a:r>
            <a:endParaRPr lang="ro-RO" sz="2000" b="1" smtClean="0">
              <a:effectLst>
                <a:glow rad="203200">
                  <a:srgbClr val="E8E2DE"/>
                </a:glow>
              </a:effectLst>
            </a:endParaRPr>
          </a:p>
          <a:p>
            <a:pPr>
              <a:spcBef>
                <a:spcPts val="600"/>
              </a:spcBef>
            </a:pPr>
            <a:r>
              <a:rPr lang="ro-RO" sz="2000" b="1" smtClean="0">
                <a:effectLst>
                  <a:glow rad="203200">
                    <a:srgbClr val="E8E2DE"/>
                  </a:glow>
                </a:effectLst>
              </a:rPr>
              <a:t>Sentinţa sa va fi îndeplinită chiar în acea </a:t>
            </a:r>
            <a:r>
              <a:rPr lang="ro-RO" sz="2000" b="1" smtClean="0">
                <a:effectLst>
                  <a:glow rad="203200">
                    <a:srgbClr val="E8E2DE"/>
                  </a:glow>
                </a:effectLst>
              </a:rPr>
              <a:t>seară.</a:t>
            </a:r>
            <a:endParaRPr lang="ro-RO" sz="2000" b="1">
              <a:effectLst>
                <a:glow rad="203200">
                  <a:srgbClr val="E8E2DE"/>
                </a:glow>
              </a:effectLst>
            </a:endParaRPr>
          </a:p>
        </p:txBody>
      </p:sp>
      <p:pic>
        <p:nvPicPr>
          <p:cNvPr id="14" name="Imagen 13">
            <a:extLst>
              <a:ext uri="{FF2B5EF4-FFF2-40B4-BE49-F238E27FC236}">
                <a16:creationId xmlns:a16="http://schemas.microsoft.com/office/drawing/2014/main" xmlns="" id="{F5401C06-0DCD-401F-8705-FBB1FF95209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082871" y="1230333"/>
            <a:ext cx="3443000" cy="899176"/>
          </a:xfrm>
          <a:prstGeom prst="rect">
            <a:avLst/>
          </a:prstGeom>
        </p:spPr>
      </p:pic>
      <p:pic>
        <p:nvPicPr>
          <p:cNvPr id="12" name="Imagen 11">
            <a:extLst>
              <a:ext uri="{FF2B5EF4-FFF2-40B4-BE49-F238E27FC236}">
                <a16:creationId xmlns:a16="http://schemas.microsoft.com/office/drawing/2014/main" xmlns="" id="{12A167CE-19EA-4C89-822D-92894B9F80CF}"/>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203505" y="1840009"/>
            <a:ext cx="1022636" cy="770709"/>
          </a:xfrm>
          <a:prstGeom prst="rect">
            <a:avLst/>
          </a:prstGeom>
        </p:spPr>
      </p:pic>
      <p:pic>
        <p:nvPicPr>
          <p:cNvPr id="18" name="Imagen 17">
            <a:extLst>
              <a:ext uri="{FF2B5EF4-FFF2-40B4-BE49-F238E27FC236}">
                <a16:creationId xmlns:a16="http://schemas.microsoft.com/office/drawing/2014/main" xmlns="" id="{E3473D3C-A875-4DD2-9416-6F0C16D828CB}"/>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226141" y="2975575"/>
            <a:ext cx="2774579" cy="37005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Imagen 21">
            <a:extLst>
              <a:ext uri="{FF2B5EF4-FFF2-40B4-BE49-F238E27FC236}">
                <a16:creationId xmlns:a16="http://schemas.microsoft.com/office/drawing/2014/main" xmlns="" id="{7D416D4B-8047-4B02-873C-35C7628BF7C3}"/>
              </a:ext>
            </a:extLst>
          </p:cNvPr>
          <p:cNvPicPr>
            <a:picLocks noChangeAspect="1"/>
          </p:cNvPicPr>
          <p:nvPr/>
        </p:nvPicPr>
        <p:blipFill>
          <a:blip r:embed="rId6" cstate="screen">
            <a:extLst>
              <a:ext uri="{BEBA8EAE-BF5A-486C-A8C5-ECC9F3942E4B}">
                <a14:imgProps xmlns:a14="http://schemas.microsoft.com/office/drawing/2010/main" xmlns="">
                  <a14:imgLayer r:embed="rId7">
                    <a14:imgEffect>
                      <a14:brightnessContrast contrast="20000"/>
                    </a14:imgEffect>
                  </a14:imgLayer>
                </a14:imgProps>
              </a:ext>
              <a:ext uri="{28A0092B-C50C-407E-A947-70E740481C1C}">
                <a14:useLocalDpi xmlns:a14="http://schemas.microsoft.com/office/drawing/2010/main" xmlns=""/>
              </a:ext>
            </a:extLst>
          </a:blip>
          <a:stretch>
            <a:fillRect/>
          </a:stretch>
        </p:blipFill>
        <p:spPr>
          <a:xfrm>
            <a:off x="143280" y="4496586"/>
            <a:ext cx="2662006" cy="1938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ángulo 25">
            <a:extLst>
              <a:ext uri="{FF2B5EF4-FFF2-40B4-BE49-F238E27FC236}">
                <a16:creationId xmlns:a16="http://schemas.microsoft.com/office/drawing/2014/main" xmlns="" id="{BEF846D6-C669-4DEC-8542-067E5D1E2DE9}"/>
              </a:ext>
            </a:extLst>
          </p:cNvPr>
          <p:cNvSpPr/>
          <p:nvPr/>
        </p:nvSpPr>
        <p:spPr>
          <a:xfrm>
            <a:off x="0" y="139342"/>
            <a:ext cx="9143999" cy="564385"/>
          </a:xfrm>
          <a:prstGeom prst="rect">
            <a:avLst/>
          </a:prstGeom>
        </p:spPr>
        <p:txBody>
          <a:bodyPr wrap="square">
            <a:spAutoFit/>
            <a:scene3d>
              <a:camera prst="orthographicFront"/>
              <a:lightRig rig="threePt" dir="t"/>
            </a:scene3d>
            <a:sp3d extrusionH="57150">
              <a:bevelT w="57150" h="38100" prst="hardEdge"/>
            </a:sp3d>
          </a:bodyPr>
          <a:lstStyle/>
          <a:p>
            <a:pPr algn="ctr">
              <a:lnSpc>
                <a:spcPts val="3500"/>
              </a:lnSpc>
            </a:pPr>
            <a:r>
              <a:rPr lang="ro-RO" sz="40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INTERPRETAREA MESAJULUI</a:t>
            </a:r>
            <a:endParaRPr lang="ro-RO"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30" name="Imagen 29">
            <a:extLst>
              <a:ext uri="{FF2B5EF4-FFF2-40B4-BE49-F238E27FC236}">
                <a16:creationId xmlns:a16="http://schemas.microsoft.com/office/drawing/2014/main" xmlns="" id="{81FA2656-2D7F-46EB-A849-5B82E37960DD}"/>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302888" y="2284087"/>
            <a:ext cx="306707" cy="526130"/>
          </a:xfrm>
          <a:prstGeom prst="rect">
            <a:avLst/>
          </a:prstGeom>
          <a:effectLst>
            <a:outerShdw blurRad="50800" dist="38100" dir="2700000" algn="tl" rotWithShape="0">
              <a:prstClr val="black">
                <a:alpha val="40000"/>
              </a:prstClr>
            </a:outerShdw>
          </a:effectLst>
        </p:spPr>
      </p:pic>
      <p:pic>
        <p:nvPicPr>
          <p:cNvPr id="33" name="Imagen 32">
            <a:extLst>
              <a:ext uri="{FF2B5EF4-FFF2-40B4-BE49-F238E27FC236}">
                <a16:creationId xmlns:a16="http://schemas.microsoft.com/office/drawing/2014/main" xmlns="" id="{50FD44D6-CBE6-4047-A903-5A0131D1F6C3}"/>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320989" y="3478226"/>
            <a:ext cx="304903" cy="523035"/>
          </a:xfrm>
          <a:prstGeom prst="rect">
            <a:avLst/>
          </a:prstGeom>
        </p:spPr>
      </p:pic>
      <p:pic>
        <p:nvPicPr>
          <p:cNvPr id="35" name="Imagen 34">
            <a:extLst>
              <a:ext uri="{FF2B5EF4-FFF2-40B4-BE49-F238E27FC236}">
                <a16:creationId xmlns:a16="http://schemas.microsoft.com/office/drawing/2014/main" xmlns="" id="{994D119F-B898-43CD-9E9F-715D26DC3D67}"/>
              </a:ext>
            </a:extLst>
          </p:cNvPr>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316901" y="2932030"/>
            <a:ext cx="308991" cy="451989"/>
          </a:xfrm>
          <a:prstGeom prst="rect">
            <a:avLst/>
          </a:prstGeom>
        </p:spPr>
      </p:pic>
    </p:spTree>
    <p:extLst>
      <p:ext uri="{BB962C8B-B14F-4D97-AF65-F5344CB8AC3E}">
        <p14:creationId xmlns:p14="http://schemas.microsoft.com/office/powerpoint/2010/main" xmlns="" val="3229059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outVertical)">
                                      <p:cBhvr>
                                        <p:cTn id="10" dur="500"/>
                                        <p:tgtEl>
                                          <p:spTgt spid="26"/>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3000"/>
                                        <p:tgtEl>
                                          <p:spTgt spid="14"/>
                                        </p:tgtEl>
                                      </p:cBhvr>
                                    </p:animEffect>
                                  </p:childTnLst>
                                </p:cTn>
                              </p:par>
                              <p:par>
                                <p:cTn id="36" presetID="0" presetClass="path" presetSubtype="0" accel="50000" decel="50000" fill="hold" nodeType="withEffect">
                                  <p:stCondLst>
                                    <p:cond delay="0"/>
                                  </p:stCondLst>
                                  <p:childTnLst>
                                    <p:animMotion origin="layout" path="M -0.00174 -0.00185 L -0.00174 -0.00162 C 0.00052 -0.00371 0.00313 -0.00556 0.00556 -0.00695 C 0.01302 -0.01111 0.01493 -0.00996 0.02431 -0.01088 C 0.02969 -0.01204 0.03073 -0.0132 0.03576 -0.01088 C 0.03733 -0.01042 0.03785 -0.00903 0.03906 -0.00834 C 0.03976 -0.00764 0.04115 -0.00741 0.04184 -0.00695 C 0.0434 -0.00486 0.04444 -0.00324 0.04688 -0.00185 C 0.04861 -0.00093 0.0526 0.00069 0.0526 0.00092 C 0.05313 0.00185 0.05434 0.00301 0.05469 0.0044 C 0.05573 0.0074 0.05521 0.00972 0.05747 0.01203 C 0.05833 0.01296 0.05955 0.01296 0.06042 0.01342 C 0.0691 0.01643 0.06024 0.01273 0.06736 0.01597 C 0.0724 0.02222 0.0658 0.01481 0.07222 0.01967 C 0.07899 0.025 0.06875 0.0199 0.07708 0.02361 C 0.07899 0.02291 0.08281 0.02315 0.08403 0.01967 C 0.08455 0.01736 0.08455 0.01458 0.0849 0.01203 C 0.08507 0.01065 0.08507 0.00902 0.08594 0.00833 C 0.08785 0.00671 0.09028 0.00717 0.09167 0.00578 C 0.09288 0.00486 0.09375 0.00416 0.09479 0.00324 C 0.09549 0.00231 0.09583 0.00115 0.09688 0.00069 C 0.09774 2.96296E-6 0.09861 -0.00023 0.09965 -0.0007 C 0.1066 0.00115 0.10295 2.96296E-6 0.11042 0.00324 C 0.11042 0.00347 0.11615 0.00578 0.11615 0.00602 L 0.12413 0.00694 C 0.125 0.00787 0.12587 0.00879 0.12708 0.00949 C 0.12778 0.01018 0.12899 0.01018 0.12969 0.01088 C 0.1342 0.01435 0.12865 0.01504 0.13767 0.01597 L 0.15347 0.01713 C 0.15451 0.01759 0.15608 0.01852 0.15747 0.01852 C 0.15885 0.01852 0.16076 0.01828 0.16215 0.01713 C 0.16319 0.01643 0.16337 0.01458 0.16406 0.01342 C 0.16476 0.01227 0.16545 0.0118 0.16597 0.01088 C 0.16684 0.00949 0.16719 0.0081 0.16788 0.00694 C 0.17083 0.00347 0.17205 0.0044 0.17587 0.00324 C 0.17674 0.00277 0.17795 0.00231 0.17865 0.00185 C 0.1809 0.00231 0.18507 0.00277 0.18767 0.0044 C 0.18872 0.00509 0.18958 0.00602 0.19045 0.00694 C 0.19132 0.00764 0.19184 0.00902 0.19236 0.00949 C 0.19531 0.01134 0.20573 0.01203 0.20608 0.01203 C 0.20694 0.01296 0.20816 0.01365 0.20903 0.01458 C 0.21007 0.01574 0.21059 0.01736 0.21215 0.01852 C 0.21285 0.01921 0.21823 0.02083 0.21875 0.02106 C 0.22049 0.0206 0.2224 0.02083 0.22378 0.01967 C 0.22483 0.01898 0.22465 0.01713 0.22483 0.01597 C 0.22569 0.01088 0.22396 0.00717 0.22865 0.00578 C 0.23125 0.00486 0.23385 0.00463 0.23646 0.0044 C 0.24201 0.00393 0.24757 0.00347 0.25295 0.00324 L 0.25903 0.00069 C 0.2599 0.00023 0.26094 -0.00023 0.26181 -0.0007 L 0.2658 -0.00185 C 0.26649 -0.00162 0.2717 -0.00023 0.27274 0.00069 C 0.27326 0.00115 0.27396 0.00254 0.27465 0.00324 C 0.27552 0.00393 0.27656 0.0037 0.27743 0.0044 C 0.28021 0.00602 0.28056 0.00787 0.28333 0.00833 C 0.28993 0.00902 0.2967 0.00902 0.30295 0.00949 C 0.30399 0.00995 0.30521 0.00995 0.30608 0.01088 C 0.30677 0.0118 0.3066 0.01435 0.30799 0.01458 C 0.31215 0.01527 0.31632 0.01365 0.32066 0.01342 C 0.32135 0.0125 0.3217 0.01134 0.32257 0.01088 C 0.32431 0.00949 0.32656 0.00902 0.32847 0.00833 C 0.33264 0.00648 0.33038 0.00717 0.33524 0.00578 C 0.33854 0.00602 0.34201 0.00555 0.34497 0.00694 C 0.34618 0.0074 0.34618 0.00972 0.34688 0.01088 C 0.34809 0.0118 0.34896 0.0125 0.35 0.01342 C 0.35052 0.01458 0.35156 0.01574 0.35208 0.01713 C 0.35208 0.01852 0.35087 0.02106 0.35087 0.02129 " pathEditMode="relative" rAng="0" ptsTypes="AAAAAAAAAAAAAAAAAAAAAAAAAAAAAAAAAAAAAAAAAAAAAAAAAAAAAAAAAAAAAAAAAAA">
                                      <p:cBhvr>
                                        <p:cTn id="37" dur="3000" fill="hold"/>
                                        <p:tgtEl>
                                          <p:spTgt spid="12"/>
                                        </p:tgtEl>
                                        <p:attrNameLst>
                                          <p:attrName>ppt_x</p:attrName>
                                          <p:attrName>ppt_y</p:attrName>
                                        </p:attrNameLst>
                                      </p:cBhvr>
                                      <p:rCtr x="17691" y="741"/>
                                    </p:animMotion>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ppt_x</p:attrName>
                                        </p:attrNameLst>
                                      </p:cBhvr>
                                      <p:tavLst>
                                        <p:tav tm="0">
                                          <p:val>
                                            <p:strVal val="#ppt_x"/>
                                          </p:val>
                                        </p:tav>
                                        <p:tav tm="100000">
                                          <p:val>
                                            <p:strVal val="#ppt_x"/>
                                          </p:val>
                                        </p:tav>
                                      </p:tavLst>
                                    </p:anim>
                                    <p:anim calcmode="lin" valueType="num">
                                      <p:cBhvr>
                                        <p:cTn id="48" dur="500" fill="hold"/>
                                        <p:tgtEl>
                                          <p:spTgt spid="30"/>
                                        </p:tgtEl>
                                        <p:attrNameLst>
                                          <p:attrName>ppt_y</p:attrName>
                                        </p:attrNameLst>
                                      </p:cBhvr>
                                      <p:tavLst>
                                        <p:tav tm="0">
                                          <p:val>
                                            <p:strVal val="#ppt_y+#ppt_h/2"/>
                                          </p:val>
                                        </p:tav>
                                        <p:tav tm="100000">
                                          <p:val>
                                            <p:strVal val="#ppt_y"/>
                                          </p:val>
                                        </p:tav>
                                      </p:tavLst>
                                    </p:anim>
                                    <p:anim calcmode="lin" valueType="num">
                                      <p:cBhvr>
                                        <p:cTn id="49" dur="500" fill="hold"/>
                                        <p:tgtEl>
                                          <p:spTgt spid="30"/>
                                        </p:tgtEl>
                                        <p:attrNameLst>
                                          <p:attrName>ppt_w</p:attrName>
                                        </p:attrNameLst>
                                      </p:cBhvr>
                                      <p:tavLst>
                                        <p:tav tm="0">
                                          <p:val>
                                            <p:strVal val="#ppt_w"/>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wipe(left)">
                                      <p:cBhvr>
                                        <p:cTn id="54" dur="500"/>
                                        <p:tgtEl>
                                          <p:spTgt spid="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4"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500" fill="hold"/>
                                        <p:tgtEl>
                                          <p:spTgt spid="35"/>
                                        </p:tgtEl>
                                        <p:attrNameLst>
                                          <p:attrName>ppt_x</p:attrName>
                                        </p:attrNameLst>
                                      </p:cBhvr>
                                      <p:tavLst>
                                        <p:tav tm="0">
                                          <p:val>
                                            <p:strVal val="#ppt_x"/>
                                          </p:val>
                                        </p:tav>
                                        <p:tav tm="100000">
                                          <p:val>
                                            <p:strVal val="#ppt_x"/>
                                          </p:val>
                                        </p:tav>
                                      </p:tavLst>
                                    </p:anim>
                                    <p:anim calcmode="lin" valueType="num">
                                      <p:cBhvr>
                                        <p:cTn id="60" dur="500" fill="hold"/>
                                        <p:tgtEl>
                                          <p:spTgt spid="35"/>
                                        </p:tgtEl>
                                        <p:attrNameLst>
                                          <p:attrName>ppt_y</p:attrName>
                                        </p:attrNameLst>
                                      </p:cBhvr>
                                      <p:tavLst>
                                        <p:tav tm="0">
                                          <p:val>
                                            <p:strVal val="#ppt_y+#ppt_h/2"/>
                                          </p:val>
                                        </p:tav>
                                        <p:tav tm="100000">
                                          <p:val>
                                            <p:strVal val="#ppt_y"/>
                                          </p:val>
                                        </p:tav>
                                      </p:tavLst>
                                    </p:anim>
                                    <p:anim calcmode="lin" valueType="num">
                                      <p:cBhvr>
                                        <p:cTn id="61" dur="500" fill="hold"/>
                                        <p:tgtEl>
                                          <p:spTgt spid="35"/>
                                        </p:tgtEl>
                                        <p:attrNameLst>
                                          <p:attrName>ppt_w</p:attrName>
                                        </p:attrNameLst>
                                      </p:cBhvr>
                                      <p:tavLst>
                                        <p:tav tm="0">
                                          <p:val>
                                            <p:strVal val="#ppt_w"/>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
                                            <p:txEl>
                                              <p:pRg st="1" end="1"/>
                                            </p:txEl>
                                          </p:spTgt>
                                        </p:tgtEl>
                                        <p:attrNameLst>
                                          <p:attrName>style.visibility</p:attrName>
                                        </p:attrNameLst>
                                      </p:cBhvr>
                                      <p:to>
                                        <p:strVal val="visible"/>
                                      </p:to>
                                    </p:set>
                                    <p:animEffect transition="in" filter="wipe(left)">
                                      <p:cBhvr>
                                        <p:cTn id="66" dur="500"/>
                                        <p:tgtEl>
                                          <p:spTgt spid="5">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4"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500" fill="hold"/>
                                        <p:tgtEl>
                                          <p:spTgt spid="33"/>
                                        </p:tgtEl>
                                        <p:attrNameLst>
                                          <p:attrName>ppt_x</p:attrName>
                                        </p:attrNameLst>
                                      </p:cBhvr>
                                      <p:tavLst>
                                        <p:tav tm="0">
                                          <p:val>
                                            <p:strVal val="#ppt_x"/>
                                          </p:val>
                                        </p:tav>
                                        <p:tav tm="100000">
                                          <p:val>
                                            <p:strVal val="#ppt_x"/>
                                          </p:val>
                                        </p:tav>
                                      </p:tavLst>
                                    </p:anim>
                                    <p:anim calcmode="lin" valueType="num">
                                      <p:cBhvr>
                                        <p:cTn id="72" dur="500" fill="hold"/>
                                        <p:tgtEl>
                                          <p:spTgt spid="33"/>
                                        </p:tgtEl>
                                        <p:attrNameLst>
                                          <p:attrName>ppt_y</p:attrName>
                                        </p:attrNameLst>
                                      </p:cBhvr>
                                      <p:tavLst>
                                        <p:tav tm="0">
                                          <p:val>
                                            <p:strVal val="#ppt_y+#ppt_h/2"/>
                                          </p:val>
                                        </p:tav>
                                        <p:tav tm="100000">
                                          <p:val>
                                            <p:strVal val="#ppt_y"/>
                                          </p:val>
                                        </p:tav>
                                      </p:tavLst>
                                    </p:anim>
                                    <p:anim calcmode="lin" valueType="num">
                                      <p:cBhvr>
                                        <p:cTn id="73" dur="500" fill="hold"/>
                                        <p:tgtEl>
                                          <p:spTgt spid="33"/>
                                        </p:tgtEl>
                                        <p:attrNameLst>
                                          <p:attrName>ppt_w</p:attrName>
                                        </p:attrNameLst>
                                      </p:cBhvr>
                                      <p:tavLst>
                                        <p:tav tm="0">
                                          <p:val>
                                            <p:strVal val="#ppt_w"/>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5">
                                            <p:txEl>
                                              <p:pRg st="2" end="2"/>
                                            </p:txEl>
                                          </p:spTgt>
                                        </p:tgtEl>
                                        <p:attrNameLst>
                                          <p:attrName>style.visibility</p:attrName>
                                        </p:attrNameLst>
                                      </p:cBhvr>
                                      <p:to>
                                        <p:strVal val="visible"/>
                                      </p:to>
                                    </p:set>
                                    <p:animEffect transition="in" filter="wipe(left)">
                                      <p:cBhvr>
                                        <p:cTn id="78" dur="500"/>
                                        <p:tgtEl>
                                          <p:spTgt spid="5">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8"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heel(8)">
                                      <p:cBhvr>
                                        <p:cTn id="83" dur="1000"/>
                                        <p:tgtEl>
                                          <p:spTgt spid="18"/>
                                        </p:tgtEl>
                                      </p:cBhvr>
                                    </p:animEffect>
                                  </p:childTnLst>
                                </p:cTn>
                              </p:par>
                            </p:childTnLst>
                          </p:cTn>
                        </p:par>
                        <p:par>
                          <p:cTn id="84" fill="hold">
                            <p:stCondLst>
                              <p:cond delay="1000"/>
                            </p:stCondLst>
                            <p:childTnLst>
                              <p:par>
                                <p:cTn id="85" presetID="37" presetClass="entr" presetSubtype="0" fill="hold" grpId="0" nodeType="afterEffect">
                                  <p:stCondLst>
                                    <p:cond delay="0"/>
                                  </p:stCondLst>
                                  <p:childTnLst>
                                    <p:set>
                                      <p:cBhvr>
                                        <p:cTn id="86" dur="1" fill="hold">
                                          <p:stCondLst>
                                            <p:cond delay="0"/>
                                          </p:stCondLst>
                                        </p:cTn>
                                        <p:tgtEl>
                                          <p:spTgt spid="6">
                                            <p:txEl>
                                              <p:pRg st="0" end="0"/>
                                            </p:txEl>
                                          </p:spTgt>
                                        </p:tgtEl>
                                        <p:attrNameLst>
                                          <p:attrName>style.visibility</p:attrName>
                                        </p:attrNameLst>
                                      </p:cBhvr>
                                      <p:to>
                                        <p:strVal val="visible"/>
                                      </p:to>
                                    </p:set>
                                    <p:animEffect transition="in" filter="fade">
                                      <p:cBhvr>
                                        <p:cTn id="87" dur="1000"/>
                                        <p:tgtEl>
                                          <p:spTgt spid="6">
                                            <p:txEl>
                                              <p:pRg st="0" end="0"/>
                                            </p:txEl>
                                          </p:spTgt>
                                        </p:tgtEl>
                                      </p:cBhvr>
                                    </p:animEffect>
                                    <p:anim calcmode="lin" valueType="num">
                                      <p:cBhvr>
                                        <p:cTn id="8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6">
                                            <p:txEl>
                                              <p:pRg st="1" end="1"/>
                                            </p:txEl>
                                          </p:spTgt>
                                        </p:tgtEl>
                                        <p:attrNameLst>
                                          <p:attrName>style.visibility</p:attrName>
                                        </p:attrNameLst>
                                      </p:cBhvr>
                                      <p:to>
                                        <p:strVal val="visible"/>
                                      </p:to>
                                    </p:set>
                                    <p:animEffect transition="in" filter="fade">
                                      <p:cBhvr>
                                        <p:cTn id="95" dur="1000"/>
                                        <p:tgtEl>
                                          <p:spTgt spid="6">
                                            <p:txEl>
                                              <p:pRg st="1" end="1"/>
                                            </p:txEl>
                                          </p:spTgt>
                                        </p:tgtEl>
                                      </p:cBhvr>
                                    </p:animEffect>
                                    <p:anim calcmode="lin" valueType="num">
                                      <p:cBhvr>
                                        <p:cTn id="9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7"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7" presetClass="entr" presetSubtype="0" fill="hold" grpId="0" nodeType="clickEffect">
                                  <p:stCondLst>
                                    <p:cond delay="0"/>
                                  </p:stCondLst>
                                  <p:childTnLst>
                                    <p:set>
                                      <p:cBhvr>
                                        <p:cTn id="102" dur="1" fill="hold">
                                          <p:stCondLst>
                                            <p:cond delay="0"/>
                                          </p:stCondLst>
                                        </p:cTn>
                                        <p:tgtEl>
                                          <p:spTgt spid="6">
                                            <p:txEl>
                                              <p:pRg st="2" end="2"/>
                                            </p:txEl>
                                          </p:spTgt>
                                        </p:tgtEl>
                                        <p:attrNameLst>
                                          <p:attrName>style.visibility</p:attrName>
                                        </p:attrNameLst>
                                      </p:cBhvr>
                                      <p:to>
                                        <p:strVal val="visible"/>
                                      </p:to>
                                    </p:set>
                                    <p:animEffect transition="in" filter="fade">
                                      <p:cBhvr>
                                        <p:cTn id="103" dur="1000"/>
                                        <p:tgtEl>
                                          <p:spTgt spid="6">
                                            <p:txEl>
                                              <p:pRg st="2" end="2"/>
                                            </p:txEl>
                                          </p:spTgt>
                                        </p:tgtEl>
                                      </p:cBhvr>
                                    </p:animEffect>
                                    <p:anim calcmode="lin" valueType="num">
                                      <p:cBhvr>
                                        <p:cTn id="10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05"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par>
                                <p:cTn id="107" presetID="37" presetClass="entr" presetSubtype="0" fill="hold"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1000"/>
                                        <p:tgtEl>
                                          <p:spTgt spid="22"/>
                                        </p:tgtEl>
                                      </p:cBhvr>
                                    </p:animEffect>
                                    <p:anim calcmode="lin" valueType="num">
                                      <p:cBhvr>
                                        <p:cTn id="110" dur="1000" fill="hold"/>
                                        <p:tgtEl>
                                          <p:spTgt spid="22"/>
                                        </p:tgtEl>
                                        <p:attrNameLst>
                                          <p:attrName>ppt_x</p:attrName>
                                        </p:attrNameLst>
                                      </p:cBhvr>
                                      <p:tavLst>
                                        <p:tav tm="0">
                                          <p:val>
                                            <p:strVal val="#ppt_x"/>
                                          </p:val>
                                        </p:tav>
                                        <p:tav tm="100000">
                                          <p:val>
                                            <p:strVal val="#ppt_x"/>
                                          </p:val>
                                        </p:tav>
                                      </p:tavLst>
                                    </p:anim>
                                    <p:anim calcmode="lin" valueType="num">
                                      <p:cBhvr>
                                        <p:cTn id="111" dur="900" decel="100000" fill="hold"/>
                                        <p:tgtEl>
                                          <p:spTgt spid="22"/>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4" grpId="0"/>
      <p:bldP spid="5" grpId="0" uiExpand="1" build="p"/>
      <p:bldP spid="6" grpId="0" uiExpand="1" build="p"/>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1AB1426-46C9-452A-8CBE-E9578953C91C}"/>
              </a:ext>
            </a:extLst>
          </p:cNvPr>
          <p:cNvSpPr/>
          <p:nvPr/>
        </p:nvSpPr>
        <p:spPr>
          <a:xfrm>
            <a:off x="0" y="0"/>
            <a:ext cx="9143999" cy="769441"/>
          </a:xfrm>
          <a:prstGeom prst="rect">
            <a:avLst/>
          </a:prstGeom>
          <a:noFill/>
          <a:ln>
            <a:noFill/>
          </a:ln>
          <a:scene3d>
            <a:camera prst="orthographicFront"/>
            <a:lightRig rig="sunrise" dir="tl">
              <a:rot lat="0" lon="0" rev="1800000"/>
            </a:lightRig>
          </a:scene3d>
          <a:sp3d>
            <a:contourClr>
              <a:srgbClr val="0070C0"/>
            </a:contourClr>
          </a:sp3d>
        </p:spPr>
        <p:txBody>
          <a:bodyPr wrap="square" rtlCol="0">
            <a:spAutoFit/>
            <a:sp3d extrusionH="25400" contourW="8890">
              <a:bevelT w="38100" h="31750"/>
              <a:contourClr>
                <a:srgbClr val="002060"/>
              </a:contourClr>
            </a:sp3d>
          </a:bodyPr>
          <a:lstStyle/>
          <a:p>
            <a:pPr algn="ctr" defTabSz="914400"/>
            <a:r>
              <a:rPr lang="ro-RO" sz="4400" b="1" smtClean="0">
                <a:ln w="11430"/>
                <a:solidFill>
                  <a:srgbClr val="0070C0"/>
                </a:solidFill>
                <a:effectLst>
                  <a:outerShdw blurRad="50800" dist="39000" dir="5460000" algn="tl">
                    <a:srgbClr val="000000">
                      <a:alpha val="38000"/>
                    </a:srgbClr>
                  </a:outerShdw>
                </a:effectLst>
              </a:rPr>
              <a:t>DISTRUGEREA LUI </a:t>
            </a:r>
            <a:r>
              <a:rPr lang="ro-RO" sz="4400" b="1" smtClean="0">
                <a:ln w="11430"/>
                <a:solidFill>
                  <a:srgbClr val="0070C0"/>
                </a:solidFill>
                <a:effectLst>
                  <a:outerShdw blurRad="50800" dist="39000" dir="5460000" algn="tl">
                    <a:srgbClr val="000000">
                      <a:alpha val="38000"/>
                    </a:srgbClr>
                  </a:outerShdw>
                </a:effectLst>
              </a:rPr>
              <a:t>BELŞAŢAR</a:t>
            </a:r>
            <a:endParaRPr lang="ro-RO" sz="4400" b="1">
              <a:ln w="11430"/>
              <a:solidFill>
                <a:srgbClr val="0070C0"/>
              </a:solidFill>
              <a:effectLst>
                <a:outerShdw blurRad="50800" dist="39000" dir="5460000" algn="tl">
                  <a:srgbClr val="000000">
                    <a:alpha val="38000"/>
                  </a:srgbClr>
                </a:outerShdw>
              </a:effectLst>
            </a:endParaRPr>
          </a:p>
        </p:txBody>
      </p:sp>
      <p:sp>
        <p:nvSpPr>
          <p:cNvPr id="4" name="Rectángulo 3">
            <a:extLst>
              <a:ext uri="{FF2B5EF4-FFF2-40B4-BE49-F238E27FC236}">
                <a16:creationId xmlns:a16="http://schemas.microsoft.com/office/drawing/2014/main" xmlns="" id="{F5DC53AE-EF5D-4F18-9108-26A688D61F85}"/>
              </a:ext>
            </a:extLst>
          </p:cNvPr>
          <p:cNvSpPr/>
          <p:nvPr/>
        </p:nvSpPr>
        <p:spPr>
          <a:xfrm>
            <a:off x="70658" y="676980"/>
            <a:ext cx="9002685" cy="861774"/>
          </a:xfrm>
          <a:prstGeom prst="rect">
            <a:avLst/>
          </a:prstGeom>
        </p:spPr>
        <p:txBody>
          <a:bodyPr wrap="square">
            <a:spAutoFit/>
            <a:scene3d>
              <a:camera prst="orthographicFront"/>
              <a:lightRig rig="threePt" dir="t"/>
            </a:scene3d>
            <a:sp3d extrusionH="57150">
              <a:bevelT w="38100" h="38100"/>
            </a:sp3d>
          </a:bodyPr>
          <a:lstStyle/>
          <a:p>
            <a:r>
              <a:rPr lang="ro-RO" sz="1700" b="1" smtClean="0">
                <a:solidFill>
                  <a:srgbClr val="002060"/>
                </a:solidFill>
                <a:latin typeface="Comic Sans MS" panose="030F0702030302020204" pitchFamily="66" charset="0"/>
              </a:rPr>
              <a:t>„</a:t>
            </a:r>
            <a:r>
              <a:rPr lang="ro-RO" sz="1700" b="1" smtClean="0">
                <a:solidFill>
                  <a:srgbClr val="002060"/>
                </a:solidFill>
                <a:latin typeface="Comic Sans MS" panose="030F0702030302020204" pitchFamily="66" charset="0"/>
              </a:rPr>
              <a:t>Dar, chiar în noaptea aceea</a:t>
            </a:r>
            <a:r>
              <a:rPr lang="ro-RO" sz="1700" b="1" smtClean="0">
                <a:solidFill>
                  <a:srgbClr val="002060"/>
                </a:solidFill>
                <a:latin typeface="Comic Sans MS" panose="030F0702030302020204" pitchFamily="66" charset="0"/>
              </a:rPr>
              <a:t>, </a:t>
            </a:r>
            <a:r>
              <a:rPr lang="ro-RO" sz="1700" b="1" smtClean="0">
                <a:solidFill>
                  <a:srgbClr val="002060"/>
                </a:solidFill>
                <a:latin typeface="Comic Sans MS" panose="030F0702030302020204" pitchFamily="66" charset="0"/>
              </a:rPr>
              <a:t>Belşaţar</a:t>
            </a:r>
            <a:r>
              <a:rPr lang="ro-RO" sz="1700" b="1" smtClean="0">
                <a:solidFill>
                  <a:srgbClr val="002060"/>
                </a:solidFill>
                <a:latin typeface="Comic Sans MS" panose="030F0702030302020204" pitchFamily="66" charset="0"/>
              </a:rPr>
              <a:t>, împăratul </a:t>
            </a:r>
            <a:r>
              <a:rPr lang="ro-RO" sz="1700" b="1" smtClean="0">
                <a:solidFill>
                  <a:srgbClr val="002060"/>
                </a:solidFill>
                <a:latin typeface="Comic Sans MS" panose="030F0702030302020204" pitchFamily="66" charset="0"/>
              </a:rPr>
              <a:t>haldeenilor</a:t>
            </a:r>
            <a:r>
              <a:rPr lang="ro-RO" sz="1700" b="1" smtClean="0">
                <a:solidFill>
                  <a:srgbClr val="002060"/>
                </a:solidFill>
                <a:latin typeface="Comic Sans MS" panose="030F0702030302020204" pitchFamily="66" charset="0"/>
              </a:rPr>
              <a:t>, a fost </a:t>
            </a:r>
            <a:r>
              <a:rPr lang="ro-RO" sz="1700" b="1" smtClean="0">
                <a:solidFill>
                  <a:srgbClr val="002060"/>
                </a:solidFill>
                <a:latin typeface="Comic Sans MS" panose="030F0702030302020204" pitchFamily="66" charset="0"/>
              </a:rPr>
              <a:t>omorât</a:t>
            </a:r>
            <a:r>
              <a:rPr lang="ro-RO" sz="1700" b="1" smtClean="0">
                <a:solidFill>
                  <a:srgbClr val="002060"/>
                </a:solidFill>
                <a:latin typeface="Comic Sans MS" panose="030F0702030302020204" pitchFamily="66" charset="0"/>
              </a:rPr>
              <a:t>. Şi a pus mâna pe împărăţie Darius </a:t>
            </a:r>
            <a:r>
              <a:rPr lang="ro-RO" sz="1700" b="1" smtClean="0">
                <a:solidFill>
                  <a:srgbClr val="002060"/>
                </a:solidFill>
                <a:latin typeface="Comic Sans MS" panose="030F0702030302020204" pitchFamily="66" charset="0"/>
              </a:rPr>
              <a:t>Medul</a:t>
            </a:r>
            <a:r>
              <a:rPr lang="ro-RO" sz="1700" b="1" smtClean="0">
                <a:solidFill>
                  <a:srgbClr val="002060"/>
                </a:solidFill>
                <a:latin typeface="Comic Sans MS" panose="030F0702030302020204" pitchFamily="66" charset="0"/>
              </a:rPr>
              <a:t>, care era în vârstă de şaizeci şi doi de ani</a:t>
            </a:r>
            <a:r>
              <a:rPr lang="ro-RO" sz="1700" b="1" smtClean="0">
                <a:solidFill>
                  <a:srgbClr val="002060"/>
                </a:solidFill>
                <a:latin typeface="Comic Sans MS" panose="030F0702030302020204" pitchFamily="66" charset="0"/>
              </a:rPr>
              <a:t>”</a:t>
            </a:r>
            <a:r>
              <a:rPr lang="ro-RO" sz="1700" b="1" smtClean="0">
                <a:solidFill>
                  <a:srgbClr val="002060"/>
                </a:solidFill>
                <a:latin typeface="Comic Sans MS" panose="030F0702030302020204" pitchFamily="66" charset="0"/>
              </a:rPr>
              <a:t> </a:t>
            </a:r>
            <a:endParaRPr lang="ro-RO" sz="1700" b="1" smtClean="0">
              <a:solidFill>
                <a:srgbClr val="002060"/>
              </a:solidFill>
              <a:latin typeface="Comic Sans MS" panose="030F0702030302020204" pitchFamily="66" charset="0"/>
            </a:endParaRPr>
          </a:p>
          <a:p>
            <a:r>
              <a:rPr lang="ro-RO" sz="1600" b="1" smtClean="0">
                <a:solidFill>
                  <a:srgbClr val="002060"/>
                </a:solidFill>
                <a:latin typeface="Comic Sans MS" panose="030F0702030302020204" pitchFamily="66" charset="0"/>
              </a:rPr>
              <a:t>                                                                                     </a:t>
            </a:r>
            <a:r>
              <a:rPr lang="ro-RO" sz="1400" b="1" smtClean="0">
                <a:solidFill>
                  <a:srgbClr val="002060"/>
                </a:solidFill>
                <a:latin typeface="Comic Sans MS" panose="030F0702030302020204" pitchFamily="66" charset="0"/>
              </a:rPr>
              <a:t>(</a:t>
            </a:r>
            <a:r>
              <a:rPr lang="ro-RO" sz="1400" b="1" smtClean="0">
                <a:solidFill>
                  <a:srgbClr val="002060"/>
                </a:solidFill>
                <a:latin typeface="Comic Sans MS" panose="030F0702030302020204" pitchFamily="66" charset="0"/>
              </a:rPr>
              <a:t>Dan </a:t>
            </a:r>
            <a:r>
              <a:rPr lang="ro-RO" sz="1400" b="1" smtClean="0">
                <a:solidFill>
                  <a:srgbClr val="002060"/>
                </a:solidFill>
                <a:latin typeface="Comic Sans MS" panose="030F0702030302020204" pitchFamily="66" charset="0"/>
              </a:rPr>
              <a:t>5:30-31)</a:t>
            </a:r>
            <a:endParaRPr lang="ro-RO" sz="1200" b="1">
              <a:solidFill>
                <a:srgbClr val="002060"/>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D35F7D31-F42F-4DF8-B29B-D5F848B6D0F9}"/>
              </a:ext>
            </a:extLst>
          </p:cNvPr>
          <p:cNvSpPr txBox="1"/>
          <p:nvPr/>
        </p:nvSpPr>
        <p:spPr>
          <a:xfrm>
            <a:off x="2960912" y="1296195"/>
            <a:ext cx="3606006" cy="2631490"/>
          </a:xfrm>
          <a:prstGeom prst="rect">
            <a:avLst/>
          </a:prstGeom>
          <a:noFill/>
        </p:spPr>
        <p:txBody>
          <a:bodyPr wrap="square" rtlCol="0">
            <a:spAutoFit/>
          </a:bodyPr>
          <a:lstStyle/>
          <a:p>
            <a:pPr>
              <a:spcBef>
                <a:spcPts val="600"/>
              </a:spcBef>
            </a:pPr>
            <a:r>
              <a:rPr lang="ro-RO" sz="2000" b="1" dirty="0" smtClean="0"/>
              <a:t>În timpul în care locuitorii Babilonului se bucurau de ospăţ, perşii săpau un canal care să devieze cursul Eufratului.</a:t>
            </a:r>
          </a:p>
          <a:p>
            <a:pPr>
              <a:spcBef>
                <a:spcPts val="600"/>
              </a:spcBef>
            </a:pPr>
            <a:r>
              <a:rPr lang="ro-RO" sz="2000" b="1" dirty="0" smtClean="0"/>
              <a:t>Aceştia au traversat zidurile prin albia râului şi au pătruns cu uşurinţă în cetate  (care era neapărată din cauza ospăţului).</a:t>
            </a:r>
            <a:endParaRPr lang="ro-RO" sz="2000" b="1" dirty="0"/>
          </a:p>
        </p:txBody>
      </p:sp>
      <p:pic>
        <p:nvPicPr>
          <p:cNvPr id="6" name="Imagen 5">
            <a:extLst>
              <a:ext uri="{FF2B5EF4-FFF2-40B4-BE49-F238E27FC236}">
                <a16:creationId xmlns:a16="http://schemas.microsoft.com/office/drawing/2014/main" xmlns="" id="{B3D4C368-D390-4111-80DC-FCE45A652AF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566918" y="3899224"/>
            <a:ext cx="2577082" cy="1932811"/>
          </a:xfrm>
          <a:prstGeom prst="snip2DiagRect">
            <a:avLst/>
          </a:prstGeom>
          <a:solidFill>
            <a:srgbClr val="FFFFFF">
              <a:shade val="85000"/>
            </a:srgbClr>
          </a:solidFill>
          <a:ln w="57150" cap="sq">
            <a:solidFill>
              <a:srgbClr val="9598F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7D32AA77-437F-4AA5-B553-D44767C7CF7E}"/>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flipH="1">
            <a:off x="6548158" y="1538754"/>
            <a:ext cx="2575025" cy="2063931"/>
          </a:xfrm>
          <a:prstGeom prst="snip2DiagRect">
            <a:avLst/>
          </a:prstGeom>
          <a:solidFill>
            <a:srgbClr val="FFFFFF">
              <a:shade val="85000"/>
            </a:srgbClr>
          </a:solidFill>
          <a:ln w="57150" cap="sq">
            <a:solidFill>
              <a:srgbClr val="B9AD8A"/>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xmlns="" id="{58160413-3099-4062-9C80-E74774907429}"/>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74168" y="1365068"/>
            <a:ext cx="2751909" cy="2063932"/>
          </a:xfrm>
          <a:prstGeom prst="roundRect">
            <a:avLst>
              <a:gd name="adj" fmla="val 4167"/>
            </a:avLst>
          </a:prstGeom>
          <a:solidFill>
            <a:srgbClr val="FFFFFF"/>
          </a:solidFill>
          <a:ln w="76200" cap="sq">
            <a:solidFill>
              <a:srgbClr val="226E58"/>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3" name="Imagen 12">
            <a:extLst>
              <a:ext uri="{FF2B5EF4-FFF2-40B4-BE49-F238E27FC236}">
                <a16:creationId xmlns:a16="http://schemas.microsoft.com/office/drawing/2014/main" xmlns="" id="{893FCC72-BE85-453C-9C6B-66AE6DB2EE1A}"/>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182878" y="3637703"/>
            <a:ext cx="1873796" cy="2755227"/>
          </a:xfrm>
          <a:prstGeom prst="rect">
            <a:avLst/>
          </a:prstGeom>
          <a:ln w="38100" cap="sq">
            <a:solidFill>
              <a:srgbClr val="000000"/>
            </a:solidFill>
            <a:prstDash val="solid"/>
            <a:miter lim="800000"/>
          </a:ln>
          <a:effectLst>
            <a:outerShdw blurRad="50800" dist="38100" dir="2700000" algn="tl" rotWithShape="0">
              <a:srgbClr val="000000">
                <a:alpha val="43000"/>
              </a:srgbClr>
            </a:outerShdw>
            <a:reflection blurRad="6350" stA="52000" endA="300" endPos="35000" dir="5400000" sy="-100000" algn="bl" rotWithShape="0"/>
          </a:effectLst>
        </p:spPr>
      </p:pic>
      <p:sp>
        <p:nvSpPr>
          <p:cNvPr id="14" name="Rectángulo 13">
            <a:extLst>
              <a:ext uri="{FF2B5EF4-FFF2-40B4-BE49-F238E27FC236}">
                <a16:creationId xmlns:a16="http://schemas.microsoft.com/office/drawing/2014/main" xmlns="" id="{734B0135-F09A-4C7B-8F75-F0C06B19C029}"/>
              </a:ext>
            </a:extLst>
          </p:cNvPr>
          <p:cNvSpPr/>
          <p:nvPr/>
        </p:nvSpPr>
        <p:spPr>
          <a:xfrm>
            <a:off x="2177275" y="4154692"/>
            <a:ext cx="4370883" cy="1708160"/>
          </a:xfrm>
          <a:prstGeom prst="rect">
            <a:avLst/>
          </a:prstGeom>
        </p:spPr>
        <p:txBody>
          <a:bodyPr wrap="square">
            <a:spAutoFit/>
          </a:bodyPr>
          <a:lstStyle/>
          <a:p>
            <a:pPr>
              <a:spcBef>
                <a:spcPts val="600"/>
              </a:spcBef>
            </a:pPr>
            <a:r>
              <a:rPr lang="ro-RO" sz="2000" b="1" smtClean="0"/>
              <a:t>Cetatea</a:t>
            </a:r>
            <a:r>
              <a:rPr lang="ro-RO" sz="2000" b="1" smtClean="0"/>
              <a:t> a fost cucerită în doar câteva ore şi Belşaţar a fost </a:t>
            </a:r>
            <a:r>
              <a:rPr lang="ro-RO" sz="2000" b="1" smtClean="0"/>
              <a:t>ucis.</a:t>
            </a:r>
            <a:endParaRPr lang="ro-RO" sz="2000" b="1" smtClean="0"/>
          </a:p>
          <a:p>
            <a:pPr>
              <a:spcBef>
                <a:spcPts val="600"/>
              </a:spcBef>
            </a:pPr>
            <a:r>
              <a:rPr lang="ro-RO" sz="2000" b="1" smtClean="0"/>
              <a:t>Cir a plecat în urmărirea lui Nabonidus şi Darius Medul a rămas ca guvernator al cetăţii </a:t>
            </a:r>
            <a:r>
              <a:rPr lang="ro-RO" sz="2000" b="1" smtClean="0"/>
              <a:t>Babilon.</a:t>
            </a:r>
            <a:endParaRPr lang="ro-RO" sz="2000" b="1"/>
          </a:p>
        </p:txBody>
      </p:sp>
      <p:sp>
        <p:nvSpPr>
          <p:cNvPr id="15" name="Rectángulo 14">
            <a:extLst>
              <a:ext uri="{FF2B5EF4-FFF2-40B4-BE49-F238E27FC236}">
                <a16:creationId xmlns:a16="http://schemas.microsoft.com/office/drawing/2014/main" xmlns="" id="{58890BD0-B4EA-41AF-AE7E-9AE2D67093D4}"/>
              </a:ext>
            </a:extLst>
          </p:cNvPr>
          <p:cNvSpPr/>
          <p:nvPr/>
        </p:nvSpPr>
        <p:spPr>
          <a:xfrm>
            <a:off x="2127396" y="5862852"/>
            <a:ext cx="6694387" cy="1015663"/>
          </a:xfrm>
          <a:prstGeom prst="rect">
            <a:avLst/>
          </a:prstGeom>
        </p:spPr>
        <p:txBody>
          <a:bodyPr wrap="square">
            <a:spAutoFit/>
          </a:bodyPr>
          <a:lstStyle/>
          <a:p>
            <a:pPr>
              <a:spcBef>
                <a:spcPts val="600"/>
              </a:spcBef>
            </a:pPr>
            <a:r>
              <a:rPr lang="ro-RO" sz="2000" b="1" smtClean="0"/>
              <a:t>Povestea</a:t>
            </a:r>
            <a:r>
              <a:rPr lang="ro-RO" sz="2000" b="1" smtClean="0"/>
              <a:t> lui Belşaţar ne învaţă să profităm la maxim de oportunităţile pe care </a:t>
            </a:r>
            <a:r>
              <a:rPr lang="ro-RO" sz="2000" b="1" smtClean="0"/>
              <a:t>Dumnezeu</a:t>
            </a:r>
            <a:r>
              <a:rPr lang="ro-RO" sz="2000" b="1" smtClean="0"/>
              <a:t>, în mila </a:t>
            </a:r>
            <a:r>
              <a:rPr lang="ro-RO" sz="2000" b="1" smtClean="0"/>
              <a:t>Sa</a:t>
            </a:r>
            <a:r>
              <a:rPr lang="ro-RO" sz="2000" b="1" smtClean="0"/>
              <a:t>, ni le pune la dispoziţie ca să acceptăm mântuirea </a:t>
            </a:r>
            <a:r>
              <a:rPr lang="ro-RO" sz="2000" b="1" smtClean="0"/>
              <a:t>Lui.</a:t>
            </a:r>
            <a:endParaRPr lang="ro-RO" sz="2000" b="1"/>
          </a:p>
        </p:txBody>
      </p:sp>
    </p:spTree>
    <p:extLst>
      <p:ext uri="{BB962C8B-B14F-4D97-AF65-F5344CB8AC3E}">
        <p14:creationId xmlns:p14="http://schemas.microsoft.com/office/powerpoint/2010/main" xmlns="" val="1104591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5" dur="1000" fill="hold"/>
                                        <p:tgtEl>
                                          <p:spTgt spid="6"/>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6"/>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wipe(left)">
                                      <p:cBhvr>
                                        <p:cTn id="53" dur="500"/>
                                        <p:tgtEl>
                                          <p:spTgt spid="5">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wipe(left)">
                                      <p:cBhvr>
                                        <p:cTn id="58" dur="500"/>
                                        <p:tgtEl>
                                          <p:spTgt spid="1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4">
                                            <p:txEl>
                                              <p:pRg st="1" end="1"/>
                                            </p:txEl>
                                          </p:spTgt>
                                        </p:tgtEl>
                                        <p:attrNameLst>
                                          <p:attrName>style.visibility</p:attrName>
                                        </p:attrNameLst>
                                      </p:cBhvr>
                                      <p:to>
                                        <p:strVal val="visible"/>
                                      </p:to>
                                    </p:set>
                                    <p:animEffect transition="in" filter="wipe(left)">
                                      <p:cBhvr>
                                        <p:cTn id="63" dur="500"/>
                                        <p:tgtEl>
                                          <p:spTgt spid="14">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900" decel="100000" fill="hold"/>
                                        <p:tgtEl>
                                          <p:spTgt spid="13"/>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uiExpand="1" build="p"/>
      <p:bldP spid="14" grpId="0" build="p"/>
      <p:bldP spid="15"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603</TotalTime>
  <Words>1075</Words>
  <Application>Microsoft Office PowerPoint</Application>
  <PresentationFormat>Expunere pe ecran (4:3)</PresentationFormat>
  <Paragraphs>66</Paragraphs>
  <Slides>10</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10</vt:i4>
      </vt:variant>
    </vt:vector>
  </HeadingPairs>
  <TitlesOfParts>
    <vt:vector size="16"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6 - De la aroganta la distrugere</dc:title>
  <dc:subject>Studiu Biblic, Trim. I, 2020 – Daniel</dc:subject>
  <dc:creator>Sergio Fustero Carreras</dc:creator>
  <cp:keywords>https://www.fustero.es/index_ro.php</cp:keywords>
  <cp:lastModifiedBy>Administrator</cp:lastModifiedBy>
  <cp:revision>104</cp:revision>
  <dcterms:created xsi:type="dcterms:W3CDTF">2020-01-11T17:30:11Z</dcterms:created>
  <dcterms:modified xsi:type="dcterms:W3CDTF">2020-02-06T05:48:57Z</dcterms:modified>
</cp:coreProperties>
</file>