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Lst>
  <p:sldIdLst>
    <p:sldId id="256" r:id="rId3"/>
    <p:sldId id="266" r:id="rId4"/>
    <p:sldId id="257" r:id="rId5"/>
    <p:sldId id="258" r:id="rId6"/>
    <p:sldId id="260" r:id="rId7"/>
    <p:sldId id="265" r:id="rId8"/>
    <p:sldId id="261" r:id="rId9"/>
    <p:sldId id="262"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8A52"/>
    <a:srgbClr val="264F9F"/>
    <a:srgbClr val="F83834"/>
    <a:srgbClr val="D5D3E3"/>
    <a:srgbClr val="5E578D"/>
    <a:srgbClr val="2E2B45"/>
    <a:srgbClr val="5A4A71"/>
    <a:srgbClr val="A180AE"/>
    <a:srgbClr val="256B08"/>
    <a:srgbClr val="894C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871B0-9325-4006-B3BA-5910D9F65893}" type="doc">
      <dgm:prSet loTypeId="urn:microsoft.com/office/officeart/2005/8/layout/chevron1" loCatId="process" qsTypeId="urn:microsoft.com/office/officeart/2005/8/quickstyle/3d4" qsCatId="3D" csTypeId="urn:microsoft.com/office/officeart/2005/8/colors/colorful5" csCatId="colorful" phldr="1"/>
      <dgm:spPr/>
      <dgm:t>
        <a:bodyPr/>
        <a:lstStyle/>
        <a:p>
          <a:endParaRPr lang="es-ES"/>
        </a:p>
      </dgm:t>
    </dgm:pt>
    <dgm:pt modelId="{AAFEF3E4-BA60-4D85-B2A5-F90B49B3963C}">
      <dgm:prSet custT="1"/>
      <dgm:spPr/>
      <dgm:t>
        <a:bodyPr/>
        <a:lstStyle/>
        <a:p>
          <a:r>
            <a:rPr lang="ro-RO" sz="2000" b="1" kern="1200" noProof="0" dirty="0" smtClean="0">
              <a:solidFill>
                <a:srgbClr val="FFFF99"/>
              </a:solidFill>
              <a:effectLst>
                <a:outerShdw blurRad="38100" dist="38100" dir="2700000" algn="tl">
                  <a:srgbClr val="000000">
                    <a:alpha val="43137"/>
                  </a:srgbClr>
                </a:outerShdw>
              </a:effectLst>
              <a:latin typeface="Calibri" panose="020F0502020204030204"/>
              <a:ea typeface="+mn-ea"/>
              <a:cs typeface="+mn-cs"/>
            </a:rPr>
            <a:t>Pune capăt păcatelor</a:t>
          </a:r>
          <a:endParaRPr lang="ro-RO" sz="2000" b="1" kern="1200" noProof="0" dirty="0">
            <a:solidFill>
              <a:srgbClr val="FFFF99"/>
            </a:solidFill>
            <a:effectLst>
              <a:outerShdw blurRad="38100" dist="38100" dir="2700000" algn="tl">
                <a:srgbClr val="000000">
                  <a:alpha val="43137"/>
                </a:srgbClr>
              </a:outerShdw>
            </a:effectLst>
          </a:endParaRPr>
        </a:p>
      </dgm:t>
    </dgm:pt>
    <dgm:pt modelId="{844522B9-BB8C-427F-8E48-1B8B882D3BE0}" type="parTrans" cxnId="{32E9E962-13BE-4BBE-8128-C5D294217045}">
      <dgm:prSet/>
      <dgm:spPr/>
      <dgm:t>
        <a:bodyPr/>
        <a:lstStyle/>
        <a:p>
          <a:endParaRPr lang="es-ES" sz="2000" b="1">
            <a:effectLst>
              <a:outerShdw blurRad="38100" dist="38100" dir="2700000" algn="tl">
                <a:srgbClr val="000000">
                  <a:alpha val="43137"/>
                </a:srgbClr>
              </a:outerShdw>
            </a:effectLst>
          </a:endParaRPr>
        </a:p>
      </dgm:t>
    </dgm:pt>
    <dgm:pt modelId="{3E56DBFE-0BEE-4FA5-A3AA-F55C13230E0C}" type="sibTrans" cxnId="{32E9E962-13BE-4BBE-8128-C5D294217045}">
      <dgm:prSet/>
      <dgm:spPr/>
      <dgm:t>
        <a:bodyPr/>
        <a:lstStyle/>
        <a:p>
          <a:endParaRPr lang="es-ES" sz="2000" b="1">
            <a:effectLst>
              <a:outerShdw blurRad="38100" dist="38100" dir="2700000" algn="tl">
                <a:srgbClr val="000000">
                  <a:alpha val="43137"/>
                </a:srgbClr>
              </a:outerShdw>
            </a:effectLst>
          </a:endParaRPr>
        </a:p>
      </dgm:t>
    </dgm:pt>
    <dgm:pt modelId="{4C085DF2-7333-4EAF-B844-EC2CB2816307}">
      <dgm:prSet custT="1"/>
      <dgm:spPr/>
      <dgm:t>
        <a:bodyPr/>
        <a:lstStyle/>
        <a:p>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Trăieşte în neprihănire</a:t>
          </a:r>
          <a:endParaRPr lang="ro-RO" sz="2000" b="1" kern="1200" noProof="0" dirty="0">
            <a:effectLst>
              <a:outerShdw blurRad="38100" dist="38100" dir="2700000" algn="tl">
                <a:srgbClr val="000000">
                  <a:alpha val="43137"/>
                </a:srgbClr>
              </a:outerShdw>
            </a:effectLst>
          </a:endParaRPr>
        </a:p>
      </dgm:t>
    </dgm:pt>
    <dgm:pt modelId="{B86F5F4D-4444-473D-B9DB-59E68D9730F1}" type="parTrans" cxnId="{835B7705-2D2D-4B71-9127-6E8861087455}">
      <dgm:prSet/>
      <dgm:spPr/>
      <dgm:t>
        <a:bodyPr/>
        <a:lstStyle/>
        <a:p>
          <a:endParaRPr lang="es-ES" sz="2000" b="1">
            <a:effectLst>
              <a:outerShdw blurRad="38100" dist="38100" dir="2700000" algn="tl">
                <a:srgbClr val="000000">
                  <a:alpha val="43137"/>
                </a:srgbClr>
              </a:outerShdw>
            </a:effectLst>
          </a:endParaRPr>
        </a:p>
      </dgm:t>
    </dgm:pt>
    <dgm:pt modelId="{2D6AFEC5-9DEE-4D73-8956-6DD0174CDEB4}" type="sibTrans" cxnId="{835B7705-2D2D-4B71-9127-6E8861087455}">
      <dgm:prSet/>
      <dgm:spPr/>
      <dgm:t>
        <a:bodyPr/>
        <a:lstStyle/>
        <a:p>
          <a:endParaRPr lang="es-ES" sz="2000" b="1">
            <a:effectLst>
              <a:outerShdw blurRad="38100" dist="38100" dir="2700000" algn="tl">
                <a:srgbClr val="000000">
                  <a:alpha val="43137"/>
                </a:srgbClr>
              </a:outerShdw>
            </a:effectLst>
          </a:endParaRPr>
        </a:p>
      </dgm:t>
    </dgm:pt>
    <dgm:pt modelId="{F6EED863-B5AF-4446-B423-16D8551065F6}" type="pres">
      <dgm:prSet presAssocID="{0C6871B0-9325-4006-B3BA-5910D9F65893}" presName="Name0" presStyleCnt="0">
        <dgm:presLayoutVars>
          <dgm:dir/>
          <dgm:animLvl val="lvl"/>
          <dgm:resizeHandles val="exact"/>
        </dgm:presLayoutVars>
      </dgm:prSet>
      <dgm:spPr/>
      <dgm:t>
        <a:bodyPr/>
        <a:lstStyle/>
        <a:p>
          <a:endParaRPr lang="ro-RO"/>
        </a:p>
      </dgm:t>
    </dgm:pt>
    <dgm:pt modelId="{ED5035D9-A979-48FC-BD15-55FF7F4F21C4}" type="pres">
      <dgm:prSet presAssocID="{AAFEF3E4-BA60-4D85-B2A5-F90B49B3963C}" presName="parTxOnly" presStyleLbl="node1" presStyleIdx="0" presStyleCnt="2">
        <dgm:presLayoutVars>
          <dgm:chMax val="0"/>
          <dgm:chPref val="0"/>
          <dgm:bulletEnabled val="1"/>
        </dgm:presLayoutVars>
      </dgm:prSet>
      <dgm:spPr/>
      <dgm:t>
        <a:bodyPr/>
        <a:lstStyle/>
        <a:p>
          <a:endParaRPr lang="ro-RO"/>
        </a:p>
      </dgm:t>
    </dgm:pt>
    <dgm:pt modelId="{0E866CFB-3E0C-4130-B118-26E73372D111}" type="pres">
      <dgm:prSet presAssocID="{3E56DBFE-0BEE-4FA5-A3AA-F55C13230E0C}" presName="parTxOnlySpace" presStyleCnt="0"/>
      <dgm:spPr/>
    </dgm:pt>
    <dgm:pt modelId="{14C8E676-6CAE-4B1C-BDC1-E1C99F2B60EA}" type="pres">
      <dgm:prSet presAssocID="{4C085DF2-7333-4EAF-B844-EC2CB2816307}" presName="parTxOnly" presStyleLbl="node1" presStyleIdx="1" presStyleCnt="2">
        <dgm:presLayoutVars>
          <dgm:chMax val="0"/>
          <dgm:chPref val="0"/>
          <dgm:bulletEnabled val="1"/>
        </dgm:presLayoutVars>
      </dgm:prSet>
      <dgm:spPr/>
      <dgm:t>
        <a:bodyPr/>
        <a:lstStyle/>
        <a:p>
          <a:endParaRPr lang="ro-RO"/>
        </a:p>
      </dgm:t>
    </dgm:pt>
  </dgm:ptLst>
  <dgm:cxnLst>
    <dgm:cxn modelId="{4B99DE14-873E-45CF-A196-545EEDC94401}" type="presOf" srcId="{AAFEF3E4-BA60-4D85-B2A5-F90B49B3963C}" destId="{ED5035D9-A979-48FC-BD15-55FF7F4F21C4}" srcOrd="0" destOrd="0" presId="urn:microsoft.com/office/officeart/2005/8/layout/chevron1"/>
    <dgm:cxn modelId="{835B7705-2D2D-4B71-9127-6E8861087455}" srcId="{0C6871B0-9325-4006-B3BA-5910D9F65893}" destId="{4C085DF2-7333-4EAF-B844-EC2CB2816307}" srcOrd="1" destOrd="0" parTransId="{B86F5F4D-4444-473D-B9DB-59E68D9730F1}" sibTransId="{2D6AFEC5-9DEE-4D73-8956-6DD0174CDEB4}"/>
    <dgm:cxn modelId="{94D41C8C-8B19-4080-AB2E-3A7FBE2A2D01}" type="presOf" srcId="{0C6871B0-9325-4006-B3BA-5910D9F65893}" destId="{F6EED863-B5AF-4446-B423-16D8551065F6}" srcOrd="0" destOrd="0" presId="urn:microsoft.com/office/officeart/2005/8/layout/chevron1"/>
    <dgm:cxn modelId="{32E9E962-13BE-4BBE-8128-C5D294217045}" srcId="{0C6871B0-9325-4006-B3BA-5910D9F65893}" destId="{AAFEF3E4-BA60-4D85-B2A5-F90B49B3963C}" srcOrd="0" destOrd="0" parTransId="{844522B9-BB8C-427F-8E48-1B8B882D3BE0}" sibTransId="{3E56DBFE-0BEE-4FA5-A3AA-F55C13230E0C}"/>
    <dgm:cxn modelId="{416BC963-922A-45C8-81A3-665C15BFF46B}" type="presOf" srcId="{4C085DF2-7333-4EAF-B844-EC2CB2816307}" destId="{14C8E676-6CAE-4B1C-BDC1-E1C99F2B60EA}" srcOrd="0" destOrd="0" presId="urn:microsoft.com/office/officeart/2005/8/layout/chevron1"/>
    <dgm:cxn modelId="{3FF2E8F0-31D6-4309-8C35-9EE69E43C5F1}" type="presParOf" srcId="{F6EED863-B5AF-4446-B423-16D8551065F6}" destId="{ED5035D9-A979-48FC-BD15-55FF7F4F21C4}" srcOrd="0" destOrd="0" presId="urn:microsoft.com/office/officeart/2005/8/layout/chevron1"/>
    <dgm:cxn modelId="{7A15B309-8F16-42DB-AD3A-90380F964153}" type="presParOf" srcId="{F6EED863-B5AF-4446-B423-16D8551065F6}" destId="{0E866CFB-3E0C-4130-B118-26E73372D111}" srcOrd="1" destOrd="0" presId="urn:microsoft.com/office/officeart/2005/8/layout/chevron1"/>
    <dgm:cxn modelId="{57503192-CDC0-4992-B261-FB8110503277}" type="presParOf" srcId="{F6EED863-B5AF-4446-B423-16D8551065F6}" destId="{14C8E676-6CAE-4B1C-BDC1-E1C99F2B60EA}" srcOrd="2"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871B0-9325-4006-B3BA-5910D9F65893}" type="doc">
      <dgm:prSet loTypeId="urn:microsoft.com/office/officeart/2005/8/layout/chevron1" loCatId="process" qsTypeId="urn:microsoft.com/office/officeart/2005/8/quickstyle/3d4" qsCatId="3D" csTypeId="urn:microsoft.com/office/officeart/2005/8/colors/colorful5" csCatId="colorful" phldr="1"/>
      <dgm:spPr/>
      <dgm:t>
        <a:bodyPr/>
        <a:lstStyle/>
        <a:p>
          <a:endParaRPr lang="es-ES"/>
        </a:p>
      </dgm:t>
    </dgm:pt>
    <dgm:pt modelId="{CEB558A9-344D-43F9-8853-41C309FDE9F2}">
      <dgm:prSet custT="1"/>
      <dgm:spPr/>
      <dgm:t>
        <a:bodyPr/>
        <a:lstStyle/>
        <a:p>
          <a:r>
            <a:rPr lang="ro-RO" sz="2000" b="1" kern="1200" noProof="0" dirty="0" smtClean="0">
              <a:solidFill>
                <a:srgbClr val="FFFF99"/>
              </a:solidFill>
              <a:effectLst>
                <a:outerShdw blurRad="38100" dist="38100" dir="2700000" algn="tl">
                  <a:srgbClr val="000000">
                    <a:alpha val="43137"/>
                  </a:srgbClr>
                </a:outerShdw>
              </a:effectLst>
              <a:latin typeface="Calibri" panose="020F0502020204030204"/>
              <a:ea typeface="+mn-ea"/>
              <a:cs typeface="+mn-cs"/>
            </a:rPr>
            <a:t>Rupe-o cu nelegiuirile</a:t>
          </a:r>
          <a:endParaRPr lang="ro-RO" sz="2000" b="1" kern="1200" noProof="0" dirty="0">
            <a:solidFill>
              <a:srgbClr val="FFFF99"/>
            </a:solidFill>
            <a:effectLst>
              <a:outerShdw blurRad="38100" dist="38100" dir="2700000" algn="tl">
                <a:srgbClr val="000000">
                  <a:alpha val="43137"/>
                </a:srgbClr>
              </a:outerShdw>
            </a:effectLst>
          </a:endParaRPr>
        </a:p>
      </dgm:t>
    </dgm:pt>
    <dgm:pt modelId="{8F1747A0-9507-450F-BAED-1C2CDEA588FE}" type="parTrans" cxnId="{89D0FD68-22A7-4166-B539-6C3AC28B9874}">
      <dgm:prSet/>
      <dgm:spPr/>
      <dgm:t>
        <a:bodyPr/>
        <a:lstStyle/>
        <a:p>
          <a:endParaRPr lang="es-ES" sz="2000" b="1">
            <a:effectLst>
              <a:outerShdw blurRad="38100" dist="38100" dir="2700000" algn="tl">
                <a:srgbClr val="000000">
                  <a:alpha val="43137"/>
                </a:srgbClr>
              </a:outerShdw>
            </a:effectLst>
          </a:endParaRPr>
        </a:p>
      </dgm:t>
    </dgm:pt>
    <dgm:pt modelId="{43DFDF80-4E09-41F6-BDF6-A2F10E809C86}" type="sibTrans" cxnId="{89D0FD68-22A7-4166-B539-6C3AC28B9874}">
      <dgm:prSet/>
      <dgm:spPr/>
      <dgm:t>
        <a:bodyPr/>
        <a:lstStyle/>
        <a:p>
          <a:endParaRPr lang="es-ES" sz="2000" b="1">
            <a:effectLst>
              <a:outerShdw blurRad="38100" dist="38100" dir="2700000" algn="tl">
                <a:srgbClr val="000000">
                  <a:alpha val="43137"/>
                </a:srgbClr>
              </a:outerShdw>
            </a:effectLst>
          </a:endParaRPr>
        </a:p>
      </dgm:t>
    </dgm:pt>
    <dgm:pt modelId="{2F2E2309-EF13-40FB-A321-A874844E250F}">
      <dgm:prSet custT="1"/>
      <dgm:spPr/>
      <dgm:t>
        <a:bodyPr/>
        <a:lstStyle/>
        <a:p>
          <a:r>
            <a:rPr lang="ro-RO" sz="2000" b="1" kern="1200" noProof="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Ai milă de cei nenorociţi</a:t>
          </a:r>
          <a:endParaRPr lang="ro-RO" sz="2000" b="1" kern="1200" noProof="0" dirty="0">
            <a:effectLst>
              <a:outerShdw blurRad="38100" dist="38100" dir="2700000" algn="tl">
                <a:srgbClr val="000000">
                  <a:alpha val="43137"/>
                </a:srgbClr>
              </a:outerShdw>
            </a:effectLst>
          </a:endParaRPr>
        </a:p>
      </dgm:t>
    </dgm:pt>
    <dgm:pt modelId="{62F3E7A4-7294-475D-9354-E81C3C8047A0}" type="parTrans" cxnId="{376ED42C-DC14-415E-94A6-FCC8C935D487}">
      <dgm:prSet/>
      <dgm:spPr/>
      <dgm:t>
        <a:bodyPr/>
        <a:lstStyle/>
        <a:p>
          <a:endParaRPr lang="es-ES" sz="2000" b="1">
            <a:effectLst>
              <a:outerShdw blurRad="38100" dist="38100" dir="2700000" algn="tl">
                <a:srgbClr val="000000">
                  <a:alpha val="43137"/>
                </a:srgbClr>
              </a:outerShdw>
            </a:effectLst>
          </a:endParaRPr>
        </a:p>
      </dgm:t>
    </dgm:pt>
    <dgm:pt modelId="{4881B67C-03A8-4761-AF58-5C818759DA2B}" type="sibTrans" cxnId="{376ED42C-DC14-415E-94A6-FCC8C935D487}">
      <dgm:prSet/>
      <dgm:spPr/>
      <dgm:t>
        <a:bodyPr/>
        <a:lstStyle/>
        <a:p>
          <a:endParaRPr lang="es-ES" sz="2000" b="1">
            <a:effectLst>
              <a:outerShdw blurRad="38100" dist="38100" dir="2700000" algn="tl">
                <a:srgbClr val="000000">
                  <a:alpha val="43137"/>
                </a:srgbClr>
              </a:outerShdw>
            </a:effectLst>
          </a:endParaRPr>
        </a:p>
      </dgm:t>
    </dgm:pt>
    <dgm:pt modelId="{CCB32EFD-0C99-457F-AB96-A4EFB6299CE1}" type="pres">
      <dgm:prSet presAssocID="{0C6871B0-9325-4006-B3BA-5910D9F65893}" presName="Name0" presStyleCnt="0">
        <dgm:presLayoutVars>
          <dgm:dir/>
          <dgm:animLvl val="lvl"/>
          <dgm:resizeHandles val="exact"/>
        </dgm:presLayoutVars>
      </dgm:prSet>
      <dgm:spPr/>
      <dgm:t>
        <a:bodyPr/>
        <a:lstStyle/>
        <a:p>
          <a:endParaRPr lang="ro-RO"/>
        </a:p>
      </dgm:t>
    </dgm:pt>
    <dgm:pt modelId="{C7FCB7FF-8415-4C26-A828-3761A8CCACF0}" type="pres">
      <dgm:prSet presAssocID="{CEB558A9-344D-43F9-8853-41C309FDE9F2}" presName="parTxOnly" presStyleLbl="node1" presStyleIdx="0" presStyleCnt="2">
        <dgm:presLayoutVars>
          <dgm:chMax val="0"/>
          <dgm:chPref val="0"/>
          <dgm:bulletEnabled val="1"/>
        </dgm:presLayoutVars>
      </dgm:prSet>
      <dgm:spPr/>
      <dgm:t>
        <a:bodyPr/>
        <a:lstStyle/>
        <a:p>
          <a:endParaRPr lang="ro-RO"/>
        </a:p>
      </dgm:t>
    </dgm:pt>
    <dgm:pt modelId="{5D376DE9-2DF7-4B7A-9A3A-4038E26BC193}" type="pres">
      <dgm:prSet presAssocID="{43DFDF80-4E09-41F6-BDF6-A2F10E809C86}" presName="parTxOnlySpace" presStyleCnt="0"/>
      <dgm:spPr/>
    </dgm:pt>
    <dgm:pt modelId="{4BBCAC83-C6CD-4103-AD8D-85EA9C11C4FF}" type="pres">
      <dgm:prSet presAssocID="{2F2E2309-EF13-40FB-A321-A874844E250F}" presName="parTxOnly" presStyleLbl="node1" presStyleIdx="1" presStyleCnt="2">
        <dgm:presLayoutVars>
          <dgm:chMax val="0"/>
          <dgm:chPref val="0"/>
          <dgm:bulletEnabled val="1"/>
        </dgm:presLayoutVars>
      </dgm:prSet>
      <dgm:spPr/>
      <dgm:t>
        <a:bodyPr/>
        <a:lstStyle/>
        <a:p>
          <a:endParaRPr lang="ro-RO"/>
        </a:p>
      </dgm:t>
    </dgm:pt>
  </dgm:ptLst>
  <dgm:cxnLst>
    <dgm:cxn modelId="{376ED42C-DC14-415E-94A6-FCC8C935D487}" srcId="{0C6871B0-9325-4006-B3BA-5910D9F65893}" destId="{2F2E2309-EF13-40FB-A321-A874844E250F}" srcOrd="1" destOrd="0" parTransId="{62F3E7A4-7294-475D-9354-E81C3C8047A0}" sibTransId="{4881B67C-03A8-4761-AF58-5C818759DA2B}"/>
    <dgm:cxn modelId="{4DF45244-4FC7-4497-AB5F-A9E989DCCD49}" type="presOf" srcId="{2F2E2309-EF13-40FB-A321-A874844E250F}" destId="{4BBCAC83-C6CD-4103-AD8D-85EA9C11C4FF}" srcOrd="0" destOrd="0" presId="urn:microsoft.com/office/officeart/2005/8/layout/chevron1"/>
    <dgm:cxn modelId="{294F28EF-CD88-457C-81B4-CDC65E2CB036}" type="presOf" srcId="{CEB558A9-344D-43F9-8853-41C309FDE9F2}" destId="{C7FCB7FF-8415-4C26-A828-3761A8CCACF0}" srcOrd="0" destOrd="0" presId="urn:microsoft.com/office/officeart/2005/8/layout/chevron1"/>
    <dgm:cxn modelId="{8009D9DD-93E9-40DE-B616-4238A49ADA6D}" type="presOf" srcId="{0C6871B0-9325-4006-B3BA-5910D9F65893}" destId="{CCB32EFD-0C99-457F-AB96-A4EFB6299CE1}" srcOrd="0" destOrd="0" presId="urn:microsoft.com/office/officeart/2005/8/layout/chevron1"/>
    <dgm:cxn modelId="{89D0FD68-22A7-4166-B539-6C3AC28B9874}" srcId="{0C6871B0-9325-4006-B3BA-5910D9F65893}" destId="{CEB558A9-344D-43F9-8853-41C309FDE9F2}" srcOrd="0" destOrd="0" parTransId="{8F1747A0-9507-450F-BAED-1C2CDEA588FE}" sibTransId="{43DFDF80-4E09-41F6-BDF6-A2F10E809C86}"/>
    <dgm:cxn modelId="{D41701E7-BCC1-425A-BF3F-CEFAB1571371}" type="presParOf" srcId="{CCB32EFD-0C99-457F-AB96-A4EFB6299CE1}" destId="{C7FCB7FF-8415-4C26-A828-3761A8CCACF0}" srcOrd="0" destOrd="0" presId="urn:microsoft.com/office/officeart/2005/8/layout/chevron1"/>
    <dgm:cxn modelId="{A940F4CE-9B8E-4AAF-B3DA-56407EE973E9}" type="presParOf" srcId="{CCB32EFD-0C99-457F-AB96-A4EFB6299CE1}" destId="{5D376DE9-2DF7-4B7A-9A3A-4038E26BC193}" srcOrd="1" destOrd="0" presId="urn:microsoft.com/office/officeart/2005/8/layout/chevron1"/>
    <dgm:cxn modelId="{C7C19853-AD8C-4F6E-9002-617E72CC61E5}" type="presParOf" srcId="{CCB32EFD-0C99-457F-AB96-A4EFB6299CE1}" destId="{4BBCAC83-C6CD-4103-AD8D-85EA9C11C4FF}" srcOrd="2"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2958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2581991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2919938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pPr/>
              <a:t>31/01/2020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733328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468205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43280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171564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358103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38078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4162099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561C7B1-48AC-4F85-AAA9-FEDB7BEC78CC}" type="datetimeFigureOut">
              <a:rPr lang="es-ES" smtClean="0"/>
              <a:pPr/>
              <a:t>31/01/2020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495145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1C7B1-48AC-4F85-AAA9-FEDB7BEC78CC}" type="datetimeFigureOut">
              <a:rPr lang="es-ES" smtClean="0"/>
              <a:pPr/>
              <a:t>31/01/2020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A0CD1-3259-4B53-B73E-EE3367C01E7E}" type="slidenum">
              <a:rPr lang="es-ES" smtClean="0"/>
              <a:pPr/>
              <a:t>‹#›</a:t>
            </a:fld>
            <a:endParaRPr lang="es-ES"/>
          </a:p>
        </p:txBody>
      </p:sp>
    </p:spTree>
    <p:extLst>
      <p:ext uri="{BB962C8B-B14F-4D97-AF65-F5344CB8AC3E}">
        <p14:creationId xmlns:p14="http://schemas.microsoft.com/office/powerpoint/2010/main" xmlns="" val="3263863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pPr/>
              <a:t>31/01/2020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jpeg"/><Relationship Id="rId7" Type="http://schemas.openxmlformats.org/officeDocument/2006/relationships/diagramQuickStyle" Target="../diagrams/quickStyle1.xml"/><Relationship Id="rId12" Type="http://schemas.openxmlformats.org/officeDocument/2006/relationships/diagramColors" Target="../diagrams/colors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QuickStyle" Target="../diagrams/quickStyle2.xml"/><Relationship Id="rId5" Type="http://schemas.openxmlformats.org/officeDocument/2006/relationships/diagramData" Target="../diagrams/data1.xml"/><Relationship Id="rId10" Type="http://schemas.openxmlformats.org/officeDocument/2006/relationships/diagramLayout" Target="../diagrams/layout2.xml"/><Relationship Id="rId4" Type="http://schemas.openxmlformats.org/officeDocument/2006/relationships/image" Target="../media/image24.jpeg"/><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203C09C-55FE-49C2-AE47-FF74A4EC18C8}"/>
              </a:ext>
            </a:extLst>
          </p:cNvPr>
          <p:cNvSpPr txBox="1"/>
          <p:nvPr/>
        </p:nvSpPr>
        <p:spPr>
          <a:xfrm>
            <a:off x="464695" y="0"/>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ES"/>
            </a:defPPr>
            <a:lvl1pPr algn="ctr" defTabSz="914400">
              <a:defRPr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defTabSz="914400"/>
            <a:lvl3pPr defTabSz="914400"/>
            <a:lvl4pPr defTabSz="914400"/>
            <a:lvl5pPr defTabSz="914400"/>
            <a:lvl6pPr defTabSz="914400"/>
            <a:lvl7pPr defTabSz="914400"/>
            <a:lvl8pPr defTabSz="914400"/>
            <a:lvl9pPr defTabSz="914400"/>
          </a:lstStyle>
          <a:p>
            <a:r>
              <a:rPr lang="ro-RO" spc="300" dirty="0" smtClean="0">
                <a:solidFill>
                  <a:schemeClr val="accent4">
                    <a:lumMod val="75000"/>
                  </a:schemeClr>
                </a:solidFill>
                <a:effectLst>
                  <a:outerShdw blurRad="76200" dist="50800" dir="5400000" algn="tl" rotWithShape="0">
                    <a:srgbClr val="000000"/>
                  </a:outerShdw>
                </a:effectLst>
              </a:rPr>
              <a:t>DE LA MÂNDRIE LA SMERENIE </a:t>
            </a:r>
            <a:endParaRPr lang="ro-RO" spc="300" dirty="0">
              <a:solidFill>
                <a:schemeClr val="accent4">
                  <a:lumMod val="75000"/>
                </a:schemeClr>
              </a:solidFill>
              <a:effectLst>
                <a:outerShdw blurRad="76200" dist="50800" dir="5400000" algn="tl" rotWithShape="0">
                  <a:srgbClr val="000000"/>
                </a:outerShdw>
              </a:effectLst>
            </a:endParaRPr>
          </a:p>
        </p:txBody>
      </p:sp>
      <p:sp>
        <p:nvSpPr>
          <p:cNvPr id="6" name="CuadroTexto 5">
            <a:extLst>
              <a:ext uri="{FF2B5EF4-FFF2-40B4-BE49-F238E27FC236}">
                <a16:creationId xmlns:a16="http://schemas.microsoft.com/office/drawing/2014/main" xmlns="" id="{169CB9EF-8BE0-4682-A06E-F6B32B8CF4B3}"/>
              </a:ext>
            </a:extLst>
          </p:cNvPr>
          <p:cNvSpPr txBox="1"/>
          <p:nvPr/>
        </p:nvSpPr>
        <p:spPr>
          <a:xfrm>
            <a:off x="5628849" y="6433252"/>
            <a:ext cx="3441263" cy="369332"/>
          </a:xfrm>
          <a:prstGeom prst="rect">
            <a:avLst/>
          </a:prstGeom>
          <a:noFill/>
        </p:spPr>
        <p:txBody>
          <a:bodyPr wrap="none" rtlCol="0">
            <a:spAutoFit/>
          </a:bodyPr>
          <a:lstStyle/>
          <a:p>
            <a:pPr algn="r"/>
            <a:r>
              <a:rPr lang="ro-RO" b="1" dirty="0" smtClean="0">
                <a:effectLst>
                  <a:glow rad="127000">
                    <a:srgbClr val="DB8A52"/>
                  </a:glow>
                </a:effectLst>
              </a:rPr>
              <a:t>Studiul 5, pentru 1 Februarie 2020</a:t>
            </a:r>
            <a:endParaRPr lang="ro-RO" b="1" dirty="0">
              <a:effectLst>
                <a:glow rad="127000">
                  <a:srgbClr val="DB8A52"/>
                </a:glow>
              </a:effectLst>
            </a:endParaRPr>
          </a:p>
        </p:txBody>
      </p:sp>
    </p:spTree>
    <p:extLst>
      <p:ext uri="{BB962C8B-B14F-4D97-AF65-F5344CB8AC3E}">
        <p14:creationId xmlns:p14="http://schemas.microsoft.com/office/powerpoint/2010/main" xmlns="" val="3778548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2950B4B-8821-416F-9042-054C32823696}"/>
              </a:ext>
            </a:extLst>
          </p:cNvPr>
          <p:cNvSpPr/>
          <p:nvPr/>
        </p:nvSpPr>
        <p:spPr>
          <a:xfrm>
            <a:off x="6527" y="492036"/>
            <a:ext cx="4263638" cy="2677656"/>
          </a:xfrm>
          <a:prstGeom prst="rect">
            <a:avLst/>
          </a:prstGeom>
        </p:spPr>
        <p:txBody>
          <a:bodyPr wrap="square">
            <a:spAutoFit/>
            <a:scene3d>
              <a:camera prst="orthographicFront"/>
              <a:lightRig rig="threePt" dir="t"/>
            </a:scene3d>
            <a:sp3d extrusionH="57150">
              <a:bevelT w="38100" h="38100"/>
            </a:sp3d>
          </a:bodyPr>
          <a:lstStyle/>
          <a:p>
            <a:pPr algn="ctr"/>
            <a:r>
              <a:rPr lang="ro-RO" sz="2400" b="1" dirty="0" smtClean="0">
                <a:solidFill>
                  <a:srgbClr val="153947"/>
                </a:solidFill>
                <a:latin typeface="Comic Sans MS" panose="030F0702030302020204" pitchFamily="66" charset="0"/>
              </a:rPr>
              <a:t>„Cât de mari sunt semnele Lui </a:t>
            </a:r>
            <a:r>
              <a:rPr lang="ro-RO" sz="2400" b="1" dirty="0" smtClean="0">
                <a:solidFill>
                  <a:srgbClr val="153947"/>
                </a:solidFill>
                <a:latin typeface="Comic Sans MS" panose="030F0702030302020204" pitchFamily="66" charset="0"/>
              </a:rPr>
              <a:t>şi </a:t>
            </a:r>
            <a:r>
              <a:rPr lang="ro-RO" sz="2400" b="1" dirty="0" smtClean="0">
                <a:solidFill>
                  <a:srgbClr val="153947"/>
                </a:solidFill>
                <a:latin typeface="Comic Sans MS" panose="030F0702030302020204" pitchFamily="66" charset="0"/>
              </a:rPr>
              <a:t>cât de puternice sunt minunile Lui! </a:t>
            </a:r>
            <a:r>
              <a:rPr lang="ro-RO" sz="2400" b="1" dirty="0" smtClean="0">
                <a:solidFill>
                  <a:srgbClr val="153947"/>
                </a:solidFill>
                <a:latin typeface="Comic Sans MS" panose="030F0702030302020204" pitchFamily="66" charset="0"/>
              </a:rPr>
              <a:t>Împărăţia </a:t>
            </a:r>
            <a:r>
              <a:rPr lang="ro-RO" sz="2400" b="1" dirty="0" smtClean="0">
                <a:solidFill>
                  <a:srgbClr val="153947"/>
                </a:solidFill>
                <a:latin typeface="Comic Sans MS" panose="030F0702030302020204" pitchFamily="66" charset="0"/>
              </a:rPr>
              <a:t>Lui este o </a:t>
            </a:r>
            <a:r>
              <a:rPr lang="ro-RO" sz="2400" b="1" dirty="0" smtClean="0">
                <a:solidFill>
                  <a:srgbClr val="153947"/>
                </a:solidFill>
                <a:latin typeface="Comic Sans MS" panose="030F0702030302020204" pitchFamily="66" charset="0"/>
              </a:rPr>
              <a:t>împărăţie veşnică</a:t>
            </a:r>
            <a:r>
              <a:rPr lang="ro-RO" sz="2400" b="1" dirty="0" smtClean="0">
                <a:solidFill>
                  <a:srgbClr val="153947"/>
                </a:solidFill>
                <a:latin typeface="Comic Sans MS" panose="030F0702030302020204" pitchFamily="66" charset="0"/>
              </a:rPr>
              <a:t>, </a:t>
            </a:r>
            <a:r>
              <a:rPr lang="ro-RO" sz="2400" b="1" dirty="0" smtClean="0">
                <a:solidFill>
                  <a:srgbClr val="153947"/>
                </a:solidFill>
                <a:latin typeface="Comic Sans MS" panose="030F0702030302020204" pitchFamily="66" charset="0"/>
              </a:rPr>
              <a:t>şi </a:t>
            </a:r>
            <a:r>
              <a:rPr lang="ro-RO" sz="2400" b="1" dirty="0" smtClean="0">
                <a:solidFill>
                  <a:srgbClr val="153947"/>
                </a:solidFill>
                <a:latin typeface="Comic Sans MS" panose="030F0702030302020204" pitchFamily="66" charset="0"/>
              </a:rPr>
              <a:t>stăpânirea Lui dăinuie din neam în neam!” </a:t>
            </a:r>
            <a:r>
              <a:rPr lang="ro-RO" sz="2200" b="1" dirty="0" smtClean="0">
                <a:solidFill>
                  <a:srgbClr val="153947"/>
                </a:solidFill>
                <a:latin typeface="Comic Sans MS" panose="030F0702030302020204" pitchFamily="66" charset="0"/>
              </a:rPr>
              <a:t>(Daniel 4:3)</a:t>
            </a:r>
            <a:endParaRPr lang="ro-RO" sz="2200" b="1" dirty="0">
              <a:solidFill>
                <a:srgbClr val="153947"/>
              </a:solidFill>
              <a:latin typeface="Comic Sans MS" panose="030F0702030302020204" pitchFamily="66" charset="0"/>
            </a:endParaRPr>
          </a:p>
        </p:txBody>
      </p:sp>
    </p:spTree>
    <p:extLst>
      <p:ext uri="{BB962C8B-B14F-4D97-AF65-F5344CB8AC3E}">
        <p14:creationId xmlns:p14="http://schemas.microsoft.com/office/powerpoint/2010/main" xmlns="" val="2136251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0301E9C-F899-488B-BD80-764A9A15E399}"/>
              </a:ext>
            </a:extLst>
          </p:cNvPr>
          <p:cNvSpPr txBox="1"/>
          <p:nvPr/>
        </p:nvSpPr>
        <p:spPr>
          <a:xfrm>
            <a:off x="4293326" y="2891566"/>
            <a:ext cx="4850674" cy="3554819"/>
          </a:xfrm>
          <a:prstGeom prst="rect">
            <a:avLst/>
          </a:prstGeom>
          <a:noFill/>
        </p:spPr>
        <p:txBody>
          <a:bodyPr wrap="square" rtlCol="0">
            <a:spAutoFit/>
          </a:bodyPr>
          <a:lstStyle/>
          <a:p>
            <a:pPr>
              <a:spcBef>
                <a:spcPts val="600"/>
              </a:spcBef>
            </a:pPr>
            <a:r>
              <a:rPr lang="ro-RO" sz="2000" b="1" smtClean="0">
                <a:solidFill>
                  <a:srgbClr val="F83834"/>
                </a:solidFill>
              </a:rPr>
              <a:t>Ce trebuia să facă </a:t>
            </a:r>
            <a:r>
              <a:rPr lang="ro-RO" sz="2000" b="1" smtClean="0">
                <a:solidFill>
                  <a:srgbClr val="F83834"/>
                </a:solidFill>
              </a:rPr>
              <a:t>regele:</a:t>
            </a:r>
            <a:endParaRPr lang="ro-RO" sz="2000" b="1" smtClean="0">
              <a:solidFill>
                <a:srgbClr val="F83834"/>
              </a:solidFill>
            </a:endParaRPr>
          </a:p>
          <a:p>
            <a:pPr lvl="1">
              <a:spcBef>
                <a:spcPts val="1800"/>
              </a:spcBef>
            </a:pPr>
            <a:r>
              <a:rPr lang="ro-RO" sz="2000" b="1" smtClean="0"/>
              <a:t>Să abandoneze </a:t>
            </a:r>
            <a:r>
              <a:rPr lang="ro-RO" sz="2000" b="1" smtClean="0"/>
              <a:t>vanitatea.</a:t>
            </a:r>
            <a:endParaRPr lang="ro-RO" sz="2000" b="1" smtClean="0"/>
          </a:p>
          <a:p>
            <a:pPr lvl="1">
              <a:spcBef>
                <a:spcPts val="1200"/>
              </a:spcBef>
            </a:pPr>
            <a:r>
              <a:rPr lang="ro-RO" sz="2000" b="1" smtClean="0"/>
              <a:t>Să accepte autoritatea lui </a:t>
            </a:r>
            <a:r>
              <a:rPr lang="ro-RO" sz="2000" b="1" smtClean="0"/>
              <a:t>Dumnezeu.</a:t>
            </a:r>
            <a:endParaRPr lang="ro-RO" sz="2000" b="1" smtClean="0"/>
          </a:p>
          <a:p>
            <a:pPr lvl="1">
              <a:spcBef>
                <a:spcPts val="1200"/>
              </a:spcBef>
            </a:pPr>
            <a:r>
              <a:rPr lang="ro-RO" sz="2000" b="1" smtClean="0"/>
              <a:t>Să urmeze sfatul </a:t>
            </a:r>
            <a:r>
              <a:rPr lang="ro-RO" sz="2000" b="1" smtClean="0"/>
              <a:t>profetului.</a:t>
            </a:r>
            <a:endParaRPr lang="ro-RO" sz="2000" b="1" smtClean="0"/>
          </a:p>
          <a:p>
            <a:pPr>
              <a:spcBef>
                <a:spcPts val="3000"/>
              </a:spcBef>
            </a:pPr>
            <a:r>
              <a:rPr lang="ro-RO" sz="2000" b="1" smtClean="0">
                <a:solidFill>
                  <a:srgbClr val="264F9F"/>
                </a:solidFill>
              </a:rPr>
              <a:t>Ce a făcut </a:t>
            </a:r>
            <a:r>
              <a:rPr lang="ro-RO" sz="2000" b="1" smtClean="0">
                <a:solidFill>
                  <a:srgbClr val="264F9F"/>
                </a:solidFill>
              </a:rPr>
              <a:t>regele:</a:t>
            </a:r>
            <a:endParaRPr lang="ro-RO" sz="2000" b="1" smtClean="0">
              <a:solidFill>
                <a:srgbClr val="264F9F"/>
              </a:solidFill>
            </a:endParaRPr>
          </a:p>
          <a:p>
            <a:pPr lvl="1">
              <a:spcBef>
                <a:spcPts val="1800"/>
              </a:spcBef>
            </a:pPr>
            <a:r>
              <a:rPr lang="ro-RO" sz="2000" b="1" smtClean="0"/>
              <a:t>A acceptat autoritatea lui </a:t>
            </a:r>
            <a:r>
              <a:rPr lang="ro-RO" sz="2000" b="1" smtClean="0"/>
              <a:t>Dumnezeu.</a:t>
            </a:r>
            <a:endParaRPr lang="ro-RO" sz="2000" b="1" smtClean="0"/>
          </a:p>
          <a:p>
            <a:pPr lvl="1">
              <a:spcBef>
                <a:spcPts val="1200"/>
              </a:spcBef>
            </a:pPr>
            <a:r>
              <a:rPr lang="ro-RO" sz="2000" b="1" smtClean="0"/>
              <a:t>A proclamat mila lui </a:t>
            </a:r>
            <a:r>
              <a:rPr lang="ro-RO" sz="2000" b="1" smtClean="0"/>
              <a:t>Dumnezeu.</a:t>
            </a:r>
            <a:endParaRPr lang="ro-RO" sz="2000" b="1"/>
          </a:p>
        </p:txBody>
      </p:sp>
      <p:sp>
        <p:nvSpPr>
          <p:cNvPr id="3" name="CuadroTexto 2">
            <a:extLst>
              <a:ext uri="{FF2B5EF4-FFF2-40B4-BE49-F238E27FC236}">
                <a16:creationId xmlns:a16="http://schemas.microsoft.com/office/drawing/2014/main" xmlns="" id="{7F4C020B-7526-4853-8C6D-1F61DC8A422F}"/>
              </a:ext>
            </a:extLst>
          </p:cNvPr>
          <p:cNvSpPr txBox="1"/>
          <p:nvPr/>
        </p:nvSpPr>
        <p:spPr>
          <a:xfrm>
            <a:off x="3291447" y="276953"/>
            <a:ext cx="5712823" cy="2092881"/>
          </a:xfrm>
          <a:prstGeom prst="rect">
            <a:avLst/>
          </a:prstGeom>
          <a:noFill/>
        </p:spPr>
        <p:txBody>
          <a:bodyPr wrap="square" rtlCol="0">
            <a:spAutoFit/>
          </a:bodyPr>
          <a:lstStyle/>
          <a:p>
            <a:pPr>
              <a:spcBef>
                <a:spcPts val="600"/>
              </a:spcBef>
            </a:pPr>
            <a:r>
              <a:rPr lang="ro-RO" sz="2000" b="1" dirty="0" smtClean="0"/>
              <a:t>Daniel 4 relatează al doilea vis pe care Dumnezeu i l-a trimis lui Nebucadneţar.</a:t>
            </a:r>
          </a:p>
          <a:p>
            <a:pPr>
              <a:spcBef>
                <a:spcPts val="600"/>
              </a:spcBef>
            </a:pPr>
            <a:r>
              <a:rPr lang="ro-RO" sz="2000" b="1" dirty="0" smtClean="0"/>
              <a:t>De data aceasta visul nu era despre ce-l îngrijora pe rege, ci despre ce-L îngrijora pe Dumnezeu.</a:t>
            </a:r>
          </a:p>
          <a:p>
            <a:pPr>
              <a:spcBef>
                <a:spcPts val="600"/>
              </a:spcBef>
            </a:pPr>
            <a:r>
              <a:rPr lang="ro-RO" sz="2000" b="1" dirty="0" smtClean="0"/>
              <a:t>Pe Dumnezeu Îl preocupă salvarea tuturor. El era îngrijorat în legătură cu salvarea lui Nebucadneţar.</a:t>
            </a:r>
            <a:endParaRPr lang="ro-RO" sz="2000" b="1" dirty="0"/>
          </a:p>
        </p:txBody>
      </p:sp>
      <p:pic>
        <p:nvPicPr>
          <p:cNvPr id="11" name="Imagen 10">
            <a:extLst>
              <a:ext uri="{FF2B5EF4-FFF2-40B4-BE49-F238E27FC236}">
                <a16:creationId xmlns:a16="http://schemas.microsoft.com/office/drawing/2014/main" xmlns="" id="{6F0BDC72-88F1-4F5D-A722-9B8A9488D83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14357" y="124641"/>
            <a:ext cx="2952473" cy="2409553"/>
          </a:xfrm>
          <a:prstGeom prst="rect">
            <a:avLst/>
          </a:prstGeom>
          <a:ln w="19050">
            <a:solidFill>
              <a:schemeClr val="bg1"/>
            </a:solid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xmlns="" id="{BF682ECE-72EB-4E5C-9DC4-9305F204576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4357" y="2635799"/>
            <a:ext cx="2952473" cy="1519611"/>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xmlns="" id="{CDF6E88D-9FC9-4567-856E-6DCF9E8E3B46}"/>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21255" y="4262801"/>
            <a:ext cx="2945591" cy="2476188"/>
          </a:xfrm>
          <a:prstGeom prst="rect">
            <a:avLst/>
          </a:prstGeom>
          <a:ln w="19050">
            <a:solidFill>
              <a:schemeClr val="bg1"/>
            </a:solidFill>
          </a:ln>
          <a:effectLst>
            <a:outerShdw blurRad="190500" algn="tl" rotWithShape="0">
              <a:srgbClr val="000000">
                <a:alpha val="70000"/>
              </a:srgbClr>
            </a:outerShdw>
          </a:effectLst>
        </p:spPr>
      </p:pic>
      <p:pic>
        <p:nvPicPr>
          <p:cNvPr id="19" name="Imagen 18">
            <a:extLst>
              <a:ext uri="{FF2B5EF4-FFF2-40B4-BE49-F238E27FC236}">
                <a16:creationId xmlns:a16="http://schemas.microsoft.com/office/drawing/2014/main" xmlns="" id="{1BB4FC02-5623-464F-9B53-3207A6AD655C}"/>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375335" y="5044680"/>
            <a:ext cx="906084" cy="362075"/>
          </a:xfrm>
          <a:prstGeom prst="rect">
            <a:avLst/>
          </a:prstGeom>
          <a:effectLst>
            <a:outerShdw blurRad="50800" dist="38100" dir="2700000" algn="tl" rotWithShape="0">
              <a:prstClr val="black">
                <a:alpha val="40000"/>
              </a:prstClr>
            </a:outerShdw>
          </a:effectLst>
        </p:spPr>
      </p:pic>
      <p:pic>
        <p:nvPicPr>
          <p:cNvPr id="21" name="Imagen 20">
            <a:extLst>
              <a:ext uri="{FF2B5EF4-FFF2-40B4-BE49-F238E27FC236}">
                <a16:creationId xmlns:a16="http://schemas.microsoft.com/office/drawing/2014/main" xmlns="" id="{DA93409E-1616-434B-ADB0-D99EC028FC74}"/>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3392751" y="2915589"/>
            <a:ext cx="900559" cy="360581"/>
          </a:xfrm>
          <a:prstGeom prst="rect">
            <a:avLst/>
          </a:prstGeom>
          <a:effectLst>
            <a:outerShdw blurRad="50800" dist="38100" dir="2700000" algn="tl" rotWithShape="0">
              <a:prstClr val="black">
                <a:alpha val="40000"/>
              </a:prstClr>
            </a:outerShdw>
          </a:effectLst>
        </p:spPr>
      </p:pic>
      <p:pic>
        <p:nvPicPr>
          <p:cNvPr id="25" name="Imagen 24">
            <a:extLst>
              <a:ext uri="{FF2B5EF4-FFF2-40B4-BE49-F238E27FC236}">
                <a16:creationId xmlns:a16="http://schemas.microsoft.com/office/drawing/2014/main" xmlns="" id="{03DFDC40-5577-414F-8FA2-04B9A11E4760}"/>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401297" y="3479538"/>
            <a:ext cx="361243" cy="360000"/>
          </a:xfrm>
          <a:prstGeom prst="rect">
            <a:avLst/>
          </a:prstGeom>
          <a:effectLst>
            <a:outerShdw blurRad="50800" dist="38100" dir="2700000" algn="tl" rotWithShape="0">
              <a:prstClr val="black">
                <a:alpha val="40000"/>
              </a:prstClr>
            </a:outerShdw>
          </a:effectLst>
        </p:spPr>
      </p:pic>
      <p:pic>
        <p:nvPicPr>
          <p:cNvPr id="27" name="Imagen 26">
            <a:extLst>
              <a:ext uri="{FF2B5EF4-FFF2-40B4-BE49-F238E27FC236}">
                <a16:creationId xmlns:a16="http://schemas.microsoft.com/office/drawing/2014/main" xmlns="" id="{228D3005-5233-4878-A2A9-E7D53DD070C3}"/>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401297" y="4335783"/>
            <a:ext cx="361240" cy="360000"/>
          </a:xfrm>
          <a:prstGeom prst="rect">
            <a:avLst/>
          </a:prstGeom>
          <a:effectLst>
            <a:outerShdw blurRad="50800" dist="38100" dir="2700000" algn="tl" rotWithShape="0">
              <a:prstClr val="black">
                <a:alpha val="40000"/>
              </a:prstClr>
            </a:outerShdw>
          </a:effectLst>
        </p:spPr>
      </p:pic>
      <p:pic>
        <p:nvPicPr>
          <p:cNvPr id="31" name="Imagen 30">
            <a:extLst>
              <a:ext uri="{FF2B5EF4-FFF2-40B4-BE49-F238E27FC236}">
                <a16:creationId xmlns:a16="http://schemas.microsoft.com/office/drawing/2014/main" xmlns="" id="{926F57F4-10E6-42C8-ADC6-85EFAF2EAD32}"/>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4401297" y="5552029"/>
            <a:ext cx="361240" cy="360000"/>
          </a:xfrm>
          <a:prstGeom prst="rect">
            <a:avLst/>
          </a:prstGeom>
          <a:effectLst>
            <a:outerShdw blurRad="50800" dist="38100" dir="2700000" algn="tl" rotWithShape="0">
              <a:prstClr val="black">
                <a:alpha val="40000"/>
              </a:prstClr>
            </a:outerShdw>
          </a:effectLst>
        </p:spPr>
      </p:pic>
      <p:pic>
        <p:nvPicPr>
          <p:cNvPr id="39" name="Imagen 38">
            <a:extLst>
              <a:ext uri="{FF2B5EF4-FFF2-40B4-BE49-F238E27FC236}">
                <a16:creationId xmlns:a16="http://schemas.microsoft.com/office/drawing/2014/main" xmlns="" id="{97456C7B-1250-4B06-A925-9F79AF06A88A}"/>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4401297" y="3900469"/>
            <a:ext cx="361244" cy="360000"/>
          </a:xfrm>
          <a:prstGeom prst="rect">
            <a:avLst/>
          </a:prstGeom>
          <a:effectLst>
            <a:outerShdw blurRad="50800" dist="38100" dir="2700000" algn="tl" rotWithShape="0">
              <a:prstClr val="black">
                <a:alpha val="40000"/>
              </a:prstClr>
            </a:outerShdw>
          </a:effectLst>
        </p:spPr>
      </p:pic>
      <p:pic>
        <p:nvPicPr>
          <p:cNvPr id="41" name="Imagen 40">
            <a:extLst>
              <a:ext uri="{FF2B5EF4-FFF2-40B4-BE49-F238E27FC236}">
                <a16:creationId xmlns:a16="http://schemas.microsoft.com/office/drawing/2014/main" xmlns="" id="{A146EAA9-77E4-43E5-BCA5-F9D7210D4AFC}"/>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4401297" y="6042840"/>
            <a:ext cx="361244" cy="36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771340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800" decel="100000"/>
                                        <p:tgtEl>
                                          <p:spTgt spid="21"/>
                                        </p:tgtEl>
                                      </p:cBhvr>
                                    </p:animEffect>
                                    <p:anim calcmode="lin" valueType="num">
                                      <p:cBhvr>
                                        <p:cTn id="40" dur="800" decel="100000" fill="hold"/>
                                        <p:tgtEl>
                                          <p:spTgt spid="21"/>
                                        </p:tgtEl>
                                        <p:attrNameLst>
                                          <p:attrName>style.rotation</p:attrName>
                                        </p:attrNameLst>
                                      </p:cBhvr>
                                      <p:tavLst>
                                        <p:tav tm="0">
                                          <p:val>
                                            <p:fltVal val="-90"/>
                                          </p:val>
                                        </p:tav>
                                        <p:tav tm="100000">
                                          <p:val>
                                            <p:fltVal val="0"/>
                                          </p:val>
                                        </p:tav>
                                      </p:tavLst>
                                    </p:anim>
                                    <p:anim calcmode="lin" valueType="num">
                                      <p:cBhvr>
                                        <p:cTn id="41" dur="800" decel="100000" fill="hold"/>
                                        <p:tgtEl>
                                          <p:spTgt spid="21"/>
                                        </p:tgtEl>
                                        <p:attrNameLst>
                                          <p:attrName>ppt_x</p:attrName>
                                        </p:attrNameLst>
                                      </p:cBhvr>
                                      <p:tavLst>
                                        <p:tav tm="0">
                                          <p:val>
                                            <p:strVal val="#ppt_x+0.4"/>
                                          </p:val>
                                        </p:tav>
                                        <p:tav tm="100000">
                                          <p:val>
                                            <p:strVal val="#ppt_x-0.05"/>
                                          </p:val>
                                        </p:tav>
                                      </p:tavLst>
                                    </p:anim>
                                    <p:anim calcmode="lin" valueType="num">
                                      <p:cBhvr>
                                        <p:cTn id="42" dur="800" decel="100000" fill="hold"/>
                                        <p:tgtEl>
                                          <p:spTgt spid="2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500"/>
                            </p:stCondLst>
                            <p:childTnLst>
                              <p:par>
                                <p:cTn id="50" presetID="31"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fltVal val="0"/>
                                          </p:val>
                                        </p:tav>
                                        <p:tav tm="100000">
                                          <p:val>
                                            <p:strVal val="#ppt_w"/>
                                          </p:val>
                                        </p:tav>
                                      </p:tavLst>
                                    </p:anim>
                                    <p:anim calcmode="lin" valueType="num">
                                      <p:cBhvr>
                                        <p:cTn id="53" dur="1000" fill="hold"/>
                                        <p:tgtEl>
                                          <p:spTgt spid="25"/>
                                        </p:tgtEl>
                                        <p:attrNameLst>
                                          <p:attrName>ppt_h</p:attrName>
                                        </p:attrNameLst>
                                      </p:cBhvr>
                                      <p:tavLst>
                                        <p:tav tm="0">
                                          <p:val>
                                            <p:fltVal val="0"/>
                                          </p:val>
                                        </p:tav>
                                        <p:tav tm="100000">
                                          <p:val>
                                            <p:strVal val="#ppt_h"/>
                                          </p:val>
                                        </p:tav>
                                      </p:tavLst>
                                    </p:anim>
                                    <p:anim calcmode="lin" valueType="num">
                                      <p:cBhvr>
                                        <p:cTn id="54" dur="1000" fill="hold"/>
                                        <p:tgtEl>
                                          <p:spTgt spid="25"/>
                                        </p:tgtEl>
                                        <p:attrNameLst>
                                          <p:attrName>style.rotation</p:attrName>
                                        </p:attrNameLst>
                                      </p:cBhvr>
                                      <p:tavLst>
                                        <p:tav tm="0">
                                          <p:val>
                                            <p:fltVal val="90"/>
                                          </p:val>
                                        </p:tav>
                                        <p:tav tm="100000">
                                          <p:val>
                                            <p:fltVal val="0"/>
                                          </p:val>
                                        </p:tav>
                                      </p:tavLst>
                                    </p:anim>
                                    <p:animEffect transition="in" filter="fade">
                                      <p:cBhvr>
                                        <p:cTn id="55" dur="1000"/>
                                        <p:tgtEl>
                                          <p:spTgt spid="25"/>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3000"/>
                            </p:stCondLst>
                            <p:childTnLst>
                              <p:par>
                                <p:cTn id="61" presetID="31"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1000" fill="hold"/>
                                        <p:tgtEl>
                                          <p:spTgt spid="39"/>
                                        </p:tgtEl>
                                        <p:attrNameLst>
                                          <p:attrName>ppt_w</p:attrName>
                                        </p:attrNameLst>
                                      </p:cBhvr>
                                      <p:tavLst>
                                        <p:tav tm="0">
                                          <p:val>
                                            <p:fltVal val="0"/>
                                          </p:val>
                                        </p:tav>
                                        <p:tav tm="100000">
                                          <p:val>
                                            <p:strVal val="#ppt_w"/>
                                          </p:val>
                                        </p:tav>
                                      </p:tavLst>
                                    </p:anim>
                                    <p:anim calcmode="lin" valueType="num">
                                      <p:cBhvr>
                                        <p:cTn id="64" dur="1000" fill="hold"/>
                                        <p:tgtEl>
                                          <p:spTgt spid="39"/>
                                        </p:tgtEl>
                                        <p:attrNameLst>
                                          <p:attrName>ppt_h</p:attrName>
                                        </p:attrNameLst>
                                      </p:cBhvr>
                                      <p:tavLst>
                                        <p:tav tm="0">
                                          <p:val>
                                            <p:fltVal val="0"/>
                                          </p:val>
                                        </p:tav>
                                        <p:tav tm="100000">
                                          <p:val>
                                            <p:strVal val="#ppt_h"/>
                                          </p:val>
                                        </p:tav>
                                      </p:tavLst>
                                    </p:anim>
                                    <p:anim calcmode="lin" valueType="num">
                                      <p:cBhvr>
                                        <p:cTn id="65" dur="1000" fill="hold"/>
                                        <p:tgtEl>
                                          <p:spTgt spid="39"/>
                                        </p:tgtEl>
                                        <p:attrNameLst>
                                          <p:attrName>style.rotation</p:attrName>
                                        </p:attrNameLst>
                                      </p:cBhvr>
                                      <p:tavLst>
                                        <p:tav tm="0">
                                          <p:val>
                                            <p:fltVal val="90"/>
                                          </p:val>
                                        </p:tav>
                                        <p:tav tm="100000">
                                          <p:val>
                                            <p:fltVal val="0"/>
                                          </p:val>
                                        </p:tav>
                                      </p:tavLst>
                                    </p:anim>
                                    <p:animEffect transition="in" filter="fade">
                                      <p:cBhvr>
                                        <p:cTn id="66" dur="1000"/>
                                        <p:tgtEl>
                                          <p:spTgt spid="39"/>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4500"/>
                            </p:stCondLst>
                            <p:childTnLst>
                              <p:par>
                                <p:cTn id="72" presetID="31"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1000" fill="hold"/>
                                        <p:tgtEl>
                                          <p:spTgt spid="27"/>
                                        </p:tgtEl>
                                        <p:attrNameLst>
                                          <p:attrName>ppt_w</p:attrName>
                                        </p:attrNameLst>
                                      </p:cBhvr>
                                      <p:tavLst>
                                        <p:tav tm="0">
                                          <p:val>
                                            <p:fltVal val="0"/>
                                          </p:val>
                                        </p:tav>
                                        <p:tav tm="100000">
                                          <p:val>
                                            <p:strVal val="#ppt_w"/>
                                          </p:val>
                                        </p:tav>
                                      </p:tavLst>
                                    </p:anim>
                                    <p:anim calcmode="lin" valueType="num">
                                      <p:cBhvr>
                                        <p:cTn id="75" dur="1000" fill="hold"/>
                                        <p:tgtEl>
                                          <p:spTgt spid="27"/>
                                        </p:tgtEl>
                                        <p:attrNameLst>
                                          <p:attrName>ppt_h</p:attrName>
                                        </p:attrNameLst>
                                      </p:cBhvr>
                                      <p:tavLst>
                                        <p:tav tm="0">
                                          <p:val>
                                            <p:fltVal val="0"/>
                                          </p:val>
                                        </p:tav>
                                        <p:tav tm="100000">
                                          <p:val>
                                            <p:strVal val="#ppt_h"/>
                                          </p:val>
                                        </p:tav>
                                      </p:tavLst>
                                    </p:anim>
                                    <p:anim calcmode="lin" valueType="num">
                                      <p:cBhvr>
                                        <p:cTn id="76" dur="1000" fill="hold"/>
                                        <p:tgtEl>
                                          <p:spTgt spid="27"/>
                                        </p:tgtEl>
                                        <p:attrNameLst>
                                          <p:attrName>style.rotation</p:attrName>
                                        </p:attrNameLst>
                                      </p:cBhvr>
                                      <p:tavLst>
                                        <p:tav tm="0">
                                          <p:val>
                                            <p:fltVal val="90"/>
                                          </p:val>
                                        </p:tav>
                                        <p:tav tm="100000">
                                          <p:val>
                                            <p:fltVal val="0"/>
                                          </p:val>
                                        </p:tav>
                                      </p:tavLst>
                                    </p:anim>
                                    <p:animEffect transition="in" filter="fade">
                                      <p:cBhvr>
                                        <p:cTn id="77" dur="1000"/>
                                        <p:tgtEl>
                                          <p:spTgt spid="2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800" decel="100000"/>
                                        <p:tgtEl>
                                          <p:spTgt spid="19"/>
                                        </p:tgtEl>
                                      </p:cBhvr>
                                    </p:animEffect>
                                    <p:anim calcmode="lin" valueType="num">
                                      <p:cBhvr>
                                        <p:cTn id="87" dur="800" decel="100000" fill="hold"/>
                                        <p:tgtEl>
                                          <p:spTgt spid="19"/>
                                        </p:tgtEl>
                                        <p:attrNameLst>
                                          <p:attrName>style.rotation</p:attrName>
                                        </p:attrNameLst>
                                      </p:cBhvr>
                                      <p:tavLst>
                                        <p:tav tm="0">
                                          <p:val>
                                            <p:fltVal val="-90"/>
                                          </p:val>
                                        </p:tav>
                                        <p:tav tm="100000">
                                          <p:val>
                                            <p:fltVal val="0"/>
                                          </p:val>
                                        </p:tav>
                                      </p:tavLst>
                                    </p:anim>
                                    <p:anim calcmode="lin" valueType="num">
                                      <p:cBhvr>
                                        <p:cTn id="88" dur="800" decel="100000" fill="hold"/>
                                        <p:tgtEl>
                                          <p:spTgt spid="19"/>
                                        </p:tgtEl>
                                        <p:attrNameLst>
                                          <p:attrName>ppt_x</p:attrName>
                                        </p:attrNameLst>
                                      </p:cBhvr>
                                      <p:tavLst>
                                        <p:tav tm="0">
                                          <p:val>
                                            <p:strVal val="#ppt_x+0.4"/>
                                          </p:val>
                                        </p:tav>
                                        <p:tav tm="100000">
                                          <p:val>
                                            <p:strVal val="#ppt_x-0.05"/>
                                          </p:val>
                                        </p:tav>
                                      </p:tavLst>
                                    </p:anim>
                                    <p:anim calcmode="lin" valueType="num">
                                      <p:cBhvr>
                                        <p:cTn id="89" dur="800" decel="100000" fill="hold"/>
                                        <p:tgtEl>
                                          <p:spTgt spid="19"/>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
                                            <p:txEl>
                                              <p:pRg st="4" end="4"/>
                                            </p:txEl>
                                          </p:spTgt>
                                        </p:tgtEl>
                                        <p:attrNameLst>
                                          <p:attrName>style.visibility</p:attrName>
                                        </p:attrNameLst>
                                      </p:cBhvr>
                                      <p:to>
                                        <p:strVal val="visible"/>
                                      </p:to>
                                    </p:set>
                                    <p:animEffect transition="in" filter="wipe(left)">
                                      <p:cBhvr>
                                        <p:cTn id="95" dur="500"/>
                                        <p:tgtEl>
                                          <p:spTgt spid="2">
                                            <p:txEl>
                                              <p:pRg st="4" end="4"/>
                                            </p:txEl>
                                          </p:spTgt>
                                        </p:tgtEl>
                                      </p:cBhvr>
                                    </p:animEffect>
                                  </p:childTnLst>
                                </p:cTn>
                              </p:par>
                            </p:childTnLst>
                          </p:cTn>
                        </p:par>
                        <p:par>
                          <p:cTn id="96" fill="hold">
                            <p:stCondLst>
                              <p:cond delay="1500"/>
                            </p:stCondLst>
                            <p:childTnLst>
                              <p:par>
                                <p:cTn id="97" presetID="31"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1000" fill="hold"/>
                                        <p:tgtEl>
                                          <p:spTgt spid="31"/>
                                        </p:tgtEl>
                                        <p:attrNameLst>
                                          <p:attrName>ppt_w</p:attrName>
                                        </p:attrNameLst>
                                      </p:cBhvr>
                                      <p:tavLst>
                                        <p:tav tm="0">
                                          <p:val>
                                            <p:fltVal val="0"/>
                                          </p:val>
                                        </p:tav>
                                        <p:tav tm="100000">
                                          <p:val>
                                            <p:strVal val="#ppt_w"/>
                                          </p:val>
                                        </p:tav>
                                      </p:tavLst>
                                    </p:anim>
                                    <p:anim calcmode="lin" valueType="num">
                                      <p:cBhvr>
                                        <p:cTn id="100" dur="1000" fill="hold"/>
                                        <p:tgtEl>
                                          <p:spTgt spid="31"/>
                                        </p:tgtEl>
                                        <p:attrNameLst>
                                          <p:attrName>ppt_h</p:attrName>
                                        </p:attrNameLst>
                                      </p:cBhvr>
                                      <p:tavLst>
                                        <p:tav tm="0">
                                          <p:val>
                                            <p:fltVal val="0"/>
                                          </p:val>
                                        </p:tav>
                                        <p:tav tm="100000">
                                          <p:val>
                                            <p:strVal val="#ppt_h"/>
                                          </p:val>
                                        </p:tav>
                                      </p:tavLst>
                                    </p:anim>
                                    <p:anim calcmode="lin" valueType="num">
                                      <p:cBhvr>
                                        <p:cTn id="101" dur="1000" fill="hold"/>
                                        <p:tgtEl>
                                          <p:spTgt spid="31"/>
                                        </p:tgtEl>
                                        <p:attrNameLst>
                                          <p:attrName>style.rotation</p:attrName>
                                        </p:attrNameLst>
                                      </p:cBhvr>
                                      <p:tavLst>
                                        <p:tav tm="0">
                                          <p:val>
                                            <p:fltVal val="90"/>
                                          </p:val>
                                        </p:tav>
                                        <p:tav tm="100000">
                                          <p:val>
                                            <p:fltVal val="0"/>
                                          </p:val>
                                        </p:tav>
                                      </p:tavLst>
                                    </p:anim>
                                    <p:animEffect transition="in" filter="fade">
                                      <p:cBhvr>
                                        <p:cTn id="102" dur="1000"/>
                                        <p:tgtEl>
                                          <p:spTgt spid="31"/>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
                                            <p:txEl>
                                              <p:pRg st="5" end="5"/>
                                            </p:txEl>
                                          </p:spTgt>
                                        </p:tgtEl>
                                        <p:attrNameLst>
                                          <p:attrName>style.visibility</p:attrName>
                                        </p:attrNameLst>
                                      </p:cBhvr>
                                      <p:to>
                                        <p:strVal val="visible"/>
                                      </p:to>
                                    </p:set>
                                    <p:animEffect transition="in" filter="wipe(left)">
                                      <p:cBhvr>
                                        <p:cTn id="106" dur="500"/>
                                        <p:tgtEl>
                                          <p:spTgt spid="2">
                                            <p:txEl>
                                              <p:pRg st="5" end="5"/>
                                            </p:txEl>
                                          </p:spTgt>
                                        </p:tgtEl>
                                      </p:cBhvr>
                                    </p:animEffect>
                                  </p:childTnLst>
                                </p:cTn>
                              </p:par>
                            </p:childTnLst>
                          </p:cTn>
                        </p:par>
                        <p:par>
                          <p:cTn id="107" fill="hold">
                            <p:stCondLst>
                              <p:cond delay="3000"/>
                            </p:stCondLst>
                            <p:childTnLst>
                              <p:par>
                                <p:cTn id="108" presetID="31" presetClass="entr" presetSubtype="0"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1000" fill="hold"/>
                                        <p:tgtEl>
                                          <p:spTgt spid="41"/>
                                        </p:tgtEl>
                                        <p:attrNameLst>
                                          <p:attrName>ppt_w</p:attrName>
                                        </p:attrNameLst>
                                      </p:cBhvr>
                                      <p:tavLst>
                                        <p:tav tm="0">
                                          <p:val>
                                            <p:fltVal val="0"/>
                                          </p:val>
                                        </p:tav>
                                        <p:tav tm="100000">
                                          <p:val>
                                            <p:strVal val="#ppt_w"/>
                                          </p:val>
                                        </p:tav>
                                      </p:tavLst>
                                    </p:anim>
                                    <p:anim calcmode="lin" valueType="num">
                                      <p:cBhvr>
                                        <p:cTn id="111" dur="1000" fill="hold"/>
                                        <p:tgtEl>
                                          <p:spTgt spid="41"/>
                                        </p:tgtEl>
                                        <p:attrNameLst>
                                          <p:attrName>ppt_h</p:attrName>
                                        </p:attrNameLst>
                                      </p:cBhvr>
                                      <p:tavLst>
                                        <p:tav tm="0">
                                          <p:val>
                                            <p:fltVal val="0"/>
                                          </p:val>
                                        </p:tav>
                                        <p:tav tm="100000">
                                          <p:val>
                                            <p:strVal val="#ppt_h"/>
                                          </p:val>
                                        </p:tav>
                                      </p:tavLst>
                                    </p:anim>
                                    <p:anim calcmode="lin" valueType="num">
                                      <p:cBhvr>
                                        <p:cTn id="112" dur="1000" fill="hold"/>
                                        <p:tgtEl>
                                          <p:spTgt spid="41"/>
                                        </p:tgtEl>
                                        <p:attrNameLst>
                                          <p:attrName>style.rotation</p:attrName>
                                        </p:attrNameLst>
                                      </p:cBhvr>
                                      <p:tavLst>
                                        <p:tav tm="0">
                                          <p:val>
                                            <p:fltVal val="90"/>
                                          </p:val>
                                        </p:tav>
                                        <p:tav tm="100000">
                                          <p:val>
                                            <p:fltVal val="0"/>
                                          </p:val>
                                        </p:tav>
                                      </p:tavLst>
                                    </p:anim>
                                    <p:animEffect transition="in" filter="fade">
                                      <p:cBhvr>
                                        <p:cTn id="113" dur="1000"/>
                                        <p:tgtEl>
                                          <p:spTgt spid="41"/>
                                        </p:tgtEl>
                                      </p:cBhvr>
                                    </p:animEffect>
                                  </p:childTnLst>
                                </p:cTn>
                              </p:par>
                            </p:childTnLst>
                          </p:cTn>
                        </p:par>
                        <p:par>
                          <p:cTn id="114" fill="hold">
                            <p:stCondLst>
                              <p:cond delay="4000"/>
                            </p:stCondLst>
                            <p:childTnLst>
                              <p:par>
                                <p:cTn id="115" presetID="22" presetClass="entr" presetSubtype="8" fill="hold" grpId="0" nodeType="afterEffect">
                                  <p:stCondLst>
                                    <p:cond delay="0"/>
                                  </p:stCondLst>
                                  <p:childTnLst>
                                    <p:set>
                                      <p:cBhvr>
                                        <p:cTn id="116" dur="1" fill="hold">
                                          <p:stCondLst>
                                            <p:cond delay="0"/>
                                          </p:stCondLst>
                                        </p:cTn>
                                        <p:tgtEl>
                                          <p:spTgt spid="2">
                                            <p:txEl>
                                              <p:pRg st="6" end="6"/>
                                            </p:txEl>
                                          </p:spTgt>
                                        </p:tgtEl>
                                        <p:attrNameLst>
                                          <p:attrName>style.visibility</p:attrName>
                                        </p:attrNameLst>
                                      </p:cBhvr>
                                      <p:to>
                                        <p:strVal val="visible"/>
                                      </p:to>
                                    </p:set>
                                    <p:animEffect transition="in" filter="wipe(left)">
                                      <p:cBhvr>
                                        <p:cTn id="1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E0215A7-7CCD-4939-853F-02E1DAC5265A}"/>
              </a:ext>
            </a:extLst>
          </p:cNvPr>
          <p:cNvSpPr/>
          <p:nvPr/>
        </p:nvSpPr>
        <p:spPr>
          <a:xfrm>
            <a:off x="0" y="0"/>
            <a:ext cx="7114902" cy="769441"/>
          </a:xfrm>
          <a:prstGeom prst="rect">
            <a:avLst/>
          </a:prstGeom>
          <a:noFill/>
        </p:spPr>
        <p:txBody>
          <a:bodyPr wrap="square" rtlCol="0">
            <a:spAutoFit/>
          </a:bodyPr>
          <a:lstStyle/>
          <a:p>
            <a:pPr algn="ctr" defTabSz="914400"/>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ABANDONAREA VANITĂȚII</a:t>
            </a:r>
            <a:endParaRPr lang="ro-RO"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ángulo 2">
            <a:extLst>
              <a:ext uri="{FF2B5EF4-FFF2-40B4-BE49-F238E27FC236}">
                <a16:creationId xmlns:a16="http://schemas.microsoft.com/office/drawing/2014/main" xmlns="" id="{B64E647B-3CE0-48E9-B0DC-55144E72E1C8}"/>
              </a:ext>
            </a:extLst>
          </p:cNvPr>
          <p:cNvSpPr/>
          <p:nvPr/>
        </p:nvSpPr>
        <p:spPr>
          <a:xfrm>
            <a:off x="2" y="673051"/>
            <a:ext cx="7114901" cy="830997"/>
          </a:xfrm>
          <a:prstGeom prst="rect">
            <a:avLst/>
          </a:prstGeom>
        </p:spPr>
        <p:txBody>
          <a:bodyPr wrap="square">
            <a:spAutoFit/>
            <a:scene3d>
              <a:camera prst="orthographicFront"/>
              <a:lightRig rig="threePt" dir="t"/>
            </a:scene3d>
            <a:sp3d extrusionH="57150">
              <a:bevelT w="38100" h="38100"/>
            </a:sp3d>
          </a:bodyPr>
          <a:lstStyle/>
          <a:p>
            <a:pPr algn="ctr"/>
            <a:r>
              <a:rPr lang="ro-RO" sz="1600" b="1" dirty="0" smtClean="0">
                <a:solidFill>
                  <a:srgbClr val="256B08"/>
                </a:solidFill>
                <a:latin typeface="Comic Sans MS" panose="030F0702030302020204" pitchFamily="66" charset="0"/>
              </a:rPr>
              <a:t>„Împăratul a luat cuvântul şi a zis: ‘Oare nu este acesta Babilonul cel mare pe care mi l-am zidit eu, ca loc de şedere împărătească, prin puterea bogăţiei mele şi spre slava măreţiei </a:t>
            </a:r>
            <a:r>
              <a:rPr lang="ro-RO" sz="1600" b="1" smtClean="0">
                <a:solidFill>
                  <a:srgbClr val="256B08"/>
                </a:solidFill>
                <a:latin typeface="Comic Sans MS" panose="030F0702030302020204" pitchFamily="66" charset="0"/>
              </a:rPr>
              <a:t>mele</a:t>
            </a:r>
            <a:r>
              <a:rPr lang="ro-RO" sz="1600" b="1" smtClean="0">
                <a:solidFill>
                  <a:srgbClr val="256B08"/>
                </a:solidFill>
                <a:latin typeface="Comic Sans MS" panose="030F0702030302020204" pitchFamily="66" charset="0"/>
              </a:rPr>
              <a:t>?‘”  </a:t>
            </a:r>
            <a:r>
              <a:rPr lang="ro-RO" sz="1400" b="1" dirty="0" smtClean="0">
                <a:solidFill>
                  <a:srgbClr val="256B08"/>
                </a:solidFill>
                <a:latin typeface="Comic Sans MS" panose="030F0702030302020204" pitchFamily="66" charset="0"/>
              </a:rPr>
              <a:t>(Daniel 4:30)</a:t>
            </a:r>
            <a:endParaRPr lang="ro-RO" sz="1400" b="1" dirty="0">
              <a:solidFill>
                <a:srgbClr val="256B08"/>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5D2F0A8-128E-4C83-82DC-1E635C2033C5}"/>
              </a:ext>
            </a:extLst>
          </p:cNvPr>
          <p:cNvSpPr txBox="1"/>
          <p:nvPr/>
        </p:nvSpPr>
        <p:spPr>
          <a:xfrm>
            <a:off x="3908686" y="1655760"/>
            <a:ext cx="3206216" cy="707886"/>
          </a:xfrm>
          <a:prstGeom prst="rect">
            <a:avLst/>
          </a:prstGeom>
          <a:noFill/>
        </p:spPr>
        <p:txBody>
          <a:bodyPr wrap="square" rtlCol="0">
            <a:spAutoFit/>
          </a:bodyPr>
          <a:lstStyle/>
          <a:p>
            <a:pPr>
              <a:spcBef>
                <a:spcPts val="600"/>
              </a:spcBef>
            </a:pPr>
            <a:r>
              <a:rPr lang="ro-RO" sz="2000" b="1" smtClean="0"/>
              <a:t>Nebucadneţar a avut un alt vis </a:t>
            </a:r>
            <a:r>
              <a:rPr lang="ro-RO" sz="2000" b="1" smtClean="0"/>
              <a:t>tulburător.</a:t>
            </a:r>
            <a:endParaRPr lang="ro-RO" sz="2000" b="1"/>
          </a:p>
        </p:txBody>
      </p:sp>
      <p:pic>
        <p:nvPicPr>
          <p:cNvPr id="8" name="Imagen 7">
            <a:extLst>
              <a:ext uri="{FF2B5EF4-FFF2-40B4-BE49-F238E27FC236}">
                <a16:creationId xmlns:a16="http://schemas.microsoft.com/office/drawing/2014/main" xmlns="" id="{3228E22F-7706-453A-90E3-94E15A7ADC43}"/>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flipH="1">
            <a:off x="7114903" y="60961"/>
            <a:ext cx="1882488" cy="2249981"/>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30CE35A1-C522-43F8-8B2A-F833A8416696}"/>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91438" y="1728216"/>
            <a:ext cx="3764994" cy="5056632"/>
          </a:xfrm>
          <a:prstGeom prst="rect">
            <a:avLst/>
          </a:prstGeom>
          <a:ln>
            <a:noFill/>
          </a:ln>
          <a:effectLst>
            <a:outerShdw blurRad="190500" algn="tl" rotWithShape="0">
              <a:srgbClr val="000000">
                <a:alpha val="70000"/>
              </a:srgbClr>
            </a:outerShdw>
          </a:effectLst>
        </p:spPr>
      </p:pic>
      <p:sp>
        <p:nvSpPr>
          <p:cNvPr id="13" name="Rectángulo 12">
            <a:extLst>
              <a:ext uri="{FF2B5EF4-FFF2-40B4-BE49-F238E27FC236}">
                <a16:creationId xmlns:a16="http://schemas.microsoft.com/office/drawing/2014/main" xmlns="" id="{0B8D9E21-B238-445B-AD5A-A8477AE3285C}"/>
              </a:ext>
            </a:extLst>
          </p:cNvPr>
          <p:cNvSpPr/>
          <p:nvPr/>
        </p:nvSpPr>
        <p:spPr>
          <a:xfrm>
            <a:off x="3908686" y="2310942"/>
            <a:ext cx="5235314" cy="4555093"/>
          </a:xfrm>
          <a:prstGeom prst="rect">
            <a:avLst/>
          </a:prstGeom>
        </p:spPr>
        <p:txBody>
          <a:bodyPr wrap="square">
            <a:spAutoFit/>
          </a:bodyPr>
          <a:lstStyle/>
          <a:p>
            <a:pPr>
              <a:spcBef>
                <a:spcPts val="600"/>
              </a:spcBef>
            </a:pPr>
            <a:r>
              <a:rPr lang="ro-RO" sz="2000" b="1" dirty="0" smtClean="0"/>
              <a:t>De data aceasta a putut să-şi amintească visul însă înţelepţii Babilonului un au fost capabili  să-l interpreteze. Daniel a fost chemat să o facă.</a:t>
            </a:r>
          </a:p>
          <a:p>
            <a:pPr>
              <a:spcBef>
                <a:spcPts val="600"/>
              </a:spcBef>
            </a:pPr>
            <a:r>
              <a:rPr lang="ro-RO" sz="2000" b="1" dirty="0" smtClean="0"/>
              <a:t>Un copac măreţ. Adăpostea fiarele câmpului şi păsările cerului şi hrănea orice făptură vie. „Un străjer sfânt” a ordonat să fie tăiat copacul. Doar un ciot să mai rămână care să fie legat cu o legătură de fier şi de bronz apoi lăsat cu fiarele câmpului pentru şapte ani.</a:t>
            </a:r>
          </a:p>
          <a:p>
            <a:pPr>
              <a:spcBef>
                <a:spcPts val="600"/>
              </a:spcBef>
            </a:pPr>
            <a:r>
              <a:rPr lang="ro-RO" sz="2000" b="1" dirty="0" smtClean="0"/>
              <a:t>Daniel a explicat că regele este reprezentat de copac. După cum Daniel i-a spus mai devreme: „Dumnezeul cerurilor ţi-a dat împărăţie, putere, bogăţie şi slavă.” dar regele şi-a atribuit plin de vanitate aceste realizări lui însuşi.</a:t>
            </a:r>
            <a:endParaRPr lang="ro-RO" sz="2000" b="1" dirty="0"/>
          </a:p>
        </p:txBody>
      </p:sp>
    </p:spTree>
    <p:extLst>
      <p:ext uri="{BB962C8B-B14F-4D97-AF65-F5344CB8AC3E}">
        <p14:creationId xmlns:p14="http://schemas.microsoft.com/office/powerpoint/2010/main" xmlns="" val="909394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wipe(left)">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wipe(left)">
                                      <p:cBhvr>
                                        <p:cTn id="4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3D2354D-F57B-47AC-80D9-CD46CC598FA2}"/>
              </a:ext>
            </a:extLst>
          </p:cNvPr>
          <p:cNvSpPr/>
          <p:nvPr/>
        </p:nvSpPr>
        <p:spPr>
          <a:xfrm>
            <a:off x="-1" y="-5020"/>
            <a:ext cx="9143999" cy="584775"/>
          </a:xfrm>
          <a:prstGeom prst="rect">
            <a:avLst/>
          </a:prstGeom>
          <a:noFill/>
        </p:spPr>
        <p:txBody>
          <a:bodyPr wrap="square" rtlCol="0">
            <a:spAutoFit/>
            <a:scene3d>
              <a:camera prst="orthographicFront"/>
              <a:lightRig rig="twoPt" dir="t"/>
            </a:scene3d>
            <a:sp3d contourW="6350" prstMaterial="plastic">
              <a:bevelT w="20320" h="20320" prst="angle"/>
              <a:contourClr>
                <a:schemeClr val="accent1">
                  <a:tint val="100000"/>
                  <a:shade val="100000"/>
                  <a:hueMod val="100000"/>
                  <a:satMod val="100000"/>
                </a:schemeClr>
              </a:contourClr>
            </a:sp3d>
          </a:bodyPr>
          <a:lstStyle/>
          <a:p>
            <a:pPr algn="ctr" defTabSz="914400"/>
            <a:r>
              <a:rPr lang="ro-RO" sz="3200" b="1" cap="all" spc="300" dirty="0" smtClean="0">
                <a:ln/>
                <a:solidFill>
                  <a:schemeClr val="accent1"/>
                </a:solidFill>
                <a:effectLst>
                  <a:outerShdw blurRad="19685" dist="12700" dir="5400000" algn="tl" rotWithShape="0">
                    <a:schemeClr val="accent1">
                      <a:satMod val="130000"/>
                      <a:alpha val="60000"/>
                    </a:schemeClr>
                  </a:outerShdw>
                  <a:reflection blurRad="10000" stA="55000" endPos="30000" dist="500" dir="5400000" sy="-100000" algn="bl" rotWithShape="0"/>
                </a:effectLst>
              </a:rPr>
              <a:t>Acceptarea autorităţii lui dumnezeu</a:t>
            </a:r>
            <a:endParaRPr lang="ro-RO" sz="3200" b="1" cap="all" spc="300" dirty="0">
              <a:ln/>
              <a:solidFill>
                <a:schemeClr val="accent1"/>
              </a:solidFill>
              <a:effectLst>
                <a:outerShdw blurRad="19685" dist="12700" dir="5400000" algn="tl" rotWithShape="0">
                  <a:schemeClr val="accent1">
                    <a:satMod val="130000"/>
                    <a:alpha val="60000"/>
                  </a:schemeClr>
                </a:outerShdw>
                <a:reflection blurRad="10000" stA="55000" endPos="30000" dist="500" dir="5400000" sy="-100000" algn="bl" rotWithShape="0"/>
              </a:effectLst>
            </a:endParaRPr>
          </a:p>
        </p:txBody>
      </p:sp>
      <p:sp>
        <p:nvSpPr>
          <p:cNvPr id="3" name="Rectángulo 2">
            <a:extLst>
              <a:ext uri="{FF2B5EF4-FFF2-40B4-BE49-F238E27FC236}">
                <a16:creationId xmlns:a16="http://schemas.microsoft.com/office/drawing/2014/main" xmlns="" id="{0323E0C5-E967-4FDD-83A3-5DE096F9CDBA}"/>
              </a:ext>
            </a:extLst>
          </p:cNvPr>
          <p:cNvSpPr/>
          <p:nvPr/>
        </p:nvSpPr>
        <p:spPr>
          <a:xfrm>
            <a:off x="2254214" y="639731"/>
            <a:ext cx="6473078" cy="1477328"/>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002060"/>
                </a:solidFill>
                <a:latin typeface="Comic Sans MS" panose="030F0702030302020204" pitchFamily="66" charset="0"/>
              </a:rPr>
              <a:t>„</a:t>
            </a:r>
            <a:r>
              <a:rPr lang="ro-RO" b="1" smtClean="0">
                <a:solidFill>
                  <a:srgbClr val="002060"/>
                </a:solidFill>
                <a:latin typeface="Comic Sans MS" panose="030F0702030302020204" pitchFamily="66" charset="0"/>
              </a:rPr>
              <a:t>Hotărârea aceasta a fost luată în sfatul </a:t>
            </a:r>
            <a:r>
              <a:rPr lang="ro-RO" b="1" smtClean="0">
                <a:solidFill>
                  <a:srgbClr val="002060"/>
                </a:solidFill>
                <a:latin typeface="Comic Sans MS" panose="030F0702030302020204" pitchFamily="66" charset="0"/>
              </a:rPr>
              <a:t>străjerilor şi pusă la cale înaintea </a:t>
            </a:r>
            <a:r>
              <a:rPr lang="ro-RO" b="1" smtClean="0">
                <a:solidFill>
                  <a:srgbClr val="002060"/>
                </a:solidFill>
                <a:latin typeface="Comic Sans MS" panose="030F0702030302020204" pitchFamily="66" charset="0"/>
              </a:rPr>
              <a:t>sfinţilor</a:t>
            </a:r>
            <a:r>
              <a:rPr lang="ro-RO" b="1" smtClean="0">
                <a:solidFill>
                  <a:srgbClr val="002060"/>
                </a:solidFill>
                <a:latin typeface="Comic Sans MS" panose="030F0702030302020204" pitchFamily="66" charset="0"/>
              </a:rPr>
              <a:t>, ca să ştie cei vii că Cel Preaînalt stăpâneşte peste împărăţia </a:t>
            </a:r>
            <a:r>
              <a:rPr lang="ro-RO" b="1" smtClean="0">
                <a:solidFill>
                  <a:srgbClr val="002060"/>
                </a:solidFill>
                <a:latin typeface="Comic Sans MS" panose="030F0702030302020204" pitchFamily="66" charset="0"/>
              </a:rPr>
              <a:t>oamenilor</a:t>
            </a:r>
            <a:r>
              <a:rPr lang="ro-RO" b="1" smtClean="0">
                <a:solidFill>
                  <a:srgbClr val="002060"/>
                </a:solidFill>
                <a:latin typeface="Comic Sans MS" panose="030F0702030302020204" pitchFamily="66" charset="0"/>
              </a:rPr>
              <a:t>, că o dă cui îi place şi înalţă în ea pe cel mai de jos dintre </a:t>
            </a:r>
            <a:r>
              <a:rPr lang="ro-RO" b="1" smtClean="0">
                <a:solidFill>
                  <a:srgbClr val="002060"/>
                </a:solidFill>
                <a:latin typeface="Comic Sans MS" panose="030F0702030302020204" pitchFamily="66" charset="0"/>
              </a:rPr>
              <a:t>oameni!”</a:t>
            </a:r>
            <a:r>
              <a:rPr lang="ro-RO" b="1" smtClean="0">
                <a:solidFill>
                  <a:srgbClr val="002060"/>
                </a:solidFill>
                <a:latin typeface="Comic Sans MS" panose="030F0702030302020204" pitchFamily="66" charset="0"/>
              </a:rPr>
              <a:t> </a:t>
            </a:r>
            <a:r>
              <a:rPr lang="ro-RO" sz="1400" b="1" smtClean="0">
                <a:solidFill>
                  <a:srgbClr val="002060"/>
                </a:solidFill>
                <a:latin typeface="Comic Sans MS" panose="030F0702030302020204" pitchFamily="66" charset="0"/>
              </a:rPr>
              <a:t>(</a:t>
            </a:r>
            <a:r>
              <a:rPr lang="ro-RO" sz="1400" b="1" smtClean="0">
                <a:solidFill>
                  <a:srgbClr val="002060"/>
                </a:solidFill>
                <a:latin typeface="Comic Sans MS" panose="030F0702030302020204" pitchFamily="66" charset="0"/>
              </a:rPr>
              <a:t>Daniel </a:t>
            </a:r>
            <a:r>
              <a:rPr lang="ro-RO" sz="1400" b="1" smtClean="0">
                <a:solidFill>
                  <a:srgbClr val="002060"/>
                </a:solidFill>
                <a:latin typeface="Comic Sans MS" panose="030F0702030302020204" pitchFamily="66" charset="0"/>
              </a:rPr>
              <a:t>4:17)</a:t>
            </a:r>
            <a:endParaRPr lang="ro-RO" sz="1400" b="1">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A5D7463-0B68-4A60-B4E2-C621F79F3E4B}"/>
              </a:ext>
            </a:extLst>
          </p:cNvPr>
          <p:cNvSpPr txBox="1"/>
          <p:nvPr/>
        </p:nvSpPr>
        <p:spPr>
          <a:xfrm>
            <a:off x="136724" y="2252424"/>
            <a:ext cx="6223143" cy="2508379"/>
          </a:xfrm>
          <a:prstGeom prst="rect">
            <a:avLst/>
          </a:prstGeom>
          <a:noFill/>
        </p:spPr>
        <p:txBody>
          <a:bodyPr wrap="square" rtlCol="0">
            <a:spAutoFit/>
          </a:bodyPr>
          <a:lstStyle/>
          <a:p>
            <a:pPr>
              <a:spcBef>
                <a:spcPts val="600"/>
              </a:spcBef>
            </a:pPr>
            <a:r>
              <a:rPr lang="ro-RO" sz="1900" b="1" smtClean="0"/>
              <a:t>Consecinţa</a:t>
            </a:r>
            <a:r>
              <a:rPr lang="ro-RO" sz="1900" b="1" smtClean="0"/>
              <a:t> vanităţii lui Nebucadneţar a constat în îmbolnăvirea acestuia </a:t>
            </a:r>
            <a:r>
              <a:rPr lang="ro-RO" sz="1900" b="1" smtClean="0"/>
              <a:t>de</a:t>
            </a:r>
            <a:r>
              <a:rPr lang="ro-RO" sz="1900" b="1" smtClean="0"/>
              <a:t> o afecţiune mentală numită </a:t>
            </a:r>
            <a:r>
              <a:rPr lang="ro-RO" sz="1900" b="1" smtClean="0"/>
              <a:t>zoantropie</a:t>
            </a:r>
            <a:r>
              <a:rPr lang="ro-RO" sz="1900" b="1" smtClean="0"/>
              <a:t>. El a crezut că e animal şi a început să se comporte ca </a:t>
            </a:r>
            <a:r>
              <a:rPr lang="ro-RO" sz="1900" b="1" smtClean="0"/>
              <a:t>atare.</a:t>
            </a:r>
            <a:endParaRPr lang="ro-RO" sz="1900" b="1" smtClean="0"/>
          </a:p>
          <a:p>
            <a:pPr>
              <a:spcBef>
                <a:spcPts val="600"/>
              </a:spcBef>
            </a:pPr>
            <a:r>
              <a:rPr lang="ro-RO" sz="1900" b="1" smtClean="0"/>
              <a:t>El a suferit de această boală vreme de şapte </a:t>
            </a:r>
            <a:r>
              <a:rPr lang="ro-RO" sz="1900" b="1" smtClean="0"/>
              <a:t>ani</a:t>
            </a:r>
            <a:r>
              <a:rPr lang="ro-RO" sz="1900" b="1" smtClean="0"/>
              <a:t>, până ce Dumnezeu i-a restituit </a:t>
            </a:r>
            <a:r>
              <a:rPr lang="ro-RO" sz="1900" b="1" smtClean="0"/>
              <a:t>raţiunea</a:t>
            </a:r>
            <a:r>
              <a:rPr lang="ro-RO" sz="1900" b="1" smtClean="0"/>
              <a:t>. Dumnezeu a dorit ca Nebucadneţar să accepte că doar El </a:t>
            </a:r>
            <a:r>
              <a:rPr lang="ro-RO" sz="1900" b="1" smtClean="0"/>
              <a:t>„</a:t>
            </a:r>
            <a:r>
              <a:rPr lang="ro-RO" sz="1900" b="1" smtClean="0"/>
              <a:t>stăpâneşte peste împărăţia </a:t>
            </a:r>
            <a:r>
              <a:rPr lang="ro-RO" sz="1900" b="1" smtClean="0"/>
              <a:t>oamenilor.”</a:t>
            </a:r>
            <a:endParaRPr lang="ro-RO" sz="1900" b="1"/>
          </a:p>
        </p:txBody>
      </p:sp>
      <p:pic>
        <p:nvPicPr>
          <p:cNvPr id="6" name="Imagen 5">
            <a:extLst>
              <a:ext uri="{FF2B5EF4-FFF2-40B4-BE49-F238E27FC236}">
                <a16:creationId xmlns:a16="http://schemas.microsoft.com/office/drawing/2014/main" xmlns="" id="{D39B7081-3B10-4A51-BA6A-592C5F5AF78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41037" y="2152669"/>
            <a:ext cx="3009782" cy="2135734"/>
          </a:xfrm>
          <a:prstGeom prst="roundRect">
            <a:avLst>
              <a:gd name="adj" fmla="val 76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xmlns="" id="{419A764B-E5BD-44FB-AAAA-5587C1166E6B}"/>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36724" y="4760803"/>
            <a:ext cx="1903698" cy="203929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9" name="Rectángulo 8">
            <a:extLst>
              <a:ext uri="{FF2B5EF4-FFF2-40B4-BE49-F238E27FC236}">
                <a16:creationId xmlns:a16="http://schemas.microsoft.com/office/drawing/2014/main" xmlns="" id="{9C1F968B-D179-4E9F-952F-E3F17925DD63}"/>
              </a:ext>
            </a:extLst>
          </p:cNvPr>
          <p:cNvSpPr/>
          <p:nvPr/>
        </p:nvSpPr>
        <p:spPr>
          <a:xfrm>
            <a:off x="2121409" y="4586808"/>
            <a:ext cx="4157471" cy="2215991"/>
          </a:xfrm>
          <a:prstGeom prst="rect">
            <a:avLst/>
          </a:prstGeom>
        </p:spPr>
        <p:txBody>
          <a:bodyPr wrap="square">
            <a:spAutoFit/>
          </a:bodyPr>
          <a:lstStyle/>
          <a:p>
            <a:pPr>
              <a:spcBef>
                <a:spcPts val="600"/>
              </a:spcBef>
            </a:pPr>
            <a:r>
              <a:rPr lang="ro-RO" sz="1900" b="1" smtClean="0"/>
              <a:t>Lui</a:t>
            </a:r>
            <a:r>
              <a:rPr lang="ro-RO" sz="1900" b="1" smtClean="0"/>
              <a:t> Nebucadneţar i s-a promis că împărăţia lui va rămâne stabilă de-a lungul acelei perioade de şapte </a:t>
            </a:r>
            <a:r>
              <a:rPr lang="ro-RO" sz="1900" b="1" smtClean="0"/>
              <a:t>ani.</a:t>
            </a:r>
            <a:endParaRPr lang="ro-RO" sz="1900" b="1" smtClean="0"/>
          </a:p>
          <a:p>
            <a:pPr>
              <a:spcBef>
                <a:spcPts val="600"/>
              </a:spcBef>
            </a:pPr>
            <a:r>
              <a:rPr lang="ro-RO" sz="1900" b="1" smtClean="0"/>
              <a:t>Noi trebuie să admitem şi să acceptăm că Dumnezeu trebuie să stăpânească în vieţile </a:t>
            </a:r>
            <a:r>
              <a:rPr lang="ro-RO" sz="1900" b="1" smtClean="0"/>
              <a:t>noastre</a:t>
            </a:r>
            <a:r>
              <a:rPr lang="ro-RO" sz="1900" b="1" smtClean="0"/>
              <a:t>. El este Domnul vieţilor </a:t>
            </a:r>
            <a:r>
              <a:rPr lang="ro-RO" sz="1900" b="1" smtClean="0"/>
              <a:t>noastre.</a:t>
            </a:r>
            <a:endParaRPr lang="ro-RO" sz="1900" b="1"/>
          </a:p>
        </p:txBody>
      </p:sp>
      <p:pic>
        <p:nvPicPr>
          <p:cNvPr id="11" name="Imagen 10">
            <a:extLst>
              <a:ext uri="{FF2B5EF4-FFF2-40B4-BE49-F238E27FC236}">
                <a16:creationId xmlns:a16="http://schemas.microsoft.com/office/drawing/2014/main" xmlns="" id="{600306DD-52CD-4203-898F-09AB0778C32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00493" y="711609"/>
            <a:ext cx="1839929" cy="140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xmlns="" id="{622C2956-9BBD-45FD-B8FB-C01E02A9F31A}"/>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6359867" y="4406536"/>
            <a:ext cx="2631810" cy="2393559"/>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400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par>
                          <p:cTn id="34" fill="hold">
                            <p:stCondLst>
                              <p:cond delay="1000"/>
                            </p:stCondLst>
                            <p:childTnLst>
                              <p:par>
                                <p:cTn id="35" presetID="37" presetClass="entr" presetSubtype="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wipe(left)">
                                      <p:cBhvr>
                                        <p:cTn id="59" dur="500"/>
                                        <p:tgtEl>
                                          <p:spTgt spid="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7" dur="1000" fill="hold"/>
                                        <p:tgtEl>
                                          <p:spTgt spid="15"/>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5"/>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9">
                                            <p:txEl>
                                              <p:pRg st="1" end="1"/>
                                            </p:txEl>
                                          </p:spTgt>
                                        </p:tgtEl>
                                        <p:attrNameLst>
                                          <p:attrName>style.visibility</p:attrName>
                                        </p:attrNameLst>
                                      </p:cBhvr>
                                      <p:to>
                                        <p:strVal val="visible"/>
                                      </p:to>
                                    </p:set>
                                    <p:animEffect transition="in" filter="wipe(left)">
                                      <p:cBhvr>
                                        <p:cTn id="7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1C2F16BC-106D-4341-9859-F31B4833890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661825" y="2095270"/>
            <a:ext cx="2347193" cy="1760395"/>
          </a:xfrm>
          <a:prstGeom prst="rect">
            <a:avLst/>
          </a:prstGeom>
          <a:ln>
            <a:noFill/>
          </a:ln>
          <a:effectLst>
            <a:reflection blurRad="12700" stA="30000" endPos="8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xmlns="" id="{EF5C4E38-D203-49EB-96E6-20E3A78EE42D}"/>
              </a:ext>
            </a:extLst>
          </p:cNvPr>
          <p:cNvSpPr/>
          <p:nvPr/>
        </p:nvSpPr>
        <p:spPr>
          <a:xfrm>
            <a:off x="0" y="-6601"/>
            <a:ext cx="9144000" cy="677108"/>
          </a:xfrm>
          <a:prstGeom prst="rect">
            <a:avLst/>
          </a:prstGeom>
          <a:noFill/>
        </p:spPr>
        <p:txBody>
          <a:bodyPr wrap="square" tIns="0" bIns="0" rtlCol="0">
            <a:spAutoFit/>
          </a:bodyPr>
          <a:lstStyle/>
          <a:p>
            <a:pPr algn="ctr" defTabSz="914400"/>
            <a:r>
              <a:rPr lang="ro-RO"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URMÂND SFATUL PROFETULUI</a:t>
            </a:r>
            <a:endParaRPr lang="ro-RO"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Imagen 8">
            <a:extLst>
              <a:ext uri="{FF2B5EF4-FFF2-40B4-BE49-F238E27FC236}">
                <a16:creationId xmlns:a16="http://schemas.microsoft.com/office/drawing/2014/main" xmlns="" id="{E484F911-298A-4D8D-9EB6-CC28ACEAB3AC}"/>
              </a:ext>
            </a:extLst>
          </p:cNvPr>
          <p:cNvPicPr>
            <a:picLocks noChangeAspect="1"/>
          </p:cNvPicPr>
          <p:nvPr/>
        </p:nvPicPr>
        <p:blipFill>
          <a:blip r:embed="rId4" cstate="screen">
            <a:extLst>
              <a:ext uri="{28A0092B-C50C-407E-A947-70E740481C1C}">
                <a14:useLocalDpi xmlns:a14="http://schemas.microsoft.com/office/drawing/2010/main" xmlns=""/>
              </a:ext>
            </a:extLst>
          </a:blip>
          <a:srcRect/>
          <a:stretch/>
        </p:blipFill>
        <p:spPr>
          <a:xfrm>
            <a:off x="-69670" y="2287982"/>
            <a:ext cx="6156961" cy="4617721"/>
          </a:xfrm>
          <a:prstGeom prst="rect">
            <a:avLst/>
          </a:prstGeom>
          <a:ln>
            <a:noFill/>
          </a:ln>
          <a:effectLst>
            <a:softEdge rad="38100"/>
          </a:effectLst>
        </p:spPr>
      </p:pic>
      <p:sp>
        <p:nvSpPr>
          <p:cNvPr id="3" name="Rectángulo 2">
            <a:extLst>
              <a:ext uri="{FF2B5EF4-FFF2-40B4-BE49-F238E27FC236}">
                <a16:creationId xmlns:a16="http://schemas.microsoft.com/office/drawing/2014/main" xmlns="" id="{2F77CDC5-273A-407C-BB0D-27437EACF36A}"/>
              </a:ext>
            </a:extLst>
          </p:cNvPr>
          <p:cNvSpPr/>
          <p:nvPr/>
        </p:nvSpPr>
        <p:spPr>
          <a:xfrm>
            <a:off x="1" y="652530"/>
            <a:ext cx="9139652" cy="923330"/>
          </a:xfrm>
          <a:prstGeom prst="rect">
            <a:avLst/>
          </a:prstGeom>
          <a:solidFill>
            <a:schemeClr val="bg1"/>
          </a:solidFill>
        </p:spPr>
        <p:txBody>
          <a:bodyPr wrap="square" lIns="360000" rIns="360000">
            <a:spAutoFit/>
            <a:scene3d>
              <a:camera prst="orthographicFront"/>
              <a:lightRig rig="threePt" dir="t"/>
            </a:scene3d>
            <a:sp3d extrusionH="57150">
              <a:bevelT w="38100" h="38100"/>
            </a:sp3d>
          </a:bodyPr>
          <a:lstStyle/>
          <a:p>
            <a:pPr algn="ctr"/>
            <a:r>
              <a:rPr lang="ro-RO" b="1" smtClean="0">
                <a:solidFill>
                  <a:srgbClr val="6F72BF"/>
                </a:solidFill>
                <a:latin typeface="Comic Sans MS" panose="030F0702030302020204" pitchFamily="66" charset="0"/>
              </a:rPr>
              <a:t>„</a:t>
            </a:r>
            <a:r>
              <a:rPr lang="ro-RO" b="1" smtClean="0">
                <a:solidFill>
                  <a:srgbClr val="6F72BF"/>
                </a:solidFill>
                <a:latin typeface="Comic Sans MS" panose="030F0702030302020204" pitchFamily="66" charset="0"/>
              </a:rPr>
              <a:t>De aceea, împărate</a:t>
            </a:r>
            <a:r>
              <a:rPr lang="ro-RO" b="1" smtClean="0">
                <a:solidFill>
                  <a:srgbClr val="6F72BF"/>
                </a:solidFill>
                <a:latin typeface="Comic Sans MS" panose="030F0702030302020204" pitchFamily="66" charset="0"/>
              </a:rPr>
              <a:t>, placă-ţi sfatul </a:t>
            </a:r>
            <a:r>
              <a:rPr lang="ro-RO" b="1" smtClean="0">
                <a:solidFill>
                  <a:srgbClr val="6F72BF"/>
                </a:solidFill>
                <a:latin typeface="Comic Sans MS" panose="030F0702030302020204" pitchFamily="66" charset="0"/>
              </a:rPr>
              <a:t>meu</a:t>
            </a:r>
            <a:r>
              <a:rPr lang="ro-RO" b="1" smtClean="0">
                <a:solidFill>
                  <a:srgbClr val="6F72BF"/>
                </a:solidFill>
                <a:latin typeface="Comic Sans MS" panose="030F0702030302020204" pitchFamily="66" charset="0"/>
              </a:rPr>
              <a:t>! Pune capăt păcatelor tale şi trăieşte în </a:t>
            </a:r>
            <a:r>
              <a:rPr lang="ro-RO" b="1" smtClean="0">
                <a:solidFill>
                  <a:srgbClr val="6F72BF"/>
                </a:solidFill>
                <a:latin typeface="Comic Sans MS" panose="030F0702030302020204" pitchFamily="66" charset="0"/>
              </a:rPr>
              <a:t>neprihănire</a:t>
            </a:r>
            <a:r>
              <a:rPr lang="ro-RO" b="1" smtClean="0">
                <a:solidFill>
                  <a:srgbClr val="6F72BF"/>
                </a:solidFill>
                <a:latin typeface="Comic Sans MS" panose="030F0702030302020204" pitchFamily="66" charset="0"/>
              </a:rPr>
              <a:t>, rupe-o cu nelegiuirile tale şi ai milă de cei </a:t>
            </a:r>
            <a:r>
              <a:rPr lang="ro-RO" b="1" smtClean="0">
                <a:solidFill>
                  <a:srgbClr val="6F72BF"/>
                </a:solidFill>
                <a:latin typeface="Comic Sans MS" panose="030F0702030302020204" pitchFamily="66" charset="0"/>
              </a:rPr>
              <a:t>nenorociţi</a:t>
            </a:r>
            <a:r>
              <a:rPr lang="ro-RO" b="1" smtClean="0">
                <a:solidFill>
                  <a:srgbClr val="6F72BF"/>
                </a:solidFill>
                <a:latin typeface="Comic Sans MS" panose="030F0702030302020204" pitchFamily="66" charset="0"/>
              </a:rPr>
              <a:t>, şi poate că ţi se va prelungi </a:t>
            </a:r>
            <a:r>
              <a:rPr lang="ro-RO" b="1" smtClean="0">
                <a:solidFill>
                  <a:srgbClr val="6F72BF"/>
                </a:solidFill>
                <a:latin typeface="Comic Sans MS" panose="030F0702030302020204" pitchFamily="66" charset="0"/>
              </a:rPr>
              <a:t>fericirea!”</a:t>
            </a:r>
            <a:r>
              <a:rPr lang="ro-RO" b="1" smtClean="0">
                <a:solidFill>
                  <a:srgbClr val="6F72BF"/>
                </a:solidFill>
                <a:latin typeface="Comic Sans MS" panose="030F0702030302020204" pitchFamily="66" charset="0"/>
              </a:rPr>
              <a:t> </a:t>
            </a:r>
            <a:r>
              <a:rPr lang="ro-RO" sz="1400" b="1" smtClean="0">
                <a:solidFill>
                  <a:srgbClr val="6F72BF"/>
                </a:solidFill>
                <a:latin typeface="Comic Sans MS" panose="030F0702030302020204" pitchFamily="66" charset="0"/>
              </a:rPr>
              <a:t>(</a:t>
            </a:r>
            <a:r>
              <a:rPr lang="ro-RO" sz="1400" b="1" smtClean="0">
                <a:solidFill>
                  <a:srgbClr val="6F72BF"/>
                </a:solidFill>
                <a:latin typeface="Comic Sans MS" panose="030F0702030302020204" pitchFamily="66" charset="0"/>
              </a:rPr>
              <a:t>Daniel </a:t>
            </a:r>
            <a:r>
              <a:rPr lang="ro-RO" sz="1400" b="1" smtClean="0">
                <a:solidFill>
                  <a:srgbClr val="6F72BF"/>
                </a:solidFill>
                <a:latin typeface="Comic Sans MS" panose="030F0702030302020204" pitchFamily="66" charset="0"/>
              </a:rPr>
              <a:t>4:27)</a:t>
            </a:r>
            <a:endParaRPr lang="ro-RO" sz="1200" b="1">
              <a:solidFill>
                <a:srgbClr val="6F72BF"/>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7597402-A864-4ABA-AAFC-43CB77F547AC}"/>
              </a:ext>
            </a:extLst>
          </p:cNvPr>
          <p:cNvSpPr txBox="1"/>
          <p:nvPr/>
        </p:nvSpPr>
        <p:spPr>
          <a:xfrm>
            <a:off x="74021" y="1532701"/>
            <a:ext cx="8442962" cy="784830"/>
          </a:xfrm>
          <a:prstGeom prst="rect">
            <a:avLst/>
          </a:prstGeom>
          <a:noFill/>
        </p:spPr>
        <p:txBody>
          <a:bodyPr wrap="square" rtlCol="0">
            <a:spAutoFit/>
          </a:bodyPr>
          <a:lstStyle/>
          <a:p>
            <a:pPr>
              <a:spcBef>
                <a:spcPts val="600"/>
              </a:spcBef>
            </a:pPr>
            <a:r>
              <a:rPr lang="ro-RO" sz="2000" b="1" smtClean="0"/>
              <a:t>Nebucadneţar nu era obligat să aştepte pasiv împlinirea sentinţei </a:t>
            </a:r>
            <a:r>
              <a:rPr lang="ro-RO" sz="2000" b="1" smtClean="0"/>
              <a:t>sale.</a:t>
            </a:r>
            <a:endParaRPr lang="ro-RO" sz="2000" b="1" smtClean="0"/>
          </a:p>
          <a:p>
            <a:pPr>
              <a:spcBef>
                <a:spcPts val="600"/>
              </a:spcBef>
            </a:pPr>
            <a:r>
              <a:rPr lang="ro-RO" sz="2000" b="1" smtClean="0"/>
              <a:t>Cum ar fi putut-o </a:t>
            </a:r>
            <a:r>
              <a:rPr lang="ro-RO" sz="2000" b="1" smtClean="0"/>
              <a:t>evita</a:t>
            </a:r>
            <a:r>
              <a:rPr lang="ro-RO" sz="2000" b="1" smtClean="0"/>
              <a:t>? Prin ascultarea sfatului </a:t>
            </a:r>
            <a:r>
              <a:rPr lang="ro-RO" sz="2000" b="1" smtClean="0"/>
              <a:t>profetului:</a:t>
            </a:r>
            <a:endParaRPr lang="ro-RO" sz="2000" b="1"/>
          </a:p>
        </p:txBody>
      </p:sp>
      <p:graphicFrame>
        <p:nvGraphicFramePr>
          <p:cNvPr id="7" name="Diagrama 6">
            <a:extLst>
              <a:ext uri="{FF2B5EF4-FFF2-40B4-BE49-F238E27FC236}">
                <a16:creationId xmlns:a16="http://schemas.microsoft.com/office/drawing/2014/main" xmlns="" id="{4F078895-8DAC-4A08-B679-F9277EAA1CE0}"/>
              </a:ext>
            </a:extLst>
          </p:cNvPr>
          <p:cNvGraphicFramePr/>
          <p:nvPr>
            <p:extLst>
              <p:ext uri="{D42A27DB-BD31-4B8C-83A1-F6EECF244321}">
                <p14:modId xmlns:p14="http://schemas.microsoft.com/office/powerpoint/2010/main" xmlns="" val="3078366658"/>
              </p:ext>
            </p:extLst>
          </p:nvPr>
        </p:nvGraphicFramePr>
        <p:xfrm>
          <a:off x="58683" y="2290371"/>
          <a:ext cx="4243346" cy="1132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xmlns="" id="{51FC6E0B-4C89-4FDA-B517-AD33194668E7}"/>
              </a:ext>
            </a:extLst>
          </p:cNvPr>
          <p:cNvSpPr txBox="1"/>
          <p:nvPr/>
        </p:nvSpPr>
        <p:spPr>
          <a:xfrm>
            <a:off x="6087292" y="4074568"/>
            <a:ext cx="3052361" cy="2631490"/>
          </a:xfrm>
          <a:prstGeom prst="rect">
            <a:avLst/>
          </a:prstGeom>
          <a:noFill/>
        </p:spPr>
        <p:txBody>
          <a:bodyPr wrap="square" rtlCol="0">
            <a:spAutoFit/>
          </a:bodyPr>
          <a:lstStyle/>
          <a:p>
            <a:pPr>
              <a:spcBef>
                <a:spcPts val="600"/>
              </a:spcBef>
            </a:pPr>
            <a:r>
              <a:rPr lang="ro-RO" sz="2000" b="1" smtClean="0"/>
              <a:t>El </a:t>
            </a:r>
            <a:r>
              <a:rPr lang="ro-RO" sz="2000" b="1" smtClean="0"/>
              <a:t>a construit Babilonul şi magnificele grădini suspendate pe munca silnică a celor </a:t>
            </a:r>
            <a:r>
              <a:rPr lang="ro-RO" sz="2000" b="1" smtClean="0"/>
              <a:t>asupriţi.</a:t>
            </a:r>
            <a:endParaRPr lang="ro-RO" sz="2000" b="1" smtClean="0"/>
          </a:p>
          <a:p>
            <a:pPr>
              <a:spcBef>
                <a:spcPts val="600"/>
              </a:spcBef>
            </a:pPr>
            <a:r>
              <a:rPr lang="ro-RO" sz="2000" b="1" smtClean="0"/>
              <a:t>Dragostea şi grija faţă de ceilalţi este parte constituentă a căii spre </a:t>
            </a:r>
            <a:r>
              <a:rPr lang="ro-RO" sz="2000" b="1" smtClean="0"/>
              <a:t>măreţie.</a:t>
            </a:r>
            <a:endParaRPr lang="ro-RO" sz="2000" b="1"/>
          </a:p>
        </p:txBody>
      </p:sp>
      <p:graphicFrame>
        <p:nvGraphicFramePr>
          <p:cNvPr id="8" name="Diagrama 7">
            <a:extLst>
              <a:ext uri="{FF2B5EF4-FFF2-40B4-BE49-F238E27FC236}">
                <a16:creationId xmlns:a16="http://schemas.microsoft.com/office/drawing/2014/main" xmlns="" id="{4EAD361E-80D1-4192-85A2-176687A699E3}"/>
              </a:ext>
            </a:extLst>
          </p:cNvPr>
          <p:cNvGraphicFramePr/>
          <p:nvPr>
            <p:extLst>
              <p:ext uri="{D42A27DB-BD31-4B8C-83A1-F6EECF244321}">
                <p14:modId xmlns:p14="http://schemas.microsoft.com/office/powerpoint/2010/main" xmlns="" val="2665508984"/>
              </p:ext>
            </p:extLst>
          </p:nvPr>
        </p:nvGraphicFramePr>
        <p:xfrm>
          <a:off x="709739" y="5904411"/>
          <a:ext cx="5255625" cy="8765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2136880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2000"/>
                                        <p:tgtEl>
                                          <p:spTgt spid="9"/>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ED5035D9-A979-48FC-BD15-55FF7F4F21C4}"/>
                                            </p:graphicEl>
                                          </p:spTgt>
                                        </p:tgtEl>
                                        <p:attrNameLst>
                                          <p:attrName>style.visibility</p:attrName>
                                        </p:attrNameLst>
                                      </p:cBhvr>
                                      <p:to>
                                        <p:strVal val="visible"/>
                                      </p:to>
                                    </p:set>
                                    <p:animEffect transition="in" filter="wipe(left)">
                                      <p:cBhvr>
                                        <p:cTn id="35" dur="500"/>
                                        <p:tgtEl>
                                          <p:spTgt spid="7">
                                            <p:graphicEl>
                                              <a:dgm id="{ED5035D9-A979-48FC-BD15-55FF7F4F21C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graphicEl>
                                              <a:dgm id="{14C8E676-6CAE-4B1C-BDC1-E1C99F2B60EA}"/>
                                            </p:graphicEl>
                                          </p:spTgt>
                                        </p:tgtEl>
                                        <p:attrNameLst>
                                          <p:attrName>style.visibility</p:attrName>
                                        </p:attrNameLst>
                                      </p:cBhvr>
                                      <p:to>
                                        <p:strVal val="visible"/>
                                      </p:to>
                                    </p:set>
                                    <p:animEffect transition="in" filter="wipe(left)">
                                      <p:cBhvr>
                                        <p:cTn id="40" dur="500"/>
                                        <p:tgtEl>
                                          <p:spTgt spid="7">
                                            <p:graphicEl>
                                              <a:dgm id="{14C8E676-6CAE-4B1C-BDC1-E1C99F2B60E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graphicEl>
                                              <a:dgm id="{C7FCB7FF-8415-4C26-A828-3761A8CCACF0}"/>
                                            </p:graphicEl>
                                          </p:spTgt>
                                        </p:tgtEl>
                                        <p:attrNameLst>
                                          <p:attrName>style.visibility</p:attrName>
                                        </p:attrNameLst>
                                      </p:cBhvr>
                                      <p:to>
                                        <p:strVal val="visible"/>
                                      </p:to>
                                    </p:set>
                                    <p:animEffect transition="in" filter="wipe(left)">
                                      <p:cBhvr>
                                        <p:cTn id="45" dur="500"/>
                                        <p:tgtEl>
                                          <p:spTgt spid="8">
                                            <p:graphicEl>
                                              <a:dgm id="{C7FCB7FF-8415-4C26-A828-3761A8CCACF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graphicEl>
                                              <a:dgm id="{4BBCAC83-C6CD-4103-AD8D-85EA9C11C4FF}"/>
                                            </p:graphicEl>
                                          </p:spTgt>
                                        </p:tgtEl>
                                        <p:attrNameLst>
                                          <p:attrName>style.visibility</p:attrName>
                                        </p:attrNameLst>
                                      </p:cBhvr>
                                      <p:to>
                                        <p:strVal val="visible"/>
                                      </p:to>
                                    </p:set>
                                    <p:animEffect transition="in" filter="wipe(left)">
                                      <p:cBhvr>
                                        <p:cTn id="50" dur="500"/>
                                        <p:tgtEl>
                                          <p:spTgt spid="8">
                                            <p:graphicEl>
                                              <a:dgm id="{4BBCAC83-C6CD-4103-AD8D-85EA9C11C4F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fade">
                                      <p:cBhvr>
                                        <p:cTn id="61" dur="1000"/>
                                        <p:tgtEl>
                                          <p:spTgt spid="6">
                                            <p:txEl>
                                              <p:pRg st="0" end="0"/>
                                            </p:txEl>
                                          </p:spTgt>
                                        </p:tgtEl>
                                      </p:cBhvr>
                                    </p:animEffect>
                                    <p:anim calcmode="lin" valueType="num">
                                      <p:cBhvr>
                                        <p:cTn id="6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Effect transition="in" filter="fade">
                                      <p:cBhvr>
                                        <p:cTn id="69" dur="1000"/>
                                        <p:tgtEl>
                                          <p:spTgt spid="6">
                                            <p:txEl>
                                              <p:pRg st="1" end="1"/>
                                            </p:txEl>
                                          </p:spTgt>
                                        </p:tgtEl>
                                      </p:cBhvr>
                                    </p:animEffect>
                                    <p:anim calcmode="lin" valueType="num">
                                      <p:cBhvr>
                                        <p:cTn id="7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Graphic spid="7" grpId="0">
        <p:bldSub>
          <a:bldDgm bld="one"/>
        </p:bldSub>
      </p:bldGraphic>
      <p:bldP spid="6" grpId="0" uiExpand="1" build="p"/>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2CA7AA4-B796-43D8-B1D1-4ABA6B8AC67A}"/>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79660" y="778271"/>
            <a:ext cx="3630192" cy="4022136"/>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p:spPr>
      </p:pic>
      <p:sp>
        <p:nvSpPr>
          <p:cNvPr id="2" name="Rectángulo 1">
            <a:extLst>
              <a:ext uri="{FF2B5EF4-FFF2-40B4-BE49-F238E27FC236}">
                <a16:creationId xmlns:a16="http://schemas.microsoft.com/office/drawing/2014/main" xmlns="" id="{2D0066C1-650E-4A34-A0A7-0ED64817084D}"/>
              </a:ext>
            </a:extLst>
          </p:cNvPr>
          <p:cNvSpPr/>
          <p:nvPr/>
        </p:nvSpPr>
        <p:spPr>
          <a:xfrm>
            <a:off x="1" y="-7128"/>
            <a:ext cx="9143998" cy="523220"/>
          </a:xfrm>
          <a:prstGeom prst="rect">
            <a:avLst/>
          </a:prstGeom>
          <a:noFill/>
        </p:spPr>
        <p:txBody>
          <a:bodyPr wrap="square" rtlCol="0">
            <a:spAutoFit/>
            <a:scene3d>
              <a:camera prst="orthographicFront"/>
              <a:lightRig rig="flood" dir="tl"/>
            </a:scene3d>
            <a:sp3d contourW="25400" prstMaterial="matte">
              <a:bevelT w="25400" h="55880" prst="artDeco"/>
              <a:contourClr>
                <a:schemeClr val="accent2">
                  <a:tint val="20000"/>
                </a:schemeClr>
              </a:contourClr>
            </a:sp3d>
          </a:bodyPr>
          <a:lstStyle/>
          <a:p>
            <a:pPr algn="ctr" defTabSz="914400"/>
            <a:r>
              <a:rPr lang="ro-RO" sz="2800" b="1" spc="300" smtClean="0">
                <a:ln w="11430"/>
                <a:solidFill>
                  <a:srgbClr val="256B08"/>
                </a:solidFill>
                <a:effectLst>
                  <a:outerShdw blurRad="76200" dist="50800" dir="5400000" algn="tl" rotWithShape="0">
                    <a:srgbClr val="000000">
                      <a:alpha val="65000"/>
                    </a:srgbClr>
                  </a:outerShdw>
                </a:effectLst>
              </a:rPr>
              <a:t>ACCEPTAREA AUTORITĂȚII LUI DUMNEZEU</a:t>
            </a:r>
            <a:endParaRPr lang="ro-RO" sz="2800" b="1" spc="300">
              <a:ln w="11430"/>
              <a:solidFill>
                <a:srgbClr val="256B08"/>
              </a:soli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a16="http://schemas.microsoft.com/office/drawing/2014/main" xmlns="" id="{52A01745-BF8C-4D32-BBFA-39C8D944EF6D}"/>
              </a:ext>
            </a:extLst>
          </p:cNvPr>
          <p:cNvSpPr/>
          <p:nvPr/>
        </p:nvSpPr>
        <p:spPr>
          <a:xfrm>
            <a:off x="3789510" y="680287"/>
            <a:ext cx="5274829" cy="1923604"/>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7030A0"/>
                </a:solidFill>
                <a:latin typeface="Comic Sans MS" panose="030F0702030302020204" pitchFamily="66" charset="0"/>
              </a:rPr>
              <a:t>„</a:t>
            </a:r>
            <a:r>
              <a:rPr lang="ro-RO" sz="1700" b="1" smtClean="0">
                <a:solidFill>
                  <a:srgbClr val="7030A0"/>
                </a:solidFill>
                <a:latin typeface="Comic Sans MS" panose="030F0702030302020204" pitchFamily="66" charset="0"/>
              </a:rPr>
              <a:t>După trecerea vremii sorocite, eu</a:t>
            </a:r>
            <a:r>
              <a:rPr lang="ro-RO" sz="1700" b="1" smtClean="0">
                <a:solidFill>
                  <a:srgbClr val="7030A0"/>
                </a:solidFill>
                <a:latin typeface="Comic Sans MS" panose="030F0702030302020204" pitchFamily="66" charset="0"/>
              </a:rPr>
              <a:t>, </a:t>
            </a:r>
            <a:r>
              <a:rPr lang="ro-RO" sz="1700" b="1" smtClean="0">
                <a:solidFill>
                  <a:srgbClr val="7030A0"/>
                </a:solidFill>
                <a:latin typeface="Comic Sans MS" panose="030F0702030302020204" pitchFamily="66" charset="0"/>
              </a:rPr>
              <a:t>Nebucadneţar</a:t>
            </a:r>
            <a:r>
              <a:rPr lang="ro-RO" sz="1700" b="1" smtClean="0">
                <a:solidFill>
                  <a:srgbClr val="7030A0"/>
                </a:solidFill>
                <a:latin typeface="Comic Sans MS" panose="030F0702030302020204" pitchFamily="66" charset="0"/>
              </a:rPr>
              <a:t>, am ridicat ochii spre cer şi mi-a venit iarăşi mintea la </a:t>
            </a:r>
            <a:r>
              <a:rPr lang="ro-RO" sz="1700" b="1" smtClean="0">
                <a:solidFill>
                  <a:srgbClr val="7030A0"/>
                </a:solidFill>
                <a:latin typeface="Comic Sans MS" panose="030F0702030302020204" pitchFamily="66" charset="0"/>
              </a:rPr>
              <a:t>loc</a:t>
            </a:r>
            <a:r>
              <a:rPr lang="ro-RO" sz="1700" b="1" smtClean="0">
                <a:solidFill>
                  <a:srgbClr val="7030A0"/>
                </a:solidFill>
                <a:latin typeface="Comic Sans MS" panose="030F0702030302020204" pitchFamily="66" charset="0"/>
              </a:rPr>
              <a:t>. Am binecuvântat pe Cel </a:t>
            </a:r>
            <a:r>
              <a:rPr lang="ro-RO" sz="1700" b="1" smtClean="0">
                <a:solidFill>
                  <a:srgbClr val="7030A0"/>
                </a:solidFill>
                <a:latin typeface="Comic Sans MS" panose="030F0702030302020204" pitchFamily="66" charset="0"/>
              </a:rPr>
              <a:t>Preaînalt</a:t>
            </a:r>
            <a:r>
              <a:rPr lang="ro-RO" sz="1700" b="1" smtClean="0">
                <a:solidFill>
                  <a:srgbClr val="7030A0"/>
                </a:solidFill>
                <a:latin typeface="Comic Sans MS" panose="030F0702030302020204" pitchFamily="66" charset="0"/>
              </a:rPr>
              <a:t>, am lăudat şi slăvit pe Cel ce trăieşte </a:t>
            </a:r>
            <a:r>
              <a:rPr lang="ro-RO" sz="1700" b="1" smtClean="0">
                <a:solidFill>
                  <a:srgbClr val="7030A0"/>
                </a:solidFill>
                <a:latin typeface="Comic Sans MS" panose="030F0702030302020204" pitchFamily="66" charset="0"/>
              </a:rPr>
              <a:t>veşnic</a:t>
            </a:r>
            <a:r>
              <a:rPr lang="ro-RO" sz="1700" b="1" smtClean="0">
                <a:solidFill>
                  <a:srgbClr val="7030A0"/>
                </a:solidFill>
                <a:latin typeface="Comic Sans MS" panose="030F0702030302020204" pitchFamily="66" charset="0"/>
              </a:rPr>
              <a:t>, Acela a cărui stăpânire este veşnică şi a cărui împărăţie dăinuieşte din neam în </a:t>
            </a:r>
            <a:r>
              <a:rPr lang="ro-RO" sz="1700" b="1" smtClean="0">
                <a:solidFill>
                  <a:srgbClr val="7030A0"/>
                </a:solidFill>
                <a:latin typeface="Comic Sans MS" panose="030F0702030302020204" pitchFamily="66" charset="0"/>
              </a:rPr>
              <a:t>neam.”</a:t>
            </a:r>
            <a:r>
              <a:rPr lang="ro-RO" sz="1700" b="1" smtClean="0">
                <a:solidFill>
                  <a:srgbClr val="7030A0"/>
                </a:solidFill>
                <a:latin typeface="Comic Sans MS" panose="030F0702030302020204" pitchFamily="66" charset="0"/>
              </a:rPr>
              <a:t> </a:t>
            </a:r>
            <a:r>
              <a:rPr lang="ro-RO" sz="1400" b="1" smtClean="0">
                <a:solidFill>
                  <a:srgbClr val="7030A0"/>
                </a:solidFill>
                <a:latin typeface="Comic Sans MS" panose="030F0702030302020204" pitchFamily="66" charset="0"/>
              </a:rPr>
              <a:t>(</a:t>
            </a:r>
            <a:r>
              <a:rPr lang="ro-RO" sz="1400" b="1" smtClean="0">
                <a:solidFill>
                  <a:srgbClr val="7030A0"/>
                </a:solidFill>
                <a:latin typeface="Comic Sans MS" panose="030F0702030302020204" pitchFamily="66" charset="0"/>
              </a:rPr>
              <a:t>Daniel </a:t>
            </a:r>
            <a:r>
              <a:rPr lang="ro-RO" sz="1400" b="1" smtClean="0">
                <a:solidFill>
                  <a:srgbClr val="7030A0"/>
                </a:solidFill>
                <a:latin typeface="Comic Sans MS" panose="030F0702030302020204" pitchFamily="66" charset="0"/>
              </a:rPr>
              <a:t>4:34)</a:t>
            </a:r>
            <a:endParaRPr lang="ro-RO" sz="1200" b="1">
              <a:solidFill>
                <a:srgbClr val="7030A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DD7A620-AC32-4991-9C78-884BF55B34E8}"/>
              </a:ext>
            </a:extLst>
          </p:cNvPr>
          <p:cNvSpPr txBox="1"/>
          <p:nvPr/>
        </p:nvSpPr>
        <p:spPr>
          <a:xfrm>
            <a:off x="3821779" y="2607597"/>
            <a:ext cx="5259977" cy="2015936"/>
          </a:xfrm>
          <a:prstGeom prst="rect">
            <a:avLst/>
          </a:prstGeom>
          <a:noFill/>
        </p:spPr>
        <p:txBody>
          <a:bodyPr wrap="square" rtlCol="0">
            <a:spAutoFit/>
          </a:bodyPr>
          <a:lstStyle/>
          <a:p>
            <a:pPr>
              <a:spcBef>
                <a:spcPts val="600"/>
              </a:spcBef>
            </a:pPr>
            <a:r>
              <a:rPr lang="ro-RO" sz="2000" b="1" dirty="0" smtClean="0"/>
              <a:t>Expresia „a </a:t>
            </a:r>
            <a:r>
              <a:rPr lang="ro-RO" sz="2000" b="1" dirty="0" smtClean="0"/>
              <a:t>ridica ochii” este folosită ca un sinonim pentru a privi la ceva (Gen. 13:10; 18:2; 22:13; 24:64), sau ca un act de închinare    (</a:t>
            </a:r>
            <a:r>
              <a:rPr lang="ro-RO" sz="2000" b="1" dirty="0" err="1" smtClean="0"/>
              <a:t>Deut</a:t>
            </a:r>
            <a:r>
              <a:rPr lang="ro-RO" sz="2000" b="1" dirty="0" smtClean="0"/>
              <a:t>. 4:19; </a:t>
            </a:r>
            <a:r>
              <a:rPr lang="ro-RO" sz="2000" b="1" dirty="0" err="1" smtClean="0"/>
              <a:t>Ps</a:t>
            </a:r>
            <a:r>
              <a:rPr lang="ro-RO" sz="2000" b="1" dirty="0" smtClean="0"/>
              <a:t>. 123:1; </a:t>
            </a:r>
            <a:r>
              <a:rPr lang="ro-RO" sz="2000" b="1" dirty="0" err="1" smtClean="0"/>
              <a:t>Is</a:t>
            </a:r>
            <a:r>
              <a:rPr lang="ro-RO" sz="2000" b="1" dirty="0" smtClean="0"/>
              <a:t>. 38:14).</a:t>
            </a:r>
          </a:p>
          <a:p>
            <a:pPr>
              <a:spcBef>
                <a:spcPts val="600"/>
              </a:spcBef>
            </a:pPr>
            <a:r>
              <a:rPr lang="ro-RO" sz="2000" b="1" dirty="0" smtClean="0"/>
              <a:t>Dumnezeu a fost milostiv cu Nebucadneţar când acesta L-a căutat şi i-a restituit raţiunea.</a:t>
            </a:r>
            <a:endParaRPr lang="ro-RO" sz="2000" b="1" dirty="0"/>
          </a:p>
        </p:txBody>
      </p:sp>
      <p:pic>
        <p:nvPicPr>
          <p:cNvPr id="6" name="Imagen 5">
            <a:extLst>
              <a:ext uri="{FF2B5EF4-FFF2-40B4-BE49-F238E27FC236}">
                <a16:creationId xmlns:a16="http://schemas.microsoft.com/office/drawing/2014/main" xmlns="" id="{501DD8B0-2581-410B-9389-97BD2F94B41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400800" y="4893766"/>
            <a:ext cx="2465161" cy="1852301"/>
          </a:xfrm>
          <a:prstGeom prst="round2DiagRect">
            <a:avLst>
              <a:gd name="adj1" fmla="val 16667"/>
              <a:gd name="adj2" fmla="val 0"/>
            </a:avLst>
          </a:prstGeom>
          <a:ln w="88900" cap="sq">
            <a:solidFill>
              <a:srgbClr val="256B08"/>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11" name="Rectángulo 10">
            <a:extLst>
              <a:ext uri="{FF2B5EF4-FFF2-40B4-BE49-F238E27FC236}">
                <a16:creationId xmlns:a16="http://schemas.microsoft.com/office/drawing/2014/main" xmlns="" id="{24A32017-BD60-42C1-870E-C0D971C05E47}"/>
              </a:ext>
            </a:extLst>
          </p:cNvPr>
          <p:cNvSpPr/>
          <p:nvPr/>
        </p:nvSpPr>
        <p:spPr>
          <a:xfrm>
            <a:off x="286687" y="4995748"/>
            <a:ext cx="5756665" cy="1708160"/>
          </a:xfrm>
          <a:prstGeom prst="rect">
            <a:avLst/>
          </a:prstGeom>
        </p:spPr>
        <p:txBody>
          <a:bodyPr wrap="square">
            <a:spAutoFit/>
          </a:bodyPr>
          <a:lstStyle/>
          <a:p>
            <a:pPr>
              <a:spcBef>
                <a:spcPts val="600"/>
              </a:spcBef>
            </a:pPr>
            <a:r>
              <a:rPr lang="ro-RO" sz="2000" b="1" smtClean="0"/>
              <a:t>Acum</a:t>
            </a:r>
            <a:r>
              <a:rPr lang="ro-RO" sz="2000" b="1" smtClean="0"/>
              <a:t> regele a admis pe deplin ceea ce până acum voia să accepte doar </a:t>
            </a:r>
            <a:r>
              <a:rPr lang="ro-RO" sz="2000" b="1" smtClean="0"/>
              <a:t>parţial</a:t>
            </a:r>
            <a:r>
              <a:rPr lang="ro-RO" sz="2000" b="1" smtClean="0"/>
              <a:t>: Dumnezeu este Rege în </a:t>
            </a:r>
            <a:r>
              <a:rPr lang="ro-RO" sz="2000" b="1" smtClean="0"/>
              <a:t>veci</a:t>
            </a:r>
            <a:r>
              <a:rPr lang="ro-RO" sz="2000" b="1" smtClean="0"/>
              <a:t>; El este singurul </a:t>
            </a:r>
            <a:r>
              <a:rPr lang="ro-RO" sz="2000" b="1" smtClean="0"/>
              <a:t>St</a:t>
            </a:r>
            <a:r>
              <a:rPr lang="ro-RO" sz="2000" b="1" smtClean="0"/>
              <a:t>ăpân a </a:t>
            </a:r>
            <a:r>
              <a:rPr lang="ro-RO" sz="2000" b="1" smtClean="0"/>
              <a:t>toate.</a:t>
            </a:r>
            <a:endParaRPr lang="ro-RO" sz="2000" b="1" smtClean="0"/>
          </a:p>
          <a:p>
            <a:pPr>
              <a:spcBef>
                <a:spcPts val="600"/>
              </a:spcBef>
            </a:pPr>
            <a:r>
              <a:rPr lang="ro-RO" sz="2000" b="1" smtClean="0"/>
              <a:t>Dumnezeu ne dă continuu şanse să Îl acceptăm ca să ne bucurăm de o relaţie apropiată cu </a:t>
            </a:r>
            <a:r>
              <a:rPr lang="ro-RO" sz="2000" b="1" smtClean="0"/>
              <a:t>El.</a:t>
            </a:r>
            <a:endParaRPr lang="ro-RO" sz="2000" b="1"/>
          </a:p>
        </p:txBody>
      </p:sp>
    </p:spTree>
    <p:extLst>
      <p:ext uri="{BB962C8B-B14F-4D97-AF65-F5344CB8AC3E}">
        <p14:creationId xmlns:p14="http://schemas.microsoft.com/office/powerpoint/2010/main" xmlns="" val="1854290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8)">
                                      <p:cBhvr>
                                        <p:cTn id="16" dur="2000"/>
                                        <p:tgtEl>
                                          <p:spTgt spid="10"/>
                                        </p:tgtEl>
                                      </p:cBhvr>
                                    </p:animEffect>
                                  </p:childTnLst>
                                </p:cTn>
                              </p:par>
                            </p:childTnLst>
                          </p:cTn>
                        </p:par>
                        <p:par>
                          <p:cTn id="17" fill="hold">
                            <p:stCondLst>
                              <p:cond delay="3000"/>
                            </p:stCondLst>
                            <p:childTnLst>
                              <p:par>
                                <p:cTn id="18" presetID="17"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ppt_h/2"/>
                                          </p:val>
                                        </p:tav>
                                        <p:tav tm="100000">
                                          <p:val>
                                            <p:strVal val="#ppt_y"/>
                                          </p:val>
                                        </p:tav>
                                      </p:tavLst>
                                    </p:anim>
                                    <p:anim calcmode="lin" valueType="num">
                                      <p:cBhvr>
                                        <p:cTn id="22" dur="500" fill="hold"/>
                                        <p:tgtEl>
                                          <p:spTgt spid="3"/>
                                        </p:tgtEl>
                                        <p:attrNameLst>
                                          <p:attrName>ppt_w</p:attrName>
                                        </p:attrNameLst>
                                      </p:cBhvr>
                                      <p:tavLst>
                                        <p:tav tm="0">
                                          <p:val>
                                            <p:strVal val="#ppt_w"/>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ipe(left)">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wipe(left)">
                                      <p:cBhvr>
                                        <p:cTn id="5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EC2A7C0-405D-4697-AAF2-CC67D44B26EE}"/>
              </a:ext>
            </a:extLst>
          </p:cNvPr>
          <p:cNvSpPr/>
          <p:nvPr/>
        </p:nvSpPr>
        <p:spPr>
          <a:xfrm>
            <a:off x="0" y="-26127"/>
            <a:ext cx="9144000"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PROCLAMÂND MILA LUI DUMNEZEU</a:t>
            </a:r>
            <a:endParaRPr lang="ro-RO" sz="40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a16="http://schemas.microsoft.com/office/drawing/2014/main" xmlns="" id="{27CADD2A-208A-4448-9769-016035D48CD4}"/>
              </a:ext>
            </a:extLst>
          </p:cNvPr>
          <p:cNvSpPr/>
          <p:nvPr/>
        </p:nvSpPr>
        <p:spPr>
          <a:xfrm>
            <a:off x="687977" y="590516"/>
            <a:ext cx="7768046" cy="1138773"/>
          </a:xfrm>
          <a:prstGeom prst="rect">
            <a:avLst/>
          </a:prstGeom>
        </p:spPr>
        <p:txBody>
          <a:bodyPr wrap="square">
            <a:spAutoFit/>
          </a:bodyPr>
          <a:lstStyle/>
          <a:p>
            <a:r>
              <a:rPr lang="ro-RO" b="1" dirty="0" smtClean="0">
                <a:solidFill>
                  <a:srgbClr val="D5D3E3"/>
                </a:solidFill>
                <a:effectLst>
                  <a:outerShdw blurRad="38100" dist="38100" dir="2700000" algn="tl">
                    <a:srgbClr val="000000">
                      <a:alpha val="43137"/>
                    </a:srgbClr>
                  </a:outerShdw>
                </a:effectLst>
                <a:latin typeface="Comic Sans MS" panose="030F0702030302020204" pitchFamily="66" charset="0"/>
              </a:rPr>
              <a:t>„Acum, eu, Nebucadneţar, laud, înalţ şi slăvesc pe Împăratul cerurilor, căci toate lucrările Lui sunt adevărate, toate căile Lui sunt drepte şi El poate să smerească pe cei ce umblă cu mândrie!”</a:t>
            </a:r>
          </a:p>
          <a:p>
            <a:pPr algn="r"/>
            <a:r>
              <a:rPr lang="ro-RO" sz="1400" b="1" dirty="0" smtClean="0">
                <a:solidFill>
                  <a:srgbClr val="D5D3E3"/>
                </a:solidFill>
                <a:effectLst>
                  <a:outerShdw blurRad="38100" dist="38100" dir="2700000" algn="tl">
                    <a:srgbClr val="000000">
                      <a:alpha val="43137"/>
                    </a:srgbClr>
                  </a:outerShdw>
                </a:effectLst>
                <a:latin typeface="Comic Sans MS" panose="030F0702030302020204" pitchFamily="66" charset="0"/>
              </a:rPr>
              <a:t>(Daniel 4:37)</a:t>
            </a:r>
            <a:endParaRPr lang="ro-RO" sz="1200" b="1" dirty="0">
              <a:solidFill>
                <a:srgbClr val="D5D3E3"/>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1A1E49D4-BE52-420F-B6C4-D034A68DE238}"/>
              </a:ext>
            </a:extLst>
          </p:cNvPr>
          <p:cNvSpPr txBox="1"/>
          <p:nvPr/>
        </p:nvSpPr>
        <p:spPr>
          <a:xfrm>
            <a:off x="148047" y="1576244"/>
            <a:ext cx="5547360" cy="2323713"/>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2E2B45"/>
                  </a:glow>
                </a:effectLst>
              </a:rPr>
              <a:t>Nebucadneţar deja L-a recunoscut pe Dumnezeu ca </a:t>
            </a:r>
            <a:r>
              <a:rPr lang="ro-RO" sz="2000" b="1" dirty="0" smtClean="0">
                <a:solidFill>
                  <a:schemeClr val="bg1"/>
                </a:solidFill>
                <a:effectLst>
                  <a:glow rad="127000">
                    <a:srgbClr val="2E2B45"/>
                  </a:glow>
                </a:effectLst>
              </a:rPr>
              <a:t>fiind „descoperitorul </a:t>
            </a:r>
            <a:r>
              <a:rPr lang="ro-RO" sz="2000" b="1" dirty="0" smtClean="0">
                <a:solidFill>
                  <a:schemeClr val="bg1"/>
                </a:solidFill>
                <a:effectLst>
                  <a:glow rad="127000">
                    <a:srgbClr val="2E2B45"/>
                  </a:glow>
                </a:effectLst>
              </a:rPr>
              <a:t>tainelor” (Dan. 2:47) şi Cel </a:t>
            </a:r>
            <a:r>
              <a:rPr lang="ro-RO" sz="2000" b="1" dirty="0" smtClean="0">
                <a:solidFill>
                  <a:schemeClr val="bg1"/>
                </a:solidFill>
                <a:effectLst>
                  <a:glow rad="127000">
                    <a:srgbClr val="2E2B45"/>
                  </a:glow>
                </a:effectLst>
              </a:rPr>
              <a:t>ce „Îşi </a:t>
            </a:r>
            <a:r>
              <a:rPr lang="ro-RO" sz="2000" b="1" dirty="0" smtClean="0">
                <a:solidFill>
                  <a:schemeClr val="bg1"/>
                </a:solidFill>
                <a:effectLst>
                  <a:glow rad="127000">
                    <a:srgbClr val="2E2B45"/>
                  </a:glow>
                </a:effectLst>
              </a:rPr>
              <a:t>izbăveşte slujitorii” (Dan. 3:28).</a:t>
            </a:r>
          </a:p>
          <a:p>
            <a:pPr>
              <a:spcBef>
                <a:spcPts val="600"/>
              </a:spcBef>
            </a:pPr>
            <a:r>
              <a:rPr lang="ro-RO" sz="2000" b="1" dirty="0" smtClean="0">
                <a:solidFill>
                  <a:schemeClr val="bg1"/>
                </a:solidFill>
                <a:effectLst>
                  <a:glow rad="127000">
                    <a:srgbClr val="2E2B45"/>
                  </a:glow>
                </a:effectLst>
              </a:rPr>
              <a:t>Apoi el L-a recunoscut pe Dumnezeu ca fiind Cel ce-i smereşte pe cei vanitoşi. Şi-a dat vanitatea la o parte şi a proclamat mila lui Dumnezeu când Dumnezeu i-a restituit raţiunea şi tronul.</a:t>
            </a:r>
            <a:endParaRPr lang="ro-RO" sz="2000" b="1" dirty="0">
              <a:solidFill>
                <a:schemeClr val="bg1"/>
              </a:solidFill>
              <a:effectLst>
                <a:glow rad="127000">
                  <a:srgbClr val="2E2B45"/>
                </a:glow>
              </a:effectLst>
            </a:endParaRPr>
          </a:p>
        </p:txBody>
      </p:sp>
      <p:pic>
        <p:nvPicPr>
          <p:cNvPr id="6" name="Imagen 5">
            <a:extLst>
              <a:ext uri="{FF2B5EF4-FFF2-40B4-BE49-F238E27FC236}">
                <a16:creationId xmlns:a16="http://schemas.microsoft.com/office/drawing/2014/main" xmlns="" id="{33A28B04-A5F9-47DE-80D5-ED85F217BE3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798025" y="1763832"/>
            <a:ext cx="1658483" cy="213612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EBE910BE-8A20-4C4D-BF39-F29C33D4D93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7456508" y="1763832"/>
            <a:ext cx="1601593" cy="213612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a16="http://schemas.microsoft.com/office/drawing/2014/main" xmlns="" id="{8851F156-615B-4C63-9AE4-D42CE3CCA6AC}"/>
              </a:ext>
            </a:extLst>
          </p:cNvPr>
          <p:cNvSpPr/>
          <p:nvPr/>
        </p:nvSpPr>
        <p:spPr>
          <a:xfrm>
            <a:off x="2773181" y="3939680"/>
            <a:ext cx="4467068" cy="2939266"/>
          </a:xfrm>
          <a:prstGeom prst="rect">
            <a:avLst/>
          </a:prstGeom>
        </p:spPr>
        <p:txBody>
          <a:bodyPr wrap="square">
            <a:spAutoFit/>
          </a:bodyPr>
          <a:lstStyle/>
          <a:p>
            <a:pPr>
              <a:spcBef>
                <a:spcPts val="600"/>
              </a:spcBef>
            </a:pPr>
            <a:r>
              <a:rPr lang="ro-RO" sz="2000" b="1" smtClean="0">
                <a:solidFill>
                  <a:schemeClr val="bg1"/>
                </a:solidFill>
                <a:effectLst>
                  <a:glow rad="127000">
                    <a:srgbClr val="2E2B45"/>
                  </a:glow>
                </a:effectLst>
              </a:rPr>
              <a:t>Convertirea</a:t>
            </a:r>
            <a:r>
              <a:rPr lang="ro-RO" sz="2000" b="1" smtClean="0">
                <a:solidFill>
                  <a:schemeClr val="bg1"/>
                </a:solidFill>
                <a:effectLst>
                  <a:glow rad="127000">
                    <a:srgbClr val="2E2B45"/>
                  </a:glow>
                </a:effectLst>
              </a:rPr>
              <a:t> lui a fost </a:t>
            </a:r>
            <a:r>
              <a:rPr lang="ro-RO" sz="2000" b="1" smtClean="0">
                <a:solidFill>
                  <a:schemeClr val="bg1"/>
                </a:solidFill>
                <a:effectLst>
                  <a:glow rad="127000">
                    <a:srgbClr val="2E2B45"/>
                  </a:glow>
                </a:effectLst>
              </a:rPr>
              <a:t>sinceră</a:t>
            </a:r>
            <a:r>
              <a:rPr lang="ro-RO" sz="2000" b="1" smtClean="0">
                <a:solidFill>
                  <a:schemeClr val="bg1"/>
                </a:solidFill>
                <a:effectLst>
                  <a:glow rad="127000">
                    <a:srgbClr val="2E2B45"/>
                  </a:glow>
                </a:effectLst>
              </a:rPr>
              <a:t>. Valorile sale s-au </a:t>
            </a:r>
            <a:r>
              <a:rPr lang="ro-RO" sz="2000" b="1" smtClean="0">
                <a:solidFill>
                  <a:schemeClr val="bg1"/>
                </a:solidFill>
                <a:effectLst>
                  <a:glow rad="127000">
                    <a:srgbClr val="2E2B45"/>
                  </a:glow>
                </a:effectLst>
              </a:rPr>
              <a:t>schimbat</a:t>
            </a:r>
            <a:r>
              <a:rPr lang="ro-RO" sz="2000" b="1" smtClean="0">
                <a:solidFill>
                  <a:schemeClr val="bg1"/>
                </a:solidFill>
                <a:effectLst>
                  <a:glow rad="127000">
                    <a:srgbClr val="2E2B45"/>
                  </a:glow>
                </a:effectLst>
              </a:rPr>
              <a:t>. Inima sa nu mai era una </a:t>
            </a:r>
            <a:r>
              <a:rPr lang="ro-RO" sz="2000" b="1" smtClean="0">
                <a:solidFill>
                  <a:schemeClr val="bg1"/>
                </a:solidFill>
                <a:effectLst>
                  <a:glow rad="127000">
                    <a:srgbClr val="2E2B45"/>
                  </a:glow>
                </a:effectLst>
              </a:rPr>
              <a:t>vanitoasă</a:t>
            </a:r>
            <a:r>
              <a:rPr lang="ro-RO" sz="2000" b="1" smtClean="0">
                <a:solidFill>
                  <a:schemeClr val="bg1"/>
                </a:solidFill>
                <a:effectLst>
                  <a:glow rad="127000">
                    <a:srgbClr val="2E2B45"/>
                  </a:glow>
                </a:effectLst>
              </a:rPr>
              <a:t>. Scrisoarea/mărturia lui se sfârşeşte prin lăudarea lui </a:t>
            </a:r>
            <a:r>
              <a:rPr lang="ro-RO" sz="2000" b="1" smtClean="0">
                <a:solidFill>
                  <a:schemeClr val="bg1"/>
                </a:solidFill>
                <a:effectLst>
                  <a:glow rad="127000">
                    <a:srgbClr val="2E2B45"/>
                  </a:glow>
                </a:effectLst>
              </a:rPr>
              <a:t>Dumnezeu.</a:t>
            </a:r>
            <a:endParaRPr lang="ro-RO" sz="2000" b="1" smtClean="0">
              <a:solidFill>
                <a:schemeClr val="bg1"/>
              </a:solidFill>
              <a:effectLst>
                <a:glow rad="127000">
                  <a:srgbClr val="2E2B45"/>
                </a:glow>
              </a:effectLst>
            </a:endParaRPr>
          </a:p>
          <a:p>
            <a:pPr>
              <a:spcBef>
                <a:spcPts val="600"/>
              </a:spcBef>
            </a:pPr>
            <a:r>
              <a:rPr lang="ro-RO" sz="2000" b="1" smtClean="0">
                <a:solidFill>
                  <a:schemeClr val="bg1"/>
                </a:solidFill>
                <a:effectLst>
                  <a:glow rad="127000">
                    <a:srgbClr val="2E2B45"/>
                  </a:glow>
                </a:effectLst>
              </a:rPr>
              <a:t>Experienţa lui slujeşte drept pildă pentru cât de dăunătoare este </a:t>
            </a:r>
            <a:r>
              <a:rPr lang="ro-RO" sz="2000" b="1" smtClean="0">
                <a:solidFill>
                  <a:schemeClr val="bg1"/>
                </a:solidFill>
                <a:effectLst>
                  <a:glow rad="127000">
                    <a:srgbClr val="2E2B45"/>
                  </a:glow>
                </a:effectLst>
              </a:rPr>
              <a:t>vanitatea</a:t>
            </a:r>
            <a:r>
              <a:rPr lang="ro-RO" sz="2000" b="1" smtClean="0">
                <a:solidFill>
                  <a:schemeClr val="bg1"/>
                </a:solidFill>
                <a:effectLst>
                  <a:glow rad="127000">
                    <a:srgbClr val="2E2B45"/>
                  </a:glow>
                </a:effectLst>
              </a:rPr>
              <a:t>. Noi trebuie să-L imităm pe Hristos şi să trăim în </a:t>
            </a:r>
            <a:r>
              <a:rPr lang="ro-RO" sz="2000" b="1" smtClean="0">
                <a:solidFill>
                  <a:schemeClr val="bg1"/>
                </a:solidFill>
                <a:effectLst>
                  <a:glow rad="127000">
                    <a:srgbClr val="2E2B45"/>
                  </a:glow>
                </a:effectLst>
              </a:rPr>
              <a:t>smerenie.</a:t>
            </a:r>
            <a:r>
              <a:rPr lang="ro-RO" sz="2000" b="1" smtClean="0">
                <a:solidFill>
                  <a:schemeClr val="bg1"/>
                </a:solidFill>
                <a:effectLst>
                  <a:glow rad="127000">
                    <a:srgbClr val="2E2B45"/>
                  </a:glow>
                </a:effectLst>
              </a:rPr>
              <a:t/>
            </a:r>
            <a:br>
              <a:rPr lang="ro-RO" sz="2000" b="1" smtClean="0">
                <a:solidFill>
                  <a:schemeClr val="bg1"/>
                </a:solidFill>
                <a:effectLst>
                  <a:glow rad="127000">
                    <a:srgbClr val="2E2B45"/>
                  </a:glow>
                </a:effectLst>
              </a:rPr>
            </a:br>
            <a:r>
              <a:rPr lang="ro-RO" sz="2000" b="1" smtClean="0">
                <a:solidFill>
                  <a:schemeClr val="bg1"/>
                </a:solidFill>
                <a:effectLst>
                  <a:glow rad="127000">
                    <a:srgbClr val="2E2B45"/>
                  </a:glow>
                </a:effectLst>
              </a:rPr>
              <a:t>(</a:t>
            </a:r>
            <a:r>
              <a:rPr lang="ro-RO" sz="2000" b="1" smtClean="0">
                <a:solidFill>
                  <a:schemeClr val="bg1"/>
                </a:solidFill>
                <a:effectLst>
                  <a:glow rad="127000">
                    <a:srgbClr val="2E2B45"/>
                  </a:glow>
                </a:effectLst>
              </a:rPr>
              <a:t>Filipeni </a:t>
            </a:r>
            <a:r>
              <a:rPr lang="ro-RO" sz="2000" b="1" smtClean="0">
                <a:solidFill>
                  <a:schemeClr val="bg1"/>
                </a:solidFill>
                <a:effectLst>
                  <a:glow rad="127000">
                    <a:srgbClr val="2E2B45"/>
                  </a:glow>
                </a:effectLst>
              </a:rPr>
              <a:t>2:1-11).</a:t>
            </a:r>
            <a:endParaRPr lang="ro-RO" sz="2000" b="1">
              <a:solidFill>
                <a:schemeClr val="bg1"/>
              </a:solidFill>
              <a:effectLst>
                <a:glow rad="127000">
                  <a:srgbClr val="2E2B45"/>
                </a:glow>
              </a:effectLst>
            </a:endParaRPr>
          </a:p>
        </p:txBody>
      </p:sp>
      <p:pic>
        <p:nvPicPr>
          <p:cNvPr id="11" name="Imagen 10">
            <a:extLst>
              <a:ext uri="{FF2B5EF4-FFF2-40B4-BE49-F238E27FC236}">
                <a16:creationId xmlns:a16="http://schemas.microsoft.com/office/drawing/2014/main" xmlns="" id="{713FE630-F631-4E66-949A-7BC4435E23C7}"/>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56750" y="4117477"/>
            <a:ext cx="2511500" cy="249463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AE14A05C-C289-4DCF-AB55-45447AFA6E07}"/>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240249" y="3938545"/>
            <a:ext cx="1747002" cy="284415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655450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9">
                                            <p:txEl>
                                              <p:pRg st="1" end="1"/>
                                            </p:txEl>
                                          </p:spTgt>
                                        </p:tgtEl>
                                        <p:attrNameLst>
                                          <p:attrName>style.visibility</p:attrName>
                                        </p:attrNameLst>
                                      </p:cBhvr>
                                      <p:to>
                                        <p:strVal val="visible"/>
                                      </p:to>
                                    </p:set>
                                    <p:animEffect transition="in" filter="wipe(left)">
                                      <p:cBhvr>
                                        <p:cTn id="6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49B0DA-7706-4C86-8121-7346F2C8A102}"/>
              </a:ext>
            </a:extLst>
          </p:cNvPr>
          <p:cNvSpPr/>
          <p:nvPr/>
        </p:nvSpPr>
        <p:spPr>
          <a:xfrm>
            <a:off x="1087483" y="1060476"/>
            <a:ext cx="7551421" cy="4708981"/>
          </a:xfrm>
          <a:prstGeom prst="rect">
            <a:avLst/>
          </a:prstGeom>
        </p:spPr>
        <p:txBody>
          <a:bodyPr wrap="square">
            <a:spAutoFit/>
          </a:bodyPr>
          <a:lstStyle/>
          <a:p>
            <a:pPr indent="360363"/>
            <a:r>
              <a:rPr lang="ro-RO" sz="2500" b="1" dirty="0" smtClean="0">
                <a:latin typeface="Comic Sans MS" pitchFamily="66" charset="0"/>
              </a:rPr>
              <a:t>Este nevoie de schimbări hotărâte. Este momentul să ne umilim inimile mândre şi independente şi să-L căutăm pe Domnul cât Se poate găsi…</a:t>
            </a:r>
            <a:endParaRPr lang="ro-RO" sz="2500" dirty="0" smtClean="0">
              <a:latin typeface="Comic Sans MS" pitchFamily="66" charset="0"/>
            </a:endParaRPr>
          </a:p>
          <a:p>
            <a:pPr indent="360363"/>
            <a:r>
              <a:rPr lang="ro-RO" sz="2500" b="1" dirty="0" smtClean="0">
                <a:latin typeface="Comic Sans MS" pitchFamily="66" charset="0"/>
              </a:rPr>
              <a:t>Domnul ne cheamă să intrăm în rând. Ziua este pe sfârşite. Noaptea este aproape. Judecăţile lui Dumnezeu se văd deja, atât pe uscat, cât şi pe mare. Nu ni se va aproba o a doua punere la probă. Acesta nu este timpul să facem mişcări greşite. Fiecare să mulţumească lui Dumnezeu că mai avem încă o şansă de a ne forma caractere pentru viaţa viitoare, veşnică.</a:t>
            </a:r>
            <a:endParaRPr lang="ro-RO" sz="2500" dirty="0">
              <a:latin typeface="Comic Sans MS" pitchFamily="66" charset="0"/>
            </a:endParaRPr>
          </a:p>
        </p:txBody>
      </p:sp>
      <p:sp>
        <p:nvSpPr>
          <p:cNvPr id="3" name="CuadroTexto 2">
            <a:extLst>
              <a:ext uri="{FF2B5EF4-FFF2-40B4-BE49-F238E27FC236}">
                <a16:creationId xmlns:a16="http://schemas.microsoft.com/office/drawing/2014/main" xmlns="" id="{AEC16975-4C45-4371-BDD4-00639376C1B3}"/>
              </a:ext>
            </a:extLst>
          </p:cNvPr>
          <p:cNvSpPr txBox="1"/>
          <p:nvPr/>
        </p:nvSpPr>
        <p:spPr>
          <a:xfrm>
            <a:off x="5610182" y="6008123"/>
            <a:ext cx="2895986" cy="353943"/>
          </a:xfrm>
          <a:prstGeom prst="rect">
            <a:avLst/>
          </a:prstGeom>
          <a:noFill/>
        </p:spPr>
        <p:txBody>
          <a:bodyPr wrap="none" rtlCol="0">
            <a:spAutoFit/>
          </a:bodyPr>
          <a:lstStyle/>
          <a:p>
            <a:pPr algn="r"/>
            <a:r>
              <a:rPr lang="ro-RO" sz="1700" b="1" smtClean="0"/>
              <a:t>E.G.W</a:t>
            </a:r>
            <a:r>
              <a:rPr lang="ro-RO" sz="1700" b="1" smtClean="0"/>
              <a:t>. </a:t>
            </a:r>
            <a:r>
              <a:rPr lang="ro-RO" sz="1700" b="1" smtClean="0"/>
              <a:t>(</a:t>
            </a:r>
            <a:r>
              <a:rPr lang="ro-RO" sz="1700" b="1" smtClean="0"/>
              <a:t>Dietă şi hrană </a:t>
            </a:r>
            <a:r>
              <a:rPr lang="ro-RO" sz="1700" b="1" smtClean="0"/>
              <a:t>pag</a:t>
            </a:r>
            <a:r>
              <a:rPr lang="ro-RO" sz="1700" b="1" smtClean="0"/>
              <a:t>. </a:t>
            </a:r>
            <a:r>
              <a:rPr lang="ro-RO" sz="1700" b="1" smtClean="0"/>
              <a:t>40)</a:t>
            </a:r>
            <a:endParaRPr lang="ro-RO" sz="1700" b="1"/>
          </a:p>
        </p:txBody>
      </p:sp>
    </p:spTree>
    <p:extLst>
      <p:ext uri="{BB962C8B-B14F-4D97-AF65-F5344CB8AC3E}">
        <p14:creationId xmlns:p14="http://schemas.microsoft.com/office/powerpoint/2010/main" xmlns="" val="4165538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1034</Words>
  <Application>Microsoft Office PowerPoint</Application>
  <PresentationFormat>Expunere pe ecran (4:3)</PresentationFormat>
  <Paragraphs>51</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9</vt:i4>
      </vt:variant>
    </vt:vector>
  </HeadingPairs>
  <TitlesOfParts>
    <vt:vector size="15"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De la mandrie la smerenie</dc:title>
  <dc:subject>Studiu Biblic, Trim. I, 2020 – Daniel</dc:subject>
  <dc:creator>Sergio Fustero Carreras</dc:creator>
  <cp:keywords>https://www.fustero.es/index_ro.php</cp:keywords>
  <cp:lastModifiedBy>Administrator</cp:lastModifiedBy>
  <cp:revision>90</cp:revision>
  <dcterms:created xsi:type="dcterms:W3CDTF">2020-01-04T16:33:20Z</dcterms:created>
  <dcterms:modified xsi:type="dcterms:W3CDTF">2020-01-31T06:13:54Z</dcterms:modified>
</cp:coreProperties>
</file>