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67" r:id="rId3"/>
    <p:sldId id="268" r:id="rId4"/>
    <p:sldId id="257" r:id="rId5"/>
    <p:sldId id="264" r:id="rId6"/>
    <p:sldId id="258" r:id="rId7"/>
    <p:sldId id="259" r:id="rId8"/>
    <p:sldId id="260" r:id="rId9"/>
    <p:sldId id="261" r:id="rId10"/>
    <p:sldId id="266" r:id="rId11"/>
    <p:sldId id="262" r:id="rId12"/>
    <p:sldId id="263" r:id="rId13"/>
  </p:sldIdLst>
  <p:sldSz cx="9144000" cy="6858000" type="screen4x3"/>
  <p:notesSz cx="6858000" cy="9144000"/>
  <p:embeddedFontLst>
    <p:embeddedFont>
      <p:font typeface="Calibri" pitchFamily="34" charset="0"/>
      <p:regular r:id="rId14"/>
      <p:bold r:id="rId15"/>
      <p:italic r:id="rId16"/>
      <p:boldItalic r:id="rId17"/>
    </p:embeddedFont>
    <p:embeddedFont>
      <p:font typeface="Comic Sans MS" pitchFamily="66" charset="0"/>
      <p:regular r:id="rId18"/>
      <p:bold r:id="rId19"/>
    </p:embeddedFont>
    <p:embeddedFont>
      <p:font typeface="Calibri Light" pitchFamily="34" charset="0"/>
      <p:regular r:id="rId20"/>
      <p: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34F39"/>
    <a:srgbClr val="AE7B5B"/>
    <a:srgbClr val="DEC3AA"/>
    <a:srgbClr val="C18D5E"/>
    <a:srgbClr val="76502E"/>
    <a:srgbClr val="B36F47"/>
    <a:srgbClr val="E26714"/>
    <a:srgbClr val="AD4F0F"/>
    <a:srgbClr val="1B3141"/>
    <a:srgbClr val="2A4D6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103" d="100"/>
          <a:sy n="103" d="100"/>
        </p:scale>
        <p:origin x="-108" y="-13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C713A4-9F59-4771-A5E0-E27DD20CC077}" type="doc">
      <dgm:prSet loTypeId="urn:microsoft.com/office/officeart/2005/8/layout/pList1#1" loCatId="picture" qsTypeId="urn:microsoft.com/office/officeart/2005/8/quickstyle/3d2" qsCatId="3D" csTypeId="urn:microsoft.com/office/officeart/2005/8/colors/accent1_2" csCatId="accent1" phldr="1"/>
      <dgm:spPr/>
      <dgm:t>
        <a:bodyPr/>
        <a:lstStyle/>
        <a:p>
          <a:endParaRPr lang="es-ES"/>
        </a:p>
      </dgm:t>
    </dgm:pt>
    <dgm:pt modelId="{05AD7F3E-EA65-4B3E-BAD2-2C87672AA588}">
      <dgm:prSet custT="1"/>
      <dgm:spPr/>
      <dgm:t>
        <a:bodyPr/>
        <a:lstStyle/>
        <a:p>
          <a:r>
            <a:rPr lang="ro-RO" sz="2000" b="1" kern="1200" dirty="0">
              <a:solidFill>
                <a:srgbClr val="9DDCBB"/>
              </a:solidFill>
              <a:effectLst>
                <a:outerShdw blurRad="38100" dist="38100" dir="2700000" algn="tl">
                  <a:srgbClr val="000000">
                    <a:alpha val="43137"/>
                  </a:srgbClr>
                </a:outerShdw>
              </a:effectLst>
              <a:latin typeface="Calibri" panose="020F0502020204030204"/>
              <a:ea typeface="+mn-ea"/>
              <a:cs typeface="+mn-cs"/>
            </a:rPr>
            <a:t>Primul grup citea (v.4). Ei citeau textul în ebraică - limba originală - apoi probabil îl traduceau în aramaică -limba uzuală.</a:t>
          </a:r>
          <a:endParaRPr lang="es-ES" sz="2000" b="1" kern="1200" dirty="0">
            <a:solidFill>
              <a:srgbClr val="9DDCBB"/>
            </a:solidFill>
            <a:effectLst>
              <a:outerShdw blurRad="38100" dist="38100" dir="2700000" algn="tl">
                <a:srgbClr val="000000">
                  <a:alpha val="43137"/>
                </a:srgbClr>
              </a:outerShdw>
            </a:effectLst>
          </a:endParaRPr>
        </a:p>
      </dgm:t>
    </dgm:pt>
    <dgm:pt modelId="{2745066A-E14B-4B35-A7A4-5EFEFEADEBD0}" type="parTrans" cxnId="{C1AC8B0E-1F2B-41F1-8F69-30C488F37F84}">
      <dgm:prSet/>
      <dgm:spPr/>
      <dgm:t>
        <a:bodyPr/>
        <a:lstStyle/>
        <a:p>
          <a:endParaRPr lang="es-ES" sz="2000" b="1"/>
        </a:p>
      </dgm:t>
    </dgm:pt>
    <dgm:pt modelId="{9163CAE1-D93A-4BD0-86D1-545B3D1E720C}" type="sibTrans" cxnId="{C1AC8B0E-1F2B-41F1-8F69-30C488F37F84}">
      <dgm:prSet/>
      <dgm:spPr/>
      <dgm:t>
        <a:bodyPr/>
        <a:lstStyle/>
        <a:p>
          <a:endParaRPr lang="es-ES" sz="2000" b="1"/>
        </a:p>
      </dgm:t>
    </dgm:pt>
    <dgm:pt modelId="{8E01E4CB-8804-4095-902D-C97B9258F2FF}">
      <dgm:prSet custT="1"/>
      <dgm:spPr/>
      <dgm:t>
        <a:bodyPr/>
        <a:lstStyle/>
        <a:p>
          <a:r>
            <a:rPr lang="ro-RO" sz="2000" b="1" kern="1200" dirty="0">
              <a:solidFill>
                <a:srgbClr val="7AD9DF"/>
              </a:solidFill>
              <a:effectLst>
                <a:outerShdw blurRad="38100" dist="38100" dir="2700000" algn="tl">
                  <a:srgbClr val="000000">
                    <a:alpha val="43137"/>
                  </a:srgbClr>
                </a:outerShdw>
              </a:effectLst>
              <a:latin typeface="Calibri" panose="020F0502020204030204"/>
              <a:ea typeface="+mn-ea"/>
              <a:cs typeface="+mn-cs"/>
            </a:rPr>
            <a:t>Al doilea grup interpreta textul (v.7). </a:t>
          </a:r>
          <a:r>
            <a:rPr lang="ro-RO" sz="2000" b="1" kern="1200" dirty="0" smtClean="0">
              <a:solidFill>
                <a:srgbClr val="7AD9DF"/>
              </a:solidFill>
              <a:effectLst>
                <a:outerShdw blurRad="38100" dist="38100" dir="2700000" algn="tl">
                  <a:srgbClr val="000000">
                    <a:alpha val="43137"/>
                  </a:srgbClr>
                </a:outerShdw>
              </a:effectLst>
              <a:latin typeface="Calibri" panose="020F0502020204030204"/>
              <a:ea typeface="+mn-ea"/>
              <a:cs typeface="+mn-cs"/>
            </a:rPr>
            <a:t>Aceştia </a:t>
          </a:r>
          <a:r>
            <a:rPr lang="ro-RO" sz="2000" b="1" kern="1200" dirty="0">
              <a:solidFill>
                <a:srgbClr val="7AD9DF"/>
              </a:solidFill>
              <a:effectLst>
                <a:outerShdw blurRad="38100" dist="38100" dir="2700000" algn="tl">
                  <a:srgbClr val="000000">
                    <a:alpha val="43137"/>
                  </a:srgbClr>
                </a:outerShdw>
              </a:effectLst>
              <a:latin typeface="Calibri" panose="020F0502020204030204"/>
              <a:ea typeface="+mn-ea"/>
              <a:cs typeface="+mn-cs"/>
            </a:rPr>
            <a:t>explicau poporului ce tocmai a fost citit.</a:t>
          </a:r>
          <a:endParaRPr lang="es-ES" sz="2000" b="1" kern="1200" dirty="0">
            <a:solidFill>
              <a:srgbClr val="7AD9DF"/>
            </a:solidFill>
            <a:effectLst>
              <a:outerShdw blurRad="38100" dist="38100" dir="2700000" algn="tl">
                <a:srgbClr val="000000">
                  <a:alpha val="43137"/>
                </a:srgbClr>
              </a:outerShdw>
            </a:effectLst>
          </a:endParaRPr>
        </a:p>
      </dgm:t>
    </dgm:pt>
    <dgm:pt modelId="{A4AED340-0433-44DC-BFA8-4E5430756B30}" type="parTrans" cxnId="{C2F8BC6E-ADDB-45A3-A287-4149D05FA10D}">
      <dgm:prSet/>
      <dgm:spPr/>
      <dgm:t>
        <a:bodyPr/>
        <a:lstStyle/>
        <a:p>
          <a:endParaRPr lang="es-ES" sz="2000" b="1"/>
        </a:p>
      </dgm:t>
    </dgm:pt>
    <dgm:pt modelId="{E122FF90-4A79-4985-A0D5-DE537E194491}" type="sibTrans" cxnId="{C2F8BC6E-ADDB-45A3-A287-4149D05FA10D}">
      <dgm:prSet/>
      <dgm:spPr/>
      <dgm:t>
        <a:bodyPr/>
        <a:lstStyle/>
        <a:p>
          <a:endParaRPr lang="es-ES" sz="2000" b="1"/>
        </a:p>
      </dgm:t>
    </dgm:pt>
    <dgm:pt modelId="{503F1FBB-81C9-4FDC-9399-9B888E27795F}" type="pres">
      <dgm:prSet presAssocID="{22C713A4-9F59-4771-A5E0-E27DD20CC077}" presName="Name0" presStyleCnt="0">
        <dgm:presLayoutVars>
          <dgm:dir/>
          <dgm:resizeHandles val="exact"/>
        </dgm:presLayoutVars>
      </dgm:prSet>
      <dgm:spPr/>
      <dgm:t>
        <a:bodyPr/>
        <a:lstStyle/>
        <a:p>
          <a:endParaRPr lang="ro-RO"/>
        </a:p>
      </dgm:t>
    </dgm:pt>
    <dgm:pt modelId="{937745C9-B16A-49DB-AB4F-35FB7FA2504F}" type="pres">
      <dgm:prSet presAssocID="{05AD7F3E-EA65-4B3E-BAD2-2C87672AA588}" presName="compNode" presStyleCnt="0"/>
      <dgm:spPr/>
    </dgm:pt>
    <dgm:pt modelId="{DBFB1FDD-5136-46F0-A82F-214E5FEA684E}" type="pres">
      <dgm:prSet presAssocID="{05AD7F3E-EA65-4B3E-BAD2-2C87672AA588}" presName="pictRect" presStyleLbl="node1" presStyleIdx="0" presStyleCnt="2"/>
      <dgm:spPr>
        <a:blipFill rotWithShape="1">
          <a:blip xmlns:r="http://schemas.openxmlformats.org/officeDocument/2006/relationships" r:embed="rId1" cstate="screen">
            <a:extLst>
              <a:ext uri="{28A0092B-C50C-407E-A947-70E740481C1C}">
                <a14:useLocalDpi xmlns:a14="http://schemas.microsoft.com/office/drawing/2010/main" xmlns=""/>
              </a:ext>
            </a:extLst>
          </a:blip>
          <a:srcRect/>
          <a:stretch>
            <a:fillRect/>
          </a:stretch>
        </a:blipFill>
      </dgm:spPr>
    </dgm:pt>
    <dgm:pt modelId="{DEB14BD6-47AF-4BEA-B1E5-6999B1BB0E80}" type="pres">
      <dgm:prSet presAssocID="{05AD7F3E-EA65-4B3E-BAD2-2C87672AA588}" presName="textRect" presStyleLbl="revTx" presStyleIdx="0" presStyleCnt="2" custScaleX="116895">
        <dgm:presLayoutVars>
          <dgm:bulletEnabled val="1"/>
        </dgm:presLayoutVars>
      </dgm:prSet>
      <dgm:spPr/>
      <dgm:t>
        <a:bodyPr/>
        <a:lstStyle/>
        <a:p>
          <a:endParaRPr lang="ro-RO"/>
        </a:p>
      </dgm:t>
    </dgm:pt>
    <dgm:pt modelId="{F67DC5CD-F580-4E31-9402-04DECEE9B7E6}" type="pres">
      <dgm:prSet presAssocID="{9163CAE1-D93A-4BD0-86D1-545B3D1E720C}" presName="sibTrans" presStyleLbl="sibTrans2D1" presStyleIdx="0" presStyleCnt="0"/>
      <dgm:spPr/>
      <dgm:t>
        <a:bodyPr/>
        <a:lstStyle/>
        <a:p>
          <a:endParaRPr lang="ro-RO"/>
        </a:p>
      </dgm:t>
    </dgm:pt>
    <dgm:pt modelId="{03CA8E47-ADE7-4C67-A26B-A925349A07CD}" type="pres">
      <dgm:prSet presAssocID="{8E01E4CB-8804-4095-902D-C97B9258F2FF}" presName="compNode" presStyleCnt="0"/>
      <dgm:spPr/>
    </dgm:pt>
    <dgm:pt modelId="{BEDC27A8-53C8-4558-8635-2D852B56FCA2}" type="pres">
      <dgm:prSet presAssocID="{8E01E4CB-8804-4095-902D-C97B9258F2FF}" presName="pictRect" presStyleLbl="node1" presStyleIdx="1" presStyleCnt="2" custLinFactNeighborY="325"/>
      <dgm:spPr>
        <a:blipFill rotWithShape="1">
          <a:blip xmlns:r="http://schemas.openxmlformats.org/officeDocument/2006/relationships" r:embed="rId2" cstate="screen">
            <a:extLst>
              <a:ext uri="{28A0092B-C50C-407E-A947-70E740481C1C}">
                <a14:useLocalDpi xmlns:a14="http://schemas.microsoft.com/office/drawing/2010/main" xmlns=""/>
              </a:ext>
            </a:extLst>
          </a:blip>
          <a:srcRect/>
          <a:stretch>
            <a:fillRect/>
          </a:stretch>
        </a:blipFill>
      </dgm:spPr>
    </dgm:pt>
    <dgm:pt modelId="{22BC672B-9774-44E3-B355-F053C9DE05B0}" type="pres">
      <dgm:prSet presAssocID="{8E01E4CB-8804-4095-902D-C97B9258F2FF}" presName="textRect" presStyleLbl="revTx" presStyleIdx="1" presStyleCnt="2">
        <dgm:presLayoutVars>
          <dgm:bulletEnabled val="1"/>
        </dgm:presLayoutVars>
      </dgm:prSet>
      <dgm:spPr/>
      <dgm:t>
        <a:bodyPr/>
        <a:lstStyle/>
        <a:p>
          <a:endParaRPr lang="ro-RO"/>
        </a:p>
      </dgm:t>
    </dgm:pt>
  </dgm:ptLst>
  <dgm:cxnLst>
    <dgm:cxn modelId="{C2F8BC6E-ADDB-45A3-A287-4149D05FA10D}" srcId="{22C713A4-9F59-4771-A5E0-E27DD20CC077}" destId="{8E01E4CB-8804-4095-902D-C97B9258F2FF}" srcOrd="1" destOrd="0" parTransId="{A4AED340-0433-44DC-BFA8-4E5430756B30}" sibTransId="{E122FF90-4A79-4985-A0D5-DE537E194491}"/>
    <dgm:cxn modelId="{C9B1E9F5-437D-4A28-B636-7EC23E6EF0AE}" type="presOf" srcId="{8E01E4CB-8804-4095-902D-C97B9258F2FF}" destId="{22BC672B-9774-44E3-B355-F053C9DE05B0}" srcOrd="0" destOrd="0" presId="urn:microsoft.com/office/officeart/2005/8/layout/pList1#1"/>
    <dgm:cxn modelId="{2087DD1C-A036-4FFE-A774-644D10D873F8}" type="presOf" srcId="{9163CAE1-D93A-4BD0-86D1-545B3D1E720C}" destId="{F67DC5CD-F580-4E31-9402-04DECEE9B7E6}" srcOrd="0" destOrd="0" presId="urn:microsoft.com/office/officeart/2005/8/layout/pList1#1"/>
    <dgm:cxn modelId="{C1AC8B0E-1F2B-41F1-8F69-30C488F37F84}" srcId="{22C713A4-9F59-4771-A5E0-E27DD20CC077}" destId="{05AD7F3E-EA65-4B3E-BAD2-2C87672AA588}" srcOrd="0" destOrd="0" parTransId="{2745066A-E14B-4B35-A7A4-5EFEFEADEBD0}" sibTransId="{9163CAE1-D93A-4BD0-86D1-545B3D1E720C}"/>
    <dgm:cxn modelId="{CDC59989-5625-419E-8FD9-269E7859A069}" type="presOf" srcId="{22C713A4-9F59-4771-A5E0-E27DD20CC077}" destId="{503F1FBB-81C9-4FDC-9399-9B888E27795F}" srcOrd="0" destOrd="0" presId="urn:microsoft.com/office/officeart/2005/8/layout/pList1#1"/>
    <dgm:cxn modelId="{5935F313-A358-4DB2-A448-CB873D9C7985}" type="presOf" srcId="{05AD7F3E-EA65-4B3E-BAD2-2C87672AA588}" destId="{DEB14BD6-47AF-4BEA-B1E5-6999B1BB0E80}" srcOrd="0" destOrd="0" presId="urn:microsoft.com/office/officeart/2005/8/layout/pList1#1"/>
    <dgm:cxn modelId="{BCFB68F0-2746-48D9-9607-F0BB3E430D04}" type="presParOf" srcId="{503F1FBB-81C9-4FDC-9399-9B888E27795F}" destId="{937745C9-B16A-49DB-AB4F-35FB7FA2504F}" srcOrd="0" destOrd="0" presId="urn:microsoft.com/office/officeart/2005/8/layout/pList1#1"/>
    <dgm:cxn modelId="{C33A10CE-3118-4453-AFBD-80EF8AAF4C06}" type="presParOf" srcId="{937745C9-B16A-49DB-AB4F-35FB7FA2504F}" destId="{DBFB1FDD-5136-46F0-A82F-214E5FEA684E}" srcOrd="0" destOrd="0" presId="urn:microsoft.com/office/officeart/2005/8/layout/pList1#1"/>
    <dgm:cxn modelId="{74058F4C-AC1B-4C1F-A3EB-45062FED0D4F}" type="presParOf" srcId="{937745C9-B16A-49DB-AB4F-35FB7FA2504F}" destId="{DEB14BD6-47AF-4BEA-B1E5-6999B1BB0E80}" srcOrd="1" destOrd="0" presId="urn:microsoft.com/office/officeart/2005/8/layout/pList1#1"/>
    <dgm:cxn modelId="{6274F396-151A-44FC-8794-5CABD466E655}" type="presParOf" srcId="{503F1FBB-81C9-4FDC-9399-9B888E27795F}" destId="{F67DC5CD-F580-4E31-9402-04DECEE9B7E6}" srcOrd="1" destOrd="0" presId="urn:microsoft.com/office/officeart/2005/8/layout/pList1#1"/>
    <dgm:cxn modelId="{F9C5C9AF-9E95-48D5-A78E-A6EF322D65F0}" type="presParOf" srcId="{503F1FBB-81C9-4FDC-9399-9B888E27795F}" destId="{03CA8E47-ADE7-4C67-A26B-A925349A07CD}" srcOrd="2" destOrd="0" presId="urn:microsoft.com/office/officeart/2005/8/layout/pList1#1"/>
    <dgm:cxn modelId="{4C0482C3-9717-4DCF-9A09-214D120A1B39}" type="presParOf" srcId="{03CA8E47-ADE7-4C67-A26B-A925349A07CD}" destId="{BEDC27A8-53C8-4558-8635-2D852B56FCA2}" srcOrd="0" destOrd="0" presId="urn:microsoft.com/office/officeart/2005/8/layout/pList1#1"/>
    <dgm:cxn modelId="{15F1CF64-9CBE-4C09-85AF-96F9C03E7D3E}" type="presParOf" srcId="{03CA8E47-ADE7-4C67-A26B-A925349A07CD}" destId="{22BC672B-9774-44E3-B355-F053C9DE05B0}" srcOrd="1" destOrd="0" presId="urn:microsoft.com/office/officeart/2005/8/layout/pList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F985FCC-F1CC-4219-B046-50B3D04F6FA8}" type="datetimeFigureOut">
              <a:rPr lang="es-ES" smtClean="0"/>
              <a:pPr/>
              <a:t>05/11/2019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3B44231-2738-46A3-96A3-3CDF95B9956C}" type="slidenum">
              <a:rPr lang="es-ES" smtClean="0"/>
              <a:pPr/>
              <a:t>‹#›</a:t>
            </a:fld>
            <a:endParaRPr lang="es-ES"/>
          </a:p>
        </p:txBody>
      </p:sp>
    </p:spTree>
    <p:extLst>
      <p:ext uri="{BB962C8B-B14F-4D97-AF65-F5344CB8AC3E}">
        <p14:creationId xmlns:p14="http://schemas.microsoft.com/office/powerpoint/2010/main" xmlns="" val="18982334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F985FCC-F1CC-4219-B046-50B3D04F6FA8}" type="datetimeFigureOut">
              <a:rPr lang="es-ES" smtClean="0"/>
              <a:pPr/>
              <a:t>05/11/2019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3B44231-2738-46A3-96A3-3CDF95B9956C}" type="slidenum">
              <a:rPr lang="es-ES" smtClean="0"/>
              <a:pPr/>
              <a:t>‹#›</a:t>
            </a:fld>
            <a:endParaRPr lang="es-ES"/>
          </a:p>
        </p:txBody>
      </p:sp>
    </p:spTree>
    <p:extLst>
      <p:ext uri="{BB962C8B-B14F-4D97-AF65-F5344CB8AC3E}">
        <p14:creationId xmlns:p14="http://schemas.microsoft.com/office/powerpoint/2010/main" xmlns="" val="13905283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F985FCC-F1CC-4219-B046-50B3D04F6FA8}" type="datetimeFigureOut">
              <a:rPr lang="es-ES" smtClean="0"/>
              <a:pPr/>
              <a:t>05/11/2019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3B44231-2738-46A3-96A3-3CDF95B9956C}" type="slidenum">
              <a:rPr lang="es-ES" smtClean="0"/>
              <a:pPr/>
              <a:t>‹#›</a:t>
            </a:fld>
            <a:endParaRPr lang="es-ES"/>
          </a:p>
        </p:txBody>
      </p:sp>
    </p:spTree>
    <p:extLst>
      <p:ext uri="{BB962C8B-B14F-4D97-AF65-F5344CB8AC3E}">
        <p14:creationId xmlns:p14="http://schemas.microsoft.com/office/powerpoint/2010/main" xmlns="" val="9758885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9CF128-85EE-47EF-9A84-8906BF8ABC43}" type="datetimeFigureOut">
              <a:rPr lang="es-ES" smtClean="0"/>
              <a:pPr/>
              <a:t>05/11/2019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B390E3F-68FF-497B-A9DC-864ED46EAC5F}" type="slidenum">
              <a:rPr lang="es-ES" smtClean="0"/>
              <a:pPr/>
              <a:t>‹#›</a:t>
            </a:fld>
            <a:endParaRPr lang="es-ES"/>
          </a:p>
        </p:txBody>
      </p:sp>
    </p:spTree>
    <p:extLst>
      <p:ext uri="{BB962C8B-B14F-4D97-AF65-F5344CB8AC3E}">
        <p14:creationId xmlns:p14="http://schemas.microsoft.com/office/powerpoint/2010/main" xmlns="" val="1391489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F985FCC-F1CC-4219-B046-50B3D04F6FA8}" type="datetimeFigureOut">
              <a:rPr lang="es-ES" smtClean="0"/>
              <a:pPr/>
              <a:t>05/11/2019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3B44231-2738-46A3-96A3-3CDF95B9956C}" type="slidenum">
              <a:rPr lang="es-ES" smtClean="0"/>
              <a:pPr/>
              <a:t>‹#›</a:t>
            </a:fld>
            <a:endParaRPr lang="es-ES"/>
          </a:p>
        </p:txBody>
      </p:sp>
    </p:spTree>
    <p:extLst>
      <p:ext uri="{BB962C8B-B14F-4D97-AF65-F5344CB8AC3E}">
        <p14:creationId xmlns:p14="http://schemas.microsoft.com/office/powerpoint/2010/main" xmlns="" val="7239280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F985FCC-F1CC-4219-B046-50B3D04F6FA8}" type="datetimeFigureOut">
              <a:rPr lang="es-ES" smtClean="0"/>
              <a:pPr/>
              <a:t>05/11/2019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3B44231-2738-46A3-96A3-3CDF95B9956C}" type="slidenum">
              <a:rPr lang="es-ES" smtClean="0"/>
              <a:pPr/>
              <a:t>‹#›</a:t>
            </a:fld>
            <a:endParaRPr lang="es-ES"/>
          </a:p>
        </p:txBody>
      </p:sp>
    </p:spTree>
    <p:extLst>
      <p:ext uri="{BB962C8B-B14F-4D97-AF65-F5344CB8AC3E}">
        <p14:creationId xmlns:p14="http://schemas.microsoft.com/office/powerpoint/2010/main" xmlns="" val="10583504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F985FCC-F1CC-4219-B046-50B3D04F6FA8}" type="datetimeFigureOut">
              <a:rPr lang="es-ES" smtClean="0"/>
              <a:pPr/>
              <a:t>05/11/2019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3B44231-2738-46A3-96A3-3CDF95B9956C}" type="slidenum">
              <a:rPr lang="es-ES" smtClean="0"/>
              <a:pPr/>
              <a:t>‹#›</a:t>
            </a:fld>
            <a:endParaRPr lang="es-ES"/>
          </a:p>
        </p:txBody>
      </p:sp>
    </p:spTree>
    <p:extLst>
      <p:ext uri="{BB962C8B-B14F-4D97-AF65-F5344CB8AC3E}">
        <p14:creationId xmlns:p14="http://schemas.microsoft.com/office/powerpoint/2010/main" xmlns="" val="39742728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F985FCC-F1CC-4219-B046-50B3D04F6FA8}" type="datetimeFigureOut">
              <a:rPr lang="es-ES" smtClean="0"/>
              <a:pPr/>
              <a:t>05/11/2019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73B44231-2738-46A3-96A3-3CDF95B9956C}" type="slidenum">
              <a:rPr lang="es-ES" smtClean="0"/>
              <a:pPr/>
              <a:t>‹#›</a:t>
            </a:fld>
            <a:endParaRPr lang="es-ES"/>
          </a:p>
        </p:txBody>
      </p:sp>
    </p:spTree>
    <p:extLst>
      <p:ext uri="{BB962C8B-B14F-4D97-AF65-F5344CB8AC3E}">
        <p14:creationId xmlns:p14="http://schemas.microsoft.com/office/powerpoint/2010/main" xmlns="" val="23157333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F985FCC-F1CC-4219-B046-50B3D04F6FA8}" type="datetimeFigureOut">
              <a:rPr lang="es-ES" smtClean="0"/>
              <a:pPr/>
              <a:t>05/11/2019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73B44231-2738-46A3-96A3-3CDF95B9956C}" type="slidenum">
              <a:rPr lang="es-ES" smtClean="0"/>
              <a:pPr/>
              <a:t>‹#›</a:t>
            </a:fld>
            <a:endParaRPr lang="es-ES"/>
          </a:p>
        </p:txBody>
      </p:sp>
    </p:spTree>
    <p:extLst>
      <p:ext uri="{BB962C8B-B14F-4D97-AF65-F5344CB8AC3E}">
        <p14:creationId xmlns:p14="http://schemas.microsoft.com/office/powerpoint/2010/main" xmlns="" val="14465902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985FCC-F1CC-4219-B046-50B3D04F6FA8}" type="datetimeFigureOut">
              <a:rPr lang="es-ES" smtClean="0"/>
              <a:pPr/>
              <a:t>05/11/2019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73B44231-2738-46A3-96A3-3CDF95B9956C}" type="slidenum">
              <a:rPr lang="es-ES" smtClean="0"/>
              <a:pPr/>
              <a:t>‹#›</a:t>
            </a:fld>
            <a:endParaRPr lang="es-ES"/>
          </a:p>
        </p:txBody>
      </p:sp>
    </p:spTree>
    <p:extLst>
      <p:ext uri="{BB962C8B-B14F-4D97-AF65-F5344CB8AC3E}">
        <p14:creationId xmlns:p14="http://schemas.microsoft.com/office/powerpoint/2010/main" xmlns="" val="29491967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F985FCC-F1CC-4219-B046-50B3D04F6FA8}" type="datetimeFigureOut">
              <a:rPr lang="es-ES" smtClean="0"/>
              <a:pPr/>
              <a:t>05/11/2019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3B44231-2738-46A3-96A3-3CDF95B9956C}" type="slidenum">
              <a:rPr lang="es-ES" smtClean="0"/>
              <a:pPr/>
              <a:t>‹#›</a:t>
            </a:fld>
            <a:endParaRPr lang="es-ES"/>
          </a:p>
        </p:txBody>
      </p:sp>
    </p:spTree>
    <p:extLst>
      <p:ext uri="{BB962C8B-B14F-4D97-AF65-F5344CB8AC3E}">
        <p14:creationId xmlns:p14="http://schemas.microsoft.com/office/powerpoint/2010/main" xmlns="" val="24933177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F985FCC-F1CC-4219-B046-50B3D04F6FA8}" type="datetimeFigureOut">
              <a:rPr lang="es-ES" smtClean="0"/>
              <a:pPr/>
              <a:t>05/11/2019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3B44231-2738-46A3-96A3-3CDF95B9956C}" type="slidenum">
              <a:rPr lang="es-ES" smtClean="0"/>
              <a:pPr/>
              <a:t>‹#›</a:t>
            </a:fld>
            <a:endParaRPr lang="es-ES"/>
          </a:p>
        </p:txBody>
      </p:sp>
    </p:spTree>
    <p:extLst>
      <p:ext uri="{BB962C8B-B14F-4D97-AF65-F5344CB8AC3E}">
        <p14:creationId xmlns:p14="http://schemas.microsoft.com/office/powerpoint/2010/main" xmlns="" val="5527799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985FCC-F1CC-4219-B046-50B3D04F6FA8}" type="datetimeFigureOut">
              <a:rPr lang="es-ES" smtClean="0"/>
              <a:pPr/>
              <a:t>05/11/2019</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44231-2738-46A3-96A3-3CDF95B9956C}" type="slidenum">
              <a:rPr lang="es-ES" smtClean="0"/>
              <a:pPr/>
              <a:t>‹#›</a:t>
            </a:fld>
            <a:endParaRPr lang="es-ES"/>
          </a:p>
        </p:txBody>
      </p:sp>
    </p:spTree>
    <p:extLst>
      <p:ext uri="{BB962C8B-B14F-4D97-AF65-F5344CB8AC3E}">
        <p14:creationId xmlns:p14="http://schemas.microsoft.com/office/powerpoint/2010/main" xmlns="" val="1714415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CF128-85EE-47EF-9A84-8906BF8ABC43}" type="datetimeFigureOut">
              <a:rPr lang="es-ES" smtClean="0"/>
              <a:pPr/>
              <a:t>05/11/2019</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390E3F-68FF-497B-A9DC-864ED46EAC5F}" type="slidenum">
              <a:rPr lang="es-ES" smtClean="0"/>
              <a:pPr/>
              <a:t>‹#›</a:t>
            </a:fld>
            <a:endParaRPr lang="es-ES"/>
          </a:p>
        </p:txBody>
      </p:sp>
    </p:spTree>
    <p:extLst>
      <p:ext uri="{BB962C8B-B14F-4D97-AF65-F5344CB8AC3E}">
        <p14:creationId xmlns:p14="http://schemas.microsoft.com/office/powerpoint/2010/main" xmlns="" val="130961717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23.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8.jpe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8A825951-1E4C-4983-914C-8631D028E11E}"/>
              </a:ext>
            </a:extLst>
          </p:cNvPr>
          <p:cNvSpPr txBox="1"/>
          <p:nvPr/>
        </p:nvSpPr>
        <p:spPr>
          <a:xfrm>
            <a:off x="4842084" y="292928"/>
            <a:ext cx="3971107" cy="2116640"/>
          </a:xfrm>
          <a:prstGeom prst="rect">
            <a:avLst/>
          </a:prstGeom>
          <a:noFill/>
        </p:spPr>
        <p:txBody>
          <a:bodyPr wrap="square" rtlCol="0">
            <a:prstTxWarp prst="textTriangleInverted">
              <a:avLst/>
            </a:prstTxWarp>
            <a:spAutoFit/>
            <a:scene3d>
              <a:camera prst="orthographicFront"/>
              <a:lightRig rig="threePt" dir="t"/>
            </a:scene3d>
            <a:sp3d extrusionH="57150">
              <a:bevelT h="25400" prst="softRound"/>
            </a:sp3d>
          </a:bodyPr>
          <a:lstStyle>
            <a:defPPr>
              <a:defRPr lang="es-ES"/>
            </a:defPPr>
            <a:lvl1pPr algn="ctr" defTabSz="914400">
              <a:defRPr sz="4400" b="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defRPr>
            </a:lvl1pPr>
            <a:lvl2pPr defTabSz="914400"/>
            <a:lvl3pPr defTabSz="914400"/>
            <a:lvl4pPr defTabSz="914400"/>
            <a:lvl5pPr defTabSz="914400"/>
            <a:lvl6pPr defTabSz="914400"/>
            <a:lvl7pPr defTabSz="914400"/>
            <a:lvl8pPr defTabSz="914400"/>
            <a:lvl9pPr defTabSz="914400"/>
          </a:lstStyle>
          <a:p>
            <a:r>
              <a:rPr lang="ro-RO" sz="4800">
                <a:ln w="17780" cmpd="sng">
                  <a:noFill/>
                  <a:prstDash val="solid"/>
                  <a:miter lim="800000"/>
                </a:ln>
                <a:gradFill>
                  <a:gsLst>
                    <a:gs pos="10000">
                      <a:srgbClr val="D00000"/>
                    </a:gs>
                    <a:gs pos="90000">
                      <a:srgbClr val="660F15"/>
                    </a:gs>
                  </a:gsLst>
                  <a:lin ang="5400000"/>
                </a:gradFill>
              </a:rPr>
              <a:t>CITIREA </a:t>
            </a:r>
            <a:r>
              <a:rPr lang="ro-RO" sz="4800" smtClean="0">
                <a:ln w="17780" cmpd="sng">
                  <a:noFill/>
                  <a:prstDash val="solid"/>
                  <a:miter lim="800000"/>
                </a:ln>
                <a:gradFill>
                  <a:gsLst>
                    <a:gs pos="10000">
                      <a:srgbClr val="D00000"/>
                    </a:gs>
                    <a:gs pos="90000">
                      <a:srgbClr val="660F15"/>
                    </a:gs>
                  </a:gsLst>
                  <a:lin ang="5400000"/>
                </a:gradFill>
              </a:rPr>
              <a:t>CUVÂNTULUI</a:t>
            </a:r>
            <a:endParaRPr lang="ro-RO" sz="4800">
              <a:ln w="17780" cmpd="sng">
                <a:noFill/>
                <a:prstDash val="solid"/>
                <a:miter lim="800000"/>
              </a:ln>
              <a:gradFill>
                <a:gsLst>
                  <a:gs pos="10000">
                    <a:srgbClr val="D00000"/>
                  </a:gs>
                  <a:gs pos="90000">
                    <a:srgbClr val="660F15"/>
                  </a:gs>
                </a:gsLst>
                <a:lin ang="5400000"/>
              </a:gradFill>
            </a:endParaRPr>
          </a:p>
        </p:txBody>
      </p:sp>
      <p:sp>
        <p:nvSpPr>
          <p:cNvPr id="5" name="CuadroTexto 4">
            <a:extLst>
              <a:ext uri="{FF2B5EF4-FFF2-40B4-BE49-F238E27FC236}">
                <a16:creationId xmlns:a16="http://schemas.microsoft.com/office/drawing/2014/main" xmlns="" id="{B05A65F7-6C8C-43B6-AC3C-4A0BAC3DFE6E}"/>
              </a:ext>
            </a:extLst>
          </p:cNvPr>
          <p:cNvSpPr txBox="1"/>
          <p:nvPr/>
        </p:nvSpPr>
        <p:spPr>
          <a:xfrm>
            <a:off x="5604761" y="6488668"/>
            <a:ext cx="3539239" cy="369332"/>
          </a:xfrm>
          <a:prstGeom prst="rect">
            <a:avLst/>
          </a:prstGeom>
          <a:noFill/>
        </p:spPr>
        <p:txBody>
          <a:bodyPr wrap="none" rtlCol="0">
            <a:spAutoFit/>
          </a:bodyPr>
          <a:lstStyle/>
          <a:p>
            <a:pPr algn="r"/>
            <a:r>
              <a:rPr lang="ro-RO" b="1">
                <a:solidFill>
                  <a:srgbClr val="F2E1D7"/>
                </a:solidFill>
                <a:effectLst>
                  <a:outerShdw blurRad="38100" dist="38100" dir="2700000" algn="tl">
                    <a:srgbClr val="000000">
                      <a:alpha val="43137"/>
                    </a:srgbClr>
                  </a:outerShdw>
                </a:effectLst>
              </a:rPr>
              <a:t>Studiul 6, pentru 9 </a:t>
            </a:r>
            <a:r>
              <a:rPr lang="ro-RO" b="1">
                <a:solidFill>
                  <a:srgbClr val="F2E1D7"/>
                </a:solidFill>
                <a:effectLst>
                  <a:outerShdw blurRad="38100" dist="38100" dir="2700000" algn="tl">
                    <a:srgbClr val="000000">
                      <a:alpha val="43137"/>
                    </a:srgbClr>
                  </a:outerShdw>
                </a:effectLst>
              </a:rPr>
              <a:t>Noiembrie </a:t>
            </a:r>
            <a:r>
              <a:rPr lang="ro-RO" b="1" smtClean="0">
                <a:solidFill>
                  <a:srgbClr val="F2E1D7"/>
                </a:solidFill>
                <a:effectLst>
                  <a:outerShdw blurRad="38100" dist="38100" dir="2700000" algn="tl">
                    <a:srgbClr val="000000">
                      <a:alpha val="43137"/>
                    </a:srgbClr>
                  </a:outerShdw>
                </a:effectLst>
              </a:rPr>
              <a:t>2019</a:t>
            </a:r>
            <a:endParaRPr lang="ro-RO" b="1">
              <a:solidFill>
                <a:srgbClr val="F2E1D7"/>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5606754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76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00F6951-FF25-40D5-908E-EAC4ED089FB5}"/>
              </a:ext>
            </a:extLst>
          </p:cNvPr>
          <p:cNvSpPr/>
          <p:nvPr/>
        </p:nvSpPr>
        <p:spPr>
          <a:xfrm>
            <a:off x="2342608" y="-34836"/>
            <a:ext cx="6801391" cy="707886"/>
          </a:xfrm>
          <a:prstGeom prst="rect">
            <a:avLst/>
          </a:prstGeom>
          <a:noFill/>
        </p:spPr>
        <p:txBody>
          <a:bodyPr wrap="square" rtlCol="0">
            <a:spAutoFit/>
          </a:bodyPr>
          <a:lstStyle/>
          <a:p>
            <a:pPr algn="ctr" defTabSz="914400"/>
            <a:r>
              <a:rPr lang="ro-RO" sz="4000" b="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SUPUNEREA</a:t>
            </a:r>
            <a:r>
              <a:rPr lang="ro-RO" sz="4000" b="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FAŢĂ DE CUVÂNT </a:t>
            </a:r>
            <a:endParaRPr lang="ro-RO" sz="4000"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Rectángulo 2">
            <a:extLst>
              <a:ext uri="{FF2B5EF4-FFF2-40B4-BE49-F238E27FC236}">
                <a16:creationId xmlns:a16="http://schemas.microsoft.com/office/drawing/2014/main" xmlns="" id="{BE2D3D90-6A0B-498D-B288-95ABAB08216E}"/>
              </a:ext>
            </a:extLst>
          </p:cNvPr>
          <p:cNvSpPr/>
          <p:nvPr/>
        </p:nvSpPr>
        <p:spPr>
          <a:xfrm>
            <a:off x="2551612" y="682363"/>
            <a:ext cx="6383382" cy="923330"/>
          </a:xfrm>
          <a:prstGeom prst="rect">
            <a:avLst/>
          </a:prstGeom>
          <a:solidFill>
            <a:srgbClr val="C18D5E"/>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ro-RO" b="1" smtClean="0">
                <a:solidFill>
                  <a:schemeClr val="bg1"/>
                </a:solidFill>
                <a:effectLst>
                  <a:outerShdw blurRad="38100" dist="38100" dir="2700000" algn="tl">
                    <a:srgbClr val="000000">
                      <a:alpha val="43137"/>
                    </a:srgbClr>
                  </a:outerShdw>
                </a:effectLst>
                <a:latin typeface="Comic Sans MS" panose="030F0702030302020204" pitchFamily="66" charset="0"/>
              </a:rPr>
              <a:t>„Şi</a:t>
            </a:r>
            <a:r>
              <a:rPr lang="ro-RO" b="1" smtClean="0">
                <a:solidFill>
                  <a:schemeClr val="bg1"/>
                </a:solidFill>
                <a:effectLst>
                  <a:outerShdw blurRad="38100" dist="38100" dir="2700000" algn="tl">
                    <a:srgbClr val="000000">
                      <a:alpha val="43137"/>
                    </a:srgbClr>
                  </a:outerShdw>
                </a:effectLst>
                <a:latin typeface="Comic Sans MS" panose="030F0702030302020204" pitchFamily="66" charset="0"/>
              </a:rPr>
              <a:t> au găsit scris în Lege că Domnul poruncise prin Moise că fiii lui Israel trebuie să locuiască în corturi în timpul sărbătorii lunii a </a:t>
            </a:r>
            <a:r>
              <a:rPr lang="ro-RO" b="1" smtClean="0">
                <a:solidFill>
                  <a:schemeClr val="bg1"/>
                </a:solidFill>
                <a:effectLst>
                  <a:outerShdw blurRad="38100" dist="38100" dir="2700000" algn="tl">
                    <a:srgbClr val="000000">
                      <a:alpha val="43137"/>
                    </a:srgbClr>
                  </a:outerShdw>
                </a:effectLst>
                <a:latin typeface="Comic Sans MS" panose="030F0702030302020204" pitchFamily="66" charset="0"/>
              </a:rPr>
              <a:t>şaptea</a:t>
            </a:r>
            <a:r>
              <a:rPr lang="ro-RO" b="1" smtClean="0">
                <a:solidFill>
                  <a:schemeClr val="bg1"/>
                </a:solidFill>
                <a:effectLst>
                  <a:outerShdw blurRad="38100" dist="38100" dir="2700000" algn="tl">
                    <a:srgbClr val="000000">
                      <a:alpha val="43137"/>
                    </a:srgbClr>
                  </a:outerShdw>
                </a:effectLst>
                <a:latin typeface="Comic Sans MS" panose="030F0702030302020204" pitchFamily="66" charset="0"/>
              </a:rPr>
              <a:t>.” </a:t>
            </a:r>
            <a:r>
              <a:rPr lang="ro-RO" sz="1600" b="1" smtClean="0">
                <a:solidFill>
                  <a:schemeClr val="bg1"/>
                </a:solidFill>
                <a:effectLst>
                  <a:outerShdw blurRad="38100" dist="38100" dir="2700000" algn="tl">
                    <a:srgbClr val="000000">
                      <a:alpha val="43137"/>
                    </a:srgbClr>
                  </a:outerShdw>
                </a:effectLst>
                <a:latin typeface="Comic Sans MS" panose="030F0702030302020204" pitchFamily="66" charset="0"/>
              </a:rPr>
              <a:t>(Neemia</a:t>
            </a:r>
            <a:r>
              <a:rPr lang="ro-RO" sz="1600" b="1" smtClean="0">
                <a:solidFill>
                  <a:schemeClr val="bg1"/>
                </a:solidFill>
                <a:effectLst>
                  <a:outerShdw blurRad="38100" dist="38100" dir="2700000" algn="tl">
                    <a:srgbClr val="000000">
                      <a:alpha val="43137"/>
                    </a:srgbClr>
                  </a:outerShdw>
                </a:effectLst>
                <a:latin typeface="Comic Sans MS" panose="030F0702030302020204" pitchFamily="66" charset="0"/>
              </a:rPr>
              <a:t> 8:14</a:t>
            </a:r>
            <a:r>
              <a:rPr lang="ro-RO" sz="1600" b="1" smtClean="0">
                <a:solidFill>
                  <a:schemeClr val="bg1"/>
                </a:solidFill>
                <a:effectLst>
                  <a:outerShdw blurRad="38100" dist="38100" dir="2700000" algn="tl">
                    <a:srgbClr val="000000">
                      <a:alpha val="43137"/>
                    </a:srgbClr>
                  </a:outerShdw>
                </a:effectLst>
                <a:latin typeface="Comic Sans MS" panose="030F0702030302020204" pitchFamily="66" charset="0"/>
              </a:rPr>
              <a:t>)</a:t>
            </a:r>
            <a:endParaRPr lang="ro-RO" b="1">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43CFB3BD-926C-4405-B019-75C3ED1F2CAC}"/>
              </a:ext>
            </a:extLst>
          </p:cNvPr>
          <p:cNvSpPr txBox="1"/>
          <p:nvPr/>
        </p:nvSpPr>
        <p:spPr>
          <a:xfrm>
            <a:off x="121920" y="3306790"/>
            <a:ext cx="4524895" cy="3462486"/>
          </a:xfrm>
          <a:prstGeom prst="rect">
            <a:avLst/>
          </a:prstGeom>
          <a:noFill/>
        </p:spPr>
        <p:txBody>
          <a:bodyPr wrap="square" rtlCol="0">
            <a:spAutoFit/>
          </a:bodyPr>
          <a:lstStyle/>
          <a:p>
            <a:pPr>
              <a:spcBef>
                <a:spcPts val="600"/>
              </a:spcBef>
            </a:pPr>
            <a:r>
              <a:rPr lang="ro-RO" sz="1900" b="1" dirty="0"/>
              <a:t>Liderii erau </a:t>
            </a:r>
            <a:r>
              <a:rPr lang="ro-RO" sz="1900" b="1" dirty="0" smtClean="0"/>
              <a:t>dispuşi </a:t>
            </a:r>
            <a:r>
              <a:rPr lang="ro-RO" sz="1900" b="1" dirty="0"/>
              <a:t>să se supună fiecărei </a:t>
            </a:r>
            <a:r>
              <a:rPr lang="ro-RO" sz="1900" b="1" dirty="0" smtClean="0"/>
              <a:t>cerinţă </a:t>
            </a:r>
            <a:r>
              <a:rPr lang="ro-RO" sz="1900" b="1" dirty="0"/>
              <a:t>impusă de Dumnezeu în Cuvântul Său.</a:t>
            </a:r>
          </a:p>
          <a:p>
            <a:pPr>
              <a:spcBef>
                <a:spcPts val="600"/>
              </a:spcBef>
            </a:pPr>
            <a:r>
              <a:rPr lang="ro-RO" sz="1900" b="1" dirty="0"/>
              <a:t>Când a descoperit că trebuie să serbeze sărbătoarea Corturilor pe data de 15, liderii au făcut îndată cunoscut </a:t>
            </a:r>
            <a:r>
              <a:rPr lang="ro-RO" sz="1900" b="1" dirty="0" smtClean="0"/>
              <a:t>şi </a:t>
            </a:r>
            <a:r>
              <a:rPr lang="ro-RO" sz="1900" b="1" dirty="0"/>
              <a:t>poporului.</a:t>
            </a:r>
          </a:p>
          <a:p>
            <a:pPr>
              <a:spcBef>
                <a:spcPts val="600"/>
              </a:spcBef>
            </a:pPr>
            <a:r>
              <a:rPr lang="ro-RO" sz="1900" b="1" dirty="0"/>
              <a:t>Astfel au sărbătorit cel mai vesel festin. Pe măsură ce </a:t>
            </a:r>
            <a:r>
              <a:rPr lang="ro-RO" sz="1900" b="1" dirty="0" smtClean="0"/>
              <a:t>îşi </a:t>
            </a:r>
            <a:r>
              <a:rPr lang="ro-RO" sz="1900" b="1" dirty="0"/>
              <a:t>aminteau faptele lui Dumnezeu de milă, har </a:t>
            </a:r>
            <a:r>
              <a:rPr lang="ro-RO" sz="1900" b="1" dirty="0" smtClean="0"/>
              <a:t>şi </a:t>
            </a:r>
            <a:r>
              <a:rPr lang="ro-RO" sz="1900" b="1" dirty="0"/>
              <a:t>mântuire poporul se bucura de ce făcuse Domnul pentru ei</a:t>
            </a:r>
            <a:r>
              <a:rPr lang="ro-RO" sz="1900" b="1" dirty="0" smtClean="0"/>
              <a:t>.</a:t>
            </a:r>
            <a:endParaRPr lang="ro-RO" sz="1900" b="1" dirty="0"/>
          </a:p>
        </p:txBody>
      </p:sp>
      <p:pic>
        <p:nvPicPr>
          <p:cNvPr id="6" name="Imagen 5">
            <a:extLst>
              <a:ext uri="{FF2B5EF4-FFF2-40B4-BE49-F238E27FC236}">
                <a16:creationId xmlns:a16="http://schemas.microsoft.com/office/drawing/2014/main" xmlns="" id="{0969A94B-4C16-4AA2-8A66-56C4F1B5F93D}"/>
              </a:ext>
            </a:extLst>
          </p:cNvPr>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121920" y="146707"/>
            <a:ext cx="2220689" cy="3076265"/>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7" name="Rectángulo 6">
            <a:extLst>
              <a:ext uri="{FF2B5EF4-FFF2-40B4-BE49-F238E27FC236}">
                <a16:creationId xmlns:a16="http://schemas.microsoft.com/office/drawing/2014/main" xmlns="" id="{DC6375CB-4890-4AAF-8A92-6561B0ADB6A6}"/>
              </a:ext>
            </a:extLst>
          </p:cNvPr>
          <p:cNvSpPr/>
          <p:nvPr/>
        </p:nvSpPr>
        <p:spPr>
          <a:xfrm>
            <a:off x="2447106" y="1900110"/>
            <a:ext cx="6653349" cy="1400383"/>
          </a:xfrm>
          <a:prstGeom prst="rect">
            <a:avLst/>
          </a:prstGeom>
        </p:spPr>
        <p:txBody>
          <a:bodyPr wrap="square">
            <a:spAutoFit/>
          </a:bodyPr>
          <a:lstStyle/>
          <a:p>
            <a:pPr>
              <a:spcBef>
                <a:spcPts val="600"/>
              </a:spcBef>
            </a:pPr>
            <a:r>
              <a:rPr lang="ro-RO" sz="2000" b="1" dirty="0"/>
              <a:t>După adunare, liderii i-au cerut lui Ezra o </a:t>
            </a:r>
            <a:r>
              <a:rPr lang="ro-RO" sz="2000" b="1" dirty="0" smtClean="0"/>
              <a:t>lămurire </a:t>
            </a:r>
            <a:r>
              <a:rPr lang="ro-RO" sz="2000" b="1" dirty="0"/>
              <a:t>mai adâncă în ceea ce </a:t>
            </a:r>
            <a:r>
              <a:rPr lang="ro-RO" sz="2000" b="1" dirty="0" smtClean="0"/>
              <a:t>priveşte </a:t>
            </a:r>
            <a:r>
              <a:rPr lang="ro-RO" sz="2000" b="1" dirty="0"/>
              <a:t>Cuvântul lui Dumnezeu.</a:t>
            </a:r>
          </a:p>
          <a:p>
            <a:pPr>
              <a:spcBef>
                <a:spcPts val="600"/>
              </a:spcBef>
            </a:pPr>
            <a:r>
              <a:rPr lang="ro-RO" sz="2000" b="1" dirty="0" smtClean="0"/>
              <a:t>Aceştia </a:t>
            </a:r>
            <a:r>
              <a:rPr lang="ro-RO" sz="2000" b="1" dirty="0"/>
              <a:t>au priceput că nu pot conduce poporul dacă nu </a:t>
            </a:r>
            <a:r>
              <a:rPr lang="ro-RO" sz="2000" b="1" dirty="0" smtClean="0"/>
              <a:t>înţeleg </a:t>
            </a:r>
            <a:r>
              <a:rPr lang="ro-RO" sz="2000" b="1" dirty="0"/>
              <a:t>mai întâi voia Domnului.</a:t>
            </a:r>
          </a:p>
        </p:txBody>
      </p:sp>
      <p:pic>
        <p:nvPicPr>
          <p:cNvPr id="9" name="Imagen 8">
            <a:extLst>
              <a:ext uri="{FF2B5EF4-FFF2-40B4-BE49-F238E27FC236}">
                <a16:creationId xmlns:a16="http://schemas.microsoft.com/office/drawing/2014/main" xmlns="" id="{59CF3640-B3BF-43E0-A624-D5B5A1D8F967}"/>
              </a:ext>
            </a:extLst>
          </p:cNvPr>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a:off x="4646816" y="3543737"/>
            <a:ext cx="4357845" cy="31170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3150564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80">
                                          <p:stCondLst>
                                            <p:cond delay="0"/>
                                          </p:stCondLst>
                                        </p:cTn>
                                        <p:tgtEl>
                                          <p:spTgt spid="3"/>
                                        </p:tgtEl>
                                      </p:cBhvr>
                                    </p:animEffect>
                                    <p:anim calcmode="lin" valueType="num">
                                      <p:cBhvr>
                                        <p:cTn id="1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2" dur="26">
                                          <p:stCondLst>
                                            <p:cond delay="650"/>
                                          </p:stCondLst>
                                        </p:cTn>
                                        <p:tgtEl>
                                          <p:spTgt spid="3"/>
                                        </p:tgtEl>
                                      </p:cBhvr>
                                      <p:to x="100000" y="60000"/>
                                    </p:animScale>
                                    <p:animScale>
                                      <p:cBhvr>
                                        <p:cTn id="23" dur="166" decel="50000">
                                          <p:stCondLst>
                                            <p:cond delay="676"/>
                                          </p:stCondLst>
                                        </p:cTn>
                                        <p:tgtEl>
                                          <p:spTgt spid="3"/>
                                        </p:tgtEl>
                                      </p:cBhvr>
                                      <p:to x="100000" y="100000"/>
                                    </p:animScale>
                                    <p:animScale>
                                      <p:cBhvr>
                                        <p:cTn id="24" dur="26">
                                          <p:stCondLst>
                                            <p:cond delay="1312"/>
                                          </p:stCondLst>
                                        </p:cTn>
                                        <p:tgtEl>
                                          <p:spTgt spid="3"/>
                                        </p:tgtEl>
                                      </p:cBhvr>
                                      <p:to x="100000" y="80000"/>
                                    </p:animScale>
                                    <p:animScale>
                                      <p:cBhvr>
                                        <p:cTn id="25" dur="166" decel="50000">
                                          <p:stCondLst>
                                            <p:cond delay="1338"/>
                                          </p:stCondLst>
                                        </p:cTn>
                                        <p:tgtEl>
                                          <p:spTgt spid="3"/>
                                        </p:tgtEl>
                                      </p:cBhvr>
                                      <p:to x="100000" y="100000"/>
                                    </p:animScale>
                                    <p:animScale>
                                      <p:cBhvr>
                                        <p:cTn id="26" dur="26">
                                          <p:stCondLst>
                                            <p:cond delay="1642"/>
                                          </p:stCondLst>
                                        </p:cTn>
                                        <p:tgtEl>
                                          <p:spTgt spid="3"/>
                                        </p:tgtEl>
                                      </p:cBhvr>
                                      <p:to x="100000" y="90000"/>
                                    </p:animScale>
                                    <p:animScale>
                                      <p:cBhvr>
                                        <p:cTn id="27" dur="166" decel="50000">
                                          <p:stCondLst>
                                            <p:cond delay="1668"/>
                                          </p:stCondLst>
                                        </p:cTn>
                                        <p:tgtEl>
                                          <p:spTgt spid="3"/>
                                        </p:tgtEl>
                                      </p:cBhvr>
                                      <p:to x="100000" y="100000"/>
                                    </p:animScale>
                                    <p:animScale>
                                      <p:cBhvr>
                                        <p:cTn id="28" dur="26">
                                          <p:stCondLst>
                                            <p:cond delay="1808"/>
                                          </p:stCondLst>
                                        </p:cTn>
                                        <p:tgtEl>
                                          <p:spTgt spid="3"/>
                                        </p:tgtEl>
                                      </p:cBhvr>
                                      <p:to x="100000" y="95000"/>
                                    </p:animScale>
                                    <p:animScale>
                                      <p:cBhvr>
                                        <p:cTn id="29" dur="166" decel="50000">
                                          <p:stCondLst>
                                            <p:cond delay="1834"/>
                                          </p:stCondLst>
                                        </p:cTn>
                                        <p:tgtEl>
                                          <p:spTgt spid="3"/>
                                        </p:tgtEl>
                                      </p:cBhvr>
                                      <p:to x="100000" y="100000"/>
                                    </p:animScale>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wipe(left)">
                                      <p:cBhvr>
                                        <p:cTn id="40" dur="5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animEffect transition="in" filter="wipe(left)">
                                      <p:cBhvr>
                                        <p:cTn id="45" dur="500"/>
                                        <p:tgtEl>
                                          <p:spTgt spid="7">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
                                            <p:txEl>
                                              <p:pRg st="0" end="0"/>
                                            </p:txEl>
                                          </p:spTgt>
                                        </p:tgtEl>
                                        <p:attrNameLst>
                                          <p:attrName>style.visibility</p:attrName>
                                        </p:attrNameLst>
                                      </p:cBhvr>
                                      <p:to>
                                        <p:strVal val="visible"/>
                                      </p:to>
                                    </p:set>
                                    <p:animEffect transition="in" filter="wipe(left)">
                                      <p:cBhvr>
                                        <p:cTn id="50" dur="500"/>
                                        <p:tgtEl>
                                          <p:spTgt spid="4">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diamond(in)">
                                      <p:cBhvr>
                                        <p:cTn id="55" dur="1000"/>
                                        <p:tgtEl>
                                          <p:spTgt spid="9"/>
                                        </p:tgtEl>
                                      </p:cBhvr>
                                    </p:animEffect>
                                  </p:childTnLst>
                                </p:cTn>
                              </p:par>
                            </p:childTnLst>
                          </p:cTn>
                        </p:par>
                        <p:par>
                          <p:cTn id="56" fill="hold">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4">
                                            <p:txEl>
                                              <p:pRg st="1" end="1"/>
                                            </p:txEl>
                                          </p:spTgt>
                                        </p:tgtEl>
                                        <p:attrNameLst>
                                          <p:attrName>style.visibility</p:attrName>
                                        </p:attrNameLst>
                                      </p:cBhvr>
                                      <p:to>
                                        <p:strVal val="visible"/>
                                      </p:to>
                                    </p:set>
                                    <p:animEffect transition="in" filter="wipe(left)">
                                      <p:cBhvr>
                                        <p:cTn id="59" dur="500"/>
                                        <p:tgtEl>
                                          <p:spTgt spid="4">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4">
                                            <p:txEl>
                                              <p:pRg st="2" end="2"/>
                                            </p:txEl>
                                          </p:spTgt>
                                        </p:tgtEl>
                                        <p:attrNameLst>
                                          <p:attrName>style.visibility</p:attrName>
                                        </p:attrNameLst>
                                      </p:cBhvr>
                                      <p:to>
                                        <p:strVal val="visible"/>
                                      </p:to>
                                    </p:set>
                                    <p:animEffect transition="in" filter="wipe(left)">
                                      <p:cBhvr>
                                        <p:cTn id="6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uiExpand="1" build="p"/>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76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84B49B26-9127-4AAE-B0C8-8F0F6BFB4B99}"/>
              </a:ext>
            </a:extLst>
          </p:cNvPr>
          <p:cNvSpPr/>
          <p:nvPr/>
        </p:nvSpPr>
        <p:spPr>
          <a:xfrm>
            <a:off x="329184" y="641837"/>
            <a:ext cx="5966557" cy="5863144"/>
          </a:xfrm>
          <a:prstGeom prst="rect">
            <a:avLst/>
          </a:prstGeom>
        </p:spPr>
        <p:txBody>
          <a:bodyPr wrap="square">
            <a:spAutoFit/>
            <a:scene3d>
              <a:camera prst="orthographicFront"/>
              <a:lightRig rig="threePt" dir="t"/>
            </a:scene3d>
            <a:sp3d extrusionH="57150">
              <a:bevelT w="38100" h="38100"/>
            </a:sp3d>
          </a:bodyPr>
          <a:lstStyle/>
          <a:p>
            <a:pPr indent="360363" algn="just">
              <a:spcBef>
                <a:spcPts val="600"/>
              </a:spcBef>
            </a:pPr>
            <a:r>
              <a:rPr lang="ro-RO" sz="2500" b="1" dirty="0" smtClean="0">
                <a:solidFill>
                  <a:srgbClr val="734F39"/>
                </a:solidFill>
                <a:latin typeface="Comic Sans MS" panose="030F0702030302020204" pitchFamily="66" charset="0"/>
              </a:rPr>
              <a:t>„Slujitorii </a:t>
            </a:r>
            <a:r>
              <a:rPr lang="ro-RO" sz="2500" b="1" dirty="0" smtClean="0">
                <a:solidFill>
                  <a:srgbClr val="734F39"/>
                </a:solidFill>
                <a:latin typeface="Comic Sans MS" panose="030F0702030302020204" pitchFamily="66" charset="0"/>
              </a:rPr>
              <a:t>Evangheliei trebuie să facă din adevărul lui Dumnezeu un subiect de studiu, meditaţie şi conversaţie. Mintea care stăruie mult asupra voinţei descoperite a lui Dumnezeu pentru om va deveni tare în adevăr. Cei care citesc şi studiază cu dorinţa sinceră după lumină divină, fie că sunt pastori sau nu, vor descoperi curând în Scripturi o frumuseţe şi o armonie care le vor captiva atenţia, le vor înălţa cugetele şi le vor da o inspiraţie şi o putere de argumentare care vor convinge şi converti suflete.” </a:t>
            </a:r>
            <a:endParaRPr lang="ro-RO" sz="2500" b="1" dirty="0">
              <a:solidFill>
                <a:srgbClr val="734F39"/>
              </a:solidFill>
              <a:latin typeface="Comic Sans MS" panose="030F0702030302020204" pitchFamily="66" charset="0"/>
            </a:endParaRPr>
          </a:p>
        </p:txBody>
      </p:sp>
      <p:sp>
        <p:nvSpPr>
          <p:cNvPr id="3" name="CuadroTexto 2">
            <a:extLst>
              <a:ext uri="{FF2B5EF4-FFF2-40B4-BE49-F238E27FC236}">
                <a16:creationId xmlns:a16="http://schemas.microsoft.com/office/drawing/2014/main" xmlns="" id="{1202F1DA-8FC4-4C7A-B3A2-76B95862EF6D}"/>
              </a:ext>
            </a:extLst>
          </p:cNvPr>
          <p:cNvSpPr txBox="1"/>
          <p:nvPr/>
        </p:nvSpPr>
        <p:spPr>
          <a:xfrm>
            <a:off x="3886042" y="6488668"/>
            <a:ext cx="5190140" cy="369332"/>
          </a:xfrm>
          <a:prstGeom prst="rect">
            <a:avLst/>
          </a:prstGeom>
          <a:noFill/>
        </p:spPr>
        <p:txBody>
          <a:bodyPr wrap="none" rtlCol="0">
            <a:spAutoFit/>
          </a:bodyPr>
          <a:lstStyle/>
          <a:p>
            <a:pPr algn="r"/>
            <a:r>
              <a:rPr lang="ro-RO" b="1" dirty="0" err="1" smtClean="0">
                <a:solidFill>
                  <a:srgbClr val="734F39"/>
                </a:solidFill>
              </a:rPr>
              <a:t>E.G.W</a:t>
            </a:r>
            <a:r>
              <a:rPr lang="ro-RO" b="1" dirty="0" smtClean="0">
                <a:solidFill>
                  <a:srgbClr val="734F39"/>
                </a:solidFill>
              </a:rPr>
              <a:t>. (Mărturii </a:t>
            </a:r>
            <a:r>
              <a:rPr lang="ro-RO" b="1" dirty="0">
                <a:solidFill>
                  <a:srgbClr val="734F39"/>
                </a:solidFill>
              </a:rPr>
              <a:t>pentru </a:t>
            </a:r>
            <a:r>
              <a:rPr lang="ro-RO" b="1" dirty="0" smtClean="0">
                <a:solidFill>
                  <a:srgbClr val="734F39"/>
                </a:solidFill>
              </a:rPr>
              <a:t>comunitate, vol. 4, pag. 526)</a:t>
            </a:r>
            <a:endParaRPr lang="ro-RO" b="1" dirty="0">
              <a:solidFill>
                <a:srgbClr val="734F39"/>
              </a:solidFill>
            </a:endParaRPr>
          </a:p>
        </p:txBody>
      </p:sp>
      <p:pic>
        <p:nvPicPr>
          <p:cNvPr id="7" name="Imagen 6">
            <a:extLst>
              <a:ext uri="{FF2B5EF4-FFF2-40B4-BE49-F238E27FC236}">
                <a16:creationId xmlns:a16="http://schemas.microsoft.com/office/drawing/2014/main" xmlns="" id="{DB9AC472-4601-4BC7-AADD-B0CA3F2DED48}"/>
              </a:ext>
            </a:extLst>
          </p:cNvPr>
          <p:cNvPicPr>
            <a:picLocks noChangeAspect="1"/>
          </p:cNvPicPr>
          <p:nvPr/>
        </p:nvPicPr>
        <p:blipFill rotWithShape="1">
          <a:blip r:embed="rId3" cstate="screen">
            <a:extLst>
              <a:ext uri="{28A0092B-C50C-407E-A947-70E740481C1C}">
                <a14:useLocalDpi xmlns:a14="http://schemas.microsoft.com/office/drawing/2010/main" xmlns=""/>
              </a:ext>
            </a:extLst>
          </a:blip>
          <a:srcRect b="-1"/>
          <a:stretch/>
        </p:blipFill>
        <p:spPr>
          <a:xfrm>
            <a:off x="6777121" y="374361"/>
            <a:ext cx="2325188" cy="6013376"/>
          </a:xfrm>
          <a:prstGeom prst="rect">
            <a:avLst/>
          </a:prstGeom>
        </p:spPr>
      </p:pic>
    </p:spTree>
    <p:extLst>
      <p:ext uri="{BB962C8B-B14F-4D97-AF65-F5344CB8AC3E}">
        <p14:creationId xmlns:p14="http://schemas.microsoft.com/office/powerpoint/2010/main" xmlns="" val="6841165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8000"/>
            <a:lum/>
          </a:blip>
          <a:srcRect/>
          <a:stretch>
            <a:fillRect/>
          </a:stretch>
        </a:blipFill>
        <a:effectLst/>
      </p:bgPr>
    </p:bg>
    <p:spTree>
      <p:nvGrpSpPr>
        <p:cNvPr id="1" name=""/>
        <p:cNvGrpSpPr/>
        <p:nvPr/>
      </p:nvGrpSpPr>
      <p:grpSpPr>
        <a:xfrm>
          <a:off x="0" y="0"/>
          <a:ext cx="0" cy="0"/>
          <a:chOff x="0" y="0"/>
          <a:chExt cx="0" cy="0"/>
        </a:xfrm>
      </p:grpSpPr>
      <p:pic>
        <p:nvPicPr>
          <p:cNvPr id="2" name="Imagen 1" descr="Imagen que contiene persona&#10;&#10;Descripción generada automáticamente">
            <a:extLst>
              <a:ext uri="{FF2B5EF4-FFF2-40B4-BE49-F238E27FC236}">
                <a16:creationId xmlns:a16="http://schemas.microsoft.com/office/drawing/2014/main" xmlns="" id="{18BA1F99-818B-4E5F-9D71-5DC2F30FB8A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7034" t="3432" r="6576" b="4526"/>
          <a:stretch/>
        </p:blipFill>
        <p:spPr>
          <a:xfrm>
            <a:off x="3596641" y="426720"/>
            <a:ext cx="4492632" cy="580809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Rectángulo 7">
            <a:extLst>
              <a:ext uri="{FF2B5EF4-FFF2-40B4-BE49-F238E27FC236}">
                <a16:creationId xmlns:a16="http://schemas.microsoft.com/office/drawing/2014/main" xmlns="" id="{74380F8D-4CE5-4F0E-94D1-A497E1C80712}"/>
              </a:ext>
            </a:extLst>
          </p:cNvPr>
          <p:cNvSpPr/>
          <p:nvPr/>
        </p:nvSpPr>
        <p:spPr>
          <a:xfrm>
            <a:off x="886738" y="745283"/>
            <a:ext cx="2627172" cy="5221942"/>
          </a:xfrm>
          <a:prstGeom prst="rect">
            <a:avLst/>
          </a:prstGeom>
        </p:spPr>
        <p:txBody>
          <a:bodyPr wrap="square">
            <a:spAutoFit/>
            <a:scene3d>
              <a:camera prst="orthographicFront"/>
              <a:lightRig rig="threePt" dir="t"/>
            </a:scene3d>
            <a:sp3d extrusionH="57150">
              <a:bevelT w="38100" h="38100"/>
            </a:sp3d>
          </a:bodyPr>
          <a:lstStyle/>
          <a:p>
            <a:pPr algn="ctr">
              <a:lnSpc>
                <a:spcPts val="4000"/>
              </a:lnSpc>
            </a:pPr>
            <a:r>
              <a:rPr lang="ro-RO" sz="2800" b="1" dirty="0" smtClean="0">
                <a:solidFill>
                  <a:srgbClr val="533C8C"/>
                </a:solidFill>
                <a:latin typeface="Comic Sans MS" panose="030F0702030302020204" pitchFamily="66" charset="0"/>
              </a:rPr>
              <a:t>„Ei citeau </a:t>
            </a:r>
            <a:r>
              <a:rPr lang="ro-RO" sz="2800" b="1" dirty="0" smtClean="0">
                <a:solidFill>
                  <a:srgbClr val="533C8C"/>
                </a:solidFill>
                <a:latin typeface="Comic Sans MS" panose="030F0702030302020204" pitchFamily="66" charset="0"/>
              </a:rPr>
              <a:t>desluşit </a:t>
            </a:r>
            <a:r>
              <a:rPr lang="ro-RO" sz="2800" b="1" dirty="0" smtClean="0">
                <a:solidFill>
                  <a:srgbClr val="533C8C"/>
                </a:solidFill>
                <a:latin typeface="Comic Sans MS" panose="030F0702030302020204" pitchFamily="66" charset="0"/>
              </a:rPr>
              <a:t>în cartea Legii lui Dumnezeu </a:t>
            </a:r>
            <a:r>
              <a:rPr lang="ro-RO" sz="2800" b="1" dirty="0" smtClean="0">
                <a:solidFill>
                  <a:srgbClr val="533C8C"/>
                </a:solidFill>
                <a:latin typeface="Comic Sans MS" panose="030F0702030302020204" pitchFamily="66" charset="0"/>
              </a:rPr>
              <a:t>şi-i </a:t>
            </a:r>
            <a:r>
              <a:rPr lang="ro-RO" sz="2800" b="1" dirty="0" smtClean="0">
                <a:solidFill>
                  <a:srgbClr val="533C8C"/>
                </a:solidFill>
                <a:latin typeface="Comic Sans MS" panose="030F0702030302020204" pitchFamily="66" charset="0"/>
              </a:rPr>
              <a:t>arătau </a:t>
            </a:r>
            <a:r>
              <a:rPr lang="ro-RO" sz="2800" b="1" dirty="0" smtClean="0">
                <a:solidFill>
                  <a:srgbClr val="533C8C"/>
                </a:solidFill>
                <a:latin typeface="Comic Sans MS" panose="030F0702030302020204" pitchFamily="66" charset="0"/>
              </a:rPr>
              <a:t>înţelesul</a:t>
            </a:r>
            <a:r>
              <a:rPr lang="ro-RO" sz="2800" b="1" dirty="0" smtClean="0">
                <a:solidFill>
                  <a:srgbClr val="533C8C"/>
                </a:solidFill>
                <a:latin typeface="Comic Sans MS" panose="030F0702030302020204" pitchFamily="66" charset="0"/>
              </a:rPr>
              <a:t>, ca să-i facă să </a:t>
            </a:r>
            <a:r>
              <a:rPr lang="ro-RO" sz="2800" b="1" dirty="0" smtClean="0">
                <a:solidFill>
                  <a:srgbClr val="533C8C"/>
                </a:solidFill>
                <a:latin typeface="Comic Sans MS" panose="030F0702030302020204" pitchFamily="66" charset="0"/>
              </a:rPr>
              <a:t>înţeleagă </a:t>
            </a:r>
            <a:r>
              <a:rPr lang="ro-RO" sz="2800" b="1" dirty="0" smtClean="0">
                <a:solidFill>
                  <a:srgbClr val="533C8C"/>
                </a:solidFill>
                <a:latin typeface="Comic Sans MS" panose="030F0702030302020204" pitchFamily="66" charset="0"/>
              </a:rPr>
              <a:t>ce citiseră.”</a:t>
            </a:r>
          </a:p>
          <a:p>
            <a:pPr algn="ctr">
              <a:lnSpc>
                <a:spcPts val="4000"/>
              </a:lnSpc>
            </a:pPr>
            <a:r>
              <a:rPr lang="ro-RO" sz="2800" b="1" dirty="0" smtClean="0">
                <a:solidFill>
                  <a:srgbClr val="533C8C"/>
                </a:solidFill>
                <a:latin typeface="Comic Sans MS" panose="030F0702030302020204" pitchFamily="66" charset="0"/>
              </a:rPr>
              <a:t>(Neemia 8:</a:t>
            </a:r>
            <a:r>
              <a:rPr lang="ro-RO" sz="2800" b="1" dirty="0" err="1" smtClean="0">
                <a:solidFill>
                  <a:srgbClr val="533C8C"/>
                </a:solidFill>
                <a:latin typeface="Comic Sans MS" panose="030F0702030302020204" pitchFamily="66" charset="0"/>
              </a:rPr>
              <a:t>8</a:t>
            </a:r>
            <a:r>
              <a:rPr lang="ro-RO" sz="2800" b="1" dirty="0" smtClean="0">
                <a:solidFill>
                  <a:srgbClr val="533C8C"/>
                </a:solidFill>
                <a:latin typeface="Comic Sans MS" panose="030F0702030302020204" pitchFamily="66" charset="0"/>
              </a:rPr>
              <a:t>)</a:t>
            </a:r>
            <a:endParaRPr lang="ro-RO" sz="2800" b="1" dirty="0">
              <a:solidFill>
                <a:srgbClr val="533C8C"/>
              </a:solidFill>
              <a:latin typeface="Comic Sans MS" panose="030F0702030302020204" pitchFamily="66" charset="0"/>
            </a:endParaRPr>
          </a:p>
        </p:txBody>
      </p:sp>
    </p:spTree>
    <p:extLst>
      <p:ext uri="{BB962C8B-B14F-4D97-AF65-F5344CB8AC3E}">
        <p14:creationId xmlns:p14="http://schemas.microsoft.com/office/powerpoint/2010/main" xmlns="" val="292361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59D42AF-9070-4500-A049-C0E2179390A8}"/>
              </a:ext>
            </a:extLst>
          </p:cNvPr>
          <p:cNvSpPr txBox="1"/>
          <p:nvPr/>
        </p:nvSpPr>
        <p:spPr>
          <a:xfrm>
            <a:off x="1018905" y="3508105"/>
            <a:ext cx="4580709" cy="2862322"/>
          </a:xfrm>
          <a:prstGeom prst="rect">
            <a:avLst/>
          </a:prstGeom>
          <a:noFill/>
        </p:spPr>
        <p:txBody>
          <a:bodyPr wrap="square" rtlCol="0">
            <a:spAutoFit/>
          </a:bodyPr>
          <a:lstStyle/>
          <a:p>
            <a:pPr>
              <a:spcBef>
                <a:spcPts val="1200"/>
              </a:spcBef>
              <a:spcAft>
                <a:spcPts val="1200"/>
              </a:spcAft>
            </a:pPr>
            <a:r>
              <a:rPr lang="ro-RO" sz="2000" b="1" dirty="0">
                <a:solidFill>
                  <a:srgbClr val="FFB589"/>
                </a:solidFill>
                <a:effectLst>
                  <a:outerShdw blurRad="38100" dist="38100" dir="2700000" algn="tl">
                    <a:srgbClr val="000000">
                      <a:alpha val="43137"/>
                    </a:srgbClr>
                  </a:outerShdw>
                </a:effectLst>
              </a:rPr>
              <a:t>Festivitatea Cuvântului </a:t>
            </a:r>
            <a:r>
              <a:rPr lang="ro-RO" sz="2000" b="1" dirty="0" smtClean="0">
                <a:solidFill>
                  <a:srgbClr val="FFB589"/>
                </a:solidFill>
                <a:effectLst>
                  <a:outerShdw blurRad="38100" dist="38100" dir="2700000" algn="tl">
                    <a:srgbClr val="000000">
                      <a:alpha val="43137"/>
                    </a:srgbClr>
                  </a:outerShdw>
                </a:effectLst>
              </a:rPr>
              <a:t>(v. 1-2)</a:t>
            </a:r>
          </a:p>
          <a:p>
            <a:pPr>
              <a:spcBef>
                <a:spcPts val="1200"/>
              </a:spcBef>
              <a:spcAft>
                <a:spcPts val="1200"/>
              </a:spcAft>
            </a:pPr>
            <a:r>
              <a:rPr lang="ro-RO" sz="2000" b="1" dirty="0" smtClean="0">
                <a:solidFill>
                  <a:srgbClr val="E3F389"/>
                </a:solidFill>
                <a:effectLst>
                  <a:outerShdw blurRad="38100" dist="38100" dir="2700000" algn="tl">
                    <a:srgbClr val="000000">
                      <a:alpha val="43137"/>
                    </a:srgbClr>
                  </a:outerShdw>
                </a:effectLst>
              </a:rPr>
              <a:t>Citirea </a:t>
            </a:r>
            <a:r>
              <a:rPr lang="ro-RO" sz="2000" b="1" dirty="0">
                <a:solidFill>
                  <a:srgbClr val="E3F389"/>
                </a:solidFill>
                <a:effectLst>
                  <a:outerShdw blurRad="38100" dist="38100" dir="2700000" algn="tl">
                    <a:srgbClr val="000000">
                      <a:alpha val="43137"/>
                    </a:srgbClr>
                  </a:outerShdw>
                </a:effectLst>
              </a:rPr>
              <a:t>Cuvântului </a:t>
            </a:r>
            <a:r>
              <a:rPr lang="ro-RO" sz="2000" b="1" dirty="0" smtClean="0">
                <a:solidFill>
                  <a:srgbClr val="E3F389"/>
                </a:solidFill>
                <a:effectLst>
                  <a:outerShdw blurRad="38100" dist="38100" dir="2700000" algn="tl">
                    <a:srgbClr val="000000">
                      <a:alpha val="43137"/>
                    </a:srgbClr>
                  </a:outerShdw>
                </a:effectLst>
              </a:rPr>
              <a:t>(v. 3)</a:t>
            </a:r>
          </a:p>
          <a:p>
            <a:pPr>
              <a:spcBef>
                <a:spcPts val="1200"/>
              </a:spcBef>
              <a:spcAft>
                <a:spcPts val="1200"/>
              </a:spcAft>
            </a:pPr>
            <a:r>
              <a:rPr lang="ro-RO" sz="2000" b="1" dirty="0" smtClean="0">
                <a:solidFill>
                  <a:srgbClr val="93E3CF"/>
                </a:solidFill>
                <a:effectLst>
                  <a:outerShdw blurRad="38100" dist="38100" dir="2700000" algn="tl">
                    <a:srgbClr val="000000">
                      <a:alpha val="43137"/>
                    </a:srgbClr>
                  </a:outerShdw>
                </a:effectLst>
              </a:rPr>
              <a:t>Înţelegerea </a:t>
            </a:r>
            <a:r>
              <a:rPr lang="ro-RO" sz="2000" b="1" dirty="0">
                <a:solidFill>
                  <a:srgbClr val="93E3CF"/>
                </a:solidFill>
                <a:effectLst>
                  <a:outerShdw blurRad="38100" dist="38100" dir="2700000" algn="tl">
                    <a:srgbClr val="000000">
                      <a:alpha val="43137"/>
                    </a:srgbClr>
                  </a:outerShdw>
                </a:effectLst>
              </a:rPr>
              <a:t>Cuvântului </a:t>
            </a:r>
            <a:r>
              <a:rPr lang="ro-RO" sz="2000" b="1" dirty="0" smtClean="0">
                <a:solidFill>
                  <a:srgbClr val="93E3CF"/>
                </a:solidFill>
                <a:effectLst>
                  <a:outerShdw blurRad="38100" dist="38100" dir="2700000" algn="tl">
                    <a:srgbClr val="000000">
                      <a:alpha val="43137"/>
                    </a:srgbClr>
                  </a:outerShdw>
                </a:effectLst>
              </a:rPr>
              <a:t>(v. 4-8)</a:t>
            </a:r>
          </a:p>
          <a:p>
            <a:pPr>
              <a:spcBef>
                <a:spcPts val="1200"/>
              </a:spcBef>
              <a:spcAft>
                <a:spcPts val="1200"/>
              </a:spcAft>
            </a:pPr>
            <a:r>
              <a:rPr lang="ro-RO" sz="2000" b="1" dirty="0" smtClean="0">
                <a:solidFill>
                  <a:srgbClr val="84AEFF"/>
                </a:solidFill>
                <a:effectLst>
                  <a:outerShdw blurRad="38100" dist="38100" dir="2700000" algn="tl">
                    <a:srgbClr val="000000">
                      <a:alpha val="43137"/>
                    </a:srgbClr>
                  </a:outerShdw>
                </a:effectLst>
              </a:rPr>
              <a:t>Bucuria </a:t>
            </a:r>
            <a:r>
              <a:rPr lang="ro-RO" sz="2000" b="1" dirty="0">
                <a:solidFill>
                  <a:srgbClr val="84AEFF"/>
                </a:solidFill>
                <a:effectLst>
                  <a:outerShdw blurRad="38100" dist="38100" dir="2700000" algn="tl">
                    <a:srgbClr val="000000">
                      <a:alpha val="43137"/>
                    </a:srgbClr>
                  </a:outerShdw>
                </a:effectLst>
              </a:rPr>
              <a:t>în Cuvânt </a:t>
            </a:r>
            <a:r>
              <a:rPr lang="ro-RO" sz="2000" b="1" dirty="0" smtClean="0">
                <a:solidFill>
                  <a:srgbClr val="84AEFF"/>
                </a:solidFill>
                <a:effectLst>
                  <a:outerShdw blurRad="38100" dist="38100" dir="2700000" algn="tl">
                    <a:srgbClr val="000000">
                      <a:alpha val="43137"/>
                    </a:srgbClr>
                  </a:outerShdw>
                </a:effectLst>
              </a:rPr>
              <a:t>(v. 9-12)</a:t>
            </a:r>
          </a:p>
          <a:p>
            <a:pPr>
              <a:spcBef>
                <a:spcPts val="1200"/>
              </a:spcBef>
              <a:spcAft>
                <a:spcPts val="1200"/>
              </a:spcAft>
            </a:pPr>
            <a:r>
              <a:rPr lang="ro-RO" sz="2000" b="1" dirty="0" smtClean="0">
                <a:solidFill>
                  <a:srgbClr val="F8ABE5"/>
                </a:solidFill>
                <a:effectLst>
                  <a:outerShdw blurRad="38100" dist="38100" dir="2700000" algn="tl">
                    <a:srgbClr val="000000">
                      <a:alpha val="43137"/>
                    </a:srgbClr>
                  </a:outerShdw>
                </a:effectLst>
              </a:rPr>
              <a:t>Supunerea faţă </a:t>
            </a:r>
            <a:r>
              <a:rPr lang="ro-RO" sz="2000" b="1" dirty="0">
                <a:solidFill>
                  <a:srgbClr val="F8ABE5"/>
                </a:solidFill>
                <a:effectLst>
                  <a:outerShdw blurRad="38100" dist="38100" dir="2700000" algn="tl">
                    <a:srgbClr val="000000">
                      <a:alpha val="43137"/>
                    </a:srgbClr>
                  </a:outerShdw>
                </a:effectLst>
              </a:rPr>
              <a:t>de Cuvânt </a:t>
            </a:r>
            <a:r>
              <a:rPr lang="ro-RO" sz="2000" b="1" dirty="0" smtClean="0">
                <a:solidFill>
                  <a:srgbClr val="F8ABE5"/>
                </a:solidFill>
                <a:effectLst>
                  <a:outerShdw blurRad="38100" dist="38100" dir="2700000" algn="tl">
                    <a:srgbClr val="000000">
                      <a:alpha val="43137"/>
                    </a:srgbClr>
                  </a:outerShdw>
                </a:effectLst>
              </a:rPr>
              <a:t>(v. 13-18)</a:t>
            </a:r>
            <a:endParaRPr lang="ro-RO" sz="2000" b="1" dirty="0">
              <a:solidFill>
                <a:srgbClr val="F8ABE5"/>
              </a:solidFill>
              <a:effectLst>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xmlns="" id="{18B02ECF-5808-4802-9BDA-29837A2418B8}"/>
              </a:ext>
            </a:extLst>
          </p:cNvPr>
          <p:cNvSpPr txBox="1"/>
          <p:nvPr/>
        </p:nvSpPr>
        <p:spPr>
          <a:xfrm>
            <a:off x="304800" y="49878"/>
            <a:ext cx="8569234" cy="1092607"/>
          </a:xfrm>
          <a:prstGeom prst="rect">
            <a:avLst/>
          </a:prstGeom>
          <a:noFill/>
        </p:spPr>
        <p:txBody>
          <a:bodyPr wrap="square" rtlCol="0">
            <a:spAutoFit/>
          </a:bodyPr>
          <a:lstStyle/>
          <a:p>
            <a:pPr>
              <a:spcBef>
                <a:spcPts val="600"/>
              </a:spcBef>
            </a:pPr>
            <a:r>
              <a:rPr lang="ro-RO" sz="2000" b="1" dirty="0">
                <a:solidFill>
                  <a:schemeClr val="bg1"/>
                </a:solidFill>
              </a:rPr>
              <a:t>Neemia 8 îndeamnă adunarea poporului să asculte Cuvântul lui Dumnezeu.</a:t>
            </a:r>
          </a:p>
          <a:p>
            <a:pPr>
              <a:spcBef>
                <a:spcPts val="600"/>
              </a:spcBef>
            </a:pPr>
            <a:r>
              <a:rPr lang="ro-RO" sz="2000" b="1" dirty="0" smtClean="0">
                <a:solidFill>
                  <a:schemeClr val="bg1"/>
                </a:solidFill>
              </a:rPr>
              <a:t>Aceştia </a:t>
            </a:r>
            <a:r>
              <a:rPr lang="ro-RO" sz="2000" b="1" dirty="0">
                <a:solidFill>
                  <a:schemeClr val="bg1"/>
                </a:solidFill>
              </a:rPr>
              <a:t>au urmat </a:t>
            </a:r>
            <a:r>
              <a:rPr lang="ro-RO" sz="2000" b="1" dirty="0" smtClean="0">
                <a:solidFill>
                  <a:schemeClr val="bg1"/>
                </a:solidFill>
              </a:rPr>
              <a:t>instrucţiunile </a:t>
            </a:r>
            <a:r>
              <a:rPr lang="ro-RO" sz="2000" b="1" dirty="0">
                <a:solidFill>
                  <a:schemeClr val="bg1"/>
                </a:solidFill>
              </a:rPr>
              <a:t>lui Moise din Deuteronomul 31:11 citind „Legea” – Pentateuh-ul ( Geneza, Exodul, Leviticul, Numeri </a:t>
            </a:r>
            <a:r>
              <a:rPr lang="ro-RO" sz="2000" b="1" dirty="0" smtClean="0">
                <a:solidFill>
                  <a:schemeClr val="bg1"/>
                </a:solidFill>
              </a:rPr>
              <a:t>şi </a:t>
            </a:r>
            <a:r>
              <a:rPr lang="ro-RO" sz="2000" b="1" dirty="0">
                <a:solidFill>
                  <a:schemeClr val="bg1"/>
                </a:solidFill>
              </a:rPr>
              <a:t>Deuteronomul</a:t>
            </a:r>
            <a:r>
              <a:rPr lang="ro-RO" sz="2000" b="1" dirty="0" smtClean="0">
                <a:solidFill>
                  <a:schemeClr val="bg1"/>
                </a:solidFill>
              </a:rPr>
              <a:t>).</a:t>
            </a:r>
            <a:endParaRPr lang="ro-RO" sz="2000" b="1" dirty="0">
              <a:solidFill>
                <a:schemeClr val="bg1"/>
              </a:solidFill>
            </a:endParaRPr>
          </a:p>
        </p:txBody>
      </p:sp>
      <p:sp>
        <p:nvSpPr>
          <p:cNvPr id="4" name="Rectángulo 3">
            <a:extLst>
              <a:ext uri="{FF2B5EF4-FFF2-40B4-BE49-F238E27FC236}">
                <a16:creationId xmlns:a16="http://schemas.microsoft.com/office/drawing/2014/main" xmlns="" id="{D5A7FDA2-0795-4ED6-A497-C2F9F92CCB70}"/>
              </a:ext>
            </a:extLst>
          </p:cNvPr>
          <p:cNvSpPr/>
          <p:nvPr/>
        </p:nvSpPr>
        <p:spPr>
          <a:xfrm>
            <a:off x="1118326" y="2038928"/>
            <a:ext cx="4572000" cy="1015663"/>
          </a:xfrm>
          <a:prstGeom prst="rect">
            <a:avLst/>
          </a:prstGeom>
        </p:spPr>
        <p:txBody>
          <a:bodyPr>
            <a:spAutoFit/>
          </a:bodyPr>
          <a:lstStyle/>
          <a:p>
            <a:pPr>
              <a:spcBef>
                <a:spcPts val="600"/>
              </a:spcBef>
            </a:pPr>
            <a:r>
              <a:rPr lang="ro-RO" sz="2000" b="1" dirty="0">
                <a:solidFill>
                  <a:schemeClr val="bg1"/>
                </a:solidFill>
              </a:rPr>
              <a:t>Poporul Israel a manifestat o reînnoire a </a:t>
            </a:r>
            <a:r>
              <a:rPr lang="ro-RO" sz="2000" b="1" dirty="0" smtClean="0">
                <a:solidFill>
                  <a:schemeClr val="bg1"/>
                </a:solidFill>
              </a:rPr>
              <a:t>credinţei </a:t>
            </a:r>
            <a:r>
              <a:rPr lang="ro-RO" sz="2000" b="1" dirty="0">
                <a:solidFill>
                  <a:schemeClr val="bg1"/>
                </a:solidFill>
              </a:rPr>
              <a:t>în urma citirii Legii </a:t>
            </a:r>
            <a:r>
              <a:rPr lang="ro-RO" sz="2000" b="1" dirty="0" smtClean="0">
                <a:solidFill>
                  <a:schemeClr val="bg1"/>
                </a:solidFill>
              </a:rPr>
              <a:t>şi </a:t>
            </a:r>
            <a:r>
              <a:rPr lang="ro-RO" sz="2000" b="1" dirty="0">
                <a:solidFill>
                  <a:schemeClr val="bg1"/>
                </a:solidFill>
              </a:rPr>
              <a:t>a </a:t>
            </a:r>
            <a:r>
              <a:rPr lang="ro-RO" sz="2000" b="1" dirty="0" smtClean="0">
                <a:solidFill>
                  <a:schemeClr val="bg1"/>
                </a:solidFill>
              </a:rPr>
              <a:t>semnificaţiei </a:t>
            </a:r>
            <a:r>
              <a:rPr lang="ro-RO" sz="2000" b="1" dirty="0">
                <a:solidFill>
                  <a:schemeClr val="bg1"/>
                </a:solidFill>
              </a:rPr>
              <a:t>acesteia</a:t>
            </a:r>
            <a:r>
              <a:rPr lang="ro-RO" sz="2000" b="1" dirty="0" smtClean="0">
                <a:solidFill>
                  <a:schemeClr val="bg1"/>
                </a:solidFill>
              </a:rPr>
              <a:t>.</a:t>
            </a:r>
            <a:endParaRPr lang="ro-RO" sz="2000" b="1" dirty="0">
              <a:solidFill>
                <a:schemeClr val="bg1"/>
              </a:solidFill>
            </a:endParaRPr>
          </a:p>
        </p:txBody>
      </p:sp>
      <p:pic>
        <p:nvPicPr>
          <p:cNvPr id="10" name="Imagen 9">
            <a:extLst>
              <a:ext uri="{FF2B5EF4-FFF2-40B4-BE49-F238E27FC236}">
                <a16:creationId xmlns:a16="http://schemas.microsoft.com/office/drawing/2014/main" xmlns="" id="{460CE60C-6838-490B-92D0-0ACCD35629E2}"/>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flipH="1">
            <a:off x="426850" y="3528492"/>
            <a:ext cx="531091" cy="324033"/>
          </a:xfrm>
          <a:prstGeom prst="rect">
            <a:avLst/>
          </a:prstGeom>
        </p:spPr>
      </p:pic>
      <p:pic>
        <p:nvPicPr>
          <p:cNvPr id="14" name="Imagen 13">
            <a:extLst>
              <a:ext uri="{FF2B5EF4-FFF2-40B4-BE49-F238E27FC236}">
                <a16:creationId xmlns:a16="http://schemas.microsoft.com/office/drawing/2014/main" xmlns="" id="{7ACC01E6-36C4-4C7C-A8E0-0FD538061081}"/>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flipH="1">
            <a:off x="426851" y="4164141"/>
            <a:ext cx="531091" cy="324033"/>
          </a:xfrm>
          <a:prstGeom prst="rect">
            <a:avLst/>
          </a:prstGeom>
        </p:spPr>
      </p:pic>
      <p:pic>
        <p:nvPicPr>
          <p:cNvPr id="18" name="Imagen 17">
            <a:extLst>
              <a:ext uri="{FF2B5EF4-FFF2-40B4-BE49-F238E27FC236}">
                <a16:creationId xmlns:a16="http://schemas.microsoft.com/office/drawing/2014/main" xmlns="" id="{CA10AABD-4018-45FB-9654-0CEC06873FC4}"/>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flipH="1">
            <a:off x="426851" y="4765032"/>
            <a:ext cx="531091" cy="324033"/>
          </a:xfrm>
          <a:prstGeom prst="rect">
            <a:avLst/>
          </a:prstGeom>
        </p:spPr>
      </p:pic>
      <p:pic>
        <p:nvPicPr>
          <p:cNvPr id="22" name="Imagen 21">
            <a:extLst>
              <a:ext uri="{FF2B5EF4-FFF2-40B4-BE49-F238E27FC236}">
                <a16:creationId xmlns:a16="http://schemas.microsoft.com/office/drawing/2014/main" xmlns="" id="{A6DB8613-4FEA-48B0-9368-FC4ACDC2C588}"/>
              </a:ext>
            </a:extLst>
          </p:cNvPr>
          <p:cNvPicPr>
            <a:picLocks noChangeAspect="1"/>
          </p:cNvPicPr>
          <p:nvPr/>
        </p:nvPicPr>
        <p:blipFill>
          <a:blip r:embed="rId6" cstate="screen">
            <a:extLst>
              <a:ext uri="{BEBA8EAE-BF5A-486C-A8C5-ECC9F3942E4B}">
                <a14:imgProps xmlns:a14="http://schemas.microsoft.com/office/drawing/2010/main" xmlns="">
                  <a14:imgLayer r:embed="rId7">
                    <a14:imgEffect>
                      <a14:colorTemperature colorTemp="4700"/>
                    </a14:imgEffect>
                  </a14:imgLayer>
                </a14:imgProps>
              </a:ext>
              <a:ext uri="{28A0092B-C50C-407E-A947-70E740481C1C}">
                <a14:useLocalDpi xmlns:a14="http://schemas.microsoft.com/office/drawing/2010/main" xmlns=""/>
              </a:ext>
            </a:extLst>
          </a:blip>
          <a:stretch>
            <a:fillRect/>
          </a:stretch>
        </p:blipFill>
        <p:spPr>
          <a:xfrm flipH="1">
            <a:off x="431272" y="5356143"/>
            <a:ext cx="531091" cy="324033"/>
          </a:xfrm>
          <a:prstGeom prst="rect">
            <a:avLst/>
          </a:prstGeom>
        </p:spPr>
      </p:pic>
      <p:pic>
        <p:nvPicPr>
          <p:cNvPr id="30" name="Imagen 29">
            <a:extLst>
              <a:ext uri="{FF2B5EF4-FFF2-40B4-BE49-F238E27FC236}">
                <a16:creationId xmlns:a16="http://schemas.microsoft.com/office/drawing/2014/main" xmlns="" id="{C033D200-80AB-4D17-B1AC-1733B35E1D71}"/>
              </a:ext>
            </a:extLst>
          </p:cNvPr>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flipH="1">
            <a:off x="426852" y="5957034"/>
            <a:ext cx="531091" cy="324033"/>
          </a:xfrm>
          <a:prstGeom prst="rect">
            <a:avLst/>
          </a:prstGeom>
        </p:spPr>
      </p:pic>
    </p:spTree>
    <p:extLst>
      <p:ext uri="{BB962C8B-B14F-4D97-AF65-F5344CB8AC3E}">
        <p14:creationId xmlns:p14="http://schemas.microsoft.com/office/powerpoint/2010/main" xmlns="" val="26797327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
                                        <p:tgtEl>
                                          <p:spTgt spid="4"/>
                                        </p:tgtEl>
                                      </p:cBhvr>
                                    </p:animEffect>
                                    <p:anim calcmode="lin" valueType="num">
                                      <p:cBhvr>
                                        <p:cTn id="22" dur="400" fill="hold"/>
                                        <p:tgtEl>
                                          <p:spTgt spid="4"/>
                                        </p:tgtEl>
                                        <p:attrNameLst>
                                          <p:attrName>ppt_x</p:attrName>
                                        </p:attrNameLst>
                                      </p:cBhvr>
                                      <p:tavLst>
                                        <p:tav tm="0">
                                          <p:val>
                                            <p:strVal val="#ppt_x"/>
                                          </p:val>
                                        </p:tav>
                                        <p:tav tm="100000">
                                          <p:val>
                                            <p:strVal val="#ppt_x"/>
                                          </p:val>
                                        </p:tav>
                                      </p:tavLst>
                                    </p:anim>
                                    <p:anim calcmode="lin" valueType="num">
                                      <p:cBhvr>
                                        <p:cTn id="23" dur="400" fill="hold"/>
                                        <p:tgtEl>
                                          <p:spTgt spid="4"/>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ppt_x</p:attrName>
                                        </p:attrNameLst>
                                      </p:cBhvr>
                                      <p:tavLst>
                                        <p:tav tm="0">
                                          <p:val>
                                            <p:strVal val="#ppt_x-#ppt_w/2"/>
                                          </p:val>
                                        </p:tav>
                                        <p:tav tm="100000">
                                          <p:val>
                                            <p:strVal val="#ppt_x"/>
                                          </p:val>
                                        </p:tav>
                                      </p:tavLst>
                                    </p:anim>
                                    <p:anim calcmode="lin" valueType="num">
                                      <p:cBhvr>
                                        <p:cTn id="31" dur="500" fill="hold"/>
                                        <p:tgtEl>
                                          <p:spTgt spid="10"/>
                                        </p:tgtEl>
                                        <p:attrNameLst>
                                          <p:attrName>ppt_y</p:attrName>
                                        </p:attrNameLst>
                                      </p:cBhvr>
                                      <p:tavLst>
                                        <p:tav tm="0">
                                          <p:val>
                                            <p:strVal val="#ppt_y"/>
                                          </p:val>
                                        </p:tav>
                                        <p:tav tm="100000">
                                          <p:val>
                                            <p:strVal val="#ppt_y"/>
                                          </p:val>
                                        </p:tav>
                                      </p:tavLst>
                                    </p:anim>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strVal val="#ppt_h"/>
                                          </p:val>
                                        </p:tav>
                                        <p:tav tm="100000">
                                          <p:val>
                                            <p:strVal val="#ppt_h"/>
                                          </p:val>
                                        </p:tav>
                                      </p:tavLst>
                                    </p:anim>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wipe(left)">
                                      <p:cBhvr>
                                        <p:cTn id="37" dur="500"/>
                                        <p:tgtEl>
                                          <p:spTgt spid="2">
                                            <p:txEl>
                                              <p:pRg st="0" end="0"/>
                                            </p:txEl>
                                          </p:spTgt>
                                        </p:tgtEl>
                                      </p:cBhvr>
                                    </p:animEffect>
                                  </p:childTnLst>
                                </p:cTn>
                              </p:par>
                            </p:childTnLst>
                          </p:cTn>
                        </p:par>
                        <p:par>
                          <p:cTn id="38" fill="hold">
                            <p:stCondLst>
                              <p:cond delay="1000"/>
                            </p:stCondLst>
                            <p:childTnLst>
                              <p:par>
                                <p:cTn id="39" presetID="17" presetClass="entr" presetSubtype="8"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ppt_x</p:attrName>
                                        </p:attrNameLst>
                                      </p:cBhvr>
                                      <p:tavLst>
                                        <p:tav tm="0">
                                          <p:val>
                                            <p:strVal val="#ppt_x-#ppt_w/2"/>
                                          </p:val>
                                        </p:tav>
                                        <p:tav tm="100000">
                                          <p:val>
                                            <p:strVal val="#ppt_x"/>
                                          </p:val>
                                        </p:tav>
                                      </p:tavLst>
                                    </p:anim>
                                    <p:anim calcmode="lin" valueType="num">
                                      <p:cBhvr>
                                        <p:cTn id="42" dur="500" fill="hold"/>
                                        <p:tgtEl>
                                          <p:spTgt spid="14"/>
                                        </p:tgtEl>
                                        <p:attrNameLst>
                                          <p:attrName>ppt_y</p:attrName>
                                        </p:attrNameLst>
                                      </p:cBhvr>
                                      <p:tavLst>
                                        <p:tav tm="0">
                                          <p:val>
                                            <p:strVal val="#ppt_y"/>
                                          </p:val>
                                        </p:tav>
                                        <p:tav tm="100000">
                                          <p:val>
                                            <p:strVal val="#ppt_y"/>
                                          </p:val>
                                        </p:tav>
                                      </p:tavLst>
                                    </p:anim>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strVal val="#ppt_h"/>
                                          </p:val>
                                        </p:tav>
                                        <p:tav tm="100000">
                                          <p:val>
                                            <p:strVal val="#ppt_h"/>
                                          </p:val>
                                        </p:tav>
                                      </p:tavLst>
                                    </p:anim>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wipe(left)">
                                      <p:cBhvr>
                                        <p:cTn id="48" dur="500"/>
                                        <p:tgtEl>
                                          <p:spTgt spid="2">
                                            <p:txEl>
                                              <p:pRg st="1" end="1"/>
                                            </p:txEl>
                                          </p:spTgt>
                                        </p:tgtEl>
                                      </p:cBhvr>
                                    </p:animEffect>
                                  </p:childTnLst>
                                </p:cTn>
                              </p:par>
                            </p:childTnLst>
                          </p:cTn>
                        </p:par>
                        <p:par>
                          <p:cTn id="49" fill="hold">
                            <p:stCondLst>
                              <p:cond delay="2000"/>
                            </p:stCondLst>
                            <p:childTnLst>
                              <p:par>
                                <p:cTn id="50" presetID="17" presetClass="entr" presetSubtype="8"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ppt_x</p:attrName>
                                        </p:attrNameLst>
                                      </p:cBhvr>
                                      <p:tavLst>
                                        <p:tav tm="0">
                                          <p:val>
                                            <p:strVal val="#ppt_x-#ppt_w/2"/>
                                          </p:val>
                                        </p:tav>
                                        <p:tav tm="100000">
                                          <p:val>
                                            <p:strVal val="#ppt_x"/>
                                          </p:val>
                                        </p:tav>
                                      </p:tavLst>
                                    </p:anim>
                                    <p:anim calcmode="lin" valueType="num">
                                      <p:cBhvr>
                                        <p:cTn id="53" dur="500" fill="hold"/>
                                        <p:tgtEl>
                                          <p:spTgt spid="18"/>
                                        </p:tgtEl>
                                        <p:attrNameLst>
                                          <p:attrName>ppt_y</p:attrName>
                                        </p:attrNameLst>
                                      </p:cBhvr>
                                      <p:tavLst>
                                        <p:tav tm="0">
                                          <p:val>
                                            <p:strVal val="#ppt_y"/>
                                          </p:val>
                                        </p:tav>
                                        <p:tav tm="100000">
                                          <p:val>
                                            <p:strVal val="#ppt_y"/>
                                          </p:val>
                                        </p:tav>
                                      </p:tavLst>
                                    </p:anim>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strVal val="#ppt_h"/>
                                          </p:val>
                                        </p:tav>
                                        <p:tav tm="100000">
                                          <p:val>
                                            <p:strVal val="#ppt_h"/>
                                          </p:val>
                                        </p:tav>
                                      </p:tavLst>
                                    </p:anim>
                                  </p:childTnLst>
                                </p:cTn>
                              </p:par>
                            </p:childTnLst>
                          </p:cTn>
                        </p:par>
                        <p:par>
                          <p:cTn id="56" fill="hold">
                            <p:stCondLst>
                              <p:cond delay="2500"/>
                            </p:stCondLst>
                            <p:childTnLst>
                              <p:par>
                                <p:cTn id="57" presetID="22" presetClass="entr" presetSubtype="8" fill="hold" grpId="0" nodeType="afterEffect">
                                  <p:stCondLst>
                                    <p:cond delay="0"/>
                                  </p:stCondLst>
                                  <p:childTnLst>
                                    <p:set>
                                      <p:cBhvr>
                                        <p:cTn id="58" dur="1" fill="hold">
                                          <p:stCondLst>
                                            <p:cond delay="0"/>
                                          </p:stCondLst>
                                        </p:cTn>
                                        <p:tgtEl>
                                          <p:spTgt spid="2">
                                            <p:txEl>
                                              <p:pRg st="2" end="2"/>
                                            </p:txEl>
                                          </p:spTgt>
                                        </p:tgtEl>
                                        <p:attrNameLst>
                                          <p:attrName>style.visibility</p:attrName>
                                        </p:attrNameLst>
                                      </p:cBhvr>
                                      <p:to>
                                        <p:strVal val="visible"/>
                                      </p:to>
                                    </p:set>
                                    <p:animEffect transition="in" filter="wipe(left)">
                                      <p:cBhvr>
                                        <p:cTn id="59" dur="500"/>
                                        <p:tgtEl>
                                          <p:spTgt spid="2">
                                            <p:txEl>
                                              <p:pRg st="2" end="2"/>
                                            </p:txEl>
                                          </p:spTgt>
                                        </p:tgtEl>
                                      </p:cBhvr>
                                    </p:animEffect>
                                  </p:childTnLst>
                                </p:cTn>
                              </p:par>
                            </p:childTnLst>
                          </p:cTn>
                        </p:par>
                        <p:par>
                          <p:cTn id="60" fill="hold">
                            <p:stCondLst>
                              <p:cond delay="3000"/>
                            </p:stCondLst>
                            <p:childTnLst>
                              <p:par>
                                <p:cTn id="61" presetID="17" presetClass="entr" presetSubtype="8" fill="hold"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500" fill="hold"/>
                                        <p:tgtEl>
                                          <p:spTgt spid="22"/>
                                        </p:tgtEl>
                                        <p:attrNameLst>
                                          <p:attrName>ppt_x</p:attrName>
                                        </p:attrNameLst>
                                      </p:cBhvr>
                                      <p:tavLst>
                                        <p:tav tm="0">
                                          <p:val>
                                            <p:strVal val="#ppt_x-#ppt_w/2"/>
                                          </p:val>
                                        </p:tav>
                                        <p:tav tm="100000">
                                          <p:val>
                                            <p:strVal val="#ppt_x"/>
                                          </p:val>
                                        </p:tav>
                                      </p:tavLst>
                                    </p:anim>
                                    <p:anim calcmode="lin" valueType="num">
                                      <p:cBhvr>
                                        <p:cTn id="64" dur="500" fill="hold"/>
                                        <p:tgtEl>
                                          <p:spTgt spid="22"/>
                                        </p:tgtEl>
                                        <p:attrNameLst>
                                          <p:attrName>ppt_y</p:attrName>
                                        </p:attrNameLst>
                                      </p:cBhvr>
                                      <p:tavLst>
                                        <p:tav tm="0">
                                          <p:val>
                                            <p:strVal val="#ppt_y"/>
                                          </p:val>
                                        </p:tav>
                                        <p:tav tm="100000">
                                          <p:val>
                                            <p:strVal val="#ppt_y"/>
                                          </p:val>
                                        </p:tav>
                                      </p:tavLst>
                                    </p:anim>
                                    <p:anim calcmode="lin" valueType="num">
                                      <p:cBhvr>
                                        <p:cTn id="65" dur="500" fill="hold"/>
                                        <p:tgtEl>
                                          <p:spTgt spid="22"/>
                                        </p:tgtEl>
                                        <p:attrNameLst>
                                          <p:attrName>ppt_w</p:attrName>
                                        </p:attrNameLst>
                                      </p:cBhvr>
                                      <p:tavLst>
                                        <p:tav tm="0">
                                          <p:val>
                                            <p:fltVal val="0"/>
                                          </p:val>
                                        </p:tav>
                                        <p:tav tm="100000">
                                          <p:val>
                                            <p:strVal val="#ppt_w"/>
                                          </p:val>
                                        </p:tav>
                                      </p:tavLst>
                                    </p:anim>
                                    <p:anim calcmode="lin" valueType="num">
                                      <p:cBhvr>
                                        <p:cTn id="66" dur="500" fill="hold"/>
                                        <p:tgtEl>
                                          <p:spTgt spid="22"/>
                                        </p:tgtEl>
                                        <p:attrNameLst>
                                          <p:attrName>ppt_h</p:attrName>
                                        </p:attrNameLst>
                                      </p:cBhvr>
                                      <p:tavLst>
                                        <p:tav tm="0">
                                          <p:val>
                                            <p:strVal val="#ppt_h"/>
                                          </p:val>
                                        </p:tav>
                                        <p:tav tm="100000">
                                          <p:val>
                                            <p:strVal val="#ppt_h"/>
                                          </p:val>
                                        </p:tav>
                                      </p:tavLst>
                                    </p:anim>
                                  </p:childTnLst>
                                </p:cTn>
                              </p:par>
                            </p:childTnLst>
                          </p:cTn>
                        </p:par>
                        <p:par>
                          <p:cTn id="67" fill="hold">
                            <p:stCondLst>
                              <p:cond delay="3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par>
                          <p:cTn id="71" fill="hold">
                            <p:stCondLst>
                              <p:cond delay="4000"/>
                            </p:stCondLst>
                            <p:childTnLst>
                              <p:par>
                                <p:cTn id="72" presetID="17" presetClass="entr" presetSubtype="8"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ppt_x</p:attrName>
                                        </p:attrNameLst>
                                      </p:cBhvr>
                                      <p:tavLst>
                                        <p:tav tm="0">
                                          <p:val>
                                            <p:strVal val="#ppt_x-#ppt_w/2"/>
                                          </p:val>
                                        </p:tav>
                                        <p:tav tm="100000">
                                          <p:val>
                                            <p:strVal val="#ppt_x"/>
                                          </p:val>
                                        </p:tav>
                                      </p:tavLst>
                                    </p:anim>
                                    <p:anim calcmode="lin" valueType="num">
                                      <p:cBhvr>
                                        <p:cTn id="75" dur="500" fill="hold"/>
                                        <p:tgtEl>
                                          <p:spTgt spid="30"/>
                                        </p:tgtEl>
                                        <p:attrNameLst>
                                          <p:attrName>ppt_y</p:attrName>
                                        </p:attrNameLst>
                                      </p:cBhvr>
                                      <p:tavLst>
                                        <p:tav tm="0">
                                          <p:val>
                                            <p:strVal val="#ppt_y"/>
                                          </p:val>
                                        </p:tav>
                                        <p:tav tm="100000">
                                          <p:val>
                                            <p:strVal val="#ppt_y"/>
                                          </p:val>
                                        </p:tav>
                                      </p:tavLst>
                                    </p:anim>
                                    <p:anim calcmode="lin" valueType="num">
                                      <p:cBhvr>
                                        <p:cTn id="76" dur="500" fill="hold"/>
                                        <p:tgtEl>
                                          <p:spTgt spid="30"/>
                                        </p:tgtEl>
                                        <p:attrNameLst>
                                          <p:attrName>ppt_w</p:attrName>
                                        </p:attrNameLst>
                                      </p:cBhvr>
                                      <p:tavLst>
                                        <p:tav tm="0">
                                          <p:val>
                                            <p:fltVal val="0"/>
                                          </p:val>
                                        </p:tav>
                                        <p:tav tm="100000">
                                          <p:val>
                                            <p:strVal val="#ppt_w"/>
                                          </p:val>
                                        </p:tav>
                                      </p:tavLst>
                                    </p:anim>
                                    <p:anim calcmode="lin" valueType="num">
                                      <p:cBhvr>
                                        <p:cTn id="77" dur="500" fill="hold"/>
                                        <p:tgtEl>
                                          <p:spTgt spid="30"/>
                                        </p:tgtEl>
                                        <p:attrNameLst>
                                          <p:attrName>ppt_h</p:attrName>
                                        </p:attrNameLst>
                                      </p:cBhvr>
                                      <p:tavLst>
                                        <p:tav tm="0">
                                          <p:val>
                                            <p:strVal val="#ppt_h"/>
                                          </p:val>
                                        </p:tav>
                                        <p:tav tm="100000">
                                          <p:val>
                                            <p:strVal val="#ppt_h"/>
                                          </p:val>
                                        </p:tav>
                                      </p:tavLst>
                                    </p:anim>
                                  </p:childTnLst>
                                </p:cTn>
                              </p:par>
                            </p:childTnLst>
                          </p:cTn>
                        </p:par>
                        <p:par>
                          <p:cTn id="78" fill="hold">
                            <p:stCondLst>
                              <p:cond delay="4500"/>
                            </p:stCondLst>
                            <p:childTnLst>
                              <p:par>
                                <p:cTn id="79" presetID="22" presetClass="entr" presetSubtype="8" fill="hold" grpId="0" nodeType="afterEffect">
                                  <p:stCondLst>
                                    <p:cond delay="0"/>
                                  </p:stCondLst>
                                  <p:childTnLst>
                                    <p:set>
                                      <p:cBhvr>
                                        <p:cTn id="80" dur="1" fill="hold">
                                          <p:stCondLst>
                                            <p:cond delay="0"/>
                                          </p:stCondLst>
                                        </p:cTn>
                                        <p:tgtEl>
                                          <p:spTgt spid="2">
                                            <p:txEl>
                                              <p:pRg st="4" end="4"/>
                                            </p:txEl>
                                          </p:spTgt>
                                        </p:tgtEl>
                                        <p:attrNameLst>
                                          <p:attrName>style.visibility</p:attrName>
                                        </p:attrNameLst>
                                      </p:cBhvr>
                                      <p:to>
                                        <p:strVal val="visible"/>
                                      </p:to>
                                    </p:set>
                                    <p:animEffect transition="in" filter="wipe(left)">
                                      <p:cBhvr>
                                        <p:cTn id="8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287902FB-5426-4121-8170-C5044E8E08BD}"/>
              </a:ext>
            </a:extLst>
          </p:cNvPr>
          <p:cNvSpPr txBox="1"/>
          <p:nvPr/>
        </p:nvSpPr>
        <p:spPr>
          <a:xfrm>
            <a:off x="766355" y="3291845"/>
            <a:ext cx="8125097" cy="3477875"/>
          </a:xfrm>
          <a:prstGeom prst="rect">
            <a:avLst/>
          </a:prstGeom>
          <a:noFill/>
        </p:spPr>
        <p:txBody>
          <a:bodyPr wrap="square" rtlCol="0">
            <a:spAutoFit/>
          </a:bodyPr>
          <a:lstStyle/>
          <a:p>
            <a:pPr>
              <a:spcBef>
                <a:spcPts val="600"/>
              </a:spcBef>
            </a:pPr>
            <a:r>
              <a:rPr lang="ro-RO" sz="2000" b="1" smtClean="0">
                <a:solidFill>
                  <a:srgbClr val="C00000"/>
                </a:solidFill>
              </a:rPr>
              <a:t>A	Se citeşte </a:t>
            </a:r>
            <a:r>
              <a:rPr lang="ro-RO" sz="2000" b="1">
                <a:solidFill>
                  <a:srgbClr val="C00000"/>
                </a:solidFill>
              </a:rPr>
              <a:t>Cartea </a:t>
            </a:r>
            <a:r>
              <a:rPr lang="ro-RO" sz="2000" b="1">
                <a:solidFill>
                  <a:srgbClr val="C00000"/>
                </a:solidFill>
              </a:rPr>
              <a:t>Legii </a:t>
            </a:r>
            <a:r>
              <a:rPr lang="ro-RO" sz="2000" b="1" smtClean="0">
                <a:solidFill>
                  <a:srgbClr val="C00000"/>
                </a:solidFill>
              </a:rPr>
              <a:t>(1-2)</a:t>
            </a:r>
          </a:p>
          <a:p>
            <a:pPr>
              <a:spcBef>
                <a:spcPts val="600"/>
              </a:spcBef>
            </a:pPr>
            <a:r>
              <a:rPr lang="ro-RO" sz="2000" b="1" smtClean="0">
                <a:solidFill>
                  <a:srgbClr val="002060"/>
                </a:solidFill>
              </a:rPr>
              <a:t>B</a:t>
            </a:r>
            <a:r>
              <a:rPr lang="ro-RO" sz="2000" b="1" smtClean="0">
                <a:solidFill>
                  <a:srgbClr val="002060"/>
                </a:solidFill>
              </a:rPr>
              <a:t>		Poporul </a:t>
            </a:r>
            <a:r>
              <a:rPr lang="ro-RO" sz="2000" b="1">
                <a:solidFill>
                  <a:srgbClr val="002060"/>
                </a:solidFill>
              </a:rPr>
              <a:t>răspunde </a:t>
            </a:r>
            <a:r>
              <a:rPr lang="ro-RO" sz="2000" b="1" smtClean="0">
                <a:solidFill>
                  <a:srgbClr val="002060"/>
                </a:solidFill>
              </a:rPr>
              <a:t>şi </a:t>
            </a:r>
            <a:r>
              <a:rPr lang="ro-RO" sz="2000" b="1">
                <a:solidFill>
                  <a:srgbClr val="002060"/>
                </a:solidFill>
              </a:rPr>
              <a:t>laudă pe </a:t>
            </a:r>
            <a:r>
              <a:rPr lang="ro-RO" sz="2000" b="1">
                <a:solidFill>
                  <a:srgbClr val="002060"/>
                </a:solidFill>
              </a:rPr>
              <a:t>Domnul </a:t>
            </a:r>
            <a:r>
              <a:rPr lang="ro-RO" sz="2000" b="1" smtClean="0">
                <a:solidFill>
                  <a:srgbClr val="002060"/>
                </a:solidFill>
              </a:rPr>
              <a:t>(3-6)</a:t>
            </a:r>
          </a:p>
          <a:p>
            <a:pPr>
              <a:spcBef>
                <a:spcPts val="600"/>
              </a:spcBef>
            </a:pPr>
            <a:r>
              <a:rPr lang="ro-RO" sz="2000" b="1" smtClean="0">
                <a:solidFill>
                  <a:srgbClr val="CC0099"/>
                </a:solidFill>
              </a:rPr>
              <a:t>C</a:t>
            </a:r>
            <a:r>
              <a:rPr lang="ro-RO" sz="2000" b="1" smtClean="0">
                <a:solidFill>
                  <a:srgbClr val="CC0099"/>
                </a:solidFill>
              </a:rPr>
              <a:t>			Lămurirea </a:t>
            </a:r>
            <a:r>
              <a:rPr lang="ro-RO" sz="2000" b="1">
                <a:solidFill>
                  <a:srgbClr val="CC0099"/>
                </a:solidFill>
              </a:rPr>
              <a:t>poporului despre cele </a:t>
            </a:r>
            <a:r>
              <a:rPr lang="ro-RO" sz="2000" b="1">
                <a:solidFill>
                  <a:srgbClr val="CC0099"/>
                </a:solidFill>
              </a:rPr>
              <a:t>citite </a:t>
            </a:r>
            <a:r>
              <a:rPr lang="ro-RO" sz="2000" b="1" smtClean="0">
                <a:solidFill>
                  <a:srgbClr val="CC0099"/>
                </a:solidFill>
              </a:rPr>
              <a:t>(7-8)</a:t>
            </a:r>
          </a:p>
          <a:p>
            <a:pPr>
              <a:spcBef>
                <a:spcPts val="600"/>
              </a:spcBef>
            </a:pPr>
            <a:r>
              <a:rPr lang="ro-RO" sz="2000" b="1" smtClean="0">
                <a:solidFill>
                  <a:srgbClr val="7030A0"/>
                </a:solidFill>
              </a:rPr>
              <a:t>D</a:t>
            </a:r>
            <a:r>
              <a:rPr lang="ro-RO" sz="2000" b="1" smtClean="0">
                <a:solidFill>
                  <a:srgbClr val="7030A0"/>
                </a:solidFill>
              </a:rPr>
              <a:t>				Această </a:t>
            </a:r>
            <a:r>
              <a:rPr lang="ro-RO" sz="2000" b="1">
                <a:solidFill>
                  <a:srgbClr val="7030A0"/>
                </a:solidFill>
              </a:rPr>
              <a:t>zi este sfântă: nu vă </a:t>
            </a:r>
            <a:r>
              <a:rPr lang="ro-RO" sz="2000" b="1" smtClean="0">
                <a:solidFill>
                  <a:srgbClr val="7030A0"/>
                </a:solidFill>
              </a:rPr>
              <a:t>bociţi şi </a:t>
            </a:r>
            <a:r>
              <a:rPr lang="ro-RO" sz="2000" b="1">
                <a:solidFill>
                  <a:srgbClr val="7030A0"/>
                </a:solidFill>
              </a:rPr>
              <a:t>nu </a:t>
            </a:r>
            <a:r>
              <a:rPr lang="ro-RO" sz="2000" b="1" smtClean="0">
                <a:solidFill>
                  <a:srgbClr val="7030A0"/>
                </a:solidFill>
              </a:rPr>
              <a:t>plângeţi </a:t>
            </a:r>
            <a:r>
              <a:rPr lang="ro-RO" sz="2000" b="1" smtClean="0">
                <a:solidFill>
                  <a:srgbClr val="7030A0"/>
                </a:solidFill>
              </a:rPr>
              <a:t>(9)</a:t>
            </a:r>
          </a:p>
          <a:p>
            <a:pPr>
              <a:spcBef>
                <a:spcPts val="600"/>
              </a:spcBef>
            </a:pPr>
            <a:r>
              <a:rPr lang="ro-RO" sz="2000" b="1" smtClean="0">
                <a:solidFill>
                  <a:schemeClr val="accent6">
                    <a:lumMod val="75000"/>
                  </a:schemeClr>
                </a:solidFill>
              </a:rPr>
              <a:t>E</a:t>
            </a:r>
            <a:r>
              <a:rPr lang="ro-RO" sz="2000" b="1" smtClean="0">
                <a:solidFill>
                  <a:schemeClr val="accent6">
                    <a:lumMod val="75000"/>
                  </a:schemeClr>
                </a:solidFill>
              </a:rPr>
              <a:t>				</a:t>
            </a:r>
            <a:r>
              <a:rPr lang="ro-RO" sz="2000" b="1" smtClean="0">
                <a:solidFill>
                  <a:schemeClr val="accent6">
                    <a:lumMod val="75000"/>
                  </a:schemeClr>
                </a:solidFill>
              </a:rPr>
              <a:t>	</a:t>
            </a:r>
            <a:r>
              <a:rPr lang="ro-RO" sz="2000" b="1" smtClean="0">
                <a:solidFill>
                  <a:schemeClr val="accent6">
                    <a:lumMod val="75000"/>
                  </a:schemeClr>
                </a:solidFill>
              </a:rPr>
              <a:t>B</a:t>
            </a:r>
            <a:r>
              <a:rPr lang="ro-RO" sz="2000" b="1" smtClean="0">
                <a:solidFill>
                  <a:schemeClr val="accent6">
                    <a:lumMod val="75000"/>
                  </a:schemeClr>
                </a:solidFill>
              </a:rPr>
              <a:t>ucuria Domnului va fi tăria </a:t>
            </a:r>
            <a:r>
              <a:rPr lang="ro-RO" sz="2000" b="1" smtClean="0">
                <a:solidFill>
                  <a:schemeClr val="accent6">
                    <a:lumMod val="75000"/>
                  </a:schemeClr>
                </a:solidFill>
              </a:rPr>
              <a:t>voastră </a:t>
            </a:r>
            <a:r>
              <a:rPr lang="ro-RO" sz="2000" b="1" smtClean="0">
                <a:solidFill>
                  <a:schemeClr val="accent6">
                    <a:lumMod val="75000"/>
                  </a:schemeClr>
                </a:solidFill>
              </a:rPr>
              <a:t>(10)</a:t>
            </a:r>
            <a:endParaRPr lang="ro-RO" sz="2000" b="1" smtClean="0">
              <a:solidFill>
                <a:schemeClr val="accent6">
                  <a:lumMod val="75000"/>
                </a:schemeClr>
              </a:solidFill>
            </a:endParaRPr>
          </a:p>
          <a:p>
            <a:pPr>
              <a:spcBef>
                <a:spcPts val="600"/>
              </a:spcBef>
            </a:pPr>
            <a:r>
              <a:rPr lang="ro-RO" sz="2000" b="1" smtClean="0">
                <a:solidFill>
                  <a:srgbClr val="7030A0"/>
                </a:solidFill>
              </a:rPr>
              <a:t>D’</a:t>
            </a:r>
            <a:r>
              <a:rPr lang="ro-RO" sz="2000" b="1" smtClean="0">
                <a:solidFill>
                  <a:srgbClr val="7030A0"/>
                </a:solidFill>
              </a:rPr>
              <a:t>				 </a:t>
            </a:r>
            <a:r>
              <a:rPr lang="ro-RO" sz="2000" b="1">
                <a:solidFill>
                  <a:srgbClr val="7030A0"/>
                </a:solidFill>
              </a:rPr>
              <a:t>Această zi este sfântă: nu vă </a:t>
            </a:r>
            <a:r>
              <a:rPr lang="ro-RO" sz="2000" b="1" smtClean="0">
                <a:solidFill>
                  <a:srgbClr val="7030A0"/>
                </a:solidFill>
              </a:rPr>
              <a:t>mâhniţi </a:t>
            </a:r>
            <a:r>
              <a:rPr lang="ro-RO" sz="2000" b="1" smtClean="0">
                <a:solidFill>
                  <a:srgbClr val="7030A0"/>
                </a:solidFill>
              </a:rPr>
              <a:t>(11-12)</a:t>
            </a:r>
          </a:p>
          <a:p>
            <a:pPr>
              <a:spcBef>
                <a:spcPts val="600"/>
              </a:spcBef>
            </a:pPr>
            <a:r>
              <a:rPr lang="ro-RO" sz="2000" b="1" smtClean="0">
                <a:solidFill>
                  <a:srgbClr val="CC0099"/>
                </a:solidFill>
              </a:rPr>
              <a:t>C’</a:t>
            </a:r>
            <a:r>
              <a:rPr lang="ro-RO" sz="2000" b="1" smtClean="0">
                <a:solidFill>
                  <a:srgbClr val="CC0099"/>
                </a:solidFill>
              </a:rPr>
              <a:t>			Au </a:t>
            </a:r>
            <a:r>
              <a:rPr lang="ro-RO" sz="2000" b="1">
                <a:solidFill>
                  <a:srgbClr val="CC0099"/>
                </a:solidFill>
              </a:rPr>
              <a:t>descoperit în citire că trebuie să locuiască în </a:t>
            </a:r>
            <a:r>
              <a:rPr lang="ro-RO" sz="2000" b="1">
                <a:solidFill>
                  <a:srgbClr val="CC0099"/>
                </a:solidFill>
              </a:rPr>
              <a:t>corturi </a:t>
            </a:r>
            <a:r>
              <a:rPr lang="ro-RO" sz="2000" b="1" smtClean="0">
                <a:solidFill>
                  <a:srgbClr val="CC0099"/>
                </a:solidFill>
              </a:rPr>
              <a:t>(13-15)</a:t>
            </a:r>
          </a:p>
          <a:p>
            <a:pPr>
              <a:spcBef>
                <a:spcPts val="600"/>
              </a:spcBef>
            </a:pPr>
            <a:r>
              <a:rPr lang="ro-RO" sz="2000" b="1" smtClean="0">
                <a:solidFill>
                  <a:srgbClr val="002060"/>
                </a:solidFill>
              </a:rPr>
              <a:t>B’</a:t>
            </a:r>
            <a:r>
              <a:rPr lang="ro-RO" sz="2000" b="1" smtClean="0">
                <a:solidFill>
                  <a:srgbClr val="002060"/>
                </a:solidFill>
              </a:rPr>
              <a:t>		Poporul </a:t>
            </a:r>
            <a:r>
              <a:rPr lang="ro-RO" sz="2000" b="1">
                <a:solidFill>
                  <a:srgbClr val="002060"/>
                </a:solidFill>
              </a:rPr>
              <a:t>răspunde </a:t>
            </a:r>
            <a:r>
              <a:rPr lang="ro-RO" sz="2000" b="1" smtClean="0">
                <a:solidFill>
                  <a:srgbClr val="002060"/>
                </a:solidFill>
              </a:rPr>
              <a:t>şi </a:t>
            </a:r>
            <a:r>
              <a:rPr lang="ro-RO" sz="2000" b="1">
                <a:solidFill>
                  <a:srgbClr val="002060"/>
                </a:solidFill>
              </a:rPr>
              <a:t>începe să facă </a:t>
            </a:r>
            <a:r>
              <a:rPr lang="ro-RO" sz="2000" b="1">
                <a:solidFill>
                  <a:srgbClr val="002060"/>
                </a:solidFill>
              </a:rPr>
              <a:t>corturi </a:t>
            </a:r>
            <a:r>
              <a:rPr lang="ro-RO" sz="2000" b="1" smtClean="0">
                <a:solidFill>
                  <a:srgbClr val="002060"/>
                </a:solidFill>
              </a:rPr>
              <a:t>(16-17)</a:t>
            </a:r>
          </a:p>
          <a:p>
            <a:pPr>
              <a:spcBef>
                <a:spcPts val="600"/>
              </a:spcBef>
            </a:pPr>
            <a:r>
              <a:rPr lang="ro-RO" sz="2000" b="1" smtClean="0">
                <a:solidFill>
                  <a:srgbClr val="C00000"/>
                </a:solidFill>
              </a:rPr>
              <a:t>A’</a:t>
            </a:r>
            <a:r>
              <a:rPr lang="ro-RO" sz="2000" b="1" smtClean="0">
                <a:solidFill>
                  <a:srgbClr val="C00000"/>
                </a:solidFill>
              </a:rPr>
              <a:t>	 </a:t>
            </a:r>
            <a:r>
              <a:rPr lang="ro-RO" sz="2000" b="1">
                <a:solidFill>
                  <a:srgbClr val="C00000"/>
                </a:solidFill>
              </a:rPr>
              <a:t>Se </a:t>
            </a:r>
            <a:r>
              <a:rPr lang="ro-RO" sz="2000" b="1" smtClean="0">
                <a:solidFill>
                  <a:srgbClr val="C00000"/>
                </a:solidFill>
              </a:rPr>
              <a:t>citeşte </a:t>
            </a:r>
            <a:r>
              <a:rPr lang="ro-RO" sz="2000" b="1">
                <a:solidFill>
                  <a:srgbClr val="C00000"/>
                </a:solidFill>
              </a:rPr>
              <a:t>Cartea </a:t>
            </a:r>
            <a:r>
              <a:rPr lang="ro-RO" sz="2000" b="1">
                <a:solidFill>
                  <a:srgbClr val="C00000"/>
                </a:solidFill>
              </a:rPr>
              <a:t>Legii </a:t>
            </a:r>
            <a:r>
              <a:rPr lang="ro-RO" sz="2000" b="1" smtClean="0">
                <a:solidFill>
                  <a:srgbClr val="C00000"/>
                </a:solidFill>
              </a:rPr>
              <a:t>(18)</a:t>
            </a:r>
            <a:endParaRPr lang="ro-RO" sz="2000" b="1">
              <a:solidFill>
                <a:srgbClr val="C00000"/>
              </a:solidFill>
            </a:endParaRPr>
          </a:p>
        </p:txBody>
      </p:sp>
      <p:sp>
        <p:nvSpPr>
          <p:cNvPr id="3" name="Abrir llave 2">
            <a:extLst>
              <a:ext uri="{FF2B5EF4-FFF2-40B4-BE49-F238E27FC236}">
                <a16:creationId xmlns:a16="http://schemas.microsoft.com/office/drawing/2014/main" xmlns="" id="{F713BAF5-254E-4712-A6EE-D7C0F9FBFC6F}"/>
              </a:ext>
            </a:extLst>
          </p:cNvPr>
          <p:cNvSpPr/>
          <p:nvPr/>
        </p:nvSpPr>
        <p:spPr>
          <a:xfrm>
            <a:off x="1079866" y="3474724"/>
            <a:ext cx="226422" cy="3074126"/>
          </a:xfrm>
          <a:prstGeom prst="leftBrace">
            <a:avLst>
              <a:gd name="adj1" fmla="val 70098"/>
              <a:gd name="adj2" fmla="val 50000"/>
            </a:avLst>
          </a:prstGeom>
          <a:ln>
            <a:solidFill>
              <a:srgbClr val="C0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ro-RO"/>
          </a:p>
        </p:txBody>
      </p:sp>
      <p:sp>
        <p:nvSpPr>
          <p:cNvPr id="4" name="Abrir llave 3">
            <a:extLst>
              <a:ext uri="{FF2B5EF4-FFF2-40B4-BE49-F238E27FC236}">
                <a16:creationId xmlns:a16="http://schemas.microsoft.com/office/drawing/2014/main" xmlns="" id="{E0B2821A-1742-412A-957D-65A55712AEB1}"/>
              </a:ext>
            </a:extLst>
          </p:cNvPr>
          <p:cNvSpPr/>
          <p:nvPr/>
        </p:nvSpPr>
        <p:spPr>
          <a:xfrm>
            <a:off x="1537067" y="3853555"/>
            <a:ext cx="226422" cy="2312118"/>
          </a:xfrm>
          <a:prstGeom prst="leftBrace">
            <a:avLst>
              <a:gd name="adj1" fmla="val 70098"/>
              <a:gd name="adj2" fmla="val 50000"/>
            </a:avLst>
          </a:prstGeom>
          <a:ln>
            <a:solidFill>
              <a:srgbClr val="00206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ro-RO"/>
          </a:p>
        </p:txBody>
      </p:sp>
      <p:sp>
        <p:nvSpPr>
          <p:cNvPr id="5" name="Abrir llave 4">
            <a:extLst>
              <a:ext uri="{FF2B5EF4-FFF2-40B4-BE49-F238E27FC236}">
                <a16:creationId xmlns:a16="http://schemas.microsoft.com/office/drawing/2014/main" xmlns="" id="{A8BFA1C0-6428-4B6F-8E61-9A1D67CB5AC1}"/>
              </a:ext>
            </a:extLst>
          </p:cNvPr>
          <p:cNvSpPr/>
          <p:nvPr/>
        </p:nvSpPr>
        <p:spPr>
          <a:xfrm>
            <a:off x="1994268" y="4245434"/>
            <a:ext cx="226422" cy="1528354"/>
          </a:xfrm>
          <a:prstGeom prst="leftBrace">
            <a:avLst>
              <a:gd name="adj1" fmla="val 70098"/>
              <a:gd name="adj2" fmla="val 50000"/>
            </a:avLst>
          </a:prstGeom>
          <a:ln>
            <a:solidFill>
              <a:srgbClr val="CC0099"/>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ro-RO"/>
          </a:p>
        </p:txBody>
      </p:sp>
      <p:sp>
        <p:nvSpPr>
          <p:cNvPr id="6" name="Abrir llave 5">
            <a:extLst>
              <a:ext uri="{FF2B5EF4-FFF2-40B4-BE49-F238E27FC236}">
                <a16:creationId xmlns:a16="http://schemas.microsoft.com/office/drawing/2014/main" xmlns="" id="{6C434735-973C-480C-9AEA-47AA719B6FDB}"/>
              </a:ext>
            </a:extLst>
          </p:cNvPr>
          <p:cNvSpPr/>
          <p:nvPr/>
        </p:nvSpPr>
        <p:spPr>
          <a:xfrm>
            <a:off x="2438408" y="4628610"/>
            <a:ext cx="226422" cy="779418"/>
          </a:xfrm>
          <a:prstGeom prst="leftBrace">
            <a:avLst>
              <a:gd name="adj1" fmla="val 70098"/>
              <a:gd name="adj2" fmla="val 50000"/>
            </a:avLst>
          </a:prstGeom>
          <a:ln>
            <a:solidFill>
              <a:srgbClr val="7030A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ro-RO"/>
          </a:p>
        </p:txBody>
      </p:sp>
      <p:cxnSp>
        <p:nvCxnSpPr>
          <p:cNvPr id="8" name="Conector recto de flecha 7">
            <a:extLst>
              <a:ext uri="{FF2B5EF4-FFF2-40B4-BE49-F238E27FC236}">
                <a16:creationId xmlns:a16="http://schemas.microsoft.com/office/drawing/2014/main" xmlns="" id="{D6039050-EB53-437D-89E7-587F52BEA4D6}"/>
              </a:ext>
            </a:extLst>
          </p:cNvPr>
          <p:cNvCxnSpPr>
            <a:cxnSpLocks/>
          </p:cNvCxnSpPr>
          <p:nvPr/>
        </p:nvCxnSpPr>
        <p:spPr>
          <a:xfrm>
            <a:off x="1079866" y="5011787"/>
            <a:ext cx="2055220" cy="4354"/>
          </a:xfrm>
          <a:prstGeom prst="straightConnector1">
            <a:avLst/>
          </a:prstGeom>
          <a:ln>
            <a:solidFill>
              <a:schemeClr val="accent6">
                <a:lumMod val="75000"/>
              </a:schemeClr>
            </a:solidFill>
            <a:headEnd type="none" w="lg" len="lg"/>
            <a:tailEnd type="triangle" w="lg" len="lg"/>
          </a:ln>
        </p:spPr>
        <p:style>
          <a:lnRef idx="3">
            <a:schemeClr val="dk1"/>
          </a:lnRef>
          <a:fillRef idx="0">
            <a:schemeClr val="dk1"/>
          </a:fillRef>
          <a:effectRef idx="2">
            <a:schemeClr val="dk1"/>
          </a:effectRef>
          <a:fontRef idx="minor">
            <a:schemeClr val="tx1"/>
          </a:fontRef>
        </p:style>
      </p:cxnSp>
      <p:sp>
        <p:nvSpPr>
          <p:cNvPr id="9" name="CuadroTexto 8">
            <a:extLst>
              <a:ext uri="{FF2B5EF4-FFF2-40B4-BE49-F238E27FC236}">
                <a16:creationId xmlns:a16="http://schemas.microsoft.com/office/drawing/2014/main" xmlns="" id="{8B008E2A-4882-400A-8305-CB2670D0CE95}"/>
              </a:ext>
            </a:extLst>
          </p:cNvPr>
          <p:cNvSpPr txBox="1"/>
          <p:nvPr/>
        </p:nvSpPr>
        <p:spPr>
          <a:xfrm>
            <a:off x="252547" y="309150"/>
            <a:ext cx="4197533" cy="2677656"/>
          </a:xfrm>
          <a:prstGeom prst="rect">
            <a:avLst/>
          </a:prstGeom>
          <a:noFill/>
        </p:spPr>
        <p:txBody>
          <a:bodyPr wrap="square" rtlCol="0">
            <a:spAutoFit/>
          </a:bodyPr>
          <a:lstStyle/>
          <a:p>
            <a:pPr>
              <a:spcBef>
                <a:spcPts val="600"/>
              </a:spcBef>
            </a:pPr>
            <a:r>
              <a:rPr lang="ro-RO" sz="2400" b="1" dirty="0"/>
              <a:t>Structura </a:t>
            </a:r>
            <a:r>
              <a:rPr lang="ro-RO" sz="2400" b="1" dirty="0" err="1"/>
              <a:t>hiastică</a:t>
            </a:r>
            <a:r>
              <a:rPr lang="ro-RO" sz="2400" b="1" dirty="0"/>
              <a:t> a textului din Neemia 8 este foarte folositoare pentru </a:t>
            </a:r>
            <a:r>
              <a:rPr lang="ro-RO" sz="2400" b="1" dirty="0" smtClean="0"/>
              <a:t>înţelegerea </a:t>
            </a:r>
            <a:r>
              <a:rPr lang="ro-RO" sz="2400" b="1" dirty="0"/>
              <a:t>relatării </a:t>
            </a:r>
            <a:r>
              <a:rPr lang="ro-RO" sz="2400" b="1" dirty="0" smtClean="0"/>
              <a:t>şi </a:t>
            </a:r>
            <a:r>
              <a:rPr lang="ro-RO" sz="2400" b="1" dirty="0"/>
              <a:t>descoperirea punctului </a:t>
            </a:r>
            <a:r>
              <a:rPr lang="ro-RO" sz="2400" b="1" dirty="0" smtClean="0"/>
              <a:t>principal: „</a:t>
            </a:r>
            <a:r>
              <a:rPr lang="ro-RO" sz="2400" b="1" dirty="0"/>
              <a:t>bucuria Domnului va fi tăria voastră.” (Neemia 8:10</a:t>
            </a:r>
            <a:r>
              <a:rPr lang="ro-RO" sz="2400" b="1" dirty="0" smtClean="0"/>
              <a:t>)</a:t>
            </a:r>
            <a:endParaRPr lang="ro-RO" sz="2400" b="1" dirty="0"/>
          </a:p>
        </p:txBody>
      </p:sp>
      <p:pic>
        <p:nvPicPr>
          <p:cNvPr id="10" name="Imagen 9">
            <a:extLst>
              <a:ext uri="{FF2B5EF4-FFF2-40B4-BE49-F238E27FC236}">
                <a16:creationId xmlns:a16="http://schemas.microsoft.com/office/drawing/2014/main" xmlns="" id="{AC21E13D-9B19-406D-92EC-07E1684B415B}"/>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927343" y="161619"/>
            <a:ext cx="3964110" cy="263874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xmlns="" val="38892562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left)">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left)">
                                      <p:cBhvr>
                                        <p:cTn id="22" dur="500"/>
                                        <p:tgtEl>
                                          <p:spTgt spid="2">
                                            <p:txEl>
                                              <p:pRg st="1" end="1"/>
                                            </p:txEl>
                                          </p:spTgt>
                                        </p:tgtEl>
                                      </p:cBhvr>
                                    </p:animEffect>
                                  </p:childTnLst>
                                </p:cTn>
                              </p:par>
                            </p:childTnLst>
                          </p:cTn>
                        </p:par>
                        <p:par>
                          <p:cTn id="23" fill="hold">
                            <p:stCondLst>
                              <p:cond delay="500"/>
                            </p:stCondLst>
                            <p:childTnLst>
                              <p:par>
                                <p:cTn id="24" presetID="16" presetClass="entr" presetSubtype="42"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outHorizontal)">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wipe(left)">
                                      <p:cBhvr>
                                        <p:cTn id="31" dur="500"/>
                                        <p:tgtEl>
                                          <p:spTgt spid="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Effect transition="in" filter="wipe(left)">
                                      <p:cBhvr>
                                        <p:cTn id="36" dur="500"/>
                                        <p:tgtEl>
                                          <p:spTgt spid="2">
                                            <p:txEl>
                                              <p:pRg st="3" end="3"/>
                                            </p:txEl>
                                          </p:spTgt>
                                        </p:tgtEl>
                                      </p:cBhvr>
                                    </p:animEffect>
                                  </p:childTnLst>
                                </p:cTn>
                              </p:par>
                            </p:childTnLst>
                          </p:cTn>
                        </p:par>
                        <p:par>
                          <p:cTn id="37" fill="hold">
                            <p:stCondLst>
                              <p:cond delay="500"/>
                            </p:stCondLst>
                            <p:childTnLst>
                              <p:par>
                                <p:cTn id="38" presetID="16" presetClass="entr" presetSubtype="42"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arn(outHorizontal)">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Effect transition="in" filter="wipe(left)">
                                      <p:cBhvr>
                                        <p:cTn id="45" dur="500"/>
                                        <p:tgtEl>
                                          <p:spTgt spid="2">
                                            <p:txEl>
                                              <p:pRg st="4" end="4"/>
                                            </p:tx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
                                            <p:txEl>
                                              <p:pRg st="5" end="5"/>
                                            </p:txEl>
                                          </p:spTgt>
                                        </p:tgtEl>
                                        <p:attrNameLst>
                                          <p:attrName>style.visibility</p:attrName>
                                        </p:attrNameLst>
                                      </p:cBhvr>
                                      <p:to>
                                        <p:strVal val="visible"/>
                                      </p:to>
                                    </p:set>
                                    <p:animEffect transition="in" filter="wipe(left)">
                                      <p:cBhvr>
                                        <p:cTn id="48" dur="500"/>
                                        <p:tgtEl>
                                          <p:spTgt spid="2">
                                            <p:txEl>
                                              <p:pRg st="5" end="5"/>
                                            </p:txEl>
                                          </p:spTgt>
                                        </p:tgtEl>
                                      </p:cBhvr>
                                    </p:animEffect>
                                  </p:childTnLst>
                                </p:cTn>
                              </p:par>
                            </p:childTnLst>
                          </p:cTn>
                        </p:par>
                        <p:par>
                          <p:cTn id="49" fill="hold">
                            <p:stCondLst>
                              <p:cond delay="500"/>
                            </p:stCondLst>
                            <p:childTnLst>
                              <p:par>
                                <p:cTn id="50" presetID="16" presetClass="entr" presetSubtype="42" fill="hold" grpId="0"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barn(outHorizontal)">
                                      <p:cBhvr>
                                        <p:cTn id="52" dur="500"/>
                                        <p:tgtEl>
                                          <p:spTgt spid="5"/>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
                                            <p:txEl>
                                              <p:pRg st="6" end="6"/>
                                            </p:txEl>
                                          </p:spTgt>
                                        </p:tgtEl>
                                        <p:attrNameLst>
                                          <p:attrName>style.visibility</p:attrName>
                                        </p:attrNameLst>
                                      </p:cBhvr>
                                      <p:to>
                                        <p:strVal val="visible"/>
                                      </p:to>
                                    </p:set>
                                    <p:animEffect transition="in" filter="wipe(left)">
                                      <p:cBhvr>
                                        <p:cTn id="55" dur="500"/>
                                        <p:tgtEl>
                                          <p:spTgt spid="2">
                                            <p:txEl>
                                              <p:pRg st="6" end="6"/>
                                            </p:txEl>
                                          </p:spTgt>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
                                            <p:txEl>
                                              <p:pRg st="7" end="7"/>
                                            </p:txEl>
                                          </p:spTgt>
                                        </p:tgtEl>
                                        <p:attrNameLst>
                                          <p:attrName>style.visibility</p:attrName>
                                        </p:attrNameLst>
                                      </p:cBhvr>
                                      <p:to>
                                        <p:strVal val="visible"/>
                                      </p:to>
                                    </p:set>
                                    <p:animEffect transition="in" filter="wipe(left)">
                                      <p:cBhvr>
                                        <p:cTn id="58" dur="500"/>
                                        <p:tgtEl>
                                          <p:spTgt spid="2">
                                            <p:txEl>
                                              <p:pRg st="7" end="7"/>
                                            </p:txEl>
                                          </p:spTgt>
                                        </p:tgtEl>
                                      </p:cBhvr>
                                    </p:animEffect>
                                  </p:childTnLst>
                                </p:cTn>
                              </p:par>
                            </p:childTnLst>
                          </p:cTn>
                        </p:par>
                        <p:par>
                          <p:cTn id="59" fill="hold">
                            <p:stCondLst>
                              <p:cond delay="1000"/>
                            </p:stCondLst>
                            <p:childTnLst>
                              <p:par>
                                <p:cTn id="60" presetID="16" presetClass="entr" presetSubtype="42" fill="hold" grpId="0" nodeType="after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barn(outHorizontal)">
                                      <p:cBhvr>
                                        <p:cTn id="62" dur="500"/>
                                        <p:tgtEl>
                                          <p:spTgt spid="6"/>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2">
                                            <p:txEl>
                                              <p:pRg st="8" end="8"/>
                                            </p:txEl>
                                          </p:spTgt>
                                        </p:tgtEl>
                                        <p:attrNameLst>
                                          <p:attrName>style.visibility</p:attrName>
                                        </p:attrNameLst>
                                      </p:cBhvr>
                                      <p:to>
                                        <p:strVal val="visible"/>
                                      </p:to>
                                    </p:set>
                                    <p:animEffect transition="in" filter="wipe(left)">
                                      <p:cBhvr>
                                        <p:cTn id="65" dur="500"/>
                                        <p:tgtEl>
                                          <p:spTgt spid="2">
                                            <p:txEl>
                                              <p:pRg st="8" end="8"/>
                                            </p:txEl>
                                          </p:spTgt>
                                        </p:tgtEl>
                                      </p:cBhvr>
                                    </p:animEffect>
                                  </p:childTnLst>
                                </p:cTn>
                              </p:par>
                            </p:childTnLst>
                          </p:cTn>
                        </p:par>
                        <p:par>
                          <p:cTn id="66" fill="hold">
                            <p:stCondLst>
                              <p:cond delay="1500"/>
                            </p:stCondLst>
                            <p:childTnLst>
                              <p:par>
                                <p:cTn id="67" presetID="17" presetClass="entr" presetSubtype="8"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p:cTn id="69" dur="500" fill="hold"/>
                                        <p:tgtEl>
                                          <p:spTgt spid="8"/>
                                        </p:tgtEl>
                                        <p:attrNameLst>
                                          <p:attrName>ppt_x</p:attrName>
                                        </p:attrNameLst>
                                      </p:cBhvr>
                                      <p:tavLst>
                                        <p:tav tm="0">
                                          <p:val>
                                            <p:strVal val="#ppt_x-#ppt_w/2"/>
                                          </p:val>
                                        </p:tav>
                                        <p:tav tm="100000">
                                          <p:val>
                                            <p:strVal val="#ppt_x"/>
                                          </p:val>
                                        </p:tav>
                                      </p:tavLst>
                                    </p:anim>
                                    <p:anim calcmode="lin" valueType="num">
                                      <p:cBhvr>
                                        <p:cTn id="70" dur="500" fill="hold"/>
                                        <p:tgtEl>
                                          <p:spTgt spid="8"/>
                                        </p:tgtEl>
                                        <p:attrNameLst>
                                          <p:attrName>ppt_y</p:attrName>
                                        </p:attrNameLst>
                                      </p:cBhvr>
                                      <p:tavLst>
                                        <p:tav tm="0">
                                          <p:val>
                                            <p:strVal val="#ppt_y"/>
                                          </p:val>
                                        </p:tav>
                                        <p:tav tm="100000">
                                          <p:val>
                                            <p:strVal val="#ppt_y"/>
                                          </p:val>
                                        </p:tav>
                                      </p:tavLst>
                                    </p:anim>
                                    <p:anim calcmode="lin" valueType="num">
                                      <p:cBhvr>
                                        <p:cTn id="71" dur="500" fill="hold"/>
                                        <p:tgtEl>
                                          <p:spTgt spid="8"/>
                                        </p:tgtEl>
                                        <p:attrNameLst>
                                          <p:attrName>ppt_w</p:attrName>
                                        </p:attrNameLst>
                                      </p:cBhvr>
                                      <p:tavLst>
                                        <p:tav tm="0">
                                          <p:val>
                                            <p:fltVal val="0"/>
                                          </p:val>
                                        </p:tav>
                                        <p:tav tm="100000">
                                          <p:val>
                                            <p:strVal val="#ppt_w"/>
                                          </p:val>
                                        </p:tav>
                                      </p:tavLst>
                                    </p:anim>
                                    <p:anim calcmode="lin" valueType="num">
                                      <p:cBhvr>
                                        <p:cTn id="72"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animBg="1"/>
      <p:bldP spid="4" grpId="0" animBg="1"/>
      <p:bldP spid="5" grpId="0" animBg="1"/>
      <p:bldP spid="6"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AEB3E84D-AEAB-4353-976C-43379A7F952D}"/>
              </a:ext>
            </a:extLst>
          </p:cNvPr>
          <p:cNvSpPr/>
          <p:nvPr/>
        </p:nvSpPr>
        <p:spPr>
          <a:xfrm>
            <a:off x="0" y="-34836"/>
            <a:ext cx="9144000" cy="769441"/>
          </a:xfrm>
          <a:prstGeom prst="rect">
            <a:avLst/>
          </a:prstGeom>
          <a:noFill/>
        </p:spPr>
        <p:txBody>
          <a:bodyPr wrap="square" rtlCol="0">
            <a:spAutoFit/>
            <a:scene3d>
              <a:camera prst="orthographicFront"/>
              <a:lightRig rig="glow" dir="tl">
                <a:rot lat="0" lon="0" rev="5400000"/>
              </a:lightRig>
            </a:scene3d>
            <a:sp3d contourW="12700">
              <a:bevelT w="25400" h="25400"/>
              <a:contourClr>
                <a:srgbClr val="742C13"/>
              </a:contourClr>
            </a:sp3d>
          </a:bodyPr>
          <a:lstStyle/>
          <a:p>
            <a:pPr algn="ctr" defTabSz="914400"/>
            <a:r>
              <a:rPr lang="ro-RO" sz="4400" b="1" smtClean="0">
                <a:ln w="11430"/>
                <a:gradFill>
                  <a:gsLst>
                    <a:gs pos="35000">
                      <a:srgbClr val="CE8D6C"/>
                    </a:gs>
                    <a:gs pos="50000">
                      <a:schemeClr val="accent4">
                        <a:lumMod val="40000"/>
                        <a:lumOff val="60000"/>
                      </a:schemeClr>
                    </a:gs>
                    <a:gs pos="65000">
                      <a:srgbClr val="CE8D6C"/>
                    </a:gs>
                  </a:gsLst>
                  <a:lin ang="5400000" scaled="0"/>
                </a:gradFill>
                <a:effectLst>
                  <a:outerShdw blurRad="80000" dist="40000" dir="5040000" algn="tl">
                    <a:srgbClr val="000000">
                      <a:alpha val="30000"/>
                    </a:srgbClr>
                  </a:outerShdw>
                </a:effectLst>
              </a:rPr>
              <a:t>FESTIVITATEA </a:t>
            </a:r>
            <a:r>
              <a:rPr lang="ro-RO" sz="4400" b="1" smtClean="0">
                <a:ln w="11430"/>
                <a:gradFill>
                  <a:gsLst>
                    <a:gs pos="35000">
                      <a:srgbClr val="CE8D6C"/>
                    </a:gs>
                    <a:gs pos="50000">
                      <a:schemeClr val="accent4">
                        <a:lumMod val="40000"/>
                        <a:lumOff val="60000"/>
                      </a:schemeClr>
                    </a:gs>
                    <a:gs pos="65000">
                      <a:srgbClr val="CE8D6C"/>
                    </a:gs>
                  </a:gsLst>
                  <a:lin ang="5400000" scaled="0"/>
                </a:gradFill>
                <a:effectLst>
                  <a:outerShdw blurRad="80000" dist="40000" dir="5040000" algn="tl">
                    <a:srgbClr val="000000">
                      <a:alpha val="30000"/>
                    </a:srgbClr>
                  </a:outerShdw>
                </a:effectLst>
              </a:rPr>
              <a:t>CUVÂNTULUI </a:t>
            </a:r>
            <a:endParaRPr lang="ro-RO" sz="4400" b="1">
              <a:ln w="11430"/>
              <a:gradFill>
                <a:gsLst>
                  <a:gs pos="35000">
                    <a:srgbClr val="CE8D6C"/>
                  </a:gs>
                  <a:gs pos="50000">
                    <a:schemeClr val="accent4">
                      <a:lumMod val="40000"/>
                      <a:lumOff val="60000"/>
                    </a:schemeClr>
                  </a:gs>
                  <a:gs pos="65000">
                    <a:srgbClr val="CE8D6C"/>
                  </a:gs>
                </a:gsLst>
                <a:lin ang="5400000" scaled="0"/>
              </a:gradFill>
              <a:effectLst>
                <a:outerShdw blurRad="80000" dist="40000" dir="5040000" algn="tl">
                  <a:srgbClr val="000000">
                    <a:alpha val="30000"/>
                  </a:srgbClr>
                </a:outerShdw>
              </a:effectLst>
            </a:endParaRPr>
          </a:p>
        </p:txBody>
      </p:sp>
      <p:sp>
        <p:nvSpPr>
          <p:cNvPr id="3" name="Rectángulo 2">
            <a:extLst>
              <a:ext uri="{FF2B5EF4-FFF2-40B4-BE49-F238E27FC236}">
                <a16:creationId xmlns:a16="http://schemas.microsoft.com/office/drawing/2014/main" xmlns="" id="{2FDA0955-B220-4FD7-A710-1DF4F710A67E}"/>
              </a:ext>
            </a:extLst>
          </p:cNvPr>
          <p:cNvSpPr/>
          <p:nvPr/>
        </p:nvSpPr>
        <p:spPr>
          <a:xfrm>
            <a:off x="2650353" y="813953"/>
            <a:ext cx="6246702" cy="1200329"/>
          </a:xfrm>
          <a:prstGeom prst="rect">
            <a:avLst/>
          </a:prstGeom>
        </p:spPr>
        <p:txBody>
          <a:bodyPr wrap="square">
            <a:spAutoFit/>
          </a:bodyPr>
          <a:lstStyle/>
          <a:p>
            <a:r>
              <a:rPr lang="ro-RO" b="1" dirty="0"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„Şi preotul Ezra a adus Legea înaintea adunării alcătuite din bărbaţi şi femei şi din toţi cei ce erau în stare s-o înţeleagă. Era întâia zi a lunii a şaptea.” </a:t>
            </a:r>
            <a:r>
              <a:rPr lang="ro-RO"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ro-RO" sz="1600" b="1" dirty="0"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(Neemia 8:2)</a:t>
            </a:r>
            <a:endParaRPr lang="ro-RO" sz="16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DA4F636F-D5B6-4DA8-AAD4-A3E1E849FD2D}"/>
              </a:ext>
            </a:extLst>
          </p:cNvPr>
          <p:cNvSpPr txBox="1"/>
          <p:nvPr/>
        </p:nvSpPr>
        <p:spPr>
          <a:xfrm>
            <a:off x="2650352" y="1994265"/>
            <a:ext cx="6493648" cy="1015663"/>
          </a:xfrm>
          <a:prstGeom prst="rect">
            <a:avLst/>
          </a:prstGeom>
          <a:noFill/>
        </p:spPr>
        <p:txBody>
          <a:bodyPr wrap="square" rtlCol="0">
            <a:spAutoFit/>
          </a:bodyPr>
          <a:lstStyle/>
          <a:p>
            <a:pPr>
              <a:spcBef>
                <a:spcPts val="600"/>
              </a:spcBef>
            </a:pPr>
            <a:r>
              <a:rPr lang="ro-RO" sz="2000" b="1">
                <a:solidFill>
                  <a:schemeClr val="bg1"/>
                </a:solidFill>
                <a:effectLst>
                  <a:outerShdw blurRad="38100" dist="38100" dir="2700000" algn="tl">
                    <a:srgbClr val="000000">
                      <a:alpha val="43137"/>
                    </a:srgbClr>
                  </a:outerShdw>
                </a:effectLst>
              </a:rPr>
              <a:t>Prima zi a lunii a </a:t>
            </a:r>
            <a:r>
              <a:rPr lang="ro-RO" sz="2000" b="1" smtClean="0">
                <a:solidFill>
                  <a:schemeClr val="bg1"/>
                </a:solidFill>
                <a:effectLst>
                  <a:outerShdw blurRad="38100" dist="38100" dir="2700000" algn="tl">
                    <a:srgbClr val="000000">
                      <a:alpha val="43137"/>
                    </a:srgbClr>
                  </a:outerShdw>
                </a:effectLst>
              </a:rPr>
              <a:t>şaptea </a:t>
            </a:r>
            <a:r>
              <a:rPr lang="ro-RO" sz="2000" b="1">
                <a:solidFill>
                  <a:schemeClr val="bg1"/>
                </a:solidFill>
                <a:effectLst>
                  <a:outerShdw blurRad="38100" dist="38100" dir="2700000" algn="tl">
                    <a:srgbClr val="000000">
                      <a:alpha val="43137"/>
                    </a:srgbClr>
                  </a:outerShdw>
                </a:effectLst>
              </a:rPr>
              <a:t>în calendarul iudeu reprezenta anul nou civil. Festivitatea se serba în sunetul </a:t>
            </a:r>
            <a:r>
              <a:rPr lang="ro-RO" sz="2000" b="1" smtClean="0">
                <a:solidFill>
                  <a:schemeClr val="bg1"/>
                </a:solidFill>
                <a:effectLst>
                  <a:outerShdw blurRad="38100" dist="38100" dir="2700000" algn="tl">
                    <a:srgbClr val="000000">
                      <a:alpha val="43137"/>
                    </a:srgbClr>
                  </a:outerShdw>
                </a:effectLst>
              </a:rPr>
              <a:t>trâmbiţelor </a:t>
            </a:r>
            <a:r>
              <a:rPr lang="ro-RO" sz="2000" b="1">
                <a:solidFill>
                  <a:schemeClr val="bg1"/>
                </a:solidFill>
                <a:effectLst>
                  <a:outerShdw blurRad="38100" dist="38100" dir="2700000" algn="tl">
                    <a:srgbClr val="000000">
                      <a:alpha val="43137"/>
                    </a:srgbClr>
                  </a:outerShdw>
                </a:effectLst>
              </a:rPr>
              <a:t>(Levitic 23:24).</a:t>
            </a:r>
          </a:p>
        </p:txBody>
      </p:sp>
      <p:pic>
        <p:nvPicPr>
          <p:cNvPr id="6" name="Imagen 5">
            <a:extLst>
              <a:ext uri="{FF2B5EF4-FFF2-40B4-BE49-F238E27FC236}">
                <a16:creationId xmlns:a16="http://schemas.microsoft.com/office/drawing/2014/main" xmlns="" id="{33B2B3C3-0F88-4B29-AFD7-55DD70359B95}"/>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25026" y="651693"/>
            <a:ext cx="2400300" cy="1636776"/>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xmlns="" id="{48BA9A1F-196E-43BA-9CF9-3F4A8045C2DB}"/>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25026" y="2443158"/>
            <a:ext cx="2878741" cy="1818841"/>
          </a:xfrm>
          <a:prstGeom prst="rect">
            <a:avLst/>
          </a:prstGeom>
          <a:effectLst>
            <a:glow rad="63500">
              <a:schemeClr val="accent4">
                <a:satMod val="175000"/>
                <a:alpha val="85000"/>
              </a:schemeClr>
            </a:glow>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xmlns="" id="{75D0C861-80E0-412E-AE40-9244646D598E}"/>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267465" y="4357798"/>
            <a:ext cx="2115421" cy="23630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xmlns="" id="{5D0288C6-6CA4-48B1-AA94-F8411429C655}"/>
              </a:ext>
            </a:extLst>
          </p:cNvPr>
          <p:cNvPicPr>
            <a:picLocks noChangeAspect="1"/>
          </p:cNvPicPr>
          <p:nvPr/>
        </p:nvPicPr>
        <p:blipFill>
          <a:blip r:embed="rId6" cstate="screen">
            <a:extLst>
              <a:ext uri="{28A0092B-C50C-407E-A947-70E740481C1C}">
                <a14:useLocalDpi xmlns:a14="http://schemas.microsoft.com/office/drawing/2010/main" xmlns=""/>
              </a:ext>
            </a:extLst>
          </a:blip>
          <a:srcRect/>
          <a:stretch/>
        </p:blipFill>
        <p:spPr>
          <a:xfrm>
            <a:off x="6567262" y="4095894"/>
            <a:ext cx="2576738" cy="2595764"/>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
        <p:nvSpPr>
          <p:cNvPr id="13" name="Rectángulo 12">
            <a:extLst>
              <a:ext uri="{FF2B5EF4-FFF2-40B4-BE49-F238E27FC236}">
                <a16:creationId xmlns:a16="http://schemas.microsoft.com/office/drawing/2014/main" xmlns="" id="{80981263-896E-47A1-B117-3DE0EA5440A6}"/>
              </a:ext>
            </a:extLst>
          </p:cNvPr>
          <p:cNvSpPr/>
          <p:nvPr/>
        </p:nvSpPr>
        <p:spPr>
          <a:xfrm>
            <a:off x="3003766" y="3045079"/>
            <a:ext cx="6015207" cy="1323439"/>
          </a:xfrm>
          <a:prstGeom prst="rect">
            <a:avLst/>
          </a:prstGeom>
        </p:spPr>
        <p:txBody>
          <a:bodyPr wrap="square">
            <a:spAutoFit/>
          </a:bodyPr>
          <a:lstStyle/>
          <a:p>
            <a:pPr>
              <a:spcBef>
                <a:spcPts val="600"/>
              </a:spcBef>
            </a:pPr>
            <a:r>
              <a:rPr lang="ro-RO" sz="2000" b="1">
                <a:solidFill>
                  <a:schemeClr val="bg1"/>
                </a:solidFill>
                <a:effectLst>
                  <a:outerShdw blurRad="38100" dist="38100" dir="2700000" algn="tl">
                    <a:srgbClr val="000000">
                      <a:alpha val="43137"/>
                    </a:srgbClr>
                  </a:outerShdw>
                </a:effectLst>
              </a:rPr>
              <a:t>Ziua </a:t>
            </a:r>
            <a:r>
              <a:rPr lang="ro-RO" sz="2000" b="1" smtClean="0">
                <a:solidFill>
                  <a:schemeClr val="bg1"/>
                </a:solidFill>
                <a:effectLst>
                  <a:outerShdw blurRad="38100" dist="38100" dir="2700000" algn="tl">
                    <a:srgbClr val="000000">
                      <a:alpha val="43137"/>
                    </a:srgbClr>
                  </a:outerShdw>
                </a:effectLst>
              </a:rPr>
              <a:t>Ispăşirii </a:t>
            </a:r>
            <a:r>
              <a:rPr lang="ro-RO" sz="2000" b="1">
                <a:solidFill>
                  <a:schemeClr val="bg1"/>
                </a:solidFill>
                <a:effectLst>
                  <a:outerShdw blurRad="38100" dist="38100" dir="2700000" algn="tl">
                    <a:srgbClr val="000000">
                      <a:alpha val="43137"/>
                    </a:srgbClr>
                  </a:outerShdw>
                </a:effectLst>
              </a:rPr>
              <a:t>se celebra de asemenea în luna a </a:t>
            </a:r>
            <a:r>
              <a:rPr lang="ro-RO" sz="2000" b="1" smtClean="0">
                <a:solidFill>
                  <a:schemeClr val="bg1"/>
                </a:solidFill>
                <a:effectLst>
                  <a:outerShdw blurRad="38100" dist="38100" dir="2700000" algn="tl">
                    <a:srgbClr val="000000">
                      <a:alpha val="43137"/>
                    </a:srgbClr>
                  </a:outerShdw>
                </a:effectLst>
              </a:rPr>
              <a:t>şaptea</a:t>
            </a:r>
            <a:r>
              <a:rPr lang="ro-RO" sz="2000" b="1">
                <a:solidFill>
                  <a:schemeClr val="bg1"/>
                </a:solidFill>
                <a:effectLst>
                  <a:outerShdw blurRad="38100" dist="38100" dir="2700000" algn="tl">
                    <a:srgbClr val="000000">
                      <a:alpha val="43137"/>
                    </a:srgbClr>
                  </a:outerShdw>
                </a:effectLst>
              </a:rPr>
              <a:t>, în ziua a zecea (Leviticul 23:27), iar în ziua a cincisprezecea se celebra sărbătoarea Corturilor (Leviticul 23:34).</a:t>
            </a:r>
          </a:p>
        </p:txBody>
      </p:sp>
      <p:sp>
        <p:nvSpPr>
          <p:cNvPr id="14" name="Rectángulo 13">
            <a:extLst>
              <a:ext uri="{FF2B5EF4-FFF2-40B4-BE49-F238E27FC236}">
                <a16:creationId xmlns:a16="http://schemas.microsoft.com/office/drawing/2014/main" xmlns="" id="{4A16CDC7-01A5-4284-A376-F30E0BB5A2B1}"/>
              </a:ext>
            </a:extLst>
          </p:cNvPr>
          <p:cNvSpPr/>
          <p:nvPr/>
        </p:nvSpPr>
        <p:spPr>
          <a:xfrm>
            <a:off x="2521636" y="4375164"/>
            <a:ext cx="3906876" cy="1708160"/>
          </a:xfrm>
          <a:prstGeom prst="rect">
            <a:avLst/>
          </a:prstGeom>
        </p:spPr>
        <p:txBody>
          <a:bodyPr wrap="square">
            <a:spAutoFit/>
          </a:bodyPr>
          <a:lstStyle/>
          <a:p>
            <a:pPr>
              <a:spcBef>
                <a:spcPts val="600"/>
              </a:spcBef>
            </a:pPr>
            <a:r>
              <a:rPr lang="ro-RO" sz="2000" b="1">
                <a:solidFill>
                  <a:schemeClr val="bg1"/>
                </a:solidFill>
                <a:effectLst>
                  <a:outerShdw blurRad="38100" dist="38100" dir="2700000" algn="tl">
                    <a:srgbClr val="000000">
                      <a:alpha val="43137"/>
                    </a:srgbClr>
                  </a:outerShdw>
                </a:effectLst>
              </a:rPr>
              <a:t>Poporul lui Israel a decis să se dedice lui Dumnezeu în anul acela.</a:t>
            </a:r>
          </a:p>
          <a:p>
            <a:pPr>
              <a:spcBef>
                <a:spcPts val="600"/>
              </a:spcBef>
            </a:pPr>
            <a:r>
              <a:rPr lang="ro-RO" sz="2000" b="1" smtClean="0">
                <a:solidFill>
                  <a:schemeClr val="bg1"/>
                </a:solidFill>
                <a:effectLst>
                  <a:outerShdw blurRad="38100" dist="38100" dir="2700000" algn="tl">
                    <a:srgbClr val="000000">
                      <a:alpha val="43137"/>
                    </a:srgbClr>
                  </a:outerShdw>
                </a:effectLst>
              </a:rPr>
              <a:t>Aceştia </a:t>
            </a:r>
            <a:r>
              <a:rPr lang="ro-RO" sz="2000" b="1">
                <a:solidFill>
                  <a:schemeClr val="bg1"/>
                </a:solidFill>
                <a:effectLst>
                  <a:outerShdw blurRad="38100" dist="38100" dir="2700000" algn="tl">
                    <a:srgbClr val="000000">
                      <a:alpha val="43137"/>
                    </a:srgbClr>
                  </a:outerShdw>
                </a:effectLst>
              </a:rPr>
              <a:t>au ridicat o platformă înaltă </a:t>
            </a:r>
            <a:r>
              <a:rPr lang="ro-RO" sz="2000" b="1" smtClean="0">
                <a:solidFill>
                  <a:schemeClr val="bg1"/>
                </a:solidFill>
                <a:effectLst>
                  <a:outerShdw blurRad="38100" dist="38100" dir="2700000" algn="tl">
                    <a:srgbClr val="000000">
                      <a:alpha val="43137"/>
                    </a:srgbClr>
                  </a:outerShdw>
                </a:effectLst>
              </a:rPr>
              <a:t>şi </a:t>
            </a:r>
            <a:r>
              <a:rPr lang="ro-RO" sz="2000" b="1">
                <a:solidFill>
                  <a:schemeClr val="bg1"/>
                </a:solidFill>
                <a:effectLst>
                  <a:outerShdw blurRad="38100" dist="38100" dir="2700000" algn="tl">
                    <a:srgbClr val="000000">
                      <a:alpha val="43137"/>
                    </a:srgbClr>
                  </a:outerShdw>
                </a:effectLst>
              </a:rPr>
              <a:t>i-au cerut lui Ezra să le citească din cartea </a:t>
            </a:r>
            <a:r>
              <a:rPr lang="ro-RO" sz="2000" b="1">
                <a:solidFill>
                  <a:schemeClr val="bg1"/>
                </a:solidFill>
                <a:effectLst>
                  <a:outerShdw blurRad="38100" dist="38100" dir="2700000" algn="tl">
                    <a:srgbClr val="000000">
                      <a:alpha val="43137"/>
                    </a:srgbClr>
                  </a:outerShdw>
                </a:effectLst>
              </a:rPr>
              <a:t>Legii</a:t>
            </a:r>
            <a:r>
              <a:rPr lang="ro-RO" sz="2000" b="1" smtClean="0">
                <a:solidFill>
                  <a:schemeClr val="bg1"/>
                </a:solidFill>
                <a:effectLst>
                  <a:outerShdw blurRad="38100" dist="38100" dir="2700000" algn="tl">
                    <a:srgbClr val="000000">
                      <a:alpha val="43137"/>
                    </a:srgbClr>
                  </a:outerShdw>
                </a:effectLst>
              </a:rPr>
              <a:t>.</a:t>
            </a:r>
            <a:endParaRPr lang="ro-RO" sz="2000" b="1">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019186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2" dur="1000" fill="hold"/>
                                        <p:tgtEl>
                                          <p:spTgt spid="8"/>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8"/>
                                        </p:tgtEl>
                                      </p:cBhvr>
                                    </p:animEffect>
                                  </p:childTnLst>
                                </p:cTn>
                              </p:par>
                              <p:par>
                                <p:cTn id="37" presetID="25"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2" dur="1000" fill="hold"/>
                                        <p:tgtEl>
                                          <p:spTgt spid="10"/>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0"/>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900" decel="100000" fill="hold"/>
                                        <p:tgtEl>
                                          <p:spTgt spid="1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59" presetID="37" presetClass="entr" presetSubtype="0" fill="hold"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1000"/>
                                        <p:tgtEl>
                                          <p:spTgt spid="12"/>
                                        </p:tgtEl>
                                      </p:cBhvr>
                                    </p:animEffect>
                                    <p:anim calcmode="lin" valueType="num">
                                      <p:cBhvr>
                                        <p:cTn id="62" dur="1000" fill="hold"/>
                                        <p:tgtEl>
                                          <p:spTgt spid="12"/>
                                        </p:tgtEl>
                                        <p:attrNameLst>
                                          <p:attrName>ppt_x</p:attrName>
                                        </p:attrNameLst>
                                      </p:cBhvr>
                                      <p:tavLst>
                                        <p:tav tm="0">
                                          <p:val>
                                            <p:strVal val="#ppt_x"/>
                                          </p:val>
                                        </p:tav>
                                        <p:tav tm="100000">
                                          <p:val>
                                            <p:strVal val="#ppt_x"/>
                                          </p:val>
                                        </p:tav>
                                      </p:tavLst>
                                    </p:anim>
                                    <p:anim calcmode="lin" valueType="num">
                                      <p:cBhvr>
                                        <p:cTn id="63" dur="900" decel="100000" fill="hold"/>
                                        <p:tgtEl>
                                          <p:spTgt spid="1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D7AFF691-03AC-47FD-B189-177F95260B43}"/>
              </a:ext>
            </a:extLst>
          </p:cNvPr>
          <p:cNvSpPr/>
          <p:nvPr/>
        </p:nvSpPr>
        <p:spPr>
          <a:xfrm>
            <a:off x="0" y="-52254"/>
            <a:ext cx="9144000" cy="769441"/>
          </a:xfrm>
          <a:prstGeom prst="rect">
            <a:avLst/>
          </a:prstGeom>
          <a:noFill/>
        </p:spPr>
        <p:txBody>
          <a:bodyPr wrap="square" rtlCol="0">
            <a:spAutoFit/>
            <a:scene3d>
              <a:camera prst="orthographicFront"/>
              <a:lightRig rig="glow" dir="tl"/>
            </a:scene3d>
            <a:sp3d extrusionH="25400" contourW="8890">
              <a:bevelT w="38100" h="31750"/>
              <a:contourClr>
                <a:srgbClr val="6B4F17"/>
              </a:contourClr>
            </a:sp3d>
          </a:bodyPr>
          <a:lstStyle/>
          <a:p>
            <a:pPr algn="ctr" defTabSz="914400"/>
            <a:r>
              <a:rPr lang="ro-RO" sz="4400" b="1" smtClean="0">
                <a:ln w="11430"/>
                <a:solidFill>
                  <a:srgbClr val="E4C37F"/>
                </a:solidFill>
                <a:effectLst>
                  <a:outerShdw blurRad="50800" dist="39000" dir="5460000" algn="tl">
                    <a:srgbClr val="000000">
                      <a:alpha val="38000"/>
                    </a:srgbClr>
                  </a:outerShdw>
                </a:effectLst>
              </a:rPr>
              <a:t>CITIREA </a:t>
            </a:r>
            <a:r>
              <a:rPr lang="ro-RO" sz="4400" b="1" smtClean="0">
                <a:ln w="11430"/>
                <a:solidFill>
                  <a:srgbClr val="E4C37F"/>
                </a:solidFill>
                <a:effectLst>
                  <a:outerShdw blurRad="50800" dist="39000" dir="5460000" algn="tl">
                    <a:srgbClr val="000000">
                      <a:alpha val="38000"/>
                    </a:srgbClr>
                  </a:outerShdw>
                </a:effectLst>
              </a:rPr>
              <a:t>CUVÂNTULUI </a:t>
            </a:r>
            <a:endParaRPr lang="ro-RO" sz="4400" b="1">
              <a:ln w="11430"/>
              <a:solidFill>
                <a:srgbClr val="E4C37F"/>
              </a:solidFill>
              <a:effectLst>
                <a:outerShdw blurRad="50800" dist="39000" dir="5460000" algn="tl">
                  <a:srgbClr val="000000">
                    <a:alpha val="38000"/>
                  </a:srgbClr>
                </a:outerShdw>
              </a:effectLst>
            </a:endParaRPr>
          </a:p>
        </p:txBody>
      </p:sp>
      <p:sp>
        <p:nvSpPr>
          <p:cNvPr id="4" name="CuadroTexto 3">
            <a:extLst>
              <a:ext uri="{FF2B5EF4-FFF2-40B4-BE49-F238E27FC236}">
                <a16:creationId xmlns:a16="http://schemas.microsoft.com/office/drawing/2014/main" xmlns="" id="{8643C491-8BFB-4126-82DA-24BA1E8BEFA9}"/>
              </a:ext>
            </a:extLst>
          </p:cNvPr>
          <p:cNvSpPr txBox="1"/>
          <p:nvPr/>
        </p:nvSpPr>
        <p:spPr>
          <a:xfrm>
            <a:off x="254734" y="2724042"/>
            <a:ext cx="4909451" cy="3801041"/>
          </a:xfrm>
          <a:prstGeom prst="rect">
            <a:avLst/>
          </a:prstGeom>
          <a:noFill/>
        </p:spPr>
        <p:txBody>
          <a:bodyPr wrap="square" rtlCol="0">
            <a:spAutoFit/>
          </a:bodyPr>
          <a:lstStyle/>
          <a:p>
            <a:pPr>
              <a:spcBef>
                <a:spcPts val="600"/>
              </a:spcBef>
            </a:pPr>
            <a:r>
              <a:rPr lang="ro-RO" sz="2100" b="1"/>
              <a:t>Ezra a </a:t>
            </a:r>
            <a:r>
              <a:rPr lang="ro-RO" sz="2100" b="1" smtClean="0"/>
              <a:t>învăţat </a:t>
            </a:r>
            <a:r>
              <a:rPr lang="ro-RO" sz="2100" b="1"/>
              <a:t>pe popor Cuvântul lui Dumnezeu vreme de </a:t>
            </a:r>
            <a:r>
              <a:rPr lang="ro-RO" sz="2100" b="1" smtClean="0"/>
              <a:t>mulţi </a:t>
            </a:r>
            <a:r>
              <a:rPr lang="ro-RO" sz="2100" b="1"/>
              <a:t>ani (Ezra 7:25).</a:t>
            </a:r>
          </a:p>
          <a:p>
            <a:pPr>
              <a:spcBef>
                <a:spcPts val="600"/>
              </a:spcBef>
            </a:pPr>
            <a:r>
              <a:rPr lang="ro-RO" sz="2100" b="1"/>
              <a:t>Zidul Ierusalimului a fost construit </a:t>
            </a:r>
            <a:r>
              <a:rPr lang="ro-RO" sz="2100" b="1" smtClean="0"/>
              <a:t>şi </a:t>
            </a:r>
            <a:r>
              <a:rPr lang="ro-RO" sz="2100" b="1"/>
              <a:t>poporul trăia în pace. </a:t>
            </a:r>
            <a:r>
              <a:rPr lang="ro-RO" sz="2100" b="1" smtClean="0"/>
              <a:t>Învăţăturile </a:t>
            </a:r>
            <a:r>
              <a:rPr lang="ro-RO" sz="2100" b="1"/>
              <a:t>precedente ale lui Ezra au atins inima poporului astfel că în acesta s-a născut </a:t>
            </a:r>
            <a:r>
              <a:rPr lang="ro-RO" sz="2100" b="1" smtClean="0"/>
              <a:t>dorinţa </a:t>
            </a:r>
            <a:r>
              <a:rPr lang="ro-RO" sz="2100" b="1"/>
              <a:t>de a asculta Cuvântul.</a:t>
            </a:r>
          </a:p>
          <a:p>
            <a:pPr>
              <a:spcBef>
                <a:spcPts val="600"/>
              </a:spcBef>
            </a:pPr>
            <a:r>
              <a:rPr lang="ro-RO" sz="2100" b="1" smtClean="0"/>
              <a:t>Bărbaţi</a:t>
            </a:r>
            <a:r>
              <a:rPr lang="ro-RO" sz="2100" b="1"/>
              <a:t>, femei </a:t>
            </a:r>
            <a:r>
              <a:rPr lang="ro-RO" sz="2100" b="1" smtClean="0"/>
              <a:t>şi </a:t>
            </a:r>
            <a:r>
              <a:rPr lang="ro-RO" sz="2100" b="1"/>
              <a:t>copii ascultau povestea </a:t>
            </a:r>
            <a:r>
              <a:rPr lang="ro-RO" sz="2100" b="1" smtClean="0"/>
              <a:t>credincioşiei </a:t>
            </a:r>
            <a:r>
              <a:rPr lang="ro-RO" sz="2100" b="1"/>
              <a:t>lui Dumnezeu. Ei auzeau cum Dumnezeu </a:t>
            </a:r>
            <a:r>
              <a:rPr lang="ro-RO" sz="2100" b="1" smtClean="0"/>
              <a:t>şi-a </a:t>
            </a:r>
            <a:r>
              <a:rPr lang="ro-RO" sz="2100" b="1"/>
              <a:t>condus poporul în </a:t>
            </a:r>
            <a:r>
              <a:rPr lang="ro-RO" sz="2100" b="1" smtClean="0"/>
              <a:t>ţara </a:t>
            </a:r>
            <a:r>
              <a:rPr lang="ro-RO" sz="2100" b="1"/>
              <a:t>promisă </a:t>
            </a:r>
            <a:r>
              <a:rPr lang="ro-RO" sz="2100" b="1" smtClean="0"/>
              <a:t>şi </a:t>
            </a:r>
            <a:r>
              <a:rPr lang="ro-RO" sz="2100" b="1"/>
              <a:t>le-a dat legi </a:t>
            </a:r>
            <a:r>
              <a:rPr lang="ro-RO" sz="2100" b="1"/>
              <a:t>drepte</a:t>
            </a:r>
            <a:r>
              <a:rPr lang="ro-RO" sz="2100" b="1" smtClean="0"/>
              <a:t>.</a:t>
            </a:r>
            <a:endParaRPr lang="ro-RO" sz="2100" b="1"/>
          </a:p>
        </p:txBody>
      </p:sp>
      <p:sp>
        <p:nvSpPr>
          <p:cNvPr id="6" name="Rectángulo 5">
            <a:extLst>
              <a:ext uri="{FF2B5EF4-FFF2-40B4-BE49-F238E27FC236}">
                <a16:creationId xmlns:a16="http://schemas.microsoft.com/office/drawing/2014/main" xmlns="" id="{2CA4B1CF-E458-440F-A9D2-FD3D2E4372ED}"/>
              </a:ext>
            </a:extLst>
          </p:cNvPr>
          <p:cNvSpPr/>
          <p:nvPr/>
        </p:nvSpPr>
        <p:spPr>
          <a:xfrm>
            <a:off x="1402083" y="645891"/>
            <a:ext cx="6305004" cy="1477328"/>
          </a:xfrm>
          <a:prstGeom prst="rect">
            <a:avLst/>
          </a:prstGeom>
        </p:spPr>
        <p:txBody>
          <a:bodyPr wrap="square">
            <a:spAutoFit/>
            <a:scene3d>
              <a:camera prst="orthographicFront"/>
              <a:lightRig rig="threePt" dir="t"/>
            </a:scene3d>
            <a:sp3d extrusionH="57150">
              <a:bevelT w="38100" h="38100"/>
            </a:sp3d>
          </a:bodyPr>
          <a:lstStyle/>
          <a:p>
            <a:r>
              <a:rPr lang="ro-RO" b="1" smtClean="0">
                <a:solidFill>
                  <a:srgbClr val="4E3C88"/>
                </a:solidFill>
                <a:latin typeface="Comic Sans MS" panose="030F0702030302020204" pitchFamily="66" charset="0"/>
              </a:rPr>
              <a:t>„</a:t>
            </a:r>
            <a:r>
              <a:rPr lang="ro-RO" b="1" smtClean="0">
                <a:solidFill>
                  <a:srgbClr val="4E3C88"/>
                </a:solidFill>
                <a:latin typeface="Comic Sans MS" panose="030F0702030302020204" pitchFamily="66" charset="0"/>
              </a:rPr>
              <a:t>Ezra </a:t>
            </a:r>
            <a:r>
              <a:rPr lang="ro-RO" b="1" smtClean="0">
                <a:solidFill>
                  <a:srgbClr val="4E3C88"/>
                </a:solidFill>
                <a:latin typeface="Comic Sans MS" panose="030F0702030302020204" pitchFamily="66" charset="0"/>
              </a:rPr>
              <a:t>a citit în carte de dimineaţă până la </a:t>
            </a:r>
            <a:r>
              <a:rPr lang="ro-RO" b="1" smtClean="0">
                <a:solidFill>
                  <a:srgbClr val="4E3C88"/>
                </a:solidFill>
                <a:latin typeface="Comic Sans MS" panose="030F0702030302020204" pitchFamily="66" charset="0"/>
              </a:rPr>
              <a:t>amiază</a:t>
            </a:r>
            <a:r>
              <a:rPr lang="ro-RO" b="1" smtClean="0">
                <a:solidFill>
                  <a:srgbClr val="4E3C88"/>
                </a:solidFill>
                <a:latin typeface="Comic Sans MS" panose="030F0702030302020204" pitchFamily="66" charset="0"/>
              </a:rPr>
              <a:t>, pe locul deschis dinaintea Porţii </a:t>
            </a:r>
            <a:r>
              <a:rPr lang="ro-RO" b="1" smtClean="0">
                <a:solidFill>
                  <a:srgbClr val="4E3C88"/>
                </a:solidFill>
                <a:latin typeface="Comic Sans MS" panose="030F0702030302020204" pitchFamily="66" charset="0"/>
              </a:rPr>
              <a:t>Apelor</a:t>
            </a:r>
            <a:r>
              <a:rPr lang="ro-RO" b="1" smtClean="0">
                <a:solidFill>
                  <a:srgbClr val="4E3C88"/>
                </a:solidFill>
                <a:latin typeface="Comic Sans MS" panose="030F0702030302020204" pitchFamily="66" charset="0"/>
              </a:rPr>
              <a:t>, în faţa bărbaţilor şi femeilor şi în faţa celor ce erau în stare s-o </a:t>
            </a:r>
            <a:r>
              <a:rPr lang="ro-RO" b="1" smtClean="0">
                <a:solidFill>
                  <a:srgbClr val="4E3C88"/>
                </a:solidFill>
                <a:latin typeface="Comic Sans MS" panose="030F0702030302020204" pitchFamily="66" charset="0"/>
              </a:rPr>
              <a:t>înţeleagă</a:t>
            </a:r>
            <a:r>
              <a:rPr lang="ro-RO" b="1" smtClean="0">
                <a:solidFill>
                  <a:srgbClr val="4E3C88"/>
                </a:solidFill>
                <a:latin typeface="Comic Sans MS" panose="030F0702030302020204" pitchFamily="66" charset="0"/>
              </a:rPr>
              <a:t>. Tot poporul a fost cu luare aminte la citirea cărţii </a:t>
            </a:r>
            <a:r>
              <a:rPr lang="ro-RO" b="1" smtClean="0">
                <a:solidFill>
                  <a:srgbClr val="4E3C88"/>
                </a:solidFill>
                <a:latin typeface="Comic Sans MS" panose="030F0702030302020204" pitchFamily="66" charset="0"/>
              </a:rPr>
              <a:t>Legii</a:t>
            </a:r>
            <a:r>
              <a:rPr lang="ro-RO" b="1" smtClean="0">
                <a:solidFill>
                  <a:srgbClr val="4E3C88"/>
                </a:solidFill>
                <a:latin typeface="Comic Sans MS" panose="030F0702030302020204" pitchFamily="66" charset="0"/>
              </a:rPr>
              <a:t>.” </a:t>
            </a:r>
            <a:r>
              <a:rPr lang="ro-RO" sz="1600" b="1" smtClean="0">
                <a:solidFill>
                  <a:srgbClr val="4E3C88"/>
                </a:solidFill>
                <a:latin typeface="Comic Sans MS" panose="030F0702030302020204" pitchFamily="66" charset="0"/>
              </a:rPr>
              <a:t>(Neemia</a:t>
            </a:r>
            <a:r>
              <a:rPr lang="ro-RO" sz="1600" b="1" smtClean="0">
                <a:solidFill>
                  <a:srgbClr val="4E3C88"/>
                </a:solidFill>
                <a:latin typeface="Comic Sans MS" panose="030F0702030302020204" pitchFamily="66" charset="0"/>
              </a:rPr>
              <a:t> 8:3</a:t>
            </a:r>
            <a:r>
              <a:rPr lang="ro-RO" sz="1600" b="1" smtClean="0">
                <a:solidFill>
                  <a:srgbClr val="4E3C88"/>
                </a:solidFill>
                <a:latin typeface="Comic Sans MS" panose="030F0702030302020204" pitchFamily="66" charset="0"/>
              </a:rPr>
              <a:t>)</a:t>
            </a:r>
            <a:endParaRPr lang="ro-RO" b="1">
              <a:solidFill>
                <a:srgbClr val="4E3C88"/>
              </a:solidFill>
              <a:latin typeface="Comic Sans MS" panose="030F0702030302020204" pitchFamily="66" charset="0"/>
            </a:endParaRPr>
          </a:p>
        </p:txBody>
      </p:sp>
      <p:pic>
        <p:nvPicPr>
          <p:cNvPr id="5" name="Imagen 4">
            <a:extLst>
              <a:ext uri="{FF2B5EF4-FFF2-40B4-BE49-F238E27FC236}">
                <a16:creationId xmlns:a16="http://schemas.microsoft.com/office/drawing/2014/main" xmlns="" id="{40ED8243-A64B-4256-A667-328E16522350}"/>
              </a:ext>
            </a:extLst>
          </p:cNvPr>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flipH="1">
            <a:off x="5164185" y="1839975"/>
            <a:ext cx="3916681" cy="4939564"/>
          </a:xfrm>
          <a:prstGeom prst="roundRect">
            <a:avLst>
              <a:gd name="adj" fmla="val 888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a:extLst>
              <a:ext uri="{FF2B5EF4-FFF2-40B4-BE49-F238E27FC236}">
                <a16:creationId xmlns:a16="http://schemas.microsoft.com/office/drawing/2014/main" xmlns="" id="{BFBE5734-1D43-4430-8563-768EBDF4C6DD}"/>
              </a:ext>
            </a:extLst>
          </p:cNvPr>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a:off x="132812" y="675807"/>
            <a:ext cx="1212040" cy="17543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25754591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900" decel="100000" fill="hold"/>
                                        <p:tgtEl>
                                          <p:spTgt spid="8"/>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900" decel="100000" fill="hold"/>
                                        <p:tgtEl>
                                          <p:spTgt spid="6"/>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ipe(left)">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wipe(left)">
                                      <p:cBhvr>
                                        <p:cTn id="35" dur="500"/>
                                        <p:tgtEl>
                                          <p:spTgt spid="4">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heel(1)">
                                      <p:cBhvr>
                                        <p:cTn id="40" dur="1000"/>
                                        <p:tgtEl>
                                          <p:spTgt spid="5"/>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Effect transition="in" filter="wipe(left)">
                                      <p:cBhvr>
                                        <p:cTn id="4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1AA31626-990A-4419-B01B-B76ECDED6B10}"/>
              </a:ext>
            </a:extLst>
          </p:cNvPr>
          <p:cNvSpPr/>
          <p:nvPr/>
        </p:nvSpPr>
        <p:spPr>
          <a:xfrm>
            <a:off x="1" y="0"/>
            <a:ext cx="7198822" cy="769441"/>
          </a:xfrm>
          <a:prstGeom prst="rect">
            <a:avLst/>
          </a:prstGeom>
          <a:noFill/>
        </p:spPr>
        <p:txBody>
          <a:bodyPr wrap="square" rtlCol="0">
            <a:spAutoFit/>
            <a:scene3d>
              <a:camera prst="orthographicFront"/>
              <a:lightRig rig="threePt" dir="t"/>
            </a:scene3d>
            <a:sp3d extrusionH="57150" contourW="12700">
              <a:bevelT w="69850" h="69850" prst="divot"/>
              <a:contourClr>
                <a:schemeClr val="bg2">
                  <a:lumMod val="25000"/>
                </a:schemeClr>
              </a:contourClr>
            </a:sp3d>
          </a:bodyPr>
          <a:lstStyle/>
          <a:p>
            <a:pPr algn="ctr" defTabSz="914400"/>
            <a:r>
              <a:rPr lang="ro-RO" sz="4300" b="1" dirty="0" smtClean="0">
                <a:ln w="17780" cmpd="sng">
                  <a:noFill/>
                  <a:prstDash val="solid"/>
                  <a:miter lim="800000"/>
                </a:ln>
                <a:solidFill>
                  <a:srgbClr val="FFC653"/>
                </a:solidFill>
                <a:effectLst>
                  <a:outerShdw blurRad="55000" dist="50800" dir="5400000" algn="tl">
                    <a:srgbClr val="000000">
                      <a:alpha val="33000"/>
                    </a:srgbClr>
                  </a:outerShdw>
                </a:effectLst>
              </a:rPr>
              <a:t>ÎNŢELEGEREA CUVÂNTULUI </a:t>
            </a:r>
            <a:endParaRPr lang="ro-RO" sz="4300" b="1" dirty="0">
              <a:ln w="17780" cmpd="sng">
                <a:noFill/>
                <a:prstDash val="solid"/>
                <a:miter lim="800000"/>
              </a:ln>
              <a:solidFill>
                <a:srgbClr val="FFC653"/>
              </a:solidFill>
              <a:effectLst>
                <a:outerShdw blurRad="55000" dist="50800" dir="5400000" algn="tl">
                  <a:srgbClr val="000000">
                    <a:alpha val="33000"/>
                  </a:srgbClr>
                </a:outerShdw>
              </a:effectLst>
            </a:endParaRPr>
          </a:p>
        </p:txBody>
      </p:sp>
      <p:sp>
        <p:nvSpPr>
          <p:cNvPr id="3" name="Rectángulo 2">
            <a:extLst>
              <a:ext uri="{FF2B5EF4-FFF2-40B4-BE49-F238E27FC236}">
                <a16:creationId xmlns:a16="http://schemas.microsoft.com/office/drawing/2014/main" xmlns="" id="{E467B448-2F29-4A9B-9743-2EE81E3D01A8}"/>
              </a:ext>
            </a:extLst>
          </p:cNvPr>
          <p:cNvSpPr/>
          <p:nvPr/>
        </p:nvSpPr>
        <p:spPr>
          <a:xfrm>
            <a:off x="115784" y="606659"/>
            <a:ext cx="7315200" cy="615553"/>
          </a:xfrm>
          <a:prstGeom prst="rect">
            <a:avLst/>
          </a:prstGeom>
        </p:spPr>
        <p:txBody>
          <a:bodyPr wrap="square">
            <a:spAutoFit/>
          </a:bodyPr>
          <a:lstStyle/>
          <a:p>
            <a:r>
              <a:rPr lang="ro-RO" sz="1700" b="1" smtClean="0">
                <a:solidFill>
                  <a:srgbClr val="FFD685"/>
                </a:solidFill>
                <a:effectLst>
                  <a:outerShdw blurRad="38100" dist="38100" dir="2700000" algn="tl">
                    <a:srgbClr val="000000">
                      <a:alpha val="43137"/>
                    </a:srgbClr>
                  </a:outerShdw>
                </a:effectLst>
                <a:latin typeface="Comic Sans MS" panose="030F0702030302020204" pitchFamily="66" charset="0"/>
              </a:rPr>
              <a:t>„</a:t>
            </a:r>
            <a:r>
              <a:rPr lang="ro-RO" sz="1700" b="1" smtClean="0">
                <a:solidFill>
                  <a:srgbClr val="FFD685"/>
                </a:solidFill>
                <a:effectLst>
                  <a:outerShdw blurRad="38100" dist="38100" dir="2700000" algn="tl">
                    <a:srgbClr val="000000">
                      <a:alpha val="43137"/>
                    </a:srgbClr>
                  </a:outerShdw>
                </a:effectLst>
                <a:latin typeface="Comic Sans MS" panose="030F0702030302020204" pitchFamily="66" charset="0"/>
              </a:rPr>
              <a:t>Ei citeau desluşit în cartea Legii lui Dumnezeu şi-i arătau </a:t>
            </a:r>
            <a:r>
              <a:rPr lang="ro-RO" sz="1700" b="1" smtClean="0">
                <a:solidFill>
                  <a:srgbClr val="FFD685"/>
                </a:solidFill>
                <a:effectLst>
                  <a:outerShdw blurRad="38100" dist="38100" dir="2700000" algn="tl">
                    <a:srgbClr val="000000">
                      <a:alpha val="43137"/>
                    </a:srgbClr>
                  </a:outerShdw>
                </a:effectLst>
                <a:latin typeface="Comic Sans MS" panose="030F0702030302020204" pitchFamily="66" charset="0"/>
              </a:rPr>
              <a:t>înţelesul</a:t>
            </a:r>
            <a:r>
              <a:rPr lang="ro-RO" sz="1700" b="1" smtClean="0">
                <a:solidFill>
                  <a:srgbClr val="FFD685"/>
                </a:solidFill>
                <a:effectLst>
                  <a:outerShdw blurRad="38100" dist="38100" dir="2700000" algn="tl">
                    <a:srgbClr val="000000">
                      <a:alpha val="43137"/>
                    </a:srgbClr>
                  </a:outerShdw>
                </a:effectLst>
                <a:latin typeface="Comic Sans MS" panose="030F0702030302020204" pitchFamily="66" charset="0"/>
              </a:rPr>
              <a:t>, ca să-i facă să înţeleagă ce </a:t>
            </a:r>
            <a:r>
              <a:rPr lang="ro-RO" sz="1700" b="1" smtClean="0">
                <a:solidFill>
                  <a:srgbClr val="FFD685"/>
                </a:solidFill>
                <a:effectLst>
                  <a:outerShdw blurRad="38100" dist="38100" dir="2700000" algn="tl">
                    <a:srgbClr val="000000">
                      <a:alpha val="43137"/>
                    </a:srgbClr>
                  </a:outerShdw>
                </a:effectLst>
                <a:latin typeface="Comic Sans MS" panose="030F0702030302020204" pitchFamily="66" charset="0"/>
              </a:rPr>
              <a:t>citiseră</a:t>
            </a:r>
            <a:r>
              <a:rPr lang="ro-RO" sz="1700" b="1" smtClean="0">
                <a:solidFill>
                  <a:srgbClr val="FFD685"/>
                </a:solidFill>
                <a:effectLst>
                  <a:outerShdw blurRad="38100" dist="38100" dir="2700000" algn="tl">
                    <a:srgbClr val="000000">
                      <a:alpha val="43137"/>
                    </a:srgbClr>
                  </a:outerShdw>
                </a:effectLst>
                <a:latin typeface="Comic Sans MS" panose="030F0702030302020204" pitchFamily="66" charset="0"/>
              </a:rPr>
              <a:t>.” </a:t>
            </a:r>
            <a:r>
              <a:rPr lang="ro-RO" sz="1600" b="1" smtClean="0">
                <a:solidFill>
                  <a:srgbClr val="FFD685"/>
                </a:solidFill>
                <a:effectLst>
                  <a:outerShdw blurRad="38100" dist="38100" dir="2700000" algn="tl">
                    <a:srgbClr val="000000">
                      <a:alpha val="43137"/>
                    </a:srgbClr>
                  </a:outerShdw>
                </a:effectLst>
                <a:latin typeface="Comic Sans MS" panose="030F0702030302020204" pitchFamily="66" charset="0"/>
              </a:rPr>
              <a:t>(Neemia</a:t>
            </a:r>
            <a:r>
              <a:rPr lang="ro-RO" sz="1600" b="1" smtClean="0">
                <a:solidFill>
                  <a:srgbClr val="FFD685"/>
                </a:solidFill>
                <a:effectLst>
                  <a:outerShdw blurRad="38100" dist="38100" dir="2700000" algn="tl">
                    <a:srgbClr val="000000">
                      <a:alpha val="43137"/>
                    </a:srgbClr>
                  </a:outerShdw>
                </a:effectLst>
                <a:latin typeface="Comic Sans MS" panose="030F0702030302020204" pitchFamily="66" charset="0"/>
              </a:rPr>
              <a:t> 8:8</a:t>
            </a:r>
            <a:r>
              <a:rPr lang="ro-RO" sz="1600" b="1" smtClean="0">
                <a:solidFill>
                  <a:srgbClr val="FFD685"/>
                </a:solidFill>
                <a:effectLst>
                  <a:outerShdw blurRad="38100" dist="38100" dir="2700000" algn="tl">
                    <a:srgbClr val="000000">
                      <a:alpha val="43137"/>
                    </a:srgbClr>
                  </a:outerShdw>
                </a:effectLst>
                <a:latin typeface="Comic Sans MS" panose="030F0702030302020204" pitchFamily="66" charset="0"/>
              </a:rPr>
              <a:t>)</a:t>
            </a:r>
            <a:endParaRPr lang="ro-RO" sz="1600" b="1">
              <a:solidFill>
                <a:srgbClr val="FFD685"/>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91DE2095-6F46-4740-8D4E-248578E71C5B}"/>
              </a:ext>
            </a:extLst>
          </p:cNvPr>
          <p:cNvSpPr txBox="1"/>
          <p:nvPr/>
        </p:nvSpPr>
        <p:spPr>
          <a:xfrm>
            <a:off x="2026508" y="1332408"/>
            <a:ext cx="5953837" cy="400110"/>
          </a:xfrm>
          <a:prstGeom prst="rect">
            <a:avLst/>
          </a:prstGeom>
          <a:noFill/>
        </p:spPr>
        <p:txBody>
          <a:bodyPr wrap="square" rtlCol="0">
            <a:spAutoFit/>
          </a:bodyPr>
          <a:lstStyle/>
          <a:p>
            <a:pPr>
              <a:spcBef>
                <a:spcPts val="600"/>
              </a:spcBef>
            </a:pPr>
            <a:r>
              <a:rPr lang="ro-RO" sz="2000" b="1">
                <a:solidFill>
                  <a:schemeClr val="bg1"/>
                </a:solidFill>
                <a:effectLst>
                  <a:outerShdw blurRad="38100" dist="38100" dir="2700000" algn="tl">
                    <a:srgbClr val="000000">
                      <a:alpha val="43137"/>
                    </a:srgbClr>
                  </a:outerShdw>
                </a:effectLst>
              </a:rPr>
              <a:t>Au fost alcătuite două grupuri a câte 13 </a:t>
            </a:r>
            <a:r>
              <a:rPr lang="ro-RO" sz="2000" b="1" smtClean="0">
                <a:solidFill>
                  <a:schemeClr val="bg1"/>
                </a:solidFill>
                <a:effectLst>
                  <a:outerShdw blurRad="38100" dist="38100" dir="2700000" algn="tl">
                    <a:srgbClr val="000000">
                      <a:alpha val="43137"/>
                    </a:srgbClr>
                  </a:outerShdw>
                </a:effectLst>
              </a:rPr>
              <a:t>învăţători</a:t>
            </a:r>
            <a:r>
              <a:rPr lang="ro-RO" sz="2000" b="1">
                <a:solidFill>
                  <a:schemeClr val="bg1"/>
                </a:solidFill>
                <a:effectLst>
                  <a:outerShdw blurRad="38100" dist="38100" dir="2700000" algn="tl">
                    <a:srgbClr val="000000">
                      <a:alpha val="43137"/>
                    </a:srgbClr>
                  </a:outerShdw>
                </a:effectLst>
              </a:rPr>
              <a:t>:</a:t>
            </a:r>
          </a:p>
        </p:txBody>
      </p:sp>
      <p:graphicFrame>
        <p:nvGraphicFramePr>
          <p:cNvPr id="7" name="Diagrama 6">
            <a:extLst>
              <a:ext uri="{FF2B5EF4-FFF2-40B4-BE49-F238E27FC236}">
                <a16:creationId xmlns:a16="http://schemas.microsoft.com/office/drawing/2014/main" xmlns="" id="{4DB0C146-9B24-4373-8E3D-B2751E754BA0}"/>
              </a:ext>
            </a:extLst>
          </p:cNvPr>
          <p:cNvGraphicFramePr/>
          <p:nvPr>
            <p:extLst>
              <p:ext uri="{D42A27DB-BD31-4B8C-83A1-F6EECF244321}">
                <p14:modId xmlns:p14="http://schemas.microsoft.com/office/powerpoint/2010/main" xmlns="" val="187263245"/>
              </p:ext>
            </p:extLst>
          </p:nvPr>
        </p:nvGraphicFramePr>
        <p:xfrm>
          <a:off x="296090" y="1732518"/>
          <a:ext cx="8577943" cy="3943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xmlns="" id="{FDCA3634-F83F-4375-9D4B-FC28E9F2951F}"/>
              </a:ext>
            </a:extLst>
          </p:cNvPr>
          <p:cNvSpPr txBox="1"/>
          <p:nvPr/>
        </p:nvSpPr>
        <p:spPr>
          <a:xfrm>
            <a:off x="365760" y="5658890"/>
            <a:ext cx="8647613" cy="1092607"/>
          </a:xfrm>
          <a:prstGeom prst="rect">
            <a:avLst/>
          </a:prstGeom>
          <a:noFill/>
        </p:spPr>
        <p:txBody>
          <a:bodyPr wrap="square" rtlCol="0">
            <a:spAutoFit/>
          </a:bodyPr>
          <a:lstStyle/>
          <a:p>
            <a:pPr>
              <a:spcBef>
                <a:spcPts val="600"/>
              </a:spcBef>
            </a:pPr>
            <a:r>
              <a:rPr lang="ro-RO" sz="2000" b="1">
                <a:solidFill>
                  <a:schemeClr val="bg1"/>
                </a:solidFill>
                <a:effectLst>
                  <a:outerShdw blurRad="38100" dist="38100" dir="2700000" algn="tl">
                    <a:srgbClr val="000000">
                      <a:alpha val="43137"/>
                    </a:srgbClr>
                  </a:outerShdw>
                </a:effectLst>
              </a:rPr>
              <a:t>Citirea dura toată </a:t>
            </a:r>
            <a:r>
              <a:rPr lang="ro-RO" sz="2000" b="1" smtClean="0">
                <a:solidFill>
                  <a:schemeClr val="bg1"/>
                </a:solidFill>
                <a:effectLst>
                  <a:outerShdw blurRad="38100" dist="38100" dir="2700000" algn="tl">
                    <a:srgbClr val="000000">
                      <a:alpha val="43137"/>
                    </a:srgbClr>
                  </a:outerShdw>
                </a:effectLst>
              </a:rPr>
              <a:t>dimineaţa </a:t>
            </a:r>
            <a:r>
              <a:rPr lang="ro-RO" sz="2000" b="1">
                <a:solidFill>
                  <a:schemeClr val="bg1"/>
                </a:solidFill>
                <a:effectLst>
                  <a:outerShdw blurRad="38100" dist="38100" dir="2700000" algn="tl">
                    <a:srgbClr val="000000">
                      <a:alpha val="43137"/>
                    </a:srgbClr>
                  </a:outerShdw>
                </a:effectLst>
              </a:rPr>
              <a:t>(aproximativ 5-6 ore). Nimeni nu se plângea de lungimea evenimentului. Cu </a:t>
            </a:r>
            <a:r>
              <a:rPr lang="ro-RO" sz="2000" b="1" smtClean="0">
                <a:solidFill>
                  <a:schemeClr val="bg1"/>
                </a:solidFill>
                <a:effectLst>
                  <a:outerShdw blurRad="38100" dist="38100" dir="2700000" algn="tl">
                    <a:srgbClr val="000000">
                      <a:alpha val="43137"/>
                    </a:srgbClr>
                  </a:outerShdw>
                </a:effectLst>
              </a:rPr>
              <a:t>toţii </a:t>
            </a:r>
            <a:r>
              <a:rPr lang="ro-RO" sz="2000" b="1">
                <a:solidFill>
                  <a:schemeClr val="bg1"/>
                </a:solidFill>
                <a:effectLst>
                  <a:outerShdw blurRad="38100" dist="38100" dir="2700000" algn="tl">
                    <a:srgbClr val="000000">
                      <a:alpha val="43137"/>
                    </a:srgbClr>
                  </a:outerShdw>
                </a:effectLst>
              </a:rPr>
              <a:t>erau </a:t>
            </a:r>
            <a:r>
              <a:rPr lang="ro-RO" sz="2000" b="1" smtClean="0">
                <a:solidFill>
                  <a:schemeClr val="bg1"/>
                </a:solidFill>
                <a:effectLst>
                  <a:outerShdw blurRad="38100" dist="38100" dir="2700000" algn="tl">
                    <a:srgbClr val="000000">
                      <a:alpha val="43137"/>
                    </a:srgbClr>
                  </a:outerShdw>
                </a:effectLst>
              </a:rPr>
              <a:t>bucuroşi </a:t>
            </a:r>
            <a:r>
              <a:rPr lang="ro-RO" sz="2000" b="1">
                <a:solidFill>
                  <a:schemeClr val="bg1"/>
                </a:solidFill>
                <a:effectLst>
                  <a:outerShdw blurRad="38100" dist="38100" dir="2700000" algn="tl">
                    <a:srgbClr val="000000">
                      <a:alpha val="43137"/>
                    </a:srgbClr>
                  </a:outerShdw>
                </a:effectLst>
              </a:rPr>
              <a:t>să audă Legea.</a:t>
            </a:r>
          </a:p>
          <a:p>
            <a:pPr>
              <a:spcBef>
                <a:spcPts val="600"/>
              </a:spcBef>
            </a:pPr>
            <a:r>
              <a:rPr lang="ro-RO" sz="2000" b="1">
                <a:solidFill>
                  <a:schemeClr val="bg1"/>
                </a:solidFill>
                <a:effectLst>
                  <a:outerShdw blurRad="38100" dist="38100" dir="2700000" algn="tl">
                    <a:srgbClr val="000000">
                      <a:alpha val="43137"/>
                    </a:srgbClr>
                  </a:outerShdw>
                </a:effectLst>
              </a:rPr>
              <a:t>Cel mai bun lucru era că </a:t>
            </a:r>
            <a:r>
              <a:rPr lang="ro-RO" sz="2000" b="1" smtClean="0">
                <a:solidFill>
                  <a:schemeClr val="bg1"/>
                </a:solidFill>
                <a:effectLst>
                  <a:outerShdw blurRad="38100" dist="38100" dir="2700000" algn="tl">
                    <a:srgbClr val="000000">
                      <a:alpha val="43137"/>
                    </a:srgbClr>
                  </a:outerShdw>
                </a:effectLst>
              </a:rPr>
              <a:t>toţi </a:t>
            </a:r>
            <a:r>
              <a:rPr lang="ro-RO" sz="2000" b="1">
                <a:solidFill>
                  <a:schemeClr val="bg1"/>
                </a:solidFill>
                <a:effectLst>
                  <a:outerShdw blurRad="38100" dist="38100" dir="2700000" algn="tl">
                    <a:srgbClr val="000000">
                      <a:alpha val="43137"/>
                    </a:srgbClr>
                  </a:outerShdw>
                </a:effectLst>
              </a:rPr>
              <a:t>puteau </a:t>
            </a:r>
            <a:r>
              <a:rPr lang="ro-RO" sz="2000" b="1" smtClean="0">
                <a:solidFill>
                  <a:schemeClr val="bg1"/>
                </a:solidFill>
                <a:effectLst>
                  <a:outerShdw blurRad="38100" dist="38100" dir="2700000" algn="tl">
                    <a:srgbClr val="000000">
                      <a:alpha val="43137"/>
                    </a:srgbClr>
                  </a:outerShdw>
                </a:effectLst>
              </a:rPr>
              <a:t>înţelege </a:t>
            </a:r>
            <a:r>
              <a:rPr lang="ro-RO" sz="2000" b="1">
                <a:solidFill>
                  <a:schemeClr val="bg1"/>
                </a:solidFill>
                <a:effectLst>
                  <a:outerShdw blurRad="38100" dist="38100" dir="2700000" algn="tl">
                    <a:srgbClr val="000000">
                      <a:alpha val="43137"/>
                    </a:srgbClr>
                  </a:outerShdw>
                </a:effectLst>
              </a:rPr>
              <a:t>Cuvântul lui </a:t>
            </a:r>
            <a:r>
              <a:rPr lang="ro-RO" sz="2000" b="1">
                <a:solidFill>
                  <a:schemeClr val="bg1"/>
                </a:solidFill>
                <a:effectLst>
                  <a:outerShdw blurRad="38100" dist="38100" dir="2700000" algn="tl">
                    <a:srgbClr val="000000">
                      <a:alpha val="43137"/>
                    </a:srgbClr>
                  </a:outerShdw>
                </a:effectLst>
              </a:rPr>
              <a:t>Dumnezeu</a:t>
            </a:r>
            <a:r>
              <a:rPr lang="ro-RO" sz="2000" b="1" smtClean="0">
                <a:solidFill>
                  <a:schemeClr val="bg1"/>
                </a:solidFill>
                <a:effectLst>
                  <a:outerShdw blurRad="38100" dist="38100" dir="2700000" algn="tl">
                    <a:srgbClr val="000000">
                      <a:alpha val="43137"/>
                    </a:srgbClr>
                  </a:outerShdw>
                </a:effectLst>
              </a:rPr>
              <a:t>.</a:t>
            </a:r>
            <a:endParaRPr lang="ro-RO" sz="2000" b="1">
              <a:solidFill>
                <a:schemeClr val="bg1"/>
              </a:solidFill>
              <a:effectLst>
                <a:outerShdw blurRad="38100" dist="38100" dir="2700000" algn="tl">
                  <a:srgbClr val="000000">
                    <a:alpha val="43137"/>
                  </a:srgbClr>
                </a:outerShdw>
              </a:effectLst>
            </a:endParaRPr>
          </a:p>
        </p:txBody>
      </p:sp>
      <p:pic>
        <p:nvPicPr>
          <p:cNvPr id="9" name="Imagen 8">
            <a:extLst>
              <a:ext uri="{FF2B5EF4-FFF2-40B4-BE49-F238E27FC236}">
                <a16:creationId xmlns:a16="http://schemas.microsoft.com/office/drawing/2014/main" xmlns="" id="{0F43D48D-360B-468E-B53E-ABDBD5627B9F}"/>
              </a:ext>
            </a:extLst>
          </p:cNvPr>
          <p:cNvPicPr>
            <a:picLocks noChangeAspect="1"/>
          </p:cNvPicPr>
          <p:nvPr/>
        </p:nvPicPr>
        <p:blipFill rotWithShape="1">
          <a:blip r:embed="rId7" cstate="screen">
            <a:extLst>
              <a:ext uri="{28A0092B-C50C-407E-A947-70E740481C1C}">
                <a14:useLocalDpi xmlns:a14="http://schemas.microsoft.com/office/drawing/2010/main" xmlns=""/>
              </a:ext>
            </a:extLst>
          </a:blip>
          <a:srcRect/>
          <a:stretch/>
        </p:blipFill>
        <p:spPr>
          <a:xfrm>
            <a:off x="7439297" y="87945"/>
            <a:ext cx="1580606" cy="1176020"/>
          </a:xfrm>
          <a:prstGeom prst="rect">
            <a:avLst/>
          </a:prstGeom>
          <a:ln w="762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 val="16085826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ppt_h/2"/>
                                          </p:val>
                                        </p:tav>
                                        <p:tav tm="100000">
                                          <p:val>
                                            <p:strVal val="#ppt_y"/>
                                          </p:val>
                                        </p:tav>
                                      </p:tavLst>
                                    </p:anim>
                                    <p:anim calcmode="lin" valueType="num">
                                      <p:cBhvr>
                                        <p:cTn id="18" dur="500" fill="hold"/>
                                        <p:tgtEl>
                                          <p:spTgt spid="9"/>
                                        </p:tgtEl>
                                        <p:attrNameLst>
                                          <p:attrName>ppt_w</p:attrName>
                                        </p:attrNameLst>
                                      </p:cBhvr>
                                      <p:tavLst>
                                        <p:tav tm="0">
                                          <p:val>
                                            <p:strVal val="#ppt_w"/>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43"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
                                        <p:tgtEl>
                                          <p:spTgt spid="4"/>
                                        </p:tgtEl>
                                      </p:cBhvr>
                                    </p:animEffect>
                                    <p:anim calcmode="lin" valueType="num">
                                      <p:cBhvr>
                                        <p:cTn id="29" dur="400" fill="hold"/>
                                        <p:tgtEl>
                                          <p:spTgt spid="4"/>
                                        </p:tgtEl>
                                        <p:attrNameLst>
                                          <p:attrName>ppt_x</p:attrName>
                                        </p:attrNameLst>
                                      </p:cBhvr>
                                      <p:tavLst>
                                        <p:tav tm="0">
                                          <p:val>
                                            <p:strVal val="#ppt_x"/>
                                          </p:val>
                                        </p:tav>
                                        <p:tav tm="100000">
                                          <p:val>
                                            <p:strVal val="#ppt_x"/>
                                          </p:val>
                                        </p:tav>
                                      </p:tavLst>
                                    </p:anim>
                                    <p:anim calcmode="lin" valueType="num">
                                      <p:cBhvr>
                                        <p:cTn id="30" dur="400" fill="hold"/>
                                        <p:tgtEl>
                                          <p:spTgt spid="4"/>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528" fill="hold" grpId="0" nodeType="clickEffect">
                                  <p:stCondLst>
                                    <p:cond delay="0"/>
                                  </p:stCondLst>
                                  <p:childTnLst>
                                    <p:set>
                                      <p:cBhvr>
                                        <p:cTn id="36" dur="1" fill="hold">
                                          <p:stCondLst>
                                            <p:cond delay="0"/>
                                          </p:stCondLst>
                                        </p:cTn>
                                        <p:tgtEl>
                                          <p:spTgt spid="7">
                                            <p:graphicEl>
                                              <a:dgm id="{DBFB1FDD-5136-46F0-A82F-214E5FEA684E}"/>
                                            </p:graphicEl>
                                          </p:spTgt>
                                        </p:tgtEl>
                                        <p:attrNameLst>
                                          <p:attrName>style.visibility</p:attrName>
                                        </p:attrNameLst>
                                      </p:cBhvr>
                                      <p:to>
                                        <p:strVal val="visible"/>
                                      </p:to>
                                    </p:set>
                                    <p:anim calcmode="lin" valueType="num">
                                      <p:cBhvr>
                                        <p:cTn id="37" dur="500" fill="hold"/>
                                        <p:tgtEl>
                                          <p:spTgt spid="7">
                                            <p:graphicEl>
                                              <a:dgm id="{DBFB1FDD-5136-46F0-A82F-214E5FEA684E}"/>
                                            </p:graphicEl>
                                          </p:spTgt>
                                        </p:tgtEl>
                                        <p:attrNameLst>
                                          <p:attrName>ppt_w</p:attrName>
                                        </p:attrNameLst>
                                      </p:cBhvr>
                                      <p:tavLst>
                                        <p:tav tm="0">
                                          <p:val>
                                            <p:fltVal val="0"/>
                                          </p:val>
                                        </p:tav>
                                        <p:tav tm="100000">
                                          <p:val>
                                            <p:strVal val="#ppt_w"/>
                                          </p:val>
                                        </p:tav>
                                      </p:tavLst>
                                    </p:anim>
                                    <p:anim calcmode="lin" valueType="num">
                                      <p:cBhvr>
                                        <p:cTn id="38" dur="500" fill="hold"/>
                                        <p:tgtEl>
                                          <p:spTgt spid="7">
                                            <p:graphicEl>
                                              <a:dgm id="{DBFB1FDD-5136-46F0-A82F-214E5FEA684E}"/>
                                            </p:graphicEl>
                                          </p:spTgt>
                                        </p:tgtEl>
                                        <p:attrNameLst>
                                          <p:attrName>ppt_h</p:attrName>
                                        </p:attrNameLst>
                                      </p:cBhvr>
                                      <p:tavLst>
                                        <p:tav tm="0">
                                          <p:val>
                                            <p:fltVal val="0"/>
                                          </p:val>
                                        </p:tav>
                                        <p:tav tm="100000">
                                          <p:val>
                                            <p:strVal val="#ppt_h"/>
                                          </p:val>
                                        </p:tav>
                                      </p:tavLst>
                                    </p:anim>
                                    <p:animEffect transition="in" filter="fade">
                                      <p:cBhvr>
                                        <p:cTn id="39" dur="500"/>
                                        <p:tgtEl>
                                          <p:spTgt spid="7">
                                            <p:graphicEl>
                                              <a:dgm id="{DBFB1FDD-5136-46F0-A82F-214E5FEA684E}"/>
                                            </p:graphicEl>
                                          </p:spTgt>
                                        </p:tgtEl>
                                      </p:cBhvr>
                                    </p:animEffect>
                                    <p:anim calcmode="lin" valueType="num">
                                      <p:cBhvr>
                                        <p:cTn id="40" dur="500" fill="hold"/>
                                        <p:tgtEl>
                                          <p:spTgt spid="7">
                                            <p:graphicEl>
                                              <a:dgm id="{DBFB1FDD-5136-46F0-A82F-214E5FEA684E}"/>
                                            </p:graphicEl>
                                          </p:spTgt>
                                        </p:tgtEl>
                                        <p:attrNameLst>
                                          <p:attrName>ppt_x</p:attrName>
                                        </p:attrNameLst>
                                      </p:cBhvr>
                                      <p:tavLst>
                                        <p:tav tm="0">
                                          <p:val>
                                            <p:fltVal val="0.5"/>
                                          </p:val>
                                        </p:tav>
                                        <p:tav tm="100000">
                                          <p:val>
                                            <p:strVal val="#ppt_x"/>
                                          </p:val>
                                        </p:tav>
                                      </p:tavLst>
                                    </p:anim>
                                    <p:anim calcmode="lin" valueType="num">
                                      <p:cBhvr>
                                        <p:cTn id="41" dur="500" fill="hold"/>
                                        <p:tgtEl>
                                          <p:spTgt spid="7">
                                            <p:graphicEl>
                                              <a:dgm id="{DBFB1FDD-5136-46F0-A82F-214E5FEA684E}"/>
                                            </p:graphicEl>
                                          </p:spTgt>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
                                            <p:graphicEl>
                                              <a:dgm id="{DEB14BD6-47AF-4BEA-B1E5-6999B1BB0E80}"/>
                                            </p:graphicEl>
                                          </p:spTgt>
                                        </p:tgtEl>
                                        <p:attrNameLst>
                                          <p:attrName>style.visibility</p:attrName>
                                        </p:attrNameLst>
                                      </p:cBhvr>
                                      <p:to>
                                        <p:strVal val="visible"/>
                                      </p:to>
                                    </p:set>
                                    <p:anim calcmode="lin" valueType="num">
                                      <p:cBhvr>
                                        <p:cTn id="44" dur="500" fill="hold"/>
                                        <p:tgtEl>
                                          <p:spTgt spid="7">
                                            <p:graphicEl>
                                              <a:dgm id="{DEB14BD6-47AF-4BEA-B1E5-6999B1BB0E80}"/>
                                            </p:graphicEl>
                                          </p:spTgt>
                                        </p:tgtEl>
                                        <p:attrNameLst>
                                          <p:attrName>ppt_w</p:attrName>
                                        </p:attrNameLst>
                                      </p:cBhvr>
                                      <p:tavLst>
                                        <p:tav tm="0">
                                          <p:val>
                                            <p:fltVal val="0"/>
                                          </p:val>
                                        </p:tav>
                                        <p:tav tm="100000">
                                          <p:val>
                                            <p:strVal val="#ppt_w"/>
                                          </p:val>
                                        </p:tav>
                                      </p:tavLst>
                                    </p:anim>
                                    <p:anim calcmode="lin" valueType="num">
                                      <p:cBhvr>
                                        <p:cTn id="45" dur="500" fill="hold"/>
                                        <p:tgtEl>
                                          <p:spTgt spid="7">
                                            <p:graphicEl>
                                              <a:dgm id="{DEB14BD6-47AF-4BEA-B1E5-6999B1BB0E80}"/>
                                            </p:graphicEl>
                                          </p:spTgt>
                                        </p:tgtEl>
                                        <p:attrNameLst>
                                          <p:attrName>ppt_h</p:attrName>
                                        </p:attrNameLst>
                                      </p:cBhvr>
                                      <p:tavLst>
                                        <p:tav tm="0">
                                          <p:val>
                                            <p:fltVal val="0"/>
                                          </p:val>
                                        </p:tav>
                                        <p:tav tm="100000">
                                          <p:val>
                                            <p:strVal val="#ppt_h"/>
                                          </p:val>
                                        </p:tav>
                                      </p:tavLst>
                                    </p:anim>
                                    <p:animEffect transition="in" filter="fade">
                                      <p:cBhvr>
                                        <p:cTn id="46" dur="500"/>
                                        <p:tgtEl>
                                          <p:spTgt spid="7">
                                            <p:graphicEl>
                                              <a:dgm id="{DEB14BD6-47AF-4BEA-B1E5-6999B1BB0E80}"/>
                                            </p:graphicEl>
                                          </p:spTgt>
                                        </p:tgtEl>
                                      </p:cBhvr>
                                    </p:animEffect>
                                    <p:anim calcmode="lin" valueType="num">
                                      <p:cBhvr>
                                        <p:cTn id="47" dur="500" fill="hold"/>
                                        <p:tgtEl>
                                          <p:spTgt spid="7">
                                            <p:graphicEl>
                                              <a:dgm id="{DEB14BD6-47AF-4BEA-B1E5-6999B1BB0E80}"/>
                                            </p:graphicEl>
                                          </p:spTgt>
                                        </p:tgtEl>
                                        <p:attrNameLst>
                                          <p:attrName>ppt_x</p:attrName>
                                        </p:attrNameLst>
                                      </p:cBhvr>
                                      <p:tavLst>
                                        <p:tav tm="0">
                                          <p:val>
                                            <p:fltVal val="0.5"/>
                                          </p:val>
                                        </p:tav>
                                        <p:tav tm="100000">
                                          <p:val>
                                            <p:strVal val="#ppt_x"/>
                                          </p:val>
                                        </p:tav>
                                      </p:tavLst>
                                    </p:anim>
                                    <p:anim calcmode="lin" valueType="num">
                                      <p:cBhvr>
                                        <p:cTn id="48" dur="500" fill="hold"/>
                                        <p:tgtEl>
                                          <p:spTgt spid="7">
                                            <p:graphicEl>
                                              <a:dgm id="{DEB14BD6-47AF-4BEA-B1E5-6999B1BB0E80}"/>
                                            </p:graphicEl>
                                          </p:spTgt>
                                        </p:tgtEl>
                                        <p:attrNameLst>
                                          <p:attrName>ppt_y</p:attrName>
                                        </p:attrNameLst>
                                      </p:cBhvr>
                                      <p:tavLst>
                                        <p:tav tm="0">
                                          <p:val>
                                            <p:fltVal val="0.5"/>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528" fill="hold" grpId="0" nodeType="clickEffect">
                                  <p:stCondLst>
                                    <p:cond delay="0"/>
                                  </p:stCondLst>
                                  <p:childTnLst>
                                    <p:set>
                                      <p:cBhvr>
                                        <p:cTn id="52" dur="1" fill="hold">
                                          <p:stCondLst>
                                            <p:cond delay="0"/>
                                          </p:stCondLst>
                                        </p:cTn>
                                        <p:tgtEl>
                                          <p:spTgt spid="7">
                                            <p:graphicEl>
                                              <a:dgm id="{BEDC27A8-53C8-4558-8635-2D852B56FCA2}"/>
                                            </p:graphicEl>
                                          </p:spTgt>
                                        </p:tgtEl>
                                        <p:attrNameLst>
                                          <p:attrName>style.visibility</p:attrName>
                                        </p:attrNameLst>
                                      </p:cBhvr>
                                      <p:to>
                                        <p:strVal val="visible"/>
                                      </p:to>
                                    </p:set>
                                    <p:anim calcmode="lin" valueType="num">
                                      <p:cBhvr>
                                        <p:cTn id="53" dur="500" fill="hold"/>
                                        <p:tgtEl>
                                          <p:spTgt spid="7">
                                            <p:graphicEl>
                                              <a:dgm id="{BEDC27A8-53C8-4558-8635-2D852B56FCA2}"/>
                                            </p:graphicEl>
                                          </p:spTgt>
                                        </p:tgtEl>
                                        <p:attrNameLst>
                                          <p:attrName>ppt_w</p:attrName>
                                        </p:attrNameLst>
                                      </p:cBhvr>
                                      <p:tavLst>
                                        <p:tav tm="0">
                                          <p:val>
                                            <p:fltVal val="0"/>
                                          </p:val>
                                        </p:tav>
                                        <p:tav tm="100000">
                                          <p:val>
                                            <p:strVal val="#ppt_w"/>
                                          </p:val>
                                        </p:tav>
                                      </p:tavLst>
                                    </p:anim>
                                    <p:anim calcmode="lin" valueType="num">
                                      <p:cBhvr>
                                        <p:cTn id="54" dur="500" fill="hold"/>
                                        <p:tgtEl>
                                          <p:spTgt spid="7">
                                            <p:graphicEl>
                                              <a:dgm id="{BEDC27A8-53C8-4558-8635-2D852B56FCA2}"/>
                                            </p:graphicEl>
                                          </p:spTgt>
                                        </p:tgtEl>
                                        <p:attrNameLst>
                                          <p:attrName>ppt_h</p:attrName>
                                        </p:attrNameLst>
                                      </p:cBhvr>
                                      <p:tavLst>
                                        <p:tav tm="0">
                                          <p:val>
                                            <p:fltVal val="0"/>
                                          </p:val>
                                        </p:tav>
                                        <p:tav tm="100000">
                                          <p:val>
                                            <p:strVal val="#ppt_h"/>
                                          </p:val>
                                        </p:tav>
                                      </p:tavLst>
                                    </p:anim>
                                    <p:animEffect transition="in" filter="fade">
                                      <p:cBhvr>
                                        <p:cTn id="55" dur="500"/>
                                        <p:tgtEl>
                                          <p:spTgt spid="7">
                                            <p:graphicEl>
                                              <a:dgm id="{BEDC27A8-53C8-4558-8635-2D852B56FCA2}"/>
                                            </p:graphicEl>
                                          </p:spTgt>
                                        </p:tgtEl>
                                      </p:cBhvr>
                                    </p:animEffect>
                                    <p:anim calcmode="lin" valueType="num">
                                      <p:cBhvr>
                                        <p:cTn id="56" dur="500" fill="hold"/>
                                        <p:tgtEl>
                                          <p:spTgt spid="7">
                                            <p:graphicEl>
                                              <a:dgm id="{BEDC27A8-53C8-4558-8635-2D852B56FCA2}"/>
                                            </p:graphicEl>
                                          </p:spTgt>
                                        </p:tgtEl>
                                        <p:attrNameLst>
                                          <p:attrName>ppt_x</p:attrName>
                                        </p:attrNameLst>
                                      </p:cBhvr>
                                      <p:tavLst>
                                        <p:tav tm="0">
                                          <p:val>
                                            <p:fltVal val="0.5"/>
                                          </p:val>
                                        </p:tav>
                                        <p:tav tm="100000">
                                          <p:val>
                                            <p:strVal val="#ppt_x"/>
                                          </p:val>
                                        </p:tav>
                                      </p:tavLst>
                                    </p:anim>
                                    <p:anim calcmode="lin" valueType="num">
                                      <p:cBhvr>
                                        <p:cTn id="57" dur="500" fill="hold"/>
                                        <p:tgtEl>
                                          <p:spTgt spid="7">
                                            <p:graphicEl>
                                              <a:dgm id="{BEDC27A8-53C8-4558-8635-2D852B56FCA2}"/>
                                            </p:graphicEl>
                                          </p:spTgt>
                                        </p:tgtEl>
                                        <p:attrNameLst>
                                          <p:attrName>ppt_y</p:attrName>
                                        </p:attrNameLst>
                                      </p:cBhvr>
                                      <p:tavLst>
                                        <p:tav tm="0">
                                          <p:val>
                                            <p:fltVal val="0.5"/>
                                          </p:val>
                                        </p:tav>
                                        <p:tav tm="100000">
                                          <p:val>
                                            <p:strVal val="#ppt_y"/>
                                          </p:val>
                                        </p:tav>
                                      </p:tavLst>
                                    </p:anim>
                                  </p:childTnLst>
                                </p:cTn>
                              </p:par>
                              <p:par>
                                <p:cTn id="58" presetID="53" presetClass="entr" presetSubtype="528" fill="hold" grpId="0" nodeType="withEffect">
                                  <p:stCondLst>
                                    <p:cond delay="0"/>
                                  </p:stCondLst>
                                  <p:childTnLst>
                                    <p:set>
                                      <p:cBhvr>
                                        <p:cTn id="59" dur="1" fill="hold">
                                          <p:stCondLst>
                                            <p:cond delay="0"/>
                                          </p:stCondLst>
                                        </p:cTn>
                                        <p:tgtEl>
                                          <p:spTgt spid="7">
                                            <p:graphicEl>
                                              <a:dgm id="{22BC672B-9774-44E3-B355-F053C9DE05B0}"/>
                                            </p:graphicEl>
                                          </p:spTgt>
                                        </p:tgtEl>
                                        <p:attrNameLst>
                                          <p:attrName>style.visibility</p:attrName>
                                        </p:attrNameLst>
                                      </p:cBhvr>
                                      <p:to>
                                        <p:strVal val="visible"/>
                                      </p:to>
                                    </p:set>
                                    <p:anim calcmode="lin" valueType="num">
                                      <p:cBhvr>
                                        <p:cTn id="60" dur="500" fill="hold"/>
                                        <p:tgtEl>
                                          <p:spTgt spid="7">
                                            <p:graphicEl>
                                              <a:dgm id="{22BC672B-9774-44E3-B355-F053C9DE05B0}"/>
                                            </p:graphicEl>
                                          </p:spTgt>
                                        </p:tgtEl>
                                        <p:attrNameLst>
                                          <p:attrName>ppt_w</p:attrName>
                                        </p:attrNameLst>
                                      </p:cBhvr>
                                      <p:tavLst>
                                        <p:tav tm="0">
                                          <p:val>
                                            <p:fltVal val="0"/>
                                          </p:val>
                                        </p:tav>
                                        <p:tav tm="100000">
                                          <p:val>
                                            <p:strVal val="#ppt_w"/>
                                          </p:val>
                                        </p:tav>
                                      </p:tavLst>
                                    </p:anim>
                                    <p:anim calcmode="lin" valueType="num">
                                      <p:cBhvr>
                                        <p:cTn id="61" dur="500" fill="hold"/>
                                        <p:tgtEl>
                                          <p:spTgt spid="7">
                                            <p:graphicEl>
                                              <a:dgm id="{22BC672B-9774-44E3-B355-F053C9DE05B0}"/>
                                            </p:graphicEl>
                                          </p:spTgt>
                                        </p:tgtEl>
                                        <p:attrNameLst>
                                          <p:attrName>ppt_h</p:attrName>
                                        </p:attrNameLst>
                                      </p:cBhvr>
                                      <p:tavLst>
                                        <p:tav tm="0">
                                          <p:val>
                                            <p:fltVal val="0"/>
                                          </p:val>
                                        </p:tav>
                                        <p:tav tm="100000">
                                          <p:val>
                                            <p:strVal val="#ppt_h"/>
                                          </p:val>
                                        </p:tav>
                                      </p:tavLst>
                                    </p:anim>
                                    <p:animEffect transition="in" filter="fade">
                                      <p:cBhvr>
                                        <p:cTn id="62" dur="500"/>
                                        <p:tgtEl>
                                          <p:spTgt spid="7">
                                            <p:graphicEl>
                                              <a:dgm id="{22BC672B-9774-44E3-B355-F053C9DE05B0}"/>
                                            </p:graphicEl>
                                          </p:spTgt>
                                        </p:tgtEl>
                                      </p:cBhvr>
                                    </p:animEffect>
                                    <p:anim calcmode="lin" valueType="num">
                                      <p:cBhvr>
                                        <p:cTn id="63" dur="500" fill="hold"/>
                                        <p:tgtEl>
                                          <p:spTgt spid="7">
                                            <p:graphicEl>
                                              <a:dgm id="{22BC672B-9774-44E3-B355-F053C9DE05B0}"/>
                                            </p:graphicEl>
                                          </p:spTgt>
                                        </p:tgtEl>
                                        <p:attrNameLst>
                                          <p:attrName>ppt_x</p:attrName>
                                        </p:attrNameLst>
                                      </p:cBhvr>
                                      <p:tavLst>
                                        <p:tav tm="0">
                                          <p:val>
                                            <p:fltVal val="0.5"/>
                                          </p:val>
                                        </p:tav>
                                        <p:tav tm="100000">
                                          <p:val>
                                            <p:strVal val="#ppt_x"/>
                                          </p:val>
                                        </p:tav>
                                      </p:tavLst>
                                    </p:anim>
                                    <p:anim calcmode="lin" valueType="num">
                                      <p:cBhvr>
                                        <p:cTn id="64" dur="500" fill="hold"/>
                                        <p:tgtEl>
                                          <p:spTgt spid="7">
                                            <p:graphicEl>
                                              <a:dgm id="{22BC672B-9774-44E3-B355-F053C9DE05B0}"/>
                                            </p:graphicEl>
                                          </p:spTgt>
                                        </p:tgtEl>
                                        <p:attrNameLst>
                                          <p:attrName>ppt_y</p:attrName>
                                        </p:attrNameLst>
                                      </p:cBhvr>
                                      <p:tavLst>
                                        <p:tav tm="0">
                                          <p:val>
                                            <p:fltVal val="0.5"/>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6">
                                            <p:txEl>
                                              <p:pRg st="0" end="0"/>
                                            </p:txEl>
                                          </p:spTgt>
                                        </p:tgtEl>
                                        <p:attrNameLst>
                                          <p:attrName>style.visibility</p:attrName>
                                        </p:attrNameLst>
                                      </p:cBhvr>
                                      <p:to>
                                        <p:strVal val="visible"/>
                                      </p:to>
                                    </p:set>
                                    <p:animEffect transition="in" filter="wipe(left)">
                                      <p:cBhvr>
                                        <p:cTn id="69" dur="500"/>
                                        <p:tgtEl>
                                          <p:spTgt spid="6">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6">
                                            <p:txEl>
                                              <p:pRg st="1" end="1"/>
                                            </p:txEl>
                                          </p:spTgt>
                                        </p:tgtEl>
                                        <p:attrNameLst>
                                          <p:attrName>style.visibility</p:attrName>
                                        </p:attrNameLst>
                                      </p:cBhvr>
                                      <p:to>
                                        <p:strVal val="visible"/>
                                      </p:to>
                                    </p:set>
                                    <p:animEffect transition="in" filter="wipe(left)">
                                      <p:cBhvr>
                                        <p:cTn id="74"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Graphic spid="7" grpId="0">
        <p:bldSub>
          <a:bldDgm bld="one"/>
        </p:bldSub>
      </p:bldGraphic>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5">
                <a:tint val="45000"/>
                <a:satMod val="400000"/>
              </a:schemeClr>
            </a:duotone>
            <a:extLst>
              <a:ext uri="{BEBA8EAE-BF5A-486C-A8C5-ECC9F3942E4B}">
                <a14:imgProps xmlns:a14="http://schemas.microsoft.com/office/drawing/2010/main" xmlns="">
                  <a14:imgLayer r:embed="rId3">
                    <a14:imgEffect>
                      <a14:brightnessContrast bright="36000" contras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5F509224-0656-4B6F-8DB1-230FD5C4041A}"/>
              </a:ext>
            </a:extLst>
          </p:cNvPr>
          <p:cNvSpPr/>
          <p:nvPr/>
        </p:nvSpPr>
        <p:spPr>
          <a:xfrm>
            <a:off x="0" y="0"/>
            <a:ext cx="9144000" cy="769441"/>
          </a:xfrm>
          <a:prstGeom prst="rect">
            <a:avLst/>
          </a:prstGeom>
          <a:noFill/>
        </p:spPr>
        <p:txBody>
          <a:bodyPr wrap="square" rtlCol="0">
            <a:spAutoFit/>
          </a:bodyPr>
          <a:lstStyle/>
          <a:p>
            <a:pPr algn="ctr" defTabSz="914400"/>
            <a:r>
              <a:rPr lang="ro-RO" sz="4400" spc="300" smtClean="0">
                <a:ln w="10160">
                  <a:solidFill>
                    <a:schemeClr val="accent1"/>
                  </a:solidFill>
                  <a:prstDash val="solid"/>
                </a:ln>
                <a:solidFill>
                  <a:srgbClr val="FFFFFF"/>
                </a:solidFill>
                <a:effectLst>
                  <a:outerShdw blurRad="38100" dist="32000" dir="5400000" algn="tl">
                    <a:srgbClr val="000000">
                      <a:alpha val="30000"/>
                    </a:srgbClr>
                  </a:outerShdw>
                </a:effectLst>
              </a:rPr>
              <a:t>BUCURIA ÎN CUVÂNT </a:t>
            </a:r>
            <a:endParaRPr lang="ro-RO" sz="4400" spc="30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3" name="Rectángulo 2">
            <a:extLst>
              <a:ext uri="{FF2B5EF4-FFF2-40B4-BE49-F238E27FC236}">
                <a16:creationId xmlns:a16="http://schemas.microsoft.com/office/drawing/2014/main" xmlns="" id="{25BC154F-214C-4F05-A605-09C6F830F02E}"/>
              </a:ext>
            </a:extLst>
          </p:cNvPr>
          <p:cNvSpPr/>
          <p:nvPr/>
        </p:nvSpPr>
        <p:spPr>
          <a:xfrm>
            <a:off x="-1" y="653370"/>
            <a:ext cx="9143999" cy="1138773"/>
          </a:xfrm>
          <a:prstGeom prst="rect">
            <a:avLst/>
          </a:prstGeom>
        </p:spPr>
        <p:txBody>
          <a:bodyPr wrap="square">
            <a:spAutoFit/>
          </a:bodyPr>
          <a:lstStyle/>
          <a:p>
            <a:pPr algn="ctr"/>
            <a:r>
              <a:rPr lang="ro-RO" sz="1700" b="1" smtClean="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'Ei le-au zis</a:t>
            </a:r>
            <a:r>
              <a:rPr lang="ro-RO" sz="1700" b="1" smtClean="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ro-RO" sz="1700" b="1" smtClean="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ro-RO" sz="1700" b="1" smtClean="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Duceţi-vă de mâncaţi cărnuri grase şi beţi băuturi dulci şi trimiteţi câte o parte şi celor ce n-au nimic </a:t>
            </a:r>
            <a:r>
              <a:rPr lang="ro-RO" sz="1700" b="1" smtClean="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pregătit</a:t>
            </a:r>
            <a:r>
              <a:rPr lang="ro-RO" sz="1700" b="1" smtClean="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căci ziua aceasta este închinată Domnului </a:t>
            </a:r>
            <a:r>
              <a:rPr lang="ro-RO" sz="1700" b="1" smtClean="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nostru</a:t>
            </a:r>
            <a:r>
              <a:rPr lang="ro-RO" sz="1700" b="1" smtClean="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nu vă </a:t>
            </a:r>
            <a:r>
              <a:rPr lang="ro-RO" sz="1700" b="1" smtClean="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mâhniţi</a:t>
            </a:r>
            <a:r>
              <a:rPr lang="ro-RO" sz="1700" b="1" smtClean="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căci bucuria Domnului va fi tăria </a:t>
            </a:r>
            <a:r>
              <a:rPr lang="ro-RO" sz="1700" b="1" smtClean="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voastră</a:t>
            </a:r>
            <a:r>
              <a:rPr lang="ro-RO" sz="1700" b="1" smtClean="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ro-RO" sz="1700" b="1" smtClean="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ro-RO" sz="1700" b="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ro-RO" sz="1600" b="1" smtClean="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(Neemia</a:t>
            </a:r>
            <a:r>
              <a:rPr lang="ro-RO" sz="1600" b="1" smtClean="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8:10</a:t>
            </a:r>
            <a:r>
              <a:rPr lang="ro-RO" sz="1600" b="1" smtClean="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a:t>
            </a:r>
            <a:endParaRPr lang="ro-RO" b="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F2A3F8F3-F6FF-4B48-B785-017FA38C0418}"/>
              </a:ext>
            </a:extLst>
          </p:cNvPr>
          <p:cNvSpPr txBox="1"/>
          <p:nvPr/>
        </p:nvSpPr>
        <p:spPr>
          <a:xfrm>
            <a:off x="2470028" y="1708937"/>
            <a:ext cx="4592628" cy="4939814"/>
          </a:xfrm>
          <a:prstGeom prst="rect">
            <a:avLst/>
          </a:prstGeom>
          <a:noFill/>
        </p:spPr>
        <p:txBody>
          <a:bodyPr wrap="square" rtlCol="0">
            <a:spAutoFit/>
          </a:bodyPr>
          <a:lstStyle/>
          <a:p>
            <a:pPr>
              <a:spcBef>
                <a:spcPts val="600"/>
              </a:spcBef>
            </a:pPr>
            <a:r>
              <a:rPr lang="ro-RO" sz="2000" b="1"/>
              <a:t>Poporul </a:t>
            </a:r>
            <a:r>
              <a:rPr lang="ro-RO" sz="2000" b="1" smtClean="0"/>
              <a:t>şi-a simţit </a:t>
            </a:r>
            <a:r>
              <a:rPr lang="ro-RO" sz="2000" b="1"/>
              <a:t>din plin păcatele după citirea Cuvântului. Au plâns când au </a:t>
            </a:r>
            <a:r>
              <a:rPr lang="ro-RO" sz="2000" b="1" smtClean="0"/>
              <a:t>înţeles </a:t>
            </a:r>
            <a:r>
              <a:rPr lang="ro-RO" sz="2000" b="1"/>
              <a:t>că nu au niciun merit în </a:t>
            </a:r>
            <a:r>
              <a:rPr lang="ro-RO" sz="2000" b="1" smtClean="0"/>
              <a:t>faţa </a:t>
            </a:r>
            <a:r>
              <a:rPr lang="ro-RO" sz="2000" b="1"/>
              <a:t>lui Dumnezeu </a:t>
            </a:r>
            <a:r>
              <a:rPr lang="ro-RO" sz="2000" b="1" smtClean="0"/>
              <a:t>şi </a:t>
            </a:r>
            <a:r>
              <a:rPr lang="ro-RO" sz="2000" b="1"/>
              <a:t>că sunt </a:t>
            </a:r>
            <a:r>
              <a:rPr lang="ro-RO" sz="2000" b="1" smtClean="0"/>
              <a:t>neajutoraţi </a:t>
            </a:r>
            <a:r>
              <a:rPr lang="ro-RO" sz="2000" b="1"/>
              <a:t>în remedierea propriei lor </a:t>
            </a:r>
            <a:r>
              <a:rPr lang="ro-RO" sz="2000" b="1" smtClean="0"/>
              <a:t>situaţii</a:t>
            </a:r>
            <a:r>
              <a:rPr lang="ro-RO" sz="2000" b="1"/>
              <a:t>.</a:t>
            </a:r>
          </a:p>
          <a:p>
            <a:pPr>
              <a:spcBef>
                <a:spcPts val="600"/>
              </a:spcBef>
            </a:pPr>
            <a:r>
              <a:rPr lang="ro-RO" sz="2000" b="1"/>
              <a:t>Liderii au încurajat poporul la </a:t>
            </a:r>
            <a:r>
              <a:rPr lang="ro-RO" sz="2000" b="1" smtClean="0"/>
              <a:t>pocăinţă </a:t>
            </a:r>
            <a:r>
              <a:rPr lang="ro-RO" sz="2000" b="1"/>
              <a:t>deoarece Dumnezeu ascultă </a:t>
            </a:r>
            <a:r>
              <a:rPr lang="ro-RO" sz="2000" b="1" smtClean="0"/>
              <a:t>şi </a:t>
            </a:r>
            <a:r>
              <a:rPr lang="ro-RO" sz="2000" b="1"/>
              <a:t>iartă. Astfel că ei ar trebui să se bucure în bunătatea lui Dumnezeu: „căci bucuria Domnului va fi tăria voastră.” (v.10)</a:t>
            </a:r>
          </a:p>
          <a:p>
            <a:pPr>
              <a:spcBef>
                <a:spcPts val="600"/>
              </a:spcBef>
            </a:pPr>
            <a:r>
              <a:rPr lang="ro-RO" sz="2000" b="1"/>
              <a:t>Poporul a sărbătorit mâncând împreună la un mare dineu. Au fost </a:t>
            </a:r>
            <a:r>
              <a:rPr lang="ro-RO" sz="2000" b="1" smtClean="0"/>
              <a:t>invitaţi şi toţi </a:t>
            </a:r>
            <a:r>
              <a:rPr lang="ro-RO" sz="2000" b="1"/>
              <a:t>cei ce nu au contribuit cu nimic.</a:t>
            </a:r>
          </a:p>
          <a:p>
            <a:pPr>
              <a:spcBef>
                <a:spcPts val="600"/>
              </a:spcBef>
            </a:pPr>
            <a:r>
              <a:rPr lang="ro-RO" sz="2000" b="1"/>
              <a:t>Bucuria Evangheliei ne îmbie să o </a:t>
            </a:r>
            <a:r>
              <a:rPr lang="ro-RO" sz="2000" b="1" smtClean="0"/>
              <a:t>împărţim şi </a:t>
            </a:r>
            <a:r>
              <a:rPr lang="ro-RO" sz="2000" b="1"/>
              <a:t>cu </a:t>
            </a:r>
            <a:r>
              <a:rPr lang="ro-RO" sz="2000" b="1" smtClean="0"/>
              <a:t>alţii</a:t>
            </a:r>
            <a:r>
              <a:rPr lang="ro-RO" sz="2000" b="1"/>
              <a:t>.</a:t>
            </a:r>
          </a:p>
        </p:txBody>
      </p:sp>
      <p:pic>
        <p:nvPicPr>
          <p:cNvPr id="6" name="Imagen 5">
            <a:extLst>
              <a:ext uri="{FF2B5EF4-FFF2-40B4-BE49-F238E27FC236}">
                <a16:creationId xmlns:a16="http://schemas.microsoft.com/office/drawing/2014/main" xmlns="" id="{5FFCCC07-EAD9-4498-A0FC-A0E060588778}"/>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flipH="1">
            <a:off x="130624" y="1670345"/>
            <a:ext cx="2208768" cy="1419922"/>
          </a:xfrm>
          <a:prstGeom prst="snip2DiagRect">
            <a:avLst/>
          </a:prstGeom>
          <a:solidFill>
            <a:srgbClr val="FFFFFF">
              <a:shade val="85000"/>
            </a:srgbClr>
          </a:solidFill>
          <a:ln w="8890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xmlns="" id="{9003730D-E5CA-43E8-B81C-5A88B6BFE1CB}"/>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130624" y="3213464"/>
            <a:ext cx="2208768" cy="3497216"/>
          </a:xfrm>
          <a:prstGeom prst="snip2DiagRect">
            <a:avLst/>
          </a:prstGeom>
          <a:solidFill>
            <a:srgbClr val="FFFFFF">
              <a:shade val="85000"/>
            </a:srgbClr>
          </a:solidFill>
          <a:ln w="8890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xmlns="" id="{24B32895-3358-4A8D-AD8C-4FB17203E36C}"/>
              </a:ext>
            </a:extLst>
          </p:cNvPr>
          <p:cNvPicPr>
            <a:picLocks noChangeAspect="1"/>
          </p:cNvPicPr>
          <p:nvPr/>
        </p:nvPicPr>
        <p:blipFill rotWithShape="1">
          <a:blip r:embed="rId6" cstate="screen">
            <a:extLst>
              <a:ext uri="{28A0092B-C50C-407E-A947-70E740481C1C}">
                <a14:useLocalDpi xmlns:a14="http://schemas.microsoft.com/office/drawing/2010/main" xmlns=""/>
              </a:ext>
            </a:extLst>
          </a:blip>
          <a:srcRect/>
          <a:stretch/>
        </p:blipFill>
        <p:spPr>
          <a:xfrm>
            <a:off x="7120788" y="1670345"/>
            <a:ext cx="1927423" cy="23776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xmlns="" id="{745E8096-0566-45BC-B10F-96E6A2D73FA0}"/>
              </a:ext>
            </a:extLst>
          </p:cNvPr>
          <p:cNvPicPr>
            <a:picLocks noChangeAspect="1"/>
          </p:cNvPicPr>
          <p:nvPr/>
        </p:nvPicPr>
        <p:blipFill rotWithShape="1">
          <a:blip r:embed="rId7" cstate="screen">
            <a:extLst>
              <a:ext uri="{28A0092B-C50C-407E-A947-70E740481C1C}">
                <a14:useLocalDpi xmlns:a14="http://schemas.microsoft.com/office/drawing/2010/main" xmlns=""/>
              </a:ext>
            </a:extLst>
          </a:blip>
          <a:srcRect/>
          <a:stretch/>
        </p:blipFill>
        <p:spPr>
          <a:xfrm flipH="1">
            <a:off x="7120788" y="4149441"/>
            <a:ext cx="1927423" cy="252888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19825901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8" dur="1000" fill="hold"/>
                                        <p:tgtEl>
                                          <p:spTgt spid="6"/>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6"/>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Effect transition="in" filter="wipe(left)">
                                      <p:cBhvr>
                                        <p:cTn id="36" dur="500"/>
                                        <p:tgtEl>
                                          <p:spTgt spid="4">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4" dur="1000" fill="hold"/>
                                        <p:tgtEl>
                                          <p:spTgt spid="10"/>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0"/>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4">
                                            <p:txEl>
                                              <p:pRg st="1" end="1"/>
                                            </p:txEl>
                                          </p:spTgt>
                                        </p:tgtEl>
                                        <p:attrNameLst>
                                          <p:attrName>style.visibility</p:attrName>
                                        </p:attrNameLst>
                                      </p:cBhvr>
                                      <p:to>
                                        <p:strVal val="visible"/>
                                      </p:to>
                                    </p:set>
                                    <p:animEffect transition="in" filter="wipe(left)">
                                      <p:cBhvr>
                                        <p:cTn id="52" dur="500"/>
                                        <p:tgtEl>
                                          <p:spTgt spid="4">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60" dur="1000" fill="hold"/>
                                        <p:tgtEl>
                                          <p:spTgt spid="8"/>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8"/>
                                        </p:tgtEl>
                                      </p:cBhvr>
                                    </p:animEffect>
                                  </p:childTnLst>
                                </p:cTn>
                              </p:par>
                            </p:childTnLst>
                          </p:cTn>
                        </p:par>
                        <p:par>
                          <p:cTn id="65" fill="hold">
                            <p:stCondLst>
                              <p:cond delay="1000"/>
                            </p:stCondLst>
                            <p:childTnLst>
                              <p:par>
                                <p:cTn id="66" presetID="22" presetClass="entr" presetSubtype="8" fill="hold" grpId="0" nodeType="afterEffect">
                                  <p:stCondLst>
                                    <p:cond delay="0"/>
                                  </p:stCondLst>
                                  <p:childTnLst>
                                    <p:set>
                                      <p:cBhvr>
                                        <p:cTn id="67" dur="1" fill="hold">
                                          <p:stCondLst>
                                            <p:cond delay="0"/>
                                          </p:stCondLst>
                                        </p:cTn>
                                        <p:tgtEl>
                                          <p:spTgt spid="4">
                                            <p:txEl>
                                              <p:pRg st="2" end="2"/>
                                            </p:txEl>
                                          </p:spTgt>
                                        </p:tgtEl>
                                        <p:attrNameLst>
                                          <p:attrName>style.visibility</p:attrName>
                                        </p:attrNameLst>
                                      </p:cBhvr>
                                      <p:to>
                                        <p:strVal val="visible"/>
                                      </p:to>
                                    </p:set>
                                    <p:animEffect transition="in" filter="wipe(left)">
                                      <p:cBhvr>
                                        <p:cTn id="68" dur="500"/>
                                        <p:tgtEl>
                                          <p:spTgt spid="4">
                                            <p:txEl>
                                              <p:pRg st="2" end="2"/>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5" presetClass="entr" presetSubtype="0" fill="hold"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76" dur="1000" fill="hold"/>
                                        <p:tgtEl>
                                          <p:spTgt spid="12"/>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12"/>
                                        </p:tgtEl>
                                      </p:cBhvr>
                                    </p:animEffect>
                                  </p:childTnLst>
                                </p:cTn>
                              </p:par>
                            </p:childTnLst>
                          </p:cTn>
                        </p:par>
                        <p:par>
                          <p:cTn id="81" fill="hold">
                            <p:stCondLst>
                              <p:cond delay="1000"/>
                            </p:stCondLst>
                            <p:childTnLst>
                              <p:par>
                                <p:cTn id="82" presetID="22" presetClass="entr" presetSubtype="8" fill="hold" grpId="0" nodeType="afterEffect">
                                  <p:stCondLst>
                                    <p:cond delay="0"/>
                                  </p:stCondLst>
                                  <p:childTnLst>
                                    <p:set>
                                      <p:cBhvr>
                                        <p:cTn id="83" dur="1" fill="hold">
                                          <p:stCondLst>
                                            <p:cond delay="0"/>
                                          </p:stCondLst>
                                        </p:cTn>
                                        <p:tgtEl>
                                          <p:spTgt spid="4">
                                            <p:txEl>
                                              <p:pRg st="3" end="3"/>
                                            </p:txEl>
                                          </p:spTgt>
                                        </p:tgtEl>
                                        <p:attrNameLst>
                                          <p:attrName>style.visibility</p:attrName>
                                        </p:attrNameLst>
                                      </p:cBhvr>
                                      <p:to>
                                        <p:strVal val="visible"/>
                                      </p:to>
                                    </p:set>
                                    <p:animEffect transition="in" filter="wipe(left)">
                                      <p:cBhvr>
                                        <p:cTn id="84"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6000"/>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84B49B26-9127-4AAE-B0C8-8F0F6BFB4B99}"/>
              </a:ext>
            </a:extLst>
          </p:cNvPr>
          <p:cNvSpPr/>
          <p:nvPr/>
        </p:nvSpPr>
        <p:spPr>
          <a:xfrm>
            <a:off x="156756" y="828880"/>
            <a:ext cx="8987244" cy="5586145"/>
          </a:xfrm>
          <a:prstGeom prst="rect">
            <a:avLst/>
          </a:prstGeom>
        </p:spPr>
        <p:txBody>
          <a:bodyPr wrap="square">
            <a:spAutoFit/>
          </a:bodyPr>
          <a:lstStyle/>
          <a:p>
            <a:pPr indent="360363" algn="just">
              <a:spcBef>
                <a:spcPts val="600"/>
              </a:spcBef>
            </a:pPr>
            <a:r>
              <a:rPr lang="ro-RO" sz="2200" b="1" dirty="0" smtClean="0">
                <a:latin typeface="Comic Sans MS" panose="030F0702030302020204" pitchFamily="66" charset="0"/>
              </a:rPr>
              <a:t>„În </a:t>
            </a:r>
            <a:r>
              <a:rPr lang="ro-RO" sz="2200" b="1" dirty="0" smtClean="0">
                <a:latin typeface="Comic Sans MS" panose="030F0702030302020204" pitchFamily="66" charset="0"/>
              </a:rPr>
              <a:t>timp ce viaţa creştinului va fi caracterizată prin umilinţă, ea nu trebuie să fie marcată de amărăciune şi dispreţ de sine. Este privilegiul tuturor să trăiască astfel, încât Dumnezeu să-i aprobe şi să-i binecuvânteze. Nu este voia Tatălui nostru ceresc ca să fim totdeauna sub condamnare şi întunecime. Nu este nici o dovadă de adevărată umilinţă în a merge cu capul plecat, dar cu inima plină de gânduri egoiste. Putem merge la Isus şi să fim curăţiţi, pentru a sta înaintea Legii fără ruşine sau remuşcări...</a:t>
            </a:r>
            <a:endParaRPr lang="ro-RO" sz="2200" b="1" dirty="0">
              <a:latin typeface="Comic Sans MS" panose="030F0702030302020204" pitchFamily="66" charset="0"/>
            </a:endParaRPr>
          </a:p>
          <a:p>
            <a:pPr indent="360363" algn="just">
              <a:spcBef>
                <a:spcPts val="600"/>
              </a:spcBef>
            </a:pPr>
            <a:r>
              <a:rPr lang="ro-RO" sz="2200" b="1" dirty="0" smtClean="0">
                <a:latin typeface="Comic Sans MS" panose="030F0702030302020204" pitchFamily="66" charset="0"/>
              </a:rPr>
              <a:t> Adevărat vorbea şi Neemia, slujitorul Domnului: “Bucuria în Domnul este tăria voastră” (Neemia 8:10). Iar Pavel spune: “Bucuraţi-vă totdeauna în Domnul! Şi iarăşi zic, bucuraţi-vă”. “Bucuraţi-vă întotdeauna. Rugaţi-vă neîncetat. Mulţumiţi lui Dumnezeu pentru toate lucrurile; căci aceasta este voia lui Dumnezeu, în Hristos Isus, cu privire la voi” (Filipeni 4:</a:t>
            </a:r>
            <a:r>
              <a:rPr lang="ro-RO" sz="2200" b="1" dirty="0" err="1" smtClean="0">
                <a:latin typeface="Comic Sans MS" panose="030F0702030302020204" pitchFamily="66" charset="0"/>
              </a:rPr>
              <a:t>4</a:t>
            </a:r>
            <a:r>
              <a:rPr lang="ro-RO" sz="2200" b="1" dirty="0" smtClean="0">
                <a:latin typeface="Comic Sans MS" panose="030F0702030302020204" pitchFamily="66" charset="0"/>
              </a:rPr>
              <a:t>; 1 Tesaloniceni 5:16-18).”</a:t>
            </a:r>
            <a:endParaRPr lang="ro-RO" sz="2200" b="1" dirty="0">
              <a:latin typeface="Comic Sans MS" panose="030F0702030302020204" pitchFamily="66" charset="0"/>
            </a:endParaRPr>
          </a:p>
        </p:txBody>
      </p:sp>
      <p:sp>
        <p:nvSpPr>
          <p:cNvPr id="3" name="CuadroTexto 2">
            <a:extLst>
              <a:ext uri="{FF2B5EF4-FFF2-40B4-BE49-F238E27FC236}">
                <a16:creationId xmlns:a16="http://schemas.microsoft.com/office/drawing/2014/main" xmlns="" id="{1202F1DA-8FC4-4C7A-B3A2-76B95862EF6D}"/>
              </a:ext>
            </a:extLst>
          </p:cNvPr>
          <p:cNvSpPr txBox="1"/>
          <p:nvPr/>
        </p:nvSpPr>
        <p:spPr>
          <a:xfrm>
            <a:off x="5335382" y="194753"/>
            <a:ext cx="3721532" cy="369332"/>
          </a:xfrm>
          <a:prstGeom prst="rect">
            <a:avLst/>
          </a:prstGeom>
          <a:noFill/>
        </p:spPr>
        <p:txBody>
          <a:bodyPr wrap="none" rtlCol="0">
            <a:spAutoFit/>
          </a:bodyPr>
          <a:lstStyle/>
          <a:p>
            <a:pPr algn="r"/>
            <a:r>
              <a:rPr lang="ro-RO" b="1" smtClean="0"/>
              <a:t>E.G.W. (Tragedia </a:t>
            </a:r>
            <a:r>
              <a:rPr lang="ro-RO" b="1"/>
              <a:t>veacurilor</a:t>
            </a:r>
            <a:r>
              <a:rPr lang="ro-RO" b="1"/>
              <a:t>, </a:t>
            </a:r>
            <a:r>
              <a:rPr lang="ro-RO" b="1" smtClean="0"/>
              <a:t>pag</a:t>
            </a:r>
            <a:r>
              <a:rPr lang="ro-RO" b="1" smtClean="0"/>
              <a:t>.</a:t>
            </a:r>
            <a:r>
              <a:rPr lang="ro-RO" b="1" smtClean="0"/>
              <a:t> </a:t>
            </a:r>
            <a:r>
              <a:rPr lang="ro-RO" b="1" smtClean="0"/>
              <a:t>477</a:t>
            </a:r>
            <a:r>
              <a:rPr lang="ro-RO" b="1" smtClean="0"/>
              <a:t>)</a:t>
            </a:r>
            <a:endParaRPr lang="ro-RO" b="1"/>
          </a:p>
        </p:txBody>
      </p:sp>
    </p:spTree>
    <p:extLst>
      <p:ext uri="{BB962C8B-B14F-4D97-AF65-F5344CB8AC3E}">
        <p14:creationId xmlns:p14="http://schemas.microsoft.com/office/powerpoint/2010/main" xmlns="" val="25892459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TotalTime>
  <Words>1112</Words>
  <Application>Microsoft Office PowerPoint</Application>
  <PresentationFormat>Expunere pe ecran (4:3)</PresentationFormat>
  <Paragraphs>58</Paragraphs>
  <Slides>11</Slides>
  <Notes>0</Notes>
  <HiddenSlides>0</HiddenSlides>
  <MMClips>0</MMClips>
  <ScaleCrop>false</ScaleCrop>
  <HeadingPairs>
    <vt:vector size="6" baseType="variant">
      <vt:variant>
        <vt:lpstr>Fonturi utilizate</vt:lpstr>
      </vt:variant>
      <vt:variant>
        <vt:i4>4</vt:i4>
      </vt:variant>
      <vt:variant>
        <vt:lpstr>Temă</vt:lpstr>
      </vt:variant>
      <vt:variant>
        <vt:i4>2</vt:i4>
      </vt:variant>
      <vt:variant>
        <vt:lpstr>Titluri diapozitive</vt:lpstr>
      </vt:variant>
      <vt:variant>
        <vt:i4>11</vt:i4>
      </vt:variant>
    </vt:vector>
  </HeadingPairs>
  <TitlesOfParts>
    <vt:vector size="17" baseType="lpstr">
      <vt:lpstr>Arial</vt:lpstr>
      <vt:lpstr>Calibri</vt:lpstr>
      <vt:lpstr>Comic Sans MS</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lpstr>Diapozitivul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5 - Citirea Cuvantului</dc:title>
  <dc:subject>Studiu Biblic, Trim. IV, 2019 – Ezra si Neemia</dc:subject>
  <dc:creator>Sergio Fustero Carreras</dc:creator>
  <cp:keywords>https://www.fustero.es/index_ro.php</cp:keywords>
  <cp:lastModifiedBy>Administrator</cp:lastModifiedBy>
  <cp:revision>94</cp:revision>
  <dcterms:created xsi:type="dcterms:W3CDTF">2019-10-19T14:30:33Z</dcterms:created>
  <dcterms:modified xsi:type="dcterms:W3CDTF">2019-11-05T10:34:26Z</dcterms:modified>
</cp:coreProperties>
</file>