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7" r:id="rId4"/>
    <p:sldId id="257" r:id="rId5"/>
    <p:sldId id="258" r:id="rId6"/>
    <p:sldId id="259" r:id="rId7"/>
    <p:sldId id="260" r:id="rId8"/>
    <p:sldId id="261" r:id="rId9"/>
    <p:sldId id="266" r:id="rId10"/>
    <p:sldId id="264"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Webdings" pitchFamily="18" charset="2"/>
      <p:regular r:id="rId18"/>
    </p:embeddedFont>
    <p:embeddedFont>
      <p:font typeface="Calibri Light"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E5ECE"/>
    <a:srgbClr val="6E639B"/>
    <a:srgbClr val="887FAD"/>
    <a:srgbClr val="9C95BC"/>
    <a:srgbClr val="15405F"/>
    <a:srgbClr val="476036"/>
    <a:srgbClr val="384C2A"/>
    <a:srgbClr val="B0CA9F"/>
    <a:srgbClr val="F2ECDE"/>
    <a:srgbClr val="A185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B08DA-6276-408A-8F8D-34003E450EA4}" type="doc">
      <dgm:prSet loTypeId="urn:microsoft.com/office/officeart/2005/8/layout/vList3#1" loCatId="list" qsTypeId="urn:microsoft.com/office/officeart/2005/8/quickstyle/3d2" qsCatId="3D" csTypeId="urn:microsoft.com/office/officeart/2005/8/colors/colorful1#1" csCatId="colorful" phldr="1"/>
      <dgm:spPr/>
      <dgm:t>
        <a:bodyPr/>
        <a:lstStyle/>
        <a:p>
          <a:endParaRPr lang="es-ES"/>
        </a:p>
      </dgm:t>
    </dgm:pt>
    <dgm:pt modelId="{E514ACDF-CE80-4DC1-99BF-A870207A48BD}">
      <dgm:prSet custT="1"/>
      <dgm:spPr/>
      <dgm:t>
        <a:bodyPr/>
        <a:lstStyle/>
        <a:p>
          <a:r>
            <a:rPr lang="ro-RO" sz="2000" b="1" dirty="0">
              <a:solidFill>
                <a:schemeClr val="tx1"/>
              </a:solidFill>
            </a:rPr>
            <a:t>Unii oameni au împrumutat grâne de semănat.</a:t>
          </a:r>
          <a:endParaRPr lang="es-ES" sz="2000" b="1" dirty="0">
            <a:solidFill>
              <a:schemeClr val="tx1"/>
            </a:solidFill>
          </a:endParaRPr>
        </a:p>
      </dgm:t>
    </dgm:pt>
    <dgm:pt modelId="{B29B95B8-7C07-4465-BEF4-DB0448689DAC}" type="parTrans" cxnId="{DD247814-EFE8-4888-AE7A-AD6C0B0F0A88}">
      <dgm:prSet/>
      <dgm:spPr/>
      <dgm:t>
        <a:bodyPr/>
        <a:lstStyle/>
        <a:p>
          <a:endParaRPr lang="es-ES" sz="2000" b="1">
            <a:solidFill>
              <a:schemeClr val="tx1"/>
            </a:solidFill>
          </a:endParaRPr>
        </a:p>
      </dgm:t>
    </dgm:pt>
    <dgm:pt modelId="{D8045E4B-5319-4AFD-AEA4-C1536D6ABD7E}" type="sibTrans" cxnId="{DD247814-EFE8-4888-AE7A-AD6C0B0F0A88}">
      <dgm:prSet/>
      <dgm:spPr/>
      <dgm:t>
        <a:bodyPr/>
        <a:lstStyle/>
        <a:p>
          <a:endParaRPr lang="es-ES" sz="2000" b="1">
            <a:solidFill>
              <a:schemeClr val="tx1"/>
            </a:solidFill>
          </a:endParaRPr>
        </a:p>
      </dgm:t>
    </dgm:pt>
    <dgm:pt modelId="{0BA219C6-5A04-4315-84BF-7A23144EC12F}">
      <dgm:prSet custT="1"/>
      <dgm:spPr/>
      <dgm:t>
        <a:bodyPr/>
        <a:lstStyle/>
        <a:p>
          <a:r>
            <a:rPr lang="ro-RO" sz="2000" b="1" dirty="0">
              <a:solidFill>
                <a:schemeClr val="tx1"/>
              </a:solidFill>
            </a:rPr>
            <a:t>Unii oameni au luat un împrumut pentru a plătii taxa regelui.</a:t>
          </a:r>
          <a:endParaRPr lang="es-ES" sz="2000" b="1" dirty="0">
            <a:solidFill>
              <a:schemeClr val="tx1"/>
            </a:solidFill>
          </a:endParaRPr>
        </a:p>
      </dgm:t>
    </dgm:pt>
    <dgm:pt modelId="{ACE45DBE-8D95-4FCB-AB5C-3CAB57AA156D}" type="parTrans" cxnId="{5B895DA8-C5DD-44FE-8466-5B2EC4BD008F}">
      <dgm:prSet/>
      <dgm:spPr/>
      <dgm:t>
        <a:bodyPr/>
        <a:lstStyle/>
        <a:p>
          <a:endParaRPr lang="es-ES" sz="2000" b="1">
            <a:solidFill>
              <a:schemeClr val="tx1"/>
            </a:solidFill>
          </a:endParaRPr>
        </a:p>
      </dgm:t>
    </dgm:pt>
    <dgm:pt modelId="{BC744946-DE07-4F1B-B05C-76D154C2189F}" type="sibTrans" cxnId="{5B895DA8-C5DD-44FE-8466-5B2EC4BD008F}">
      <dgm:prSet/>
      <dgm:spPr/>
      <dgm:t>
        <a:bodyPr/>
        <a:lstStyle/>
        <a:p>
          <a:endParaRPr lang="es-ES" sz="2000" b="1">
            <a:solidFill>
              <a:schemeClr val="tx1"/>
            </a:solidFill>
          </a:endParaRPr>
        </a:p>
      </dgm:t>
    </dgm:pt>
    <dgm:pt modelId="{AA003C1A-5A03-4D73-ADB7-4172D1915C0F}">
      <dgm:prSet custT="1"/>
      <dgm:spPr/>
      <dgm:t>
        <a:bodyPr/>
        <a:lstStyle/>
        <a:p>
          <a:r>
            <a:rPr lang="ro-RO" sz="2000" b="1" dirty="0">
              <a:solidFill>
                <a:schemeClr val="tx1"/>
              </a:solidFill>
            </a:rPr>
            <a:t>Unii oameni au cumpărat cereale în rate.</a:t>
          </a:r>
          <a:endParaRPr lang="es-ES" sz="2000" b="1" dirty="0">
            <a:solidFill>
              <a:schemeClr val="tx1"/>
            </a:solidFill>
          </a:endParaRPr>
        </a:p>
      </dgm:t>
    </dgm:pt>
    <dgm:pt modelId="{BC24DEFE-1DC4-4FFE-B294-7E3CB355A5E0}" type="sibTrans" cxnId="{B33ADA12-7F34-4755-BBD8-06C09A5060E7}">
      <dgm:prSet/>
      <dgm:spPr/>
      <dgm:t>
        <a:bodyPr/>
        <a:lstStyle/>
        <a:p>
          <a:endParaRPr lang="es-ES" sz="2000" b="1">
            <a:solidFill>
              <a:schemeClr val="tx1"/>
            </a:solidFill>
          </a:endParaRPr>
        </a:p>
      </dgm:t>
    </dgm:pt>
    <dgm:pt modelId="{B6413754-FA41-4CA3-90D4-84B118E2079B}" type="parTrans" cxnId="{B33ADA12-7F34-4755-BBD8-06C09A5060E7}">
      <dgm:prSet/>
      <dgm:spPr/>
      <dgm:t>
        <a:bodyPr/>
        <a:lstStyle/>
        <a:p>
          <a:endParaRPr lang="es-ES" sz="2000" b="1">
            <a:solidFill>
              <a:schemeClr val="tx1"/>
            </a:solidFill>
          </a:endParaRPr>
        </a:p>
      </dgm:t>
    </dgm:pt>
    <dgm:pt modelId="{DC5591DE-5972-42BB-93AA-DF9A36B33C06}" type="pres">
      <dgm:prSet presAssocID="{4CAB08DA-6276-408A-8F8D-34003E450EA4}" presName="linearFlow" presStyleCnt="0">
        <dgm:presLayoutVars>
          <dgm:dir/>
          <dgm:resizeHandles val="exact"/>
        </dgm:presLayoutVars>
      </dgm:prSet>
      <dgm:spPr/>
      <dgm:t>
        <a:bodyPr/>
        <a:lstStyle/>
        <a:p>
          <a:endParaRPr lang="en-US"/>
        </a:p>
      </dgm:t>
    </dgm:pt>
    <dgm:pt modelId="{2BBD2CD4-D38B-4D0D-B814-17C8D04FF313}" type="pres">
      <dgm:prSet presAssocID="{E514ACDF-CE80-4DC1-99BF-A870207A48BD}" presName="composite" presStyleCnt="0"/>
      <dgm:spPr/>
    </dgm:pt>
    <dgm:pt modelId="{528463B2-EE01-4365-9904-2AAB6A553061}" type="pres">
      <dgm:prSet presAssocID="{E514ACDF-CE80-4DC1-99BF-A870207A48BD}" presName="imgShp" presStyleLbl="fgImgPlace1" presStyleIdx="0" presStyleCnt="3" custScaleX="152209" custLinFactX="-71436" custLinFactNeighborX="-100000"/>
      <dgm:spPr>
        <a:prstGeom prst="roundRect">
          <a:avLst/>
        </a:prstGeom>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34523B6F-3535-46BB-9DD2-6EB27E4EB645}" type="pres">
      <dgm:prSet presAssocID="{E514ACDF-CE80-4DC1-99BF-A870207A48BD}" presName="txShp" presStyleLbl="node1" presStyleIdx="0" presStyleCnt="3" custScaleX="131243" custLinFactNeighborX="7319">
        <dgm:presLayoutVars>
          <dgm:bulletEnabled val="1"/>
        </dgm:presLayoutVars>
      </dgm:prSet>
      <dgm:spPr/>
      <dgm:t>
        <a:bodyPr/>
        <a:lstStyle/>
        <a:p>
          <a:endParaRPr lang="en-US"/>
        </a:p>
      </dgm:t>
    </dgm:pt>
    <dgm:pt modelId="{F1CE2A74-AD47-4A72-BD0F-C0F2A8C5D309}" type="pres">
      <dgm:prSet presAssocID="{D8045E4B-5319-4AFD-AEA4-C1536D6ABD7E}" presName="spacing" presStyleCnt="0"/>
      <dgm:spPr/>
    </dgm:pt>
    <dgm:pt modelId="{D44BF307-49D9-414D-AAF4-234D3292D967}" type="pres">
      <dgm:prSet presAssocID="{AA003C1A-5A03-4D73-ADB7-4172D1915C0F}" presName="composite" presStyleCnt="0"/>
      <dgm:spPr/>
    </dgm:pt>
    <dgm:pt modelId="{EF7A728A-8591-48CB-93D3-CE0339A5175D}" type="pres">
      <dgm:prSet presAssocID="{AA003C1A-5A03-4D73-ADB7-4172D1915C0F}" presName="imgShp" presStyleLbl="fgImgPlace1" presStyleIdx="1" presStyleCnt="3" custScaleX="152209" custLinFactX="-71436" custLinFactNeighborX="-100000"/>
      <dgm:spPr>
        <a:prstGeom prst="roundRect">
          <a:avLst/>
        </a:prstGeom>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0B30648D-2CF8-48C9-8237-144607931263}" type="pres">
      <dgm:prSet presAssocID="{AA003C1A-5A03-4D73-ADB7-4172D1915C0F}" presName="txShp" presStyleLbl="node1" presStyleIdx="1" presStyleCnt="3" custScaleX="131243" custLinFactNeighborX="7319">
        <dgm:presLayoutVars>
          <dgm:bulletEnabled val="1"/>
        </dgm:presLayoutVars>
      </dgm:prSet>
      <dgm:spPr/>
      <dgm:t>
        <a:bodyPr/>
        <a:lstStyle/>
        <a:p>
          <a:endParaRPr lang="en-US"/>
        </a:p>
      </dgm:t>
    </dgm:pt>
    <dgm:pt modelId="{15DE25CD-5E70-48DC-B692-1249FF55B73E}" type="pres">
      <dgm:prSet presAssocID="{BC24DEFE-1DC4-4FFE-B294-7E3CB355A5E0}" presName="spacing" presStyleCnt="0"/>
      <dgm:spPr/>
    </dgm:pt>
    <dgm:pt modelId="{FF22F1F3-25DD-47CA-8822-3BA45E332B5F}" type="pres">
      <dgm:prSet presAssocID="{0BA219C6-5A04-4315-84BF-7A23144EC12F}" presName="composite" presStyleCnt="0"/>
      <dgm:spPr/>
    </dgm:pt>
    <dgm:pt modelId="{EBB061A3-FD5F-4303-A1F4-36C1AC81D4DD}" type="pres">
      <dgm:prSet presAssocID="{0BA219C6-5A04-4315-84BF-7A23144EC12F}" presName="imgShp" presStyleLbl="fgImgPlace1" presStyleIdx="2" presStyleCnt="3" custScaleX="152209" custLinFactX="-71436" custLinFactNeighborX="-100000"/>
      <dgm:spPr>
        <a:prstGeom prst="roundRect">
          <a:avLst/>
        </a:prstGeom>
        <a:blipFill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1EA9D70B-61D7-4847-8A4F-4F39616502A9}" type="pres">
      <dgm:prSet presAssocID="{0BA219C6-5A04-4315-84BF-7A23144EC12F}" presName="txShp" presStyleLbl="node1" presStyleIdx="2" presStyleCnt="3" custScaleX="131243" custLinFactNeighborX="7319">
        <dgm:presLayoutVars>
          <dgm:bulletEnabled val="1"/>
        </dgm:presLayoutVars>
      </dgm:prSet>
      <dgm:spPr/>
      <dgm:t>
        <a:bodyPr/>
        <a:lstStyle/>
        <a:p>
          <a:endParaRPr lang="en-US"/>
        </a:p>
      </dgm:t>
    </dgm:pt>
  </dgm:ptLst>
  <dgm:cxnLst>
    <dgm:cxn modelId="{DD247814-EFE8-4888-AE7A-AD6C0B0F0A88}" srcId="{4CAB08DA-6276-408A-8F8D-34003E450EA4}" destId="{E514ACDF-CE80-4DC1-99BF-A870207A48BD}" srcOrd="0" destOrd="0" parTransId="{B29B95B8-7C07-4465-BEF4-DB0448689DAC}" sibTransId="{D8045E4B-5319-4AFD-AEA4-C1536D6ABD7E}"/>
    <dgm:cxn modelId="{B33ADA12-7F34-4755-BBD8-06C09A5060E7}" srcId="{4CAB08DA-6276-408A-8F8D-34003E450EA4}" destId="{AA003C1A-5A03-4D73-ADB7-4172D1915C0F}" srcOrd="1" destOrd="0" parTransId="{B6413754-FA41-4CA3-90D4-84B118E2079B}" sibTransId="{BC24DEFE-1DC4-4FFE-B294-7E3CB355A5E0}"/>
    <dgm:cxn modelId="{E88358FE-3279-429F-93C8-5FD86DBBE7B5}" type="presOf" srcId="{E514ACDF-CE80-4DC1-99BF-A870207A48BD}" destId="{34523B6F-3535-46BB-9DD2-6EB27E4EB645}" srcOrd="0" destOrd="0" presId="urn:microsoft.com/office/officeart/2005/8/layout/vList3#1"/>
    <dgm:cxn modelId="{AB62F0E9-4F40-4EDC-91CF-9135936B8943}" type="presOf" srcId="{AA003C1A-5A03-4D73-ADB7-4172D1915C0F}" destId="{0B30648D-2CF8-48C9-8237-144607931263}" srcOrd="0" destOrd="0" presId="urn:microsoft.com/office/officeart/2005/8/layout/vList3#1"/>
    <dgm:cxn modelId="{674E0311-B762-4918-8A9A-872B9EB7BD25}" type="presOf" srcId="{4CAB08DA-6276-408A-8F8D-34003E450EA4}" destId="{DC5591DE-5972-42BB-93AA-DF9A36B33C06}" srcOrd="0" destOrd="0" presId="urn:microsoft.com/office/officeart/2005/8/layout/vList3#1"/>
    <dgm:cxn modelId="{AD77B591-7715-42B9-B34F-89FB88856B3D}" type="presOf" srcId="{0BA219C6-5A04-4315-84BF-7A23144EC12F}" destId="{1EA9D70B-61D7-4847-8A4F-4F39616502A9}" srcOrd="0" destOrd="0" presId="urn:microsoft.com/office/officeart/2005/8/layout/vList3#1"/>
    <dgm:cxn modelId="{5B895DA8-C5DD-44FE-8466-5B2EC4BD008F}" srcId="{4CAB08DA-6276-408A-8F8D-34003E450EA4}" destId="{0BA219C6-5A04-4315-84BF-7A23144EC12F}" srcOrd="2" destOrd="0" parTransId="{ACE45DBE-8D95-4FCB-AB5C-3CAB57AA156D}" sibTransId="{BC744946-DE07-4F1B-B05C-76D154C2189F}"/>
    <dgm:cxn modelId="{BFF9A20C-384B-435E-860C-7D77594AD576}" type="presParOf" srcId="{DC5591DE-5972-42BB-93AA-DF9A36B33C06}" destId="{2BBD2CD4-D38B-4D0D-B814-17C8D04FF313}" srcOrd="0" destOrd="0" presId="urn:microsoft.com/office/officeart/2005/8/layout/vList3#1"/>
    <dgm:cxn modelId="{5C3ADC10-FE76-4ABC-A4E0-3F3E3E488B5B}" type="presParOf" srcId="{2BBD2CD4-D38B-4D0D-B814-17C8D04FF313}" destId="{528463B2-EE01-4365-9904-2AAB6A553061}" srcOrd="0" destOrd="0" presId="urn:microsoft.com/office/officeart/2005/8/layout/vList3#1"/>
    <dgm:cxn modelId="{B5576B2C-2C42-4448-9DDD-A51A7EB83EDA}" type="presParOf" srcId="{2BBD2CD4-D38B-4D0D-B814-17C8D04FF313}" destId="{34523B6F-3535-46BB-9DD2-6EB27E4EB645}" srcOrd="1" destOrd="0" presId="urn:microsoft.com/office/officeart/2005/8/layout/vList3#1"/>
    <dgm:cxn modelId="{BDF78D65-7EB9-4806-8BFB-4EA3BC01312F}" type="presParOf" srcId="{DC5591DE-5972-42BB-93AA-DF9A36B33C06}" destId="{F1CE2A74-AD47-4A72-BD0F-C0F2A8C5D309}" srcOrd="1" destOrd="0" presId="urn:microsoft.com/office/officeart/2005/8/layout/vList3#1"/>
    <dgm:cxn modelId="{7E2CDA67-9391-4EA0-A34D-8C0E5AF441A3}" type="presParOf" srcId="{DC5591DE-5972-42BB-93AA-DF9A36B33C06}" destId="{D44BF307-49D9-414D-AAF4-234D3292D967}" srcOrd="2" destOrd="0" presId="urn:microsoft.com/office/officeart/2005/8/layout/vList3#1"/>
    <dgm:cxn modelId="{03189F31-F0A3-4485-95B2-D7047DB79AF3}" type="presParOf" srcId="{D44BF307-49D9-414D-AAF4-234D3292D967}" destId="{EF7A728A-8591-48CB-93D3-CE0339A5175D}" srcOrd="0" destOrd="0" presId="urn:microsoft.com/office/officeart/2005/8/layout/vList3#1"/>
    <dgm:cxn modelId="{805D3257-4D03-43C6-9E7C-EDDB96E8342E}" type="presParOf" srcId="{D44BF307-49D9-414D-AAF4-234D3292D967}" destId="{0B30648D-2CF8-48C9-8237-144607931263}" srcOrd="1" destOrd="0" presId="urn:microsoft.com/office/officeart/2005/8/layout/vList3#1"/>
    <dgm:cxn modelId="{E8059B56-8983-465A-853F-B9FD143EBCFD}" type="presParOf" srcId="{DC5591DE-5972-42BB-93AA-DF9A36B33C06}" destId="{15DE25CD-5E70-48DC-B692-1249FF55B73E}" srcOrd="3" destOrd="0" presId="urn:microsoft.com/office/officeart/2005/8/layout/vList3#1"/>
    <dgm:cxn modelId="{DA002A83-1F96-445E-A015-6CD4695EB7B5}" type="presParOf" srcId="{DC5591DE-5972-42BB-93AA-DF9A36B33C06}" destId="{FF22F1F3-25DD-47CA-8822-3BA45E332B5F}" srcOrd="4" destOrd="0" presId="urn:microsoft.com/office/officeart/2005/8/layout/vList3#1"/>
    <dgm:cxn modelId="{908EA2C2-3FA1-4613-9CE1-F216EF4F573A}" type="presParOf" srcId="{FF22F1F3-25DD-47CA-8822-3BA45E332B5F}" destId="{EBB061A3-FD5F-4303-A1F4-36C1AC81D4DD}" srcOrd="0" destOrd="0" presId="urn:microsoft.com/office/officeart/2005/8/layout/vList3#1"/>
    <dgm:cxn modelId="{D6C38F15-43FC-453D-9F58-E31367C2289B}" type="presParOf" srcId="{FF22F1F3-25DD-47CA-8822-3BA45E332B5F}" destId="{1EA9D70B-61D7-4847-8A4F-4F39616502A9}"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E67C4-F9B5-45CE-83DD-FA548405160D}" type="doc">
      <dgm:prSet loTypeId="urn:microsoft.com/office/officeart/2005/8/layout/chevron2" loCatId="list" qsTypeId="urn:microsoft.com/office/officeart/2005/8/quickstyle/3d1" qsCatId="3D" csTypeId="urn:microsoft.com/office/officeart/2005/8/colors/colorful4" csCatId="colorful" phldr="1"/>
      <dgm:spPr/>
      <dgm:t>
        <a:bodyPr/>
        <a:lstStyle/>
        <a:p>
          <a:endParaRPr lang="es-ES"/>
        </a:p>
      </dgm:t>
    </dgm:pt>
    <dgm:pt modelId="{96D64DA5-D655-4825-842A-10E8125E6B02}">
      <dgm:prSet/>
      <dgm:spPr/>
      <dgm:t>
        <a:bodyPr/>
        <a:lstStyle/>
        <a:p>
          <a:r>
            <a:rPr lang="ro-RO" b="1" dirty="0"/>
            <a:t>Să remită datoriile.</a:t>
          </a:r>
          <a:endParaRPr lang="es-ES" b="1" dirty="0"/>
        </a:p>
      </dgm:t>
    </dgm:pt>
    <dgm:pt modelId="{F7E6CACD-FAC4-4D73-BD27-518B84FD1907}" type="parTrans" cxnId="{90CE9DAA-5DC1-49C7-8694-40C8735AE656}">
      <dgm:prSet/>
      <dgm:spPr/>
      <dgm:t>
        <a:bodyPr/>
        <a:lstStyle/>
        <a:p>
          <a:endParaRPr lang="es-ES"/>
        </a:p>
      </dgm:t>
    </dgm:pt>
    <dgm:pt modelId="{5DE84CAF-FF08-4B32-8849-50E177FAF24A}" type="sibTrans" cxnId="{90CE9DAA-5DC1-49C7-8694-40C8735AE656}">
      <dgm:prSet/>
      <dgm:spPr/>
      <dgm:t>
        <a:bodyPr/>
        <a:lstStyle/>
        <a:p>
          <a:endParaRPr lang="es-ES"/>
        </a:p>
      </dgm:t>
    </dgm:pt>
    <dgm:pt modelId="{B5F0823F-1D0F-4423-ABC7-DA541201EF50}">
      <dgm:prSet/>
      <dgm:spPr/>
      <dgm:t>
        <a:bodyPr/>
        <a:lstStyle/>
        <a:p>
          <a:r>
            <a:rPr lang="ro-RO" b="1" dirty="0"/>
            <a:t>Să înapoieze posesiunile luate.</a:t>
          </a:r>
          <a:endParaRPr lang="es-ES" b="1" dirty="0"/>
        </a:p>
      </dgm:t>
    </dgm:pt>
    <dgm:pt modelId="{FF1A9C94-84A2-409E-98FF-7CC8D575E1BE}" type="parTrans" cxnId="{A587C766-D40A-4EA5-99CC-14F4F0DFB79F}">
      <dgm:prSet/>
      <dgm:spPr/>
      <dgm:t>
        <a:bodyPr/>
        <a:lstStyle/>
        <a:p>
          <a:endParaRPr lang="es-ES"/>
        </a:p>
      </dgm:t>
    </dgm:pt>
    <dgm:pt modelId="{170BDC14-7F12-4B9D-8F97-5DDECC32F79A}" type="sibTrans" cxnId="{A587C766-D40A-4EA5-99CC-14F4F0DFB79F}">
      <dgm:prSet/>
      <dgm:spPr/>
      <dgm:t>
        <a:bodyPr/>
        <a:lstStyle/>
        <a:p>
          <a:endParaRPr lang="es-ES"/>
        </a:p>
      </dgm:t>
    </dgm:pt>
    <dgm:pt modelId="{28FFAA50-D6E9-466C-8691-2308841C3790}">
      <dgm:prSet/>
      <dgm:spPr/>
      <dgm:t>
        <a:bodyPr/>
        <a:lstStyle/>
        <a:p>
          <a:endParaRPr lang="es-ES" b="1"/>
        </a:p>
      </dgm:t>
    </dgm:pt>
    <dgm:pt modelId="{C65F3AB8-1213-45F9-BF22-80ECEB33426E}" type="parTrans" cxnId="{7D9770BE-C195-4816-BDFA-6491EEBE7A82}">
      <dgm:prSet/>
      <dgm:spPr/>
      <dgm:t>
        <a:bodyPr/>
        <a:lstStyle/>
        <a:p>
          <a:endParaRPr lang="es-ES"/>
        </a:p>
      </dgm:t>
    </dgm:pt>
    <dgm:pt modelId="{A09D5931-913D-4D7C-B83C-69786EC4154E}" type="sibTrans" cxnId="{7D9770BE-C195-4816-BDFA-6491EEBE7A82}">
      <dgm:prSet/>
      <dgm:spPr/>
      <dgm:t>
        <a:bodyPr/>
        <a:lstStyle/>
        <a:p>
          <a:endParaRPr lang="es-ES"/>
        </a:p>
      </dgm:t>
    </dgm:pt>
    <dgm:pt modelId="{AB15B378-CB44-4876-8281-2CF3F6FBE61A}">
      <dgm:prSet/>
      <dgm:spPr/>
      <dgm:t>
        <a:bodyPr/>
        <a:lstStyle/>
        <a:p>
          <a:endParaRPr lang="es-ES" b="1" dirty="0"/>
        </a:p>
      </dgm:t>
    </dgm:pt>
    <dgm:pt modelId="{8C38F018-D470-4FB6-B3CA-B553A37BA8E8}" type="parTrans" cxnId="{F946B4B9-D573-4085-96B1-47E26F9F4DE1}">
      <dgm:prSet/>
      <dgm:spPr/>
      <dgm:t>
        <a:bodyPr/>
        <a:lstStyle/>
        <a:p>
          <a:endParaRPr lang="es-ES"/>
        </a:p>
      </dgm:t>
    </dgm:pt>
    <dgm:pt modelId="{04CF852C-2BC8-477D-A560-20954C18950B}" type="sibTrans" cxnId="{F946B4B9-D573-4085-96B1-47E26F9F4DE1}">
      <dgm:prSet/>
      <dgm:spPr/>
      <dgm:t>
        <a:bodyPr/>
        <a:lstStyle/>
        <a:p>
          <a:endParaRPr lang="es-ES"/>
        </a:p>
      </dgm:t>
    </dgm:pt>
    <dgm:pt modelId="{B6B7490D-B475-4C4D-A365-A834A5E23755}">
      <dgm:prSet/>
      <dgm:spPr>
        <a:ln>
          <a:solidFill>
            <a:srgbClr val="C00000"/>
          </a:solidFill>
        </a:ln>
      </dgm:spPr>
      <dgm:t>
        <a:bodyPr/>
        <a:lstStyle/>
        <a:p>
          <a:r>
            <a:rPr lang="ro-RO" b="1" dirty="0"/>
            <a:t>Să restituie dobânda încasată.</a:t>
          </a:r>
          <a:endParaRPr lang="es-ES" b="1" dirty="0"/>
        </a:p>
      </dgm:t>
    </dgm:pt>
    <dgm:pt modelId="{C821F9D5-9870-4EE5-B758-F81F99B1C27C}" type="parTrans" cxnId="{8F077681-B649-4A64-B4F0-989CC7FF983A}">
      <dgm:prSet/>
      <dgm:spPr/>
      <dgm:t>
        <a:bodyPr/>
        <a:lstStyle/>
        <a:p>
          <a:endParaRPr lang="es-ES"/>
        </a:p>
      </dgm:t>
    </dgm:pt>
    <dgm:pt modelId="{3F20EDA0-8B4A-45CA-9370-C9C0D3038679}" type="sibTrans" cxnId="{8F077681-B649-4A64-B4F0-989CC7FF983A}">
      <dgm:prSet/>
      <dgm:spPr/>
      <dgm:t>
        <a:bodyPr/>
        <a:lstStyle/>
        <a:p>
          <a:endParaRPr lang="es-ES"/>
        </a:p>
      </dgm:t>
    </dgm:pt>
    <dgm:pt modelId="{D0A76E4D-187F-451D-84B1-9EC212FB31C0}">
      <dgm:prSet/>
      <dgm:spPr>
        <a:solidFill>
          <a:srgbClr val="C00000"/>
        </a:solidFill>
      </dgm:spPr>
      <dgm:t>
        <a:bodyPr/>
        <a:lstStyle/>
        <a:p>
          <a:endParaRPr lang="es-ES" b="1" dirty="0"/>
        </a:p>
      </dgm:t>
    </dgm:pt>
    <dgm:pt modelId="{7C5AEAEF-DCF7-4788-BF32-301BBCBC53C6}" type="parTrans" cxnId="{37B69A4D-5E86-42FA-BEA3-522B7057D73F}">
      <dgm:prSet/>
      <dgm:spPr/>
      <dgm:t>
        <a:bodyPr/>
        <a:lstStyle/>
        <a:p>
          <a:endParaRPr lang="es-ES"/>
        </a:p>
      </dgm:t>
    </dgm:pt>
    <dgm:pt modelId="{0CDFEE59-4A84-4860-89B1-3DFFE817C7DA}" type="sibTrans" cxnId="{37B69A4D-5E86-42FA-BEA3-522B7057D73F}">
      <dgm:prSet/>
      <dgm:spPr/>
      <dgm:t>
        <a:bodyPr/>
        <a:lstStyle/>
        <a:p>
          <a:endParaRPr lang="es-ES"/>
        </a:p>
      </dgm:t>
    </dgm:pt>
    <dgm:pt modelId="{57D6DDBF-7C10-422E-B9A7-F1324FD28A79}" type="pres">
      <dgm:prSet presAssocID="{864E67C4-F9B5-45CE-83DD-FA548405160D}" presName="linearFlow" presStyleCnt="0">
        <dgm:presLayoutVars>
          <dgm:dir/>
          <dgm:animLvl val="lvl"/>
          <dgm:resizeHandles val="exact"/>
        </dgm:presLayoutVars>
      </dgm:prSet>
      <dgm:spPr/>
      <dgm:t>
        <a:bodyPr/>
        <a:lstStyle/>
        <a:p>
          <a:endParaRPr lang="en-US"/>
        </a:p>
      </dgm:t>
    </dgm:pt>
    <dgm:pt modelId="{F85C394B-86F0-451F-9369-7AC6EE0AC4E2}" type="pres">
      <dgm:prSet presAssocID="{28FFAA50-D6E9-466C-8691-2308841C3790}" presName="composite" presStyleCnt="0"/>
      <dgm:spPr/>
    </dgm:pt>
    <dgm:pt modelId="{8A61FCAA-27E6-45D0-A020-264970EA765E}" type="pres">
      <dgm:prSet presAssocID="{28FFAA50-D6E9-466C-8691-2308841C3790}" presName="parentText" presStyleLbl="alignNode1" presStyleIdx="0" presStyleCnt="3">
        <dgm:presLayoutVars>
          <dgm:chMax val="1"/>
          <dgm:bulletEnabled val="1"/>
        </dgm:presLayoutVars>
      </dgm:prSet>
      <dgm:spPr/>
      <dgm:t>
        <a:bodyPr/>
        <a:lstStyle/>
        <a:p>
          <a:endParaRPr lang="en-US"/>
        </a:p>
      </dgm:t>
    </dgm:pt>
    <dgm:pt modelId="{898DC89C-DF2E-45F1-A220-A55CBB2EC22D}" type="pres">
      <dgm:prSet presAssocID="{28FFAA50-D6E9-466C-8691-2308841C3790}" presName="descendantText" presStyleLbl="alignAcc1" presStyleIdx="0" presStyleCnt="3">
        <dgm:presLayoutVars>
          <dgm:bulletEnabled val="1"/>
        </dgm:presLayoutVars>
      </dgm:prSet>
      <dgm:spPr/>
      <dgm:t>
        <a:bodyPr/>
        <a:lstStyle/>
        <a:p>
          <a:endParaRPr lang="en-US"/>
        </a:p>
      </dgm:t>
    </dgm:pt>
    <dgm:pt modelId="{25214E38-104A-45EE-B3E0-C60D2AB182C2}" type="pres">
      <dgm:prSet presAssocID="{A09D5931-913D-4D7C-B83C-69786EC4154E}" presName="sp" presStyleCnt="0"/>
      <dgm:spPr/>
    </dgm:pt>
    <dgm:pt modelId="{6B3CD88A-73BA-44F2-9E56-6B025529F5FC}" type="pres">
      <dgm:prSet presAssocID="{AB15B378-CB44-4876-8281-2CF3F6FBE61A}" presName="composite" presStyleCnt="0"/>
      <dgm:spPr/>
    </dgm:pt>
    <dgm:pt modelId="{92575875-824E-4118-B7BD-F100FB911DF0}" type="pres">
      <dgm:prSet presAssocID="{AB15B378-CB44-4876-8281-2CF3F6FBE61A}" presName="parentText" presStyleLbl="alignNode1" presStyleIdx="1" presStyleCnt="3">
        <dgm:presLayoutVars>
          <dgm:chMax val="1"/>
          <dgm:bulletEnabled val="1"/>
        </dgm:presLayoutVars>
      </dgm:prSet>
      <dgm:spPr/>
      <dgm:t>
        <a:bodyPr/>
        <a:lstStyle/>
        <a:p>
          <a:endParaRPr lang="en-US"/>
        </a:p>
      </dgm:t>
    </dgm:pt>
    <dgm:pt modelId="{2BE116E5-9A16-4FF4-9B1E-7277F02EB83C}" type="pres">
      <dgm:prSet presAssocID="{AB15B378-CB44-4876-8281-2CF3F6FBE61A}" presName="descendantText" presStyleLbl="alignAcc1" presStyleIdx="1" presStyleCnt="3">
        <dgm:presLayoutVars>
          <dgm:bulletEnabled val="1"/>
        </dgm:presLayoutVars>
      </dgm:prSet>
      <dgm:spPr/>
      <dgm:t>
        <a:bodyPr/>
        <a:lstStyle/>
        <a:p>
          <a:endParaRPr lang="en-US"/>
        </a:p>
      </dgm:t>
    </dgm:pt>
    <dgm:pt modelId="{668B4212-E48F-48F0-B118-5D29A7379154}" type="pres">
      <dgm:prSet presAssocID="{04CF852C-2BC8-477D-A560-20954C18950B}" presName="sp" presStyleCnt="0"/>
      <dgm:spPr/>
    </dgm:pt>
    <dgm:pt modelId="{7E4C4813-25A2-414B-BBC7-3626693DDFBD}" type="pres">
      <dgm:prSet presAssocID="{D0A76E4D-187F-451D-84B1-9EC212FB31C0}" presName="composite" presStyleCnt="0"/>
      <dgm:spPr/>
    </dgm:pt>
    <dgm:pt modelId="{03622B86-9461-4E00-8129-D8D243B43706}" type="pres">
      <dgm:prSet presAssocID="{D0A76E4D-187F-451D-84B1-9EC212FB31C0}" presName="parentText" presStyleLbl="alignNode1" presStyleIdx="2" presStyleCnt="3">
        <dgm:presLayoutVars>
          <dgm:chMax val="1"/>
          <dgm:bulletEnabled val="1"/>
        </dgm:presLayoutVars>
      </dgm:prSet>
      <dgm:spPr/>
      <dgm:t>
        <a:bodyPr/>
        <a:lstStyle/>
        <a:p>
          <a:endParaRPr lang="en-US"/>
        </a:p>
      </dgm:t>
    </dgm:pt>
    <dgm:pt modelId="{CBF07838-80D7-467A-BB18-1C7552D6E95A}" type="pres">
      <dgm:prSet presAssocID="{D0A76E4D-187F-451D-84B1-9EC212FB31C0}" presName="descendantText" presStyleLbl="alignAcc1" presStyleIdx="2" presStyleCnt="3">
        <dgm:presLayoutVars>
          <dgm:bulletEnabled val="1"/>
        </dgm:presLayoutVars>
      </dgm:prSet>
      <dgm:spPr/>
      <dgm:t>
        <a:bodyPr/>
        <a:lstStyle/>
        <a:p>
          <a:endParaRPr lang="en-US"/>
        </a:p>
      </dgm:t>
    </dgm:pt>
  </dgm:ptLst>
  <dgm:cxnLst>
    <dgm:cxn modelId="{A36949FF-55B6-4A9F-83B4-0FF3731D8CBB}" type="presOf" srcId="{864E67C4-F9B5-45CE-83DD-FA548405160D}" destId="{57D6DDBF-7C10-422E-B9A7-F1324FD28A79}" srcOrd="0" destOrd="0" presId="urn:microsoft.com/office/officeart/2005/8/layout/chevron2"/>
    <dgm:cxn modelId="{1D07BDF6-385B-4E8B-9778-127D7D8A78D6}" type="presOf" srcId="{B5F0823F-1D0F-4423-ABC7-DA541201EF50}" destId="{2BE116E5-9A16-4FF4-9B1E-7277F02EB83C}" srcOrd="0" destOrd="0" presId="urn:microsoft.com/office/officeart/2005/8/layout/chevron2"/>
    <dgm:cxn modelId="{F5DE1CD0-76B5-42A0-8198-EE6027F96F2B}" type="presOf" srcId="{B6B7490D-B475-4C4D-A365-A834A5E23755}" destId="{CBF07838-80D7-467A-BB18-1C7552D6E95A}" srcOrd="0" destOrd="0" presId="urn:microsoft.com/office/officeart/2005/8/layout/chevron2"/>
    <dgm:cxn modelId="{F946B4B9-D573-4085-96B1-47E26F9F4DE1}" srcId="{864E67C4-F9B5-45CE-83DD-FA548405160D}" destId="{AB15B378-CB44-4876-8281-2CF3F6FBE61A}" srcOrd="1" destOrd="0" parTransId="{8C38F018-D470-4FB6-B3CA-B553A37BA8E8}" sibTransId="{04CF852C-2BC8-477D-A560-20954C18950B}"/>
    <dgm:cxn modelId="{37B69A4D-5E86-42FA-BEA3-522B7057D73F}" srcId="{864E67C4-F9B5-45CE-83DD-FA548405160D}" destId="{D0A76E4D-187F-451D-84B1-9EC212FB31C0}" srcOrd="2" destOrd="0" parTransId="{7C5AEAEF-DCF7-4788-BF32-301BBCBC53C6}" sibTransId="{0CDFEE59-4A84-4860-89B1-3DFFE817C7DA}"/>
    <dgm:cxn modelId="{8682AA8A-7CFC-4157-87E1-790B792E88C9}" type="presOf" srcId="{AB15B378-CB44-4876-8281-2CF3F6FBE61A}" destId="{92575875-824E-4118-B7BD-F100FB911DF0}" srcOrd="0" destOrd="0" presId="urn:microsoft.com/office/officeart/2005/8/layout/chevron2"/>
    <dgm:cxn modelId="{12501BD9-FD01-4AC3-8FAF-B74BA020F577}" type="presOf" srcId="{28FFAA50-D6E9-466C-8691-2308841C3790}" destId="{8A61FCAA-27E6-45D0-A020-264970EA765E}" srcOrd="0" destOrd="0" presId="urn:microsoft.com/office/officeart/2005/8/layout/chevron2"/>
    <dgm:cxn modelId="{90CE9DAA-5DC1-49C7-8694-40C8735AE656}" srcId="{28FFAA50-D6E9-466C-8691-2308841C3790}" destId="{96D64DA5-D655-4825-842A-10E8125E6B02}" srcOrd="0" destOrd="0" parTransId="{F7E6CACD-FAC4-4D73-BD27-518B84FD1907}" sibTransId="{5DE84CAF-FF08-4B32-8849-50E177FAF24A}"/>
    <dgm:cxn modelId="{2E3B7299-DEA5-4D78-8AA3-A6D12767A975}" type="presOf" srcId="{D0A76E4D-187F-451D-84B1-9EC212FB31C0}" destId="{03622B86-9461-4E00-8129-D8D243B43706}" srcOrd="0" destOrd="0" presId="urn:microsoft.com/office/officeart/2005/8/layout/chevron2"/>
    <dgm:cxn modelId="{8F077681-B649-4A64-B4F0-989CC7FF983A}" srcId="{D0A76E4D-187F-451D-84B1-9EC212FB31C0}" destId="{B6B7490D-B475-4C4D-A365-A834A5E23755}" srcOrd="0" destOrd="0" parTransId="{C821F9D5-9870-4EE5-B758-F81F99B1C27C}" sibTransId="{3F20EDA0-8B4A-45CA-9370-C9C0D3038679}"/>
    <dgm:cxn modelId="{3AAAFE15-91D6-4122-925D-A75F1AD9002E}" type="presOf" srcId="{96D64DA5-D655-4825-842A-10E8125E6B02}" destId="{898DC89C-DF2E-45F1-A220-A55CBB2EC22D}" srcOrd="0" destOrd="0" presId="urn:microsoft.com/office/officeart/2005/8/layout/chevron2"/>
    <dgm:cxn modelId="{7D9770BE-C195-4816-BDFA-6491EEBE7A82}" srcId="{864E67C4-F9B5-45CE-83DD-FA548405160D}" destId="{28FFAA50-D6E9-466C-8691-2308841C3790}" srcOrd="0" destOrd="0" parTransId="{C65F3AB8-1213-45F9-BF22-80ECEB33426E}" sibTransId="{A09D5931-913D-4D7C-B83C-69786EC4154E}"/>
    <dgm:cxn modelId="{A587C766-D40A-4EA5-99CC-14F4F0DFB79F}" srcId="{AB15B378-CB44-4876-8281-2CF3F6FBE61A}" destId="{B5F0823F-1D0F-4423-ABC7-DA541201EF50}" srcOrd="0" destOrd="0" parTransId="{FF1A9C94-84A2-409E-98FF-7CC8D575E1BE}" sibTransId="{170BDC14-7F12-4B9D-8F97-5DDECC32F79A}"/>
    <dgm:cxn modelId="{C2460821-5828-4908-A46A-9CAF8E2FE792}" type="presParOf" srcId="{57D6DDBF-7C10-422E-B9A7-F1324FD28A79}" destId="{F85C394B-86F0-451F-9369-7AC6EE0AC4E2}" srcOrd="0" destOrd="0" presId="urn:microsoft.com/office/officeart/2005/8/layout/chevron2"/>
    <dgm:cxn modelId="{6CC68EB3-A63B-4C4E-8640-1F35BF2CB51B}" type="presParOf" srcId="{F85C394B-86F0-451F-9369-7AC6EE0AC4E2}" destId="{8A61FCAA-27E6-45D0-A020-264970EA765E}" srcOrd="0" destOrd="0" presId="urn:microsoft.com/office/officeart/2005/8/layout/chevron2"/>
    <dgm:cxn modelId="{45853DD6-6571-4420-8232-F64BF584AC2A}" type="presParOf" srcId="{F85C394B-86F0-451F-9369-7AC6EE0AC4E2}" destId="{898DC89C-DF2E-45F1-A220-A55CBB2EC22D}" srcOrd="1" destOrd="0" presId="urn:microsoft.com/office/officeart/2005/8/layout/chevron2"/>
    <dgm:cxn modelId="{AFBD4428-E1DC-424C-9342-A90A144F251F}" type="presParOf" srcId="{57D6DDBF-7C10-422E-B9A7-F1324FD28A79}" destId="{25214E38-104A-45EE-B3E0-C60D2AB182C2}" srcOrd="1" destOrd="0" presId="urn:microsoft.com/office/officeart/2005/8/layout/chevron2"/>
    <dgm:cxn modelId="{DDF07EAB-B72B-4489-8F17-3627CFFB8CC2}" type="presParOf" srcId="{57D6DDBF-7C10-422E-B9A7-F1324FD28A79}" destId="{6B3CD88A-73BA-44F2-9E56-6B025529F5FC}" srcOrd="2" destOrd="0" presId="urn:microsoft.com/office/officeart/2005/8/layout/chevron2"/>
    <dgm:cxn modelId="{195717A7-B940-42E8-90CB-6D8CCEFFB698}" type="presParOf" srcId="{6B3CD88A-73BA-44F2-9E56-6B025529F5FC}" destId="{92575875-824E-4118-B7BD-F100FB911DF0}" srcOrd="0" destOrd="0" presId="urn:microsoft.com/office/officeart/2005/8/layout/chevron2"/>
    <dgm:cxn modelId="{387038FD-DC11-406F-8612-7B7A6984E36A}" type="presParOf" srcId="{6B3CD88A-73BA-44F2-9E56-6B025529F5FC}" destId="{2BE116E5-9A16-4FF4-9B1E-7277F02EB83C}" srcOrd="1" destOrd="0" presId="urn:microsoft.com/office/officeart/2005/8/layout/chevron2"/>
    <dgm:cxn modelId="{5211453F-AAFB-471B-BF44-6F592B425845}" type="presParOf" srcId="{57D6DDBF-7C10-422E-B9A7-F1324FD28A79}" destId="{668B4212-E48F-48F0-B118-5D29A7379154}" srcOrd="3" destOrd="0" presId="urn:microsoft.com/office/officeart/2005/8/layout/chevron2"/>
    <dgm:cxn modelId="{3AE07F33-F065-45CB-BA05-FA4BC0620A66}" type="presParOf" srcId="{57D6DDBF-7C10-422E-B9A7-F1324FD28A79}" destId="{7E4C4813-25A2-414B-BBC7-3626693DDFBD}" srcOrd="4" destOrd="0" presId="urn:microsoft.com/office/officeart/2005/8/layout/chevron2"/>
    <dgm:cxn modelId="{7C215981-01EA-4EA9-A12B-E9F116E5C465}" type="presParOf" srcId="{7E4C4813-25A2-414B-BBC7-3626693DDFBD}" destId="{03622B86-9461-4E00-8129-D8D243B43706}" srcOrd="0" destOrd="0" presId="urn:microsoft.com/office/officeart/2005/8/layout/chevron2"/>
    <dgm:cxn modelId="{44B6C50F-2AB6-4345-A5B4-9A19B3665575}" type="presParOf" srcId="{7E4C4813-25A2-414B-BBC7-3626693DDFBD}" destId="{CBF07838-80D7-467A-BB18-1C7552D6E95A}"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1E3AA34-E014-4126-B7BE-48C4E5948317}" type="datetimeFigureOut">
              <a:rPr lang="es-ES" smtClean="0"/>
              <a:pPr/>
              <a:t>29/10/2019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1BBF4B-DBD2-44DC-A038-D34B707E1152}" type="slidenum">
              <a:rPr lang="es-ES" smtClean="0"/>
              <a:pPr/>
              <a:t>‹#›</a:t>
            </a:fld>
            <a:endParaRPr lang="es-ES"/>
          </a:p>
        </p:txBody>
      </p:sp>
    </p:spTree>
    <p:extLst>
      <p:ext uri="{BB962C8B-B14F-4D97-AF65-F5344CB8AC3E}">
        <p14:creationId xmlns:p14="http://schemas.microsoft.com/office/powerpoint/2010/main" xmlns="" val="2244483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E3AA34-E014-4126-B7BE-48C4E5948317}" type="datetimeFigureOut">
              <a:rPr lang="es-ES" smtClean="0"/>
              <a:pPr/>
              <a:t>29/10/2019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1BBF4B-DBD2-44DC-A038-D34B707E1152}" type="slidenum">
              <a:rPr lang="es-ES" smtClean="0"/>
              <a:pPr/>
              <a:t>‹#›</a:t>
            </a:fld>
            <a:endParaRPr lang="es-ES"/>
          </a:p>
        </p:txBody>
      </p:sp>
    </p:spTree>
    <p:extLst>
      <p:ext uri="{BB962C8B-B14F-4D97-AF65-F5344CB8AC3E}">
        <p14:creationId xmlns:p14="http://schemas.microsoft.com/office/powerpoint/2010/main" xmlns="" val="2109610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E3AA34-E014-4126-B7BE-48C4E5948317}" type="datetimeFigureOut">
              <a:rPr lang="es-ES" smtClean="0"/>
              <a:pPr/>
              <a:t>29/10/2019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1BBF4B-DBD2-44DC-A038-D34B707E1152}" type="slidenum">
              <a:rPr lang="es-ES" smtClean="0"/>
              <a:pPr/>
              <a:t>‹#›</a:t>
            </a:fld>
            <a:endParaRPr lang="es-ES"/>
          </a:p>
        </p:txBody>
      </p:sp>
    </p:spTree>
    <p:extLst>
      <p:ext uri="{BB962C8B-B14F-4D97-AF65-F5344CB8AC3E}">
        <p14:creationId xmlns:p14="http://schemas.microsoft.com/office/powerpoint/2010/main" xmlns="" val="3238788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CF128-85EE-47EF-9A84-8906BF8ABC43}" type="datetimeFigureOut">
              <a:rPr lang="es-ES" smtClean="0"/>
              <a:pPr/>
              <a:t>29/10/2019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B390E3F-68FF-497B-A9DC-864ED46EAC5F}" type="slidenum">
              <a:rPr lang="es-ES" smtClean="0"/>
              <a:pPr/>
              <a:t>‹#›</a:t>
            </a:fld>
            <a:endParaRPr lang="es-ES"/>
          </a:p>
        </p:txBody>
      </p:sp>
    </p:spTree>
    <p:extLst>
      <p:ext uri="{BB962C8B-B14F-4D97-AF65-F5344CB8AC3E}">
        <p14:creationId xmlns:p14="http://schemas.microsoft.com/office/powerpoint/2010/main" xmlns="" val="139148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E3AA34-E014-4126-B7BE-48C4E5948317}" type="datetimeFigureOut">
              <a:rPr lang="es-ES" smtClean="0"/>
              <a:pPr/>
              <a:t>29/10/2019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1BBF4B-DBD2-44DC-A038-D34B707E1152}" type="slidenum">
              <a:rPr lang="es-ES" smtClean="0"/>
              <a:pPr/>
              <a:t>‹#›</a:t>
            </a:fld>
            <a:endParaRPr lang="es-ES"/>
          </a:p>
        </p:txBody>
      </p:sp>
    </p:spTree>
    <p:extLst>
      <p:ext uri="{BB962C8B-B14F-4D97-AF65-F5344CB8AC3E}">
        <p14:creationId xmlns:p14="http://schemas.microsoft.com/office/powerpoint/2010/main" xmlns="" val="16952543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E3AA34-E014-4126-B7BE-48C4E5948317}" type="datetimeFigureOut">
              <a:rPr lang="es-ES" smtClean="0"/>
              <a:pPr/>
              <a:t>29/10/2019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1BBF4B-DBD2-44DC-A038-D34B707E1152}" type="slidenum">
              <a:rPr lang="es-ES" smtClean="0"/>
              <a:pPr/>
              <a:t>‹#›</a:t>
            </a:fld>
            <a:endParaRPr lang="es-ES"/>
          </a:p>
        </p:txBody>
      </p:sp>
    </p:spTree>
    <p:extLst>
      <p:ext uri="{BB962C8B-B14F-4D97-AF65-F5344CB8AC3E}">
        <p14:creationId xmlns:p14="http://schemas.microsoft.com/office/powerpoint/2010/main" xmlns="" val="245636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1E3AA34-E014-4126-B7BE-48C4E5948317}" type="datetimeFigureOut">
              <a:rPr lang="es-ES" smtClean="0"/>
              <a:pPr/>
              <a:t>29/10/2019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91BBF4B-DBD2-44DC-A038-D34B707E1152}" type="slidenum">
              <a:rPr lang="es-ES" smtClean="0"/>
              <a:pPr/>
              <a:t>‹#›</a:t>
            </a:fld>
            <a:endParaRPr lang="es-ES"/>
          </a:p>
        </p:txBody>
      </p:sp>
    </p:spTree>
    <p:extLst>
      <p:ext uri="{BB962C8B-B14F-4D97-AF65-F5344CB8AC3E}">
        <p14:creationId xmlns:p14="http://schemas.microsoft.com/office/powerpoint/2010/main" xmlns="" val="39161657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1E3AA34-E014-4126-B7BE-48C4E5948317}" type="datetimeFigureOut">
              <a:rPr lang="es-ES" smtClean="0"/>
              <a:pPr/>
              <a:t>29/10/2019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91BBF4B-DBD2-44DC-A038-D34B707E1152}" type="slidenum">
              <a:rPr lang="es-ES" smtClean="0"/>
              <a:pPr/>
              <a:t>‹#›</a:t>
            </a:fld>
            <a:endParaRPr lang="es-ES"/>
          </a:p>
        </p:txBody>
      </p:sp>
    </p:spTree>
    <p:extLst>
      <p:ext uri="{BB962C8B-B14F-4D97-AF65-F5344CB8AC3E}">
        <p14:creationId xmlns:p14="http://schemas.microsoft.com/office/powerpoint/2010/main" xmlns="" val="4191961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1E3AA34-E014-4126-B7BE-48C4E5948317}" type="datetimeFigureOut">
              <a:rPr lang="es-ES" smtClean="0"/>
              <a:pPr/>
              <a:t>29/10/2019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91BBF4B-DBD2-44DC-A038-D34B707E1152}" type="slidenum">
              <a:rPr lang="es-ES" smtClean="0"/>
              <a:pPr/>
              <a:t>‹#›</a:t>
            </a:fld>
            <a:endParaRPr lang="es-ES"/>
          </a:p>
        </p:txBody>
      </p:sp>
    </p:spTree>
    <p:extLst>
      <p:ext uri="{BB962C8B-B14F-4D97-AF65-F5344CB8AC3E}">
        <p14:creationId xmlns:p14="http://schemas.microsoft.com/office/powerpoint/2010/main" xmlns="" val="533919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3AA34-E014-4126-B7BE-48C4E5948317}" type="datetimeFigureOut">
              <a:rPr lang="es-ES" smtClean="0"/>
              <a:pPr/>
              <a:t>29/10/2019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91BBF4B-DBD2-44DC-A038-D34B707E1152}" type="slidenum">
              <a:rPr lang="es-ES" smtClean="0"/>
              <a:pPr/>
              <a:t>‹#›</a:t>
            </a:fld>
            <a:endParaRPr lang="es-ES"/>
          </a:p>
        </p:txBody>
      </p:sp>
    </p:spTree>
    <p:extLst>
      <p:ext uri="{BB962C8B-B14F-4D97-AF65-F5344CB8AC3E}">
        <p14:creationId xmlns:p14="http://schemas.microsoft.com/office/powerpoint/2010/main" xmlns="" val="13810000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E3AA34-E014-4126-B7BE-48C4E5948317}" type="datetimeFigureOut">
              <a:rPr lang="es-ES" smtClean="0"/>
              <a:pPr/>
              <a:t>29/10/2019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91BBF4B-DBD2-44DC-A038-D34B707E1152}" type="slidenum">
              <a:rPr lang="es-ES" smtClean="0"/>
              <a:pPr/>
              <a:t>‹#›</a:t>
            </a:fld>
            <a:endParaRPr lang="es-ES"/>
          </a:p>
        </p:txBody>
      </p:sp>
    </p:spTree>
    <p:extLst>
      <p:ext uri="{BB962C8B-B14F-4D97-AF65-F5344CB8AC3E}">
        <p14:creationId xmlns:p14="http://schemas.microsoft.com/office/powerpoint/2010/main" xmlns="" val="1619489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E3AA34-E014-4126-B7BE-48C4E5948317}" type="datetimeFigureOut">
              <a:rPr lang="es-ES" smtClean="0"/>
              <a:pPr/>
              <a:t>29/10/2019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91BBF4B-DBD2-44DC-A038-D34B707E1152}" type="slidenum">
              <a:rPr lang="es-ES" smtClean="0"/>
              <a:pPr/>
              <a:t>‹#›</a:t>
            </a:fld>
            <a:endParaRPr lang="es-ES"/>
          </a:p>
        </p:txBody>
      </p:sp>
    </p:spTree>
    <p:extLst>
      <p:ext uri="{BB962C8B-B14F-4D97-AF65-F5344CB8AC3E}">
        <p14:creationId xmlns:p14="http://schemas.microsoft.com/office/powerpoint/2010/main" xmlns="" val="3909082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3AA34-E014-4126-B7BE-48C4E5948317}" type="datetimeFigureOut">
              <a:rPr lang="es-ES" smtClean="0"/>
              <a:pPr/>
              <a:t>29/10/2019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BBF4B-DBD2-44DC-A038-D34B707E1152}" type="slidenum">
              <a:rPr lang="es-ES" smtClean="0"/>
              <a:pPr/>
              <a:t>‹#›</a:t>
            </a:fld>
            <a:endParaRPr lang="es-ES"/>
          </a:p>
        </p:txBody>
      </p:sp>
    </p:spTree>
    <p:extLst>
      <p:ext uri="{BB962C8B-B14F-4D97-AF65-F5344CB8AC3E}">
        <p14:creationId xmlns:p14="http://schemas.microsoft.com/office/powerpoint/2010/main" xmlns="" val="524475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F128-85EE-47EF-9A84-8906BF8ABC43}" type="datetimeFigureOut">
              <a:rPr lang="es-ES" smtClean="0"/>
              <a:pPr/>
              <a:t>29/10/2019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90E3F-68FF-497B-A9DC-864ED46EAC5F}" type="slidenum">
              <a:rPr lang="es-ES" smtClean="0"/>
              <a:pPr/>
              <a:t>‹#›</a:t>
            </a:fld>
            <a:endParaRPr lang="es-ES"/>
          </a:p>
        </p:txBody>
      </p:sp>
    </p:spTree>
    <p:extLst>
      <p:ext uri="{BB962C8B-B14F-4D97-AF65-F5344CB8AC3E}">
        <p14:creationId xmlns:p14="http://schemas.microsoft.com/office/powerpoint/2010/main" xmlns="" val="13096171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D54C6A5E-F85C-4C08-B6FC-22F3031A1E08}"/>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1767843"/>
            <a:ext cx="9144000" cy="4581864"/>
          </a:xfrm>
          <a:prstGeom prst="rect">
            <a:avLst/>
          </a:prstGeom>
        </p:spPr>
      </p:pic>
      <p:sp>
        <p:nvSpPr>
          <p:cNvPr id="4" name="CuadroTexto 3">
            <a:extLst>
              <a:ext uri="{FF2B5EF4-FFF2-40B4-BE49-F238E27FC236}">
                <a16:creationId xmlns="" xmlns:a16="http://schemas.microsoft.com/office/drawing/2014/main" id="{9B52F13C-ACAF-4D76-B1CB-6F942058F819}"/>
              </a:ext>
            </a:extLst>
          </p:cNvPr>
          <p:cNvSpPr txBox="1"/>
          <p:nvPr/>
        </p:nvSpPr>
        <p:spPr>
          <a:xfrm>
            <a:off x="0" y="445550"/>
            <a:ext cx="9143999" cy="815608"/>
          </a:xfrm>
          <a:prstGeom prst="rect">
            <a:avLst/>
          </a:prstGeom>
          <a:solidFill>
            <a:srgbClr val="002060"/>
          </a:solidFill>
        </p:spPr>
        <p:txBody>
          <a:bodyPr wrap="square" rtlCol="0">
            <a:spAutoFit/>
          </a:bodyPr>
          <a:lstStyle/>
          <a:p>
            <a:pPr algn="ctr"/>
            <a:r>
              <a:rPr lang="ro-RO" sz="4700" b="1" spc="50" dirty="0" smtClean="0">
                <a:ln w="0"/>
                <a:solidFill>
                  <a:schemeClr val="bg1"/>
                </a:solidFill>
                <a:effectLst>
                  <a:innerShdw blurRad="63500" dist="50800" dir="13500000">
                    <a:srgbClr val="000000">
                      <a:alpha val="50000"/>
                    </a:srgbClr>
                  </a:innerShdw>
                </a:effectLst>
              </a:rPr>
              <a:t>ÎNCĂLCAREA SPIRITULUI LEGII</a:t>
            </a:r>
            <a:endParaRPr lang="ro-RO" sz="4700" b="1" spc="50" dirty="0">
              <a:ln w="0"/>
              <a:solidFill>
                <a:schemeClr val="bg1"/>
              </a:solidFill>
              <a:effectLst>
                <a:innerShdw blurRad="63500" dist="50800" dir="13500000">
                  <a:srgbClr val="000000">
                    <a:alpha val="50000"/>
                  </a:srgbClr>
                </a:innerShdw>
              </a:effectLst>
            </a:endParaRPr>
          </a:p>
        </p:txBody>
      </p:sp>
      <p:sp>
        <p:nvSpPr>
          <p:cNvPr id="5" name="CuadroTexto 4">
            <a:extLst>
              <a:ext uri="{FF2B5EF4-FFF2-40B4-BE49-F238E27FC236}">
                <a16:creationId xmlns="" xmlns:a16="http://schemas.microsoft.com/office/drawing/2014/main" id="{D714776C-9815-4352-90B6-ECA617C4D323}"/>
              </a:ext>
            </a:extLst>
          </p:cNvPr>
          <p:cNvSpPr txBox="1"/>
          <p:nvPr/>
        </p:nvSpPr>
        <p:spPr>
          <a:xfrm>
            <a:off x="5604760" y="6457405"/>
            <a:ext cx="3539239" cy="369332"/>
          </a:xfrm>
          <a:prstGeom prst="rect">
            <a:avLst/>
          </a:prstGeom>
          <a:noFill/>
        </p:spPr>
        <p:txBody>
          <a:bodyPr wrap="none" rtlCol="0">
            <a:spAutoFit/>
          </a:bodyPr>
          <a:lstStyle/>
          <a:p>
            <a:pPr algn="r"/>
            <a:r>
              <a:rPr lang="ro-RO" b="1" dirty="0" smtClean="0">
                <a:solidFill>
                  <a:srgbClr val="002060"/>
                </a:solidFill>
              </a:rPr>
              <a:t>Studiul 5, pentru 2 Noiembrie 2019</a:t>
            </a:r>
            <a:endParaRPr lang="ro-RO" b="1" dirty="0">
              <a:solidFill>
                <a:srgbClr val="002060"/>
              </a:solidFill>
            </a:endParaRPr>
          </a:p>
        </p:txBody>
      </p:sp>
      <p:cxnSp>
        <p:nvCxnSpPr>
          <p:cNvPr id="9" name="Conector recto 8">
            <a:extLst>
              <a:ext uri="{FF2B5EF4-FFF2-40B4-BE49-F238E27FC236}">
                <a16:creationId xmlns="" xmlns:a16="http://schemas.microsoft.com/office/drawing/2014/main" id="{FC73093D-5DEC-4D9C-9A2C-90E3409C38DA}"/>
              </a:ext>
            </a:extLst>
          </p:cNvPr>
          <p:cNvCxnSpPr/>
          <p:nvPr/>
        </p:nvCxnSpPr>
        <p:spPr>
          <a:xfrm>
            <a:off x="0" y="1724300"/>
            <a:ext cx="9144000" cy="0"/>
          </a:xfrm>
          <a:prstGeom prst="line">
            <a:avLst/>
          </a:prstGeom>
          <a:ln w="76200">
            <a:solidFill>
              <a:srgbClr val="002060"/>
            </a:solidFill>
          </a:ln>
          <a:scene3d>
            <a:camera prst="orthographicFront"/>
            <a:lightRig rig="brightRoom" dir="t"/>
          </a:scene3d>
          <a:sp3d>
            <a:bevelT/>
          </a:sp3d>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 xmlns:a16="http://schemas.microsoft.com/office/drawing/2014/main" id="{75D46D1C-602F-4923-A392-FFF182B5E8B1}"/>
              </a:ext>
            </a:extLst>
          </p:cNvPr>
          <p:cNvCxnSpPr/>
          <p:nvPr/>
        </p:nvCxnSpPr>
        <p:spPr>
          <a:xfrm>
            <a:off x="0" y="6349707"/>
            <a:ext cx="9144000" cy="0"/>
          </a:xfrm>
          <a:prstGeom prst="line">
            <a:avLst/>
          </a:prstGeom>
          <a:ln w="76200">
            <a:solidFill>
              <a:srgbClr val="002060"/>
            </a:solidFill>
          </a:ln>
          <a:scene3d>
            <a:camera prst="orthographicFront"/>
            <a:lightRig rig="brightRoom"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64670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t="-2000" r="-3000" b="-2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0AC573A-FA3A-42B9-9EBF-9D751D803D39}"/>
              </a:ext>
            </a:extLst>
          </p:cNvPr>
          <p:cNvSpPr/>
          <p:nvPr/>
        </p:nvSpPr>
        <p:spPr>
          <a:xfrm>
            <a:off x="4703781" y="362987"/>
            <a:ext cx="3978663" cy="6216254"/>
          </a:xfrm>
          <a:prstGeom prst="rect">
            <a:avLst/>
          </a:prstGeom>
        </p:spPr>
        <p:txBody>
          <a:bodyPr wrap="square">
            <a:spAutoFit/>
            <a:scene3d>
              <a:camera prst="orthographicFront"/>
              <a:lightRig rig="threePt" dir="t"/>
            </a:scene3d>
            <a:sp3d extrusionH="57150">
              <a:bevelT w="38100" h="38100" prst="convex"/>
            </a:sp3d>
          </a:bodyPr>
          <a:lstStyle/>
          <a:p>
            <a:pPr algn="ctr">
              <a:lnSpc>
                <a:spcPts val="4200"/>
              </a:lnSpc>
              <a:spcBef>
                <a:spcPts val="1800"/>
              </a:spcBef>
            </a:pPr>
            <a:r>
              <a:rPr lang="ro-RO" sz="3200" b="1" dirty="0" smtClean="0">
                <a:solidFill>
                  <a:srgbClr val="8C4838"/>
                </a:solidFill>
                <a:latin typeface="Comic Sans MS" panose="030F0702030302020204" pitchFamily="66" charset="0"/>
              </a:rPr>
              <a:t>„</a:t>
            </a:r>
            <a:r>
              <a:rPr lang="ro-RO" sz="3200" b="1" dirty="0" smtClean="0">
                <a:solidFill>
                  <a:srgbClr val="8C4838"/>
                </a:solidFill>
                <a:latin typeface="Comic Sans MS" panose="030F0702030302020204" pitchFamily="66" charset="0"/>
              </a:rPr>
              <a:t>Daţi-le </a:t>
            </a:r>
            <a:r>
              <a:rPr lang="ro-RO" sz="3200" b="1" dirty="0" smtClean="0">
                <a:solidFill>
                  <a:srgbClr val="8C4838"/>
                </a:solidFill>
                <a:latin typeface="Comic Sans MS" panose="030F0702030302020204" pitchFamily="66" charset="0"/>
              </a:rPr>
              <a:t>înapoi astăzi ogoarele, viile, măslinii </a:t>
            </a:r>
            <a:r>
              <a:rPr lang="ro-RO" sz="3200" b="1" dirty="0" smtClean="0">
                <a:solidFill>
                  <a:srgbClr val="8C4838"/>
                </a:solidFill>
                <a:latin typeface="Comic Sans MS" panose="030F0702030302020204" pitchFamily="66" charset="0"/>
              </a:rPr>
              <a:t>şi </a:t>
            </a:r>
            <a:r>
              <a:rPr lang="ro-RO" sz="3200" b="1" dirty="0" smtClean="0">
                <a:solidFill>
                  <a:srgbClr val="8C4838"/>
                </a:solidFill>
                <a:latin typeface="Comic Sans MS" panose="030F0702030302020204" pitchFamily="66" charset="0"/>
              </a:rPr>
              <a:t>casele, </a:t>
            </a:r>
            <a:r>
              <a:rPr lang="ro-RO" sz="3200" b="1" dirty="0" smtClean="0">
                <a:solidFill>
                  <a:srgbClr val="8C4838"/>
                </a:solidFill>
                <a:latin typeface="Comic Sans MS" panose="030F0702030302020204" pitchFamily="66" charset="0"/>
              </a:rPr>
              <a:t>şi </a:t>
            </a:r>
            <a:r>
              <a:rPr lang="ro-RO" sz="3200" b="1" dirty="0" smtClean="0">
                <a:solidFill>
                  <a:srgbClr val="8C4838"/>
                </a:solidFill>
                <a:latin typeface="Comic Sans MS" panose="030F0702030302020204" pitchFamily="66" charset="0"/>
              </a:rPr>
              <a:t>a suta parte din argintul, din grâul, din mustul </a:t>
            </a:r>
            <a:r>
              <a:rPr lang="ro-RO" sz="3200" b="1" dirty="0" smtClean="0">
                <a:solidFill>
                  <a:srgbClr val="8C4838"/>
                </a:solidFill>
                <a:latin typeface="Comic Sans MS" panose="030F0702030302020204" pitchFamily="66" charset="0"/>
              </a:rPr>
              <a:t>şi </a:t>
            </a:r>
            <a:r>
              <a:rPr lang="ro-RO" sz="3200" b="1" dirty="0" smtClean="0">
                <a:solidFill>
                  <a:srgbClr val="8C4838"/>
                </a:solidFill>
                <a:latin typeface="Comic Sans MS" panose="030F0702030302020204" pitchFamily="66" charset="0"/>
              </a:rPr>
              <a:t>din untdelemnul pe care </a:t>
            </a:r>
            <a:r>
              <a:rPr lang="ro-RO" sz="3200" b="1" dirty="0" smtClean="0">
                <a:solidFill>
                  <a:srgbClr val="8C4838"/>
                </a:solidFill>
                <a:latin typeface="Comic Sans MS" panose="030F0702030302020204" pitchFamily="66" charset="0"/>
              </a:rPr>
              <a:t>l-aţi </a:t>
            </a:r>
            <a:r>
              <a:rPr lang="ro-RO" sz="3200" b="1" dirty="0" smtClean="0">
                <a:solidFill>
                  <a:srgbClr val="8C4838"/>
                </a:solidFill>
                <a:latin typeface="Comic Sans MS" panose="030F0702030302020204" pitchFamily="66" charset="0"/>
              </a:rPr>
              <a:t>cerut de la ei ca dobândă.”</a:t>
            </a:r>
          </a:p>
          <a:p>
            <a:pPr algn="ctr">
              <a:lnSpc>
                <a:spcPts val="4200"/>
              </a:lnSpc>
              <a:spcBef>
                <a:spcPts val="1800"/>
              </a:spcBef>
            </a:pPr>
            <a:r>
              <a:rPr lang="ro-RO" sz="3200" b="1" dirty="0" smtClean="0">
                <a:solidFill>
                  <a:srgbClr val="8C4838"/>
                </a:solidFill>
                <a:latin typeface="Comic Sans MS" panose="030F0702030302020204" pitchFamily="66" charset="0"/>
              </a:rPr>
              <a:t>(Neemia 5:11)</a:t>
            </a:r>
            <a:endParaRPr lang="ro-RO" sz="3200" b="1" dirty="0">
              <a:solidFill>
                <a:srgbClr val="8C4838"/>
              </a:solidFill>
              <a:latin typeface="Comic Sans MS" panose="030F0702030302020204" pitchFamily="66" charset="0"/>
            </a:endParaRPr>
          </a:p>
        </p:txBody>
      </p:sp>
      <p:pic>
        <p:nvPicPr>
          <p:cNvPr id="9" name="Imagen 8" descr="Imagen que contiene persona&#10;&#10;Descripción generada automáticamente">
            <a:extLst>
              <a:ext uri="{FF2B5EF4-FFF2-40B4-BE49-F238E27FC236}">
                <a16:creationId xmlns:a16="http://schemas.microsoft.com/office/drawing/2014/main" xmlns="" id="{EE32782C-FA59-4088-A334-80895B0BC61D}"/>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683" t="667" r="610" b="1710"/>
          <a:stretch/>
        </p:blipFill>
        <p:spPr>
          <a:xfrm>
            <a:off x="539931" y="261257"/>
            <a:ext cx="4233522" cy="6335486"/>
          </a:xfrm>
          <a:prstGeom prst="rect">
            <a:avLst/>
          </a:prstGeom>
        </p:spPr>
      </p:pic>
    </p:spTree>
    <p:extLst>
      <p:ext uri="{BB962C8B-B14F-4D97-AF65-F5344CB8AC3E}">
        <p14:creationId xmlns:p14="http://schemas.microsoft.com/office/powerpoint/2010/main" xmlns="" val="24257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E94A592A-BEA9-4593-B3CD-C4C0AB3AA2BB}"/>
              </a:ext>
            </a:extLst>
          </p:cNvPr>
          <p:cNvSpPr txBox="1"/>
          <p:nvPr/>
        </p:nvSpPr>
        <p:spPr>
          <a:xfrm>
            <a:off x="4371702" y="3973884"/>
            <a:ext cx="4772298" cy="2554545"/>
          </a:xfrm>
          <a:prstGeom prst="rect">
            <a:avLst/>
          </a:prstGeom>
          <a:noFill/>
        </p:spPr>
        <p:txBody>
          <a:bodyPr wrap="square" rtlCol="0">
            <a:spAutoFit/>
          </a:bodyPr>
          <a:lstStyle/>
          <a:p>
            <a:pPr>
              <a:spcBef>
                <a:spcPts val="600"/>
              </a:spcBef>
              <a:spcAft>
                <a:spcPts val="600"/>
              </a:spcAft>
            </a:pPr>
            <a:r>
              <a:rPr lang="ro-RO" sz="2400" b="1">
                <a:effectLst>
                  <a:glow rad="38100">
                    <a:srgbClr val="FCC43B"/>
                  </a:glow>
                </a:effectLst>
              </a:rPr>
              <a:t>Săracii sunt </a:t>
            </a:r>
            <a:r>
              <a:rPr lang="ro-RO" sz="2400" b="1" smtClean="0">
                <a:effectLst>
                  <a:glow rad="38100">
                    <a:srgbClr val="FCC43B"/>
                  </a:glow>
                </a:effectLst>
              </a:rPr>
              <a:t>asupriţi (v. 1-5)</a:t>
            </a:r>
          </a:p>
          <a:p>
            <a:pPr>
              <a:spcBef>
                <a:spcPts val="600"/>
              </a:spcBef>
              <a:spcAft>
                <a:spcPts val="600"/>
              </a:spcAft>
            </a:pPr>
            <a:r>
              <a:rPr lang="ro-RO" sz="2400" b="1" smtClean="0">
                <a:effectLst>
                  <a:glow rad="38100">
                    <a:srgbClr val="DB80BA"/>
                  </a:glow>
                </a:effectLst>
              </a:rPr>
              <a:t>Spiritul </a:t>
            </a:r>
            <a:r>
              <a:rPr lang="ro-RO" sz="2400" b="1">
                <a:effectLst>
                  <a:glow rad="38100">
                    <a:srgbClr val="DB80BA"/>
                  </a:glow>
                </a:effectLst>
              </a:rPr>
              <a:t>legii </a:t>
            </a:r>
            <a:r>
              <a:rPr lang="ro-RO" sz="2400" b="1" smtClean="0">
                <a:effectLst>
                  <a:glow rad="38100">
                    <a:srgbClr val="DB80BA"/>
                  </a:glow>
                </a:effectLst>
              </a:rPr>
              <a:t>(v. 6-7)</a:t>
            </a:r>
          </a:p>
          <a:p>
            <a:pPr>
              <a:spcBef>
                <a:spcPts val="600"/>
              </a:spcBef>
              <a:spcAft>
                <a:spcPts val="600"/>
              </a:spcAft>
            </a:pPr>
            <a:r>
              <a:rPr lang="ro-RO" sz="2400" b="1" smtClean="0">
                <a:effectLst>
                  <a:glow rad="38100">
                    <a:srgbClr val="81C4C6"/>
                  </a:glow>
                </a:effectLst>
              </a:rPr>
              <a:t>Admonestarea păcătoşilor (v. 8-10)</a:t>
            </a:r>
          </a:p>
          <a:p>
            <a:pPr>
              <a:spcBef>
                <a:spcPts val="600"/>
              </a:spcBef>
              <a:spcAft>
                <a:spcPts val="600"/>
              </a:spcAft>
            </a:pPr>
            <a:r>
              <a:rPr lang="ro-RO" sz="2400" b="1" smtClean="0">
                <a:effectLst>
                  <a:glow rad="38100">
                    <a:srgbClr val="ADDA85"/>
                  </a:glow>
                </a:effectLst>
              </a:rPr>
              <a:t>Jurământul (v. 11-13)</a:t>
            </a:r>
          </a:p>
          <a:p>
            <a:pPr>
              <a:spcBef>
                <a:spcPts val="600"/>
              </a:spcBef>
              <a:spcAft>
                <a:spcPts val="600"/>
              </a:spcAft>
            </a:pPr>
            <a:r>
              <a:rPr lang="ro-RO" sz="2400" b="1" smtClean="0">
                <a:effectLst>
                  <a:glow rad="38100">
                    <a:srgbClr val="88CDED"/>
                  </a:glow>
                </a:effectLst>
              </a:rPr>
              <a:t>Exemplul </a:t>
            </a:r>
            <a:r>
              <a:rPr lang="ro-RO" sz="2400" b="1">
                <a:effectLst>
                  <a:glow rad="38100">
                    <a:srgbClr val="88CDED"/>
                  </a:glow>
                </a:effectLst>
              </a:rPr>
              <a:t>lui Neemia </a:t>
            </a:r>
            <a:r>
              <a:rPr lang="ro-RO" sz="2400" b="1" smtClean="0">
                <a:effectLst>
                  <a:glow rad="38100">
                    <a:srgbClr val="88CDED"/>
                  </a:glow>
                </a:effectLst>
              </a:rPr>
              <a:t>(v. 14-19)</a:t>
            </a:r>
            <a:endParaRPr lang="ro-RO" sz="2400" b="1">
              <a:effectLst>
                <a:glow rad="38100">
                  <a:srgbClr val="88CDED"/>
                </a:glow>
              </a:effectLst>
            </a:endParaRPr>
          </a:p>
        </p:txBody>
      </p:sp>
      <p:sp>
        <p:nvSpPr>
          <p:cNvPr id="3" name="CuadroTexto 2">
            <a:extLst>
              <a:ext uri="{FF2B5EF4-FFF2-40B4-BE49-F238E27FC236}">
                <a16:creationId xmlns="" xmlns:a16="http://schemas.microsoft.com/office/drawing/2014/main" id="{978EC79A-9FFC-42EA-A9E1-B1898650052F}"/>
              </a:ext>
            </a:extLst>
          </p:cNvPr>
          <p:cNvSpPr txBox="1"/>
          <p:nvPr/>
        </p:nvSpPr>
        <p:spPr>
          <a:xfrm>
            <a:off x="4155788" y="293228"/>
            <a:ext cx="4988212" cy="3370153"/>
          </a:xfrm>
          <a:prstGeom prst="rect">
            <a:avLst/>
          </a:prstGeom>
          <a:noFill/>
        </p:spPr>
        <p:txBody>
          <a:bodyPr wrap="square" rtlCol="0">
            <a:spAutoFit/>
          </a:bodyPr>
          <a:lstStyle/>
          <a:p>
            <a:pPr>
              <a:spcBef>
                <a:spcPts val="600"/>
              </a:spcBef>
            </a:pPr>
            <a:r>
              <a:rPr lang="ro-RO" sz="2600" b="1"/>
              <a:t>Pe măsură ce zidurile Ierusalimului erau reconstruite, Neemia a avut de înfruntat o provocare tristă. Unii oameni din popor </a:t>
            </a:r>
            <a:r>
              <a:rPr lang="ro-RO" sz="2600" b="1" smtClean="0"/>
              <a:t>îşi </a:t>
            </a:r>
            <a:r>
              <a:rPr lang="ro-RO" sz="2600" b="1"/>
              <a:t>asupreau </a:t>
            </a:r>
            <a:r>
              <a:rPr lang="ro-RO" sz="2600" b="1" smtClean="0"/>
              <a:t>fraţii şi </a:t>
            </a:r>
            <a:r>
              <a:rPr lang="ro-RO" sz="2600" b="1"/>
              <a:t>surorile.</a:t>
            </a:r>
          </a:p>
          <a:p>
            <a:pPr>
              <a:spcBef>
                <a:spcPts val="600"/>
              </a:spcBef>
            </a:pPr>
            <a:r>
              <a:rPr lang="ro-RO" sz="2600" b="1"/>
              <a:t>Neemia capitolul 5 relatează povestea acestei dileme </a:t>
            </a:r>
            <a:r>
              <a:rPr lang="ro-RO" sz="2600" b="1" smtClean="0"/>
              <a:t>şi </a:t>
            </a:r>
            <a:r>
              <a:rPr lang="ro-RO" sz="2600" b="1"/>
              <a:t>cum Neemia a rezolvat-o</a:t>
            </a:r>
            <a:r>
              <a:rPr lang="ro-RO" sz="2600" b="1" smtClean="0"/>
              <a:t>.</a:t>
            </a:r>
            <a:endParaRPr lang="ro-RO" sz="2600" b="1"/>
          </a:p>
        </p:txBody>
      </p:sp>
      <p:pic>
        <p:nvPicPr>
          <p:cNvPr id="5" name="Imagen 4">
            <a:extLst>
              <a:ext uri="{FF2B5EF4-FFF2-40B4-BE49-F238E27FC236}">
                <a16:creationId xmlns="" xmlns:a16="http://schemas.microsoft.com/office/drawing/2014/main" id="{FAEBE79E-B389-4018-AE84-D4DB6020C3F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41920" y="230889"/>
            <a:ext cx="3764024" cy="50202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 xmlns:a16="http://schemas.microsoft.com/office/drawing/2014/main" id="{01E907A5-793A-48D4-9DD5-217BEF88103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155788" y="4616491"/>
            <a:ext cx="238937" cy="240042"/>
          </a:xfrm>
          <a:prstGeom prst="rect">
            <a:avLst/>
          </a:prstGeom>
        </p:spPr>
      </p:pic>
      <p:pic>
        <p:nvPicPr>
          <p:cNvPr id="12" name="Imagen 11">
            <a:extLst>
              <a:ext uri="{FF2B5EF4-FFF2-40B4-BE49-F238E27FC236}">
                <a16:creationId xmlns="" xmlns:a16="http://schemas.microsoft.com/office/drawing/2014/main" id="{7F77A8E3-D26E-4F27-99A4-98D2D70B4C0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155788" y="6160756"/>
            <a:ext cx="238937" cy="240042"/>
          </a:xfrm>
          <a:prstGeom prst="rect">
            <a:avLst/>
          </a:prstGeom>
        </p:spPr>
      </p:pic>
      <p:pic>
        <p:nvPicPr>
          <p:cNvPr id="14" name="Imagen 13">
            <a:extLst>
              <a:ext uri="{FF2B5EF4-FFF2-40B4-BE49-F238E27FC236}">
                <a16:creationId xmlns="" xmlns:a16="http://schemas.microsoft.com/office/drawing/2014/main" id="{553A5C7F-5EDE-4A0A-B59C-BED1A355973D}"/>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155788" y="5131246"/>
            <a:ext cx="238937" cy="240042"/>
          </a:xfrm>
          <a:prstGeom prst="rect">
            <a:avLst/>
          </a:prstGeom>
        </p:spPr>
      </p:pic>
      <p:pic>
        <p:nvPicPr>
          <p:cNvPr id="16" name="Imagen 15">
            <a:extLst>
              <a:ext uri="{FF2B5EF4-FFF2-40B4-BE49-F238E27FC236}">
                <a16:creationId xmlns="" xmlns:a16="http://schemas.microsoft.com/office/drawing/2014/main" id="{99A4D9B6-6AD7-4BFE-A00F-6BE47B594CF7}"/>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155788" y="5646001"/>
            <a:ext cx="238937" cy="240042"/>
          </a:xfrm>
          <a:prstGeom prst="rect">
            <a:avLst/>
          </a:prstGeom>
        </p:spPr>
      </p:pic>
      <p:pic>
        <p:nvPicPr>
          <p:cNvPr id="18" name="Imagen 17">
            <a:extLst>
              <a:ext uri="{FF2B5EF4-FFF2-40B4-BE49-F238E27FC236}">
                <a16:creationId xmlns="" xmlns:a16="http://schemas.microsoft.com/office/drawing/2014/main" id="{B39A39C3-19BD-4825-8846-F8A3D8B06B83}"/>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155788" y="4101736"/>
            <a:ext cx="238937" cy="240042"/>
          </a:xfrm>
          <a:prstGeom prst="rect">
            <a:avLst/>
          </a:prstGeom>
        </p:spPr>
      </p:pic>
    </p:spTree>
    <p:extLst>
      <p:ext uri="{BB962C8B-B14F-4D97-AF65-F5344CB8AC3E}">
        <p14:creationId xmlns:p14="http://schemas.microsoft.com/office/powerpoint/2010/main" xmlns="" val="1401248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wipe(left)">
                                      <p:cBhvr>
                                        <p:cTn id="30" dur="500"/>
                                        <p:tgtEl>
                                          <p:spTgt spid="2">
                                            <p:txEl>
                                              <p:pRg st="0" end="0"/>
                                            </p:txEl>
                                          </p:spTgt>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wipe(left)">
                                      <p:cBhvr>
                                        <p:cTn id="40" dur="500"/>
                                        <p:tgtEl>
                                          <p:spTgt spid="2">
                                            <p:txEl>
                                              <p:pRg st="1" end="1"/>
                                            </p:txEl>
                                          </p:spTgt>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Effect transition="in" filter="wipe(left)">
                                      <p:cBhvr>
                                        <p:cTn id="50" dur="500"/>
                                        <p:tgtEl>
                                          <p:spTgt spid="2">
                                            <p:txEl>
                                              <p:pRg st="2" end="2"/>
                                            </p:txEl>
                                          </p:spTgt>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2">
                                            <p:txEl>
                                              <p:pRg st="3" end="3"/>
                                            </p:txEl>
                                          </p:spTgt>
                                        </p:tgtEl>
                                        <p:attrNameLst>
                                          <p:attrName>style.visibility</p:attrName>
                                        </p:attrNameLst>
                                      </p:cBhvr>
                                      <p:to>
                                        <p:strVal val="visible"/>
                                      </p:to>
                                    </p:set>
                                    <p:animEffect transition="in" filter="wipe(left)">
                                      <p:cBhvr>
                                        <p:cTn id="60" dur="500"/>
                                        <p:tgtEl>
                                          <p:spTgt spid="2">
                                            <p:txEl>
                                              <p:pRg st="3" end="3"/>
                                            </p:txEl>
                                          </p:spTgt>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4500"/>
                            </p:stCondLst>
                            <p:childTnLst>
                              <p:par>
                                <p:cTn id="68" presetID="22" presetClass="entr" presetSubtype="8" fill="hold" grpId="0" nodeType="afterEffect">
                                  <p:stCondLst>
                                    <p:cond delay="0"/>
                                  </p:stCondLst>
                                  <p:childTnLst>
                                    <p:set>
                                      <p:cBhvr>
                                        <p:cTn id="69" dur="1" fill="hold">
                                          <p:stCondLst>
                                            <p:cond delay="0"/>
                                          </p:stCondLst>
                                        </p:cTn>
                                        <p:tgtEl>
                                          <p:spTgt spid="2">
                                            <p:txEl>
                                              <p:pRg st="4" end="4"/>
                                            </p:txEl>
                                          </p:spTgt>
                                        </p:tgtEl>
                                        <p:attrNameLst>
                                          <p:attrName>style.visibility</p:attrName>
                                        </p:attrNameLst>
                                      </p:cBhvr>
                                      <p:to>
                                        <p:strVal val="visible"/>
                                      </p:to>
                                    </p:set>
                                    <p:animEffect transition="in" filter="wipe(left)">
                                      <p:cBhvr>
                                        <p:cTn id="7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0E475F82-E19F-478C-9810-A00D65F87BBD}"/>
              </a:ext>
            </a:extLst>
          </p:cNvPr>
          <p:cNvSpPr/>
          <p:nvPr/>
        </p:nvSpPr>
        <p:spPr>
          <a:xfrm>
            <a:off x="0" y="0"/>
            <a:ext cx="8995954"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r>
              <a:rPr lang="ro-RO" sz="4400" b="1" smtClean="0">
                <a:ln w="11430"/>
                <a:solidFill>
                  <a:srgbClr val="E6DABC"/>
                </a:solidFill>
                <a:effectLst>
                  <a:outerShdw blurRad="50800" dist="39000" dir="5460000" algn="tl">
                    <a:srgbClr val="000000">
                      <a:alpha val="38000"/>
                    </a:srgbClr>
                  </a:outerShdw>
                </a:effectLst>
              </a:rPr>
              <a:t>SĂRACII SUNT ASUPRIŢI </a:t>
            </a:r>
            <a:r>
              <a:rPr lang="ro-RO" sz="4400" b="1" smtClean="0">
                <a:ln w="11430"/>
                <a:solidFill>
                  <a:srgbClr val="E6DABC"/>
                </a:solidFill>
                <a:effectLst>
                  <a:outerShdw blurRad="50800" dist="39000" dir="5460000" algn="tl">
                    <a:srgbClr val="000000">
                      <a:alpha val="38000"/>
                    </a:srgbClr>
                  </a:outerShdw>
                </a:effectLst>
              </a:rPr>
              <a:t>(V</a:t>
            </a:r>
            <a:r>
              <a:rPr lang="ro-RO" sz="4400" b="1" smtClean="0">
                <a:ln w="11430"/>
                <a:solidFill>
                  <a:srgbClr val="E6DABC"/>
                </a:solidFill>
                <a:effectLst>
                  <a:outerShdw blurRad="50800" dist="39000" dir="5460000" algn="tl">
                    <a:srgbClr val="000000">
                      <a:alpha val="38000"/>
                    </a:srgbClr>
                  </a:outerShdw>
                </a:effectLst>
              </a:rPr>
              <a:t>. </a:t>
            </a:r>
            <a:r>
              <a:rPr lang="ro-RO" sz="4400" b="1" smtClean="0">
                <a:ln w="11430"/>
                <a:solidFill>
                  <a:srgbClr val="E6DABC"/>
                </a:solidFill>
                <a:effectLst>
                  <a:outerShdw blurRad="50800" dist="39000" dir="5460000" algn="tl">
                    <a:srgbClr val="000000">
                      <a:alpha val="38000"/>
                    </a:srgbClr>
                  </a:outerShdw>
                </a:effectLst>
              </a:rPr>
              <a:t>1-5)</a:t>
            </a:r>
            <a:endParaRPr lang="ro-RO" sz="4400" b="1">
              <a:ln w="11430"/>
              <a:solidFill>
                <a:srgbClr val="E6DABC"/>
              </a:solidFill>
              <a:effectLst>
                <a:outerShdw blurRad="50800" dist="39000" dir="5460000" algn="tl">
                  <a:srgbClr val="000000">
                    <a:alpha val="38000"/>
                  </a:srgbClr>
                </a:outerShdw>
              </a:effectLst>
            </a:endParaRPr>
          </a:p>
        </p:txBody>
      </p:sp>
      <p:sp>
        <p:nvSpPr>
          <p:cNvPr id="3" name="Rectángulo 2">
            <a:extLst>
              <a:ext uri="{FF2B5EF4-FFF2-40B4-BE49-F238E27FC236}">
                <a16:creationId xmlns="" xmlns:a16="http://schemas.microsoft.com/office/drawing/2014/main" id="{251BB277-3BF5-4B5F-AA85-D6825E388538}"/>
              </a:ext>
            </a:extLst>
          </p:cNvPr>
          <p:cNvSpPr/>
          <p:nvPr/>
        </p:nvSpPr>
        <p:spPr>
          <a:xfrm>
            <a:off x="902042" y="676980"/>
            <a:ext cx="7438769" cy="646331"/>
          </a:xfrm>
          <a:prstGeom prst="rect">
            <a:avLst/>
          </a:prstGeom>
        </p:spPr>
        <p:txBody>
          <a:bodyPr wrap="square">
            <a:spAutoFit/>
          </a:bodyPr>
          <a:lstStyle/>
          <a:p>
            <a:r>
              <a:rPr lang="ro-RO" b="1" smtClean="0">
                <a:solidFill>
                  <a:schemeClr val="accent4">
                    <a:lumMod val="40000"/>
                    <a:lumOff val="60000"/>
                  </a:schemeClr>
                </a:solidFill>
                <a:effectLst>
                  <a:glow rad="127000">
                    <a:srgbClr val="A1853B"/>
                  </a:glow>
                  <a:outerShdw blurRad="38100" dist="38100" dir="2700000" algn="tl">
                    <a:srgbClr val="000000">
                      <a:alpha val="43137"/>
                    </a:srgbClr>
                  </a:outerShdw>
                </a:effectLst>
                <a:latin typeface="Comic Sans MS" panose="030F0702030302020204" pitchFamily="66" charset="0"/>
              </a:rPr>
              <a:t>„Din</a:t>
            </a:r>
            <a:r>
              <a:rPr lang="ro-RO" b="1" smtClean="0">
                <a:solidFill>
                  <a:schemeClr val="accent4">
                    <a:lumMod val="40000"/>
                    <a:lumOff val="60000"/>
                  </a:schemeClr>
                </a:solidFill>
                <a:effectLst>
                  <a:glow rad="127000">
                    <a:srgbClr val="A1853B"/>
                  </a:glow>
                  <a:outerShdw blurRad="38100" dist="38100" dir="2700000" algn="tl">
                    <a:srgbClr val="000000">
                      <a:alpha val="43137"/>
                    </a:srgbClr>
                  </a:outerShdw>
                </a:effectLst>
                <a:latin typeface="Comic Sans MS" panose="030F0702030302020204" pitchFamily="66" charset="0"/>
              </a:rPr>
              <a:t> partea oamenilor din popor şi din partea nevestelor lor s-au ridicat mari plângeri împotriva fraţilor lor </a:t>
            </a:r>
            <a:r>
              <a:rPr lang="ro-RO" b="1" smtClean="0">
                <a:solidFill>
                  <a:schemeClr val="accent4">
                    <a:lumMod val="40000"/>
                    <a:lumOff val="60000"/>
                  </a:schemeClr>
                </a:solidFill>
                <a:effectLst>
                  <a:glow rad="127000">
                    <a:srgbClr val="A1853B"/>
                  </a:glow>
                  <a:outerShdw blurRad="38100" dist="38100" dir="2700000" algn="tl">
                    <a:srgbClr val="000000">
                      <a:alpha val="43137"/>
                    </a:srgbClr>
                  </a:outerShdw>
                </a:effectLst>
                <a:latin typeface="Comic Sans MS" panose="030F0702030302020204" pitchFamily="66" charset="0"/>
              </a:rPr>
              <a:t>iudei</a:t>
            </a:r>
            <a:r>
              <a:rPr lang="ro-RO" b="1" smtClean="0">
                <a:solidFill>
                  <a:schemeClr val="accent4">
                    <a:lumMod val="40000"/>
                    <a:lumOff val="60000"/>
                  </a:schemeClr>
                </a:solidFill>
                <a:effectLst>
                  <a:glow rad="127000">
                    <a:srgbClr val="A1853B"/>
                  </a:glow>
                  <a:outerShdw blurRad="38100" dist="38100" dir="2700000" algn="tl">
                    <a:srgbClr val="000000">
                      <a:alpha val="43137"/>
                    </a:srgbClr>
                  </a:outerShdw>
                </a:effectLst>
                <a:latin typeface="Comic Sans MS" panose="030F0702030302020204" pitchFamily="66" charset="0"/>
              </a:rPr>
              <a:t>.” </a:t>
            </a:r>
            <a:r>
              <a:rPr lang="ro-RO" sz="1600" b="1" smtClean="0">
                <a:solidFill>
                  <a:schemeClr val="accent4">
                    <a:lumMod val="40000"/>
                    <a:lumOff val="60000"/>
                  </a:schemeClr>
                </a:solidFill>
                <a:effectLst>
                  <a:glow rad="127000">
                    <a:srgbClr val="A1853B"/>
                  </a:glow>
                  <a:outerShdw blurRad="38100" dist="38100" dir="2700000" algn="tl">
                    <a:srgbClr val="000000">
                      <a:alpha val="43137"/>
                    </a:srgbClr>
                  </a:outerShdw>
                </a:effectLst>
                <a:latin typeface="Comic Sans MS" panose="030F0702030302020204" pitchFamily="66" charset="0"/>
              </a:rPr>
              <a:t>(Neemia</a:t>
            </a:r>
            <a:r>
              <a:rPr lang="ro-RO" sz="1600" b="1" smtClean="0">
                <a:solidFill>
                  <a:schemeClr val="accent4">
                    <a:lumMod val="40000"/>
                    <a:lumOff val="60000"/>
                  </a:schemeClr>
                </a:solidFill>
                <a:effectLst>
                  <a:glow rad="127000">
                    <a:srgbClr val="A1853B"/>
                  </a:glow>
                  <a:outerShdw blurRad="38100" dist="38100" dir="2700000" algn="tl">
                    <a:srgbClr val="000000">
                      <a:alpha val="43137"/>
                    </a:srgbClr>
                  </a:outerShdw>
                </a:effectLst>
                <a:latin typeface="Comic Sans MS" panose="030F0702030302020204" pitchFamily="66" charset="0"/>
              </a:rPr>
              <a:t> 5:1</a:t>
            </a:r>
            <a:r>
              <a:rPr lang="ro-RO" sz="1600" b="1" smtClean="0">
                <a:solidFill>
                  <a:schemeClr val="accent4">
                    <a:lumMod val="40000"/>
                    <a:lumOff val="60000"/>
                  </a:schemeClr>
                </a:solidFill>
                <a:effectLst>
                  <a:glow rad="127000">
                    <a:srgbClr val="A1853B"/>
                  </a:glow>
                  <a:outerShdw blurRad="38100" dist="38100" dir="2700000" algn="tl">
                    <a:srgbClr val="000000">
                      <a:alpha val="43137"/>
                    </a:srgbClr>
                  </a:outerShdw>
                </a:effectLst>
                <a:latin typeface="Comic Sans MS" panose="030F0702030302020204" pitchFamily="66" charset="0"/>
              </a:rPr>
              <a:t>)</a:t>
            </a:r>
            <a:endParaRPr lang="ro-RO" sz="1700" b="1">
              <a:solidFill>
                <a:schemeClr val="accent4">
                  <a:lumMod val="40000"/>
                  <a:lumOff val="60000"/>
                </a:schemeClr>
              </a:solidFill>
              <a:effectLst>
                <a:glow rad="127000">
                  <a:srgbClr val="A1853B"/>
                </a:glow>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20C8ED3C-8DFE-419E-AE4F-006D21B1998F}"/>
              </a:ext>
            </a:extLst>
          </p:cNvPr>
          <p:cNvSpPr txBox="1"/>
          <p:nvPr/>
        </p:nvSpPr>
        <p:spPr>
          <a:xfrm>
            <a:off x="465008" y="1323311"/>
            <a:ext cx="8760823" cy="400110"/>
          </a:xfrm>
          <a:prstGeom prst="rect">
            <a:avLst/>
          </a:prstGeom>
          <a:noFill/>
        </p:spPr>
        <p:txBody>
          <a:bodyPr wrap="square" rtlCol="0">
            <a:spAutoFit/>
          </a:bodyPr>
          <a:lstStyle/>
          <a:p>
            <a:pPr>
              <a:spcBef>
                <a:spcPts val="600"/>
              </a:spcBef>
            </a:pPr>
            <a:r>
              <a:rPr lang="ro-RO" sz="2000" b="1">
                <a:solidFill>
                  <a:schemeClr val="bg1"/>
                </a:solidFill>
                <a:effectLst>
                  <a:outerShdw blurRad="38100" dist="38100" dir="2700000" algn="tl">
                    <a:srgbClr val="000000">
                      <a:alpha val="43137"/>
                    </a:srgbClr>
                  </a:outerShdw>
                </a:effectLst>
              </a:rPr>
              <a:t>Asuprirea celor săraci a derivat din trei aspecte </a:t>
            </a:r>
            <a:r>
              <a:rPr lang="ro-RO" sz="2000" b="1">
                <a:solidFill>
                  <a:schemeClr val="bg1"/>
                </a:solidFill>
                <a:effectLst>
                  <a:outerShdw blurRad="38100" dist="38100" dir="2700000" algn="tl">
                    <a:srgbClr val="000000">
                      <a:alpha val="43137"/>
                    </a:srgbClr>
                  </a:outerShdw>
                </a:effectLst>
              </a:rPr>
              <a:t>diferite</a:t>
            </a:r>
            <a:r>
              <a:rPr lang="ro-RO" sz="2000" b="1" smtClean="0">
                <a:solidFill>
                  <a:schemeClr val="bg1"/>
                </a:solidFill>
                <a:effectLst>
                  <a:outerShdw blurRad="38100" dist="38100" dir="2700000" algn="tl">
                    <a:srgbClr val="000000">
                      <a:alpha val="43137"/>
                    </a:srgbClr>
                  </a:outerShdw>
                </a:effectLst>
              </a:rPr>
              <a:t>:</a:t>
            </a:r>
            <a:endParaRPr lang="ro-RO" sz="2000" b="1">
              <a:solidFill>
                <a:schemeClr val="bg1"/>
              </a:solidFill>
              <a:effectLst>
                <a:outerShdw blurRad="38100" dist="38100" dir="2700000" algn="tl">
                  <a:srgbClr val="000000">
                    <a:alpha val="43137"/>
                  </a:srgbClr>
                </a:outerShdw>
              </a:effectLst>
            </a:endParaRPr>
          </a:p>
        </p:txBody>
      </p:sp>
      <p:graphicFrame>
        <p:nvGraphicFramePr>
          <p:cNvPr id="8" name="Diagrama 7">
            <a:extLst>
              <a:ext uri="{FF2B5EF4-FFF2-40B4-BE49-F238E27FC236}">
                <a16:creationId xmlns="" xmlns:a16="http://schemas.microsoft.com/office/drawing/2014/main" id="{9FE312D3-1FFF-4BC8-8AA1-5E4C9C39DE4C}"/>
              </a:ext>
            </a:extLst>
          </p:cNvPr>
          <p:cNvGraphicFramePr/>
          <p:nvPr>
            <p:extLst>
              <p:ext uri="{D42A27DB-BD31-4B8C-83A1-F6EECF244321}">
                <p14:modId xmlns:p14="http://schemas.microsoft.com/office/powerpoint/2010/main" xmlns="" val="4134459983"/>
              </p:ext>
            </p:extLst>
          </p:nvPr>
        </p:nvGraphicFramePr>
        <p:xfrm>
          <a:off x="226422" y="1749934"/>
          <a:ext cx="8760823" cy="174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 xmlns:a16="http://schemas.microsoft.com/office/drawing/2014/main" id="{804EC44E-FFB6-407C-A53A-2057C822E887}"/>
              </a:ext>
            </a:extLst>
          </p:cNvPr>
          <p:cNvSpPr txBox="1"/>
          <p:nvPr/>
        </p:nvSpPr>
        <p:spPr>
          <a:xfrm>
            <a:off x="156754" y="3588448"/>
            <a:ext cx="4775751" cy="3323987"/>
          </a:xfrm>
          <a:prstGeom prst="rect">
            <a:avLst/>
          </a:prstGeom>
          <a:noFill/>
        </p:spPr>
        <p:txBody>
          <a:bodyPr wrap="square" rtlCol="0">
            <a:spAutoFit/>
          </a:bodyPr>
          <a:lstStyle/>
          <a:p>
            <a:pPr>
              <a:spcBef>
                <a:spcPts val="600"/>
              </a:spcBef>
            </a:pPr>
            <a:r>
              <a:rPr lang="ro-RO" sz="2000" b="1"/>
              <a:t>În toate aceste cazuri, oamenii nu au putut </a:t>
            </a:r>
            <a:r>
              <a:rPr lang="ro-RO" sz="2000" b="1" smtClean="0"/>
              <a:t>să-şi </a:t>
            </a:r>
            <a:r>
              <a:rPr lang="ro-RO" sz="2000" b="1"/>
              <a:t>achite datoriile din cauza unui secerat sărac. În schimb, au trebuit </a:t>
            </a:r>
            <a:r>
              <a:rPr lang="ro-RO" sz="2000" b="1" smtClean="0"/>
              <a:t>să-şi </a:t>
            </a:r>
            <a:r>
              <a:rPr lang="ro-RO" sz="2000" b="1"/>
              <a:t>dea copii ca slujitori.</a:t>
            </a:r>
          </a:p>
          <a:p>
            <a:pPr>
              <a:spcBef>
                <a:spcPts val="600"/>
              </a:spcBef>
            </a:pPr>
            <a:r>
              <a:rPr lang="ro-RO" sz="2000" b="1"/>
              <a:t>Creditorii i-au silit </a:t>
            </a:r>
            <a:r>
              <a:rPr lang="ro-RO" sz="2000" b="1" smtClean="0"/>
              <a:t>să-şi </a:t>
            </a:r>
            <a:r>
              <a:rPr lang="ro-RO" sz="2000" b="1"/>
              <a:t>achite datoriile chiar </a:t>
            </a:r>
            <a:r>
              <a:rPr lang="ro-RO" sz="2000" b="1" smtClean="0"/>
              <a:t>şi </a:t>
            </a:r>
            <a:r>
              <a:rPr lang="ro-RO" sz="2000" b="1"/>
              <a:t>când </a:t>
            </a:r>
            <a:r>
              <a:rPr lang="ro-RO" sz="2000" b="1" smtClean="0"/>
              <a:t>ştiau </a:t>
            </a:r>
            <a:r>
              <a:rPr lang="ro-RO" sz="2000" b="1"/>
              <a:t>că nu au cu ce să le plătească.</a:t>
            </a:r>
          </a:p>
          <a:p>
            <a:pPr>
              <a:spcBef>
                <a:spcPts val="600"/>
              </a:spcBef>
            </a:pPr>
            <a:r>
              <a:rPr lang="ro-RO" sz="2000" b="1"/>
              <a:t>Noi trebuie să ne dăm toate </a:t>
            </a:r>
            <a:r>
              <a:rPr lang="ro-RO" sz="2000" b="1" smtClean="0"/>
              <a:t>silinţele </a:t>
            </a:r>
            <a:r>
              <a:rPr lang="ro-RO" sz="2000" b="1"/>
              <a:t>să-i </a:t>
            </a:r>
            <a:r>
              <a:rPr lang="ro-RO" sz="2000" b="1" smtClean="0"/>
              <a:t>ajutăm </a:t>
            </a:r>
            <a:r>
              <a:rPr lang="ro-RO" sz="2000" b="1"/>
              <a:t>pe </a:t>
            </a:r>
            <a:r>
              <a:rPr lang="ro-RO" sz="2000" b="1" smtClean="0"/>
              <a:t>nevoiaşi</a:t>
            </a:r>
            <a:r>
              <a:rPr lang="ro-RO" sz="2000" b="1"/>
              <a:t>, </a:t>
            </a:r>
            <a:r>
              <a:rPr lang="ro-RO" sz="2000" b="1" smtClean="0"/>
              <a:t>neţinând </a:t>
            </a:r>
            <a:r>
              <a:rPr lang="ro-RO" sz="2000" b="1"/>
              <a:t>cont de modul în care au devenit </a:t>
            </a:r>
            <a:r>
              <a:rPr lang="ro-RO" sz="2000" b="1"/>
              <a:t>săraci</a:t>
            </a:r>
            <a:r>
              <a:rPr lang="ro-RO" sz="2000" b="1" smtClean="0"/>
              <a:t>.</a:t>
            </a:r>
            <a:endParaRPr lang="ro-RO" sz="2000" b="1"/>
          </a:p>
        </p:txBody>
      </p:sp>
      <p:pic>
        <p:nvPicPr>
          <p:cNvPr id="7" name="Imagen 6">
            <a:extLst>
              <a:ext uri="{FF2B5EF4-FFF2-40B4-BE49-F238E27FC236}">
                <a16:creationId xmlns="" xmlns:a16="http://schemas.microsoft.com/office/drawing/2014/main" id="{D95280F6-232D-4D06-8F6D-7BBF4892D51B}"/>
              </a:ext>
            </a:extLst>
          </p:cNvPr>
          <p:cNvPicPr>
            <a:picLocks noChangeAspect="1"/>
          </p:cNvPicPr>
          <p:nvPr/>
        </p:nvPicPr>
        <p:blipFill>
          <a:blip r:embed="rId7">
            <a:extLst>
              <a:ext uri="{28A0092B-C50C-407E-A947-70E740481C1C}">
                <a14:useLocalDpi xmlns:a14="http://schemas.microsoft.com/office/drawing/2010/main" xmlns=""/>
              </a:ext>
            </a:extLst>
          </a:blip>
          <a:stretch>
            <a:fillRect/>
          </a:stretch>
        </p:blipFill>
        <p:spPr>
          <a:xfrm>
            <a:off x="4845420" y="3849189"/>
            <a:ext cx="4141826" cy="2802506"/>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0908544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graphicEl>
                                              <a:dgm id="{528463B2-EE01-4365-9904-2AAB6A553061}"/>
                                            </p:graphicEl>
                                          </p:spTgt>
                                        </p:tgtEl>
                                        <p:attrNameLst>
                                          <p:attrName>style.visibility</p:attrName>
                                        </p:attrNameLst>
                                      </p:cBhvr>
                                      <p:to>
                                        <p:strVal val="visible"/>
                                      </p:to>
                                    </p:set>
                                    <p:anim calcmode="lin" valueType="num">
                                      <p:cBhvr>
                                        <p:cTn id="44" dur="500" fill="hold"/>
                                        <p:tgtEl>
                                          <p:spTgt spid="8">
                                            <p:graphicEl>
                                              <a:dgm id="{528463B2-EE01-4365-9904-2AAB6A553061}"/>
                                            </p:graphicEl>
                                          </p:spTgt>
                                        </p:tgtEl>
                                        <p:attrNameLst>
                                          <p:attrName>ppt_w</p:attrName>
                                        </p:attrNameLst>
                                      </p:cBhvr>
                                      <p:tavLst>
                                        <p:tav tm="0">
                                          <p:val>
                                            <p:fltVal val="0"/>
                                          </p:val>
                                        </p:tav>
                                        <p:tav tm="100000">
                                          <p:val>
                                            <p:strVal val="#ppt_w"/>
                                          </p:val>
                                        </p:tav>
                                      </p:tavLst>
                                    </p:anim>
                                    <p:anim calcmode="lin" valueType="num">
                                      <p:cBhvr>
                                        <p:cTn id="45" dur="500" fill="hold"/>
                                        <p:tgtEl>
                                          <p:spTgt spid="8">
                                            <p:graphicEl>
                                              <a:dgm id="{528463B2-EE01-4365-9904-2AAB6A553061}"/>
                                            </p:graphicEl>
                                          </p:spTgt>
                                        </p:tgtEl>
                                        <p:attrNameLst>
                                          <p:attrName>ppt_h</p:attrName>
                                        </p:attrNameLst>
                                      </p:cBhvr>
                                      <p:tavLst>
                                        <p:tav tm="0">
                                          <p:val>
                                            <p:fltVal val="0"/>
                                          </p:val>
                                        </p:tav>
                                        <p:tav tm="100000">
                                          <p:val>
                                            <p:strVal val="#ppt_h"/>
                                          </p:val>
                                        </p:tav>
                                      </p:tavLst>
                                    </p:anim>
                                    <p:animEffect transition="in" filter="fade">
                                      <p:cBhvr>
                                        <p:cTn id="46" dur="500"/>
                                        <p:tgtEl>
                                          <p:spTgt spid="8">
                                            <p:graphicEl>
                                              <a:dgm id="{528463B2-EE01-4365-9904-2AAB6A553061}"/>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8">
                                            <p:graphicEl>
                                              <a:dgm id="{34523B6F-3535-46BB-9DD2-6EB27E4EB645}"/>
                                            </p:graphicEl>
                                          </p:spTgt>
                                        </p:tgtEl>
                                        <p:attrNameLst>
                                          <p:attrName>style.visibility</p:attrName>
                                        </p:attrNameLst>
                                      </p:cBhvr>
                                      <p:to>
                                        <p:strVal val="visible"/>
                                      </p:to>
                                    </p:set>
                                    <p:animEffect transition="in" filter="wipe(left)">
                                      <p:cBhvr>
                                        <p:cTn id="49" dur="500"/>
                                        <p:tgtEl>
                                          <p:spTgt spid="8">
                                            <p:graphicEl>
                                              <a:dgm id="{34523B6F-3535-46BB-9DD2-6EB27E4EB645}"/>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
                                            <p:graphicEl>
                                              <a:dgm id="{EF7A728A-8591-48CB-93D3-CE0339A5175D}"/>
                                            </p:graphicEl>
                                          </p:spTgt>
                                        </p:tgtEl>
                                        <p:attrNameLst>
                                          <p:attrName>style.visibility</p:attrName>
                                        </p:attrNameLst>
                                      </p:cBhvr>
                                      <p:to>
                                        <p:strVal val="visible"/>
                                      </p:to>
                                    </p:set>
                                    <p:anim calcmode="lin" valueType="num">
                                      <p:cBhvr>
                                        <p:cTn id="54" dur="500" fill="hold"/>
                                        <p:tgtEl>
                                          <p:spTgt spid="8">
                                            <p:graphicEl>
                                              <a:dgm id="{EF7A728A-8591-48CB-93D3-CE0339A5175D}"/>
                                            </p:graphicEl>
                                          </p:spTgt>
                                        </p:tgtEl>
                                        <p:attrNameLst>
                                          <p:attrName>ppt_w</p:attrName>
                                        </p:attrNameLst>
                                      </p:cBhvr>
                                      <p:tavLst>
                                        <p:tav tm="0">
                                          <p:val>
                                            <p:fltVal val="0"/>
                                          </p:val>
                                        </p:tav>
                                        <p:tav tm="100000">
                                          <p:val>
                                            <p:strVal val="#ppt_w"/>
                                          </p:val>
                                        </p:tav>
                                      </p:tavLst>
                                    </p:anim>
                                    <p:anim calcmode="lin" valueType="num">
                                      <p:cBhvr>
                                        <p:cTn id="55" dur="500" fill="hold"/>
                                        <p:tgtEl>
                                          <p:spTgt spid="8">
                                            <p:graphicEl>
                                              <a:dgm id="{EF7A728A-8591-48CB-93D3-CE0339A5175D}"/>
                                            </p:graphicEl>
                                          </p:spTgt>
                                        </p:tgtEl>
                                        <p:attrNameLst>
                                          <p:attrName>ppt_h</p:attrName>
                                        </p:attrNameLst>
                                      </p:cBhvr>
                                      <p:tavLst>
                                        <p:tav tm="0">
                                          <p:val>
                                            <p:fltVal val="0"/>
                                          </p:val>
                                        </p:tav>
                                        <p:tav tm="100000">
                                          <p:val>
                                            <p:strVal val="#ppt_h"/>
                                          </p:val>
                                        </p:tav>
                                      </p:tavLst>
                                    </p:anim>
                                    <p:animEffect transition="in" filter="fade">
                                      <p:cBhvr>
                                        <p:cTn id="56" dur="500"/>
                                        <p:tgtEl>
                                          <p:spTgt spid="8">
                                            <p:graphicEl>
                                              <a:dgm id="{EF7A728A-8591-48CB-93D3-CE0339A5175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
                                            <p:graphicEl>
                                              <a:dgm id="{0B30648D-2CF8-48C9-8237-144607931263}"/>
                                            </p:graphicEl>
                                          </p:spTgt>
                                        </p:tgtEl>
                                        <p:attrNameLst>
                                          <p:attrName>style.visibility</p:attrName>
                                        </p:attrNameLst>
                                      </p:cBhvr>
                                      <p:to>
                                        <p:strVal val="visible"/>
                                      </p:to>
                                    </p:set>
                                    <p:animEffect transition="in" filter="wipe(left)">
                                      <p:cBhvr>
                                        <p:cTn id="59" dur="500"/>
                                        <p:tgtEl>
                                          <p:spTgt spid="8">
                                            <p:graphicEl>
                                              <a:dgm id="{0B30648D-2CF8-48C9-8237-14460793126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8">
                                            <p:graphicEl>
                                              <a:dgm id="{EBB061A3-FD5F-4303-A1F4-36C1AC81D4DD}"/>
                                            </p:graphicEl>
                                          </p:spTgt>
                                        </p:tgtEl>
                                        <p:attrNameLst>
                                          <p:attrName>style.visibility</p:attrName>
                                        </p:attrNameLst>
                                      </p:cBhvr>
                                      <p:to>
                                        <p:strVal val="visible"/>
                                      </p:to>
                                    </p:set>
                                    <p:anim calcmode="lin" valueType="num">
                                      <p:cBhvr>
                                        <p:cTn id="64" dur="500" fill="hold"/>
                                        <p:tgtEl>
                                          <p:spTgt spid="8">
                                            <p:graphicEl>
                                              <a:dgm id="{EBB061A3-FD5F-4303-A1F4-36C1AC81D4DD}"/>
                                            </p:graphicEl>
                                          </p:spTgt>
                                        </p:tgtEl>
                                        <p:attrNameLst>
                                          <p:attrName>ppt_w</p:attrName>
                                        </p:attrNameLst>
                                      </p:cBhvr>
                                      <p:tavLst>
                                        <p:tav tm="0">
                                          <p:val>
                                            <p:fltVal val="0"/>
                                          </p:val>
                                        </p:tav>
                                        <p:tav tm="100000">
                                          <p:val>
                                            <p:strVal val="#ppt_w"/>
                                          </p:val>
                                        </p:tav>
                                      </p:tavLst>
                                    </p:anim>
                                    <p:anim calcmode="lin" valueType="num">
                                      <p:cBhvr>
                                        <p:cTn id="65" dur="500" fill="hold"/>
                                        <p:tgtEl>
                                          <p:spTgt spid="8">
                                            <p:graphicEl>
                                              <a:dgm id="{EBB061A3-FD5F-4303-A1F4-36C1AC81D4DD}"/>
                                            </p:graphicEl>
                                          </p:spTgt>
                                        </p:tgtEl>
                                        <p:attrNameLst>
                                          <p:attrName>ppt_h</p:attrName>
                                        </p:attrNameLst>
                                      </p:cBhvr>
                                      <p:tavLst>
                                        <p:tav tm="0">
                                          <p:val>
                                            <p:fltVal val="0"/>
                                          </p:val>
                                        </p:tav>
                                        <p:tav tm="100000">
                                          <p:val>
                                            <p:strVal val="#ppt_h"/>
                                          </p:val>
                                        </p:tav>
                                      </p:tavLst>
                                    </p:anim>
                                    <p:animEffect transition="in" filter="fade">
                                      <p:cBhvr>
                                        <p:cTn id="66" dur="500"/>
                                        <p:tgtEl>
                                          <p:spTgt spid="8">
                                            <p:graphicEl>
                                              <a:dgm id="{EBB061A3-FD5F-4303-A1F4-36C1AC81D4DD}"/>
                                            </p:graphic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8">
                                            <p:graphicEl>
                                              <a:dgm id="{1EA9D70B-61D7-4847-8A4F-4F39616502A9}"/>
                                            </p:graphicEl>
                                          </p:spTgt>
                                        </p:tgtEl>
                                        <p:attrNameLst>
                                          <p:attrName>style.visibility</p:attrName>
                                        </p:attrNameLst>
                                      </p:cBhvr>
                                      <p:to>
                                        <p:strVal val="visible"/>
                                      </p:to>
                                    </p:set>
                                    <p:animEffect transition="in" filter="wipe(left)">
                                      <p:cBhvr>
                                        <p:cTn id="69" dur="500"/>
                                        <p:tgtEl>
                                          <p:spTgt spid="8">
                                            <p:graphicEl>
                                              <a:dgm id="{1EA9D70B-61D7-4847-8A4F-4F39616502A9}"/>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
                                            <p:txEl>
                                              <p:pRg st="0" end="0"/>
                                            </p:txEl>
                                          </p:spTgt>
                                        </p:tgtEl>
                                        <p:attrNameLst>
                                          <p:attrName>style.visibility</p:attrName>
                                        </p:attrNameLst>
                                      </p:cBhvr>
                                      <p:to>
                                        <p:strVal val="visible"/>
                                      </p:to>
                                    </p:set>
                                    <p:animEffect transition="in" filter="fade">
                                      <p:cBhvr>
                                        <p:cTn id="74" dur="1000"/>
                                        <p:tgtEl>
                                          <p:spTgt spid="6">
                                            <p:txEl>
                                              <p:pRg st="0" end="0"/>
                                            </p:txEl>
                                          </p:spTgt>
                                        </p:tgtEl>
                                      </p:cBhvr>
                                    </p:animEffect>
                                    <p:anim calcmode="lin" valueType="num">
                                      <p:cBhvr>
                                        <p:cTn id="7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6">
                                            <p:txEl>
                                              <p:pRg st="1" end="1"/>
                                            </p:txEl>
                                          </p:spTgt>
                                        </p:tgtEl>
                                        <p:attrNameLst>
                                          <p:attrName>style.visibility</p:attrName>
                                        </p:attrNameLst>
                                      </p:cBhvr>
                                      <p:to>
                                        <p:strVal val="visible"/>
                                      </p:to>
                                    </p:set>
                                    <p:animEffect transition="in" filter="fade">
                                      <p:cBhvr>
                                        <p:cTn id="81" dur="1000"/>
                                        <p:tgtEl>
                                          <p:spTgt spid="6">
                                            <p:txEl>
                                              <p:pRg st="1" end="1"/>
                                            </p:txEl>
                                          </p:spTgt>
                                        </p:tgtEl>
                                      </p:cBhvr>
                                    </p:animEffect>
                                    <p:anim calcmode="lin" valueType="num">
                                      <p:cBhvr>
                                        <p:cTn id="8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8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6">
                                            <p:txEl>
                                              <p:pRg st="2" end="2"/>
                                            </p:txEl>
                                          </p:spTgt>
                                        </p:tgtEl>
                                        <p:attrNameLst>
                                          <p:attrName>style.visibility</p:attrName>
                                        </p:attrNameLst>
                                      </p:cBhvr>
                                      <p:to>
                                        <p:strVal val="visible"/>
                                      </p:to>
                                    </p:set>
                                    <p:animEffect transition="in" filter="fade">
                                      <p:cBhvr>
                                        <p:cTn id="88" dur="1000"/>
                                        <p:tgtEl>
                                          <p:spTgt spid="6">
                                            <p:txEl>
                                              <p:pRg st="2" end="2"/>
                                            </p:txEl>
                                          </p:spTgt>
                                        </p:tgtEl>
                                      </p:cBhvr>
                                    </p:animEffect>
                                    <p:anim calcmode="lin" valueType="num">
                                      <p:cBhvr>
                                        <p:cTn id="8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8" grpId="0" uiExpand="1">
        <p:bldSub>
          <a:bldDgm bld="one"/>
        </p:bldSub>
      </p:bldGraphic>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6">
                <a:shade val="45000"/>
                <a:satMod val="135000"/>
              </a:schemeClr>
              <a:prstClr val="white"/>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C08AC053-4F6A-4369-A2B9-34047ACB65FD}"/>
              </a:ext>
            </a:extLst>
          </p:cNvPr>
          <p:cNvSpPr/>
          <p:nvPr/>
        </p:nvSpPr>
        <p:spPr>
          <a:xfrm>
            <a:off x="0" y="0"/>
            <a:ext cx="6955524" cy="615553"/>
          </a:xfrm>
          <a:prstGeom prst="rect">
            <a:avLst/>
          </a:prstGeom>
          <a:noFill/>
        </p:spPr>
        <p:txBody>
          <a:bodyPr wrap="square" rtlCol="0">
            <a:spAutoFit/>
            <a:scene3d>
              <a:camera prst="orthographicFront"/>
              <a:lightRig rig="soft" dir="tl">
                <a:rot lat="0" lon="0" rev="5400000"/>
              </a:lightRig>
            </a:scene3d>
            <a:sp3d contourW="12700">
              <a:bevelT w="25400" h="25400"/>
              <a:contourClr>
                <a:schemeClr val="accent6">
                  <a:shade val="73000"/>
                </a:schemeClr>
              </a:contourClr>
            </a:sp3d>
          </a:bodyPr>
          <a:lstStyle/>
          <a:p>
            <a:pPr algn="ctr" defTabSz="914400"/>
            <a:r>
              <a:rPr lang="ro-RO" sz="3400" b="1" spc="30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75000"/>
                    </a:srgbClr>
                  </a:outerShdw>
                </a:effectLst>
              </a:rPr>
              <a:t>SPIRITUL LEGII (V. 6-7)</a:t>
            </a:r>
            <a:endParaRPr lang="ro-RO" sz="3400" b="1" spc="30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75000"/>
                  </a:srgbClr>
                </a:outerShdw>
              </a:effectLst>
            </a:endParaRPr>
          </a:p>
        </p:txBody>
      </p:sp>
      <p:sp>
        <p:nvSpPr>
          <p:cNvPr id="3" name="Rectángulo 2">
            <a:extLst>
              <a:ext uri="{FF2B5EF4-FFF2-40B4-BE49-F238E27FC236}">
                <a16:creationId xmlns="" xmlns:a16="http://schemas.microsoft.com/office/drawing/2014/main" id="{26451CF7-2764-4321-AA03-811A7AEE4306}"/>
              </a:ext>
            </a:extLst>
          </p:cNvPr>
          <p:cNvSpPr/>
          <p:nvPr/>
        </p:nvSpPr>
        <p:spPr>
          <a:xfrm>
            <a:off x="975946" y="616332"/>
            <a:ext cx="5310554" cy="646331"/>
          </a:xfrm>
          <a:prstGeom prst="rect">
            <a:avLst/>
          </a:prstGeom>
        </p:spPr>
        <p:txBody>
          <a:bodyPr wrap="square">
            <a:spAutoFit/>
          </a:bodyPr>
          <a:lstStyle/>
          <a:p>
            <a:r>
              <a:rPr lang="ro-RO" b="1" smtClean="0">
                <a:solidFill>
                  <a:srgbClr val="476036"/>
                </a:solidFill>
                <a:latin typeface="Comic Sans MS" panose="030F0702030302020204" pitchFamily="66" charset="0"/>
              </a:rPr>
              <a:t>„</a:t>
            </a:r>
            <a:r>
              <a:rPr lang="ro-RO" b="1" smtClean="0">
                <a:solidFill>
                  <a:srgbClr val="476036"/>
                </a:solidFill>
                <a:latin typeface="Comic Sans MS" panose="030F0702030302020204" pitchFamily="66" charset="0"/>
              </a:rPr>
              <a:t>M-am supărat foarte tare când le-am auzit plângerile şi cuvintele </a:t>
            </a:r>
            <a:r>
              <a:rPr lang="ro-RO" b="1" smtClean="0">
                <a:solidFill>
                  <a:srgbClr val="476036"/>
                </a:solidFill>
                <a:latin typeface="Comic Sans MS" panose="030F0702030302020204" pitchFamily="66" charset="0"/>
              </a:rPr>
              <a:t>acestea</a:t>
            </a:r>
            <a:r>
              <a:rPr lang="ro-RO" b="1" smtClean="0">
                <a:solidFill>
                  <a:srgbClr val="476036"/>
                </a:solidFill>
                <a:latin typeface="Comic Sans MS" panose="030F0702030302020204" pitchFamily="66" charset="0"/>
              </a:rPr>
              <a:t>.” </a:t>
            </a:r>
            <a:r>
              <a:rPr lang="ro-RO" sz="1600" b="1" smtClean="0">
                <a:solidFill>
                  <a:srgbClr val="476036"/>
                </a:solidFill>
                <a:latin typeface="Comic Sans MS" panose="030F0702030302020204" pitchFamily="66" charset="0"/>
              </a:rPr>
              <a:t>(Neemia</a:t>
            </a:r>
            <a:r>
              <a:rPr lang="ro-RO" sz="1600" b="1" smtClean="0">
                <a:solidFill>
                  <a:srgbClr val="476036"/>
                </a:solidFill>
                <a:latin typeface="Comic Sans MS" panose="030F0702030302020204" pitchFamily="66" charset="0"/>
              </a:rPr>
              <a:t> 5:6</a:t>
            </a:r>
            <a:r>
              <a:rPr lang="ro-RO" sz="1600" b="1" smtClean="0">
                <a:solidFill>
                  <a:srgbClr val="476036"/>
                </a:solidFill>
                <a:latin typeface="Comic Sans MS" panose="030F0702030302020204" pitchFamily="66" charset="0"/>
              </a:rPr>
              <a:t>)</a:t>
            </a:r>
            <a:endParaRPr lang="ro-RO" b="1">
              <a:solidFill>
                <a:srgbClr val="476036"/>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9452568E-FAB8-4C4E-89C9-FFC0582086CD}"/>
              </a:ext>
            </a:extLst>
          </p:cNvPr>
          <p:cNvSpPr txBox="1"/>
          <p:nvPr/>
        </p:nvSpPr>
        <p:spPr>
          <a:xfrm>
            <a:off x="4066903" y="1456050"/>
            <a:ext cx="4963886" cy="5247590"/>
          </a:xfrm>
          <a:prstGeom prst="rect">
            <a:avLst/>
          </a:prstGeom>
          <a:noFill/>
        </p:spPr>
        <p:txBody>
          <a:bodyPr wrap="square" rtlCol="0">
            <a:spAutoFit/>
          </a:bodyPr>
          <a:lstStyle/>
          <a:p>
            <a:pPr>
              <a:spcBef>
                <a:spcPts val="600"/>
              </a:spcBef>
            </a:pPr>
            <a:r>
              <a:rPr lang="ro-RO" sz="2000" b="1"/>
              <a:t>Dumnezeu i-a îngăduit lui Israel să păstreze unele obiceiuri ce astăzi sunt considerate nedrepte, precum sclavia (Matei 19:8). Cu toate acestea, El a dat legi care să prevină abuzurile.</a:t>
            </a:r>
          </a:p>
          <a:p>
            <a:pPr>
              <a:spcBef>
                <a:spcPts val="600"/>
              </a:spcBef>
            </a:pPr>
            <a:r>
              <a:rPr lang="ro-RO" sz="2000" b="1"/>
              <a:t>Robii evrei puteau sluji doar pentru </a:t>
            </a:r>
            <a:r>
              <a:rPr lang="ro-RO" sz="2000" b="1" smtClean="0"/>
              <a:t>şase </a:t>
            </a:r>
            <a:r>
              <a:rPr lang="ro-RO" sz="2000" b="1"/>
              <a:t>ani, sau până în anul Jubileului, depinzând de caz (Exodul 21:2: Leviticul 25:39-40).</a:t>
            </a:r>
          </a:p>
          <a:p>
            <a:pPr>
              <a:spcBef>
                <a:spcPts val="600"/>
              </a:spcBef>
            </a:pPr>
            <a:r>
              <a:rPr lang="ro-RO" sz="2000" b="1"/>
              <a:t>Astfel, creditorii din timpul lui Neemia </a:t>
            </a:r>
            <a:r>
              <a:rPr lang="ro-RO" sz="2000" b="1" smtClean="0"/>
              <a:t>îşi </a:t>
            </a:r>
            <a:r>
              <a:rPr lang="ro-RO" sz="2000" b="1"/>
              <a:t>exercitau dreptul, însă dădeau uitării spiritul legii </a:t>
            </a:r>
            <a:r>
              <a:rPr lang="ro-RO" sz="2000" b="1" smtClean="0"/>
              <a:t>(prevenirea sclaviei</a:t>
            </a:r>
            <a:r>
              <a:rPr lang="ro-RO" sz="2000" b="1"/>
              <a:t>).</a:t>
            </a:r>
          </a:p>
          <a:p>
            <a:pPr>
              <a:spcBef>
                <a:spcPts val="600"/>
              </a:spcBef>
            </a:pPr>
            <a:r>
              <a:rPr lang="ro-RO" sz="2000" b="1"/>
              <a:t>Neemia a studiat cazul în profunzime pentru a putea găsi un temei legal prin care să-i dojenească. El i-a acuzat de cămătărie (vezi Exodul 22:25; Leviticul 25:36; Deuteronomul </a:t>
            </a:r>
            <a:r>
              <a:rPr lang="ro-RO" sz="2000" b="1"/>
              <a:t>23:19</a:t>
            </a:r>
            <a:r>
              <a:rPr lang="ro-RO" sz="2000" b="1" smtClean="0"/>
              <a:t>).</a:t>
            </a:r>
            <a:endParaRPr lang="ro-RO" sz="2000" b="1"/>
          </a:p>
        </p:txBody>
      </p:sp>
      <p:pic>
        <p:nvPicPr>
          <p:cNvPr id="5" name="Imagen 4">
            <a:extLst>
              <a:ext uri="{FF2B5EF4-FFF2-40B4-BE49-F238E27FC236}">
                <a16:creationId xmlns="" xmlns:a16="http://schemas.microsoft.com/office/drawing/2014/main" id="{17213351-D317-4DBB-897A-18BEFDE7DCF8}"/>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243841" y="1349195"/>
            <a:ext cx="3682646" cy="5416029"/>
          </a:xfrm>
          <a:prstGeom prst="roundRect">
            <a:avLst>
              <a:gd name="adj" fmla="val 1028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a:extLst>
              <a:ext uri="{FF2B5EF4-FFF2-40B4-BE49-F238E27FC236}">
                <a16:creationId xmlns="" xmlns:a16="http://schemas.microsoft.com/office/drawing/2014/main" id="{6F21D12E-F19E-4B4B-8DE4-E3B8E615E4D0}"/>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955524" y="91424"/>
            <a:ext cx="2095306" cy="1179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682633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8)">
                                      <p:cBhvr>
                                        <p:cTn id="26" dur="1000"/>
                                        <p:tgtEl>
                                          <p:spTgt spid="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ipe(left)">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wipe(left)">
                                      <p:cBhvr>
                                        <p:cTn id="4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94AD654B-C435-4743-8412-FCF13458853D}"/>
              </a:ext>
            </a:extLst>
          </p:cNvPr>
          <p:cNvSpPr/>
          <p:nvPr/>
        </p:nvSpPr>
        <p:spPr>
          <a:xfrm>
            <a:off x="0" y="0"/>
            <a:ext cx="9144000" cy="707886"/>
          </a:xfrm>
          <a:prstGeom prst="rect">
            <a:avLst/>
          </a:prstGeom>
          <a:noFill/>
        </p:spPr>
        <p:txBody>
          <a:bodyPr wrap="square" rtlCol="0">
            <a:spAutoFit/>
          </a:bodyPr>
          <a:lstStyle/>
          <a:p>
            <a:pPr algn="ctr" defTabSz="914400"/>
            <a:r>
              <a:rPr lang="ro-RO"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Admonestarea păcătoşilor (v. 8-10)</a:t>
            </a:r>
            <a:endParaRPr lang="ro-RO"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ángulo 2">
            <a:extLst>
              <a:ext uri="{FF2B5EF4-FFF2-40B4-BE49-F238E27FC236}">
                <a16:creationId xmlns="" xmlns:a16="http://schemas.microsoft.com/office/drawing/2014/main" id="{0BC087BE-15BE-4130-8613-5DE10D365834}"/>
              </a:ext>
            </a:extLst>
          </p:cNvPr>
          <p:cNvSpPr/>
          <p:nvPr/>
        </p:nvSpPr>
        <p:spPr>
          <a:xfrm>
            <a:off x="200297" y="790533"/>
            <a:ext cx="8743405" cy="923330"/>
          </a:xfrm>
          <a:prstGeom prst="rect">
            <a:avLst/>
          </a:prstGeom>
        </p:spPr>
        <p:txBody>
          <a:bodyPr wrap="square">
            <a:spAutoFit/>
          </a:bodyPr>
          <a:lstStyle/>
          <a:p>
            <a:pPr algn="ctr"/>
            <a:r>
              <a:rPr lang="ro-RO" b="1" smtClean="0">
                <a:solidFill>
                  <a:schemeClr val="accent4">
                    <a:lumMod val="40000"/>
                    <a:lumOff val="60000"/>
                  </a:schemeClr>
                </a:solidFill>
                <a:latin typeface="Comic Sans MS" panose="030F0702030302020204" pitchFamily="66" charset="0"/>
              </a:rPr>
              <a:t>„Apoi</a:t>
            </a:r>
            <a:r>
              <a:rPr lang="ro-RO" b="1" smtClean="0">
                <a:solidFill>
                  <a:schemeClr val="accent4">
                    <a:lumMod val="40000"/>
                    <a:lumOff val="60000"/>
                  </a:schemeClr>
                </a:solidFill>
                <a:latin typeface="Comic Sans MS" panose="030F0702030302020204" pitchFamily="66" charset="0"/>
              </a:rPr>
              <a:t> am </a:t>
            </a:r>
            <a:r>
              <a:rPr lang="ro-RO" b="1" smtClean="0">
                <a:solidFill>
                  <a:schemeClr val="accent4">
                    <a:lumMod val="40000"/>
                    <a:lumOff val="60000"/>
                  </a:schemeClr>
                </a:solidFill>
                <a:latin typeface="Comic Sans MS" panose="030F0702030302020204" pitchFamily="66" charset="0"/>
              </a:rPr>
              <a:t>zis</a:t>
            </a:r>
            <a:r>
              <a:rPr lang="ro-RO" b="1" smtClean="0">
                <a:solidFill>
                  <a:schemeClr val="accent4">
                    <a:lumMod val="40000"/>
                    <a:lumOff val="60000"/>
                  </a:schemeClr>
                </a:solidFill>
                <a:latin typeface="Comic Sans MS" panose="030F0702030302020204" pitchFamily="66" charset="0"/>
              </a:rPr>
              <a:t>: Ce faceţi voi nu este </a:t>
            </a:r>
            <a:r>
              <a:rPr lang="ro-RO" b="1" smtClean="0">
                <a:solidFill>
                  <a:schemeClr val="accent4">
                    <a:lumMod val="40000"/>
                    <a:lumOff val="60000"/>
                  </a:schemeClr>
                </a:solidFill>
                <a:latin typeface="Comic Sans MS" panose="030F0702030302020204" pitchFamily="66" charset="0"/>
              </a:rPr>
              <a:t>bine</a:t>
            </a:r>
            <a:r>
              <a:rPr lang="ro-RO" b="1" smtClean="0">
                <a:solidFill>
                  <a:schemeClr val="accent4">
                    <a:lumMod val="40000"/>
                    <a:lumOff val="60000"/>
                  </a:schemeClr>
                </a:solidFill>
                <a:latin typeface="Comic Sans MS" panose="030F0702030302020204" pitchFamily="66" charset="0"/>
              </a:rPr>
              <a:t>. N-ar trebui să umblaţi în frica Dumnezeului </a:t>
            </a:r>
            <a:r>
              <a:rPr lang="ro-RO" b="1" smtClean="0">
                <a:solidFill>
                  <a:schemeClr val="accent4">
                    <a:lumMod val="40000"/>
                    <a:lumOff val="60000"/>
                  </a:schemeClr>
                </a:solidFill>
                <a:latin typeface="Comic Sans MS" panose="030F0702030302020204" pitchFamily="66" charset="0"/>
              </a:rPr>
              <a:t>nostru</a:t>
            </a:r>
            <a:r>
              <a:rPr lang="ro-RO" b="1" smtClean="0">
                <a:solidFill>
                  <a:schemeClr val="accent4">
                    <a:lumMod val="40000"/>
                    <a:lumOff val="60000"/>
                  </a:schemeClr>
                </a:solidFill>
                <a:latin typeface="Comic Sans MS" panose="030F0702030302020204" pitchFamily="66" charset="0"/>
              </a:rPr>
              <a:t>, ca să nu fiţi de ocara neamurilor vrăjmaşe </a:t>
            </a:r>
            <a:r>
              <a:rPr lang="ro-RO" b="1" smtClean="0">
                <a:solidFill>
                  <a:schemeClr val="accent4">
                    <a:lumMod val="40000"/>
                    <a:lumOff val="60000"/>
                  </a:schemeClr>
                </a:solidFill>
                <a:latin typeface="Comic Sans MS" panose="030F0702030302020204" pitchFamily="66" charset="0"/>
              </a:rPr>
              <a:t>nouă?”</a:t>
            </a:r>
            <a:endParaRPr lang="ro-RO" b="1" smtClean="0">
              <a:solidFill>
                <a:schemeClr val="accent4">
                  <a:lumMod val="40000"/>
                  <a:lumOff val="60000"/>
                </a:schemeClr>
              </a:solidFill>
              <a:latin typeface="Comic Sans MS" panose="030F0702030302020204" pitchFamily="66" charset="0"/>
            </a:endParaRPr>
          </a:p>
          <a:p>
            <a:pPr algn="ctr"/>
            <a:r>
              <a:rPr lang="ro-RO" sz="1600" b="1" smtClean="0">
                <a:solidFill>
                  <a:schemeClr val="accent4">
                    <a:lumMod val="40000"/>
                    <a:lumOff val="60000"/>
                  </a:schemeClr>
                </a:solidFill>
                <a:latin typeface="Comic Sans MS" panose="030F0702030302020204" pitchFamily="66" charset="0"/>
              </a:rPr>
              <a:t>(Neemia</a:t>
            </a:r>
            <a:r>
              <a:rPr lang="ro-RO" sz="1600" b="1" smtClean="0">
                <a:solidFill>
                  <a:schemeClr val="accent4">
                    <a:lumMod val="40000"/>
                    <a:lumOff val="60000"/>
                  </a:schemeClr>
                </a:solidFill>
                <a:latin typeface="Comic Sans MS" panose="030F0702030302020204" pitchFamily="66" charset="0"/>
              </a:rPr>
              <a:t> 5:9</a:t>
            </a:r>
            <a:r>
              <a:rPr lang="ro-RO" sz="1600" b="1" smtClean="0">
                <a:solidFill>
                  <a:schemeClr val="accent4">
                    <a:lumMod val="40000"/>
                    <a:lumOff val="60000"/>
                  </a:schemeClr>
                </a:solidFill>
                <a:latin typeface="Comic Sans MS" panose="030F0702030302020204" pitchFamily="66" charset="0"/>
              </a:rPr>
              <a:t>)</a:t>
            </a:r>
            <a:endParaRPr lang="ro-RO" sz="1600" b="1">
              <a:solidFill>
                <a:schemeClr val="accent4">
                  <a:lumMod val="40000"/>
                  <a:lumOff val="60000"/>
                </a:schemeClr>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8170BDA1-02E8-42FC-96C5-4F2FF4EAA416}"/>
              </a:ext>
            </a:extLst>
          </p:cNvPr>
          <p:cNvSpPr txBox="1"/>
          <p:nvPr/>
        </p:nvSpPr>
        <p:spPr>
          <a:xfrm>
            <a:off x="478285" y="1900021"/>
            <a:ext cx="4615543" cy="2015936"/>
          </a:xfrm>
          <a:prstGeom prst="rect">
            <a:avLst/>
          </a:prstGeom>
          <a:noFill/>
        </p:spPr>
        <p:txBody>
          <a:bodyPr wrap="square" rtlCol="0">
            <a:spAutoFit/>
          </a:bodyPr>
          <a:lstStyle/>
          <a:p>
            <a:pPr>
              <a:spcBef>
                <a:spcPts val="600"/>
              </a:spcBef>
            </a:pPr>
            <a:r>
              <a:rPr lang="ro-RO" sz="2000" b="1">
                <a:solidFill>
                  <a:schemeClr val="bg1"/>
                </a:solidFill>
                <a:effectLst>
                  <a:outerShdw blurRad="38100" dist="38100" dir="2700000" algn="tl">
                    <a:srgbClr val="000000">
                      <a:alpha val="43137"/>
                    </a:srgbClr>
                  </a:outerShdw>
                </a:effectLst>
              </a:rPr>
              <a:t>Prima abordare a lui Neemia consta în admonestarea mai marilor </a:t>
            </a:r>
            <a:r>
              <a:rPr lang="ro-RO" sz="2000" b="1" smtClean="0">
                <a:solidFill>
                  <a:schemeClr val="bg1"/>
                </a:solidFill>
                <a:effectLst>
                  <a:outerShdw blurRad="38100" dist="38100" dir="2700000" algn="tl">
                    <a:srgbClr val="000000">
                      <a:alpha val="43137"/>
                    </a:srgbClr>
                  </a:outerShdw>
                </a:effectLst>
              </a:rPr>
              <a:t>şi </a:t>
            </a:r>
            <a:r>
              <a:rPr lang="ro-RO" sz="2000" b="1">
                <a:solidFill>
                  <a:schemeClr val="bg1"/>
                </a:solidFill>
                <a:effectLst>
                  <a:outerShdw blurRad="38100" dist="38100" dir="2700000" algn="tl">
                    <a:srgbClr val="000000">
                      <a:alpha val="43137"/>
                    </a:srgbClr>
                  </a:outerShdw>
                </a:effectLst>
              </a:rPr>
              <a:t>a dregătorilor în privat (v.7). Apoi, a convocat o adunare publică.</a:t>
            </a:r>
          </a:p>
          <a:p>
            <a:pPr>
              <a:spcBef>
                <a:spcPts val="600"/>
              </a:spcBef>
            </a:pPr>
            <a:r>
              <a:rPr lang="ro-RO" sz="2000" b="1">
                <a:solidFill>
                  <a:schemeClr val="bg1"/>
                </a:solidFill>
                <a:effectLst>
                  <a:outerShdw blurRad="38100" dist="38100" dir="2700000" algn="tl">
                    <a:srgbClr val="000000">
                      <a:alpha val="43137"/>
                    </a:srgbClr>
                  </a:outerShdw>
                </a:effectLst>
              </a:rPr>
              <a:t>Creditorii au fost </a:t>
            </a:r>
            <a:r>
              <a:rPr lang="ro-RO" sz="2000" b="1" smtClean="0">
                <a:solidFill>
                  <a:schemeClr val="bg1"/>
                </a:solidFill>
                <a:effectLst>
                  <a:outerShdw blurRad="38100" dist="38100" dir="2700000" algn="tl">
                    <a:srgbClr val="000000">
                      <a:alpha val="43137"/>
                    </a:srgbClr>
                  </a:outerShdw>
                </a:effectLst>
              </a:rPr>
              <a:t>judecaţi </a:t>
            </a:r>
            <a:r>
              <a:rPr lang="ro-RO" sz="2000" b="1">
                <a:solidFill>
                  <a:schemeClr val="bg1"/>
                </a:solidFill>
                <a:effectLst>
                  <a:outerShdw blurRad="38100" dist="38100" dir="2700000" algn="tl">
                    <a:srgbClr val="000000">
                      <a:alpha val="43137"/>
                    </a:srgbClr>
                  </a:outerShdw>
                </a:effectLst>
              </a:rPr>
              <a:t>în public. Era comportamentul lor moral </a:t>
            </a:r>
            <a:r>
              <a:rPr lang="ro-RO" sz="2000" b="1">
                <a:solidFill>
                  <a:schemeClr val="bg1"/>
                </a:solidFill>
                <a:effectLst>
                  <a:outerShdw blurRad="38100" dist="38100" dir="2700000" algn="tl">
                    <a:srgbClr val="000000">
                      <a:alpha val="43137"/>
                    </a:srgbClr>
                  </a:outerShdw>
                </a:effectLst>
              </a:rPr>
              <a:t>acceptabil</a:t>
            </a:r>
            <a:r>
              <a:rPr lang="ro-RO" sz="2000" b="1" smtClean="0">
                <a:solidFill>
                  <a:schemeClr val="bg1"/>
                </a:solidFill>
                <a:effectLst>
                  <a:outerShdw blurRad="38100" dist="38100" dir="2700000" algn="tl">
                    <a:srgbClr val="000000">
                      <a:alpha val="43137"/>
                    </a:srgbClr>
                  </a:outerShdw>
                </a:effectLst>
              </a:rPr>
              <a:t>?</a:t>
            </a:r>
            <a:endParaRPr lang="ro-RO" sz="2000" b="1">
              <a:solidFill>
                <a:schemeClr val="bg1"/>
              </a:solidFill>
              <a:effectLst>
                <a:outerShdw blurRad="38100" dist="38100" dir="2700000" algn="tl">
                  <a:srgbClr val="000000">
                    <a:alpha val="43137"/>
                  </a:srgbClr>
                </a:outerShdw>
              </a:effectLst>
            </a:endParaRPr>
          </a:p>
        </p:txBody>
      </p:sp>
      <p:pic>
        <p:nvPicPr>
          <p:cNvPr id="6" name="Imagen 5">
            <a:extLst>
              <a:ext uri="{FF2B5EF4-FFF2-40B4-BE49-F238E27FC236}">
                <a16:creationId xmlns="" xmlns:a16="http://schemas.microsoft.com/office/drawing/2014/main" id="{609F8DB5-3FF1-4E31-9EE8-111BD342BE59}"/>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207665" y="4099131"/>
            <a:ext cx="3855161" cy="2611094"/>
          </a:xfrm>
          <a:prstGeom prst="round2DiagRect">
            <a:avLst>
              <a:gd name="adj1" fmla="val 16667"/>
              <a:gd name="adj2" fmla="val 0"/>
            </a:avLst>
          </a:prstGeom>
          <a:ln w="57150" cap="sq">
            <a:solidFill>
              <a:schemeClr val="accent4">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w="139700" h="139700" prst="divot"/>
          </a:sp3d>
        </p:spPr>
      </p:pic>
      <p:pic>
        <p:nvPicPr>
          <p:cNvPr id="7" name="Imagen 6">
            <a:extLst>
              <a:ext uri="{FF2B5EF4-FFF2-40B4-BE49-F238E27FC236}">
                <a16:creationId xmlns="" xmlns:a16="http://schemas.microsoft.com/office/drawing/2014/main" id="{B854896A-E49E-45C8-A8A2-5FAD74211C8B}"/>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5477606" y="1843408"/>
            <a:ext cx="3351795" cy="2072549"/>
          </a:xfrm>
          <a:prstGeom prst="round2DiagRect">
            <a:avLst>
              <a:gd name="adj1" fmla="val 16667"/>
              <a:gd name="adj2" fmla="val 0"/>
            </a:avLst>
          </a:prstGeom>
          <a:ln w="57150" cap="sq">
            <a:solidFill>
              <a:schemeClr val="accent4">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w="139700" h="139700" prst="divot"/>
          </a:sp3d>
        </p:spPr>
      </p:pic>
      <p:sp>
        <p:nvSpPr>
          <p:cNvPr id="8" name="Rectángulo 7">
            <a:extLst>
              <a:ext uri="{FF2B5EF4-FFF2-40B4-BE49-F238E27FC236}">
                <a16:creationId xmlns="" xmlns:a16="http://schemas.microsoft.com/office/drawing/2014/main" id="{939DA3C1-DFFA-42F7-BCCF-D940B67228A4}"/>
              </a:ext>
            </a:extLst>
          </p:cNvPr>
          <p:cNvSpPr/>
          <p:nvPr/>
        </p:nvSpPr>
        <p:spPr>
          <a:xfrm>
            <a:off x="4193930" y="4081712"/>
            <a:ext cx="4845815" cy="2400657"/>
          </a:xfrm>
          <a:prstGeom prst="rect">
            <a:avLst/>
          </a:prstGeom>
        </p:spPr>
        <p:txBody>
          <a:bodyPr wrap="square">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Unii dintre ei </a:t>
            </a:r>
            <a:r>
              <a:rPr lang="ro-RO" sz="2000" b="1" dirty="0" smtClean="0">
                <a:solidFill>
                  <a:schemeClr val="bg1"/>
                </a:solidFill>
                <a:effectLst>
                  <a:outerShdw blurRad="38100" dist="38100" dir="2700000" algn="tl">
                    <a:srgbClr val="000000">
                      <a:alpha val="43137"/>
                    </a:srgbClr>
                  </a:outerShdw>
                </a:effectLst>
              </a:rPr>
              <a:t>şi-au </a:t>
            </a:r>
            <a:r>
              <a:rPr lang="ro-RO" sz="2000" b="1" dirty="0">
                <a:solidFill>
                  <a:schemeClr val="bg1"/>
                </a:solidFill>
                <a:effectLst>
                  <a:outerShdw blurRad="38100" dist="38100" dir="2700000" algn="tl">
                    <a:srgbClr val="000000">
                      <a:alpha val="43137"/>
                    </a:srgbClr>
                  </a:outerShdw>
                </a:effectLst>
              </a:rPr>
              <a:t>răscumpărat </a:t>
            </a:r>
            <a:r>
              <a:rPr lang="ro-RO" sz="2000" b="1" dirty="0" smtClean="0">
                <a:solidFill>
                  <a:schemeClr val="bg1"/>
                </a:solidFill>
                <a:effectLst>
                  <a:outerShdw blurRad="38100" dist="38100" dir="2700000" algn="tl">
                    <a:srgbClr val="000000">
                      <a:alpha val="43137"/>
                    </a:srgbClr>
                  </a:outerShdw>
                </a:effectLst>
              </a:rPr>
              <a:t>fraţii </a:t>
            </a:r>
            <a:r>
              <a:rPr lang="ro-RO" sz="2000" b="1" dirty="0">
                <a:solidFill>
                  <a:schemeClr val="bg1"/>
                </a:solidFill>
                <a:effectLst>
                  <a:outerShdw blurRad="38100" dist="38100" dir="2700000" algn="tl">
                    <a:srgbClr val="000000">
                      <a:alpha val="43137"/>
                    </a:srgbClr>
                  </a:outerShdw>
                </a:effectLst>
              </a:rPr>
              <a:t>din robia păgânilor. Cum deci puteau ei acum </a:t>
            </a:r>
            <a:r>
              <a:rPr lang="ro-RO" sz="2000" b="1" dirty="0" smtClean="0">
                <a:solidFill>
                  <a:schemeClr val="bg1"/>
                </a:solidFill>
                <a:effectLst>
                  <a:outerShdw blurRad="38100" dist="38100" dir="2700000" algn="tl">
                    <a:srgbClr val="000000">
                      <a:alpha val="43137"/>
                    </a:srgbClr>
                  </a:outerShdw>
                </a:effectLst>
              </a:rPr>
              <a:t>să-şi </a:t>
            </a:r>
            <a:r>
              <a:rPr lang="ro-RO" sz="2000" b="1" dirty="0">
                <a:solidFill>
                  <a:schemeClr val="bg1"/>
                </a:solidFill>
                <a:effectLst>
                  <a:outerShdw blurRad="38100" dist="38100" dir="2700000" algn="tl">
                    <a:srgbClr val="000000">
                      <a:alpha val="43137"/>
                    </a:srgbClr>
                  </a:outerShdw>
                </a:effectLst>
              </a:rPr>
              <a:t>robească </a:t>
            </a:r>
            <a:r>
              <a:rPr lang="ro-RO" sz="2000" b="1" dirty="0" smtClean="0">
                <a:solidFill>
                  <a:schemeClr val="bg1"/>
                </a:solidFill>
                <a:effectLst>
                  <a:outerShdw blurRad="38100" dist="38100" dir="2700000" algn="tl">
                    <a:srgbClr val="000000">
                      <a:alpha val="43137"/>
                    </a:srgbClr>
                  </a:outerShdw>
                </a:effectLst>
              </a:rPr>
              <a:t>fraţii şi </a:t>
            </a:r>
            <a:r>
              <a:rPr lang="ro-RO" sz="2000" b="1" dirty="0">
                <a:solidFill>
                  <a:schemeClr val="bg1"/>
                </a:solidFill>
                <a:effectLst>
                  <a:outerShdw blurRad="38100" dist="38100" dir="2700000" algn="tl">
                    <a:srgbClr val="000000">
                      <a:alpha val="43137"/>
                    </a:srgbClr>
                  </a:outerShdw>
                </a:effectLst>
              </a:rPr>
              <a:t>surorile?</a:t>
            </a:r>
          </a:p>
          <a:p>
            <a:pPr>
              <a:spcBef>
                <a:spcPts val="600"/>
              </a:spcBef>
            </a:pPr>
            <a:r>
              <a:rPr lang="ro-RO" sz="2000" b="1" dirty="0">
                <a:solidFill>
                  <a:schemeClr val="bg1"/>
                </a:solidFill>
                <a:effectLst>
                  <a:outerShdw blurRad="38100" dist="38100" dir="2700000" algn="tl">
                    <a:srgbClr val="000000">
                      <a:alpha val="43137"/>
                    </a:srgbClr>
                  </a:outerShdw>
                </a:effectLst>
              </a:rPr>
              <a:t>Nu ar </a:t>
            </a:r>
            <a:r>
              <a:rPr lang="ro-RO" sz="2000" b="1" dirty="0" smtClean="0">
                <a:solidFill>
                  <a:schemeClr val="bg1"/>
                </a:solidFill>
                <a:effectLst>
                  <a:outerShdw blurRad="38100" dist="38100" dir="2700000" algn="tl">
                    <a:srgbClr val="000000">
                      <a:alpha val="43137"/>
                    </a:srgbClr>
                  </a:outerShdw>
                </a:effectLst>
              </a:rPr>
              <a:t>fi acest aspect un prilej de </a:t>
            </a:r>
            <a:r>
              <a:rPr lang="ro-RO" sz="2000" b="1" dirty="0" smtClean="0">
                <a:solidFill>
                  <a:schemeClr val="bg1"/>
                </a:solidFill>
                <a:effectLst>
                  <a:outerShdw blurRad="38100" dist="38100" dir="2700000" algn="tl">
                    <a:srgbClr val="000000">
                      <a:alpha val="43137"/>
                    </a:srgbClr>
                  </a:outerShdw>
                </a:effectLst>
              </a:rPr>
              <a:t>batjocură </a:t>
            </a:r>
            <a:r>
              <a:rPr lang="ro-RO" sz="2000" b="1" dirty="0" smtClean="0">
                <a:solidFill>
                  <a:schemeClr val="bg1"/>
                </a:solidFill>
                <a:effectLst>
                  <a:outerShdw blurRad="38100" dist="38100" dir="2700000" algn="tl">
                    <a:srgbClr val="000000">
                      <a:alpha val="43137"/>
                    </a:srgbClr>
                  </a:outerShdw>
                </a:effectLst>
              </a:rPr>
              <a:t>pentru </a:t>
            </a:r>
            <a:r>
              <a:rPr lang="ro-RO" sz="2000" b="1" dirty="0" smtClean="0">
                <a:solidFill>
                  <a:schemeClr val="bg1"/>
                </a:solidFill>
                <a:effectLst>
                  <a:outerShdw blurRad="38100" dist="38100" dir="2700000" algn="tl">
                    <a:srgbClr val="000000">
                      <a:alpha val="43137"/>
                    </a:srgbClr>
                  </a:outerShdw>
                </a:effectLst>
              </a:rPr>
              <a:t>vrăjmaşi</a:t>
            </a:r>
            <a:r>
              <a:rPr lang="ro-RO" sz="2000" b="1" dirty="0" smtClean="0">
                <a:solidFill>
                  <a:schemeClr val="bg1"/>
                </a:solidFill>
                <a:effectLst>
                  <a:outerShdw blurRad="38100" dist="38100" dir="2700000" algn="tl">
                    <a:srgbClr val="000000">
                      <a:alpha val="43137"/>
                    </a:srgbClr>
                  </a:outerShdw>
                </a:effectLst>
              </a:rPr>
              <a:t>?</a:t>
            </a:r>
            <a:endParaRPr lang="ro-RO" sz="2000" b="1" dirty="0">
              <a:solidFill>
                <a:schemeClr val="bg1"/>
              </a:solidFill>
              <a:effectLst>
                <a:outerShdw blurRad="38100" dist="38100" dir="2700000" algn="tl">
                  <a:srgbClr val="000000">
                    <a:alpha val="43137"/>
                  </a:srgbClr>
                </a:outerShdw>
              </a:effectLst>
            </a:endParaRPr>
          </a:p>
          <a:p>
            <a:pPr>
              <a:spcBef>
                <a:spcPts val="600"/>
              </a:spcBef>
            </a:pPr>
            <a:r>
              <a:rPr lang="ro-RO" sz="2000" b="1" dirty="0">
                <a:solidFill>
                  <a:schemeClr val="bg1"/>
                </a:solidFill>
                <a:effectLst>
                  <a:outerShdw blurRad="38100" dist="38100" dir="2700000" algn="tl">
                    <a:srgbClr val="000000">
                      <a:alpha val="43137"/>
                    </a:srgbClr>
                  </a:outerShdw>
                </a:effectLst>
              </a:rPr>
              <a:t>Creditorilor le-a fost </a:t>
            </a:r>
            <a:r>
              <a:rPr lang="ro-RO" sz="2000" b="1" dirty="0" smtClean="0">
                <a:solidFill>
                  <a:schemeClr val="bg1"/>
                </a:solidFill>
                <a:effectLst>
                  <a:outerShdw blurRad="38100" dist="38100" dir="2700000" algn="tl">
                    <a:srgbClr val="000000">
                      <a:alpha val="43137"/>
                    </a:srgbClr>
                  </a:outerShdw>
                </a:effectLst>
              </a:rPr>
              <a:t>ruşine şi </a:t>
            </a:r>
            <a:r>
              <a:rPr lang="ro-RO" sz="2000" b="1" dirty="0">
                <a:solidFill>
                  <a:schemeClr val="bg1"/>
                </a:solidFill>
                <a:effectLst>
                  <a:outerShdw blurRad="38100" dist="38100" dir="2700000" algn="tl">
                    <a:srgbClr val="000000">
                      <a:alpha val="43137"/>
                    </a:srgbClr>
                  </a:outerShdw>
                </a:effectLst>
              </a:rPr>
              <a:t>nu au răspuns nimic. Nu se </a:t>
            </a:r>
            <a:r>
              <a:rPr lang="ro-RO" sz="2000" b="1" dirty="0" smtClean="0">
                <a:solidFill>
                  <a:schemeClr val="bg1"/>
                </a:solidFill>
                <a:effectLst>
                  <a:outerShdw blurRad="38100" dist="38100" dir="2700000" algn="tl">
                    <a:srgbClr val="000000">
                      <a:alpha val="43137"/>
                    </a:srgbClr>
                  </a:outerShdw>
                </a:effectLst>
              </a:rPr>
              <a:t>putea </a:t>
            </a:r>
            <a:r>
              <a:rPr lang="ro-RO" sz="2000" b="1" dirty="0">
                <a:solidFill>
                  <a:schemeClr val="bg1"/>
                </a:solidFill>
                <a:effectLst>
                  <a:outerShdw blurRad="38100" dist="38100" dir="2700000" algn="tl">
                    <a:srgbClr val="000000">
                      <a:alpha val="43137"/>
                    </a:srgbClr>
                  </a:outerShdw>
                </a:effectLst>
              </a:rPr>
              <a:t>apăra cu nimic</a:t>
            </a:r>
            <a:r>
              <a:rPr lang="ro-RO" sz="2000" b="1" dirty="0" smtClean="0">
                <a:solidFill>
                  <a:schemeClr val="bg1"/>
                </a:solidFill>
                <a:effectLst>
                  <a:outerShdw blurRad="38100" dist="38100" dir="2700000" algn="tl">
                    <a:srgbClr val="000000">
                      <a:alpha val="43137"/>
                    </a:srgbClr>
                  </a:outerShdw>
                </a:effectLst>
              </a:rPr>
              <a:t>.</a:t>
            </a:r>
            <a:endParaRPr lang="ro-RO"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76042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37" presetClass="entr" presetSubtype="0"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900" decel="100000" fill="hold"/>
                                        <p:tgtEl>
                                          <p:spTgt spid="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wipe(left)">
                                      <p:cBhvr>
                                        <p:cTn id="51" dur="500"/>
                                        <p:tgtEl>
                                          <p:spTgt spid="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Effect transition="in" filter="wipe(left)">
                                      <p:cBhvr>
                                        <p:cTn id="56" dur="500"/>
                                        <p:tgtEl>
                                          <p:spTgt spid="8">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Effect transition="in" filter="wipe(left)">
                                      <p:cBhvr>
                                        <p:cTn id="6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 xmlns:a16="http://schemas.microsoft.com/office/drawing/2014/main" id="{74F1B493-FD72-4A97-B3FA-0D6BC75DC224}"/>
              </a:ext>
            </a:extLst>
          </p:cNvPr>
          <p:cNvSpPr/>
          <p:nvPr/>
        </p:nvSpPr>
        <p:spPr>
          <a:xfrm>
            <a:off x="0" y="643263"/>
            <a:ext cx="9144000" cy="988869"/>
          </a:xfrm>
          <a:prstGeom prst="rect">
            <a:avLst/>
          </a:pr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Rectángulo 1">
            <a:extLst>
              <a:ext uri="{FF2B5EF4-FFF2-40B4-BE49-F238E27FC236}">
                <a16:creationId xmlns="" xmlns:a16="http://schemas.microsoft.com/office/drawing/2014/main" id="{3C1C64B2-BFD7-4E6E-82E3-85738073812F}"/>
              </a:ext>
            </a:extLst>
          </p:cNvPr>
          <p:cNvSpPr/>
          <p:nvPr/>
        </p:nvSpPr>
        <p:spPr>
          <a:xfrm>
            <a:off x="0" y="-60963"/>
            <a:ext cx="9144000" cy="769441"/>
          </a:xfrm>
          <a:prstGeom prst="rect">
            <a:avLst/>
          </a:prstGeom>
          <a:noFill/>
        </p:spPr>
        <p:txBody>
          <a:bodyPr wrap="square" rtlCol="0">
            <a:spAutoFit/>
          </a:bodyPr>
          <a:lstStyle/>
          <a:p>
            <a:pPr algn="ctr" defTabSz="914400"/>
            <a:r>
              <a:rPr lang="ro-RO" sz="4400" spc="300" smtClean="0">
                <a:ln w="10160">
                  <a:solidFill>
                    <a:schemeClr val="accent1"/>
                  </a:solidFill>
                  <a:prstDash val="solid"/>
                </a:ln>
                <a:solidFill>
                  <a:srgbClr val="FFFFFF"/>
                </a:solidFill>
                <a:effectLst>
                  <a:outerShdw blurRad="38100" dist="32000" dir="5400000" algn="tl">
                    <a:srgbClr val="000000">
                      <a:alpha val="30000"/>
                    </a:srgbClr>
                  </a:outerShdw>
                </a:effectLst>
              </a:rPr>
              <a:t>JURĂMÂNTUL (V. 11-13)</a:t>
            </a:r>
            <a:endParaRPr lang="ro-RO" sz="4400" spc="30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Rectángulo 2">
            <a:extLst>
              <a:ext uri="{FF2B5EF4-FFF2-40B4-BE49-F238E27FC236}">
                <a16:creationId xmlns="" xmlns:a16="http://schemas.microsoft.com/office/drawing/2014/main" id="{9E480D8A-3E02-4B55-9A5E-AAFA51AEC702}"/>
              </a:ext>
            </a:extLst>
          </p:cNvPr>
          <p:cNvSpPr/>
          <p:nvPr/>
        </p:nvSpPr>
        <p:spPr>
          <a:xfrm>
            <a:off x="303335" y="676032"/>
            <a:ext cx="8537331" cy="923330"/>
          </a:xfrm>
          <a:prstGeom prst="rect">
            <a:avLst/>
          </a:prstGeom>
        </p:spPr>
        <p:txBody>
          <a:bodyPr wrap="square">
            <a:spAutoFit/>
          </a:bodyPr>
          <a:lstStyle/>
          <a:p>
            <a:r>
              <a:rPr lang="ro-RO" b="1" smtClean="0">
                <a:solidFill>
                  <a:srgbClr val="002060"/>
                </a:solidFill>
                <a:latin typeface="Comic Sans MS" panose="030F0702030302020204" pitchFamily="66" charset="0"/>
              </a:rPr>
              <a:t>„Ei au răspuns: Le vom da înapoi şi nu le vom cere nimic, vom face cum ai zis. Atunci am chemat pe preoţi, înaintea cărora i-am pus să jure că îşi vor ţine cuvântul.” </a:t>
            </a:r>
            <a:r>
              <a:rPr lang="ro-RO" sz="1600" b="1" smtClean="0">
                <a:solidFill>
                  <a:srgbClr val="002060"/>
                </a:solidFill>
                <a:latin typeface="Comic Sans MS" panose="030F0702030302020204" pitchFamily="66" charset="0"/>
              </a:rPr>
              <a:t>(Neemia 5:12)</a:t>
            </a:r>
            <a:endParaRPr lang="ro-RO" b="1">
              <a:solidFill>
                <a:srgbClr val="002060"/>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BB7A7BED-E2F0-48D4-B17A-FF4EE54A5BDA}"/>
              </a:ext>
            </a:extLst>
          </p:cNvPr>
          <p:cNvSpPr txBox="1"/>
          <p:nvPr/>
        </p:nvSpPr>
        <p:spPr>
          <a:xfrm>
            <a:off x="278673" y="1671656"/>
            <a:ext cx="3571751" cy="400110"/>
          </a:xfrm>
          <a:prstGeom prst="rect">
            <a:avLst/>
          </a:prstGeom>
          <a:noFill/>
        </p:spPr>
        <p:txBody>
          <a:bodyPr wrap="square" rtlCol="0">
            <a:spAutoFit/>
          </a:bodyPr>
          <a:lstStyle/>
          <a:p>
            <a:pPr algn="r">
              <a:spcBef>
                <a:spcPts val="600"/>
              </a:spcBef>
            </a:pPr>
            <a:r>
              <a:rPr lang="ro-RO" sz="2000" b="1">
                <a:solidFill>
                  <a:schemeClr val="bg1"/>
                </a:solidFill>
                <a:effectLst>
                  <a:glow rad="127000">
                    <a:srgbClr val="15405F"/>
                  </a:glow>
                  <a:outerShdw blurRad="38100" dist="38100" dir="2700000" algn="tl">
                    <a:srgbClr val="000000">
                      <a:alpha val="43137"/>
                    </a:srgbClr>
                  </a:outerShdw>
                </a:effectLst>
              </a:rPr>
              <a:t>Neemia a propus un pact</a:t>
            </a:r>
            <a:r>
              <a:rPr lang="ro-RO" sz="2000" b="1" smtClean="0">
                <a:solidFill>
                  <a:schemeClr val="bg1"/>
                </a:solidFill>
                <a:effectLst>
                  <a:glow rad="127000">
                    <a:srgbClr val="15405F"/>
                  </a:glow>
                  <a:outerShdw blurRad="38100" dist="38100" dir="2700000" algn="tl">
                    <a:srgbClr val="000000">
                      <a:alpha val="43137"/>
                    </a:srgbClr>
                  </a:outerShdw>
                </a:effectLst>
              </a:rPr>
              <a:t>:</a:t>
            </a:r>
            <a:endParaRPr lang="ro-RO" sz="2000" b="1">
              <a:solidFill>
                <a:schemeClr val="bg1"/>
              </a:solidFill>
              <a:effectLst>
                <a:glow rad="127000">
                  <a:srgbClr val="15405F"/>
                </a:glow>
                <a:outerShdw blurRad="38100" dist="38100" dir="2700000" algn="tl">
                  <a:srgbClr val="000000">
                    <a:alpha val="43137"/>
                  </a:srgbClr>
                </a:outerShdw>
              </a:effectLst>
            </a:endParaRPr>
          </a:p>
        </p:txBody>
      </p:sp>
      <p:graphicFrame>
        <p:nvGraphicFramePr>
          <p:cNvPr id="9" name="Diagrama 8">
            <a:extLst>
              <a:ext uri="{FF2B5EF4-FFF2-40B4-BE49-F238E27FC236}">
                <a16:creationId xmlns="" xmlns:a16="http://schemas.microsoft.com/office/drawing/2014/main" id="{24B1E4D4-21C5-4E1F-940F-1DBC6461EEA3}"/>
              </a:ext>
            </a:extLst>
          </p:cNvPr>
          <p:cNvGraphicFramePr/>
          <p:nvPr>
            <p:extLst>
              <p:ext uri="{D42A27DB-BD31-4B8C-83A1-F6EECF244321}">
                <p14:modId xmlns:p14="http://schemas.microsoft.com/office/powerpoint/2010/main" xmlns="" val="396670394"/>
              </p:ext>
            </p:extLst>
          </p:nvPr>
        </p:nvGraphicFramePr>
        <p:xfrm>
          <a:off x="4058194" y="1802284"/>
          <a:ext cx="4902926" cy="1358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 xmlns:a16="http://schemas.microsoft.com/office/drawing/2014/main" id="{EDE9D093-DA75-4D92-BD59-669E1A66C5B5}"/>
              </a:ext>
            </a:extLst>
          </p:cNvPr>
          <p:cNvSpPr txBox="1"/>
          <p:nvPr/>
        </p:nvSpPr>
        <p:spPr>
          <a:xfrm>
            <a:off x="104504" y="3139683"/>
            <a:ext cx="8934994" cy="707886"/>
          </a:xfrm>
          <a:prstGeom prst="rect">
            <a:avLst/>
          </a:prstGeom>
          <a:noFill/>
        </p:spPr>
        <p:txBody>
          <a:bodyPr wrap="square" rtlCol="0">
            <a:spAutoFit/>
          </a:bodyPr>
          <a:lstStyle/>
          <a:p>
            <a:pPr>
              <a:spcBef>
                <a:spcPts val="600"/>
              </a:spcBef>
            </a:pPr>
            <a:r>
              <a:rPr lang="ro-RO" sz="2000" b="1">
                <a:solidFill>
                  <a:schemeClr val="bg1"/>
                </a:solidFill>
                <a:effectLst>
                  <a:glow rad="127000">
                    <a:srgbClr val="15405F"/>
                  </a:glow>
                  <a:outerShdw blurRad="38100" dist="38100" dir="2700000" algn="tl">
                    <a:srgbClr val="000000">
                      <a:alpha val="43137"/>
                    </a:srgbClr>
                  </a:outerShdw>
                </a:effectLst>
              </a:rPr>
              <a:t>Creditorii au acceptat. Cu toate acestea, Neemia a considerat că un </a:t>
            </a:r>
            <a:r>
              <a:rPr lang="ro-RO" sz="2000" b="1" smtClean="0">
                <a:solidFill>
                  <a:schemeClr val="bg1"/>
                </a:solidFill>
                <a:effectLst>
                  <a:glow rad="127000">
                    <a:srgbClr val="15405F"/>
                  </a:glow>
                  <a:outerShdw blurRad="38100" dist="38100" dir="2700000" algn="tl">
                    <a:srgbClr val="000000">
                      <a:alpha val="43137"/>
                    </a:srgbClr>
                  </a:outerShdw>
                </a:effectLst>
              </a:rPr>
              <a:t>acord temeinic </a:t>
            </a:r>
            <a:r>
              <a:rPr lang="ro-RO" sz="2000" b="1">
                <a:solidFill>
                  <a:schemeClr val="bg1"/>
                </a:solidFill>
                <a:effectLst>
                  <a:glow rad="127000">
                    <a:srgbClr val="15405F"/>
                  </a:glow>
                  <a:outerShdw blurRad="38100" dist="38100" dir="2700000" algn="tl">
                    <a:srgbClr val="000000">
                      <a:alpha val="43137"/>
                    </a:srgbClr>
                  </a:outerShdw>
                </a:effectLst>
              </a:rPr>
              <a:t>era necesar, astfel că a chemat </a:t>
            </a:r>
            <a:r>
              <a:rPr lang="ro-RO" sz="2000" b="1" smtClean="0">
                <a:solidFill>
                  <a:schemeClr val="bg1"/>
                </a:solidFill>
                <a:effectLst>
                  <a:glow rad="127000">
                    <a:srgbClr val="15405F"/>
                  </a:glow>
                  <a:outerShdw blurRad="38100" dist="38100" dir="2700000" algn="tl">
                    <a:srgbClr val="000000">
                      <a:alpha val="43137"/>
                    </a:srgbClr>
                  </a:outerShdw>
                </a:effectLst>
              </a:rPr>
              <a:t>preoţii </a:t>
            </a:r>
            <a:r>
              <a:rPr lang="ro-RO" sz="2000" b="1">
                <a:solidFill>
                  <a:schemeClr val="bg1"/>
                </a:solidFill>
                <a:effectLst>
                  <a:glow rad="127000">
                    <a:srgbClr val="15405F"/>
                  </a:glow>
                  <a:outerShdw blurRad="38100" dist="38100" dir="2700000" algn="tl">
                    <a:srgbClr val="000000">
                      <a:alpha val="43137"/>
                    </a:srgbClr>
                  </a:outerShdw>
                </a:effectLst>
              </a:rPr>
              <a:t>pentru a confirma prin jurământ</a:t>
            </a:r>
            <a:r>
              <a:rPr lang="ro-RO" sz="2000" b="1" smtClean="0">
                <a:solidFill>
                  <a:schemeClr val="bg1"/>
                </a:solidFill>
                <a:effectLst>
                  <a:glow rad="127000">
                    <a:srgbClr val="15405F"/>
                  </a:glow>
                  <a:outerShdw blurRad="38100" dist="38100" dir="2700000" algn="tl">
                    <a:srgbClr val="000000">
                      <a:alpha val="43137"/>
                    </a:srgbClr>
                  </a:outerShdw>
                </a:effectLst>
              </a:rPr>
              <a:t>.</a:t>
            </a:r>
            <a:endParaRPr lang="ro-RO" sz="2000" b="1">
              <a:solidFill>
                <a:schemeClr val="bg1"/>
              </a:solidFill>
              <a:effectLst>
                <a:glow rad="127000">
                  <a:srgbClr val="15405F"/>
                </a:glow>
                <a:outerShdw blurRad="38100" dist="38100" dir="2700000" algn="tl">
                  <a:srgbClr val="000000">
                    <a:alpha val="43137"/>
                  </a:srgbClr>
                </a:outerShdw>
              </a:effectLst>
            </a:endParaRPr>
          </a:p>
        </p:txBody>
      </p:sp>
      <p:pic>
        <p:nvPicPr>
          <p:cNvPr id="8" name="Imagen 7">
            <a:extLst>
              <a:ext uri="{FF2B5EF4-FFF2-40B4-BE49-F238E27FC236}">
                <a16:creationId xmlns="" xmlns:a16="http://schemas.microsoft.com/office/drawing/2014/main" id="{4547CC8E-7BD0-4685-91DE-63F09F982548}"/>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4702629" y="3928682"/>
            <a:ext cx="4336868" cy="28105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Rectángulo 4">
            <a:extLst>
              <a:ext uri="{FF2B5EF4-FFF2-40B4-BE49-F238E27FC236}">
                <a16:creationId xmlns="" xmlns:a16="http://schemas.microsoft.com/office/drawing/2014/main" id="{0DEA054A-B448-4ACA-9575-88918C38AEF5}"/>
              </a:ext>
            </a:extLst>
          </p:cNvPr>
          <p:cNvSpPr/>
          <p:nvPr/>
        </p:nvSpPr>
        <p:spPr>
          <a:xfrm>
            <a:off x="113211" y="4213216"/>
            <a:ext cx="4336868" cy="2323713"/>
          </a:xfrm>
          <a:prstGeom prst="rect">
            <a:avLst/>
          </a:prstGeom>
        </p:spPr>
        <p:txBody>
          <a:bodyPr wrap="square">
            <a:spAutoFit/>
          </a:bodyPr>
          <a:lstStyle/>
          <a:p>
            <a:pPr>
              <a:spcBef>
                <a:spcPts val="600"/>
              </a:spcBef>
            </a:pPr>
            <a:r>
              <a:rPr lang="ro-RO" sz="2000" b="1" dirty="0">
                <a:solidFill>
                  <a:schemeClr val="bg1"/>
                </a:solidFill>
                <a:effectLst>
                  <a:glow rad="127000">
                    <a:srgbClr val="15405F"/>
                  </a:glow>
                  <a:outerShdw blurRad="38100" dist="38100" dir="2700000" algn="tl">
                    <a:srgbClr val="000000">
                      <a:alpha val="43137"/>
                    </a:srgbClr>
                  </a:outerShdw>
                </a:effectLst>
              </a:rPr>
              <a:t>În acest fel, creditorii aveau </a:t>
            </a:r>
            <a:r>
              <a:rPr lang="ro-RO" sz="2000" b="1" dirty="0" smtClean="0">
                <a:solidFill>
                  <a:schemeClr val="bg1"/>
                </a:solidFill>
                <a:effectLst>
                  <a:glow rad="127000">
                    <a:srgbClr val="15405F"/>
                  </a:glow>
                  <a:outerShdw blurRad="38100" dist="38100" dir="2700000" algn="tl">
                    <a:srgbClr val="000000">
                      <a:alpha val="43137"/>
                    </a:srgbClr>
                  </a:outerShdw>
                </a:effectLst>
              </a:rPr>
              <a:t>obligaţia </a:t>
            </a:r>
            <a:r>
              <a:rPr lang="ro-RO" sz="2000" b="1" dirty="0">
                <a:solidFill>
                  <a:schemeClr val="bg1"/>
                </a:solidFill>
                <a:effectLst>
                  <a:glow rad="127000">
                    <a:srgbClr val="15405F"/>
                  </a:glow>
                  <a:outerShdw blurRad="38100" dist="38100" dir="2700000" algn="tl">
                    <a:srgbClr val="000000">
                      <a:alpha val="43137"/>
                    </a:srgbClr>
                  </a:outerShdw>
                </a:effectLst>
              </a:rPr>
              <a:t>legală de a respecta pactul. </a:t>
            </a:r>
            <a:r>
              <a:rPr lang="ro-RO" sz="2000" b="1" dirty="0" smtClean="0">
                <a:solidFill>
                  <a:schemeClr val="bg1"/>
                </a:solidFill>
                <a:effectLst>
                  <a:glow rad="127000">
                    <a:srgbClr val="15405F"/>
                  </a:glow>
                  <a:outerShdw blurRad="38100" dist="38100" dir="2700000" algn="tl">
                    <a:srgbClr val="000000">
                      <a:alpha val="43137"/>
                    </a:srgbClr>
                  </a:outerShdw>
                </a:effectLst>
              </a:rPr>
              <a:t>Încălcarea </a:t>
            </a:r>
            <a:r>
              <a:rPr lang="ro-RO" sz="2000" b="1" dirty="0">
                <a:solidFill>
                  <a:schemeClr val="bg1"/>
                </a:solidFill>
                <a:effectLst>
                  <a:glow rad="127000">
                    <a:srgbClr val="15405F"/>
                  </a:glow>
                  <a:outerShdw blurRad="38100" dist="38100" dir="2700000" algn="tl">
                    <a:srgbClr val="000000">
                      <a:alpha val="43137"/>
                    </a:srgbClr>
                  </a:outerShdw>
                </a:effectLst>
              </a:rPr>
              <a:t>unui jurământ însemna </a:t>
            </a:r>
            <a:r>
              <a:rPr lang="ro-RO" sz="2000" b="1" dirty="0" smtClean="0">
                <a:solidFill>
                  <a:schemeClr val="bg1"/>
                </a:solidFill>
                <a:effectLst>
                  <a:glow rad="127000">
                    <a:srgbClr val="15405F"/>
                  </a:glow>
                  <a:outerShdw blurRad="38100" dist="38100" dir="2700000" algn="tl">
                    <a:srgbClr val="000000">
                      <a:alpha val="43137"/>
                    </a:srgbClr>
                  </a:outerShdw>
                </a:effectLst>
              </a:rPr>
              <a:t>încălcarea </a:t>
            </a:r>
            <a:r>
              <a:rPr lang="ro-RO" sz="2000" b="1" dirty="0">
                <a:solidFill>
                  <a:schemeClr val="bg1"/>
                </a:solidFill>
                <a:effectLst>
                  <a:glow rad="127000">
                    <a:srgbClr val="15405F"/>
                  </a:glow>
                  <a:outerShdw blurRad="38100" dist="38100" dir="2700000" algn="tl">
                    <a:srgbClr val="000000">
                      <a:alpha val="43137"/>
                    </a:srgbClr>
                  </a:outerShdw>
                </a:effectLst>
              </a:rPr>
              <a:t>legii (Leviticul 19:12).</a:t>
            </a:r>
          </a:p>
          <a:p>
            <a:pPr>
              <a:spcBef>
                <a:spcPts val="600"/>
              </a:spcBef>
            </a:pPr>
            <a:r>
              <a:rPr lang="ro-RO" sz="2000" b="1" dirty="0">
                <a:solidFill>
                  <a:schemeClr val="bg1"/>
                </a:solidFill>
                <a:effectLst>
                  <a:glow rad="127000">
                    <a:srgbClr val="15405F"/>
                  </a:glow>
                  <a:outerShdw blurRad="38100" dist="38100" dir="2700000" algn="tl">
                    <a:srgbClr val="000000">
                      <a:alpha val="43137"/>
                    </a:srgbClr>
                  </a:outerShdw>
                </a:effectLst>
              </a:rPr>
              <a:t>Biblia ne </a:t>
            </a:r>
            <a:r>
              <a:rPr lang="ro-RO" sz="2000" b="1" dirty="0" smtClean="0">
                <a:solidFill>
                  <a:schemeClr val="bg1"/>
                </a:solidFill>
                <a:effectLst>
                  <a:glow rad="127000">
                    <a:srgbClr val="15405F"/>
                  </a:glow>
                  <a:outerShdw blurRad="38100" dist="38100" dir="2700000" algn="tl">
                    <a:srgbClr val="000000">
                      <a:alpha val="43137"/>
                    </a:srgbClr>
                  </a:outerShdw>
                </a:effectLst>
              </a:rPr>
              <a:t>sfătuieşte </a:t>
            </a:r>
            <a:r>
              <a:rPr lang="ro-RO" sz="2000" b="1" dirty="0">
                <a:solidFill>
                  <a:schemeClr val="bg1"/>
                </a:solidFill>
                <a:effectLst>
                  <a:glow rad="127000">
                    <a:srgbClr val="15405F"/>
                  </a:glow>
                  <a:outerShdw blurRad="38100" dist="38100" dir="2700000" algn="tl">
                    <a:srgbClr val="000000">
                      <a:alpha val="43137"/>
                    </a:srgbClr>
                  </a:outerShdw>
                </a:effectLst>
              </a:rPr>
              <a:t>să fim cu băgare de seamă când facem o promisiune (</a:t>
            </a:r>
            <a:r>
              <a:rPr lang="ro-RO" sz="2000" b="1" dirty="0" smtClean="0">
                <a:solidFill>
                  <a:schemeClr val="bg1"/>
                </a:solidFill>
                <a:effectLst>
                  <a:glow rad="127000">
                    <a:srgbClr val="15405F"/>
                  </a:glow>
                  <a:outerShdw blurRad="38100" dist="38100" dir="2700000" algn="tl">
                    <a:srgbClr val="000000">
                      <a:alpha val="43137"/>
                    </a:srgbClr>
                  </a:outerShdw>
                </a:effectLst>
              </a:rPr>
              <a:t>Eclesiastul </a:t>
            </a:r>
            <a:r>
              <a:rPr lang="ro-RO" sz="2000" b="1" dirty="0">
                <a:solidFill>
                  <a:schemeClr val="bg1"/>
                </a:solidFill>
                <a:effectLst>
                  <a:glow rad="127000">
                    <a:srgbClr val="15405F"/>
                  </a:glow>
                  <a:outerShdw blurRad="38100" dist="38100" dir="2700000" algn="tl">
                    <a:srgbClr val="000000">
                      <a:alpha val="43137"/>
                    </a:srgbClr>
                  </a:outerShdw>
                </a:effectLst>
              </a:rPr>
              <a:t>5:</a:t>
            </a:r>
            <a:r>
              <a:rPr lang="ro-RO" sz="2000" b="1" dirty="0" err="1">
                <a:solidFill>
                  <a:schemeClr val="bg1"/>
                </a:solidFill>
                <a:effectLst>
                  <a:glow rad="127000">
                    <a:srgbClr val="15405F"/>
                  </a:glow>
                  <a:outerShdw blurRad="38100" dist="38100" dir="2700000" algn="tl">
                    <a:srgbClr val="000000">
                      <a:alpha val="43137"/>
                    </a:srgbClr>
                  </a:outerShdw>
                </a:effectLst>
              </a:rPr>
              <a:t>5</a:t>
            </a:r>
            <a:r>
              <a:rPr lang="ro-RO" sz="2000" b="1" dirty="0">
                <a:solidFill>
                  <a:schemeClr val="bg1"/>
                </a:solidFill>
                <a:effectLst>
                  <a:glow rad="127000">
                    <a:srgbClr val="15405F"/>
                  </a:glow>
                  <a:outerShdw blurRad="38100" dist="38100" dir="2700000" algn="tl">
                    <a:srgbClr val="000000">
                      <a:alpha val="43137"/>
                    </a:srgbClr>
                  </a:outerShdw>
                </a:effectLst>
              </a:rPr>
              <a:t>).</a:t>
            </a:r>
          </a:p>
        </p:txBody>
      </p:sp>
      <p:pic>
        <p:nvPicPr>
          <p:cNvPr id="7" name="Imagen 6">
            <a:extLst>
              <a:ext uri="{FF2B5EF4-FFF2-40B4-BE49-F238E27FC236}">
                <a16:creationId xmlns="" xmlns:a16="http://schemas.microsoft.com/office/drawing/2014/main" id="{070F42F3-C16E-45E9-AD07-1FD2C4D9DD08}"/>
              </a:ext>
            </a:extLst>
          </p:cNvPr>
          <p:cNvPicPr>
            <a:picLocks noChangeAspect="1"/>
          </p:cNvPicPr>
          <p:nvPr/>
        </p:nvPicPr>
        <p:blipFill rotWithShape="1">
          <a:blip r:embed="rId8" cstate="screen">
            <a:extLst>
              <a:ext uri="{28A0092B-C50C-407E-A947-70E740481C1C}">
                <a14:useLocalDpi xmlns:a14="http://schemas.microsoft.com/office/drawing/2010/main" xmlns=""/>
              </a:ext>
            </a:extLst>
          </a:blip>
          <a:srcRect/>
          <a:stretch/>
        </p:blipFill>
        <p:spPr>
          <a:xfrm>
            <a:off x="1864728" y="2071766"/>
            <a:ext cx="1985696" cy="1067917"/>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 xmlns:a16="http://schemas.microsoft.com/office/drawing/2014/main" id="{84E2AB47-2EF5-4F6F-AF91-AC2A5E3AFDA8}"/>
              </a:ext>
            </a:extLst>
          </p:cNvPr>
          <p:cNvPicPr>
            <a:picLocks noChangeAspect="1"/>
          </p:cNvPicPr>
          <p:nvPr/>
        </p:nvPicPr>
        <p:blipFill rotWithShape="1">
          <a:blip r:embed="rId9" cstate="screen">
            <a:extLst>
              <a:ext uri="{28A0092B-C50C-407E-A947-70E740481C1C}">
                <a14:useLocalDpi xmlns:a14="http://schemas.microsoft.com/office/drawing/2010/main" xmlns=""/>
              </a:ext>
            </a:extLst>
          </a:blip>
          <a:srcRect/>
          <a:stretch/>
        </p:blipFill>
        <p:spPr>
          <a:xfrm flipH="1">
            <a:off x="278673" y="2071766"/>
            <a:ext cx="1411886" cy="1067917"/>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0536249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Horizontal)">
                                      <p:cBhvr>
                                        <p:cTn id="16" dur="500"/>
                                        <p:tgtEl>
                                          <p:spTgt spid="11"/>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graphicEl>
                                              <a:dgm id="{8A61FCAA-27E6-45D0-A020-264970EA765E}"/>
                                            </p:graphicEl>
                                          </p:spTgt>
                                        </p:tgtEl>
                                        <p:attrNameLst>
                                          <p:attrName>style.visibility</p:attrName>
                                        </p:attrNameLst>
                                      </p:cBhvr>
                                      <p:to>
                                        <p:strVal val="visible"/>
                                      </p:to>
                                    </p:set>
                                    <p:animEffect transition="in" filter="wipe(left)">
                                      <p:cBhvr>
                                        <p:cTn id="30" dur="500"/>
                                        <p:tgtEl>
                                          <p:spTgt spid="9">
                                            <p:graphicEl>
                                              <a:dgm id="{8A61FCAA-27E6-45D0-A020-264970EA765E}"/>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graphicEl>
                                              <a:dgm id="{898DC89C-DF2E-45F1-A220-A55CBB2EC22D}"/>
                                            </p:graphicEl>
                                          </p:spTgt>
                                        </p:tgtEl>
                                        <p:attrNameLst>
                                          <p:attrName>style.visibility</p:attrName>
                                        </p:attrNameLst>
                                      </p:cBhvr>
                                      <p:to>
                                        <p:strVal val="visible"/>
                                      </p:to>
                                    </p:set>
                                    <p:animEffect transition="in" filter="wipe(left)">
                                      <p:cBhvr>
                                        <p:cTn id="34" dur="500"/>
                                        <p:tgtEl>
                                          <p:spTgt spid="9">
                                            <p:graphicEl>
                                              <a:dgm id="{898DC89C-DF2E-45F1-A220-A55CBB2EC22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9">
                                            <p:graphicEl>
                                              <a:dgm id="{92575875-824E-4118-B7BD-F100FB911DF0}"/>
                                            </p:graphicEl>
                                          </p:spTgt>
                                        </p:tgtEl>
                                        <p:attrNameLst>
                                          <p:attrName>style.visibility</p:attrName>
                                        </p:attrNameLst>
                                      </p:cBhvr>
                                      <p:to>
                                        <p:strVal val="visible"/>
                                      </p:to>
                                    </p:set>
                                    <p:animEffect transition="in" filter="wipe(left)">
                                      <p:cBhvr>
                                        <p:cTn id="45" dur="500"/>
                                        <p:tgtEl>
                                          <p:spTgt spid="9">
                                            <p:graphicEl>
                                              <a:dgm id="{92575875-824E-4118-B7BD-F100FB911DF0}"/>
                                            </p:graphicEl>
                                          </p:spTgt>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9">
                                            <p:graphicEl>
                                              <a:dgm id="{2BE116E5-9A16-4FF4-9B1E-7277F02EB83C}"/>
                                            </p:graphicEl>
                                          </p:spTgt>
                                        </p:tgtEl>
                                        <p:attrNameLst>
                                          <p:attrName>style.visibility</p:attrName>
                                        </p:attrNameLst>
                                      </p:cBhvr>
                                      <p:to>
                                        <p:strVal val="visible"/>
                                      </p:to>
                                    </p:set>
                                    <p:animEffect transition="in" filter="wipe(left)">
                                      <p:cBhvr>
                                        <p:cTn id="49" dur="500"/>
                                        <p:tgtEl>
                                          <p:spTgt spid="9">
                                            <p:graphicEl>
                                              <a:dgm id="{2BE116E5-9A16-4FF4-9B1E-7277F02EB8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9">
                                            <p:graphicEl>
                                              <a:dgm id="{03622B86-9461-4E00-8129-D8D243B43706}"/>
                                            </p:graphicEl>
                                          </p:spTgt>
                                        </p:tgtEl>
                                        <p:attrNameLst>
                                          <p:attrName>style.visibility</p:attrName>
                                        </p:attrNameLst>
                                      </p:cBhvr>
                                      <p:to>
                                        <p:strVal val="visible"/>
                                      </p:to>
                                    </p:set>
                                    <p:animEffect transition="in" filter="wipe(left)">
                                      <p:cBhvr>
                                        <p:cTn id="60" dur="500"/>
                                        <p:tgtEl>
                                          <p:spTgt spid="9">
                                            <p:graphicEl>
                                              <a:dgm id="{03622B86-9461-4E00-8129-D8D243B43706}"/>
                                            </p:graphicEl>
                                          </p:spTgt>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CBF07838-80D7-467A-BB18-1C7552D6E95A}"/>
                                            </p:graphicEl>
                                          </p:spTgt>
                                        </p:tgtEl>
                                        <p:attrNameLst>
                                          <p:attrName>style.visibility</p:attrName>
                                        </p:attrNameLst>
                                      </p:cBhvr>
                                      <p:to>
                                        <p:strVal val="visible"/>
                                      </p:to>
                                    </p:set>
                                    <p:animEffect transition="in" filter="wipe(left)">
                                      <p:cBhvr>
                                        <p:cTn id="64" dur="500"/>
                                        <p:tgtEl>
                                          <p:spTgt spid="9">
                                            <p:graphicEl>
                                              <a:dgm id="{CBF07838-80D7-467A-BB18-1C7552D6E95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43"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
                                        <p:tgtEl>
                                          <p:spTgt spid="6"/>
                                        </p:tgtEl>
                                      </p:cBhvr>
                                    </p:animEffect>
                                    <p:anim calcmode="lin" valueType="num">
                                      <p:cBhvr>
                                        <p:cTn id="70" dur="400" fill="hold"/>
                                        <p:tgtEl>
                                          <p:spTgt spid="6"/>
                                        </p:tgtEl>
                                        <p:attrNameLst>
                                          <p:attrName>ppt_x</p:attrName>
                                        </p:attrNameLst>
                                      </p:cBhvr>
                                      <p:tavLst>
                                        <p:tav tm="0">
                                          <p:val>
                                            <p:strVal val="#ppt_x"/>
                                          </p:val>
                                        </p:tav>
                                        <p:tav tm="100000">
                                          <p:val>
                                            <p:strVal val="#ppt_x"/>
                                          </p:val>
                                        </p:tav>
                                      </p:tavLst>
                                    </p:anim>
                                    <p:anim calcmode="lin" valueType="num">
                                      <p:cBhvr>
                                        <p:cTn id="71" dur="400" fill="hold"/>
                                        <p:tgtEl>
                                          <p:spTgt spid="6"/>
                                        </p:tgtEl>
                                        <p:attrNameLst>
                                          <p:attrName>ppt_y</p:attrName>
                                        </p:attrNameLst>
                                      </p:cBhvr>
                                      <p:tavLst>
                                        <p:tav tm="0">
                                          <p:val>
                                            <p:strVal val="#ppt_y+0.31"/>
                                          </p:val>
                                        </p:tav>
                                        <p:tav tm="100000">
                                          <p:val>
                                            <p:strVal val="#ppt_y+0.31"/>
                                          </p:val>
                                        </p:tav>
                                      </p:tavLst>
                                    </p:anim>
                                    <p:anim calcmode="lin" valueType="num">
                                      <p:cBhvr>
                                        <p:cTn id="72"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74" fill="hold">
                            <p:stCondLst>
                              <p:cond delay="1000"/>
                            </p:stCondLst>
                            <p:childTnLst>
                              <p:par>
                                <p:cTn id="75" presetID="17" presetClass="entr" presetSubtype="1" fill="hold"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ppt_x</p:attrName>
                                        </p:attrNameLst>
                                      </p:cBhvr>
                                      <p:tavLst>
                                        <p:tav tm="0">
                                          <p:val>
                                            <p:strVal val="#ppt_x"/>
                                          </p:val>
                                        </p:tav>
                                        <p:tav tm="100000">
                                          <p:val>
                                            <p:strVal val="#ppt_x"/>
                                          </p:val>
                                        </p:tav>
                                      </p:tavLst>
                                    </p:anim>
                                    <p:anim calcmode="lin" valueType="num">
                                      <p:cBhvr>
                                        <p:cTn id="78" dur="500" fill="hold"/>
                                        <p:tgtEl>
                                          <p:spTgt spid="8"/>
                                        </p:tgtEl>
                                        <p:attrNameLst>
                                          <p:attrName>ppt_y</p:attrName>
                                        </p:attrNameLst>
                                      </p:cBhvr>
                                      <p:tavLst>
                                        <p:tav tm="0">
                                          <p:val>
                                            <p:strVal val="#ppt_y-#ppt_h/2"/>
                                          </p:val>
                                        </p:tav>
                                        <p:tav tm="100000">
                                          <p:val>
                                            <p:strVal val="#ppt_y"/>
                                          </p:val>
                                        </p:tav>
                                      </p:tavLst>
                                    </p:anim>
                                    <p:anim calcmode="lin" valueType="num">
                                      <p:cBhvr>
                                        <p:cTn id="79" dur="500" fill="hold"/>
                                        <p:tgtEl>
                                          <p:spTgt spid="8"/>
                                        </p:tgtEl>
                                        <p:attrNameLst>
                                          <p:attrName>ppt_w</p:attrName>
                                        </p:attrNameLst>
                                      </p:cBhvr>
                                      <p:tavLst>
                                        <p:tav tm="0">
                                          <p:val>
                                            <p:strVal val="#ppt_w"/>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5">
                                            <p:txEl>
                                              <p:pRg st="0" end="0"/>
                                            </p:txEl>
                                          </p:spTgt>
                                        </p:tgtEl>
                                        <p:attrNameLst>
                                          <p:attrName>style.visibility</p:attrName>
                                        </p:attrNameLst>
                                      </p:cBhvr>
                                      <p:to>
                                        <p:strVal val="visible"/>
                                      </p:to>
                                    </p:set>
                                    <p:animEffect transition="in" filter="wipe(left)">
                                      <p:cBhvr>
                                        <p:cTn id="85" dur="500"/>
                                        <p:tgtEl>
                                          <p:spTgt spid="5">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
                                            <p:txEl>
                                              <p:pRg st="1" end="1"/>
                                            </p:txEl>
                                          </p:spTgt>
                                        </p:tgtEl>
                                        <p:attrNameLst>
                                          <p:attrName>style.visibility</p:attrName>
                                        </p:attrNameLst>
                                      </p:cBhvr>
                                      <p:to>
                                        <p:strVal val="visible"/>
                                      </p:to>
                                    </p:set>
                                    <p:animEffect transition="in" filter="wipe(left)">
                                      <p:cBhvr>
                                        <p:cTn id="9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p:bldGraphic spid="9" grpId="0" uiExpand="1">
        <p:bldSub>
          <a:bldDgm bld="one"/>
        </p:bldSub>
      </p:bldGraphic>
      <p:bldP spid="6"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470CD9F1-9C62-4AF0-9B35-8B634233C6AD}"/>
              </a:ext>
            </a:extLst>
          </p:cNvPr>
          <p:cNvSpPr/>
          <p:nvPr/>
        </p:nvSpPr>
        <p:spPr>
          <a:xfrm>
            <a:off x="0" y="-34836"/>
            <a:ext cx="9144000" cy="769441"/>
          </a:xfrm>
          <a:prstGeom prst="rect">
            <a:avLst/>
          </a:prstGeom>
          <a:noFill/>
        </p:spPr>
        <p:txBody>
          <a:bodyPr wrap="square" rtlCol="0">
            <a:spAutoFit/>
            <a:scene3d>
              <a:camera prst="orthographicFront"/>
              <a:lightRig rig="morning" dir="tl"/>
            </a:scene3d>
            <a:sp3d contourW="25400" prstMaterial="matte">
              <a:bevelT w="25400" h="55880" prst="artDeco"/>
              <a:contourClr>
                <a:schemeClr val="accent2">
                  <a:tint val="20000"/>
                </a:schemeClr>
              </a:contourClr>
            </a:sp3d>
          </a:bodyPr>
          <a:lstStyle/>
          <a:p>
            <a:pPr algn="ctr" defTabSz="914400"/>
            <a:r>
              <a:rPr lang="ro-RO" sz="4400" b="1" spc="50" smtClean="0">
                <a:ln w="11430"/>
                <a:solidFill>
                  <a:srgbClr val="7030A0"/>
                </a:solidFill>
                <a:effectLst>
                  <a:outerShdw blurRad="76200" dist="50800" dir="5400000" algn="tl" rotWithShape="0">
                    <a:srgbClr val="000000">
                      <a:alpha val="65000"/>
                    </a:srgbClr>
                  </a:outerShdw>
                </a:effectLst>
              </a:rPr>
              <a:t>EXEMPLUL LUI NEEMIA (V. 14-19)</a:t>
            </a:r>
            <a:endParaRPr lang="ro-RO" sz="4400" b="1" spc="50">
              <a:ln w="11430"/>
              <a:solidFill>
                <a:srgbClr val="7030A0"/>
              </a:solidFill>
              <a:effectLst>
                <a:outerShdw blurRad="76200" dist="50800" dir="5400000" algn="tl" rotWithShape="0">
                  <a:srgbClr val="000000">
                    <a:alpha val="65000"/>
                  </a:srgbClr>
                </a:outerShdw>
              </a:effectLst>
            </a:endParaRPr>
          </a:p>
        </p:txBody>
      </p:sp>
      <p:sp>
        <p:nvSpPr>
          <p:cNvPr id="3" name="Rectángulo 2">
            <a:extLst>
              <a:ext uri="{FF2B5EF4-FFF2-40B4-BE49-F238E27FC236}">
                <a16:creationId xmlns="" xmlns:a16="http://schemas.microsoft.com/office/drawing/2014/main" id="{9844A4E0-D7E7-4E39-947C-8B8483D936EC}"/>
              </a:ext>
            </a:extLst>
          </p:cNvPr>
          <p:cNvSpPr/>
          <p:nvPr/>
        </p:nvSpPr>
        <p:spPr>
          <a:xfrm>
            <a:off x="215271" y="644306"/>
            <a:ext cx="6884710" cy="1477328"/>
          </a:xfrm>
          <a:prstGeom prst="rect">
            <a:avLst/>
          </a:prstGeom>
        </p:spPr>
        <p:txBody>
          <a:bodyPr wrap="square">
            <a:spAutoFit/>
          </a:bodyPr>
          <a:lstStyle/>
          <a:p>
            <a:r>
              <a:rPr lang="ro-RO" b="1" smtClean="0">
                <a:solidFill>
                  <a:srgbClr val="FFFF00"/>
                </a:solidFill>
                <a:effectLst>
                  <a:glow rad="127000">
                    <a:srgbClr val="6E639B"/>
                  </a:glow>
                  <a:outerShdw blurRad="38100" dist="38100" dir="2700000" algn="tl">
                    <a:srgbClr val="000000">
                      <a:alpha val="43137"/>
                    </a:srgbClr>
                  </a:outerShdw>
                </a:effectLst>
                <a:latin typeface="Comic Sans MS" panose="030F0702030302020204" pitchFamily="66" charset="0"/>
              </a:rPr>
              <a:t>„Din ziua când m-a pus împăratul dregător peste ei în ţara lui Iuda, de la al douăzecilea an până la al treizeci şi doilea an al împăratului Artaxerxe, timp de doisprezece ani, nici eu, nici fraţii mei n-am trăit din veniturile cuvenite dregătorului.” </a:t>
            </a:r>
            <a:r>
              <a:rPr lang="ro-RO" sz="1600" b="1" smtClean="0">
                <a:solidFill>
                  <a:srgbClr val="FFFF00"/>
                </a:solidFill>
                <a:effectLst>
                  <a:glow rad="127000">
                    <a:srgbClr val="6E639B"/>
                  </a:glow>
                  <a:outerShdw blurRad="38100" dist="38100" dir="2700000" algn="tl">
                    <a:srgbClr val="000000">
                      <a:alpha val="43137"/>
                    </a:srgbClr>
                  </a:outerShdw>
                </a:effectLst>
                <a:latin typeface="Comic Sans MS" panose="030F0702030302020204" pitchFamily="66" charset="0"/>
              </a:rPr>
              <a:t>(Neemia 5:14)</a:t>
            </a:r>
            <a:endParaRPr lang="ro-RO" b="1">
              <a:solidFill>
                <a:srgbClr val="FFFF00"/>
              </a:solidFill>
              <a:effectLst>
                <a:glow rad="127000">
                  <a:srgbClr val="6E639B"/>
                </a:glow>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96B0043C-4C8F-47CA-85D9-60250EE89EC1}"/>
              </a:ext>
            </a:extLst>
          </p:cNvPr>
          <p:cNvSpPr txBox="1"/>
          <p:nvPr/>
        </p:nvSpPr>
        <p:spPr>
          <a:xfrm>
            <a:off x="2648739" y="2113997"/>
            <a:ext cx="4448751" cy="1323439"/>
          </a:xfrm>
          <a:prstGeom prst="rect">
            <a:avLst/>
          </a:prstGeom>
          <a:noFill/>
        </p:spPr>
        <p:txBody>
          <a:bodyPr wrap="square" rtlCol="0">
            <a:spAutoFit/>
          </a:bodyPr>
          <a:lstStyle/>
          <a:p>
            <a:pPr>
              <a:spcBef>
                <a:spcPts val="600"/>
              </a:spcBef>
            </a:pPr>
            <a:r>
              <a:rPr lang="ro-RO" sz="2000" b="1"/>
              <a:t>Pe când Neemia scria despre acest incident, </a:t>
            </a:r>
            <a:r>
              <a:rPr lang="ro-RO" sz="2000" b="1" smtClean="0"/>
              <a:t>relata </a:t>
            </a:r>
            <a:r>
              <a:rPr lang="ro-RO" sz="2000" b="1"/>
              <a:t>cum comportamentul său era </a:t>
            </a:r>
            <a:r>
              <a:rPr lang="ro-RO" sz="2000" b="1" smtClean="0"/>
              <a:t>aşa </a:t>
            </a:r>
            <a:r>
              <a:rPr lang="ro-RO" sz="2000" b="1"/>
              <a:t>de diferit de </a:t>
            </a:r>
            <a:r>
              <a:rPr lang="ro-RO" sz="2000" b="1" smtClean="0"/>
              <a:t>cel </a:t>
            </a:r>
            <a:r>
              <a:rPr lang="ro-RO" sz="2000" b="1"/>
              <a:t>al </a:t>
            </a:r>
            <a:r>
              <a:rPr lang="ro-RO" sz="2000" b="1" smtClean="0"/>
              <a:t>fraţilor </a:t>
            </a:r>
            <a:r>
              <a:rPr lang="ro-RO" sz="2000" b="1"/>
              <a:t>lui </a:t>
            </a:r>
            <a:r>
              <a:rPr lang="ro-RO" sz="2000" b="1" smtClean="0"/>
              <a:t>zgârciţi</a:t>
            </a:r>
            <a:r>
              <a:rPr lang="ro-RO" sz="2000" b="1"/>
              <a:t>.</a:t>
            </a:r>
          </a:p>
        </p:txBody>
      </p:sp>
      <p:sp>
        <p:nvSpPr>
          <p:cNvPr id="5" name="Rectángulo 4">
            <a:extLst>
              <a:ext uri="{FF2B5EF4-FFF2-40B4-BE49-F238E27FC236}">
                <a16:creationId xmlns="" xmlns:a16="http://schemas.microsoft.com/office/drawing/2014/main" id="{44954689-7513-4C6C-91DB-41C14D58BC0B}"/>
              </a:ext>
            </a:extLst>
          </p:cNvPr>
          <p:cNvSpPr/>
          <p:nvPr/>
        </p:nvSpPr>
        <p:spPr>
          <a:xfrm>
            <a:off x="2674865" y="3429799"/>
            <a:ext cx="6416888" cy="1015663"/>
          </a:xfrm>
          <a:prstGeom prst="rect">
            <a:avLst/>
          </a:prstGeom>
        </p:spPr>
        <p:txBody>
          <a:bodyPr wrap="square">
            <a:spAutoFit/>
          </a:bodyPr>
          <a:lstStyle/>
          <a:p>
            <a:pPr marL="342900" indent="-342900">
              <a:buClr>
                <a:srgbClr val="FFFF00"/>
              </a:buClr>
              <a:buSzPct val="130000"/>
              <a:buFont typeface="Webdings" panose="05030102010509060703" pitchFamily="18" charset="2"/>
              <a:buChar char=""/>
            </a:pPr>
            <a:r>
              <a:rPr lang="ro-RO" sz="2000" b="1"/>
              <a:t>Neemia nu </a:t>
            </a:r>
            <a:r>
              <a:rPr lang="ro-RO" sz="2000" b="1" smtClean="0"/>
              <a:t>şi-a </a:t>
            </a:r>
            <a:r>
              <a:rPr lang="ro-RO" sz="2000" b="1"/>
              <a:t>încasat partea lui din taxe în timpul primului său mandat de guvernator (12 ani), contrar comportamentului guvernatorilor </a:t>
            </a:r>
            <a:r>
              <a:rPr lang="ro-RO" sz="2000" b="1" smtClean="0"/>
              <a:t>precedenţi.</a:t>
            </a:r>
            <a:endParaRPr lang="ro-RO" sz="2000" b="1"/>
          </a:p>
        </p:txBody>
      </p:sp>
      <p:sp>
        <p:nvSpPr>
          <p:cNvPr id="6" name="CuadroTexto 5">
            <a:extLst>
              <a:ext uri="{FF2B5EF4-FFF2-40B4-BE49-F238E27FC236}">
                <a16:creationId xmlns="" xmlns:a16="http://schemas.microsoft.com/office/drawing/2014/main" id="{88B65372-5055-4277-AB40-DDE9F0B782A3}"/>
              </a:ext>
            </a:extLst>
          </p:cNvPr>
          <p:cNvSpPr txBox="1"/>
          <p:nvPr/>
        </p:nvSpPr>
        <p:spPr>
          <a:xfrm>
            <a:off x="119508" y="6004522"/>
            <a:ext cx="6368378" cy="707886"/>
          </a:xfrm>
          <a:prstGeom prst="rect">
            <a:avLst/>
          </a:prstGeom>
          <a:noFill/>
        </p:spPr>
        <p:txBody>
          <a:bodyPr wrap="square" rtlCol="0">
            <a:spAutoFit/>
          </a:bodyPr>
          <a:lstStyle/>
          <a:p>
            <a:pPr>
              <a:spcBef>
                <a:spcPts val="600"/>
              </a:spcBef>
            </a:pPr>
            <a:r>
              <a:rPr lang="ro-RO" sz="2000" b="1"/>
              <a:t>Principala prioritate a lui Neemia a fost Dumnezeu </a:t>
            </a:r>
            <a:r>
              <a:rPr lang="ro-RO" sz="2000" b="1" smtClean="0"/>
              <a:t>şi </a:t>
            </a:r>
            <a:r>
              <a:rPr lang="ro-RO" sz="2000" b="1"/>
              <a:t>planul Său chiar </a:t>
            </a:r>
            <a:r>
              <a:rPr lang="ro-RO" sz="2000" b="1" smtClean="0"/>
              <a:t>şi </a:t>
            </a:r>
            <a:r>
              <a:rPr lang="ro-RO" sz="2000" b="1"/>
              <a:t>în detrimentul propriului interes</a:t>
            </a:r>
            <a:r>
              <a:rPr lang="ro-RO" sz="2000" b="1" smtClean="0"/>
              <a:t>.</a:t>
            </a:r>
            <a:endParaRPr lang="ro-RO" sz="2000" b="1"/>
          </a:p>
        </p:txBody>
      </p:sp>
      <p:pic>
        <p:nvPicPr>
          <p:cNvPr id="8" name="Imagen 7">
            <a:extLst>
              <a:ext uri="{FF2B5EF4-FFF2-40B4-BE49-F238E27FC236}">
                <a16:creationId xmlns="" xmlns:a16="http://schemas.microsoft.com/office/drawing/2014/main" id="{9D54D410-CACB-40BD-A093-37D332ACB97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02472" y="769441"/>
            <a:ext cx="1881000" cy="2521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 xmlns:a16="http://schemas.microsoft.com/office/drawing/2014/main" id="{04658B28-AE41-483C-A262-DFC9F3FAC7A6}"/>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9508" y="2444262"/>
            <a:ext cx="2365597" cy="3370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 xmlns:a16="http://schemas.microsoft.com/office/drawing/2014/main" id="{AC43AA18-367D-4E87-8C84-96248A000078}"/>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262268" y="4460310"/>
            <a:ext cx="1718169" cy="2327842"/>
          </a:xfrm>
          <a:prstGeom prst="rect">
            <a:avLst/>
          </a:prstGeom>
          <a:ln w="381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Rectángulo 6">
            <a:extLst>
              <a:ext uri="{FF2B5EF4-FFF2-40B4-BE49-F238E27FC236}">
                <a16:creationId xmlns="" xmlns:a16="http://schemas.microsoft.com/office/drawing/2014/main" id="{EB978C03-FBA0-428C-BCF9-6A76BAE5A427}"/>
              </a:ext>
            </a:extLst>
          </p:cNvPr>
          <p:cNvSpPr/>
          <p:nvPr/>
        </p:nvSpPr>
        <p:spPr>
          <a:xfrm>
            <a:off x="2652512" y="4454620"/>
            <a:ext cx="4444978" cy="1400383"/>
          </a:xfrm>
          <a:prstGeom prst="rect">
            <a:avLst/>
          </a:prstGeom>
        </p:spPr>
        <p:txBody>
          <a:bodyPr wrap="square">
            <a:spAutoFit/>
          </a:bodyPr>
          <a:lstStyle/>
          <a:p>
            <a:pPr marL="342900" indent="-342900">
              <a:spcAft>
                <a:spcPts val="600"/>
              </a:spcAft>
              <a:buClr>
                <a:srgbClr val="FFFF00"/>
              </a:buClr>
              <a:buSzPct val="130000"/>
              <a:buFont typeface="Webdings" panose="05030102010509060703" pitchFamily="18" charset="2"/>
              <a:buChar char=""/>
            </a:pPr>
            <a:r>
              <a:rPr lang="ro-RO" sz="2000" b="1"/>
              <a:t>El a asigurat necesarul material restaurării </a:t>
            </a:r>
            <a:r>
              <a:rPr lang="ro-RO" sz="2000" b="1" smtClean="0"/>
              <a:t>părţii </a:t>
            </a:r>
            <a:r>
              <a:rPr lang="ro-RO" sz="2000" b="1"/>
              <a:t>sale de zid</a:t>
            </a:r>
            <a:r>
              <a:rPr lang="ro-RO" sz="2000" b="1" smtClean="0"/>
              <a:t>.</a:t>
            </a:r>
          </a:p>
          <a:p>
            <a:pPr marL="342900" indent="-342900">
              <a:buClr>
                <a:srgbClr val="FFFF00"/>
              </a:buClr>
              <a:buSzPct val="130000"/>
              <a:buFont typeface="Webdings" panose="05030102010509060703" pitchFamily="18" charset="2"/>
              <a:buChar char=""/>
            </a:pPr>
            <a:r>
              <a:rPr lang="ro-RO" sz="2000" b="1" smtClean="0"/>
              <a:t>El </a:t>
            </a:r>
            <a:r>
              <a:rPr lang="ro-RO" sz="2000" b="1"/>
              <a:t>s-a îngrijit de cheltuielile </a:t>
            </a:r>
            <a:r>
              <a:rPr lang="ro-RO" sz="2000" b="1" smtClean="0"/>
              <a:t>curţii </a:t>
            </a:r>
            <a:r>
              <a:rPr lang="ro-RO" sz="2000" b="1"/>
              <a:t>(150 de persoane</a:t>
            </a:r>
            <a:r>
              <a:rPr lang="ro-RO" sz="2000" b="1" smtClean="0"/>
              <a:t>).</a:t>
            </a:r>
            <a:endParaRPr lang="ro-RO" sz="2000" b="1"/>
          </a:p>
        </p:txBody>
      </p:sp>
    </p:spTree>
    <p:extLst>
      <p:ext uri="{BB962C8B-B14F-4D97-AF65-F5344CB8AC3E}">
        <p14:creationId xmlns:p14="http://schemas.microsoft.com/office/powerpoint/2010/main" xmlns="" val="1753235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8"/>
                                        </p:tgtEl>
                                      </p:cBhvr>
                                    </p:animEffect>
                                  </p:childTnLst>
                                </p:cTn>
                              </p:par>
                            </p:childTnLst>
                          </p:cTn>
                        </p:par>
                        <p:par>
                          <p:cTn id="24" fill="hold">
                            <p:stCondLst>
                              <p:cond delay="2000"/>
                            </p:stCondLst>
                            <p:childTnLst>
                              <p:par>
                                <p:cTn id="25" presetID="5" presetClass="entr" presetSubtype="5"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900" decel="100000" fill="hold"/>
                                        <p:tgtEl>
                                          <p:spTgt spid="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wipe(left)">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Effect transition="in" filter="wipe(left)">
                                      <p:cBhvr>
                                        <p:cTn id="56" dur="500"/>
                                        <p:tgtEl>
                                          <p:spTgt spid="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ppt_x</p:attrName>
                                        </p:attrNameLst>
                                      </p:cBhvr>
                                      <p:tavLst>
                                        <p:tav tm="0">
                                          <p:val>
                                            <p:strVal val="#ppt_x"/>
                                          </p:val>
                                        </p:tav>
                                        <p:tav tm="100000">
                                          <p:val>
                                            <p:strVal val="#ppt_x"/>
                                          </p:val>
                                        </p:tav>
                                      </p:tavLst>
                                    </p:anim>
                                    <p:anim calcmode="lin" valueType="num">
                                      <p:cBhvr>
                                        <p:cTn id="62" dur="500" fill="hold"/>
                                        <p:tgtEl>
                                          <p:spTgt spid="14"/>
                                        </p:tgtEl>
                                        <p:attrNameLst>
                                          <p:attrName>ppt_y</p:attrName>
                                        </p:attrNameLst>
                                      </p:cBhvr>
                                      <p:tavLst>
                                        <p:tav tm="0">
                                          <p:val>
                                            <p:strVal val="#ppt_y+#ppt_h/2"/>
                                          </p:val>
                                        </p:tav>
                                        <p:tav tm="100000">
                                          <p:val>
                                            <p:strVal val="#ppt_y"/>
                                          </p:val>
                                        </p:tav>
                                      </p:tavLst>
                                    </p:anim>
                                    <p:anim calcmode="lin" valueType="num">
                                      <p:cBhvr>
                                        <p:cTn id="63" dur="500" fill="hold"/>
                                        <p:tgtEl>
                                          <p:spTgt spid="14"/>
                                        </p:tgtEl>
                                        <p:attrNameLst>
                                          <p:attrName>ppt_w</p:attrName>
                                        </p:attrNameLst>
                                      </p:cBhvr>
                                      <p:tavLst>
                                        <p:tav tm="0">
                                          <p:val>
                                            <p:strVal val="#ppt_w"/>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left)">
                                      <p:cBhvr>
                                        <p:cTn id="6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8C7C4D97-4497-4848-8F54-813FA7E99D64}"/>
              </a:ext>
            </a:extLst>
          </p:cNvPr>
          <p:cNvSpPr/>
          <p:nvPr/>
        </p:nvSpPr>
        <p:spPr>
          <a:xfrm>
            <a:off x="2733432" y="797510"/>
            <a:ext cx="6052458" cy="5262979"/>
          </a:xfrm>
          <a:prstGeom prst="rect">
            <a:avLst/>
          </a:prstGeom>
        </p:spPr>
        <p:txBody>
          <a:bodyPr wrap="square">
            <a:spAutoFit/>
          </a:bodyPr>
          <a:lstStyle/>
          <a:p>
            <a:pPr indent="360363" algn="just">
              <a:spcBef>
                <a:spcPts val="600"/>
              </a:spcBef>
            </a:pPr>
            <a:r>
              <a:rPr lang="ro-RO" sz="2400" b="1" dirty="0" smtClean="0">
                <a:latin typeface="Comic Sans MS" panose="030F0702030302020204" pitchFamily="66" charset="0"/>
              </a:rPr>
              <a:t>Toţi am fost datori dreptăţii divine, dar n-am avut cu ce să plătim datoria. Atunci Fiul lui Dumnezeu, căruia l s-a făcut milă de noi, a plătit preţul pentru răscumpărarea noastră. El S-a făcut sărac pentru ca, prin sărăcia Lui, noi să ne îmbogăţim. Prin faptele de dărnicie faţă de săracii Săi, putem dovedi sinceritatea recunoştinţei noastre pentru mila revărsată peste noi. “Cât avem prilej, să facem bine la toţi”, îndeamnă apostolul Pavel “şi mai ales fraţilor în credinţă”. (Galateni 6, 10.)</a:t>
            </a:r>
            <a:endParaRPr lang="ro-RO" sz="2400" b="1" dirty="0">
              <a:latin typeface="Comic Sans MS" panose="030F0702030302020204" pitchFamily="66" charset="0"/>
            </a:endParaRPr>
          </a:p>
        </p:txBody>
      </p:sp>
      <p:sp>
        <p:nvSpPr>
          <p:cNvPr id="3" name="CuadroTexto 2">
            <a:extLst>
              <a:ext uri="{FF2B5EF4-FFF2-40B4-BE49-F238E27FC236}">
                <a16:creationId xmlns="" xmlns:a16="http://schemas.microsoft.com/office/drawing/2014/main" id="{1FEC4459-E2F0-4E39-9586-D62D9CDC341E}"/>
              </a:ext>
            </a:extLst>
          </p:cNvPr>
          <p:cNvSpPr txBox="1"/>
          <p:nvPr/>
        </p:nvSpPr>
        <p:spPr>
          <a:xfrm>
            <a:off x="5896045" y="5993899"/>
            <a:ext cx="3230372" cy="369332"/>
          </a:xfrm>
          <a:prstGeom prst="rect">
            <a:avLst/>
          </a:prstGeom>
          <a:noFill/>
        </p:spPr>
        <p:txBody>
          <a:bodyPr wrap="none" rtlCol="0">
            <a:spAutoFit/>
          </a:bodyPr>
          <a:lstStyle/>
          <a:p>
            <a:pPr algn="r"/>
            <a:r>
              <a:rPr lang="ro-RO" b="1" dirty="0" err="1" smtClean="0"/>
              <a:t>E.G.W</a:t>
            </a:r>
            <a:r>
              <a:rPr lang="ro-RO" b="1" dirty="0" smtClean="0"/>
              <a:t>. (Profeţi </a:t>
            </a:r>
            <a:r>
              <a:rPr lang="ro-RO" b="1" smtClean="0"/>
              <a:t>şi Regi</a:t>
            </a:r>
            <a:r>
              <a:rPr lang="ro-RO" b="1" dirty="0" smtClean="0"/>
              <a:t>, pag. 652)</a:t>
            </a:r>
            <a:endParaRPr lang="ro-RO" b="1" dirty="0"/>
          </a:p>
        </p:txBody>
      </p:sp>
    </p:spTree>
    <p:extLst>
      <p:ext uri="{BB962C8B-B14F-4D97-AF65-F5344CB8AC3E}">
        <p14:creationId xmlns:p14="http://schemas.microsoft.com/office/powerpoint/2010/main" xmlns="" val="2465406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933</Words>
  <Application>Microsoft Office PowerPoint</Application>
  <PresentationFormat>Expunere pe ecran (4:3)</PresentationFormat>
  <Paragraphs>52</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9</vt:i4>
      </vt:variant>
    </vt:vector>
  </HeadingPairs>
  <TitlesOfParts>
    <vt:vector size="16" baseType="lpstr">
      <vt:lpstr>Arial</vt:lpstr>
      <vt:lpstr>Calibri</vt:lpstr>
      <vt:lpstr>Comic Sans MS</vt:lpstr>
      <vt:lpstr>Webdings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5 - Incalcarea spiritului legii</dc:title>
  <dc:subject>Studiu Biblic, Trim. IV, 2019 – Ezra si Neemia</dc:subject>
  <dc:creator>Sergio Fustero Carreras</dc:creator>
  <cp:keywords>https://www.fustero.es/index_ro.php</cp:keywords>
  <cp:lastModifiedBy>Administrator</cp:lastModifiedBy>
  <cp:revision>91</cp:revision>
  <dcterms:created xsi:type="dcterms:W3CDTF">2019-10-06T16:17:12Z</dcterms:created>
  <dcterms:modified xsi:type="dcterms:W3CDTF">2019-10-29T13:09:05Z</dcterms:modified>
</cp:coreProperties>
</file>