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0" r:id="rId4"/>
    <p:sldId id="258" r:id="rId5"/>
    <p:sldId id="268" r:id="rId6"/>
    <p:sldId id="259" r:id="rId7"/>
    <p:sldId id="261" r:id="rId8"/>
    <p:sldId id="264" r:id="rId9"/>
    <p:sldId id="260" r:id="rId10"/>
    <p:sldId id="269" r:id="rId11"/>
    <p:sldId id="263" r:id="rId12"/>
    <p:sldId id="265"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BB2B0"/>
    <a:srgbClr val="FFC5C5"/>
    <a:srgbClr val="310000"/>
    <a:srgbClr val="380000"/>
    <a:srgbClr val="FF7164"/>
    <a:srgbClr val="FF968B"/>
    <a:srgbClr val="A0170C"/>
    <a:srgbClr val="F25F54"/>
    <a:srgbClr val="FFF1E9"/>
    <a:srgbClr val="FF8C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8A4DD-12DA-4DCE-A417-F1250904F1A8}" type="doc">
      <dgm:prSet loTypeId="urn:microsoft.com/office/officeart/2005/8/layout/vList4#1" loCatId="picture" qsTypeId="urn:microsoft.com/office/officeart/2005/8/quickstyle/3d3" qsCatId="3D" csTypeId="urn:microsoft.com/office/officeart/2005/8/colors/colorful4" csCatId="colorful" phldr="1"/>
      <dgm:spPr/>
      <dgm:t>
        <a:bodyPr/>
        <a:lstStyle/>
        <a:p>
          <a:endParaRPr lang="es-ES"/>
        </a:p>
      </dgm:t>
    </dgm:pt>
    <dgm:pt modelId="{1F546771-064C-4146-BC81-8AB4E6E22EAF}">
      <dgm:prSet custT="1"/>
      <dgm:spPr/>
      <dgm:t>
        <a:bodyPr/>
        <a:lstStyle/>
        <a:p>
          <a:r>
            <a:rPr lang="ro-RO" sz="2000" b="1" dirty="0">
              <a:solidFill>
                <a:schemeClr val="tx1"/>
              </a:solidFill>
            </a:rPr>
            <a:t>Modul în care ei Îl chemau pe Dumnezeu era defapt idolatrie </a:t>
          </a:r>
          <a:r>
            <a:rPr lang="en-US" sz="2000" b="1" dirty="0">
              <a:solidFill>
                <a:schemeClr val="tx1"/>
              </a:solidFill>
            </a:rPr>
            <a:t>(</a:t>
          </a:r>
          <a:r>
            <a:rPr lang="en-US" sz="2000" b="1" dirty="0" smtClean="0">
              <a:solidFill>
                <a:schemeClr val="tx1"/>
              </a:solidFill>
            </a:rPr>
            <a:t>2</a:t>
          </a:r>
          <a:r>
            <a:rPr lang="ro-RO" sz="2000" dirty="0" smtClean="0"/>
            <a:t/>
          </a:r>
          <a:br>
            <a:rPr lang="ro-RO" sz="2000" dirty="0" smtClean="0"/>
          </a:br>
          <a:r>
            <a:rPr lang="ro-RO" sz="2000" b="1" dirty="0" smtClean="0">
              <a:solidFill>
                <a:schemeClr val="tx1"/>
              </a:solidFill>
            </a:rPr>
            <a:t>Împăraţi</a:t>
          </a:r>
          <a:r>
            <a:rPr lang="en-US" sz="2000" b="1" dirty="0" smtClean="0">
              <a:solidFill>
                <a:schemeClr val="tx1"/>
              </a:solidFill>
            </a:rPr>
            <a:t> </a:t>
          </a:r>
          <a:r>
            <a:rPr lang="en-US" sz="2000" b="1" dirty="0">
              <a:solidFill>
                <a:schemeClr val="tx1"/>
              </a:solidFill>
            </a:rPr>
            <a:t>17:33)</a:t>
          </a:r>
          <a:endParaRPr lang="es-ES" sz="2000" b="1" dirty="0">
            <a:solidFill>
              <a:schemeClr val="tx1"/>
            </a:solidFill>
          </a:endParaRPr>
        </a:p>
      </dgm:t>
    </dgm:pt>
    <dgm:pt modelId="{D55199F6-94F4-45C5-8E88-89617A9EEED2}" type="parTrans" cxnId="{5F396215-E2CB-4EDC-B4CC-5A6594D458AB}">
      <dgm:prSet/>
      <dgm:spPr/>
      <dgm:t>
        <a:bodyPr/>
        <a:lstStyle/>
        <a:p>
          <a:endParaRPr lang="es-ES" sz="2000">
            <a:solidFill>
              <a:schemeClr val="tx1"/>
            </a:solidFill>
          </a:endParaRPr>
        </a:p>
      </dgm:t>
    </dgm:pt>
    <dgm:pt modelId="{7B657946-70AE-46C9-88ED-E5F9F0B80B00}" type="sibTrans" cxnId="{5F396215-E2CB-4EDC-B4CC-5A6594D458AB}">
      <dgm:prSet/>
      <dgm:spPr/>
      <dgm:t>
        <a:bodyPr/>
        <a:lstStyle/>
        <a:p>
          <a:endParaRPr lang="es-ES" sz="2000">
            <a:solidFill>
              <a:schemeClr val="tx1"/>
            </a:solidFill>
          </a:endParaRPr>
        </a:p>
      </dgm:t>
    </dgm:pt>
    <dgm:pt modelId="{B86F3E75-6629-4F24-8CC0-FDAE0FF19600}">
      <dgm:prSet custT="1"/>
      <dgm:spPr/>
      <dgm:t>
        <a:bodyPr/>
        <a:lstStyle/>
        <a:p>
          <a:r>
            <a:rPr lang="ro-RO" sz="2000" b="1" dirty="0">
              <a:solidFill>
                <a:schemeClr val="tx1"/>
              </a:solidFill>
            </a:rPr>
            <a:t>Iudeii nu voiau să fie din nou </a:t>
          </a:r>
          <a:r>
            <a:rPr lang="ro-RO" sz="2000" b="1" dirty="0" smtClean="0">
              <a:solidFill>
                <a:schemeClr val="tx1"/>
              </a:solidFill>
            </a:rPr>
            <a:t>întinaţi </a:t>
          </a:r>
          <a:r>
            <a:rPr lang="ro-RO" sz="2000" b="1" dirty="0">
              <a:solidFill>
                <a:schemeClr val="tx1"/>
              </a:solidFill>
            </a:rPr>
            <a:t>de idolatrie</a:t>
          </a:r>
          <a:r>
            <a:rPr lang="es-ES" sz="2000" b="1" dirty="0">
              <a:solidFill>
                <a:schemeClr val="tx1"/>
              </a:solidFill>
            </a:rPr>
            <a:t>.</a:t>
          </a:r>
        </a:p>
      </dgm:t>
    </dgm:pt>
    <dgm:pt modelId="{FC1D9EB9-EA69-46D5-9D82-515937CF06C8}" type="parTrans" cxnId="{B683949D-4FF7-41EF-81A4-67A43F0233AF}">
      <dgm:prSet/>
      <dgm:spPr/>
      <dgm:t>
        <a:bodyPr/>
        <a:lstStyle/>
        <a:p>
          <a:endParaRPr lang="es-ES" sz="2000">
            <a:solidFill>
              <a:schemeClr val="tx1"/>
            </a:solidFill>
          </a:endParaRPr>
        </a:p>
      </dgm:t>
    </dgm:pt>
    <dgm:pt modelId="{C28F0CA2-6027-4FD5-97B3-776DCFE5CAF9}" type="sibTrans" cxnId="{B683949D-4FF7-41EF-81A4-67A43F0233AF}">
      <dgm:prSet/>
      <dgm:spPr/>
      <dgm:t>
        <a:bodyPr/>
        <a:lstStyle/>
        <a:p>
          <a:endParaRPr lang="es-ES" sz="2000">
            <a:solidFill>
              <a:schemeClr val="tx1"/>
            </a:solidFill>
          </a:endParaRPr>
        </a:p>
      </dgm:t>
    </dgm:pt>
    <dgm:pt modelId="{890589CD-56ED-42FF-8B3B-B8A3FCCBB337}">
      <dgm:prSet custT="1"/>
      <dgm:spPr/>
      <dgm:t>
        <a:bodyPr/>
        <a:lstStyle/>
        <a:p>
          <a:r>
            <a:rPr lang="ro-RO" sz="2000" b="1" dirty="0" smtClean="0">
              <a:solidFill>
                <a:schemeClr val="tx1"/>
              </a:solidFill>
            </a:rPr>
            <a:t>Aceştia </a:t>
          </a:r>
          <a:r>
            <a:rPr lang="ro-RO" sz="2000" b="1" dirty="0">
              <a:solidFill>
                <a:schemeClr val="tx1"/>
              </a:solidFill>
            </a:rPr>
            <a:t>erau </a:t>
          </a:r>
          <a:r>
            <a:rPr lang="ro-RO" sz="2000" b="1" dirty="0" smtClean="0">
              <a:solidFill>
                <a:schemeClr val="tx1"/>
              </a:solidFill>
            </a:rPr>
            <a:t>vrăjmaşi declaraţi </a:t>
          </a:r>
          <a:r>
            <a:rPr lang="ro-RO" sz="2000" b="1" dirty="0">
              <a:solidFill>
                <a:schemeClr val="tx1"/>
              </a:solidFill>
            </a:rPr>
            <a:t>ai </a:t>
          </a:r>
          <a:r>
            <a:rPr lang="ro-RO" sz="2000" b="1" dirty="0" smtClean="0">
              <a:solidFill>
                <a:schemeClr val="tx1"/>
              </a:solidFill>
            </a:rPr>
            <a:t>israeliţilor </a:t>
          </a:r>
          <a:r>
            <a:rPr lang="ro-RO" sz="2000" b="1" dirty="0">
              <a:solidFill>
                <a:schemeClr val="tx1"/>
              </a:solidFill>
            </a:rPr>
            <a:t>(Ezra 4:1).</a:t>
          </a:r>
          <a:endParaRPr lang="es-ES" sz="2000" b="1" dirty="0">
            <a:solidFill>
              <a:schemeClr val="tx1"/>
            </a:solidFill>
          </a:endParaRPr>
        </a:p>
      </dgm:t>
    </dgm:pt>
    <dgm:pt modelId="{99FAE5F7-4192-4D85-9126-88F5948031B4}" type="parTrans" cxnId="{4D048DB3-3537-4CE5-A976-1F45F8D390BC}">
      <dgm:prSet/>
      <dgm:spPr/>
      <dgm:t>
        <a:bodyPr/>
        <a:lstStyle/>
        <a:p>
          <a:endParaRPr lang="es-ES" sz="2000">
            <a:solidFill>
              <a:schemeClr val="tx1"/>
            </a:solidFill>
          </a:endParaRPr>
        </a:p>
      </dgm:t>
    </dgm:pt>
    <dgm:pt modelId="{17C3BD17-A606-43FE-A371-5A8B80DF637E}" type="sibTrans" cxnId="{4D048DB3-3537-4CE5-A976-1F45F8D390BC}">
      <dgm:prSet/>
      <dgm:spPr/>
      <dgm:t>
        <a:bodyPr/>
        <a:lstStyle/>
        <a:p>
          <a:endParaRPr lang="es-ES" sz="2000">
            <a:solidFill>
              <a:schemeClr val="tx1"/>
            </a:solidFill>
          </a:endParaRPr>
        </a:p>
      </dgm:t>
    </dgm:pt>
    <dgm:pt modelId="{07721734-EC34-4ED4-A249-DBE5E33111F7}">
      <dgm:prSet custT="1"/>
      <dgm:spPr/>
      <dgm:t>
        <a:bodyPr/>
        <a:lstStyle/>
        <a:p>
          <a:r>
            <a:rPr lang="ro-RO" sz="2000" b="1" dirty="0">
              <a:solidFill>
                <a:schemeClr val="tx1"/>
              </a:solidFill>
            </a:rPr>
            <a:t>Din momentul în care le-a fost refuzat ajutorul, ei </a:t>
          </a:r>
          <a:r>
            <a:rPr lang="ro-RO" sz="2000" b="1" dirty="0" smtClean="0">
              <a:solidFill>
                <a:schemeClr val="tx1"/>
              </a:solidFill>
            </a:rPr>
            <a:t>şi-au </a:t>
          </a:r>
          <a:r>
            <a:rPr lang="ro-RO" sz="2000" b="1" dirty="0">
              <a:solidFill>
                <a:schemeClr val="tx1"/>
              </a:solidFill>
            </a:rPr>
            <a:t>arătat adevăratele </a:t>
          </a:r>
          <a:r>
            <a:rPr lang="ro-RO" sz="2000" b="1" dirty="0" smtClean="0">
              <a:solidFill>
                <a:schemeClr val="tx1"/>
              </a:solidFill>
            </a:rPr>
            <a:t>intenţii </a:t>
          </a:r>
          <a:r>
            <a:rPr lang="en-US" sz="2000" b="1" dirty="0">
              <a:solidFill>
                <a:schemeClr val="tx1"/>
              </a:solidFill>
            </a:rPr>
            <a:t>(Ezra 4:4)</a:t>
          </a:r>
          <a:r>
            <a:rPr lang="es-ES" sz="2000" b="1" dirty="0">
              <a:solidFill>
                <a:schemeClr val="tx1"/>
              </a:solidFill>
            </a:rPr>
            <a:t>.</a:t>
          </a:r>
        </a:p>
      </dgm:t>
    </dgm:pt>
    <dgm:pt modelId="{EF4C939B-AC58-4300-8EFC-A08AC92535EE}" type="parTrans" cxnId="{3236E4E4-87ED-47B8-BCD0-AFB9FDBA759A}">
      <dgm:prSet/>
      <dgm:spPr/>
      <dgm:t>
        <a:bodyPr/>
        <a:lstStyle/>
        <a:p>
          <a:endParaRPr lang="es-ES" sz="2000">
            <a:solidFill>
              <a:schemeClr val="tx1"/>
            </a:solidFill>
          </a:endParaRPr>
        </a:p>
      </dgm:t>
    </dgm:pt>
    <dgm:pt modelId="{344B0C8A-A07C-4F16-8321-3EE19B611392}" type="sibTrans" cxnId="{3236E4E4-87ED-47B8-BCD0-AFB9FDBA759A}">
      <dgm:prSet/>
      <dgm:spPr/>
      <dgm:t>
        <a:bodyPr/>
        <a:lstStyle/>
        <a:p>
          <a:endParaRPr lang="es-ES" sz="2000">
            <a:solidFill>
              <a:schemeClr val="tx1"/>
            </a:solidFill>
          </a:endParaRPr>
        </a:p>
      </dgm:t>
    </dgm:pt>
    <dgm:pt modelId="{FFF0EEB1-4D3B-4C3F-84B8-A71FB511FB43}" type="pres">
      <dgm:prSet presAssocID="{1148A4DD-12DA-4DCE-A417-F1250904F1A8}" presName="linear" presStyleCnt="0">
        <dgm:presLayoutVars>
          <dgm:dir/>
          <dgm:resizeHandles val="exact"/>
        </dgm:presLayoutVars>
      </dgm:prSet>
      <dgm:spPr/>
      <dgm:t>
        <a:bodyPr/>
        <a:lstStyle/>
        <a:p>
          <a:endParaRPr lang="ro-RO"/>
        </a:p>
      </dgm:t>
    </dgm:pt>
    <dgm:pt modelId="{ADBD97D4-6688-4C0D-AD7A-385D1BAE4EFE}" type="pres">
      <dgm:prSet presAssocID="{1F546771-064C-4146-BC81-8AB4E6E22EAF}" presName="comp" presStyleCnt="0"/>
      <dgm:spPr/>
    </dgm:pt>
    <dgm:pt modelId="{369DEA97-BE13-45B0-8EE7-54C063BF4979}" type="pres">
      <dgm:prSet presAssocID="{1F546771-064C-4146-BC81-8AB4E6E22EAF}" presName="box" presStyleLbl="node1" presStyleIdx="0" presStyleCnt="2"/>
      <dgm:spPr/>
      <dgm:t>
        <a:bodyPr/>
        <a:lstStyle/>
        <a:p>
          <a:endParaRPr lang="ro-RO"/>
        </a:p>
      </dgm:t>
    </dgm:pt>
    <dgm:pt modelId="{62981BEC-5199-4995-BDE5-223E6922FFC8}" type="pres">
      <dgm:prSet presAssocID="{1F546771-064C-4146-BC81-8AB4E6E22EAF}" presName="img" presStyleLbl="fgImgPlace1" presStyleIdx="0" presStyleCnt="2" custScaleY="118629"/>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BBC9512C-A4D0-4EC5-BA2F-D8AF69F2510E}" type="pres">
      <dgm:prSet presAssocID="{1F546771-064C-4146-BC81-8AB4E6E22EAF}" presName="text" presStyleLbl="node1" presStyleIdx="0" presStyleCnt="2">
        <dgm:presLayoutVars>
          <dgm:bulletEnabled val="1"/>
        </dgm:presLayoutVars>
      </dgm:prSet>
      <dgm:spPr/>
      <dgm:t>
        <a:bodyPr/>
        <a:lstStyle/>
        <a:p>
          <a:endParaRPr lang="ro-RO"/>
        </a:p>
      </dgm:t>
    </dgm:pt>
    <dgm:pt modelId="{A67875B2-6298-4977-ADED-ADD9E4157637}" type="pres">
      <dgm:prSet presAssocID="{7B657946-70AE-46C9-88ED-E5F9F0B80B00}" presName="spacer" presStyleCnt="0"/>
      <dgm:spPr/>
    </dgm:pt>
    <dgm:pt modelId="{BA3A42B4-2EFA-43DA-BDB9-59BE46279079}" type="pres">
      <dgm:prSet presAssocID="{890589CD-56ED-42FF-8B3B-B8A3FCCBB337}" presName="comp" presStyleCnt="0"/>
      <dgm:spPr/>
    </dgm:pt>
    <dgm:pt modelId="{A2CEB400-E6DD-409D-9390-9F7754C9D320}" type="pres">
      <dgm:prSet presAssocID="{890589CD-56ED-42FF-8B3B-B8A3FCCBB337}" presName="box" presStyleLbl="node1" presStyleIdx="1" presStyleCnt="2"/>
      <dgm:spPr/>
      <dgm:t>
        <a:bodyPr/>
        <a:lstStyle/>
        <a:p>
          <a:endParaRPr lang="ro-RO"/>
        </a:p>
      </dgm:t>
    </dgm:pt>
    <dgm:pt modelId="{6E80DC1F-1E9C-46FF-9375-A5FA9A04E238}" type="pres">
      <dgm:prSet presAssocID="{890589CD-56ED-42FF-8B3B-B8A3FCCBB337}" presName="img" presStyleLbl="fgImgPlace1" presStyleIdx="1" presStyleCnt="2" custScaleY="118629"/>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E21D67AC-6C24-4D7F-9974-B5F2D968F7B1}" type="pres">
      <dgm:prSet presAssocID="{890589CD-56ED-42FF-8B3B-B8A3FCCBB337}" presName="text" presStyleLbl="node1" presStyleIdx="1" presStyleCnt="2">
        <dgm:presLayoutVars>
          <dgm:bulletEnabled val="1"/>
        </dgm:presLayoutVars>
      </dgm:prSet>
      <dgm:spPr/>
      <dgm:t>
        <a:bodyPr/>
        <a:lstStyle/>
        <a:p>
          <a:endParaRPr lang="ro-RO"/>
        </a:p>
      </dgm:t>
    </dgm:pt>
  </dgm:ptLst>
  <dgm:cxnLst>
    <dgm:cxn modelId="{B683949D-4FF7-41EF-81A4-67A43F0233AF}" srcId="{1F546771-064C-4146-BC81-8AB4E6E22EAF}" destId="{B86F3E75-6629-4F24-8CC0-FDAE0FF19600}" srcOrd="0" destOrd="0" parTransId="{FC1D9EB9-EA69-46D5-9D82-515937CF06C8}" sibTransId="{C28F0CA2-6027-4FD5-97B3-776DCFE5CAF9}"/>
    <dgm:cxn modelId="{786E54EA-EA86-49E3-960A-CF06800E3EF5}" type="presOf" srcId="{1F546771-064C-4146-BC81-8AB4E6E22EAF}" destId="{369DEA97-BE13-45B0-8EE7-54C063BF4979}" srcOrd="0" destOrd="0" presId="urn:microsoft.com/office/officeart/2005/8/layout/vList4#1"/>
    <dgm:cxn modelId="{4D048DB3-3537-4CE5-A976-1F45F8D390BC}" srcId="{1148A4DD-12DA-4DCE-A417-F1250904F1A8}" destId="{890589CD-56ED-42FF-8B3B-B8A3FCCBB337}" srcOrd="1" destOrd="0" parTransId="{99FAE5F7-4192-4D85-9126-88F5948031B4}" sibTransId="{17C3BD17-A606-43FE-A371-5A8B80DF637E}"/>
    <dgm:cxn modelId="{3E311F32-2239-466B-BD00-95D97AE818E9}" type="presOf" srcId="{890589CD-56ED-42FF-8B3B-B8A3FCCBB337}" destId="{E21D67AC-6C24-4D7F-9974-B5F2D968F7B1}" srcOrd="1" destOrd="0" presId="urn:microsoft.com/office/officeart/2005/8/layout/vList4#1"/>
    <dgm:cxn modelId="{9FAD27B2-89C3-4F71-878C-A3A5946BE164}" type="presOf" srcId="{07721734-EC34-4ED4-A249-DBE5E33111F7}" destId="{A2CEB400-E6DD-409D-9390-9F7754C9D320}" srcOrd="0" destOrd="1" presId="urn:microsoft.com/office/officeart/2005/8/layout/vList4#1"/>
    <dgm:cxn modelId="{60B16F72-FA4D-4F47-82E7-0FB206E2854F}" type="presOf" srcId="{B86F3E75-6629-4F24-8CC0-FDAE0FF19600}" destId="{369DEA97-BE13-45B0-8EE7-54C063BF4979}" srcOrd="0" destOrd="1" presId="urn:microsoft.com/office/officeart/2005/8/layout/vList4#1"/>
    <dgm:cxn modelId="{C3BAC79D-974D-4CBF-871A-2799E3BAB5EA}" type="presOf" srcId="{890589CD-56ED-42FF-8B3B-B8A3FCCBB337}" destId="{A2CEB400-E6DD-409D-9390-9F7754C9D320}" srcOrd="0" destOrd="0" presId="urn:microsoft.com/office/officeart/2005/8/layout/vList4#1"/>
    <dgm:cxn modelId="{3236E4E4-87ED-47B8-BCD0-AFB9FDBA759A}" srcId="{890589CD-56ED-42FF-8B3B-B8A3FCCBB337}" destId="{07721734-EC34-4ED4-A249-DBE5E33111F7}" srcOrd="0" destOrd="0" parTransId="{EF4C939B-AC58-4300-8EFC-A08AC92535EE}" sibTransId="{344B0C8A-A07C-4F16-8321-3EE19B611392}"/>
    <dgm:cxn modelId="{B734E636-FAA1-4AF4-A4F6-F3EAE8BFF0C9}" type="presOf" srcId="{1F546771-064C-4146-BC81-8AB4E6E22EAF}" destId="{BBC9512C-A4D0-4EC5-BA2F-D8AF69F2510E}" srcOrd="1" destOrd="0" presId="urn:microsoft.com/office/officeart/2005/8/layout/vList4#1"/>
    <dgm:cxn modelId="{5F396215-E2CB-4EDC-B4CC-5A6594D458AB}" srcId="{1148A4DD-12DA-4DCE-A417-F1250904F1A8}" destId="{1F546771-064C-4146-BC81-8AB4E6E22EAF}" srcOrd="0" destOrd="0" parTransId="{D55199F6-94F4-45C5-8E88-89617A9EEED2}" sibTransId="{7B657946-70AE-46C9-88ED-E5F9F0B80B00}"/>
    <dgm:cxn modelId="{1CA1C83E-FC29-46FE-88DC-C1DBE1E548E2}" type="presOf" srcId="{07721734-EC34-4ED4-A249-DBE5E33111F7}" destId="{E21D67AC-6C24-4D7F-9974-B5F2D968F7B1}" srcOrd="1" destOrd="1" presId="urn:microsoft.com/office/officeart/2005/8/layout/vList4#1"/>
    <dgm:cxn modelId="{D9D64926-2153-4526-AADA-FECD067A6ECB}" type="presOf" srcId="{1148A4DD-12DA-4DCE-A417-F1250904F1A8}" destId="{FFF0EEB1-4D3B-4C3F-84B8-A71FB511FB43}" srcOrd="0" destOrd="0" presId="urn:microsoft.com/office/officeart/2005/8/layout/vList4#1"/>
    <dgm:cxn modelId="{FA18F0B0-0339-409F-8367-D784FB93F567}" type="presOf" srcId="{B86F3E75-6629-4F24-8CC0-FDAE0FF19600}" destId="{BBC9512C-A4D0-4EC5-BA2F-D8AF69F2510E}" srcOrd="1" destOrd="1" presId="urn:microsoft.com/office/officeart/2005/8/layout/vList4#1"/>
    <dgm:cxn modelId="{3C2567FC-CF1A-4927-BCC6-5D7E4773028D}" type="presParOf" srcId="{FFF0EEB1-4D3B-4C3F-84B8-A71FB511FB43}" destId="{ADBD97D4-6688-4C0D-AD7A-385D1BAE4EFE}" srcOrd="0" destOrd="0" presId="urn:microsoft.com/office/officeart/2005/8/layout/vList4#1"/>
    <dgm:cxn modelId="{0A0BDC61-C8E7-4C01-B595-B42ED485FE41}" type="presParOf" srcId="{ADBD97D4-6688-4C0D-AD7A-385D1BAE4EFE}" destId="{369DEA97-BE13-45B0-8EE7-54C063BF4979}" srcOrd="0" destOrd="0" presId="urn:microsoft.com/office/officeart/2005/8/layout/vList4#1"/>
    <dgm:cxn modelId="{4F4E0058-2105-4B6F-AB8D-A54F642A96F9}" type="presParOf" srcId="{ADBD97D4-6688-4C0D-AD7A-385D1BAE4EFE}" destId="{62981BEC-5199-4995-BDE5-223E6922FFC8}" srcOrd="1" destOrd="0" presId="urn:microsoft.com/office/officeart/2005/8/layout/vList4#1"/>
    <dgm:cxn modelId="{C2FCEF12-CA0A-410D-B690-F664F53B541C}" type="presParOf" srcId="{ADBD97D4-6688-4C0D-AD7A-385D1BAE4EFE}" destId="{BBC9512C-A4D0-4EC5-BA2F-D8AF69F2510E}" srcOrd="2" destOrd="0" presId="urn:microsoft.com/office/officeart/2005/8/layout/vList4#1"/>
    <dgm:cxn modelId="{F02660BF-F6CA-45A8-8288-1C839FDA69ED}" type="presParOf" srcId="{FFF0EEB1-4D3B-4C3F-84B8-A71FB511FB43}" destId="{A67875B2-6298-4977-ADED-ADD9E4157637}" srcOrd="1" destOrd="0" presId="urn:microsoft.com/office/officeart/2005/8/layout/vList4#1"/>
    <dgm:cxn modelId="{44273A3C-90E3-46A3-A701-BF2A68C5669A}" type="presParOf" srcId="{FFF0EEB1-4D3B-4C3F-84B8-A71FB511FB43}" destId="{BA3A42B4-2EFA-43DA-BDB9-59BE46279079}" srcOrd="2" destOrd="0" presId="urn:microsoft.com/office/officeart/2005/8/layout/vList4#1"/>
    <dgm:cxn modelId="{E6D20A1C-9CBB-4C57-BA8C-3CBCC2EB5357}" type="presParOf" srcId="{BA3A42B4-2EFA-43DA-BDB9-59BE46279079}" destId="{A2CEB400-E6DD-409D-9390-9F7754C9D320}" srcOrd="0" destOrd="0" presId="urn:microsoft.com/office/officeart/2005/8/layout/vList4#1"/>
    <dgm:cxn modelId="{2E4AC5E9-4A10-45B6-9CFF-7CB12B2BF674}" type="presParOf" srcId="{BA3A42B4-2EFA-43DA-BDB9-59BE46279079}" destId="{6E80DC1F-1E9C-46FF-9375-A5FA9A04E238}" srcOrd="1" destOrd="0" presId="urn:microsoft.com/office/officeart/2005/8/layout/vList4#1"/>
    <dgm:cxn modelId="{D806357D-A474-4DA8-905E-11FE500D5757}" type="presParOf" srcId="{BA3A42B4-2EFA-43DA-BDB9-59BE46279079}" destId="{E21D67AC-6C24-4D7F-9974-B5F2D968F7B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357371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3719031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2883401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17/10/2019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2704596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339199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3415959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1016955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889863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3158586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2624690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8771D9-240D-49EF-B506-31B9ABA5B9BC}" type="datetimeFigureOut">
              <a:rPr lang="es-ES" smtClean="0"/>
              <a:pPr/>
              <a:t>17/10/2019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2247122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771D9-240D-49EF-B506-31B9ABA5B9BC}" type="datetimeFigureOut">
              <a:rPr lang="es-ES" smtClean="0"/>
              <a:pPr/>
              <a:t>17/10/2019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A237C-7D93-40A3-9845-435E3A79A6AE}" type="slidenum">
              <a:rPr lang="es-ES" smtClean="0"/>
              <a:pPr/>
              <a:t>‹#›</a:t>
            </a:fld>
            <a:endParaRPr lang="es-ES"/>
          </a:p>
        </p:txBody>
      </p:sp>
    </p:spTree>
    <p:extLst>
      <p:ext uri="{BB962C8B-B14F-4D97-AF65-F5344CB8AC3E}">
        <p14:creationId xmlns:p14="http://schemas.microsoft.com/office/powerpoint/2010/main" xmlns="" val="889221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17/10/2019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AD44435-6D8C-4A09-82A0-5874FD9935AD}"/>
              </a:ext>
            </a:extLst>
          </p:cNvPr>
          <p:cNvSpPr txBox="1"/>
          <p:nvPr/>
        </p:nvSpPr>
        <p:spPr>
          <a:xfrm>
            <a:off x="0" y="69663"/>
            <a:ext cx="9143999" cy="754053"/>
          </a:xfrm>
          <a:prstGeom prst="rect">
            <a:avLst/>
          </a:prstGeom>
          <a:noFill/>
        </p:spPr>
        <p:txBody>
          <a:bodyPr wrap="square" rtlCol="0">
            <a:spAutoFit/>
            <a:scene3d>
              <a:camera prst="orthographicFront"/>
              <a:lightRig rig="balanced" dir="t"/>
            </a:scene3d>
            <a:sp3d extrusionH="57150">
              <a:bevelT h="25400" prst="softRound"/>
            </a:sp3d>
          </a:bodyPr>
          <a:lstStyle/>
          <a:p>
            <a:pPr algn="ctr"/>
            <a:r>
              <a:rPr lang="ro-RO" sz="43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CONFRUNTAREA CU ÎMPOTRIVIREA</a:t>
            </a:r>
            <a:endParaRPr lang="ro-RO" sz="43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D1E99D5E-FCA0-4765-9A3E-45478923E998}"/>
              </a:ext>
            </a:extLst>
          </p:cNvPr>
          <p:cNvSpPr txBox="1"/>
          <p:nvPr/>
        </p:nvSpPr>
        <p:spPr>
          <a:xfrm>
            <a:off x="5481971" y="6488668"/>
            <a:ext cx="3662029" cy="369332"/>
          </a:xfrm>
          <a:prstGeom prst="rect">
            <a:avLst/>
          </a:prstGeom>
          <a:noFill/>
        </p:spPr>
        <p:txBody>
          <a:bodyPr wrap="none" rtlCol="0">
            <a:spAutoFit/>
          </a:bodyPr>
          <a:lstStyle/>
          <a:p>
            <a:pPr algn="r"/>
            <a:r>
              <a:rPr lang="ro-RO" b="1" dirty="0">
                <a:solidFill>
                  <a:srgbClr val="EAE4C2"/>
                </a:solidFill>
                <a:effectLst>
                  <a:outerShdw blurRad="38100" dist="38100" dir="2700000" algn="tl">
                    <a:srgbClr val="000000">
                      <a:alpha val="43137"/>
                    </a:srgbClr>
                  </a:outerShdw>
                </a:effectLst>
              </a:rPr>
              <a:t>Studiul 4, pentru 26 Octombrie </a:t>
            </a:r>
            <a:r>
              <a:rPr lang="ro-RO" b="1" dirty="0" smtClean="0">
                <a:solidFill>
                  <a:srgbClr val="EAE4C2"/>
                </a:solidFill>
                <a:effectLst>
                  <a:outerShdw blurRad="38100" dist="38100" dir="2700000" algn="tl">
                    <a:srgbClr val="000000">
                      <a:alpha val="43137"/>
                    </a:srgbClr>
                  </a:outerShdw>
                </a:effectLst>
              </a:rPr>
              <a:t>2019</a:t>
            </a:r>
            <a:endParaRPr lang="ro-RO" b="1" dirty="0">
              <a:solidFill>
                <a:srgbClr val="EAE4C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57832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12B2381-86A6-4E1F-8A10-2AF4FA808E51}"/>
              </a:ext>
            </a:extLst>
          </p:cNvPr>
          <p:cNvSpPr/>
          <p:nvPr/>
        </p:nvSpPr>
        <p:spPr>
          <a:xfrm>
            <a:off x="0" y="-5020"/>
            <a:ext cx="7293427" cy="600164"/>
          </a:xfrm>
          <a:prstGeom prst="rect">
            <a:avLst/>
          </a:prstGeom>
          <a:noFill/>
        </p:spPr>
        <p:txBody>
          <a:bodyPr wrap="square" tIns="0" rtlCol="0">
            <a:spAutoFit/>
            <a:scene3d>
              <a:camera prst="orthographicFront"/>
              <a:lightRig rig="glow" dir="tl">
                <a:rot lat="0" lon="0" rev="6600000"/>
              </a:lightRig>
            </a:scene3d>
            <a:sp3d extrusionH="25400" contourW="8890">
              <a:bevelT w="38100" h="31750"/>
              <a:contourClr>
                <a:srgbClr val="A0170C"/>
              </a:contourClr>
            </a:sp3d>
          </a:bodyPr>
          <a:lstStyle/>
          <a:p>
            <a:pPr algn="ctr" defTabSz="914400"/>
            <a:r>
              <a:rPr lang="ro-RO" sz="3600" b="1" smtClean="0">
                <a:ln w="11430"/>
                <a:solidFill>
                  <a:srgbClr val="F25F54"/>
                </a:solidFill>
                <a:effectLst>
                  <a:outerShdw blurRad="50800" dist="39000" dir="5460000" algn="tl">
                    <a:srgbClr val="000000">
                      <a:alpha val="38000"/>
                    </a:srgbClr>
                  </a:outerShdw>
                </a:effectLst>
              </a:rPr>
              <a:t>CONFRUNTAREA CU ÎMPOTRIVIREA</a:t>
            </a:r>
            <a:endParaRPr lang="ro-RO" sz="3600" b="1">
              <a:ln w="11430"/>
              <a:solidFill>
                <a:srgbClr val="F25F54"/>
              </a:soli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4F724198-FC0A-425C-B4C7-2F4AF65AACBA}"/>
              </a:ext>
            </a:extLst>
          </p:cNvPr>
          <p:cNvSpPr/>
          <p:nvPr/>
        </p:nvSpPr>
        <p:spPr>
          <a:xfrm>
            <a:off x="401471" y="528547"/>
            <a:ext cx="6673360" cy="954107"/>
          </a:xfrm>
          <a:prstGeom prst="rect">
            <a:avLst/>
          </a:prstGeom>
          <a:gradFill flip="none" rotWithShape="1">
            <a:gsLst>
              <a:gs pos="0">
                <a:srgbClr val="FF968B">
                  <a:tint val="66000"/>
                  <a:satMod val="160000"/>
                </a:srgbClr>
              </a:gs>
              <a:gs pos="50000">
                <a:srgbClr val="FF968B">
                  <a:tint val="44500"/>
                  <a:satMod val="160000"/>
                </a:srgbClr>
              </a:gs>
              <a:gs pos="100000">
                <a:srgbClr val="FF968B">
                  <a:tint val="23500"/>
                  <a:satMod val="160000"/>
                </a:srgbClr>
              </a:gs>
            </a:gsLst>
            <a:path path="circle">
              <a:fillToRect l="50000" t="50000" r="50000" b="50000"/>
            </a:path>
            <a:tileRect/>
          </a:gradFill>
          <a:ln>
            <a:solidFill>
              <a:srgbClr val="FF7164"/>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smtClean="0">
                <a:effectLst>
                  <a:outerShdw blurRad="38100" dist="38100" dir="2700000" algn="tl">
                    <a:srgbClr val="000000">
                      <a:alpha val="43137"/>
                    </a:srgbClr>
                  </a:outerShdw>
                </a:effectLst>
                <a:latin typeface="Comic Sans MS" panose="030F0702030302020204" pitchFamily="66" charset="0"/>
              </a:rPr>
              <a:t>'Le-am trimis soli cu următorul </a:t>
            </a:r>
            <a:r>
              <a:rPr lang="ro-RO" smtClean="0">
                <a:effectLst>
                  <a:outerShdw blurRad="38100" dist="38100" dir="2700000" algn="tl">
                    <a:srgbClr val="000000">
                      <a:alpha val="43137"/>
                    </a:srgbClr>
                  </a:outerShdw>
                </a:effectLst>
                <a:latin typeface="Comic Sans MS" panose="030F0702030302020204" pitchFamily="66" charset="0"/>
              </a:rPr>
              <a:t>răspuns</a:t>
            </a:r>
            <a:r>
              <a:rPr lang="ro-RO" smtClean="0">
                <a:effectLst>
                  <a:outerShdw blurRad="38100" dist="38100" dir="2700000" algn="tl">
                    <a:srgbClr val="000000">
                      <a:alpha val="43137"/>
                    </a:srgbClr>
                  </a:outerShdw>
                </a:effectLst>
                <a:latin typeface="Comic Sans MS" panose="030F0702030302020204" pitchFamily="66" charset="0"/>
              </a:rPr>
              <a:t>: </a:t>
            </a:r>
            <a:r>
              <a:rPr lang="ro-RO" smtClean="0">
                <a:effectLst>
                  <a:outerShdw blurRad="38100" dist="38100" dir="2700000" algn="tl">
                    <a:srgbClr val="000000">
                      <a:alpha val="43137"/>
                    </a:srgbClr>
                  </a:outerShdw>
                </a:effectLst>
                <a:latin typeface="Comic Sans MS" panose="030F0702030302020204" pitchFamily="66" charset="0"/>
              </a:rPr>
              <a:t>„</a:t>
            </a:r>
            <a:r>
              <a:rPr lang="ro-RO" smtClean="0">
                <a:effectLst>
                  <a:outerShdw blurRad="38100" dist="38100" dir="2700000" algn="tl">
                    <a:srgbClr val="000000">
                      <a:alpha val="43137"/>
                    </a:srgbClr>
                  </a:outerShdw>
                </a:effectLst>
                <a:latin typeface="Comic Sans MS" panose="030F0702030302020204" pitchFamily="66" charset="0"/>
              </a:rPr>
              <a:t>Am o mare lucrare de făcut şi nu pot să mă </a:t>
            </a:r>
            <a:r>
              <a:rPr lang="ro-RO" smtClean="0">
                <a:effectLst>
                  <a:outerShdw blurRad="38100" dist="38100" dir="2700000" algn="tl">
                    <a:srgbClr val="000000">
                      <a:alpha val="43137"/>
                    </a:srgbClr>
                  </a:outerShdw>
                </a:effectLst>
                <a:latin typeface="Comic Sans MS" panose="030F0702030302020204" pitchFamily="66" charset="0"/>
              </a:rPr>
              <a:t>cobor</a:t>
            </a:r>
            <a:r>
              <a:rPr lang="ro-RO" smtClean="0">
                <a:effectLst>
                  <a:outerShdw blurRad="38100" dist="38100" dir="2700000" algn="tl">
                    <a:srgbClr val="000000">
                      <a:alpha val="43137"/>
                    </a:srgbClr>
                  </a:outerShdw>
                </a:effectLst>
                <a:latin typeface="Comic Sans MS" panose="030F0702030302020204" pitchFamily="66" charset="0"/>
              </a:rPr>
              <a:t>; cât timp l-aş lăsa ca să vin la </a:t>
            </a:r>
            <a:r>
              <a:rPr lang="ro-RO" smtClean="0">
                <a:effectLst>
                  <a:outerShdw blurRad="38100" dist="38100" dir="2700000" algn="tl">
                    <a:srgbClr val="000000">
                      <a:alpha val="43137"/>
                    </a:srgbClr>
                  </a:outerShdw>
                </a:effectLst>
                <a:latin typeface="Comic Sans MS" panose="030F0702030302020204" pitchFamily="66" charset="0"/>
              </a:rPr>
              <a:t>voi</a:t>
            </a:r>
            <a:r>
              <a:rPr lang="ro-RO" smtClean="0">
                <a:effectLst>
                  <a:outerShdw blurRad="38100" dist="38100" dir="2700000" algn="tl">
                    <a:srgbClr val="000000">
                      <a:alpha val="43137"/>
                    </a:srgbClr>
                  </a:outerShdw>
                </a:effectLst>
                <a:latin typeface="Comic Sans MS" panose="030F0702030302020204" pitchFamily="66" charset="0"/>
              </a:rPr>
              <a:t>, lucrul ar </a:t>
            </a:r>
            <a:r>
              <a:rPr lang="ro-RO" smtClean="0">
                <a:effectLst>
                  <a:outerShdw blurRad="38100" dist="38100" dir="2700000" algn="tl">
                    <a:srgbClr val="000000">
                      <a:alpha val="43137"/>
                    </a:srgbClr>
                  </a:outerShdw>
                </a:effectLst>
                <a:latin typeface="Comic Sans MS" panose="030F0702030302020204" pitchFamily="66" charset="0"/>
              </a:rPr>
              <a:t>înceta</a:t>
            </a:r>
            <a:r>
              <a:rPr lang="ro-RO" smtClean="0">
                <a:effectLst>
                  <a:outerShdw blurRad="38100" dist="38100" dir="2700000" algn="tl">
                    <a:srgbClr val="000000">
                      <a:alpha val="43137"/>
                    </a:srgbClr>
                  </a:outerShdw>
                </a:effectLst>
                <a:latin typeface="Comic Sans MS" panose="030F0702030302020204" pitchFamily="66" charset="0"/>
              </a:rPr>
              <a:t>.” ‘ </a:t>
            </a:r>
            <a:r>
              <a:rPr lang="ro-RO" sz="1600" smtClean="0">
                <a:effectLst>
                  <a:outerShdw blurRad="38100" dist="38100" dir="2700000" algn="tl">
                    <a:srgbClr val="000000">
                      <a:alpha val="43137"/>
                    </a:srgbClr>
                  </a:outerShdw>
                </a:effectLst>
                <a:latin typeface="Comic Sans MS" panose="030F0702030302020204" pitchFamily="66" charset="0"/>
              </a:rPr>
              <a:t>(Neemia</a:t>
            </a:r>
            <a:r>
              <a:rPr lang="ro-RO" sz="1600" smtClean="0">
                <a:effectLst>
                  <a:outerShdw blurRad="38100" dist="38100" dir="2700000" algn="tl">
                    <a:srgbClr val="000000">
                      <a:alpha val="43137"/>
                    </a:srgbClr>
                  </a:outerShdw>
                </a:effectLst>
                <a:latin typeface="Comic Sans MS" panose="030F0702030302020204" pitchFamily="66" charset="0"/>
              </a:rPr>
              <a:t> 6:3</a:t>
            </a:r>
            <a:r>
              <a:rPr lang="ro-RO" sz="1600" smtClean="0">
                <a:effectLst>
                  <a:outerShdw blurRad="38100" dist="38100" dir="2700000" algn="tl">
                    <a:srgbClr val="000000">
                      <a:alpha val="43137"/>
                    </a:srgbClr>
                  </a:outerShdw>
                </a:effectLst>
                <a:latin typeface="Comic Sans MS" panose="030F0702030302020204" pitchFamily="66" charset="0"/>
              </a:rPr>
              <a:t>)</a:t>
            </a:r>
            <a:endParaRPr lang="ro-RO" sz="1600">
              <a:effectLst>
                <a:outerShdw blurRad="38100" dist="38100" dir="2700000" algn="tl">
                  <a:srgbClr val="000000">
                    <a:alpha val="43137"/>
                  </a:srgbClr>
                </a:outerShdw>
              </a:effectLst>
              <a:latin typeface="Comic Sans MS" panose="030F0702030302020204" pitchFamily="66" charset="0"/>
            </a:endParaRPr>
          </a:p>
        </p:txBody>
      </p:sp>
      <p:sp>
        <p:nvSpPr>
          <p:cNvPr id="4" name="Rectángulo 3">
            <a:extLst>
              <a:ext uri="{FF2B5EF4-FFF2-40B4-BE49-F238E27FC236}">
                <a16:creationId xmlns:a16="http://schemas.microsoft.com/office/drawing/2014/main" xmlns="" id="{C9116754-B8D5-4A62-9F9C-23E2E25FDD63}"/>
              </a:ext>
            </a:extLst>
          </p:cNvPr>
          <p:cNvSpPr/>
          <p:nvPr/>
        </p:nvSpPr>
        <p:spPr>
          <a:xfrm>
            <a:off x="4572000" y="1855287"/>
            <a:ext cx="4502336" cy="3554819"/>
          </a:xfrm>
          <a:prstGeom prst="rect">
            <a:avLst/>
          </a:prstGeom>
        </p:spPr>
        <p:txBody>
          <a:bodyPr wrap="square">
            <a:spAutoFit/>
          </a:bodyPr>
          <a:lstStyle/>
          <a:p>
            <a:pPr marL="269875" indent="-269875">
              <a:spcAft>
                <a:spcPts val="600"/>
              </a:spcAft>
              <a:buFont typeface="+mj-lt"/>
              <a:buAutoNum type="alphaLcParenR"/>
            </a:pPr>
            <a:r>
              <a:rPr lang="ro-RO" sz="2000" b="1" smtClean="0">
                <a:solidFill>
                  <a:schemeClr val="accent2">
                    <a:lumMod val="50000"/>
                  </a:schemeClr>
                </a:solidFill>
              </a:rPr>
              <a:t>Batjocură</a:t>
            </a:r>
            <a:r>
              <a:rPr lang="ro-RO" sz="2000" b="1" smtClean="0"/>
              <a:t>: 4:1-3</a:t>
            </a:r>
          </a:p>
          <a:p>
            <a:pPr marL="269875" indent="-269875">
              <a:buFont typeface="+mj-lt"/>
              <a:buAutoNum type="alphaLcParenR"/>
            </a:pPr>
            <a:r>
              <a:rPr lang="ro-RO" sz="2000" b="1" smtClean="0">
                <a:solidFill>
                  <a:schemeClr val="accent5">
                    <a:lumMod val="50000"/>
                  </a:schemeClr>
                </a:solidFill>
              </a:rPr>
              <a:t>Atacuri </a:t>
            </a:r>
            <a:r>
              <a:rPr lang="ro-RO" sz="2000" b="1" smtClean="0">
                <a:solidFill>
                  <a:schemeClr val="accent5">
                    <a:lumMod val="50000"/>
                  </a:schemeClr>
                </a:solidFill>
              </a:rPr>
              <a:t>fizice</a:t>
            </a:r>
            <a:r>
              <a:rPr lang="ro-RO" sz="2000" b="1" smtClean="0"/>
              <a:t>: 4:7-8</a:t>
            </a:r>
          </a:p>
          <a:p>
            <a:pPr marL="612775" lvl="1" indent="-342900">
              <a:buClr>
                <a:srgbClr val="C00000"/>
              </a:buClr>
              <a:buFont typeface="Wingdings" panose="05000000000000000000" pitchFamily="2" charset="2"/>
              <a:buChar char="é"/>
              <a:tabLst>
                <a:tab pos="539750" algn="l"/>
              </a:tabLst>
            </a:pPr>
            <a:r>
              <a:rPr lang="ro-RO" sz="2000" b="1" smtClean="0"/>
              <a:t>Nord</a:t>
            </a:r>
            <a:r>
              <a:rPr lang="ro-RO" sz="2000" b="1" smtClean="0"/>
              <a:t>: Sanbalat </a:t>
            </a:r>
            <a:r>
              <a:rPr lang="ro-RO" sz="2000" b="1"/>
              <a:t>horonitul (</a:t>
            </a:r>
            <a:r>
              <a:rPr lang="ro-RO" sz="2000" b="1"/>
              <a:t>Samaria</a:t>
            </a:r>
            <a:r>
              <a:rPr lang="ro-RO" sz="2000" b="1" smtClean="0"/>
              <a:t>)</a:t>
            </a:r>
            <a:endParaRPr lang="ro-RO" sz="2000" b="1" smtClean="0"/>
          </a:p>
          <a:p>
            <a:pPr marL="612775" lvl="1" indent="-342900">
              <a:buClr>
                <a:srgbClr val="C00000"/>
              </a:buClr>
              <a:buFont typeface="Wingdings" panose="05000000000000000000" pitchFamily="2" charset="2"/>
              <a:buChar char="è"/>
              <a:tabLst>
                <a:tab pos="539750" algn="l"/>
              </a:tabLst>
            </a:pPr>
            <a:r>
              <a:rPr lang="ro-RO" sz="2000" b="1" smtClean="0"/>
              <a:t>Est</a:t>
            </a:r>
            <a:r>
              <a:rPr lang="ro-RO" sz="2000" b="1"/>
              <a:t>: </a:t>
            </a:r>
            <a:r>
              <a:rPr lang="ro-RO" sz="2000" b="1"/>
              <a:t>Tobia </a:t>
            </a:r>
            <a:r>
              <a:rPr lang="ro-RO" sz="2000" b="1" smtClean="0"/>
              <a:t>amonitul</a:t>
            </a:r>
            <a:endParaRPr lang="ro-RO" sz="2000" b="1" smtClean="0"/>
          </a:p>
          <a:p>
            <a:pPr marL="612775" lvl="1" indent="-342900">
              <a:buClr>
                <a:srgbClr val="C00000"/>
              </a:buClr>
              <a:buFont typeface="Wingdings" panose="05000000000000000000" pitchFamily="2" charset="2"/>
              <a:buChar char="ê"/>
              <a:tabLst>
                <a:tab pos="539750" algn="l"/>
              </a:tabLst>
            </a:pPr>
            <a:r>
              <a:rPr lang="ro-RO" sz="2000" b="1" smtClean="0"/>
              <a:t>Sud</a:t>
            </a:r>
            <a:r>
              <a:rPr lang="ro-RO" sz="2000" b="1"/>
              <a:t>: </a:t>
            </a:r>
            <a:r>
              <a:rPr lang="ro-RO" sz="2000" b="1" smtClean="0"/>
              <a:t>Gheşem </a:t>
            </a:r>
            <a:r>
              <a:rPr lang="ro-RO" sz="2000" b="1"/>
              <a:t>arabul</a:t>
            </a:r>
          </a:p>
          <a:p>
            <a:pPr marL="612775" lvl="1" indent="-342900">
              <a:buClr>
                <a:srgbClr val="C00000"/>
              </a:buClr>
              <a:buFont typeface="Wingdings" panose="05000000000000000000" pitchFamily="2" charset="2"/>
              <a:buChar char="ç"/>
              <a:tabLst>
                <a:tab pos="539750" algn="l"/>
              </a:tabLst>
            </a:pPr>
            <a:r>
              <a:rPr lang="ro-RO" sz="2000" b="1" smtClean="0"/>
              <a:t>Vest</a:t>
            </a:r>
            <a:r>
              <a:rPr lang="ro-RO" sz="2000" b="1" smtClean="0"/>
              <a:t>: </a:t>
            </a:r>
            <a:r>
              <a:rPr lang="ro-RO" sz="2000" b="1" smtClean="0"/>
              <a:t>Filistenii </a:t>
            </a:r>
            <a:r>
              <a:rPr lang="ro-RO" sz="2000" b="1" smtClean="0"/>
              <a:t>Asdodului</a:t>
            </a:r>
            <a:endParaRPr lang="ro-RO" sz="2000" b="1" smtClean="0"/>
          </a:p>
          <a:p>
            <a:pPr marL="269875" indent="-269875">
              <a:spcAft>
                <a:spcPts val="600"/>
              </a:spcAft>
              <a:buFont typeface="+mj-lt"/>
              <a:buAutoNum type="alphaLcParenR"/>
            </a:pPr>
            <a:r>
              <a:rPr lang="ro-RO" sz="2000" b="1" smtClean="0">
                <a:solidFill>
                  <a:schemeClr val="accent2">
                    <a:lumMod val="50000"/>
                  </a:schemeClr>
                </a:solidFill>
              </a:rPr>
              <a:t>Probleme </a:t>
            </a:r>
            <a:r>
              <a:rPr lang="ro-RO" sz="2000" b="1" smtClean="0">
                <a:solidFill>
                  <a:schemeClr val="accent2">
                    <a:lumMod val="50000"/>
                  </a:schemeClr>
                </a:solidFill>
              </a:rPr>
              <a:t>interne</a:t>
            </a:r>
            <a:r>
              <a:rPr lang="ro-RO" sz="2000" b="1" smtClean="0"/>
              <a:t>: 5:1</a:t>
            </a:r>
          </a:p>
          <a:p>
            <a:pPr marL="269875" indent="-269875">
              <a:spcAft>
                <a:spcPts val="600"/>
              </a:spcAft>
              <a:buFont typeface="+mj-lt"/>
              <a:buAutoNum type="alphaLcParenR"/>
            </a:pPr>
            <a:r>
              <a:rPr lang="ro-RO" sz="2000" b="1" smtClean="0">
                <a:solidFill>
                  <a:schemeClr val="accent5">
                    <a:lumMod val="50000"/>
                  </a:schemeClr>
                </a:solidFill>
              </a:rPr>
              <a:t>Conspiraţii</a:t>
            </a:r>
            <a:r>
              <a:rPr lang="ro-RO" sz="2000" b="1" smtClean="0"/>
              <a:t>: 6:2</a:t>
            </a:r>
          </a:p>
          <a:p>
            <a:pPr marL="269875" indent="-269875">
              <a:spcAft>
                <a:spcPts val="600"/>
              </a:spcAft>
              <a:buFont typeface="+mj-lt"/>
              <a:buAutoNum type="alphaLcParenR"/>
            </a:pPr>
            <a:r>
              <a:rPr lang="ro-RO" sz="2000" b="1" smtClean="0">
                <a:solidFill>
                  <a:schemeClr val="accent2">
                    <a:lumMod val="50000"/>
                  </a:schemeClr>
                </a:solidFill>
              </a:rPr>
              <a:t>Trădări </a:t>
            </a:r>
            <a:r>
              <a:rPr lang="ro-RO" sz="2000" b="1" smtClean="0">
                <a:solidFill>
                  <a:schemeClr val="accent2">
                    <a:lumMod val="50000"/>
                  </a:schemeClr>
                </a:solidFill>
              </a:rPr>
              <a:t>şi </a:t>
            </a:r>
            <a:r>
              <a:rPr lang="ro-RO" sz="2000" b="1" smtClean="0">
                <a:solidFill>
                  <a:schemeClr val="accent2">
                    <a:lumMod val="50000"/>
                  </a:schemeClr>
                </a:solidFill>
              </a:rPr>
              <a:t>acuzaţii</a:t>
            </a:r>
            <a:r>
              <a:rPr lang="ro-RO" sz="2000" b="1" smtClean="0"/>
              <a:t>: 6:6-7</a:t>
            </a:r>
          </a:p>
          <a:p>
            <a:pPr marL="269875" indent="-269875">
              <a:spcAft>
                <a:spcPts val="600"/>
              </a:spcAft>
              <a:buFont typeface="+mj-lt"/>
              <a:buAutoNum type="alphaLcParenR"/>
            </a:pPr>
            <a:r>
              <a:rPr lang="ro-RO" sz="2000" b="1" smtClean="0">
                <a:solidFill>
                  <a:schemeClr val="accent5">
                    <a:lumMod val="50000"/>
                  </a:schemeClr>
                </a:solidFill>
              </a:rPr>
              <a:t>Profeţi </a:t>
            </a:r>
            <a:r>
              <a:rPr lang="ro-RO" sz="2000" b="1" smtClean="0">
                <a:solidFill>
                  <a:schemeClr val="accent5">
                    <a:lumMod val="50000"/>
                  </a:schemeClr>
                </a:solidFill>
              </a:rPr>
              <a:t>falşi</a:t>
            </a:r>
            <a:r>
              <a:rPr lang="ro-RO" sz="2000" b="1" smtClean="0"/>
              <a:t>: 6:10-13</a:t>
            </a:r>
            <a:endParaRPr lang="ro-RO" sz="2000" b="1"/>
          </a:p>
        </p:txBody>
      </p:sp>
      <p:sp>
        <p:nvSpPr>
          <p:cNvPr id="5" name="CuadroTexto 4">
            <a:extLst>
              <a:ext uri="{FF2B5EF4-FFF2-40B4-BE49-F238E27FC236}">
                <a16:creationId xmlns:a16="http://schemas.microsoft.com/office/drawing/2014/main" xmlns="" id="{4E455EAA-5A67-4A33-A363-5856AB809922}"/>
              </a:ext>
            </a:extLst>
          </p:cNvPr>
          <p:cNvSpPr txBox="1"/>
          <p:nvPr/>
        </p:nvSpPr>
        <p:spPr>
          <a:xfrm>
            <a:off x="0" y="1507631"/>
            <a:ext cx="7891147" cy="400110"/>
          </a:xfrm>
          <a:prstGeom prst="rect">
            <a:avLst/>
          </a:prstGeom>
          <a:noFill/>
        </p:spPr>
        <p:txBody>
          <a:bodyPr wrap="square" rtlCol="0">
            <a:spAutoFit/>
          </a:bodyPr>
          <a:lstStyle/>
          <a:p>
            <a:pPr>
              <a:spcBef>
                <a:spcPts val="600"/>
              </a:spcBef>
            </a:pPr>
            <a:r>
              <a:rPr lang="ro-RO" sz="2000" b="1"/>
              <a:t>Potrivit cu raportul lui Neemia, împotrivirea a venit pe mai multe </a:t>
            </a:r>
            <a:r>
              <a:rPr lang="ro-RO" sz="2000" b="1"/>
              <a:t>căi</a:t>
            </a:r>
            <a:r>
              <a:rPr lang="ro-RO" sz="2000" b="1" smtClean="0"/>
              <a:t>:</a:t>
            </a:r>
            <a:endParaRPr lang="ro-RO" sz="2000" b="1"/>
          </a:p>
        </p:txBody>
      </p:sp>
      <p:sp>
        <p:nvSpPr>
          <p:cNvPr id="6" name="CuadroTexto 5">
            <a:extLst>
              <a:ext uri="{FF2B5EF4-FFF2-40B4-BE49-F238E27FC236}">
                <a16:creationId xmlns:a16="http://schemas.microsoft.com/office/drawing/2014/main" xmlns="" id="{808E21B8-677B-4BDB-94FB-4728D4E17C67}"/>
              </a:ext>
            </a:extLst>
          </p:cNvPr>
          <p:cNvSpPr txBox="1"/>
          <p:nvPr/>
        </p:nvSpPr>
        <p:spPr>
          <a:xfrm>
            <a:off x="2464930" y="5226784"/>
            <a:ext cx="6357262" cy="1631216"/>
          </a:xfrm>
          <a:prstGeom prst="rect">
            <a:avLst/>
          </a:prstGeom>
          <a:noFill/>
        </p:spPr>
        <p:txBody>
          <a:bodyPr wrap="square" rtlCol="0">
            <a:spAutoFit/>
          </a:bodyPr>
          <a:lstStyle/>
          <a:p>
            <a:pPr>
              <a:spcBef>
                <a:spcPts val="600"/>
              </a:spcBef>
            </a:pPr>
            <a:r>
              <a:rPr lang="ro-RO" sz="2000" b="1"/>
              <a:t>Falsul profet </a:t>
            </a:r>
            <a:r>
              <a:rPr lang="ro-RO" sz="2000" b="1" smtClean="0"/>
              <a:t>Şemaia </a:t>
            </a:r>
            <a:r>
              <a:rPr lang="ro-RO" sz="2000" b="1"/>
              <a:t>l-a încurajat pe Neemia să se refugieze în </a:t>
            </a:r>
            <a:r>
              <a:rPr lang="ro-RO" sz="2000" b="1" smtClean="0"/>
              <a:t>locaşul </a:t>
            </a:r>
            <a:r>
              <a:rPr lang="ro-RO" sz="2000" b="1"/>
              <a:t>sfânt pentru </a:t>
            </a:r>
            <a:r>
              <a:rPr lang="ro-RO" sz="2000" b="1" smtClean="0"/>
              <a:t>a-şi </a:t>
            </a:r>
            <a:r>
              <a:rPr lang="ro-RO" sz="2000" b="1"/>
              <a:t>salva </a:t>
            </a:r>
            <a:r>
              <a:rPr lang="ro-RO" sz="2000" b="1" smtClean="0"/>
              <a:t>viaţa</a:t>
            </a:r>
            <a:r>
              <a:rPr lang="ro-RO" sz="2000" b="1"/>
              <a:t>. Cu toate acestea, Neemia a ales mai degrabă </a:t>
            </a:r>
            <a:r>
              <a:rPr lang="ro-RO" sz="2000" b="1" smtClean="0"/>
              <a:t>să-şi rişte viaţa </a:t>
            </a:r>
            <a:r>
              <a:rPr lang="ro-RO" sz="2000" b="1"/>
              <a:t>decât să încalce Legea lui Dumnezeu (doar </a:t>
            </a:r>
            <a:r>
              <a:rPr lang="ro-RO" sz="2000" b="1" smtClean="0"/>
              <a:t>preoţii </a:t>
            </a:r>
            <a:r>
              <a:rPr lang="ro-RO" sz="2000" b="1"/>
              <a:t>aveau dreptul să intre în locurile sfinte).</a:t>
            </a:r>
          </a:p>
        </p:txBody>
      </p:sp>
      <p:pic>
        <p:nvPicPr>
          <p:cNvPr id="8" name="Imagen 7">
            <a:extLst>
              <a:ext uri="{FF2B5EF4-FFF2-40B4-BE49-F238E27FC236}">
                <a16:creationId xmlns:a16="http://schemas.microsoft.com/office/drawing/2014/main" xmlns="" id="{563DEA37-6B83-4EEC-8375-86EF7C5A98A6}"/>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rot="5400000">
            <a:off x="475192" y="5110205"/>
            <a:ext cx="1502389" cy="1997283"/>
          </a:xfrm>
          <a:prstGeom prst="rect">
            <a:avLst/>
          </a:prstGeom>
          <a:ln>
            <a:noFill/>
          </a:ln>
          <a:effectLst>
            <a:softEdge rad="112500"/>
          </a:effectLst>
        </p:spPr>
      </p:pic>
      <p:pic>
        <p:nvPicPr>
          <p:cNvPr id="10" name="Imagen 9">
            <a:extLst>
              <a:ext uri="{FF2B5EF4-FFF2-40B4-BE49-F238E27FC236}">
                <a16:creationId xmlns:a16="http://schemas.microsoft.com/office/drawing/2014/main" xmlns="" id="{248260E2-8FA8-426B-A9EF-E4E30CACCE1E}"/>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rot="5400000">
            <a:off x="2734917" y="3423834"/>
            <a:ext cx="1500873" cy="199729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xmlns="" id="{9EB66992-863F-4694-A507-1A66B5401E2D}"/>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rot="5400000">
            <a:off x="494212" y="1769359"/>
            <a:ext cx="1500870" cy="199728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xmlns="" id="{AD97A0A4-5784-4F83-83E2-9A201914728B}"/>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rot="5400000">
            <a:off x="2712647" y="1778837"/>
            <a:ext cx="1501852" cy="199728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xmlns="" id="{5E05C7D2-CE8B-4AFF-8F92-2783DA935823}"/>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rot="5400000">
            <a:off x="477470" y="3425355"/>
            <a:ext cx="1497836" cy="199728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Imagen 19">
            <a:extLst>
              <a:ext uri="{FF2B5EF4-FFF2-40B4-BE49-F238E27FC236}">
                <a16:creationId xmlns:a16="http://schemas.microsoft.com/office/drawing/2014/main" xmlns="" id="{1165A110-04DC-45A5-895A-E5CC9636AA52}"/>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7310845" y="109206"/>
            <a:ext cx="1733011" cy="1566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08562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2"/>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wipe(left)">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wipe(left)">
                                      <p:cBhvr>
                                        <p:cTn id="60" dur="500"/>
                                        <p:tgtEl>
                                          <p:spTgt spid="4">
                                            <p:txEl>
                                              <p:pRg st="1" end="1"/>
                                            </p:txEl>
                                          </p:spTgt>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left)">
                                      <p:cBhvr>
                                        <p:cTn id="68" dur="500"/>
                                        <p:tgtEl>
                                          <p:spTgt spid="4">
                                            <p:txEl>
                                              <p:pRg st="3" end="3"/>
                                            </p:txEl>
                                          </p:spTgt>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wipe(left)">
                                      <p:cBhvr>
                                        <p:cTn id="72" dur="500"/>
                                        <p:tgtEl>
                                          <p:spTgt spid="4">
                                            <p:txEl>
                                              <p:pRg st="4" end="4"/>
                                            </p:txEl>
                                          </p:spTgt>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wipe(left)">
                                      <p:cBhvr>
                                        <p:cTn id="76" dur="500"/>
                                        <p:tgtEl>
                                          <p:spTgt spid="4">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5"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4" dur="1000" fill="hold"/>
                                        <p:tgtEl>
                                          <p:spTgt spid="16"/>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16"/>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wipe(left)">
                                      <p:cBhvr>
                                        <p:cTn id="92" dur="500"/>
                                        <p:tgtEl>
                                          <p:spTgt spid="4">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0" dur="1000" fill="hold"/>
                                        <p:tgtEl>
                                          <p:spTgt spid="10"/>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0"/>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
                                            <p:txEl>
                                              <p:pRg st="7" end="7"/>
                                            </p:txEl>
                                          </p:spTgt>
                                        </p:tgtEl>
                                        <p:attrNameLst>
                                          <p:attrName>style.visibility</p:attrName>
                                        </p:attrNameLst>
                                      </p:cBhvr>
                                      <p:to>
                                        <p:strVal val="visible"/>
                                      </p:to>
                                    </p:set>
                                    <p:animEffect transition="in" filter="wipe(left)">
                                      <p:cBhvr>
                                        <p:cTn id="108" dur="500"/>
                                        <p:tgtEl>
                                          <p:spTgt spid="4">
                                            <p:txEl>
                                              <p:pRg st="7" end="7"/>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
                                            <p:txEl>
                                              <p:pRg st="8" end="8"/>
                                            </p:txEl>
                                          </p:spTgt>
                                        </p:tgtEl>
                                        <p:attrNameLst>
                                          <p:attrName>style.visibility</p:attrName>
                                        </p:attrNameLst>
                                      </p:cBhvr>
                                      <p:to>
                                        <p:strVal val="visible"/>
                                      </p:to>
                                    </p:set>
                                    <p:animEffect transition="in" filter="wipe(left)">
                                      <p:cBhvr>
                                        <p:cTn id="113" dur="500"/>
                                        <p:tgtEl>
                                          <p:spTgt spid="4">
                                            <p:txEl>
                                              <p:pRg st="8" end="8"/>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
                                            <p:txEl>
                                              <p:pRg st="9" end="9"/>
                                            </p:txEl>
                                          </p:spTgt>
                                        </p:tgtEl>
                                        <p:attrNameLst>
                                          <p:attrName>style.visibility</p:attrName>
                                        </p:attrNameLst>
                                      </p:cBhvr>
                                      <p:to>
                                        <p:strVal val="visible"/>
                                      </p:to>
                                    </p:set>
                                    <p:animEffect transition="in" filter="wipe(left)">
                                      <p:cBhvr>
                                        <p:cTn id="118" dur="500"/>
                                        <p:tgtEl>
                                          <p:spTgt spid="4">
                                            <p:txEl>
                                              <p:pRg st="9" end="9"/>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wipe(right)">
                                      <p:cBhvr>
                                        <p:cTn id="123" dur="500"/>
                                        <p:tgtEl>
                                          <p:spTgt spid="8"/>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wipe(left)">
                                      <p:cBhvr>
                                        <p:cTn id="1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91F8906-B186-413B-8CA1-FA650F64309D}"/>
              </a:ext>
            </a:extLst>
          </p:cNvPr>
          <p:cNvSpPr/>
          <p:nvPr/>
        </p:nvSpPr>
        <p:spPr>
          <a:xfrm>
            <a:off x="560776" y="805205"/>
            <a:ext cx="8022447" cy="5247590"/>
          </a:xfrm>
          <a:prstGeom prst="rect">
            <a:avLst/>
          </a:prstGeom>
        </p:spPr>
        <p:txBody>
          <a:bodyPr wrap="square">
            <a:spAutoFit/>
          </a:bodyPr>
          <a:lstStyle/>
          <a:p>
            <a:pPr indent="360363" algn="just">
              <a:spcBef>
                <a:spcPts val="600"/>
              </a:spcBef>
            </a:pPr>
            <a:r>
              <a:rPr lang="ro-RO" sz="2200" b="1" dirty="0" smtClean="0">
                <a:latin typeface="Comic Sans MS" panose="030F0702030302020204" pitchFamily="66" charset="0"/>
              </a:rPr>
              <a:t>Dar asemenea lui Neemia, poporul lui Dumnezeu nu trebuie nici să se teamă şi nici să-i dispreţuiască pe vrăjmaşi. Punându-şi încrederea în Dumnezeu, ei trebuie să meargă neabătut înainte, făcând lucrarea Sa fără egoism şi încredinţând providenţei Sale cauza pentru care trăiesc.</a:t>
            </a:r>
          </a:p>
          <a:p>
            <a:pPr indent="360363" algn="just">
              <a:spcBef>
                <a:spcPts val="600"/>
              </a:spcBef>
            </a:pPr>
            <a:r>
              <a:rPr lang="ro-RO" sz="2200" b="1" dirty="0" smtClean="0">
                <a:latin typeface="Comic Sans MS" panose="030F0702030302020204" pitchFamily="66" charset="0"/>
              </a:rPr>
              <a:t>În fiecare încercare, poporul Său poate spune cu încredere</a:t>
            </a:r>
            <a:r>
              <a:rPr lang="ro-RO" sz="2200" b="1" dirty="0" smtClean="0">
                <a:latin typeface="Comic Sans MS" panose="030F0702030302020204" pitchFamily="66" charset="0"/>
              </a:rPr>
              <a:t>: „Dacă </a:t>
            </a:r>
            <a:r>
              <a:rPr lang="ro-RO" sz="2200" b="1" dirty="0" smtClean="0">
                <a:latin typeface="Comic Sans MS" panose="030F0702030302020204" pitchFamily="66" charset="0"/>
              </a:rPr>
              <a:t>Dumnezeu este pentru noi, cine va fi împotriva noastră?” (Romani 8, 31.) Oricât de puternice ar fi uneltirile lui Satana şi ale agenţilor lui Dumnezeu le poate descoperi şi poate zădărnici planurile lor. Răspunsul credinţei astăzi va fi răspunsul dat de Neemia</a:t>
            </a:r>
            <a:r>
              <a:rPr lang="ro-RO" sz="2200" b="1" dirty="0" smtClean="0">
                <a:latin typeface="Comic Sans MS" panose="030F0702030302020204" pitchFamily="66" charset="0"/>
              </a:rPr>
              <a:t>: „Dumnezeul </a:t>
            </a:r>
            <a:r>
              <a:rPr lang="ro-RO" sz="2200" b="1" dirty="0" smtClean="0">
                <a:latin typeface="Comic Sans MS" panose="030F0702030302020204" pitchFamily="66" charset="0"/>
              </a:rPr>
              <a:t>nostru va lupta pentru noi”, căci Dumnezeu este în lucrarea aceasta şi nici un om nu poate împiedica succesul ei final.</a:t>
            </a:r>
            <a:endParaRPr lang="ro-RO" sz="2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7EC2B86F-0AF6-4670-A66A-ED321EEB1FF6}"/>
              </a:ext>
            </a:extLst>
          </p:cNvPr>
          <p:cNvSpPr txBox="1"/>
          <p:nvPr/>
        </p:nvSpPr>
        <p:spPr>
          <a:xfrm>
            <a:off x="-1" y="0"/>
            <a:ext cx="6148251" cy="369332"/>
          </a:xfrm>
          <a:prstGeom prst="rect">
            <a:avLst/>
          </a:prstGeom>
          <a:noFill/>
        </p:spPr>
        <p:txBody>
          <a:bodyPr wrap="square" rtlCol="0">
            <a:spAutoFit/>
          </a:bodyPr>
          <a:lstStyle/>
          <a:p>
            <a:pPr algn="ctr"/>
            <a:r>
              <a:rPr lang="ro-RO" b="1" smtClean="0">
                <a:solidFill>
                  <a:srgbClr val="DBB2B0"/>
                </a:solidFill>
              </a:rPr>
              <a:t>E.G.W. (Profeţi şi </a:t>
            </a:r>
            <a:r>
              <a:rPr lang="ro-RO" b="1">
                <a:solidFill>
                  <a:srgbClr val="DBB2B0"/>
                </a:solidFill>
              </a:rPr>
              <a:t>regi, pag</a:t>
            </a:r>
            <a:r>
              <a:rPr lang="ro-RO" b="1">
                <a:solidFill>
                  <a:srgbClr val="DBB2B0"/>
                </a:solidFill>
              </a:rPr>
              <a:t>. </a:t>
            </a:r>
            <a:r>
              <a:rPr lang="ro-RO" b="1" smtClean="0">
                <a:solidFill>
                  <a:srgbClr val="DBB2B0"/>
                </a:solidFill>
              </a:rPr>
              <a:t>645</a:t>
            </a:r>
            <a:r>
              <a:rPr lang="ro-RO" b="1" smtClean="0">
                <a:solidFill>
                  <a:srgbClr val="DBB2B0"/>
                </a:solidFill>
              </a:rPr>
              <a:t>)</a:t>
            </a:r>
            <a:endParaRPr lang="ro-RO" b="1">
              <a:solidFill>
                <a:srgbClr val="DBB2B0"/>
              </a:solidFill>
            </a:endParaRPr>
          </a:p>
        </p:txBody>
      </p:sp>
    </p:spTree>
    <p:extLst>
      <p:ext uri="{BB962C8B-B14F-4D97-AF65-F5344CB8AC3E}">
        <p14:creationId xmlns:p14="http://schemas.microsoft.com/office/powerpoint/2010/main" xmlns="" val="197130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F9CFCE6-877F-4858-B8BD-2C52CA8AF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774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Rectangle 12">
            <a:extLst>
              <a:ext uri="{FF2B5EF4-FFF2-40B4-BE49-F238E27FC236}">
                <a16:creationId xmlns:a16="http://schemas.microsoft.com/office/drawing/2014/main" xmlns="" id="{8213F8A0-12AE-4514-8372-0DD766EC28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Imagen 4">
            <a:extLst>
              <a:ext uri="{FF2B5EF4-FFF2-40B4-BE49-F238E27FC236}">
                <a16:creationId xmlns:a16="http://schemas.microsoft.com/office/drawing/2014/main" xmlns="" id="{CCE4E4EC-38DF-4830-9BC5-237ABBB6C9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92647" y="480060"/>
            <a:ext cx="4093593" cy="5897880"/>
          </a:xfrm>
          <a:prstGeom prst="rect">
            <a:avLst/>
          </a:prstGeom>
        </p:spPr>
      </p:pic>
      <p:sp>
        <p:nvSpPr>
          <p:cNvPr id="15" name="Rectangle 14">
            <a:extLst>
              <a:ext uri="{FF2B5EF4-FFF2-40B4-BE49-F238E27FC236}">
                <a16:creationId xmlns:a16="http://schemas.microsoft.com/office/drawing/2014/main" xmlns="" id="{9EFF17D4-9A8C-4CE5-B096-D8CCD4400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CuadroTexto 7">
            <a:extLst>
              <a:ext uri="{FF2B5EF4-FFF2-40B4-BE49-F238E27FC236}">
                <a16:creationId xmlns:a16="http://schemas.microsoft.com/office/drawing/2014/main" xmlns="" id="{E36AD642-EBBB-4ED8-8B10-28D1DA569D56}"/>
              </a:ext>
            </a:extLst>
          </p:cNvPr>
          <p:cNvSpPr txBox="1"/>
          <p:nvPr/>
        </p:nvSpPr>
        <p:spPr>
          <a:xfrm>
            <a:off x="357756" y="540430"/>
            <a:ext cx="4093593" cy="6068777"/>
          </a:xfrm>
          <a:prstGeom prst="rect">
            <a:avLst/>
          </a:prstGeom>
          <a:noFill/>
        </p:spPr>
        <p:txBody>
          <a:bodyPr wrap="square" rtlCol="0">
            <a:spAutoFit/>
            <a:scene3d>
              <a:camera prst="orthographicFront"/>
              <a:lightRig rig="threePt" dir="t"/>
            </a:scene3d>
            <a:sp3d extrusionH="57150">
              <a:bevelT w="38100" h="38100"/>
            </a:sp3d>
          </a:bodyPr>
          <a:lstStyle/>
          <a:p>
            <a:pPr algn="ctr">
              <a:lnSpc>
                <a:spcPts val="3100"/>
              </a:lnSpc>
              <a:spcBef>
                <a:spcPts val="1800"/>
              </a:spcBef>
            </a:pPr>
            <a:r>
              <a:rPr lang="ro-RO" sz="3200" b="1" dirty="0" smtClean="0">
                <a:solidFill>
                  <a:srgbClr val="975847"/>
                </a:solidFill>
                <a:latin typeface="Comic Sans MS" panose="030F0702030302020204" pitchFamily="66" charset="0"/>
              </a:rPr>
              <a:t>„Dar ochiul lui Dumnezeu veghea asupra bătrânilor iudeilor. </a:t>
            </a:r>
            <a:r>
              <a:rPr lang="ro-RO" sz="3200" b="1" dirty="0" smtClean="0">
                <a:solidFill>
                  <a:srgbClr val="975847"/>
                </a:solidFill>
                <a:latin typeface="Comic Sans MS" panose="030F0702030302020204" pitchFamily="66" charset="0"/>
              </a:rPr>
              <a:t>Şi </a:t>
            </a:r>
            <a:r>
              <a:rPr lang="ro-RO" sz="3200" b="1" dirty="0" smtClean="0">
                <a:solidFill>
                  <a:srgbClr val="975847"/>
                </a:solidFill>
                <a:latin typeface="Comic Sans MS" panose="030F0702030302020204" pitchFamily="66" charset="0"/>
              </a:rPr>
              <a:t>au lăsat să meargă înainte lucrările până la trimiterea unei </a:t>
            </a:r>
            <a:r>
              <a:rPr lang="ro-RO" sz="3200" b="1" dirty="0" smtClean="0">
                <a:solidFill>
                  <a:srgbClr val="975847"/>
                </a:solidFill>
                <a:latin typeface="Comic Sans MS" panose="030F0702030302020204" pitchFamily="66" charset="0"/>
              </a:rPr>
              <a:t>înştiinţări </a:t>
            </a:r>
            <a:r>
              <a:rPr lang="ro-RO" sz="3200" b="1" dirty="0" smtClean="0">
                <a:solidFill>
                  <a:srgbClr val="975847"/>
                </a:solidFill>
                <a:latin typeface="Comic Sans MS" panose="030F0702030302020204" pitchFamily="66" charset="0"/>
              </a:rPr>
              <a:t>către Darius </a:t>
            </a:r>
            <a:r>
              <a:rPr lang="ro-RO" sz="3200" b="1" dirty="0" smtClean="0">
                <a:solidFill>
                  <a:srgbClr val="975847"/>
                </a:solidFill>
                <a:latin typeface="Comic Sans MS" panose="030F0702030302020204" pitchFamily="66" charset="0"/>
              </a:rPr>
              <a:t>şi </a:t>
            </a:r>
            <a:r>
              <a:rPr lang="ro-RO" sz="3200" b="1" dirty="0" smtClean="0">
                <a:solidFill>
                  <a:srgbClr val="975847"/>
                </a:solidFill>
                <a:latin typeface="Comic Sans MS" panose="030F0702030302020204" pitchFamily="66" charset="0"/>
              </a:rPr>
              <a:t>până la primirea unei scrisori de la el în această </a:t>
            </a:r>
            <a:r>
              <a:rPr lang="ro-RO" sz="3200" b="1" dirty="0" smtClean="0">
                <a:solidFill>
                  <a:srgbClr val="975847"/>
                </a:solidFill>
                <a:latin typeface="Comic Sans MS" panose="030F0702030302020204" pitchFamily="66" charset="0"/>
              </a:rPr>
              <a:t>privinţă</a:t>
            </a:r>
            <a:r>
              <a:rPr lang="ro-RO" sz="3200" b="1" dirty="0" smtClean="0">
                <a:solidFill>
                  <a:srgbClr val="975847"/>
                </a:solidFill>
                <a:latin typeface="Comic Sans MS" panose="030F0702030302020204" pitchFamily="66" charset="0"/>
              </a:rPr>
              <a:t>.”</a:t>
            </a:r>
          </a:p>
          <a:p>
            <a:pPr algn="ctr">
              <a:lnSpc>
                <a:spcPts val="3100"/>
              </a:lnSpc>
              <a:spcBef>
                <a:spcPts val="1800"/>
              </a:spcBef>
            </a:pPr>
            <a:r>
              <a:rPr lang="ro-RO" sz="3200" b="1" dirty="0" smtClean="0">
                <a:solidFill>
                  <a:srgbClr val="975847"/>
                </a:solidFill>
                <a:latin typeface="Comic Sans MS" panose="030F0702030302020204" pitchFamily="66" charset="0"/>
              </a:rPr>
              <a:t>(Ezra 5:</a:t>
            </a:r>
            <a:r>
              <a:rPr lang="ro-RO" sz="3200" b="1" dirty="0" err="1" smtClean="0">
                <a:solidFill>
                  <a:srgbClr val="975847"/>
                </a:solidFill>
                <a:latin typeface="Comic Sans MS" panose="030F0702030302020204" pitchFamily="66" charset="0"/>
              </a:rPr>
              <a:t>5</a:t>
            </a:r>
            <a:r>
              <a:rPr lang="ro-RO" sz="3200" b="1" dirty="0" smtClean="0">
                <a:solidFill>
                  <a:srgbClr val="975847"/>
                </a:solidFill>
                <a:latin typeface="Comic Sans MS" panose="030F0702030302020204" pitchFamily="66" charset="0"/>
              </a:rPr>
              <a:t>)</a:t>
            </a:r>
            <a:endParaRPr lang="ro-RO" sz="3200" b="1" dirty="0">
              <a:solidFill>
                <a:srgbClr val="975847"/>
              </a:solidFill>
              <a:latin typeface="Comic Sans MS" panose="030F0702030302020204" pitchFamily="66" charset="0"/>
            </a:endParaRPr>
          </a:p>
        </p:txBody>
      </p:sp>
    </p:spTree>
    <p:extLst>
      <p:ext uri="{BB962C8B-B14F-4D97-AF65-F5344CB8AC3E}">
        <p14:creationId xmlns:p14="http://schemas.microsoft.com/office/powerpoint/2010/main" xmlns="" val="36519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7DFE7AF-14F5-43F9-9D0B-FEEA6FE81CFE}"/>
              </a:ext>
            </a:extLst>
          </p:cNvPr>
          <p:cNvSpPr txBox="1"/>
          <p:nvPr/>
        </p:nvSpPr>
        <p:spPr>
          <a:xfrm>
            <a:off x="731937" y="3105192"/>
            <a:ext cx="4894217" cy="2708434"/>
          </a:xfrm>
          <a:prstGeom prst="rect">
            <a:avLst/>
          </a:prstGeom>
          <a:noFill/>
        </p:spPr>
        <p:txBody>
          <a:bodyPr wrap="square" rtlCol="0">
            <a:spAutoFit/>
          </a:bodyPr>
          <a:lstStyle/>
          <a:p>
            <a:pPr>
              <a:spcBef>
                <a:spcPts val="600"/>
              </a:spcBef>
            </a:pPr>
            <a:r>
              <a:rPr lang="ro-RO" sz="2000" b="1" dirty="0">
                <a:solidFill>
                  <a:srgbClr val="F5E8BD"/>
                </a:solidFill>
                <a:effectLst>
                  <a:outerShdw blurRad="38100" dist="38100" dir="2700000" algn="tl">
                    <a:srgbClr val="000000">
                      <a:alpha val="43137"/>
                    </a:srgbClr>
                  </a:outerShdw>
                </a:effectLst>
              </a:rPr>
              <a:t>Reconstruirea Templului</a:t>
            </a:r>
            <a:r>
              <a:rPr lang="ro-RO" sz="2000" b="1" dirty="0" smtClean="0">
                <a:solidFill>
                  <a:srgbClr val="F5E8BD"/>
                </a:solidFill>
                <a:effectLst>
                  <a:outerShdw blurRad="38100" dist="38100" dir="2700000" algn="tl">
                    <a:srgbClr val="000000">
                      <a:alpha val="43137"/>
                    </a:srgbClr>
                  </a:outerShdw>
                </a:effectLst>
              </a:rPr>
              <a:t>:</a:t>
            </a:r>
          </a:p>
          <a:p>
            <a:pPr lvl="1">
              <a:spcBef>
                <a:spcPts val="600"/>
              </a:spcBef>
            </a:pPr>
            <a:r>
              <a:rPr lang="ro-RO" sz="2000" b="1" dirty="0" smtClean="0">
                <a:solidFill>
                  <a:schemeClr val="accent2">
                    <a:lumMod val="40000"/>
                    <a:lumOff val="60000"/>
                  </a:schemeClr>
                </a:solidFill>
                <a:effectLst>
                  <a:outerShdw blurRad="38100" dist="38100" dir="2700000" algn="tl">
                    <a:srgbClr val="000000">
                      <a:alpha val="43137"/>
                    </a:srgbClr>
                  </a:outerShdw>
                </a:effectLst>
              </a:rPr>
              <a:t>Vrăjmaşii </a:t>
            </a:r>
            <a:r>
              <a:rPr lang="ro-RO" sz="2000" b="1" dirty="0">
                <a:solidFill>
                  <a:schemeClr val="accent2">
                    <a:lumMod val="40000"/>
                    <a:lumOff val="60000"/>
                  </a:schemeClr>
                </a:solidFill>
                <a:effectLst>
                  <a:outerShdw blurRad="38100" dist="38100" dir="2700000" algn="tl">
                    <a:srgbClr val="000000">
                      <a:alpha val="43137"/>
                    </a:srgbClr>
                  </a:outerShdw>
                </a:effectLst>
              </a:rPr>
              <a:t>vor să </a:t>
            </a:r>
            <a:r>
              <a:rPr lang="ro-RO" sz="2000" b="1" dirty="0" smtClean="0">
                <a:solidFill>
                  <a:schemeClr val="accent2">
                    <a:lumMod val="40000"/>
                    <a:lumOff val="60000"/>
                  </a:schemeClr>
                </a:solidFill>
                <a:effectLst>
                  <a:outerShdw blurRad="38100" dist="38100" dir="2700000" algn="tl">
                    <a:srgbClr val="000000">
                      <a:alpha val="43137"/>
                    </a:srgbClr>
                  </a:outerShdw>
                </a:effectLst>
              </a:rPr>
              <a:t>ajute</a:t>
            </a:r>
          </a:p>
          <a:p>
            <a:pPr lvl="1">
              <a:spcBef>
                <a:spcPts val="600"/>
              </a:spcBef>
            </a:pPr>
            <a:r>
              <a:rPr lang="ro-RO" sz="2000" b="1" dirty="0" smtClean="0">
                <a:solidFill>
                  <a:schemeClr val="accent2">
                    <a:lumMod val="40000"/>
                    <a:lumOff val="60000"/>
                  </a:schemeClr>
                </a:solidFill>
                <a:effectLst>
                  <a:outerShdw blurRad="38100" dist="38100" dir="2700000" algn="tl">
                    <a:srgbClr val="000000">
                      <a:alpha val="43137"/>
                    </a:srgbClr>
                  </a:outerShdw>
                </a:effectLst>
              </a:rPr>
              <a:t>Munca </a:t>
            </a:r>
            <a:r>
              <a:rPr lang="ro-RO" sz="2000" b="1" dirty="0">
                <a:solidFill>
                  <a:schemeClr val="accent2">
                    <a:lumMod val="40000"/>
                    <a:lumOff val="60000"/>
                  </a:schemeClr>
                </a:solidFill>
                <a:effectLst>
                  <a:outerShdw blurRad="38100" dist="38100" dir="2700000" algn="tl">
                    <a:srgbClr val="000000">
                      <a:alpha val="43137"/>
                    </a:srgbClr>
                  </a:outerShdw>
                </a:effectLst>
              </a:rPr>
              <a:t>e </a:t>
            </a:r>
            <a:r>
              <a:rPr lang="ro-RO" sz="2000" b="1" dirty="0" smtClean="0">
                <a:solidFill>
                  <a:schemeClr val="accent2">
                    <a:lumMod val="40000"/>
                    <a:lumOff val="60000"/>
                  </a:schemeClr>
                </a:solidFill>
                <a:effectLst>
                  <a:outerShdw blurRad="38100" dist="38100" dir="2700000" algn="tl">
                    <a:srgbClr val="000000">
                      <a:alpha val="43137"/>
                    </a:srgbClr>
                  </a:outerShdw>
                </a:effectLst>
              </a:rPr>
              <a:t>finalizată</a:t>
            </a:r>
          </a:p>
          <a:p>
            <a:pPr>
              <a:spcBef>
                <a:spcPts val="600"/>
              </a:spcBef>
            </a:pPr>
            <a:r>
              <a:rPr lang="ro-RO" sz="2000" b="1" dirty="0" smtClean="0">
                <a:solidFill>
                  <a:srgbClr val="F5E8BD"/>
                </a:solidFill>
                <a:effectLst>
                  <a:outerShdw blurRad="38100" dist="38100" dir="2700000" algn="tl">
                    <a:srgbClr val="000000">
                      <a:alpha val="43137"/>
                    </a:srgbClr>
                  </a:outerShdw>
                </a:effectLst>
              </a:rPr>
              <a:t> </a:t>
            </a:r>
            <a:r>
              <a:rPr lang="ro-RO" sz="2000" b="1" dirty="0">
                <a:solidFill>
                  <a:srgbClr val="F5E8BD"/>
                </a:solidFill>
                <a:effectLst>
                  <a:outerShdw blurRad="38100" dist="38100" dir="2700000" algn="tl">
                    <a:srgbClr val="000000">
                      <a:alpha val="43137"/>
                    </a:srgbClr>
                  </a:outerShdw>
                </a:effectLst>
              </a:rPr>
              <a:t>Reconstruirea </a:t>
            </a:r>
            <a:r>
              <a:rPr lang="ro-RO" sz="2000" b="1" dirty="0" smtClean="0">
                <a:solidFill>
                  <a:srgbClr val="F5E8BD"/>
                </a:solidFill>
                <a:effectLst>
                  <a:outerShdw blurRad="38100" dist="38100" dir="2700000" algn="tl">
                    <a:srgbClr val="000000">
                      <a:alpha val="43137"/>
                    </a:srgbClr>
                  </a:outerShdw>
                </a:effectLst>
              </a:rPr>
              <a:t>cetăţii:</a:t>
            </a:r>
          </a:p>
          <a:p>
            <a:pPr lvl="1">
              <a:spcBef>
                <a:spcPts val="600"/>
              </a:spcBef>
            </a:pPr>
            <a:r>
              <a:rPr lang="ro-RO" sz="2000" b="1" dirty="0" smtClean="0">
                <a:solidFill>
                  <a:schemeClr val="accent2">
                    <a:lumMod val="40000"/>
                    <a:lumOff val="60000"/>
                  </a:schemeClr>
                </a:solidFill>
                <a:effectLst>
                  <a:outerShdw blurRad="38100" dist="38100" dir="2700000" algn="tl">
                    <a:srgbClr val="000000">
                      <a:alpha val="43137"/>
                    </a:srgbClr>
                  </a:outerShdw>
                </a:effectLst>
              </a:rPr>
              <a:t>Lucrul </a:t>
            </a:r>
            <a:r>
              <a:rPr lang="ro-RO" sz="2000" b="1" dirty="0">
                <a:solidFill>
                  <a:schemeClr val="accent2">
                    <a:lumMod val="40000"/>
                    <a:lumOff val="60000"/>
                  </a:schemeClr>
                </a:solidFill>
                <a:effectLst>
                  <a:outerShdw blurRad="38100" dist="38100" dir="2700000" algn="tl">
                    <a:srgbClr val="000000">
                      <a:alpha val="43137"/>
                    </a:srgbClr>
                  </a:outerShdw>
                </a:effectLst>
              </a:rPr>
              <a:t>e </a:t>
            </a:r>
            <a:r>
              <a:rPr lang="ro-RO" sz="2000" b="1" dirty="0" smtClean="0">
                <a:solidFill>
                  <a:schemeClr val="accent2">
                    <a:lumMod val="40000"/>
                    <a:lumOff val="60000"/>
                  </a:schemeClr>
                </a:solidFill>
                <a:effectLst>
                  <a:outerShdw blurRad="38100" dist="38100" dir="2700000" algn="tl">
                    <a:srgbClr val="000000">
                      <a:alpha val="43137"/>
                    </a:srgbClr>
                  </a:outerShdw>
                </a:effectLst>
              </a:rPr>
              <a:t>stopat</a:t>
            </a:r>
          </a:p>
          <a:p>
            <a:pPr lvl="1">
              <a:spcBef>
                <a:spcPts val="600"/>
              </a:spcBef>
            </a:pPr>
            <a:r>
              <a:rPr lang="ro-RO" sz="2000" b="1" dirty="0" smtClean="0">
                <a:solidFill>
                  <a:schemeClr val="accent2">
                    <a:lumMod val="40000"/>
                    <a:lumOff val="60000"/>
                  </a:schemeClr>
                </a:solidFill>
                <a:effectLst>
                  <a:outerShdw blurRad="38100" dist="38100" dir="2700000" algn="tl">
                    <a:srgbClr val="000000">
                      <a:alpha val="43137"/>
                    </a:srgbClr>
                  </a:outerShdw>
                </a:effectLst>
              </a:rPr>
              <a:t>Neemia acţionează</a:t>
            </a:r>
          </a:p>
          <a:p>
            <a:pPr lvl="1">
              <a:spcBef>
                <a:spcPts val="600"/>
              </a:spcBef>
            </a:pPr>
            <a:r>
              <a:rPr lang="ro-RO" sz="2000" b="1" dirty="0" smtClean="0">
                <a:solidFill>
                  <a:schemeClr val="accent2">
                    <a:lumMod val="40000"/>
                    <a:lumOff val="60000"/>
                  </a:schemeClr>
                </a:solidFill>
                <a:effectLst>
                  <a:outerShdw blurRad="38100" dist="38100" dir="2700000" algn="tl">
                    <a:srgbClr val="000000">
                      <a:alpha val="43137"/>
                    </a:srgbClr>
                  </a:outerShdw>
                </a:effectLst>
              </a:rPr>
              <a:t>Confruntarea </a:t>
            </a:r>
            <a:r>
              <a:rPr lang="ro-RO" sz="2000" b="1" dirty="0">
                <a:solidFill>
                  <a:schemeClr val="accent2">
                    <a:lumMod val="40000"/>
                    <a:lumOff val="60000"/>
                  </a:schemeClr>
                </a:solidFill>
                <a:effectLst>
                  <a:outerShdw blurRad="38100" dist="38100" dir="2700000" algn="tl">
                    <a:srgbClr val="000000">
                      <a:alpha val="43137"/>
                    </a:srgbClr>
                  </a:outerShdw>
                </a:effectLst>
              </a:rPr>
              <a:t>cu </a:t>
            </a:r>
            <a:r>
              <a:rPr lang="ro-RO" sz="2000" b="1" dirty="0" smtClean="0">
                <a:solidFill>
                  <a:schemeClr val="accent2">
                    <a:lumMod val="40000"/>
                    <a:lumOff val="60000"/>
                  </a:schemeClr>
                </a:solidFill>
                <a:effectLst>
                  <a:outerShdw blurRad="38100" dist="38100" dir="2700000" algn="tl">
                    <a:srgbClr val="000000">
                      <a:alpha val="43137"/>
                    </a:srgbClr>
                  </a:outerShdw>
                </a:effectLst>
              </a:rPr>
              <a:t>împotrivirea</a:t>
            </a:r>
            <a:endParaRPr lang="ro-RO" sz="2000" b="1" dirty="0">
              <a:solidFill>
                <a:schemeClr val="accent2">
                  <a:lumMod val="40000"/>
                  <a:lumOff val="6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61E2845B-4660-4FA1-9FDB-5B1248569339}"/>
              </a:ext>
            </a:extLst>
          </p:cNvPr>
          <p:cNvSpPr txBox="1"/>
          <p:nvPr/>
        </p:nvSpPr>
        <p:spPr>
          <a:xfrm>
            <a:off x="297100" y="461889"/>
            <a:ext cx="8559517" cy="2092881"/>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Lucrarea lui Dumnezeu a avut parte întotdeauna de </a:t>
            </a:r>
            <a:r>
              <a:rPr lang="ro-RO" sz="2000" b="1" dirty="0" smtClean="0">
                <a:solidFill>
                  <a:schemeClr val="bg1"/>
                </a:solidFill>
                <a:effectLst>
                  <a:outerShdw blurRad="38100" dist="38100" dir="2700000" algn="tl">
                    <a:srgbClr val="000000">
                      <a:alpha val="43137"/>
                    </a:srgbClr>
                  </a:outerShdw>
                </a:effectLst>
              </a:rPr>
              <a:t>opoziţie </a:t>
            </a:r>
            <a:r>
              <a:rPr lang="ro-RO" sz="2000" b="1" dirty="0">
                <a:solidFill>
                  <a:schemeClr val="bg1"/>
                </a:solidFill>
                <a:effectLst>
                  <a:outerShdw blurRad="38100" dist="38100" dir="2700000" algn="tl">
                    <a:srgbClr val="000000">
                      <a:alpha val="43137"/>
                    </a:srgbClr>
                  </a:outerShdw>
                </a:effectLst>
              </a:rPr>
              <a:t>constantă din partea </a:t>
            </a:r>
            <a:r>
              <a:rPr lang="ro-RO" sz="2000" b="1" dirty="0" smtClean="0">
                <a:solidFill>
                  <a:schemeClr val="bg1"/>
                </a:solidFill>
                <a:effectLst>
                  <a:outerShdw blurRad="38100" dist="38100" dir="2700000" algn="tl">
                    <a:srgbClr val="000000">
                      <a:alpha val="43137"/>
                    </a:srgbClr>
                  </a:outerShdw>
                </a:effectLst>
              </a:rPr>
              <a:t>duşmanilor </a:t>
            </a:r>
            <a:r>
              <a:rPr lang="ro-RO" sz="2000" b="1" dirty="0">
                <a:solidFill>
                  <a:schemeClr val="bg1"/>
                </a:solidFill>
                <a:effectLst>
                  <a:outerShdw blurRad="38100" dist="38100" dir="2700000" algn="tl">
                    <a:srgbClr val="000000">
                      <a:alpha val="43137"/>
                    </a:srgbClr>
                  </a:outerShdw>
                </a:effectLst>
              </a:rPr>
              <a:t>adevărului</a:t>
            </a:r>
            <a:r>
              <a:rPr lang="ro-RO" sz="2000" b="1" dirty="0" smtClean="0">
                <a:solidFill>
                  <a:schemeClr val="bg1"/>
                </a:solidFill>
                <a:effectLst>
                  <a:outerShdw blurRad="38100" dist="38100" dir="2700000" algn="tl">
                    <a:srgbClr val="000000">
                      <a:alpha val="43137"/>
                    </a:srgbClr>
                  </a:outerShdw>
                </a:effectLst>
              </a:rPr>
              <a:t>.</a:t>
            </a:r>
          </a:p>
          <a:p>
            <a:pPr>
              <a:spcBef>
                <a:spcPts val="600"/>
              </a:spcBef>
            </a:pPr>
            <a:r>
              <a:rPr lang="ro-RO" sz="2000" b="1" dirty="0" smtClean="0">
                <a:solidFill>
                  <a:schemeClr val="bg1"/>
                </a:solidFill>
                <a:effectLst>
                  <a:outerShdw blurRad="38100" dist="38100" dir="2700000" algn="tl">
                    <a:srgbClr val="000000">
                      <a:alpha val="43137"/>
                    </a:srgbClr>
                  </a:outerShdw>
                </a:effectLst>
              </a:rPr>
              <a:t>Poporul </a:t>
            </a:r>
            <a:r>
              <a:rPr lang="ro-RO" sz="2000" b="1" dirty="0">
                <a:solidFill>
                  <a:schemeClr val="bg1"/>
                </a:solidFill>
                <a:effectLst>
                  <a:outerShdw blurRad="38100" dist="38100" dir="2700000" algn="tl">
                    <a:srgbClr val="000000">
                      <a:alpha val="43137"/>
                    </a:srgbClr>
                  </a:outerShdw>
                </a:effectLst>
              </a:rPr>
              <a:t>evreu a întâmpinat </a:t>
            </a:r>
            <a:r>
              <a:rPr lang="ro-RO" sz="2000" b="1" dirty="0" smtClean="0">
                <a:solidFill>
                  <a:schemeClr val="bg1"/>
                </a:solidFill>
                <a:effectLst>
                  <a:outerShdw blurRad="38100" dist="38100" dir="2700000" algn="tl">
                    <a:srgbClr val="000000">
                      <a:alpha val="43137"/>
                    </a:srgbClr>
                  </a:outerShdw>
                </a:effectLst>
              </a:rPr>
              <a:t>opoziţie </a:t>
            </a:r>
            <a:r>
              <a:rPr lang="ro-RO" sz="2000" b="1" dirty="0">
                <a:solidFill>
                  <a:schemeClr val="bg1"/>
                </a:solidFill>
                <a:effectLst>
                  <a:outerShdw blurRad="38100" dist="38100" dir="2700000" algn="tl">
                    <a:srgbClr val="000000">
                      <a:alpha val="43137"/>
                    </a:srgbClr>
                  </a:outerShdw>
                </a:effectLst>
              </a:rPr>
              <a:t>încă din momentul în care Dumnezeu a facilitat evenimentele ce le-au permis să reconstruiască templul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Ierusalimul</a:t>
            </a:r>
            <a:r>
              <a:rPr lang="ro-RO" sz="2000" b="1" dirty="0" smtClean="0">
                <a:solidFill>
                  <a:schemeClr val="bg1"/>
                </a:solidFill>
                <a:effectLst>
                  <a:outerShdw blurRad="38100" dist="38100" dir="2700000" algn="tl">
                    <a:srgbClr val="000000">
                      <a:alpha val="43137"/>
                    </a:srgbClr>
                  </a:outerShdw>
                </a:effectLst>
              </a:rPr>
              <a:t>.</a:t>
            </a:r>
          </a:p>
          <a:p>
            <a:pPr>
              <a:spcBef>
                <a:spcPts val="600"/>
              </a:spcBef>
            </a:pPr>
            <a:r>
              <a:rPr lang="ro-RO" sz="2000" b="1" dirty="0" smtClean="0">
                <a:solidFill>
                  <a:schemeClr val="bg1"/>
                </a:solidFill>
                <a:effectLst>
                  <a:outerShdw blurRad="38100" dist="38100" dir="2700000" algn="tl">
                    <a:srgbClr val="000000">
                      <a:alpha val="43137"/>
                    </a:srgbClr>
                  </a:outerShdw>
                </a:effectLst>
              </a:rPr>
              <a:t>Când </a:t>
            </a:r>
            <a:r>
              <a:rPr lang="ro-RO" sz="2000" b="1" dirty="0">
                <a:solidFill>
                  <a:schemeClr val="bg1"/>
                </a:solidFill>
                <a:effectLst>
                  <a:outerShdw blurRad="38100" dist="38100" dir="2700000" algn="tl">
                    <a:srgbClr val="000000">
                      <a:alpha val="43137"/>
                    </a:srgbClr>
                  </a:outerShdw>
                </a:effectLst>
              </a:rPr>
              <a:t>poporul lui Israel era strivit sub presiune, Dumnezeu l-a încurajat </a:t>
            </a:r>
            <a:r>
              <a:rPr lang="ro-RO" sz="2000" b="1" dirty="0" smtClean="0">
                <a:solidFill>
                  <a:schemeClr val="bg1"/>
                </a:solidFill>
                <a:effectLst>
                  <a:outerShdw blurRad="38100" dist="38100" dir="2700000" algn="tl">
                    <a:srgbClr val="000000">
                      <a:alpha val="43137"/>
                    </a:srgbClr>
                  </a:outerShdw>
                </a:effectLst>
              </a:rPr>
              <a:t>trimiţându-i </a:t>
            </a:r>
            <a:r>
              <a:rPr lang="ro-RO" sz="2000" b="1" dirty="0">
                <a:solidFill>
                  <a:schemeClr val="bg1"/>
                </a:solidFill>
                <a:effectLst>
                  <a:outerShdw blurRad="38100" dist="38100" dir="2700000" algn="tl">
                    <a:srgbClr val="000000">
                      <a:alpha val="43137"/>
                    </a:srgbClr>
                  </a:outerShdw>
                </a:effectLst>
              </a:rPr>
              <a:t>oameni speciali care au reînceput </a:t>
            </a:r>
            <a:r>
              <a:rPr lang="ro-RO" sz="2000" b="1" dirty="0" smtClean="0">
                <a:solidFill>
                  <a:schemeClr val="bg1"/>
                </a:solidFill>
                <a:effectLst>
                  <a:outerShdw blurRad="38100" dist="38100" dir="2700000" algn="tl">
                    <a:srgbClr val="000000">
                      <a:alpha val="43137"/>
                    </a:srgbClr>
                  </a:outerShdw>
                </a:effectLst>
              </a:rPr>
              <a:t>lucrările.</a:t>
            </a:r>
            <a:endParaRPr lang="ro-RO" sz="2000" b="1" dirty="0">
              <a:solidFill>
                <a:schemeClr val="bg1"/>
              </a:solidFill>
              <a:effectLst>
                <a:outerShdw blurRad="38100" dist="38100" dir="2700000" algn="tl">
                  <a:srgbClr val="000000">
                    <a:alpha val="43137"/>
                  </a:srgbClr>
                </a:outerShdw>
              </a:effectLst>
            </a:endParaRPr>
          </a:p>
        </p:txBody>
      </p:sp>
      <p:pic>
        <p:nvPicPr>
          <p:cNvPr id="9" name="Imagen 8">
            <a:extLst>
              <a:ext uri="{FF2B5EF4-FFF2-40B4-BE49-F238E27FC236}">
                <a16:creationId xmlns:a16="http://schemas.microsoft.com/office/drawing/2014/main" xmlns="" id="{7D956E89-6B7A-4959-B651-C0A407D7C55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7100" y="3105192"/>
            <a:ext cx="434837" cy="434837"/>
          </a:xfrm>
          <a:prstGeom prst="rect">
            <a:avLst/>
          </a:prstGeom>
        </p:spPr>
      </p:pic>
      <p:pic>
        <p:nvPicPr>
          <p:cNvPr id="10" name="Imagen 9">
            <a:extLst>
              <a:ext uri="{FF2B5EF4-FFF2-40B4-BE49-F238E27FC236}">
                <a16:creationId xmlns:a16="http://schemas.microsoft.com/office/drawing/2014/main" xmlns="" id="{50499D49-89F9-439F-9545-29F35C4ED541}"/>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7100" y="4241990"/>
            <a:ext cx="434837" cy="434837"/>
          </a:xfrm>
          <a:prstGeom prst="rect">
            <a:avLst/>
          </a:prstGeom>
        </p:spPr>
      </p:pic>
      <p:pic>
        <p:nvPicPr>
          <p:cNvPr id="12" name="Imagen 11">
            <a:extLst>
              <a:ext uri="{FF2B5EF4-FFF2-40B4-BE49-F238E27FC236}">
                <a16:creationId xmlns:a16="http://schemas.microsoft.com/office/drawing/2014/main" xmlns="" id="{F7A21F29-38BC-499E-815D-53334E0AC51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5400000">
            <a:off x="871350" y="4948439"/>
            <a:ext cx="243686" cy="557349"/>
          </a:xfrm>
          <a:prstGeom prst="rect">
            <a:avLst/>
          </a:prstGeom>
        </p:spPr>
      </p:pic>
      <p:pic>
        <p:nvPicPr>
          <p:cNvPr id="14" name="Imagen 13">
            <a:extLst>
              <a:ext uri="{FF2B5EF4-FFF2-40B4-BE49-F238E27FC236}">
                <a16:creationId xmlns:a16="http://schemas.microsoft.com/office/drawing/2014/main" xmlns="" id="{F5D492B1-0251-4187-BF07-F80ED3D4114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5400000">
            <a:off x="871350" y="3760588"/>
            <a:ext cx="243686" cy="557349"/>
          </a:xfrm>
          <a:prstGeom prst="rect">
            <a:avLst/>
          </a:prstGeom>
        </p:spPr>
      </p:pic>
      <p:pic>
        <p:nvPicPr>
          <p:cNvPr id="20" name="Imagen 19">
            <a:extLst>
              <a:ext uri="{FF2B5EF4-FFF2-40B4-BE49-F238E27FC236}">
                <a16:creationId xmlns:a16="http://schemas.microsoft.com/office/drawing/2014/main" xmlns="" id="{A26C67BC-52B4-4631-9C09-C7C5A01F941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5400000">
            <a:off x="871350" y="4587908"/>
            <a:ext cx="243686" cy="557349"/>
          </a:xfrm>
          <a:prstGeom prst="rect">
            <a:avLst/>
          </a:prstGeom>
        </p:spPr>
      </p:pic>
      <p:pic>
        <p:nvPicPr>
          <p:cNvPr id="22" name="Imagen 21">
            <a:extLst>
              <a:ext uri="{FF2B5EF4-FFF2-40B4-BE49-F238E27FC236}">
                <a16:creationId xmlns:a16="http://schemas.microsoft.com/office/drawing/2014/main" xmlns="" id="{1C172FFF-66C3-4366-A43D-12638798FCA9}"/>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rot="5400000">
            <a:off x="871350" y="3431327"/>
            <a:ext cx="243686" cy="557349"/>
          </a:xfrm>
          <a:prstGeom prst="rect">
            <a:avLst/>
          </a:prstGeom>
        </p:spPr>
      </p:pic>
      <p:pic>
        <p:nvPicPr>
          <p:cNvPr id="24" name="Imagen 23">
            <a:extLst>
              <a:ext uri="{FF2B5EF4-FFF2-40B4-BE49-F238E27FC236}">
                <a16:creationId xmlns:a16="http://schemas.microsoft.com/office/drawing/2014/main" xmlns="" id="{97F58419-1F17-4743-99DF-585796481FFE}"/>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rot="5400000">
            <a:off x="871350" y="5310719"/>
            <a:ext cx="243686" cy="557349"/>
          </a:xfrm>
          <a:prstGeom prst="rect">
            <a:avLst/>
          </a:prstGeom>
        </p:spPr>
      </p:pic>
    </p:spTree>
    <p:extLst>
      <p:ext uri="{BB962C8B-B14F-4D97-AF65-F5344CB8AC3E}">
        <p14:creationId xmlns:p14="http://schemas.microsoft.com/office/powerpoint/2010/main" xmlns="" val="3176012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5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par>
                          <p:cTn id="81" fill="hold">
                            <p:stCondLst>
                              <p:cond delay="2500"/>
                            </p:stCondLst>
                            <p:childTnLst>
                              <p:par>
                                <p:cTn id="82" presetID="53" presetClass="entr" presetSubtype="16"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3500"/>
                            </p:stCondLst>
                            <p:childTnLst>
                              <p:par>
                                <p:cTn id="92" presetID="53" presetClass="entr" presetSubtype="16"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childTnLst>
                                </p:cTn>
                              </p:par>
                            </p:childTnLst>
                          </p:cTn>
                        </p:par>
                        <p:par>
                          <p:cTn id="97" fill="hold">
                            <p:stCondLst>
                              <p:cond delay="40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Flecha: a la derecha con muesca 4">
            <a:extLst>
              <a:ext uri="{FF2B5EF4-FFF2-40B4-BE49-F238E27FC236}">
                <a16:creationId xmlns:a16="http://schemas.microsoft.com/office/drawing/2014/main" xmlns="" id="{59FAB992-8FF0-4C30-82A5-F3D4FEB5BC44}"/>
              </a:ext>
            </a:extLst>
          </p:cNvPr>
          <p:cNvSpPr/>
          <p:nvPr/>
        </p:nvSpPr>
        <p:spPr>
          <a:xfrm>
            <a:off x="226422" y="4451645"/>
            <a:ext cx="8821783" cy="740087"/>
          </a:xfrm>
          <a:prstGeom prst="notched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Elipse 10">
            <a:extLst>
              <a:ext uri="{FF2B5EF4-FFF2-40B4-BE49-F238E27FC236}">
                <a16:creationId xmlns:a16="http://schemas.microsoft.com/office/drawing/2014/main" xmlns="" id="{61F13332-982C-46E4-9CC2-86F334EDC659}"/>
              </a:ext>
            </a:extLst>
          </p:cNvPr>
          <p:cNvSpPr/>
          <p:nvPr/>
        </p:nvSpPr>
        <p:spPr>
          <a:xfrm>
            <a:off x="520986" y="4640550"/>
            <a:ext cx="362276" cy="36227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Elipse 12">
            <a:extLst>
              <a:ext uri="{FF2B5EF4-FFF2-40B4-BE49-F238E27FC236}">
                <a16:creationId xmlns:a16="http://schemas.microsoft.com/office/drawing/2014/main" xmlns="" id="{4D8D1BEA-6FB6-4E02-9DC1-E409F678B48C}"/>
              </a:ext>
            </a:extLst>
          </p:cNvPr>
          <p:cNvSpPr/>
          <p:nvPr/>
        </p:nvSpPr>
        <p:spPr>
          <a:xfrm>
            <a:off x="1519300" y="4640550"/>
            <a:ext cx="362276" cy="36227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Elipse 14">
            <a:extLst>
              <a:ext uri="{FF2B5EF4-FFF2-40B4-BE49-F238E27FC236}">
                <a16:creationId xmlns:a16="http://schemas.microsoft.com/office/drawing/2014/main" xmlns="" id="{A06EF6F3-5536-4407-B77B-6A6DCDC7B03D}"/>
              </a:ext>
            </a:extLst>
          </p:cNvPr>
          <p:cNvSpPr/>
          <p:nvPr/>
        </p:nvSpPr>
        <p:spPr>
          <a:xfrm>
            <a:off x="2517614" y="4640550"/>
            <a:ext cx="362276" cy="36227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7" name="Elipse 16">
            <a:extLst>
              <a:ext uri="{FF2B5EF4-FFF2-40B4-BE49-F238E27FC236}">
                <a16:creationId xmlns:a16="http://schemas.microsoft.com/office/drawing/2014/main" xmlns="" id="{0D378873-8F11-4AA0-B774-689E2182609D}"/>
              </a:ext>
            </a:extLst>
          </p:cNvPr>
          <p:cNvSpPr/>
          <p:nvPr/>
        </p:nvSpPr>
        <p:spPr>
          <a:xfrm>
            <a:off x="3515928" y="4640550"/>
            <a:ext cx="362276" cy="36227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Elipse 18">
            <a:extLst>
              <a:ext uri="{FF2B5EF4-FFF2-40B4-BE49-F238E27FC236}">
                <a16:creationId xmlns:a16="http://schemas.microsoft.com/office/drawing/2014/main" xmlns="" id="{0982151B-63E3-4488-A71C-C9EB60805F30}"/>
              </a:ext>
            </a:extLst>
          </p:cNvPr>
          <p:cNvSpPr/>
          <p:nvPr/>
        </p:nvSpPr>
        <p:spPr>
          <a:xfrm>
            <a:off x="4514243" y="4640550"/>
            <a:ext cx="362276" cy="362276"/>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1" name="Elipse 20">
            <a:extLst>
              <a:ext uri="{FF2B5EF4-FFF2-40B4-BE49-F238E27FC236}">
                <a16:creationId xmlns:a16="http://schemas.microsoft.com/office/drawing/2014/main" xmlns="" id="{36223D15-CB38-4D5D-B167-E6B71CC7AAB4}"/>
              </a:ext>
            </a:extLst>
          </p:cNvPr>
          <p:cNvSpPr/>
          <p:nvPr/>
        </p:nvSpPr>
        <p:spPr>
          <a:xfrm>
            <a:off x="5512557" y="4640550"/>
            <a:ext cx="362276" cy="362276"/>
          </a:xfrm>
          <a:prstGeom prst="ellipse">
            <a:avLst/>
          </a:prstGeom>
          <a:solidFill>
            <a:srgbClr val="A568D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3" name="Elipse 22">
            <a:extLst>
              <a:ext uri="{FF2B5EF4-FFF2-40B4-BE49-F238E27FC236}">
                <a16:creationId xmlns:a16="http://schemas.microsoft.com/office/drawing/2014/main" xmlns="" id="{EFD60D95-7FD4-4497-889F-21226555A9CF}"/>
              </a:ext>
            </a:extLst>
          </p:cNvPr>
          <p:cNvSpPr/>
          <p:nvPr/>
        </p:nvSpPr>
        <p:spPr>
          <a:xfrm>
            <a:off x="6510871" y="4640550"/>
            <a:ext cx="362276" cy="362276"/>
          </a:xfrm>
          <a:prstGeom prst="ellipse">
            <a:avLst/>
          </a:prstGeom>
          <a:solidFill>
            <a:srgbClr val="FF99CC"/>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5" name="Elipse 24">
            <a:extLst>
              <a:ext uri="{FF2B5EF4-FFF2-40B4-BE49-F238E27FC236}">
                <a16:creationId xmlns:a16="http://schemas.microsoft.com/office/drawing/2014/main" xmlns="" id="{226492B7-5475-43A9-A309-19DC905245DE}"/>
              </a:ext>
            </a:extLst>
          </p:cNvPr>
          <p:cNvSpPr/>
          <p:nvPr/>
        </p:nvSpPr>
        <p:spPr>
          <a:xfrm>
            <a:off x="7509185" y="4640550"/>
            <a:ext cx="362276" cy="362276"/>
          </a:xfrm>
          <a:prstGeom prst="ellipse">
            <a:avLst/>
          </a:prstGeom>
          <a:solidFill>
            <a:srgbClr val="CC99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xmlns="" id="{2ABDAFCC-D731-4EFB-8C8B-EC257D5FFE66}"/>
              </a:ext>
            </a:extLst>
          </p:cNvPr>
          <p:cNvSpPr txBox="1"/>
          <p:nvPr/>
        </p:nvSpPr>
        <p:spPr>
          <a:xfrm>
            <a:off x="221651" y="152040"/>
            <a:ext cx="8612778" cy="2477601"/>
          </a:xfrm>
          <a:prstGeom prst="rect">
            <a:avLst/>
          </a:prstGeom>
          <a:noFill/>
        </p:spPr>
        <p:txBody>
          <a:bodyPr wrap="square" rtlCol="0">
            <a:spAutoFit/>
          </a:bodyPr>
          <a:lstStyle/>
          <a:p>
            <a:pPr>
              <a:spcBef>
                <a:spcPts val="600"/>
              </a:spcBef>
            </a:pPr>
            <a:r>
              <a:rPr lang="ro-RO" sz="2000" b="1"/>
              <a:t>Evenimentele din Ezra 3-7 nu sunt scrise în ordine cronologică ca de obicei.</a:t>
            </a:r>
          </a:p>
          <a:p>
            <a:pPr>
              <a:spcBef>
                <a:spcPts val="600"/>
              </a:spcBef>
            </a:pPr>
            <a:r>
              <a:rPr lang="ro-RO" sz="2000" b="1"/>
              <a:t>După </a:t>
            </a:r>
            <a:r>
              <a:rPr lang="ro-RO" sz="2000" b="1" smtClean="0"/>
              <a:t>opoziţia </a:t>
            </a:r>
            <a:r>
              <a:rPr lang="ro-RO" sz="2000" b="1"/>
              <a:t>samaritenilor, este </a:t>
            </a:r>
            <a:r>
              <a:rPr lang="ro-RO" sz="2000" b="1" smtClean="0"/>
              <a:t>menţionat </a:t>
            </a:r>
            <a:r>
              <a:rPr lang="ro-RO" sz="2000" b="1"/>
              <a:t>că Dariu permite ca reconstruirea templului să fie reluată (Ezra 3:1-4:5).</a:t>
            </a:r>
          </a:p>
          <a:p>
            <a:pPr>
              <a:spcBef>
                <a:spcPts val="600"/>
              </a:spcBef>
            </a:pPr>
            <a:r>
              <a:rPr lang="ro-RO" sz="2000" b="1"/>
              <a:t>În Ezra 4:6-23, are loc o împotrivire la reconstruirea </a:t>
            </a:r>
            <a:r>
              <a:rPr lang="ro-RO" sz="2000" b="1" smtClean="0"/>
              <a:t>cetăţii</a:t>
            </a:r>
            <a:r>
              <a:rPr lang="ro-RO" sz="2000" b="1"/>
              <a:t>, DUPĂ decretul lui Dariu.</a:t>
            </a:r>
          </a:p>
          <a:p>
            <a:pPr>
              <a:spcBef>
                <a:spcPts val="600"/>
              </a:spcBef>
            </a:pPr>
            <a:r>
              <a:rPr lang="ro-RO" sz="2000" b="1"/>
              <a:t>Apoi, reconstruirea templului continuă din Ezra 4:24 în conformitate cu decretul lui </a:t>
            </a:r>
            <a:r>
              <a:rPr lang="ro-RO" sz="2000" b="1"/>
              <a:t>Dariu</a:t>
            </a:r>
            <a:r>
              <a:rPr lang="ro-RO" sz="2000" b="1" smtClean="0"/>
              <a:t>.</a:t>
            </a:r>
            <a:endParaRPr lang="ro-RO" sz="2000" b="1"/>
          </a:p>
        </p:txBody>
      </p:sp>
      <p:cxnSp>
        <p:nvCxnSpPr>
          <p:cNvPr id="6" name="Conector recto 5">
            <a:extLst>
              <a:ext uri="{FF2B5EF4-FFF2-40B4-BE49-F238E27FC236}">
                <a16:creationId xmlns:a16="http://schemas.microsoft.com/office/drawing/2014/main" xmlns="" id="{2060DBA1-931C-46E9-AA54-B86204922B71}"/>
              </a:ext>
            </a:extLst>
          </p:cNvPr>
          <p:cNvCxnSpPr>
            <a:cxnSpLocks/>
          </p:cNvCxnSpPr>
          <p:nvPr/>
        </p:nvCxnSpPr>
        <p:spPr>
          <a:xfrm>
            <a:off x="3317308" y="2863760"/>
            <a:ext cx="2179662" cy="3994240"/>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xmlns="" id="{3675AF82-FB59-4D82-837C-C2ED58D58F23}"/>
              </a:ext>
            </a:extLst>
          </p:cNvPr>
          <p:cNvSpPr txBox="1"/>
          <p:nvPr/>
        </p:nvSpPr>
        <p:spPr>
          <a:xfrm>
            <a:off x="0" y="6448406"/>
            <a:ext cx="5496970" cy="400110"/>
          </a:xfrm>
          <a:prstGeom prst="rect">
            <a:avLst/>
          </a:prstGeom>
          <a:noFill/>
        </p:spPr>
        <p:txBody>
          <a:bodyPr wrap="square" rtlCol="0">
            <a:spAutoFit/>
          </a:bodyPr>
          <a:lstStyle/>
          <a:p>
            <a:pPr algn="ctr">
              <a:spcBef>
                <a:spcPts val="600"/>
              </a:spcBef>
            </a:pPr>
            <a:r>
              <a:rPr lang="ro-RO" sz="2000">
                <a:ln w="0"/>
                <a:solidFill>
                  <a:srgbClr val="2E471D"/>
                </a:solidFill>
                <a:effectLst>
                  <a:outerShdw blurRad="38100" dist="19050" dir="2700000" algn="tl" rotWithShape="0">
                    <a:schemeClr val="dk1">
                      <a:alpha val="40000"/>
                    </a:schemeClr>
                  </a:outerShdw>
                </a:effectLst>
              </a:rPr>
              <a:t>RECONSTRUIREA </a:t>
            </a:r>
            <a:r>
              <a:rPr lang="ro-RO" sz="2000" smtClean="0">
                <a:ln w="0"/>
                <a:solidFill>
                  <a:srgbClr val="2E471D"/>
                </a:solidFill>
                <a:effectLst>
                  <a:outerShdw blurRad="38100" dist="19050" dir="2700000" algn="tl" rotWithShape="0">
                    <a:schemeClr val="dk1">
                      <a:alpha val="40000"/>
                    </a:schemeClr>
                  </a:outerShdw>
                </a:effectLst>
              </a:rPr>
              <a:t>TEMPLULUI</a:t>
            </a:r>
            <a:endParaRPr lang="ro-RO" sz="2000">
              <a:ln w="0"/>
              <a:solidFill>
                <a:srgbClr val="2E471D"/>
              </a:solidFill>
              <a:effectLst>
                <a:outerShdw blurRad="38100" dist="19050" dir="2700000" algn="tl" rotWithShape="0">
                  <a:schemeClr val="dk1">
                    <a:alpha val="40000"/>
                  </a:schemeClr>
                </a:outerShdw>
              </a:effectLst>
            </a:endParaRPr>
          </a:p>
        </p:txBody>
      </p:sp>
      <p:sp>
        <p:nvSpPr>
          <p:cNvPr id="10" name="CuadroTexto 9">
            <a:extLst>
              <a:ext uri="{FF2B5EF4-FFF2-40B4-BE49-F238E27FC236}">
                <a16:creationId xmlns:a16="http://schemas.microsoft.com/office/drawing/2014/main" xmlns="" id="{CA5A9B0C-8A76-435D-8E8E-6D62C4A3D8B1}"/>
              </a:ext>
            </a:extLst>
          </p:cNvPr>
          <p:cNvSpPr txBox="1"/>
          <p:nvPr/>
        </p:nvSpPr>
        <p:spPr>
          <a:xfrm>
            <a:off x="3317309" y="2913659"/>
            <a:ext cx="5866254" cy="400110"/>
          </a:xfrm>
          <a:prstGeom prst="rect">
            <a:avLst/>
          </a:prstGeom>
          <a:noFill/>
        </p:spPr>
        <p:txBody>
          <a:bodyPr wrap="square" rtlCol="0">
            <a:spAutoFit/>
          </a:bodyPr>
          <a:lstStyle/>
          <a:p>
            <a:pPr algn="ctr">
              <a:spcBef>
                <a:spcPts val="600"/>
              </a:spcBef>
            </a:pPr>
            <a:r>
              <a:rPr lang="ro-RO" sz="2000">
                <a:ln w="0"/>
                <a:solidFill>
                  <a:srgbClr val="002060"/>
                </a:solidFill>
                <a:effectLst>
                  <a:outerShdw blurRad="38100" dist="19050" dir="2700000" algn="tl" rotWithShape="0">
                    <a:schemeClr val="dk1">
                      <a:alpha val="40000"/>
                    </a:schemeClr>
                  </a:outerShdw>
                </a:effectLst>
              </a:rPr>
              <a:t>RECONSTRUIREA </a:t>
            </a:r>
            <a:r>
              <a:rPr lang="ro-RO" sz="2000" smtClean="0">
                <a:ln w="0"/>
                <a:solidFill>
                  <a:srgbClr val="002060"/>
                </a:solidFill>
                <a:effectLst>
                  <a:outerShdw blurRad="38100" dist="19050" dir="2700000" algn="tl" rotWithShape="0">
                    <a:schemeClr val="dk1">
                      <a:alpha val="40000"/>
                    </a:schemeClr>
                  </a:outerShdw>
                </a:effectLst>
              </a:rPr>
              <a:t>CETĂŢII</a:t>
            </a:r>
            <a:endParaRPr lang="ro-RO" sz="2000">
              <a:ln w="0"/>
              <a:solidFill>
                <a:srgbClr val="002060"/>
              </a:solidFill>
              <a:effectLst>
                <a:outerShdw blurRad="38100" dist="19050" dir="2700000" algn="tl" rotWithShape="0">
                  <a:schemeClr val="dk1">
                    <a:alpha val="40000"/>
                  </a:schemeClr>
                </a:outerShdw>
              </a:effectLst>
            </a:endParaRPr>
          </a:p>
        </p:txBody>
      </p:sp>
      <p:sp>
        <p:nvSpPr>
          <p:cNvPr id="7" name="CuadroTexto 6">
            <a:extLst>
              <a:ext uri="{FF2B5EF4-FFF2-40B4-BE49-F238E27FC236}">
                <a16:creationId xmlns:a16="http://schemas.microsoft.com/office/drawing/2014/main" xmlns="" id="{7520A184-930C-4F93-8DF6-B4B8E9DC4246}"/>
              </a:ext>
            </a:extLst>
          </p:cNvPr>
          <p:cNvSpPr txBox="1"/>
          <p:nvPr/>
        </p:nvSpPr>
        <p:spPr>
          <a:xfrm>
            <a:off x="5647509" y="6567049"/>
            <a:ext cx="3496491" cy="307777"/>
          </a:xfrm>
          <a:prstGeom prst="rect">
            <a:avLst/>
          </a:prstGeom>
          <a:noFill/>
        </p:spPr>
        <p:txBody>
          <a:bodyPr wrap="square" rtlCol="0">
            <a:spAutoFit/>
          </a:bodyPr>
          <a:lstStyle/>
          <a:p>
            <a:pPr algn="r">
              <a:spcBef>
                <a:spcPts val="600"/>
              </a:spcBef>
            </a:pPr>
            <a:r>
              <a:rPr lang="ro-RO" sz="1400" b="1" smtClean="0">
                <a:solidFill>
                  <a:schemeClr val="bg2">
                    <a:lumMod val="50000"/>
                  </a:schemeClr>
                </a:solidFill>
              </a:rPr>
              <a:t>[Toate </a:t>
            </a:r>
            <a:r>
              <a:rPr lang="ro-RO" sz="1400" b="1">
                <a:solidFill>
                  <a:schemeClr val="bg2">
                    <a:lumMod val="50000"/>
                  </a:schemeClr>
                </a:solidFill>
              </a:rPr>
              <a:t>datele sunt </a:t>
            </a:r>
            <a:r>
              <a:rPr lang="ro-RO" sz="1400" b="1">
                <a:solidFill>
                  <a:schemeClr val="bg2">
                    <a:lumMod val="50000"/>
                  </a:schemeClr>
                </a:solidFill>
              </a:rPr>
              <a:t>î.Hr</a:t>
            </a:r>
            <a:r>
              <a:rPr lang="ro-RO" sz="1400" b="1" smtClean="0">
                <a:solidFill>
                  <a:schemeClr val="bg2">
                    <a:lumMod val="50000"/>
                  </a:schemeClr>
                </a:solidFill>
              </a:rPr>
              <a:t>.</a:t>
            </a:r>
            <a:r>
              <a:rPr lang="ro-RO" sz="1400" b="1" smtClean="0">
                <a:solidFill>
                  <a:schemeClr val="bg2">
                    <a:lumMod val="50000"/>
                  </a:schemeClr>
                </a:solidFill>
              </a:rPr>
              <a:t>]</a:t>
            </a:r>
            <a:endParaRPr lang="ro-RO" sz="1400" b="1">
              <a:solidFill>
                <a:schemeClr val="bg2">
                  <a:lumMod val="50000"/>
                </a:schemeClr>
              </a:solidFill>
            </a:endParaRPr>
          </a:p>
        </p:txBody>
      </p:sp>
      <p:grpSp>
        <p:nvGrpSpPr>
          <p:cNvPr id="2" name="Grupo 1">
            <a:extLst>
              <a:ext uri="{FF2B5EF4-FFF2-40B4-BE49-F238E27FC236}">
                <a16:creationId xmlns:a16="http://schemas.microsoft.com/office/drawing/2014/main" xmlns="" id="{2851A1E2-647A-49C5-ACB8-B2ABF65C56A0}"/>
              </a:ext>
            </a:extLst>
          </p:cNvPr>
          <p:cNvGrpSpPr/>
          <p:nvPr/>
        </p:nvGrpSpPr>
        <p:grpSpPr>
          <a:xfrm>
            <a:off x="26431" y="2975470"/>
            <a:ext cx="1898711" cy="1449106"/>
            <a:chOff x="26431" y="2975470"/>
            <a:chExt cx="1898711" cy="1449106"/>
          </a:xfrm>
        </p:grpSpPr>
        <p:sp>
          <p:nvSpPr>
            <p:cNvPr id="8" name="Forma libre: forma 7">
              <a:extLst>
                <a:ext uri="{FF2B5EF4-FFF2-40B4-BE49-F238E27FC236}">
                  <a16:creationId xmlns:a16="http://schemas.microsoft.com/office/drawing/2014/main" xmlns="" id="{E9B54493-A046-4B80-9CA0-427A98C87EEF}"/>
                </a:ext>
              </a:extLst>
            </p:cNvPr>
            <p:cNvSpPr/>
            <p:nvPr/>
          </p:nvSpPr>
          <p:spPr>
            <a:xfrm>
              <a:off x="26431" y="2975470"/>
              <a:ext cx="1898711" cy="1449106"/>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ro-RO" b="1" dirty="0" smtClean="0"/>
                <a:t>536 – Altarul </a:t>
              </a:r>
              <a:r>
                <a:rPr lang="ro-RO" b="1" dirty="0"/>
                <a:t>este construit </a:t>
              </a:r>
              <a:r>
                <a:rPr lang="ro-RO" b="1" dirty="0" smtClean="0"/>
                <a:t>şi fundaţia </a:t>
              </a:r>
              <a:r>
                <a:rPr lang="ro-RO" b="1" dirty="0"/>
                <a:t>templului este turnată </a:t>
              </a:r>
              <a:r>
                <a:rPr lang="ro-RO" b="1" dirty="0" smtClean="0"/>
                <a:t>(Ezra 3)</a:t>
              </a:r>
              <a:endParaRPr lang="ro-RO" b="1" kern="1200" dirty="0"/>
            </a:p>
          </p:txBody>
        </p:sp>
        <p:sp>
          <p:nvSpPr>
            <p:cNvPr id="28" name="Globo: línea doblada 27">
              <a:extLst>
                <a:ext uri="{FF2B5EF4-FFF2-40B4-BE49-F238E27FC236}">
                  <a16:creationId xmlns:a16="http://schemas.microsoft.com/office/drawing/2014/main" xmlns="" id="{5720D64D-1555-4AE7-A50A-5E2B6F145FA8}"/>
                </a:ext>
              </a:extLst>
            </p:cNvPr>
            <p:cNvSpPr/>
            <p:nvPr/>
          </p:nvSpPr>
          <p:spPr>
            <a:xfrm rot="16200000">
              <a:off x="252745" y="2795745"/>
              <a:ext cx="1424689" cy="1832973"/>
            </a:xfrm>
            <a:prstGeom prst="borderCallout2">
              <a:avLst>
                <a:gd name="adj1" fmla="val 19700"/>
                <a:gd name="adj2" fmla="val -387"/>
                <a:gd name="adj3" fmla="val 17800"/>
                <a:gd name="adj4" fmla="val -11166"/>
                <a:gd name="adj5" fmla="val 25081"/>
                <a:gd name="adj6" fmla="val -27718"/>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26" name="Grupo 25">
            <a:extLst>
              <a:ext uri="{FF2B5EF4-FFF2-40B4-BE49-F238E27FC236}">
                <a16:creationId xmlns:a16="http://schemas.microsoft.com/office/drawing/2014/main" xmlns="" id="{DF8ABAB3-7B23-43EC-A125-0D64B2A8DE6B}"/>
              </a:ext>
            </a:extLst>
          </p:cNvPr>
          <p:cNvGrpSpPr/>
          <p:nvPr/>
        </p:nvGrpSpPr>
        <p:grpSpPr>
          <a:xfrm>
            <a:off x="1959451" y="2863760"/>
            <a:ext cx="1574787" cy="1655500"/>
            <a:chOff x="1959451" y="2863760"/>
            <a:chExt cx="1574787" cy="1655500"/>
          </a:xfrm>
        </p:grpSpPr>
        <p:sp>
          <p:nvSpPr>
            <p:cNvPr id="14" name="Forma libre: forma 13">
              <a:extLst>
                <a:ext uri="{FF2B5EF4-FFF2-40B4-BE49-F238E27FC236}">
                  <a16:creationId xmlns:a16="http://schemas.microsoft.com/office/drawing/2014/main" xmlns="" id="{E1052A80-579E-4E9F-B4D0-ED2C5728F188}"/>
                </a:ext>
              </a:extLst>
            </p:cNvPr>
            <p:cNvSpPr/>
            <p:nvPr/>
          </p:nvSpPr>
          <p:spPr>
            <a:xfrm>
              <a:off x="1959451" y="2863760"/>
              <a:ext cx="1574787" cy="1655500"/>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ro-RO" b="1" dirty="0" smtClean="0"/>
                <a:t>520 – Dariu </a:t>
              </a:r>
              <a:r>
                <a:rPr lang="ro-RO" b="1" dirty="0"/>
                <a:t>autorizează </a:t>
              </a:r>
              <a:r>
                <a:rPr lang="ro-RO" b="1" dirty="0" smtClean="0"/>
                <a:t>reconstrucţia </a:t>
              </a:r>
              <a:r>
                <a:rPr lang="ro-RO" b="1" dirty="0"/>
                <a:t>templului   </a:t>
              </a:r>
              <a:r>
                <a:rPr lang="ro-RO" b="1" dirty="0" smtClean="0"/>
                <a:t>(Ezra 4:5; </a:t>
              </a:r>
              <a:br>
                <a:rPr lang="ro-RO" b="1" dirty="0" smtClean="0"/>
              </a:br>
              <a:r>
                <a:rPr lang="ro-RO" b="1" dirty="0" err="1" smtClean="0"/>
                <a:t>5</a:t>
              </a:r>
              <a:r>
                <a:rPr lang="ro-RO" b="1" dirty="0" smtClean="0"/>
                <a:t>:1-6:12)</a:t>
              </a:r>
              <a:endParaRPr lang="ro-RO" b="1" kern="1200" dirty="0"/>
            </a:p>
          </p:txBody>
        </p:sp>
        <p:sp>
          <p:nvSpPr>
            <p:cNvPr id="29" name="Globo: línea doblada 28">
              <a:extLst>
                <a:ext uri="{FF2B5EF4-FFF2-40B4-BE49-F238E27FC236}">
                  <a16:creationId xmlns:a16="http://schemas.microsoft.com/office/drawing/2014/main" xmlns="" id="{291F1FEA-C6DC-47DA-947F-A6E1FBDE6217}"/>
                </a:ext>
              </a:extLst>
            </p:cNvPr>
            <p:cNvSpPr/>
            <p:nvPr/>
          </p:nvSpPr>
          <p:spPr>
            <a:xfrm rot="16200000">
              <a:off x="1960470" y="2956206"/>
              <a:ext cx="1598006" cy="1512911"/>
            </a:xfrm>
            <a:prstGeom prst="borderCallout2">
              <a:avLst>
                <a:gd name="adj1" fmla="val 19700"/>
                <a:gd name="adj2" fmla="val -387"/>
                <a:gd name="adj3" fmla="val 18951"/>
                <a:gd name="adj4" fmla="val -6072"/>
                <a:gd name="adj5" fmla="val 33515"/>
                <a:gd name="adj6" fmla="val -19772"/>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31" name="Grupo 30">
            <a:extLst>
              <a:ext uri="{FF2B5EF4-FFF2-40B4-BE49-F238E27FC236}">
                <a16:creationId xmlns:a16="http://schemas.microsoft.com/office/drawing/2014/main" xmlns="" id="{8D085917-1FB9-4756-92E9-A0CEC69E48DE}"/>
              </a:ext>
            </a:extLst>
          </p:cNvPr>
          <p:cNvGrpSpPr/>
          <p:nvPr/>
        </p:nvGrpSpPr>
        <p:grpSpPr>
          <a:xfrm>
            <a:off x="4049056" y="2997293"/>
            <a:ext cx="2179665" cy="1449106"/>
            <a:chOff x="4049056" y="2997293"/>
            <a:chExt cx="2179665" cy="1449106"/>
          </a:xfrm>
        </p:grpSpPr>
        <p:sp>
          <p:nvSpPr>
            <p:cNvPr id="18" name="Forma libre: forma 17">
              <a:extLst>
                <a:ext uri="{FF2B5EF4-FFF2-40B4-BE49-F238E27FC236}">
                  <a16:creationId xmlns:a16="http://schemas.microsoft.com/office/drawing/2014/main" xmlns="" id="{EDCD88AB-4087-4633-9E0B-07523DB3004B}"/>
                </a:ext>
              </a:extLst>
            </p:cNvPr>
            <p:cNvSpPr/>
            <p:nvPr/>
          </p:nvSpPr>
          <p:spPr>
            <a:xfrm>
              <a:off x="4049056" y="2997293"/>
              <a:ext cx="2179662" cy="1449106"/>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ro-RO" b="1" smtClean="0"/>
                <a:t>484 – </a:t>
              </a:r>
              <a:r>
                <a:rPr lang="ro-RO" b="1"/>
                <a:t>Xerxe </a:t>
              </a:r>
              <a:r>
                <a:rPr lang="ro-RO" b="1" smtClean="0"/>
                <a:t>opreşte reconstrucţia </a:t>
              </a:r>
              <a:r>
                <a:rPr lang="ro-RO" b="1" smtClean="0"/>
                <a:t>cetăţii </a:t>
              </a:r>
              <a:r>
                <a:rPr lang="ro-RO" b="1" smtClean="0"/>
                <a:t>(Ezra </a:t>
              </a:r>
              <a:r>
                <a:rPr lang="ro-RO" b="1" smtClean="0"/>
                <a:t>4:6</a:t>
              </a:r>
              <a:r>
                <a:rPr lang="ro-RO" b="1" smtClean="0"/>
                <a:t>)</a:t>
              </a:r>
              <a:endParaRPr lang="ro-RO" b="1" kern="1200"/>
            </a:p>
          </p:txBody>
        </p:sp>
        <p:sp>
          <p:nvSpPr>
            <p:cNvPr id="30" name="Globo: línea doblada 29">
              <a:extLst>
                <a:ext uri="{FF2B5EF4-FFF2-40B4-BE49-F238E27FC236}">
                  <a16:creationId xmlns:a16="http://schemas.microsoft.com/office/drawing/2014/main" xmlns="" id="{61DB2372-7C81-4D8A-876F-1416B285DA6D}"/>
                </a:ext>
              </a:extLst>
            </p:cNvPr>
            <p:cNvSpPr/>
            <p:nvPr/>
          </p:nvSpPr>
          <p:spPr>
            <a:xfrm rot="16200000">
              <a:off x="4710127" y="2905981"/>
              <a:ext cx="872467" cy="2164721"/>
            </a:xfrm>
            <a:prstGeom prst="borderCallout2">
              <a:avLst>
                <a:gd name="adj1" fmla="val 19700"/>
                <a:gd name="adj2" fmla="val -387"/>
                <a:gd name="adj3" fmla="val 11916"/>
                <a:gd name="adj4" fmla="val -13162"/>
                <a:gd name="adj5" fmla="val 20449"/>
                <a:gd name="adj6" fmla="val -46354"/>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35" name="Grupo 34">
            <a:extLst>
              <a:ext uri="{FF2B5EF4-FFF2-40B4-BE49-F238E27FC236}">
                <a16:creationId xmlns:a16="http://schemas.microsoft.com/office/drawing/2014/main" xmlns="" id="{CB8C4021-40BA-4E4E-8A4D-5310A32C1303}"/>
              </a:ext>
            </a:extLst>
          </p:cNvPr>
          <p:cNvGrpSpPr/>
          <p:nvPr/>
        </p:nvGrpSpPr>
        <p:grpSpPr>
          <a:xfrm>
            <a:off x="6308286" y="2827424"/>
            <a:ext cx="2572481" cy="1457355"/>
            <a:chOff x="6308286" y="2827424"/>
            <a:chExt cx="2572481" cy="1457355"/>
          </a:xfrm>
        </p:grpSpPr>
        <p:sp>
          <p:nvSpPr>
            <p:cNvPr id="22" name="Forma libre: forma 21">
              <a:extLst>
                <a:ext uri="{FF2B5EF4-FFF2-40B4-BE49-F238E27FC236}">
                  <a16:creationId xmlns:a16="http://schemas.microsoft.com/office/drawing/2014/main" xmlns="" id="{D282C699-181F-478D-88F1-2C9D555D5890}"/>
                </a:ext>
              </a:extLst>
            </p:cNvPr>
            <p:cNvSpPr/>
            <p:nvPr/>
          </p:nvSpPr>
          <p:spPr>
            <a:xfrm>
              <a:off x="6308286" y="2827424"/>
              <a:ext cx="2572481" cy="1449106"/>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ro-RO" b="1" dirty="0" smtClean="0"/>
                <a:t>450? – Artaxerxe opreşte lucrările (Ezra 4:7-23)</a:t>
              </a:r>
              <a:endParaRPr lang="ro-RO" b="1" kern="1200" dirty="0"/>
            </a:p>
          </p:txBody>
        </p:sp>
        <p:sp>
          <p:nvSpPr>
            <p:cNvPr id="33" name="Globo: línea doblada 32">
              <a:extLst>
                <a:ext uri="{FF2B5EF4-FFF2-40B4-BE49-F238E27FC236}">
                  <a16:creationId xmlns:a16="http://schemas.microsoft.com/office/drawing/2014/main" xmlns="" id="{4B553390-B337-4909-B1BB-148FB556AE32}"/>
                </a:ext>
              </a:extLst>
            </p:cNvPr>
            <p:cNvSpPr/>
            <p:nvPr/>
          </p:nvSpPr>
          <p:spPr>
            <a:xfrm rot="16200000">
              <a:off x="7256603" y="2769785"/>
              <a:ext cx="662471" cy="2367518"/>
            </a:xfrm>
            <a:prstGeom prst="borderCallout2">
              <a:avLst>
                <a:gd name="adj1" fmla="val 19700"/>
                <a:gd name="adj2" fmla="val -387"/>
                <a:gd name="adj3" fmla="val -2632"/>
                <a:gd name="adj4" fmla="val -38821"/>
                <a:gd name="adj5" fmla="val 4325"/>
                <a:gd name="adj6" fmla="val -81387"/>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3" name="Grupo 2">
            <a:extLst>
              <a:ext uri="{FF2B5EF4-FFF2-40B4-BE49-F238E27FC236}">
                <a16:creationId xmlns:a16="http://schemas.microsoft.com/office/drawing/2014/main" xmlns="" id="{20954B18-29F3-4619-B2B1-19BF2E115F31}"/>
              </a:ext>
            </a:extLst>
          </p:cNvPr>
          <p:cNvGrpSpPr/>
          <p:nvPr/>
        </p:nvGrpSpPr>
        <p:grpSpPr>
          <a:xfrm>
            <a:off x="163902" y="5183965"/>
            <a:ext cx="1898710" cy="1449106"/>
            <a:chOff x="163902" y="5183965"/>
            <a:chExt cx="1898710" cy="1449106"/>
          </a:xfrm>
        </p:grpSpPr>
        <p:sp>
          <p:nvSpPr>
            <p:cNvPr id="12" name="Forma libre: forma 11">
              <a:extLst>
                <a:ext uri="{FF2B5EF4-FFF2-40B4-BE49-F238E27FC236}">
                  <a16:creationId xmlns:a16="http://schemas.microsoft.com/office/drawing/2014/main" xmlns="" id="{800004AF-1E8C-445E-8FE6-26851D49D203}"/>
                </a:ext>
              </a:extLst>
            </p:cNvPr>
            <p:cNvSpPr/>
            <p:nvPr/>
          </p:nvSpPr>
          <p:spPr>
            <a:xfrm>
              <a:off x="163902" y="5183965"/>
              <a:ext cx="1898710" cy="1449106"/>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ro-RO" b="1" dirty="0" smtClean="0"/>
                <a:t>535 – Samaritenii </a:t>
              </a:r>
              <a:r>
                <a:rPr lang="ro-RO" b="1" dirty="0"/>
                <a:t>opresc </a:t>
              </a:r>
              <a:r>
                <a:rPr lang="ro-RO" b="1" dirty="0" smtClean="0"/>
                <a:t>lucrările</a:t>
              </a:r>
              <a:br>
                <a:rPr lang="ro-RO" b="1" dirty="0" smtClean="0"/>
              </a:br>
              <a:r>
                <a:rPr lang="ro-RO" b="1" dirty="0" smtClean="0"/>
                <a:t>(Ezra 4:1-4, 24)</a:t>
              </a:r>
              <a:endParaRPr lang="ro-RO" b="1" kern="1200" dirty="0"/>
            </a:p>
          </p:txBody>
        </p:sp>
        <p:sp>
          <p:nvSpPr>
            <p:cNvPr id="34" name="Globo: línea doblada 33">
              <a:extLst>
                <a:ext uri="{FF2B5EF4-FFF2-40B4-BE49-F238E27FC236}">
                  <a16:creationId xmlns:a16="http://schemas.microsoft.com/office/drawing/2014/main" xmlns="" id="{A6A12B1D-6227-45FE-9183-C9C157384F35}"/>
                </a:ext>
              </a:extLst>
            </p:cNvPr>
            <p:cNvSpPr/>
            <p:nvPr/>
          </p:nvSpPr>
          <p:spPr>
            <a:xfrm rot="5400000">
              <a:off x="581929" y="4878997"/>
              <a:ext cx="1079207" cy="1737978"/>
            </a:xfrm>
            <a:prstGeom prst="borderCallout2">
              <a:avLst>
                <a:gd name="adj1" fmla="val 32728"/>
                <a:gd name="adj2" fmla="val -387"/>
                <a:gd name="adj3" fmla="val 44858"/>
                <a:gd name="adj4" fmla="val -12780"/>
                <a:gd name="adj5" fmla="val 27534"/>
                <a:gd name="adj6" fmla="val -36718"/>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27" name="Grupo 26">
            <a:extLst>
              <a:ext uri="{FF2B5EF4-FFF2-40B4-BE49-F238E27FC236}">
                <a16:creationId xmlns:a16="http://schemas.microsoft.com/office/drawing/2014/main" xmlns="" id="{6161A2E4-5053-4B53-9EB9-3D3245973BBF}"/>
              </a:ext>
            </a:extLst>
          </p:cNvPr>
          <p:cNvGrpSpPr/>
          <p:nvPr/>
        </p:nvGrpSpPr>
        <p:grpSpPr>
          <a:xfrm>
            <a:off x="2096587" y="5183965"/>
            <a:ext cx="2711974" cy="1449106"/>
            <a:chOff x="2096587" y="5183965"/>
            <a:chExt cx="2711974" cy="1449106"/>
          </a:xfrm>
        </p:grpSpPr>
        <p:sp>
          <p:nvSpPr>
            <p:cNvPr id="16" name="Forma libre: forma 15">
              <a:extLst>
                <a:ext uri="{FF2B5EF4-FFF2-40B4-BE49-F238E27FC236}">
                  <a16:creationId xmlns:a16="http://schemas.microsoft.com/office/drawing/2014/main" xmlns="" id="{C302B375-8A45-469F-A8E2-1D76BDF265C5}"/>
                </a:ext>
              </a:extLst>
            </p:cNvPr>
            <p:cNvSpPr/>
            <p:nvPr/>
          </p:nvSpPr>
          <p:spPr>
            <a:xfrm>
              <a:off x="2096587" y="5183965"/>
              <a:ext cx="2711973" cy="1449106"/>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ro-RO" b="1" smtClean="0"/>
                <a:t>515 – </a:t>
              </a:r>
              <a:r>
                <a:rPr lang="ro-RO" b="1"/>
                <a:t>Templul e finalizat cu ajutorul lui Hagai </a:t>
              </a:r>
              <a:r>
                <a:rPr lang="ro-RO" b="1" smtClean="0"/>
                <a:t>şi </a:t>
              </a:r>
              <a:r>
                <a:rPr lang="ro-RO" b="1" smtClean="0"/>
                <a:t>Zaharia</a:t>
              </a:r>
              <a:r>
                <a:rPr lang="ro-RO" b="1" smtClean="0"/>
                <a:t/>
              </a:r>
              <a:br>
                <a:rPr lang="ro-RO" b="1" smtClean="0"/>
              </a:br>
              <a:r>
                <a:rPr lang="ro-RO" b="1" smtClean="0"/>
                <a:t>(Ezra </a:t>
              </a:r>
              <a:r>
                <a:rPr lang="ro-RO" b="1" smtClean="0"/>
                <a:t>6:13-18</a:t>
              </a:r>
              <a:r>
                <a:rPr lang="ro-RO" b="1" smtClean="0"/>
                <a:t>)</a:t>
              </a:r>
              <a:endParaRPr lang="ro-RO" b="1" kern="1200"/>
            </a:p>
          </p:txBody>
        </p:sp>
        <p:sp>
          <p:nvSpPr>
            <p:cNvPr id="37" name="Globo: línea doblada 36">
              <a:extLst>
                <a:ext uri="{FF2B5EF4-FFF2-40B4-BE49-F238E27FC236}">
                  <a16:creationId xmlns:a16="http://schemas.microsoft.com/office/drawing/2014/main" xmlns="" id="{3A366170-9102-4742-970A-2552A70A26E6}"/>
                </a:ext>
              </a:extLst>
            </p:cNvPr>
            <p:cNvSpPr/>
            <p:nvPr/>
          </p:nvSpPr>
          <p:spPr>
            <a:xfrm rot="5400000">
              <a:off x="2890670" y="4397650"/>
              <a:ext cx="1123807" cy="2711974"/>
            </a:xfrm>
            <a:prstGeom prst="borderCallout2">
              <a:avLst>
                <a:gd name="adj1" fmla="val 52775"/>
                <a:gd name="adj2" fmla="val 1163"/>
                <a:gd name="adj3" fmla="val 61309"/>
                <a:gd name="adj4" fmla="val -12037"/>
                <a:gd name="adj5" fmla="val 47764"/>
                <a:gd name="adj6" fmla="val -32843"/>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32" name="Grupo 31">
            <a:extLst>
              <a:ext uri="{FF2B5EF4-FFF2-40B4-BE49-F238E27FC236}">
                <a16:creationId xmlns:a16="http://schemas.microsoft.com/office/drawing/2014/main" xmlns="" id="{4D6C1A49-B234-453F-9B34-4E9408828E76}"/>
              </a:ext>
            </a:extLst>
          </p:cNvPr>
          <p:cNvGrpSpPr/>
          <p:nvPr/>
        </p:nvGrpSpPr>
        <p:grpSpPr>
          <a:xfrm>
            <a:off x="4973946" y="5163185"/>
            <a:ext cx="1779452" cy="1449106"/>
            <a:chOff x="4973946" y="5163185"/>
            <a:chExt cx="1779452" cy="1449106"/>
          </a:xfrm>
        </p:grpSpPr>
        <p:sp>
          <p:nvSpPr>
            <p:cNvPr id="20" name="Forma libre: forma 19">
              <a:extLst>
                <a:ext uri="{FF2B5EF4-FFF2-40B4-BE49-F238E27FC236}">
                  <a16:creationId xmlns:a16="http://schemas.microsoft.com/office/drawing/2014/main" xmlns="" id="{1CF301AB-7112-40D7-A851-E483F1630A08}"/>
                </a:ext>
              </a:extLst>
            </p:cNvPr>
            <p:cNvSpPr/>
            <p:nvPr/>
          </p:nvSpPr>
          <p:spPr>
            <a:xfrm>
              <a:off x="4973946" y="5163185"/>
              <a:ext cx="1779452" cy="1449106"/>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ro-RO" b="1" dirty="0" smtClean="0"/>
                <a:t>457 – Artaxerxe </a:t>
              </a:r>
              <a:r>
                <a:rPr lang="ro-RO" b="1" dirty="0"/>
                <a:t>trimite pe Ezra </a:t>
              </a:r>
              <a:r>
                <a:rPr lang="ro-RO" b="1" dirty="0" smtClean="0"/>
                <a:t>şi </a:t>
              </a:r>
              <a:r>
                <a:rPr lang="ro-RO" b="1" dirty="0"/>
                <a:t>autorizează </a:t>
              </a:r>
              <a:r>
                <a:rPr lang="ro-RO" b="1" dirty="0" smtClean="0"/>
                <a:t>reconstrucţia (Ezra 7)</a:t>
              </a:r>
              <a:endParaRPr lang="ro-RO" b="1" kern="1200" dirty="0"/>
            </a:p>
          </p:txBody>
        </p:sp>
        <p:sp>
          <p:nvSpPr>
            <p:cNvPr id="38" name="Globo: línea doblada 37">
              <a:extLst>
                <a:ext uri="{FF2B5EF4-FFF2-40B4-BE49-F238E27FC236}">
                  <a16:creationId xmlns:a16="http://schemas.microsoft.com/office/drawing/2014/main" xmlns="" id="{1ABA929C-CB2A-4676-BD20-4A5F6F5205AF}"/>
                </a:ext>
              </a:extLst>
            </p:cNvPr>
            <p:cNvSpPr/>
            <p:nvPr/>
          </p:nvSpPr>
          <p:spPr>
            <a:xfrm rot="5400000">
              <a:off x="5220576" y="4964625"/>
              <a:ext cx="1310108" cy="1737978"/>
            </a:xfrm>
            <a:prstGeom prst="borderCallout2">
              <a:avLst>
                <a:gd name="adj1" fmla="val 77324"/>
                <a:gd name="adj2" fmla="val 1607"/>
                <a:gd name="adj3" fmla="val 84944"/>
                <a:gd name="adj4" fmla="val -8269"/>
                <a:gd name="adj5" fmla="val 71128"/>
                <a:gd name="adj6" fmla="val -26082"/>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36" name="Grupo 35">
            <a:extLst>
              <a:ext uri="{FF2B5EF4-FFF2-40B4-BE49-F238E27FC236}">
                <a16:creationId xmlns:a16="http://schemas.microsoft.com/office/drawing/2014/main" xmlns="" id="{D908E6C6-896E-45D7-A9A0-108A93A7AC43}"/>
              </a:ext>
            </a:extLst>
          </p:cNvPr>
          <p:cNvGrpSpPr/>
          <p:nvPr/>
        </p:nvGrpSpPr>
        <p:grpSpPr>
          <a:xfrm>
            <a:off x="6805341" y="5191733"/>
            <a:ext cx="2225753" cy="884249"/>
            <a:chOff x="6805341" y="5191731"/>
            <a:chExt cx="2225753" cy="906804"/>
          </a:xfrm>
        </p:grpSpPr>
        <p:sp>
          <p:nvSpPr>
            <p:cNvPr id="24" name="Forma libre: forma 23">
              <a:extLst>
                <a:ext uri="{FF2B5EF4-FFF2-40B4-BE49-F238E27FC236}">
                  <a16:creationId xmlns:a16="http://schemas.microsoft.com/office/drawing/2014/main" xmlns="" id="{47C5DA7B-DD6C-4302-8A72-A174446C23BE}"/>
                </a:ext>
              </a:extLst>
            </p:cNvPr>
            <p:cNvSpPr/>
            <p:nvPr/>
          </p:nvSpPr>
          <p:spPr>
            <a:xfrm>
              <a:off x="6805341" y="5191731"/>
              <a:ext cx="2225753" cy="906803"/>
            </a:xfrm>
            <a:custGeom>
              <a:avLst/>
              <a:gdLst>
                <a:gd name="connsiteX0" fmla="*/ 0 w 950775"/>
                <a:gd name="connsiteY0" fmla="*/ 0 h 1449106"/>
                <a:gd name="connsiteX1" fmla="*/ 950775 w 950775"/>
                <a:gd name="connsiteY1" fmla="*/ 0 h 1449106"/>
                <a:gd name="connsiteX2" fmla="*/ 950775 w 950775"/>
                <a:gd name="connsiteY2" fmla="*/ 1449106 h 1449106"/>
                <a:gd name="connsiteX3" fmla="*/ 0 w 950775"/>
                <a:gd name="connsiteY3" fmla="*/ 1449106 h 1449106"/>
                <a:gd name="connsiteX4" fmla="*/ 0 w 950775"/>
                <a:gd name="connsiteY4" fmla="*/ 0 h 144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75" h="1449106">
                  <a:moveTo>
                    <a:pt x="0" y="0"/>
                  </a:moveTo>
                  <a:lnTo>
                    <a:pt x="950775" y="0"/>
                  </a:lnTo>
                  <a:lnTo>
                    <a:pt x="950775" y="1449106"/>
                  </a:lnTo>
                  <a:lnTo>
                    <a:pt x="0" y="1449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ro-RO" b="1" dirty="0" smtClean="0"/>
                <a:t>444 – Neemia </a:t>
              </a:r>
              <a:r>
                <a:rPr lang="ro-RO" b="1" dirty="0"/>
                <a:t>finalizează zidurile </a:t>
              </a:r>
              <a:r>
                <a:rPr lang="ro-RO" b="1" dirty="0" smtClean="0"/>
                <a:t>(Neemia 2-6)</a:t>
              </a:r>
              <a:endParaRPr lang="ro-RO" b="1" kern="1200" dirty="0"/>
            </a:p>
          </p:txBody>
        </p:sp>
        <p:sp>
          <p:nvSpPr>
            <p:cNvPr id="39" name="Globo: línea doblada 38">
              <a:extLst>
                <a:ext uri="{FF2B5EF4-FFF2-40B4-BE49-F238E27FC236}">
                  <a16:creationId xmlns:a16="http://schemas.microsoft.com/office/drawing/2014/main" xmlns="" id="{6F4F359A-F766-447A-9120-90EECC992854}"/>
                </a:ext>
              </a:extLst>
            </p:cNvPr>
            <p:cNvSpPr/>
            <p:nvPr/>
          </p:nvSpPr>
          <p:spPr>
            <a:xfrm rot="5400000">
              <a:off x="7476198" y="4594637"/>
              <a:ext cx="900846" cy="2106950"/>
            </a:xfrm>
            <a:prstGeom prst="borderCallout2">
              <a:avLst>
                <a:gd name="adj1" fmla="val 77152"/>
                <a:gd name="adj2" fmla="val 1171"/>
                <a:gd name="adj3" fmla="val 81867"/>
                <a:gd name="adj4" fmla="val -11250"/>
                <a:gd name="adj5" fmla="val 70107"/>
                <a:gd name="adj6" fmla="val -32823"/>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spTree>
    <p:extLst>
      <p:ext uri="{BB962C8B-B14F-4D97-AF65-F5344CB8AC3E}">
        <p14:creationId xmlns:p14="http://schemas.microsoft.com/office/powerpoint/2010/main" xmlns="" val="557603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ppt_w/2"/>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5"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00"/>
                            </p:stCondLst>
                            <p:childTnLst>
                              <p:par>
                                <p:cTn id="62" presetID="17" presetClass="entr" presetSubtype="4"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ppt_x</p:attrName>
                                        </p:attrNameLst>
                                      </p:cBhvr>
                                      <p:tavLst>
                                        <p:tav tm="0">
                                          <p:val>
                                            <p:strVal val="#ppt_x"/>
                                          </p:val>
                                        </p:tav>
                                        <p:tav tm="100000">
                                          <p:val>
                                            <p:strVal val="#ppt_x"/>
                                          </p:val>
                                        </p:tav>
                                      </p:tavLst>
                                    </p:anim>
                                    <p:anim calcmode="lin" valueType="num">
                                      <p:cBhvr>
                                        <p:cTn id="65" dur="500" fill="hold"/>
                                        <p:tgtEl>
                                          <p:spTgt spid="2"/>
                                        </p:tgtEl>
                                        <p:attrNameLst>
                                          <p:attrName>ppt_y</p:attrName>
                                        </p:attrNameLst>
                                      </p:cBhvr>
                                      <p:tavLst>
                                        <p:tav tm="0">
                                          <p:val>
                                            <p:strVal val="#ppt_y+#ppt_h/2"/>
                                          </p:val>
                                        </p:tav>
                                        <p:tav tm="100000">
                                          <p:val>
                                            <p:strVal val="#ppt_y"/>
                                          </p:val>
                                        </p:tav>
                                      </p:tavLst>
                                    </p:anim>
                                    <p:anim calcmode="lin" valueType="num">
                                      <p:cBhvr>
                                        <p:cTn id="66" dur="500" fill="hold"/>
                                        <p:tgtEl>
                                          <p:spTgt spid="2"/>
                                        </p:tgtEl>
                                        <p:attrNameLst>
                                          <p:attrName>ppt_w</p:attrName>
                                        </p:attrNameLst>
                                      </p:cBhvr>
                                      <p:tavLst>
                                        <p:tav tm="0">
                                          <p:val>
                                            <p:strVal val="#ppt_w"/>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500"/>
                            </p:stCondLst>
                            <p:childTnLst>
                              <p:par>
                                <p:cTn id="76" presetID="17" presetClass="entr" presetSubtype="1" fill="hold" nodeType="after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ppt_x</p:attrName>
                                        </p:attrNameLst>
                                      </p:cBhvr>
                                      <p:tavLst>
                                        <p:tav tm="0">
                                          <p:val>
                                            <p:strVal val="#ppt_x"/>
                                          </p:val>
                                        </p:tav>
                                        <p:tav tm="100000">
                                          <p:val>
                                            <p:strVal val="#ppt_x"/>
                                          </p:val>
                                        </p:tav>
                                      </p:tavLst>
                                    </p:anim>
                                    <p:anim calcmode="lin" valueType="num">
                                      <p:cBhvr>
                                        <p:cTn id="79" dur="500" fill="hold"/>
                                        <p:tgtEl>
                                          <p:spTgt spid="3"/>
                                        </p:tgtEl>
                                        <p:attrNameLst>
                                          <p:attrName>ppt_y</p:attrName>
                                        </p:attrNameLst>
                                      </p:cBhvr>
                                      <p:tavLst>
                                        <p:tav tm="0">
                                          <p:val>
                                            <p:strVal val="#ppt_y-#ppt_h/2"/>
                                          </p:val>
                                        </p:tav>
                                        <p:tav tm="100000">
                                          <p:val>
                                            <p:strVal val="#ppt_y"/>
                                          </p:val>
                                        </p:tav>
                                      </p:tavLst>
                                    </p:anim>
                                    <p:anim calcmode="lin" valueType="num">
                                      <p:cBhvr>
                                        <p:cTn id="80" dur="500" fill="hold"/>
                                        <p:tgtEl>
                                          <p:spTgt spid="3"/>
                                        </p:tgtEl>
                                        <p:attrNameLst>
                                          <p:attrName>ppt_w</p:attrName>
                                        </p:attrNameLst>
                                      </p:cBhvr>
                                      <p:tavLst>
                                        <p:tav tm="0">
                                          <p:val>
                                            <p:strVal val="#ppt_w"/>
                                          </p:val>
                                        </p:tav>
                                        <p:tav tm="100000">
                                          <p:val>
                                            <p:strVal val="#ppt_w"/>
                                          </p:val>
                                        </p:tav>
                                      </p:tavLst>
                                    </p:anim>
                                    <p:anim calcmode="lin" valueType="num">
                                      <p:cBhvr>
                                        <p:cTn id="8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fltVal val="0"/>
                                          </p:val>
                                        </p:tav>
                                        <p:tav tm="100000">
                                          <p:val>
                                            <p:strVal val="#ppt_w"/>
                                          </p:val>
                                        </p:tav>
                                      </p:tavLst>
                                    </p:anim>
                                    <p:anim calcmode="lin" valueType="num">
                                      <p:cBhvr>
                                        <p:cTn id="87" dur="500" fill="hold"/>
                                        <p:tgtEl>
                                          <p:spTgt spid="15"/>
                                        </p:tgtEl>
                                        <p:attrNameLst>
                                          <p:attrName>ppt_h</p:attrName>
                                        </p:attrNameLst>
                                      </p:cBhvr>
                                      <p:tavLst>
                                        <p:tav tm="0">
                                          <p:val>
                                            <p:fltVal val="0"/>
                                          </p:val>
                                        </p:tav>
                                        <p:tav tm="100000">
                                          <p:val>
                                            <p:strVal val="#ppt_h"/>
                                          </p:val>
                                        </p:tav>
                                      </p:tavLst>
                                    </p:anim>
                                    <p:animEffect transition="in" filter="fade">
                                      <p:cBhvr>
                                        <p:cTn id="88" dur="500"/>
                                        <p:tgtEl>
                                          <p:spTgt spid="15"/>
                                        </p:tgtEl>
                                      </p:cBhvr>
                                    </p:animEffect>
                                  </p:childTnLst>
                                </p:cTn>
                              </p:par>
                            </p:childTnLst>
                          </p:cTn>
                        </p:par>
                        <p:par>
                          <p:cTn id="89" fill="hold">
                            <p:stCondLst>
                              <p:cond delay="500"/>
                            </p:stCondLst>
                            <p:childTnLst>
                              <p:par>
                                <p:cTn id="90" presetID="17" presetClass="entr" presetSubtype="4"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ppt_x</p:attrName>
                                        </p:attrNameLst>
                                      </p:cBhvr>
                                      <p:tavLst>
                                        <p:tav tm="0">
                                          <p:val>
                                            <p:strVal val="#ppt_x"/>
                                          </p:val>
                                        </p:tav>
                                        <p:tav tm="100000">
                                          <p:val>
                                            <p:strVal val="#ppt_x"/>
                                          </p:val>
                                        </p:tav>
                                      </p:tavLst>
                                    </p:anim>
                                    <p:anim calcmode="lin" valueType="num">
                                      <p:cBhvr>
                                        <p:cTn id="93" dur="500" fill="hold"/>
                                        <p:tgtEl>
                                          <p:spTgt spid="26"/>
                                        </p:tgtEl>
                                        <p:attrNameLst>
                                          <p:attrName>ppt_y</p:attrName>
                                        </p:attrNameLst>
                                      </p:cBhvr>
                                      <p:tavLst>
                                        <p:tav tm="0">
                                          <p:val>
                                            <p:strVal val="#ppt_y+#ppt_h/2"/>
                                          </p:val>
                                        </p:tav>
                                        <p:tav tm="100000">
                                          <p:val>
                                            <p:strVal val="#ppt_y"/>
                                          </p:val>
                                        </p:tav>
                                      </p:tavLst>
                                    </p:anim>
                                    <p:anim calcmode="lin" valueType="num">
                                      <p:cBhvr>
                                        <p:cTn id="94" dur="500" fill="hold"/>
                                        <p:tgtEl>
                                          <p:spTgt spid="26"/>
                                        </p:tgtEl>
                                        <p:attrNameLst>
                                          <p:attrName>ppt_w</p:attrName>
                                        </p:attrNameLst>
                                      </p:cBhvr>
                                      <p:tavLst>
                                        <p:tav tm="0">
                                          <p:val>
                                            <p:strVal val="#ppt_w"/>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childTnLst>
                                </p:cTn>
                              </p:par>
                            </p:childTnLst>
                          </p:cTn>
                        </p:par>
                        <p:par>
                          <p:cTn id="103" fill="hold">
                            <p:stCondLst>
                              <p:cond delay="500"/>
                            </p:stCondLst>
                            <p:childTnLst>
                              <p:par>
                                <p:cTn id="104" presetID="17" presetClass="entr" presetSubtype="1" fill="hold" nodeType="after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ppt_x</p:attrName>
                                        </p:attrNameLst>
                                      </p:cBhvr>
                                      <p:tavLst>
                                        <p:tav tm="0">
                                          <p:val>
                                            <p:strVal val="#ppt_x"/>
                                          </p:val>
                                        </p:tav>
                                        <p:tav tm="100000">
                                          <p:val>
                                            <p:strVal val="#ppt_x"/>
                                          </p:val>
                                        </p:tav>
                                      </p:tavLst>
                                    </p:anim>
                                    <p:anim calcmode="lin" valueType="num">
                                      <p:cBhvr>
                                        <p:cTn id="107" dur="500" fill="hold"/>
                                        <p:tgtEl>
                                          <p:spTgt spid="27"/>
                                        </p:tgtEl>
                                        <p:attrNameLst>
                                          <p:attrName>ppt_y</p:attrName>
                                        </p:attrNameLst>
                                      </p:cBhvr>
                                      <p:tavLst>
                                        <p:tav tm="0">
                                          <p:val>
                                            <p:strVal val="#ppt_y-#ppt_h/2"/>
                                          </p:val>
                                        </p:tav>
                                        <p:tav tm="100000">
                                          <p:val>
                                            <p:strVal val="#ppt_y"/>
                                          </p:val>
                                        </p:tav>
                                      </p:tavLst>
                                    </p:anim>
                                    <p:anim calcmode="lin" valueType="num">
                                      <p:cBhvr>
                                        <p:cTn id="108" dur="500" fill="hold"/>
                                        <p:tgtEl>
                                          <p:spTgt spid="27"/>
                                        </p:tgtEl>
                                        <p:attrNameLst>
                                          <p:attrName>ppt_w</p:attrName>
                                        </p:attrNameLst>
                                      </p:cBhvr>
                                      <p:tavLst>
                                        <p:tav tm="0">
                                          <p:val>
                                            <p:strVal val="#ppt_w"/>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5"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17" dur="1000" fill="hold"/>
                                        <p:tgtEl>
                                          <p:spTgt spid="10"/>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10"/>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19"/>
                                        </p:tgtEl>
                                        <p:attrNameLst>
                                          <p:attrName>style.visibility</p:attrName>
                                        </p:attrNameLst>
                                      </p:cBhvr>
                                      <p:to>
                                        <p:strVal val="visible"/>
                                      </p:to>
                                    </p:set>
                                    <p:anim calcmode="lin" valueType="num">
                                      <p:cBhvr>
                                        <p:cTn id="126" dur="500" fill="hold"/>
                                        <p:tgtEl>
                                          <p:spTgt spid="19"/>
                                        </p:tgtEl>
                                        <p:attrNameLst>
                                          <p:attrName>ppt_w</p:attrName>
                                        </p:attrNameLst>
                                      </p:cBhvr>
                                      <p:tavLst>
                                        <p:tav tm="0">
                                          <p:val>
                                            <p:fltVal val="0"/>
                                          </p:val>
                                        </p:tav>
                                        <p:tav tm="100000">
                                          <p:val>
                                            <p:strVal val="#ppt_w"/>
                                          </p:val>
                                        </p:tav>
                                      </p:tavLst>
                                    </p:anim>
                                    <p:anim calcmode="lin" valueType="num">
                                      <p:cBhvr>
                                        <p:cTn id="127" dur="500" fill="hold"/>
                                        <p:tgtEl>
                                          <p:spTgt spid="19"/>
                                        </p:tgtEl>
                                        <p:attrNameLst>
                                          <p:attrName>ppt_h</p:attrName>
                                        </p:attrNameLst>
                                      </p:cBhvr>
                                      <p:tavLst>
                                        <p:tav tm="0">
                                          <p:val>
                                            <p:fltVal val="0"/>
                                          </p:val>
                                        </p:tav>
                                        <p:tav tm="100000">
                                          <p:val>
                                            <p:strVal val="#ppt_h"/>
                                          </p:val>
                                        </p:tav>
                                      </p:tavLst>
                                    </p:anim>
                                    <p:animEffect transition="in" filter="fade">
                                      <p:cBhvr>
                                        <p:cTn id="128" dur="500"/>
                                        <p:tgtEl>
                                          <p:spTgt spid="19"/>
                                        </p:tgtEl>
                                      </p:cBhvr>
                                    </p:animEffect>
                                  </p:childTnLst>
                                </p:cTn>
                              </p:par>
                            </p:childTnLst>
                          </p:cTn>
                        </p:par>
                        <p:par>
                          <p:cTn id="129" fill="hold">
                            <p:stCondLst>
                              <p:cond delay="500"/>
                            </p:stCondLst>
                            <p:childTnLst>
                              <p:par>
                                <p:cTn id="130" presetID="17" presetClass="entr" presetSubtype="4" fill="hold" nodeType="after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ppt_x</p:attrName>
                                        </p:attrNameLst>
                                      </p:cBhvr>
                                      <p:tavLst>
                                        <p:tav tm="0">
                                          <p:val>
                                            <p:strVal val="#ppt_x"/>
                                          </p:val>
                                        </p:tav>
                                        <p:tav tm="100000">
                                          <p:val>
                                            <p:strVal val="#ppt_x"/>
                                          </p:val>
                                        </p:tav>
                                      </p:tavLst>
                                    </p:anim>
                                    <p:anim calcmode="lin" valueType="num">
                                      <p:cBhvr>
                                        <p:cTn id="133" dur="500" fill="hold"/>
                                        <p:tgtEl>
                                          <p:spTgt spid="31"/>
                                        </p:tgtEl>
                                        <p:attrNameLst>
                                          <p:attrName>ppt_y</p:attrName>
                                        </p:attrNameLst>
                                      </p:cBhvr>
                                      <p:tavLst>
                                        <p:tav tm="0">
                                          <p:val>
                                            <p:strVal val="#ppt_y+#ppt_h/2"/>
                                          </p:val>
                                        </p:tav>
                                        <p:tav tm="100000">
                                          <p:val>
                                            <p:strVal val="#ppt_y"/>
                                          </p:val>
                                        </p:tav>
                                      </p:tavLst>
                                    </p:anim>
                                    <p:anim calcmode="lin" valueType="num">
                                      <p:cBhvr>
                                        <p:cTn id="134" dur="500" fill="hold"/>
                                        <p:tgtEl>
                                          <p:spTgt spid="31"/>
                                        </p:tgtEl>
                                        <p:attrNameLst>
                                          <p:attrName>ppt_w</p:attrName>
                                        </p:attrNameLst>
                                      </p:cBhvr>
                                      <p:tavLst>
                                        <p:tav tm="0">
                                          <p:val>
                                            <p:strVal val="#ppt_w"/>
                                          </p:val>
                                        </p:tav>
                                        <p:tav tm="100000">
                                          <p:val>
                                            <p:strVal val="#ppt_w"/>
                                          </p:val>
                                        </p:tav>
                                      </p:tavLst>
                                    </p:anim>
                                    <p:anim calcmode="lin" valueType="num">
                                      <p:cBhvr>
                                        <p:cTn id="135"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nodeType="click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childTnLst>
                          </p:cTn>
                        </p:par>
                        <p:par>
                          <p:cTn id="143" fill="hold">
                            <p:stCondLst>
                              <p:cond delay="500"/>
                            </p:stCondLst>
                            <p:childTnLst>
                              <p:par>
                                <p:cTn id="144" presetID="17" presetClass="entr" presetSubtype="1" fill="hold" nodeType="afterEffect">
                                  <p:stCondLst>
                                    <p:cond delay="0"/>
                                  </p:stCondLst>
                                  <p:childTnLst>
                                    <p:set>
                                      <p:cBhvr>
                                        <p:cTn id="145" dur="1" fill="hold">
                                          <p:stCondLst>
                                            <p:cond delay="0"/>
                                          </p:stCondLst>
                                        </p:cTn>
                                        <p:tgtEl>
                                          <p:spTgt spid="32"/>
                                        </p:tgtEl>
                                        <p:attrNameLst>
                                          <p:attrName>style.visibility</p:attrName>
                                        </p:attrNameLst>
                                      </p:cBhvr>
                                      <p:to>
                                        <p:strVal val="visible"/>
                                      </p:to>
                                    </p:set>
                                    <p:anim calcmode="lin" valueType="num">
                                      <p:cBhvr>
                                        <p:cTn id="146" dur="500" fill="hold"/>
                                        <p:tgtEl>
                                          <p:spTgt spid="32"/>
                                        </p:tgtEl>
                                        <p:attrNameLst>
                                          <p:attrName>ppt_x</p:attrName>
                                        </p:attrNameLst>
                                      </p:cBhvr>
                                      <p:tavLst>
                                        <p:tav tm="0">
                                          <p:val>
                                            <p:strVal val="#ppt_x"/>
                                          </p:val>
                                        </p:tav>
                                        <p:tav tm="100000">
                                          <p:val>
                                            <p:strVal val="#ppt_x"/>
                                          </p:val>
                                        </p:tav>
                                      </p:tavLst>
                                    </p:anim>
                                    <p:anim calcmode="lin" valueType="num">
                                      <p:cBhvr>
                                        <p:cTn id="147" dur="500" fill="hold"/>
                                        <p:tgtEl>
                                          <p:spTgt spid="32"/>
                                        </p:tgtEl>
                                        <p:attrNameLst>
                                          <p:attrName>ppt_y</p:attrName>
                                        </p:attrNameLst>
                                      </p:cBhvr>
                                      <p:tavLst>
                                        <p:tav tm="0">
                                          <p:val>
                                            <p:strVal val="#ppt_y-#ppt_h/2"/>
                                          </p:val>
                                        </p:tav>
                                        <p:tav tm="100000">
                                          <p:val>
                                            <p:strVal val="#ppt_y"/>
                                          </p:val>
                                        </p:tav>
                                      </p:tavLst>
                                    </p:anim>
                                    <p:anim calcmode="lin" valueType="num">
                                      <p:cBhvr>
                                        <p:cTn id="148" dur="500" fill="hold"/>
                                        <p:tgtEl>
                                          <p:spTgt spid="32"/>
                                        </p:tgtEl>
                                        <p:attrNameLst>
                                          <p:attrName>ppt_w</p:attrName>
                                        </p:attrNameLst>
                                      </p:cBhvr>
                                      <p:tavLst>
                                        <p:tav tm="0">
                                          <p:val>
                                            <p:strVal val="#ppt_w"/>
                                          </p:val>
                                        </p:tav>
                                        <p:tav tm="100000">
                                          <p:val>
                                            <p:strVal val="#ppt_w"/>
                                          </p:val>
                                        </p:tav>
                                      </p:tavLst>
                                    </p:anim>
                                    <p:anim calcmode="lin" valueType="num">
                                      <p:cBhvr>
                                        <p:cTn id="149"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fltVal val="0"/>
                                          </p:val>
                                        </p:tav>
                                        <p:tav tm="100000">
                                          <p:val>
                                            <p:strVal val="#ppt_w"/>
                                          </p:val>
                                        </p:tav>
                                      </p:tavLst>
                                    </p:anim>
                                    <p:anim calcmode="lin" valueType="num">
                                      <p:cBhvr>
                                        <p:cTn id="155" dur="500" fill="hold"/>
                                        <p:tgtEl>
                                          <p:spTgt spid="23"/>
                                        </p:tgtEl>
                                        <p:attrNameLst>
                                          <p:attrName>ppt_h</p:attrName>
                                        </p:attrNameLst>
                                      </p:cBhvr>
                                      <p:tavLst>
                                        <p:tav tm="0">
                                          <p:val>
                                            <p:fltVal val="0"/>
                                          </p:val>
                                        </p:tav>
                                        <p:tav tm="100000">
                                          <p:val>
                                            <p:strVal val="#ppt_h"/>
                                          </p:val>
                                        </p:tav>
                                      </p:tavLst>
                                    </p:anim>
                                    <p:animEffect transition="in" filter="fade">
                                      <p:cBhvr>
                                        <p:cTn id="156" dur="500"/>
                                        <p:tgtEl>
                                          <p:spTgt spid="23"/>
                                        </p:tgtEl>
                                      </p:cBhvr>
                                    </p:animEffect>
                                  </p:childTnLst>
                                </p:cTn>
                              </p:par>
                            </p:childTnLst>
                          </p:cTn>
                        </p:par>
                        <p:par>
                          <p:cTn id="157" fill="hold">
                            <p:stCondLst>
                              <p:cond delay="500"/>
                            </p:stCondLst>
                            <p:childTnLst>
                              <p:par>
                                <p:cTn id="158" presetID="17" presetClass="entr" presetSubtype="4" fill="hold" nodeType="after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500" fill="hold"/>
                                        <p:tgtEl>
                                          <p:spTgt spid="35"/>
                                        </p:tgtEl>
                                        <p:attrNameLst>
                                          <p:attrName>ppt_x</p:attrName>
                                        </p:attrNameLst>
                                      </p:cBhvr>
                                      <p:tavLst>
                                        <p:tav tm="0">
                                          <p:val>
                                            <p:strVal val="#ppt_x"/>
                                          </p:val>
                                        </p:tav>
                                        <p:tav tm="100000">
                                          <p:val>
                                            <p:strVal val="#ppt_x"/>
                                          </p:val>
                                        </p:tav>
                                      </p:tavLst>
                                    </p:anim>
                                    <p:anim calcmode="lin" valueType="num">
                                      <p:cBhvr>
                                        <p:cTn id="161" dur="500" fill="hold"/>
                                        <p:tgtEl>
                                          <p:spTgt spid="35"/>
                                        </p:tgtEl>
                                        <p:attrNameLst>
                                          <p:attrName>ppt_y</p:attrName>
                                        </p:attrNameLst>
                                      </p:cBhvr>
                                      <p:tavLst>
                                        <p:tav tm="0">
                                          <p:val>
                                            <p:strVal val="#ppt_y+#ppt_h/2"/>
                                          </p:val>
                                        </p:tav>
                                        <p:tav tm="100000">
                                          <p:val>
                                            <p:strVal val="#ppt_y"/>
                                          </p:val>
                                        </p:tav>
                                      </p:tavLst>
                                    </p:anim>
                                    <p:anim calcmode="lin" valueType="num">
                                      <p:cBhvr>
                                        <p:cTn id="162" dur="500" fill="hold"/>
                                        <p:tgtEl>
                                          <p:spTgt spid="35"/>
                                        </p:tgtEl>
                                        <p:attrNameLst>
                                          <p:attrName>ppt_w</p:attrName>
                                        </p:attrNameLst>
                                      </p:cBhvr>
                                      <p:tavLst>
                                        <p:tav tm="0">
                                          <p:val>
                                            <p:strVal val="#ppt_w"/>
                                          </p:val>
                                        </p:tav>
                                        <p:tav tm="100000">
                                          <p:val>
                                            <p:strVal val="#ppt_w"/>
                                          </p:val>
                                        </p:tav>
                                      </p:tavLst>
                                    </p:anim>
                                    <p:anim calcmode="lin" valueType="num">
                                      <p:cBhvr>
                                        <p:cTn id="163"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25"/>
                                        </p:tgtEl>
                                        <p:attrNameLst>
                                          <p:attrName>style.visibility</p:attrName>
                                        </p:attrNameLst>
                                      </p:cBhvr>
                                      <p:to>
                                        <p:strVal val="visible"/>
                                      </p:to>
                                    </p:set>
                                    <p:anim calcmode="lin" valueType="num">
                                      <p:cBhvr>
                                        <p:cTn id="168" dur="500" fill="hold"/>
                                        <p:tgtEl>
                                          <p:spTgt spid="25"/>
                                        </p:tgtEl>
                                        <p:attrNameLst>
                                          <p:attrName>ppt_w</p:attrName>
                                        </p:attrNameLst>
                                      </p:cBhvr>
                                      <p:tavLst>
                                        <p:tav tm="0">
                                          <p:val>
                                            <p:fltVal val="0"/>
                                          </p:val>
                                        </p:tav>
                                        <p:tav tm="100000">
                                          <p:val>
                                            <p:strVal val="#ppt_w"/>
                                          </p:val>
                                        </p:tav>
                                      </p:tavLst>
                                    </p:anim>
                                    <p:anim calcmode="lin" valueType="num">
                                      <p:cBhvr>
                                        <p:cTn id="169" dur="500" fill="hold"/>
                                        <p:tgtEl>
                                          <p:spTgt spid="25"/>
                                        </p:tgtEl>
                                        <p:attrNameLst>
                                          <p:attrName>ppt_h</p:attrName>
                                        </p:attrNameLst>
                                      </p:cBhvr>
                                      <p:tavLst>
                                        <p:tav tm="0">
                                          <p:val>
                                            <p:fltVal val="0"/>
                                          </p:val>
                                        </p:tav>
                                        <p:tav tm="100000">
                                          <p:val>
                                            <p:strVal val="#ppt_h"/>
                                          </p:val>
                                        </p:tav>
                                      </p:tavLst>
                                    </p:anim>
                                    <p:animEffect transition="in" filter="fade">
                                      <p:cBhvr>
                                        <p:cTn id="170" dur="500"/>
                                        <p:tgtEl>
                                          <p:spTgt spid="25"/>
                                        </p:tgtEl>
                                      </p:cBhvr>
                                    </p:animEffect>
                                  </p:childTnLst>
                                </p:cTn>
                              </p:par>
                            </p:childTnLst>
                          </p:cTn>
                        </p:par>
                        <p:par>
                          <p:cTn id="171" fill="hold">
                            <p:stCondLst>
                              <p:cond delay="500"/>
                            </p:stCondLst>
                            <p:childTnLst>
                              <p:par>
                                <p:cTn id="172" presetID="17" presetClass="entr" presetSubtype="1" fill="hold" nodeType="afterEffect">
                                  <p:stCondLst>
                                    <p:cond delay="0"/>
                                  </p:stCondLst>
                                  <p:childTnLst>
                                    <p:set>
                                      <p:cBhvr>
                                        <p:cTn id="173" dur="1" fill="hold">
                                          <p:stCondLst>
                                            <p:cond delay="0"/>
                                          </p:stCondLst>
                                        </p:cTn>
                                        <p:tgtEl>
                                          <p:spTgt spid="36"/>
                                        </p:tgtEl>
                                        <p:attrNameLst>
                                          <p:attrName>style.visibility</p:attrName>
                                        </p:attrNameLst>
                                      </p:cBhvr>
                                      <p:to>
                                        <p:strVal val="visible"/>
                                      </p:to>
                                    </p:set>
                                    <p:anim calcmode="lin" valueType="num">
                                      <p:cBhvr>
                                        <p:cTn id="174" dur="500" fill="hold"/>
                                        <p:tgtEl>
                                          <p:spTgt spid="36"/>
                                        </p:tgtEl>
                                        <p:attrNameLst>
                                          <p:attrName>ppt_x</p:attrName>
                                        </p:attrNameLst>
                                      </p:cBhvr>
                                      <p:tavLst>
                                        <p:tav tm="0">
                                          <p:val>
                                            <p:strVal val="#ppt_x"/>
                                          </p:val>
                                        </p:tav>
                                        <p:tav tm="100000">
                                          <p:val>
                                            <p:strVal val="#ppt_x"/>
                                          </p:val>
                                        </p:tav>
                                      </p:tavLst>
                                    </p:anim>
                                    <p:anim calcmode="lin" valueType="num">
                                      <p:cBhvr>
                                        <p:cTn id="175" dur="500" fill="hold"/>
                                        <p:tgtEl>
                                          <p:spTgt spid="36"/>
                                        </p:tgtEl>
                                        <p:attrNameLst>
                                          <p:attrName>ppt_y</p:attrName>
                                        </p:attrNameLst>
                                      </p:cBhvr>
                                      <p:tavLst>
                                        <p:tav tm="0">
                                          <p:val>
                                            <p:strVal val="#ppt_y-#ppt_h/2"/>
                                          </p:val>
                                        </p:tav>
                                        <p:tav tm="100000">
                                          <p:val>
                                            <p:strVal val="#ppt_y"/>
                                          </p:val>
                                        </p:tav>
                                      </p:tavLst>
                                    </p:anim>
                                    <p:anim calcmode="lin" valueType="num">
                                      <p:cBhvr>
                                        <p:cTn id="176" dur="500" fill="hold"/>
                                        <p:tgtEl>
                                          <p:spTgt spid="36"/>
                                        </p:tgtEl>
                                        <p:attrNameLst>
                                          <p:attrName>ppt_w</p:attrName>
                                        </p:attrNameLst>
                                      </p:cBhvr>
                                      <p:tavLst>
                                        <p:tav tm="0">
                                          <p:val>
                                            <p:strVal val="#ppt_w"/>
                                          </p:val>
                                        </p:tav>
                                        <p:tav tm="100000">
                                          <p:val>
                                            <p:strVal val="#ppt_w"/>
                                          </p:val>
                                        </p:tav>
                                      </p:tavLst>
                                    </p:anim>
                                    <p:anim calcmode="lin" valueType="num">
                                      <p:cBhvr>
                                        <p:cTn id="177"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0F978A8-75F1-4214-B7D9-72A7708EE2A1}"/>
              </a:ext>
            </a:extLst>
          </p:cNvPr>
          <p:cNvSpPr/>
          <p:nvPr/>
        </p:nvSpPr>
        <p:spPr>
          <a:xfrm>
            <a:off x="0" y="-60963"/>
            <a:ext cx="9144000" cy="769441"/>
          </a:xfrm>
          <a:prstGeom prst="rect">
            <a:avLst/>
          </a:prstGeom>
        </p:spPr>
        <p:txBody>
          <a:bodyPr wrap="square">
            <a:spAutoFit/>
          </a:bodyPr>
          <a:lstStyle/>
          <a:p>
            <a:pPr algn="ctr"/>
            <a:r>
              <a:rPr lang="ro-RO"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VRĂJMAŞII VOR SĂ AJUTE</a:t>
            </a:r>
            <a:endParaRPr lang="ro-RO"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ángulo 2">
            <a:extLst>
              <a:ext uri="{FF2B5EF4-FFF2-40B4-BE49-F238E27FC236}">
                <a16:creationId xmlns:a16="http://schemas.microsoft.com/office/drawing/2014/main" xmlns="" id="{2BD41940-12DA-4DFB-BF97-EBB7F4C698EA}"/>
              </a:ext>
            </a:extLst>
          </p:cNvPr>
          <p:cNvSpPr/>
          <p:nvPr/>
        </p:nvSpPr>
        <p:spPr>
          <a:xfrm>
            <a:off x="1983677" y="659173"/>
            <a:ext cx="7003569" cy="923330"/>
          </a:xfrm>
          <a:prstGeom prst="rect">
            <a:avLst/>
          </a:prstGeom>
        </p:spPr>
        <p:txBody>
          <a:bodyPr wrap="square">
            <a:spAutoFit/>
          </a:bodyPr>
          <a:lstStyle/>
          <a:p>
            <a:pPr algn="ctr"/>
            <a:r>
              <a:rPr lang="ro-RO" b="1" smtClean="0">
                <a:solidFill>
                  <a:srgbClr val="002060"/>
                </a:solidFill>
                <a:latin typeface="Comic Sans MS" panose="030F0702030302020204" pitchFamily="66" charset="0"/>
              </a:rPr>
              <a:t>„Nu</a:t>
            </a:r>
            <a:r>
              <a:rPr lang="ro-RO" b="1" smtClean="0">
                <a:solidFill>
                  <a:srgbClr val="002060"/>
                </a:solidFill>
                <a:latin typeface="Comic Sans MS" panose="030F0702030302020204" pitchFamily="66" charset="0"/>
              </a:rPr>
              <a:t> vă înjugaţi la un jug nepotrivit cu cei </a:t>
            </a:r>
            <a:r>
              <a:rPr lang="ro-RO" b="1" smtClean="0">
                <a:solidFill>
                  <a:srgbClr val="002060"/>
                </a:solidFill>
                <a:latin typeface="Comic Sans MS" panose="030F0702030302020204" pitchFamily="66" charset="0"/>
              </a:rPr>
              <a:t>necredincioşi</a:t>
            </a:r>
            <a:r>
              <a:rPr lang="ro-RO" b="1" smtClean="0">
                <a:solidFill>
                  <a:srgbClr val="002060"/>
                </a:solidFill>
                <a:latin typeface="Comic Sans MS" panose="030F0702030302020204" pitchFamily="66" charset="0"/>
              </a:rPr>
              <a:t>. Căci ce legătură este între neprihănire şi </a:t>
            </a:r>
            <a:r>
              <a:rPr lang="ro-RO" b="1" smtClean="0">
                <a:solidFill>
                  <a:srgbClr val="002060"/>
                </a:solidFill>
                <a:latin typeface="Comic Sans MS" panose="030F0702030302020204" pitchFamily="66" charset="0"/>
              </a:rPr>
              <a:t>fărădelege</a:t>
            </a:r>
            <a:r>
              <a:rPr lang="ro-RO" b="1" smtClean="0">
                <a:solidFill>
                  <a:srgbClr val="002060"/>
                </a:solidFill>
                <a:latin typeface="Comic Sans MS" panose="030F0702030302020204" pitchFamily="66" charset="0"/>
              </a:rPr>
              <a:t>? Sau cum poate sta împreună lumina cu </a:t>
            </a:r>
            <a:r>
              <a:rPr lang="ro-RO" b="1" smtClean="0">
                <a:solidFill>
                  <a:srgbClr val="002060"/>
                </a:solidFill>
                <a:latin typeface="Comic Sans MS" panose="030F0702030302020204" pitchFamily="66" charset="0"/>
              </a:rPr>
              <a:t>întunericul</a:t>
            </a:r>
            <a:r>
              <a:rPr lang="ro-RO" b="1" smtClean="0">
                <a:solidFill>
                  <a:srgbClr val="002060"/>
                </a:solidFill>
                <a:latin typeface="Comic Sans MS" panose="030F0702030302020204" pitchFamily="66" charset="0"/>
              </a:rPr>
              <a:t>?” </a:t>
            </a:r>
            <a:r>
              <a:rPr lang="ro-RO" sz="1600" b="1" smtClean="0">
                <a:solidFill>
                  <a:srgbClr val="002060"/>
                </a:solidFill>
                <a:latin typeface="Comic Sans MS" panose="030F0702030302020204" pitchFamily="66" charset="0"/>
              </a:rPr>
              <a:t>(</a:t>
            </a:r>
            <a:r>
              <a:rPr lang="ro-RO" sz="1600" b="1" smtClean="0">
                <a:solidFill>
                  <a:srgbClr val="002060"/>
                </a:solidFill>
                <a:latin typeface="Comic Sans MS" panose="030F0702030302020204" pitchFamily="66" charset="0"/>
              </a:rPr>
              <a:t>2 Corinteni 6:14</a:t>
            </a:r>
            <a:r>
              <a:rPr lang="ro-RO" sz="1600" b="1" smtClean="0">
                <a:solidFill>
                  <a:srgbClr val="002060"/>
                </a:solidFill>
                <a:latin typeface="Comic Sans MS" panose="030F0702030302020204" pitchFamily="66" charset="0"/>
              </a:rPr>
              <a:t>)</a:t>
            </a:r>
            <a:endParaRPr lang="ro-RO" sz="1600" b="1">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1B935C4E-D8F1-428E-8902-3E72B8D8CCD3}"/>
              </a:ext>
            </a:extLst>
          </p:cNvPr>
          <p:cNvSpPr txBox="1"/>
          <p:nvPr/>
        </p:nvSpPr>
        <p:spPr>
          <a:xfrm>
            <a:off x="78376" y="1830658"/>
            <a:ext cx="5999647" cy="2108269"/>
          </a:xfrm>
          <a:prstGeom prst="rect">
            <a:avLst/>
          </a:prstGeom>
          <a:noFill/>
        </p:spPr>
        <p:txBody>
          <a:bodyPr wrap="square" rtlCol="0">
            <a:spAutoFit/>
          </a:bodyPr>
          <a:lstStyle/>
          <a:p>
            <a:pPr>
              <a:spcBef>
                <a:spcPts val="600"/>
              </a:spcBef>
            </a:pPr>
            <a:r>
              <a:rPr lang="ro-RO" sz="2100" b="1" dirty="0"/>
              <a:t>Când </a:t>
            </a:r>
            <a:r>
              <a:rPr lang="ro-RO" sz="2100" b="1" dirty="0" smtClean="0"/>
              <a:t>israeliţii </a:t>
            </a:r>
            <a:r>
              <a:rPr lang="ro-RO" sz="2100" b="1" dirty="0"/>
              <a:t>au început să reconstruiască templul, vecinii lor - samaritenii - s-au oferit să-i ajute: </a:t>
            </a:r>
            <a:r>
              <a:rPr lang="ro-RO" sz="2100" b="1" dirty="0" smtClean="0"/>
              <a:t>„Să </a:t>
            </a:r>
            <a:r>
              <a:rPr lang="ro-RO" sz="2100" b="1" dirty="0"/>
              <a:t>zidim </a:t>
            </a:r>
            <a:r>
              <a:rPr lang="ro-RO" sz="2100" b="1" dirty="0" smtClean="0"/>
              <a:t>şi </a:t>
            </a:r>
            <a:r>
              <a:rPr lang="ro-RO" sz="2100" b="1" dirty="0"/>
              <a:t>noi cu voi; căci </a:t>
            </a:r>
            <a:r>
              <a:rPr lang="ro-RO" sz="2100" b="1" dirty="0" smtClean="0"/>
              <a:t>şi </a:t>
            </a:r>
            <a:r>
              <a:rPr lang="ro-RO" sz="2100" b="1" dirty="0"/>
              <a:t>noi chemăm ca </a:t>
            </a:r>
            <a:r>
              <a:rPr lang="ro-RO" sz="2100" b="1" dirty="0" smtClean="0"/>
              <a:t>şi </a:t>
            </a:r>
            <a:r>
              <a:rPr lang="ro-RO" sz="2100" b="1" dirty="0"/>
              <a:t>voi pe Dumnezeul vostru.” (Ezra 4:2)</a:t>
            </a:r>
          </a:p>
          <a:p>
            <a:pPr>
              <a:spcBef>
                <a:spcPts val="600"/>
              </a:spcBef>
            </a:pPr>
            <a:r>
              <a:rPr lang="ro-RO" sz="2100" b="1" dirty="0"/>
              <a:t>Acea ofertă de ajutor a fost respinsă din două motive</a:t>
            </a:r>
            <a:r>
              <a:rPr lang="ro-RO" sz="2100" b="1" dirty="0" smtClean="0"/>
              <a:t>:</a:t>
            </a:r>
            <a:endParaRPr lang="ro-RO" sz="2100" b="1" dirty="0"/>
          </a:p>
        </p:txBody>
      </p:sp>
      <p:graphicFrame>
        <p:nvGraphicFramePr>
          <p:cNvPr id="10" name="Diagrama 9">
            <a:extLst>
              <a:ext uri="{FF2B5EF4-FFF2-40B4-BE49-F238E27FC236}">
                <a16:creationId xmlns:a16="http://schemas.microsoft.com/office/drawing/2014/main" xmlns="" id="{D8EBC4DF-F236-48EB-9083-916FC76345BE}"/>
              </a:ext>
            </a:extLst>
          </p:cNvPr>
          <p:cNvGraphicFramePr/>
          <p:nvPr>
            <p:extLst>
              <p:ext uri="{D42A27DB-BD31-4B8C-83A1-F6EECF244321}">
                <p14:modId xmlns:p14="http://schemas.microsoft.com/office/powerpoint/2010/main" xmlns="" val="2031742680"/>
              </p:ext>
            </p:extLst>
          </p:nvPr>
        </p:nvGraphicFramePr>
        <p:xfrm>
          <a:off x="78376" y="3943504"/>
          <a:ext cx="8908870" cy="281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xmlns="" id="{558B5A57-7960-424B-A4A7-B8D48AAFBA2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191794" y="1686671"/>
            <a:ext cx="2906692" cy="2180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xmlns="" id="{7BC8B216-C10C-4D12-AA7B-BFD5C3AC5CAD}"/>
              </a:ext>
            </a:extLst>
          </p:cNvPr>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488146" y="673582"/>
            <a:ext cx="1381760" cy="110862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900468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
                                            <p:graphicEl>
                                              <a:dgm id="{62981BEC-5199-4995-BDE5-223E6922FFC8}"/>
                                            </p:graphicEl>
                                          </p:spTgt>
                                        </p:tgtEl>
                                        <p:attrNameLst>
                                          <p:attrName>style.visibility</p:attrName>
                                        </p:attrNameLst>
                                      </p:cBhvr>
                                      <p:to>
                                        <p:strVal val="visible"/>
                                      </p:to>
                                    </p:set>
                                    <p:animEffect transition="in" filter="randombar(horizontal)">
                                      <p:cBhvr>
                                        <p:cTn id="47" dur="500"/>
                                        <p:tgtEl>
                                          <p:spTgt spid="10">
                                            <p:graphicEl>
                                              <a:dgm id="{62981BEC-5199-4995-BDE5-223E6922FFC8}"/>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
                                            <p:graphicEl>
                                              <a:dgm id="{369DEA97-BE13-45B0-8EE7-54C063BF4979}"/>
                                            </p:graphicEl>
                                          </p:spTgt>
                                        </p:tgtEl>
                                        <p:attrNameLst>
                                          <p:attrName>style.visibility</p:attrName>
                                        </p:attrNameLst>
                                      </p:cBhvr>
                                      <p:to>
                                        <p:strVal val="visible"/>
                                      </p:to>
                                    </p:set>
                                    <p:animEffect transition="in" filter="wipe(left)">
                                      <p:cBhvr>
                                        <p:cTn id="50" dur="500"/>
                                        <p:tgtEl>
                                          <p:spTgt spid="10">
                                            <p:graphicEl>
                                              <a:dgm id="{369DEA97-BE13-45B0-8EE7-54C063BF497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graphicEl>
                                              <a:dgm id="{6E80DC1F-1E9C-46FF-9375-A5FA9A04E238}"/>
                                            </p:graphicEl>
                                          </p:spTgt>
                                        </p:tgtEl>
                                        <p:attrNameLst>
                                          <p:attrName>style.visibility</p:attrName>
                                        </p:attrNameLst>
                                      </p:cBhvr>
                                      <p:to>
                                        <p:strVal val="visible"/>
                                      </p:to>
                                    </p:set>
                                    <p:animEffect transition="in" filter="randombar(horizontal)">
                                      <p:cBhvr>
                                        <p:cTn id="55" dur="500"/>
                                        <p:tgtEl>
                                          <p:spTgt spid="10">
                                            <p:graphicEl>
                                              <a:dgm id="{6E80DC1F-1E9C-46FF-9375-A5FA9A04E238}"/>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graphicEl>
                                              <a:dgm id="{A2CEB400-E6DD-409D-9390-9F7754C9D320}"/>
                                            </p:graphicEl>
                                          </p:spTgt>
                                        </p:tgtEl>
                                        <p:attrNameLst>
                                          <p:attrName>style.visibility</p:attrName>
                                        </p:attrNameLst>
                                      </p:cBhvr>
                                      <p:to>
                                        <p:strVal val="visible"/>
                                      </p:to>
                                    </p:set>
                                    <p:animEffect transition="in" filter="wipe(left)">
                                      <p:cBhvr>
                                        <p:cTn id="58" dur="500"/>
                                        <p:tgtEl>
                                          <p:spTgt spid="10">
                                            <p:graphicEl>
                                              <a:dgm id="{A2CEB400-E6DD-409D-9390-9F7754C9D3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10"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16"/>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67F9D4A9-CB07-4E95-B12E-8A151F4FE321}"/>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30624" y="3567945"/>
            <a:ext cx="4683067" cy="3137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3A7C33F0-2DC9-4014-AD91-B2638A71A942}"/>
              </a:ext>
            </a:extLst>
          </p:cNvPr>
          <p:cNvSpPr/>
          <p:nvPr/>
        </p:nvSpPr>
        <p:spPr>
          <a:xfrm>
            <a:off x="1458954" y="-69672"/>
            <a:ext cx="7685046"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r>
              <a:rPr lang="ro-RO" sz="4400" b="1" spc="600" smtClean="0">
                <a:ln w="11430"/>
                <a:gradFill>
                  <a:gsLst>
                    <a:gs pos="25000">
                      <a:srgbClr val="E2614C"/>
                    </a:gs>
                    <a:gs pos="100000">
                      <a:srgbClr val="AF311C"/>
                    </a:gs>
                  </a:gsLst>
                  <a:lin ang="5400000"/>
                </a:gradFill>
                <a:effectLst>
                  <a:outerShdw blurRad="76200" dist="50800" dir="5400000" algn="tl" rotWithShape="0">
                    <a:srgbClr val="000000">
                      <a:alpha val="65000"/>
                    </a:srgbClr>
                  </a:outerShdw>
                </a:effectLst>
              </a:rPr>
              <a:t>MUNCA E FINALIZATĂ</a:t>
            </a:r>
            <a:endParaRPr lang="ro-RO" sz="4400" b="1" spc="600">
              <a:ln w="11430"/>
              <a:gradFill>
                <a:gsLst>
                  <a:gs pos="25000">
                    <a:srgbClr val="E2614C"/>
                  </a:gs>
                  <a:gs pos="100000">
                    <a:srgbClr val="AF311C"/>
                  </a:gs>
                </a:gsLst>
                <a:lin ang="5400000"/>
              </a:gradFill>
              <a:effectLst>
                <a:outerShdw blurRad="76200" dist="50800" dir="5400000" algn="tl" rotWithShape="0">
                  <a:srgbClr val="000000">
                    <a:alpha val="65000"/>
                  </a:srgbClr>
                </a:outerShdw>
              </a:effectLst>
            </a:endParaRPr>
          </a:p>
        </p:txBody>
      </p:sp>
      <p:sp>
        <p:nvSpPr>
          <p:cNvPr id="3" name="Rectángulo 2">
            <a:extLst>
              <a:ext uri="{FF2B5EF4-FFF2-40B4-BE49-F238E27FC236}">
                <a16:creationId xmlns:a16="http://schemas.microsoft.com/office/drawing/2014/main" xmlns="" id="{6C0F3656-BF24-486B-BD29-A7F6116FDCA2}"/>
              </a:ext>
            </a:extLst>
          </p:cNvPr>
          <p:cNvSpPr/>
          <p:nvPr/>
        </p:nvSpPr>
        <p:spPr>
          <a:xfrm>
            <a:off x="1750424" y="623215"/>
            <a:ext cx="7132321" cy="1200329"/>
          </a:xfrm>
          <a:prstGeom prst="rect">
            <a:avLst/>
          </a:prstGeom>
          <a:ln>
            <a:solidFill>
              <a:srgbClr val="804E12"/>
            </a:solidFill>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r>
              <a:rPr lang="ro-RO" b="1" smtClean="0">
                <a:solidFill>
                  <a:srgbClr val="804E12"/>
                </a:solidFill>
                <a:latin typeface="Comic Sans MS" panose="030F0702030302020204" pitchFamily="66" charset="0"/>
              </a:rPr>
              <a:t>„Atunci</a:t>
            </a:r>
            <a:r>
              <a:rPr lang="ro-RO" b="1" smtClean="0">
                <a:solidFill>
                  <a:srgbClr val="804E12"/>
                </a:solidFill>
                <a:latin typeface="Comic Sans MS" panose="030F0702030302020204" pitchFamily="66" charset="0"/>
              </a:rPr>
              <a:t>, </a:t>
            </a:r>
            <a:r>
              <a:rPr lang="ro-RO" b="1" smtClean="0">
                <a:solidFill>
                  <a:srgbClr val="804E12"/>
                </a:solidFill>
                <a:latin typeface="Comic Sans MS" panose="030F0702030302020204" pitchFamily="66" charset="0"/>
              </a:rPr>
              <a:t>Zorobabel</a:t>
            </a:r>
            <a:r>
              <a:rPr lang="ro-RO" b="1" smtClean="0">
                <a:solidFill>
                  <a:srgbClr val="804E12"/>
                </a:solidFill>
                <a:latin typeface="Comic Sans MS" panose="030F0702030302020204" pitchFamily="66" charset="0"/>
              </a:rPr>
              <a:t>, fiul lui </a:t>
            </a:r>
            <a:r>
              <a:rPr lang="ro-RO" b="1" smtClean="0">
                <a:solidFill>
                  <a:srgbClr val="804E12"/>
                </a:solidFill>
                <a:latin typeface="Comic Sans MS" panose="030F0702030302020204" pitchFamily="66" charset="0"/>
              </a:rPr>
              <a:t>Şealtiel</a:t>
            </a:r>
            <a:r>
              <a:rPr lang="ro-RO" b="1" smtClean="0">
                <a:solidFill>
                  <a:srgbClr val="804E12"/>
                </a:solidFill>
                <a:latin typeface="Comic Sans MS" panose="030F0702030302020204" pitchFamily="66" charset="0"/>
              </a:rPr>
              <a:t>, şi </a:t>
            </a:r>
            <a:r>
              <a:rPr lang="ro-RO" b="1" smtClean="0">
                <a:solidFill>
                  <a:srgbClr val="804E12"/>
                </a:solidFill>
                <a:latin typeface="Comic Sans MS" panose="030F0702030302020204" pitchFamily="66" charset="0"/>
              </a:rPr>
              <a:t>Iosua</a:t>
            </a:r>
            <a:r>
              <a:rPr lang="ro-RO" b="1" smtClean="0">
                <a:solidFill>
                  <a:srgbClr val="804E12"/>
                </a:solidFill>
                <a:latin typeface="Comic Sans MS" panose="030F0702030302020204" pitchFamily="66" charset="0"/>
              </a:rPr>
              <a:t>, fiul lui </a:t>
            </a:r>
            <a:r>
              <a:rPr lang="ro-RO" b="1" smtClean="0">
                <a:solidFill>
                  <a:srgbClr val="804E12"/>
                </a:solidFill>
                <a:latin typeface="Comic Sans MS" panose="030F0702030302020204" pitchFamily="66" charset="0"/>
              </a:rPr>
              <a:t>Ioţadac</a:t>
            </a:r>
            <a:r>
              <a:rPr lang="ro-RO" b="1" smtClean="0">
                <a:solidFill>
                  <a:srgbClr val="804E12"/>
                </a:solidFill>
                <a:latin typeface="Comic Sans MS" panose="030F0702030302020204" pitchFamily="66" charset="0"/>
              </a:rPr>
              <a:t>, s-au sculat şi au început zidirea Casei lui Dumnezeu la </a:t>
            </a:r>
            <a:r>
              <a:rPr lang="ro-RO" b="1" smtClean="0">
                <a:solidFill>
                  <a:srgbClr val="804E12"/>
                </a:solidFill>
                <a:latin typeface="Comic Sans MS" panose="030F0702030302020204" pitchFamily="66" charset="0"/>
              </a:rPr>
              <a:t>Ierusalim</a:t>
            </a:r>
            <a:r>
              <a:rPr lang="ro-RO" b="1" smtClean="0">
                <a:solidFill>
                  <a:srgbClr val="804E12"/>
                </a:solidFill>
                <a:latin typeface="Comic Sans MS" panose="030F0702030302020204" pitchFamily="66" charset="0"/>
              </a:rPr>
              <a:t>. Şi împreună cu ei erau şi prorocii lui Dumnezeu care-i </a:t>
            </a:r>
            <a:r>
              <a:rPr lang="ro-RO" b="1" smtClean="0">
                <a:solidFill>
                  <a:srgbClr val="804E12"/>
                </a:solidFill>
                <a:latin typeface="Comic Sans MS" panose="030F0702030302020204" pitchFamily="66" charset="0"/>
              </a:rPr>
              <a:t>ajutau</a:t>
            </a:r>
            <a:r>
              <a:rPr lang="ro-RO" b="1" smtClean="0">
                <a:solidFill>
                  <a:srgbClr val="804E12"/>
                </a:solidFill>
                <a:latin typeface="Comic Sans MS" panose="030F0702030302020204" pitchFamily="66" charset="0"/>
              </a:rPr>
              <a:t>.” </a:t>
            </a:r>
            <a:r>
              <a:rPr lang="ro-RO" sz="1600" b="1" smtClean="0">
                <a:solidFill>
                  <a:srgbClr val="804E12"/>
                </a:solidFill>
                <a:latin typeface="Comic Sans MS" panose="030F0702030302020204" pitchFamily="66" charset="0"/>
              </a:rPr>
              <a:t>(</a:t>
            </a:r>
            <a:r>
              <a:rPr lang="ro-RO" sz="1600" b="1" smtClean="0">
                <a:solidFill>
                  <a:srgbClr val="804E12"/>
                </a:solidFill>
                <a:latin typeface="Comic Sans MS" panose="030F0702030302020204" pitchFamily="66" charset="0"/>
              </a:rPr>
              <a:t>Ezra </a:t>
            </a:r>
            <a:r>
              <a:rPr lang="ro-RO" sz="1600" b="1" smtClean="0">
                <a:solidFill>
                  <a:srgbClr val="804E12"/>
                </a:solidFill>
                <a:latin typeface="Comic Sans MS" panose="030F0702030302020204" pitchFamily="66" charset="0"/>
              </a:rPr>
              <a:t>5:2</a:t>
            </a:r>
            <a:r>
              <a:rPr lang="ro-RO" sz="1600" b="1" smtClean="0">
                <a:solidFill>
                  <a:srgbClr val="804E12"/>
                </a:solidFill>
                <a:latin typeface="Comic Sans MS" panose="030F0702030302020204" pitchFamily="66" charset="0"/>
              </a:rPr>
              <a:t>)</a:t>
            </a:r>
            <a:endParaRPr lang="ro-RO" b="1">
              <a:solidFill>
                <a:srgbClr val="804E12"/>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CCB6236-1191-48B8-8C0B-BF445947A388}"/>
              </a:ext>
            </a:extLst>
          </p:cNvPr>
          <p:cNvSpPr txBox="1"/>
          <p:nvPr/>
        </p:nvSpPr>
        <p:spPr>
          <a:xfrm>
            <a:off x="125069" y="1784588"/>
            <a:ext cx="6720574" cy="1708160"/>
          </a:xfrm>
          <a:prstGeom prst="rect">
            <a:avLst/>
          </a:prstGeom>
          <a:noFill/>
        </p:spPr>
        <p:txBody>
          <a:bodyPr wrap="square" rtlCol="0">
            <a:spAutoFit/>
          </a:bodyPr>
          <a:lstStyle/>
          <a:p>
            <a:pPr>
              <a:spcBef>
                <a:spcPts val="600"/>
              </a:spcBef>
            </a:pPr>
            <a:r>
              <a:rPr lang="ro-RO" sz="2000" b="1"/>
              <a:t>Samaritenii persistau în tentativele lor de a preveni </a:t>
            </a:r>
            <a:r>
              <a:rPr lang="ro-RO" sz="2000" b="1" smtClean="0"/>
              <a:t>reconstrucţia </a:t>
            </a:r>
            <a:r>
              <a:rPr lang="ro-RO" sz="2000" b="1"/>
              <a:t>templului în timpul domniei lui Cir, Cambise </a:t>
            </a:r>
            <a:r>
              <a:rPr lang="ro-RO" sz="2000" b="1" smtClean="0"/>
              <a:t>şi </a:t>
            </a:r>
            <a:r>
              <a:rPr lang="ro-RO" sz="2000" b="1"/>
              <a:t>a lui Bardiya.</a:t>
            </a:r>
          </a:p>
          <a:p>
            <a:pPr>
              <a:spcBef>
                <a:spcPts val="600"/>
              </a:spcBef>
            </a:pPr>
            <a:r>
              <a:rPr lang="ro-RO" sz="2000" b="1"/>
              <a:t>Iudeii nu au putut îndura acea criză. Au început </a:t>
            </a:r>
            <a:r>
              <a:rPr lang="ro-RO" sz="2000" b="1" smtClean="0"/>
              <a:t>să-şi </a:t>
            </a:r>
            <a:r>
              <a:rPr lang="ro-RO" sz="2000" b="1"/>
              <a:t>construiască lor case din lemnul pus deoparte pentru </a:t>
            </a:r>
            <a:r>
              <a:rPr lang="ro-RO" sz="2000" b="1"/>
              <a:t>templu</a:t>
            </a:r>
            <a:r>
              <a:rPr lang="ro-RO" sz="2000" b="1" smtClean="0"/>
              <a:t>.</a:t>
            </a:r>
            <a:endParaRPr lang="ro-RO" sz="2000" b="1"/>
          </a:p>
        </p:txBody>
      </p:sp>
      <p:pic>
        <p:nvPicPr>
          <p:cNvPr id="6" name="Imagen 5">
            <a:extLst>
              <a:ext uri="{FF2B5EF4-FFF2-40B4-BE49-F238E27FC236}">
                <a16:creationId xmlns:a16="http://schemas.microsoft.com/office/drawing/2014/main" xmlns="" id="{28286657-D05D-4555-A940-E0ADB989E88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734433" y="1575860"/>
            <a:ext cx="2284498" cy="1992086"/>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a:extLst>
              <a:ext uri="{FF2B5EF4-FFF2-40B4-BE49-F238E27FC236}">
                <a16:creationId xmlns:a16="http://schemas.microsoft.com/office/drawing/2014/main" xmlns="" id="{19F063E8-2C44-4AE6-9408-F41B0C3AE07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22499" y="146444"/>
            <a:ext cx="1336455" cy="1600545"/>
          </a:xfrm>
          <a:prstGeom prst="rect">
            <a:avLst/>
          </a:prstGeom>
          <a:ln w="38100" cap="sq">
            <a:solidFill>
              <a:srgbClr val="804E12"/>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421C0BA8-5165-4859-87D5-27C2ABED2170}"/>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243219" y="5262976"/>
            <a:ext cx="1744067" cy="13080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xmlns="" id="{A1BCDF5D-2FC6-4E5D-A6D9-8D829E727923}"/>
              </a:ext>
            </a:extLst>
          </p:cNvPr>
          <p:cNvSpPr/>
          <p:nvPr/>
        </p:nvSpPr>
        <p:spPr>
          <a:xfrm>
            <a:off x="4883363" y="3573980"/>
            <a:ext cx="4260637" cy="1631216"/>
          </a:xfrm>
          <a:prstGeom prst="rect">
            <a:avLst/>
          </a:prstGeom>
        </p:spPr>
        <p:txBody>
          <a:bodyPr wrap="square">
            <a:spAutoFit/>
          </a:bodyPr>
          <a:lstStyle/>
          <a:p>
            <a:pPr>
              <a:spcBef>
                <a:spcPts val="600"/>
              </a:spcBef>
            </a:pPr>
            <a:r>
              <a:rPr lang="ro-RO" sz="2000" b="1"/>
              <a:t>Dumnezeu a trimis „semne” ca să-i facă să se răzgândească (Hagai 1:5-11). Ei nu au </a:t>
            </a:r>
            <a:r>
              <a:rPr lang="ro-RO" sz="2000" b="1" smtClean="0"/>
              <a:t>ţinut </a:t>
            </a:r>
            <a:r>
              <a:rPr lang="ro-RO" sz="2000" b="1"/>
              <a:t>seama </a:t>
            </a:r>
            <a:r>
              <a:rPr lang="ro-RO" sz="2000" b="1" smtClean="0"/>
              <a:t>aşa </a:t>
            </a:r>
            <a:r>
              <a:rPr lang="ro-RO" sz="2000" b="1"/>
              <a:t>că Dumnezeu le-a trimis doi </a:t>
            </a:r>
            <a:r>
              <a:rPr lang="ro-RO" sz="2000" b="1" smtClean="0"/>
              <a:t>profeţi </a:t>
            </a:r>
            <a:r>
              <a:rPr lang="ro-RO" sz="2000" b="1"/>
              <a:t>ai căror mesaj a fost auzit: Hagai </a:t>
            </a:r>
            <a:r>
              <a:rPr lang="ro-RO" sz="2000" b="1" smtClean="0"/>
              <a:t>şi </a:t>
            </a:r>
            <a:r>
              <a:rPr lang="ro-RO" sz="2000" b="1"/>
              <a:t>Zaharia</a:t>
            </a:r>
            <a:r>
              <a:rPr lang="ro-RO" sz="2000" b="1" smtClean="0"/>
              <a:t>.</a:t>
            </a:r>
            <a:endParaRPr lang="ro-RO" sz="2000" b="1"/>
          </a:p>
        </p:txBody>
      </p:sp>
      <p:sp>
        <p:nvSpPr>
          <p:cNvPr id="16" name="Rectángulo 15">
            <a:extLst>
              <a:ext uri="{FF2B5EF4-FFF2-40B4-BE49-F238E27FC236}">
                <a16:creationId xmlns:a16="http://schemas.microsoft.com/office/drawing/2014/main" xmlns="" id="{55DDA986-35F3-4DA7-8D62-85518ADAD5AB}"/>
              </a:ext>
            </a:extLst>
          </p:cNvPr>
          <p:cNvSpPr/>
          <p:nvPr/>
        </p:nvSpPr>
        <p:spPr>
          <a:xfrm>
            <a:off x="6084317" y="5307520"/>
            <a:ext cx="3030413" cy="1323439"/>
          </a:xfrm>
          <a:prstGeom prst="rect">
            <a:avLst/>
          </a:prstGeom>
        </p:spPr>
        <p:txBody>
          <a:bodyPr wrap="square">
            <a:spAutoFit/>
          </a:bodyPr>
          <a:lstStyle/>
          <a:p>
            <a:pPr>
              <a:spcBef>
                <a:spcPts val="600"/>
              </a:spcBef>
            </a:pPr>
            <a:r>
              <a:rPr lang="ro-RO" sz="2000" b="1"/>
              <a:t>Când </a:t>
            </a:r>
            <a:r>
              <a:rPr lang="ro-RO" sz="2000" b="1" smtClean="0"/>
              <a:t>aceştia şi-au </a:t>
            </a:r>
            <a:r>
              <a:rPr lang="ro-RO" sz="2000" b="1"/>
              <a:t>reluat munca, Dumnezeu l-a încurajat pe împăratul Dariu să-i </a:t>
            </a:r>
            <a:r>
              <a:rPr lang="ro-RO" sz="2000" b="1"/>
              <a:t>sprijine </a:t>
            </a:r>
            <a:r>
              <a:rPr lang="ro-RO" sz="2000" b="1" smtClean="0"/>
              <a:t>(Ezra </a:t>
            </a:r>
            <a:r>
              <a:rPr lang="ro-RO" sz="2000" b="1" smtClean="0"/>
              <a:t>5</a:t>
            </a:r>
            <a:r>
              <a:rPr lang="ro-RO" sz="2000" b="1" smtClean="0"/>
              <a:t>).</a:t>
            </a:r>
            <a:endParaRPr lang="ro-RO" sz="2000" b="1"/>
          </a:p>
        </p:txBody>
      </p:sp>
    </p:spTree>
    <p:extLst>
      <p:ext uri="{BB962C8B-B14F-4D97-AF65-F5344CB8AC3E}">
        <p14:creationId xmlns:p14="http://schemas.microsoft.com/office/powerpoint/2010/main" xmlns="" val="2448903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91F8906-B186-413B-8CA1-FA650F64309D}"/>
              </a:ext>
            </a:extLst>
          </p:cNvPr>
          <p:cNvSpPr/>
          <p:nvPr/>
        </p:nvSpPr>
        <p:spPr>
          <a:xfrm>
            <a:off x="1018903" y="591748"/>
            <a:ext cx="7262948" cy="5509200"/>
          </a:xfrm>
          <a:prstGeom prst="rect">
            <a:avLst/>
          </a:prstGeom>
        </p:spPr>
        <p:txBody>
          <a:bodyPr wrap="square">
            <a:spAutoFit/>
          </a:bodyPr>
          <a:lstStyle/>
          <a:p>
            <a:pPr indent="360363" algn="just">
              <a:spcBef>
                <a:spcPts val="600"/>
              </a:spcBef>
            </a:pPr>
            <a:r>
              <a:rPr lang="ro-RO" sz="2200" b="1" dirty="0" smtClean="0">
                <a:latin typeface="Comic Sans MS" panose="030F0702030302020204" pitchFamily="66" charset="0"/>
              </a:rPr>
              <a:t>„De-a </a:t>
            </a:r>
            <a:r>
              <a:rPr lang="ro-RO" sz="2200" b="1" dirty="0" smtClean="0">
                <a:latin typeface="Comic Sans MS" panose="030F0702030302020204" pitchFamily="66" charset="0"/>
              </a:rPr>
              <a:t>lungul istoriei poporului lui Dumnezeu, munţi mari de greutăţi, în aparentă de netrecut, s-au ridicat în faţa acelora care încercau să aducă la îndeplinire planurile cerului. Asemenea piedici sunt îngăduite de Domnul ca încercare a credinţei. Când suntem înconjuraţi din toate părţile, este timpul mai mult ca oricând să ne încredem în Dumnezeu şi în puterea Duhului Său. Exercitarea unei credinţe vii înseamnă o creştere a puterii spirituale şi dezvoltarea unei încrederi neabătute. În felul aceasta, credinciosul devine o putere biruitoare. În faţa rugăciunii credinţei, piedicile aşezate de Satana de-a curmezişul căii creştinului vor dispărea, deoarece puterile cerului îi vor veni în ajutor. “Nimic nu v-ar fi cu neputinţă”.” (Matei 17, 20.)</a:t>
            </a:r>
            <a:endParaRPr lang="ro-RO" sz="2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7EC2B86F-0AF6-4670-A66A-ED321EEB1FF6}"/>
              </a:ext>
            </a:extLst>
          </p:cNvPr>
          <p:cNvSpPr txBox="1"/>
          <p:nvPr/>
        </p:nvSpPr>
        <p:spPr>
          <a:xfrm>
            <a:off x="4845927" y="6142217"/>
            <a:ext cx="3228769" cy="369332"/>
          </a:xfrm>
          <a:prstGeom prst="rect">
            <a:avLst/>
          </a:prstGeom>
          <a:noFill/>
        </p:spPr>
        <p:txBody>
          <a:bodyPr wrap="none" rtlCol="0">
            <a:spAutoFit/>
          </a:bodyPr>
          <a:lstStyle/>
          <a:p>
            <a:pPr algn="r"/>
            <a:r>
              <a:rPr lang="en-US" b="1" dirty="0"/>
              <a:t>E.G.W. (</a:t>
            </a:r>
            <a:r>
              <a:rPr lang="ro-RO" b="1" dirty="0" smtClean="0"/>
              <a:t>Profeţi şi </a:t>
            </a:r>
            <a:r>
              <a:rPr lang="ro-RO" b="1" dirty="0"/>
              <a:t>Regi, </a:t>
            </a:r>
            <a:r>
              <a:rPr lang="en-US" b="1" dirty="0"/>
              <a:t>p</a:t>
            </a:r>
            <a:r>
              <a:rPr lang="ro-RO" b="1" dirty="0"/>
              <a:t>ag</a:t>
            </a:r>
            <a:r>
              <a:rPr lang="en-US" b="1" dirty="0"/>
              <a:t>. 594)</a:t>
            </a:r>
            <a:endParaRPr lang="es-ES" b="1" dirty="0"/>
          </a:p>
        </p:txBody>
      </p:sp>
    </p:spTree>
    <p:extLst>
      <p:ext uri="{BB962C8B-B14F-4D97-AF65-F5344CB8AC3E}">
        <p14:creationId xmlns:p14="http://schemas.microsoft.com/office/powerpoint/2010/main" xmlns="" val="3864510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BE1252E-9004-4E1C-8BB8-D92B01066B39}"/>
              </a:ext>
            </a:extLst>
          </p:cNvPr>
          <p:cNvSpPr/>
          <p:nvPr/>
        </p:nvSpPr>
        <p:spPr>
          <a:xfrm>
            <a:off x="0" y="0"/>
            <a:ext cx="9144000" cy="769441"/>
          </a:xfrm>
          <a:prstGeom prst="rect">
            <a:avLst/>
          </a:prstGeom>
          <a:noFill/>
        </p:spPr>
        <p:txBody>
          <a:bodyPr wrap="square" rtlCol="0">
            <a:spAutoFit/>
            <a:scene3d>
              <a:camera prst="orthographicFront"/>
              <a:lightRig rig="chilly" dir="t">
                <a:rot lat="0" lon="0" rev="3000000"/>
              </a:lightRig>
            </a:scene3d>
            <a:sp3d extrusionH="57150">
              <a:bevelT w="38100" h="38100" prst="angle"/>
            </a:sp3d>
          </a:bodyPr>
          <a:lstStyle/>
          <a:p>
            <a:pPr algn="ctr" defTabSz="914400"/>
            <a:r>
              <a:rPr lang="ro-RO" sz="4400" b="1" spc="6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LUCRUL E STOPAT</a:t>
            </a:r>
            <a:endParaRPr lang="ro-RO" sz="4400" b="1" spc="6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ectángulo 2">
            <a:extLst>
              <a:ext uri="{FF2B5EF4-FFF2-40B4-BE49-F238E27FC236}">
                <a16:creationId xmlns:a16="http://schemas.microsoft.com/office/drawing/2014/main" xmlns="" id="{325694BC-CCDF-4A7D-A303-53A3C8E460FF}"/>
              </a:ext>
            </a:extLst>
          </p:cNvPr>
          <p:cNvSpPr/>
          <p:nvPr/>
        </p:nvSpPr>
        <p:spPr>
          <a:xfrm>
            <a:off x="1" y="696905"/>
            <a:ext cx="9144000" cy="877163"/>
          </a:xfrm>
          <a:prstGeom prst="rect">
            <a:avLst/>
          </a:prstGeom>
          <a:solidFill>
            <a:schemeClr val="bg1">
              <a:alpha val="88000"/>
            </a:schemeClr>
          </a:solidFill>
        </p:spPr>
        <p:txBody>
          <a:bodyPr wrap="square">
            <a:spAutoFit/>
          </a:bodyPr>
          <a:lstStyle/>
          <a:p>
            <a:pPr algn="ctr"/>
            <a:r>
              <a:rPr lang="ro-RO" sz="1700" b="1" smtClean="0">
                <a:solidFill>
                  <a:srgbClr val="C00000"/>
                </a:solidFill>
                <a:latin typeface="Comic Sans MS" panose="030F0702030302020204" pitchFamily="66" charset="0"/>
              </a:rPr>
              <a:t>„Îndată</a:t>
            </a:r>
            <a:r>
              <a:rPr lang="ro-RO" sz="1700" b="1" smtClean="0">
                <a:solidFill>
                  <a:srgbClr val="C00000"/>
                </a:solidFill>
                <a:latin typeface="Comic Sans MS" panose="030F0702030302020204" pitchFamily="66" charset="0"/>
              </a:rPr>
              <a:t> ce s-a citit cuprinsul scrisorii împăratului Artaxerxe înaintea lui </a:t>
            </a:r>
            <a:r>
              <a:rPr lang="ro-RO" sz="1700" b="1" smtClean="0">
                <a:solidFill>
                  <a:srgbClr val="C00000"/>
                </a:solidFill>
                <a:latin typeface="Comic Sans MS" panose="030F0702030302020204" pitchFamily="66" charset="0"/>
              </a:rPr>
              <a:t>Rehum</a:t>
            </a:r>
            <a:r>
              <a:rPr lang="ro-RO" sz="1700" b="1" smtClean="0">
                <a:solidFill>
                  <a:srgbClr val="C00000"/>
                </a:solidFill>
                <a:latin typeface="Comic Sans MS" panose="030F0702030302020204" pitchFamily="66" charset="0"/>
              </a:rPr>
              <a:t>, înaintea logofătului Şimşai şi înaintea tovarăşilor lor de </a:t>
            </a:r>
            <a:r>
              <a:rPr lang="ro-RO" sz="1700" b="1" smtClean="0">
                <a:solidFill>
                  <a:srgbClr val="C00000"/>
                </a:solidFill>
                <a:latin typeface="Comic Sans MS" panose="030F0702030302020204" pitchFamily="66" charset="0"/>
              </a:rPr>
              <a:t>slujbă</a:t>
            </a:r>
            <a:r>
              <a:rPr lang="ro-RO" sz="1700" b="1" smtClean="0">
                <a:solidFill>
                  <a:srgbClr val="C00000"/>
                </a:solidFill>
                <a:latin typeface="Comic Sans MS" panose="030F0702030302020204" pitchFamily="66" charset="0"/>
              </a:rPr>
              <a:t>, s-au dus în grabă la </a:t>
            </a:r>
            <a:r>
              <a:rPr lang="ro-RO" sz="1700" b="1" smtClean="0">
                <a:solidFill>
                  <a:srgbClr val="C00000"/>
                </a:solidFill>
                <a:latin typeface="Comic Sans MS" panose="030F0702030302020204" pitchFamily="66" charset="0"/>
              </a:rPr>
              <a:t>Ierusalim</a:t>
            </a:r>
            <a:r>
              <a:rPr lang="ro-RO" sz="1700" b="1" smtClean="0">
                <a:solidFill>
                  <a:srgbClr val="C00000"/>
                </a:solidFill>
                <a:latin typeface="Comic Sans MS" panose="030F0702030302020204" pitchFamily="66" charset="0"/>
              </a:rPr>
              <a:t>, la </a:t>
            </a:r>
            <a:r>
              <a:rPr lang="ro-RO" sz="1700" b="1" smtClean="0">
                <a:solidFill>
                  <a:srgbClr val="C00000"/>
                </a:solidFill>
                <a:latin typeface="Comic Sans MS" panose="030F0702030302020204" pitchFamily="66" charset="0"/>
              </a:rPr>
              <a:t>iudei</a:t>
            </a:r>
            <a:r>
              <a:rPr lang="ro-RO" sz="1700" b="1" smtClean="0">
                <a:solidFill>
                  <a:srgbClr val="C00000"/>
                </a:solidFill>
                <a:latin typeface="Comic Sans MS" panose="030F0702030302020204" pitchFamily="66" charset="0"/>
              </a:rPr>
              <a:t>, şi i-au oprit cu silă şi cu putere de la lucrările </a:t>
            </a:r>
            <a:r>
              <a:rPr lang="ro-RO" sz="1700" b="1" smtClean="0">
                <a:solidFill>
                  <a:srgbClr val="C00000"/>
                </a:solidFill>
                <a:latin typeface="Comic Sans MS" panose="030F0702030302020204" pitchFamily="66" charset="0"/>
              </a:rPr>
              <a:t>lor</a:t>
            </a:r>
            <a:r>
              <a:rPr lang="ro-RO" sz="1700" b="1" smtClean="0">
                <a:solidFill>
                  <a:srgbClr val="C00000"/>
                </a:solidFill>
                <a:latin typeface="Comic Sans MS" panose="030F0702030302020204" pitchFamily="66" charset="0"/>
              </a:rPr>
              <a:t>.” </a:t>
            </a:r>
            <a:r>
              <a:rPr lang="ro-RO" sz="1600" b="1" smtClean="0">
                <a:solidFill>
                  <a:srgbClr val="C00000"/>
                </a:solidFill>
                <a:latin typeface="Comic Sans MS" panose="030F0702030302020204" pitchFamily="66" charset="0"/>
              </a:rPr>
              <a:t>(</a:t>
            </a:r>
            <a:r>
              <a:rPr lang="ro-RO" sz="1600" b="1" smtClean="0">
                <a:solidFill>
                  <a:srgbClr val="C00000"/>
                </a:solidFill>
                <a:latin typeface="Comic Sans MS" panose="030F0702030302020204" pitchFamily="66" charset="0"/>
              </a:rPr>
              <a:t>Ezra </a:t>
            </a:r>
            <a:r>
              <a:rPr lang="ro-RO" sz="1600" b="1" smtClean="0">
                <a:solidFill>
                  <a:srgbClr val="C00000"/>
                </a:solidFill>
                <a:latin typeface="Comic Sans MS" panose="030F0702030302020204" pitchFamily="66" charset="0"/>
              </a:rPr>
              <a:t>4:23</a:t>
            </a:r>
            <a:r>
              <a:rPr lang="ro-RO" sz="1600" b="1" smtClean="0">
                <a:solidFill>
                  <a:srgbClr val="C00000"/>
                </a:solidFill>
                <a:latin typeface="Comic Sans MS" panose="030F0702030302020204" pitchFamily="66" charset="0"/>
              </a:rPr>
              <a:t>)</a:t>
            </a:r>
            <a:endParaRPr lang="ro-RO" sz="1700" b="1">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CB2B4D5-A4FE-43D0-80E0-625D92B0A734}"/>
              </a:ext>
            </a:extLst>
          </p:cNvPr>
          <p:cNvSpPr txBox="1"/>
          <p:nvPr/>
        </p:nvSpPr>
        <p:spPr>
          <a:xfrm>
            <a:off x="2847702" y="1830749"/>
            <a:ext cx="6270171" cy="707886"/>
          </a:xfrm>
          <a:prstGeom prst="rect">
            <a:avLst/>
          </a:prstGeom>
          <a:noFill/>
        </p:spPr>
        <p:txBody>
          <a:bodyPr wrap="square" rtlCol="0">
            <a:spAutoFit/>
          </a:bodyPr>
          <a:lstStyle/>
          <a:p>
            <a:pPr>
              <a:spcBef>
                <a:spcPts val="600"/>
              </a:spcBef>
            </a:pPr>
            <a:r>
              <a:rPr lang="ro-RO" sz="2000" b="1"/>
              <a:t>Templul a fost finalizat până în anul 515 î.Hr. Reconstruirea Ierusalimului a început de îndată.</a:t>
            </a:r>
          </a:p>
        </p:txBody>
      </p:sp>
      <p:pic>
        <p:nvPicPr>
          <p:cNvPr id="6" name="Imagen 5">
            <a:extLst>
              <a:ext uri="{FF2B5EF4-FFF2-40B4-BE49-F238E27FC236}">
                <a16:creationId xmlns:a16="http://schemas.microsoft.com/office/drawing/2014/main" xmlns="" id="{4C31BB74-1A5F-463E-9D4B-466DE0CF04B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1576" y="1686573"/>
            <a:ext cx="2496457" cy="1872343"/>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BEB5EA2B-6A5A-441E-BAC9-ABDF0C6D3BC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505298" y="2533832"/>
            <a:ext cx="2496457" cy="1894114"/>
          </a:xfrm>
          <a:prstGeom prst="rect">
            <a:avLst/>
          </a:prstGeom>
          <a:ln w="57150" cap="sq" cmpd="thickThin">
            <a:solidFill>
              <a:srgbClr val="C000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A74D9619-030A-4053-A8DD-BD4054D591F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flipH="1">
            <a:off x="281576" y="3699879"/>
            <a:ext cx="2496457" cy="1927537"/>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98436F77-7999-4072-B4E1-663614CB5D87}"/>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6726638" y="4620914"/>
            <a:ext cx="2024748" cy="2099940"/>
          </a:xfrm>
          <a:prstGeom prst="rect">
            <a:avLst/>
          </a:prstGeom>
          <a:ln w="57150" cap="sq" cmpd="thickThin">
            <a:solidFill>
              <a:srgbClr val="C00000"/>
            </a:solidFill>
            <a:prstDash val="solid"/>
            <a:miter lim="800000"/>
          </a:ln>
          <a:effectLst>
            <a:innerShdw blurRad="76200">
              <a:srgbClr val="000000"/>
            </a:innerShdw>
          </a:effectLst>
        </p:spPr>
      </p:pic>
      <p:sp>
        <p:nvSpPr>
          <p:cNvPr id="15" name="Rectángulo 14">
            <a:extLst>
              <a:ext uri="{FF2B5EF4-FFF2-40B4-BE49-F238E27FC236}">
                <a16:creationId xmlns:a16="http://schemas.microsoft.com/office/drawing/2014/main" xmlns="" id="{C43EB96A-1E12-4DD9-95C8-374D8CA3BB61}"/>
              </a:ext>
            </a:extLst>
          </p:cNvPr>
          <p:cNvSpPr/>
          <p:nvPr/>
        </p:nvSpPr>
        <p:spPr>
          <a:xfrm>
            <a:off x="2847702" y="2688150"/>
            <a:ext cx="3541478" cy="2939266"/>
          </a:xfrm>
          <a:prstGeom prst="rect">
            <a:avLst/>
          </a:prstGeom>
        </p:spPr>
        <p:txBody>
          <a:bodyPr wrap="square">
            <a:spAutoFit/>
          </a:bodyPr>
          <a:lstStyle/>
          <a:p>
            <a:pPr>
              <a:spcBef>
                <a:spcPts val="600"/>
              </a:spcBef>
            </a:pPr>
            <a:r>
              <a:rPr lang="ro-RO" sz="2000" b="1"/>
              <a:t>Apoi, samaritenii s-au opus din nou. </a:t>
            </a:r>
            <a:r>
              <a:rPr lang="ro-RO" sz="2000" b="1" smtClean="0"/>
              <a:t>Aceştia </a:t>
            </a:r>
            <a:r>
              <a:rPr lang="ro-RO" sz="2000" b="1"/>
              <a:t>i-au făcut pe </a:t>
            </a:r>
            <a:r>
              <a:rPr lang="ro-RO" sz="2000" b="1" smtClean="0"/>
              <a:t>israeliţi </a:t>
            </a:r>
            <a:r>
              <a:rPr lang="ro-RO" sz="2000" b="1"/>
              <a:t>să </a:t>
            </a:r>
            <a:r>
              <a:rPr lang="ro-RO" sz="2000" b="1" smtClean="0"/>
              <a:t>oprească </a:t>
            </a:r>
            <a:r>
              <a:rPr lang="ro-RO" sz="2000" b="1"/>
              <a:t>lucrul în timpul domniei lui Xerxe (Ezra 4:6).</a:t>
            </a:r>
          </a:p>
          <a:p>
            <a:pPr>
              <a:spcBef>
                <a:spcPts val="600"/>
              </a:spcBef>
            </a:pPr>
            <a:r>
              <a:rPr lang="ro-RO" sz="2000" b="1"/>
              <a:t>În 457 î.Hr., Artaxerxe îl trimite pe Ezra </a:t>
            </a:r>
            <a:r>
              <a:rPr lang="ro-RO" sz="2000" b="1" smtClean="0"/>
              <a:t>şi </a:t>
            </a:r>
            <a:r>
              <a:rPr lang="ro-RO" sz="2000" b="1"/>
              <a:t>redă autonomia lui Iuda. Reconstruirea </a:t>
            </a:r>
            <a:r>
              <a:rPr lang="ro-RO" sz="2000" b="1" smtClean="0"/>
              <a:t>cetăţii </a:t>
            </a:r>
            <a:r>
              <a:rPr lang="ro-RO" sz="2000" b="1"/>
              <a:t>este </a:t>
            </a:r>
            <a:r>
              <a:rPr lang="ro-RO" sz="2000" b="1"/>
              <a:t>reluată</a:t>
            </a:r>
            <a:r>
              <a:rPr lang="ro-RO" sz="2000" b="1" smtClean="0"/>
              <a:t>.</a:t>
            </a:r>
            <a:endParaRPr lang="ro-RO" sz="2000" b="1"/>
          </a:p>
        </p:txBody>
      </p:sp>
      <p:sp>
        <p:nvSpPr>
          <p:cNvPr id="16" name="Rectángulo 15">
            <a:extLst>
              <a:ext uri="{FF2B5EF4-FFF2-40B4-BE49-F238E27FC236}">
                <a16:creationId xmlns:a16="http://schemas.microsoft.com/office/drawing/2014/main" xmlns="" id="{CFD88F29-80D2-4C3F-992A-B81FAD32749B}"/>
              </a:ext>
            </a:extLst>
          </p:cNvPr>
          <p:cNvSpPr/>
          <p:nvPr/>
        </p:nvSpPr>
        <p:spPr>
          <a:xfrm>
            <a:off x="281576" y="5705191"/>
            <a:ext cx="6341388" cy="1015663"/>
          </a:xfrm>
          <a:prstGeom prst="rect">
            <a:avLst/>
          </a:prstGeom>
        </p:spPr>
        <p:txBody>
          <a:bodyPr wrap="square">
            <a:spAutoFit/>
          </a:bodyPr>
          <a:lstStyle/>
          <a:p>
            <a:pPr>
              <a:spcBef>
                <a:spcPts val="600"/>
              </a:spcBef>
            </a:pPr>
            <a:r>
              <a:rPr lang="ro-RO" sz="2000" b="1" dirty="0"/>
              <a:t>În 450 Î.Hr., lucrul stopează iar (Ezra 4:23). Iudeii sunt </a:t>
            </a:r>
            <a:r>
              <a:rPr lang="ro-RO" sz="2000" b="1" dirty="0" smtClean="0"/>
              <a:t>îngroziţi </a:t>
            </a:r>
            <a:r>
              <a:rPr lang="ro-RO" sz="2000" b="1" dirty="0"/>
              <a:t>de frică </a:t>
            </a:r>
            <a:r>
              <a:rPr lang="ro-RO" sz="2000" b="1" dirty="0" smtClean="0"/>
              <a:t>simţindu-se impotenţi </a:t>
            </a:r>
            <a:r>
              <a:rPr lang="ro-RO" sz="2000" b="1" dirty="0"/>
              <a:t>înaintea unei </a:t>
            </a:r>
            <a:r>
              <a:rPr lang="ro-RO" sz="2000" b="1" dirty="0" smtClean="0"/>
              <a:t>opoziţii </a:t>
            </a:r>
            <a:r>
              <a:rPr lang="ro-RO" sz="2000" b="1" dirty="0"/>
              <a:t>atât de violente.</a:t>
            </a:r>
          </a:p>
        </p:txBody>
      </p:sp>
    </p:spTree>
    <p:extLst>
      <p:ext uri="{BB962C8B-B14F-4D97-AF65-F5344CB8AC3E}">
        <p14:creationId xmlns:p14="http://schemas.microsoft.com/office/powerpoint/2010/main" xmlns="" val="2401424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left)">
                                      <p:cBhvr>
                                        <p:cTn id="40" dur="500"/>
                                        <p:tgtEl>
                                          <p:spTgt spid="1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wipe(left)">
                                      <p:cBhvr>
                                        <p:cTn id="52" dur="500"/>
                                        <p:tgtEl>
                                          <p:spTgt spid="1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900" decel="100000" fill="hold"/>
                                        <p:tgtEl>
                                          <p:spTgt spid="16"/>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900" decel="100000" fill="hold"/>
                                        <p:tgtEl>
                                          <p:spTgt spid="14"/>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15" grpId="0" uiExpand="1"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AD01BEA-63A2-44C6-A7F0-FA75F9036541}"/>
              </a:ext>
            </a:extLst>
          </p:cNvPr>
          <p:cNvSpPr/>
          <p:nvPr/>
        </p:nvSpPr>
        <p:spPr>
          <a:xfrm>
            <a:off x="0" y="0"/>
            <a:ext cx="9144000" cy="769441"/>
          </a:xfrm>
          <a:prstGeom prst="rect">
            <a:avLst/>
          </a:prstGeom>
          <a:noFill/>
        </p:spPr>
        <p:txBody>
          <a:bodyPr wrap="square" rtlCol="0">
            <a:spAutoFit/>
            <a:scene3d>
              <a:camera prst="orthographicFront"/>
              <a:lightRig rig="freezing" dir="t"/>
            </a:scene3d>
            <a:sp3d extrusionH="57150">
              <a:bevelT w="38100" h="38100" prst="convex"/>
            </a:sp3d>
          </a:bodyPr>
          <a:lstStyle/>
          <a:p>
            <a:pPr algn="ctr" defTabSz="914400"/>
            <a:r>
              <a:rPr lang="ro-RO" sz="4400" b="1" spc="300" smtClean="0">
                <a:ln w="1905"/>
                <a:gradFill>
                  <a:gsLst>
                    <a:gs pos="0">
                      <a:srgbClr val="A54200"/>
                    </a:gs>
                    <a:gs pos="78000">
                      <a:srgbClr val="FF8C19"/>
                    </a:gs>
                    <a:gs pos="100000">
                      <a:srgbClr val="FFF1E9"/>
                    </a:gs>
                  </a:gsLst>
                  <a:lin ang="5400000"/>
                </a:gradFill>
                <a:effectLst>
                  <a:innerShdw blurRad="69850" dist="43180" dir="5400000">
                    <a:srgbClr val="000000">
                      <a:alpha val="65000"/>
                    </a:srgbClr>
                  </a:innerShdw>
                </a:effectLst>
              </a:rPr>
              <a:t>NEEMIA</a:t>
            </a:r>
            <a:r>
              <a:rPr lang="ro-RO" sz="4400" b="1" spc="300" smtClean="0">
                <a:ln w="1905"/>
                <a:gradFill>
                  <a:gsLst>
                    <a:gs pos="0">
                      <a:srgbClr val="A54200"/>
                    </a:gs>
                    <a:gs pos="78000">
                      <a:srgbClr val="FF8C19"/>
                    </a:gs>
                    <a:gs pos="100000">
                      <a:srgbClr val="FFF1E9"/>
                    </a:gs>
                  </a:gsLst>
                  <a:lin ang="5400000"/>
                </a:gradFill>
                <a:effectLst>
                  <a:innerShdw blurRad="69850" dist="43180" dir="5400000">
                    <a:srgbClr val="000000">
                      <a:alpha val="65000"/>
                    </a:srgbClr>
                  </a:innerShdw>
                </a:effectLst>
              </a:rPr>
              <a:t> </a:t>
            </a:r>
            <a:r>
              <a:rPr lang="ro-RO" sz="4400" b="1" spc="300" smtClean="0">
                <a:ln w="1905"/>
                <a:gradFill>
                  <a:gsLst>
                    <a:gs pos="0">
                      <a:srgbClr val="A54200"/>
                    </a:gs>
                    <a:gs pos="78000">
                      <a:srgbClr val="FF8C19"/>
                    </a:gs>
                    <a:gs pos="100000">
                      <a:srgbClr val="FFF1E9"/>
                    </a:gs>
                  </a:gsLst>
                  <a:lin ang="5400000"/>
                </a:gradFill>
                <a:effectLst>
                  <a:innerShdw blurRad="69850" dist="43180" dir="5400000">
                    <a:srgbClr val="000000">
                      <a:alpha val="65000"/>
                    </a:srgbClr>
                  </a:innerShdw>
                </a:effectLst>
              </a:rPr>
              <a:t>ACŢIONEAZĂ</a:t>
            </a:r>
            <a:endParaRPr lang="ro-RO" sz="4400" b="1" spc="300">
              <a:ln w="1905"/>
              <a:gradFill>
                <a:gsLst>
                  <a:gs pos="0">
                    <a:srgbClr val="A54200"/>
                  </a:gs>
                  <a:gs pos="78000">
                    <a:srgbClr val="FF8C19"/>
                  </a:gs>
                  <a:gs pos="100000">
                    <a:srgbClr val="FFF1E9"/>
                  </a:gs>
                </a:gsLst>
                <a:lin ang="5400000"/>
              </a:gradFill>
              <a:effectLst>
                <a:innerShdw blurRad="69850" dist="43180" dir="5400000">
                  <a:srgbClr val="000000">
                    <a:alpha val="65000"/>
                  </a:srgbClr>
                </a:innerShdw>
              </a:effectLst>
            </a:endParaRPr>
          </a:p>
        </p:txBody>
      </p:sp>
      <p:sp>
        <p:nvSpPr>
          <p:cNvPr id="3" name="Rectángulo 2">
            <a:extLst>
              <a:ext uri="{FF2B5EF4-FFF2-40B4-BE49-F238E27FC236}">
                <a16:creationId xmlns:a16="http://schemas.microsoft.com/office/drawing/2014/main" xmlns="" id="{D80CC3C9-CD02-4DA9-9FA5-A6EF4417ECA1}"/>
              </a:ext>
            </a:extLst>
          </p:cNvPr>
          <p:cNvSpPr/>
          <p:nvPr/>
        </p:nvSpPr>
        <p:spPr>
          <a:xfrm>
            <a:off x="249784" y="691369"/>
            <a:ext cx="6274526" cy="646331"/>
          </a:xfrm>
          <a:prstGeom prst="rect">
            <a:avLst/>
          </a:prstGeom>
        </p:spPr>
        <p:txBody>
          <a:bodyPr wrap="square">
            <a:spAutoFit/>
            <a:scene3d>
              <a:camera prst="orthographicFront"/>
              <a:lightRig rig="threePt" dir="t"/>
            </a:scene3d>
            <a:sp3d extrusionH="57150">
              <a:bevelT w="38100" h="38100"/>
            </a:sp3d>
          </a:bodyPr>
          <a:lstStyle/>
          <a:p>
            <a:pPr algn="ctr"/>
            <a:r>
              <a:rPr lang="ro-RO" b="1" smtClean="0">
                <a:solidFill>
                  <a:schemeClr val="accent2">
                    <a:lumMod val="50000"/>
                  </a:schemeClr>
                </a:solidFill>
                <a:latin typeface="Comic Sans MS" panose="030F0702030302020204" pitchFamily="66" charset="0"/>
              </a:rPr>
              <a:t>„Zidul</a:t>
            </a:r>
            <a:r>
              <a:rPr lang="ro-RO" b="1" smtClean="0">
                <a:solidFill>
                  <a:schemeClr val="accent2">
                    <a:lumMod val="50000"/>
                  </a:schemeClr>
                </a:solidFill>
                <a:latin typeface="Comic Sans MS" panose="030F0702030302020204" pitchFamily="66" charset="0"/>
              </a:rPr>
              <a:t> a fost isprăvit în a douăzeci şi cincea zi a lunii </a:t>
            </a:r>
            <a:r>
              <a:rPr lang="ro-RO" b="1" smtClean="0">
                <a:solidFill>
                  <a:schemeClr val="accent2">
                    <a:lumMod val="50000"/>
                  </a:schemeClr>
                </a:solidFill>
                <a:latin typeface="Comic Sans MS" panose="030F0702030302020204" pitchFamily="66" charset="0"/>
              </a:rPr>
              <a:t>Elul</a:t>
            </a:r>
            <a:r>
              <a:rPr lang="ro-RO" b="1" smtClean="0">
                <a:solidFill>
                  <a:schemeClr val="accent2">
                    <a:lumMod val="50000"/>
                  </a:schemeClr>
                </a:solidFill>
                <a:latin typeface="Comic Sans MS" panose="030F0702030302020204" pitchFamily="66" charset="0"/>
              </a:rPr>
              <a:t>, în cincizeci şi două de </a:t>
            </a:r>
            <a:r>
              <a:rPr lang="ro-RO" b="1" smtClean="0">
                <a:solidFill>
                  <a:schemeClr val="accent2">
                    <a:lumMod val="50000"/>
                  </a:schemeClr>
                </a:solidFill>
                <a:latin typeface="Comic Sans MS" panose="030F0702030302020204" pitchFamily="66" charset="0"/>
              </a:rPr>
              <a:t>zile</a:t>
            </a:r>
            <a:r>
              <a:rPr lang="ro-RO" b="1" smtClean="0">
                <a:solidFill>
                  <a:schemeClr val="accent2">
                    <a:lumMod val="50000"/>
                  </a:schemeClr>
                </a:solidFill>
                <a:latin typeface="Comic Sans MS" panose="030F0702030302020204" pitchFamily="66" charset="0"/>
              </a:rPr>
              <a:t>.” </a:t>
            </a:r>
            <a:r>
              <a:rPr lang="ro-RO" sz="1600" b="1" smtClean="0">
                <a:solidFill>
                  <a:schemeClr val="accent2">
                    <a:lumMod val="50000"/>
                  </a:schemeClr>
                </a:solidFill>
                <a:latin typeface="Comic Sans MS" panose="030F0702030302020204" pitchFamily="66" charset="0"/>
              </a:rPr>
              <a:t>(Neemia</a:t>
            </a:r>
            <a:r>
              <a:rPr lang="ro-RO" sz="1600" b="1" smtClean="0">
                <a:solidFill>
                  <a:schemeClr val="accent2">
                    <a:lumMod val="50000"/>
                  </a:schemeClr>
                </a:solidFill>
                <a:latin typeface="Comic Sans MS" panose="030F0702030302020204" pitchFamily="66" charset="0"/>
              </a:rPr>
              <a:t> 6:15</a:t>
            </a:r>
            <a:r>
              <a:rPr lang="ro-RO" sz="1600" b="1" smtClean="0">
                <a:solidFill>
                  <a:schemeClr val="accent2">
                    <a:lumMod val="50000"/>
                  </a:schemeClr>
                </a:solidFill>
                <a:latin typeface="Comic Sans MS" panose="030F0702030302020204" pitchFamily="66" charset="0"/>
              </a:rPr>
              <a:t>)</a:t>
            </a:r>
            <a:endParaRPr lang="ro-RO" b="1">
              <a:solidFill>
                <a:schemeClr val="accent2">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E818B35B-32DD-4F09-923E-1FD582AB6A7B}"/>
              </a:ext>
            </a:extLst>
          </p:cNvPr>
          <p:cNvSpPr txBox="1"/>
          <p:nvPr/>
        </p:nvSpPr>
        <p:spPr>
          <a:xfrm>
            <a:off x="200297" y="1351368"/>
            <a:ext cx="6274526" cy="1015663"/>
          </a:xfrm>
          <a:prstGeom prst="rect">
            <a:avLst/>
          </a:prstGeom>
          <a:noFill/>
        </p:spPr>
        <p:txBody>
          <a:bodyPr wrap="square" rtlCol="0">
            <a:spAutoFit/>
          </a:bodyPr>
          <a:lstStyle/>
          <a:p>
            <a:pPr>
              <a:spcBef>
                <a:spcPts val="600"/>
              </a:spcBef>
            </a:pPr>
            <a:r>
              <a:rPr lang="ro-RO" sz="2000" b="1"/>
              <a:t>A durat 15 ani pentru a finaliza un lucru de 52 de zile. Nu a fost </a:t>
            </a:r>
            <a:r>
              <a:rPr lang="ro-RO" sz="2000" b="1" smtClean="0"/>
              <a:t>uşor</a:t>
            </a:r>
            <a:r>
              <a:rPr lang="ro-RO" sz="2000" b="1"/>
              <a:t>. S-a întâmpinat o puternică </a:t>
            </a:r>
            <a:r>
              <a:rPr lang="ro-RO" sz="2000" b="1" smtClean="0"/>
              <a:t>opoziţie</a:t>
            </a:r>
            <a:r>
              <a:rPr lang="ro-RO" sz="2000" b="1"/>
              <a:t>. Neemia a trebuit să </a:t>
            </a:r>
            <a:r>
              <a:rPr lang="ro-RO" sz="2000" b="1" smtClean="0"/>
              <a:t>acţioneze</a:t>
            </a:r>
            <a:r>
              <a:rPr lang="ro-RO" sz="2000" b="1" smtClean="0"/>
              <a:t>:</a:t>
            </a:r>
            <a:endParaRPr lang="ro-RO" sz="2000" b="1"/>
          </a:p>
        </p:txBody>
      </p:sp>
      <p:sp>
        <p:nvSpPr>
          <p:cNvPr id="13" name="Rectángulo: esquinas redondeadas 12">
            <a:extLst>
              <a:ext uri="{FF2B5EF4-FFF2-40B4-BE49-F238E27FC236}">
                <a16:creationId xmlns:a16="http://schemas.microsoft.com/office/drawing/2014/main" xmlns="" id="{B7F37EEE-4D3F-4305-BF08-028BC12C1F29}"/>
              </a:ext>
            </a:extLst>
          </p:cNvPr>
          <p:cNvSpPr/>
          <p:nvPr/>
        </p:nvSpPr>
        <p:spPr>
          <a:xfrm>
            <a:off x="258156" y="2500105"/>
            <a:ext cx="2250219" cy="1550401"/>
          </a:xfrm>
          <a:prstGeom prst="roundRect">
            <a:avLst/>
          </a:prstGeom>
          <a:blipFill rotWithShape="1">
            <a:blip r:embed="rId3"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orma libre: forma 13">
            <a:extLst>
              <a:ext uri="{FF2B5EF4-FFF2-40B4-BE49-F238E27FC236}">
                <a16:creationId xmlns:a16="http://schemas.microsoft.com/office/drawing/2014/main" xmlns="" id="{2B0C43B6-E56A-44A4-B9A8-DC7805DD4B5B}"/>
              </a:ext>
            </a:extLst>
          </p:cNvPr>
          <p:cNvSpPr/>
          <p:nvPr/>
        </p:nvSpPr>
        <p:spPr>
          <a:xfrm>
            <a:off x="2588393" y="2554503"/>
            <a:ext cx="1903626" cy="1384995"/>
          </a:xfrm>
          <a:custGeom>
            <a:avLst/>
            <a:gdLst>
              <a:gd name="connsiteX0" fmla="*/ 0 w 2800037"/>
              <a:gd name="connsiteY0" fmla="*/ 0 h 834831"/>
              <a:gd name="connsiteX1" fmla="*/ 2800037 w 2800037"/>
              <a:gd name="connsiteY1" fmla="*/ 0 h 834831"/>
              <a:gd name="connsiteX2" fmla="*/ 2800037 w 2800037"/>
              <a:gd name="connsiteY2" fmla="*/ 834831 h 834831"/>
              <a:gd name="connsiteX3" fmla="*/ 0 w 2800037"/>
              <a:gd name="connsiteY3" fmla="*/ 834831 h 834831"/>
              <a:gd name="connsiteX4" fmla="*/ 0 w 2800037"/>
              <a:gd name="connsiteY4" fmla="*/ 0 h 83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037" h="834831">
                <a:moveTo>
                  <a:pt x="0" y="0"/>
                </a:moveTo>
                <a:lnTo>
                  <a:pt x="2800037" y="0"/>
                </a:lnTo>
                <a:lnTo>
                  <a:pt x="2800037" y="834831"/>
                </a:lnTo>
                <a:lnTo>
                  <a:pt x="0" y="834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scene3d>
              <a:camera prst="orthographicFront"/>
              <a:lightRig rig="threePt" dir="t"/>
            </a:scene3d>
            <a:sp3d extrusionH="57150">
              <a:bevelT w="38100" h="38100"/>
            </a:sp3d>
          </a:bodyPr>
          <a:lstStyle/>
          <a:p>
            <a:pPr lvl="0" algn="ctr" defTabSz="889000">
              <a:lnSpc>
                <a:spcPct val="90000"/>
              </a:lnSpc>
              <a:spcBef>
                <a:spcPct val="0"/>
              </a:spcBef>
              <a:spcAft>
                <a:spcPct val="35000"/>
              </a:spcAft>
            </a:pPr>
            <a:r>
              <a:rPr lang="ro-RO" sz="2000" b="1">
                <a:solidFill>
                  <a:srgbClr val="C00000"/>
                </a:solidFill>
              </a:rPr>
              <a:t>Poporul a fost distribuit </a:t>
            </a:r>
            <a:r>
              <a:rPr lang="ro-RO" sz="2000" b="1" smtClean="0">
                <a:solidFill>
                  <a:srgbClr val="C00000"/>
                </a:solidFill>
              </a:rPr>
              <a:t>de-a lungul </a:t>
            </a:r>
            <a:r>
              <a:rPr lang="ro-RO" sz="2000" b="1">
                <a:solidFill>
                  <a:srgbClr val="C00000"/>
                </a:solidFill>
              </a:rPr>
              <a:t>zidului, Fiecare familie avea </a:t>
            </a:r>
            <a:r>
              <a:rPr lang="ro-RO" sz="2000" b="1" smtClean="0">
                <a:solidFill>
                  <a:srgbClr val="C00000"/>
                </a:solidFill>
              </a:rPr>
              <a:t>secţiunea </a:t>
            </a:r>
            <a:r>
              <a:rPr lang="ro-RO" sz="2000" b="1">
                <a:solidFill>
                  <a:srgbClr val="C00000"/>
                </a:solidFill>
              </a:rPr>
              <a:t>ei</a:t>
            </a:r>
            <a:r>
              <a:rPr lang="ro-RO" sz="2000" b="1" smtClean="0">
                <a:solidFill>
                  <a:srgbClr val="C00000"/>
                </a:solidFill>
              </a:rPr>
              <a:t>.</a:t>
            </a:r>
            <a:endParaRPr lang="ro-RO" sz="2000" b="1" kern="1200">
              <a:solidFill>
                <a:srgbClr val="C00000"/>
              </a:solidFill>
            </a:endParaRPr>
          </a:p>
        </p:txBody>
      </p:sp>
      <p:sp>
        <p:nvSpPr>
          <p:cNvPr id="15" name="Rectángulo: esquinas redondeadas 14">
            <a:extLst>
              <a:ext uri="{FF2B5EF4-FFF2-40B4-BE49-F238E27FC236}">
                <a16:creationId xmlns:a16="http://schemas.microsoft.com/office/drawing/2014/main" xmlns="" id="{6C51D31F-F69C-4AA9-982A-64B8BE2A733E}"/>
              </a:ext>
            </a:extLst>
          </p:cNvPr>
          <p:cNvSpPr/>
          <p:nvPr/>
        </p:nvSpPr>
        <p:spPr>
          <a:xfrm>
            <a:off x="4572000" y="2479543"/>
            <a:ext cx="2250219" cy="1550401"/>
          </a:xfrm>
          <a:prstGeom prst="roundRect">
            <a:avLst/>
          </a:prstGeom>
          <a:blipFill rotWithShape="1">
            <a:blip r:embed="rId4"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75000"/>
              </a:schemeClr>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orma libre: forma 15">
            <a:extLst>
              <a:ext uri="{FF2B5EF4-FFF2-40B4-BE49-F238E27FC236}">
                <a16:creationId xmlns:a16="http://schemas.microsoft.com/office/drawing/2014/main" xmlns="" id="{E3A0C1AE-6FA5-4AFF-BB62-92D9B645A508}"/>
              </a:ext>
            </a:extLst>
          </p:cNvPr>
          <p:cNvSpPr/>
          <p:nvPr/>
        </p:nvSpPr>
        <p:spPr>
          <a:xfrm>
            <a:off x="6903077" y="2689760"/>
            <a:ext cx="2110294" cy="1107996"/>
          </a:xfrm>
          <a:custGeom>
            <a:avLst/>
            <a:gdLst>
              <a:gd name="connsiteX0" fmla="*/ 0 w 2800037"/>
              <a:gd name="connsiteY0" fmla="*/ 0 h 834831"/>
              <a:gd name="connsiteX1" fmla="*/ 2800037 w 2800037"/>
              <a:gd name="connsiteY1" fmla="*/ 0 h 834831"/>
              <a:gd name="connsiteX2" fmla="*/ 2800037 w 2800037"/>
              <a:gd name="connsiteY2" fmla="*/ 834831 h 834831"/>
              <a:gd name="connsiteX3" fmla="*/ 0 w 2800037"/>
              <a:gd name="connsiteY3" fmla="*/ 834831 h 834831"/>
              <a:gd name="connsiteX4" fmla="*/ 0 w 2800037"/>
              <a:gd name="connsiteY4" fmla="*/ 0 h 83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037" h="834831">
                <a:moveTo>
                  <a:pt x="0" y="0"/>
                </a:moveTo>
                <a:lnTo>
                  <a:pt x="2800037" y="0"/>
                </a:lnTo>
                <a:lnTo>
                  <a:pt x="2800037" y="834831"/>
                </a:lnTo>
                <a:lnTo>
                  <a:pt x="0" y="834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scene3d>
              <a:camera prst="orthographicFront"/>
              <a:lightRig rig="threePt" dir="t"/>
            </a:scene3d>
            <a:sp3d extrusionH="57150">
              <a:bevelT w="38100" h="38100"/>
            </a:sp3d>
          </a:bodyPr>
          <a:lstStyle/>
          <a:p>
            <a:pPr algn="ctr" defTabSz="889000">
              <a:lnSpc>
                <a:spcPct val="90000"/>
              </a:lnSpc>
              <a:spcBef>
                <a:spcPct val="0"/>
              </a:spcBef>
              <a:spcAft>
                <a:spcPct val="35000"/>
              </a:spcAft>
            </a:pPr>
            <a:r>
              <a:rPr lang="ro-RO" sz="2000" b="1">
                <a:solidFill>
                  <a:schemeClr val="accent6">
                    <a:lumMod val="75000"/>
                  </a:schemeClr>
                </a:solidFill>
              </a:rPr>
              <a:t>Santinele au fost </a:t>
            </a:r>
            <a:r>
              <a:rPr lang="ro-RO" sz="2000" b="1" smtClean="0">
                <a:solidFill>
                  <a:schemeClr val="accent6">
                    <a:lumMod val="75000"/>
                  </a:schemeClr>
                </a:solidFill>
              </a:rPr>
              <a:t>poziţionate </a:t>
            </a:r>
            <a:r>
              <a:rPr lang="ro-RO" sz="2000" b="1">
                <a:solidFill>
                  <a:schemeClr val="accent6">
                    <a:lumMod val="75000"/>
                  </a:schemeClr>
                </a:solidFill>
              </a:rPr>
              <a:t>în schimburi zi </a:t>
            </a:r>
            <a:r>
              <a:rPr lang="ro-RO" sz="2000" b="1" smtClean="0">
                <a:solidFill>
                  <a:schemeClr val="accent6">
                    <a:lumMod val="75000"/>
                  </a:schemeClr>
                </a:solidFill>
              </a:rPr>
              <a:t>şi </a:t>
            </a:r>
            <a:r>
              <a:rPr lang="ro-RO" sz="2000" b="1">
                <a:solidFill>
                  <a:schemeClr val="accent6">
                    <a:lumMod val="75000"/>
                  </a:schemeClr>
                </a:solidFill>
              </a:rPr>
              <a:t>noapte</a:t>
            </a:r>
            <a:r>
              <a:rPr lang="ro-RO" sz="2000" b="1" smtClean="0">
                <a:solidFill>
                  <a:schemeClr val="accent6">
                    <a:lumMod val="75000"/>
                  </a:schemeClr>
                </a:solidFill>
              </a:rPr>
              <a:t>.</a:t>
            </a:r>
            <a:endParaRPr lang="ro-RO" sz="2000" b="1">
              <a:solidFill>
                <a:schemeClr val="accent6">
                  <a:lumMod val="75000"/>
                </a:schemeClr>
              </a:solidFill>
            </a:endParaRPr>
          </a:p>
        </p:txBody>
      </p:sp>
      <p:sp>
        <p:nvSpPr>
          <p:cNvPr id="17" name="Rectángulo: esquinas redondeadas 16">
            <a:extLst>
              <a:ext uri="{FF2B5EF4-FFF2-40B4-BE49-F238E27FC236}">
                <a16:creationId xmlns:a16="http://schemas.microsoft.com/office/drawing/2014/main" xmlns="" id="{2C31C117-F33D-4BD7-9A7F-E6F730A83D01}"/>
              </a:ext>
            </a:extLst>
          </p:cNvPr>
          <p:cNvSpPr/>
          <p:nvPr/>
        </p:nvSpPr>
        <p:spPr>
          <a:xfrm>
            <a:off x="249784" y="4268309"/>
            <a:ext cx="2250219" cy="1550401"/>
          </a:xfrm>
          <a:prstGeom prst="roundRect">
            <a:avLst/>
          </a:prstGeom>
          <a:blipFill dpi="0" rotWithShape="1">
            <a:blip r:embed="rId5" cstate="screen">
              <a:extLst>
                <a:ext uri="{28A0092B-C50C-407E-A947-70E740481C1C}">
                  <a14:useLocalDpi xmlns:a14="http://schemas.microsoft.com/office/drawing/2010/main" xmlns=""/>
                </a:ext>
              </a:extLst>
            </a:blip>
            <a:srcRect/>
            <a:stretch>
              <a:fillRect l="1548"/>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lumMod val="50000"/>
              </a:schemeClr>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xmlns="" id="{A62A9DAF-5556-4CE4-8DDB-39E5867CFC8B}"/>
              </a:ext>
            </a:extLst>
          </p:cNvPr>
          <p:cNvSpPr/>
          <p:nvPr/>
        </p:nvSpPr>
        <p:spPr>
          <a:xfrm>
            <a:off x="2588034" y="4614668"/>
            <a:ext cx="1895933" cy="830997"/>
          </a:xfrm>
          <a:custGeom>
            <a:avLst/>
            <a:gdLst>
              <a:gd name="connsiteX0" fmla="*/ 0 w 4267833"/>
              <a:gd name="connsiteY0" fmla="*/ 0 h 834831"/>
              <a:gd name="connsiteX1" fmla="*/ 4267833 w 4267833"/>
              <a:gd name="connsiteY1" fmla="*/ 0 h 834831"/>
              <a:gd name="connsiteX2" fmla="*/ 4267833 w 4267833"/>
              <a:gd name="connsiteY2" fmla="*/ 834831 h 834831"/>
              <a:gd name="connsiteX3" fmla="*/ 0 w 4267833"/>
              <a:gd name="connsiteY3" fmla="*/ 834831 h 834831"/>
              <a:gd name="connsiteX4" fmla="*/ 0 w 4267833"/>
              <a:gd name="connsiteY4" fmla="*/ 0 h 83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833" h="834831">
                <a:moveTo>
                  <a:pt x="0" y="0"/>
                </a:moveTo>
                <a:lnTo>
                  <a:pt x="4267833" y="0"/>
                </a:lnTo>
                <a:lnTo>
                  <a:pt x="4267833" y="834831"/>
                </a:lnTo>
                <a:lnTo>
                  <a:pt x="0" y="834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scene3d>
              <a:camera prst="orthographicFront"/>
              <a:lightRig rig="threePt" dir="t"/>
            </a:scene3d>
            <a:sp3d extrusionH="57150">
              <a:bevelT w="38100" h="38100"/>
            </a:sp3d>
          </a:bodyPr>
          <a:lstStyle/>
          <a:p>
            <a:pPr algn="ctr" defTabSz="889000">
              <a:lnSpc>
                <a:spcPct val="90000"/>
              </a:lnSpc>
              <a:spcBef>
                <a:spcPct val="0"/>
              </a:spcBef>
              <a:spcAft>
                <a:spcPct val="35000"/>
              </a:spcAft>
            </a:pPr>
            <a:r>
              <a:rPr lang="ro-RO" sz="2000" b="1">
                <a:solidFill>
                  <a:schemeClr val="accent1">
                    <a:lumMod val="75000"/>
                  </a:schemeClr>
                </a:solidFill>
              </a:rPr>
              <a:t>Constructorii lucrau cu armele </a:t>
            </a:r>
            <a:r>
              <a:rPr lang="ro-RO" sz="2000" b="1">
                <a:solidFill>
                  <a:schemeClr val="accent1">
                    <a:lumMod val="75000"/>
                  </a:schemeClr>
                </a:solidFill>
              </a:rPr>
              <a:t>la </a:t>
            </a:r>
            <a:r>
              <a:rPr lang="ro-RO" sz="2000" b="1" smtClean="0">
                <a:solidFill>
                  <a:schemeClr val="accent1">
                    <a:lumMod val="75000"/>
                  </a:schemeClr>
                </a:solidFill>
              </a:rPr>
              <a:t>îndemână</a:t>
            </a:r>
            <a:endParaRPr lang="ro-RO" sz="2000" b="1">
              <a:solidFill>
                <a:schemeClr val="accent1">
                  <a:lumMod val="75000"/>
                </a:schemeClr>
              </a:solidFill>
            </a:endParaRPr>
          </a:p>
        </p:txBody>
      </p:sp>
      <p:sp>
        <p:nvSpPr>
          <p:cNvPr id="19" name="Rectángulo: esquinas redondeadas 18">
            <a:extLst>
              <a:ext uri="{FF2B5EF4-FFF2-40B4-BE49-F238E27FC236}">
                <a16:creationId xmlns:a16="http://schemas.microsoft.com/office/drawing/2014/main" xmlns="" id="{79AE67FD-14AA-4917-B8EE-AFCAAF2EE21C}"/>
              </a:ext>
            </a:extLst>
          </p:cNvPr>
          <p:cNvSpPr/>
          <p:nvPr/>
        </p:nvSpPr>
        <p:spPr>
          <a:xfrm>
            <a:off x="4572000" y="4254967"/>
            <a:ext cx="2250219" cy="1550401"/>
          </a:xfrm>
          <a:prstGeom prst="roundRect">
            <a:avLst/>
          </a:prstGeom>
          <a:blipFill rotWithShape="1">
            <a:blip r:embed="rId6"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75000"/>
              </a:schemeClr>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orma libre: forma 19">
            <a:extLst>
              <a:ext uri="{FF2B5EF4-FFF2-40B4-BE49-F238E27FC236}">
                <a16:creationId xmlns:a16="http://schemas.microsoft.com/office/drawing/2014/main" xmlns="" id="{640AC88D-A2F1-4268-9CA9-85F1EFE01786}"/>
              </a:ext>
            </a:extLst>
          </p:cNvPr>
          <p:cNvSpPr/>
          <p:nvPr/>
        </p:nvSpPr>
        <p:spPr>
          <a:xfrm>
            <a:off x="6910251" y="4476169"/>
            <a:ext cx="2103120" cy="1107996"/>
          </a:xfrm>
          <a:custGeom>
            <a:avLst/>
            <a:gdLst>
              <a:gd name="connsiteX0" fmla="*/ 0 w 4267833"/>
              <a:gd name="connsiteY0" fmla="*/ 0 h 834831"/>
              <a:gd name="connsiteX1" fmla="*/ 4267833 w 4267833"/>
              <a:gd name="connsiteY1" fmla="*/ 0 h 834831"/>
              <a:gd name="connsiteX2" fmla="*/ 4267833 w 4267833"/>
              <a:gd name="connsiteY2" fmla="*/ 834831 h 834831"/>
              <a:gd name="connsiteX3" fmla="*/ 0 w 4267833"/>
              <a:gd name="connsiteY3" fmla="*/ 834831 h 834831"/>
              <a:gd name="connsiteX4" fmla="*/ 0 w 4267833"/>
              <a:gd name="connsiteY4" fmla="*/ 0 h 83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833" h="834831">
                <a:moveTo>
                  <a:pt x="0" y="0"/>
                </a:moveTo>
                <a:lnTo>
                  <a:pt x="4267833" y="0"/>
                </a:lnTo>
                <a:lnTo>
                  <a:pt x="4267833" y="834831"/>
                </a:lnTo>
                <a:lnTo>
                  <a:pt x="0" y="8348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scene3d>
              <a:camera prst="orthographicFront"/>
              <a:lightRig rig="threePt" dir="t"/>
            </a:scene3d>
            <a:sp3d extrusionH="57150">
              <a:bevelT w="38100" h="38100"/>
            </a:sp3d>
          </a:bodyPr>
          <a:lstStyle/>
          <a:p>
            <a:pPr algn="ctr" defTabSz="889000">
              <a:lnSpc>
                <a:spcPct val="90000"/>
              </a:lnSpc>
              <a:spcBef>
                <a:spcPct val="0"/>
              </a:spcBef>
              <a:spcAft>
                <a:spcPct val="35000"/>
              </a:spcAft>
            </a:pPr>
            <a:r>
              <a:rPr lang="ro-RO" sz="2000" b="1">
                <a:solidFill>
                  <a:schemeClr val="accent4">
                    <a:lumMod val="75000"/>
                  </a:schemeClr>
                </a:solidFill>
              </a:rPr>
              <a:t>Un </a:t>
            </a:r>
            <a:r>
              <a:rPr lang="ro-RO" sz="2000" b="1" smtClean="0">
                <a:solidFill>
                  <a:schemeClr val="accent4">
                    <a:lumMod val="75000"/>
                  </a:schemeClr>
                </a:solidFill>
              </a:rPr>
              <a:t>trâmbiţaş </a:t>
            </a:r>
            <a:r>
              <a:rPr lang="ro-RO" sz="2000" b="1">
                <a:solidFill>
                  <a:schemeClr val="accent4">
                    <a:lumMod val="75000"/>
                  </a:schemeClr>
                </a:solidFill>
              </a:rPr>
              <a:t>stătea mereu lângă Neemia să sune alarma la </a:t>
            </a:r>
            <a:r>
              <a:rPr lang="ro-RO" sz="2000" b="1">
                <a:solidFill>
                  <a:schemeClr val="accent4">
                    <a:lumMod val="75000"/>
                  </a:schemeClr>
                </a:solidFill>
              </a:rPr>
              <a:t>nevoie</a:t>
            </a:r>
            <a:r>
              <a:rPr lang="ro-RO" sz="2000" b="1" smtClean="0">
                <a:solidFill>
                  <a:schemeClr val="accent4">
                    <a:lumMod val="75000"/>
                  </a:schemeClr>
                </a:solidFill>
              </a:rPr>
              <a:t>.</a:t>
            </a:r>
            <a:endParaRPr lang="ro-RO" sz="2000" b="1">
              <a:solidFill>
                <a:schemeClr val="accent4">
                  <a:lumMod val="75000"/>
                </a:schemeClr>
              </a:solidFill>
            </a:endParaRPr>
          </a:p>
        </p:txBody>
      </p:sp>
      <p:sp>
        <p:nvSpPr>
          <p:cNvPr id="6" name="CuadroTexto 5">
            <a:extLst>
              <a:ext uri="{FF2B5EF4-FFF2-40B4-BE49-F238E27FC236}">
                <a16:creationId xmlns:a16="http://schemas.microsoft.com/office/drawing/2014/main" xmlns="" id="{992A8B41-5849-4533-AB70-22ADA6CCC195}"/>
              </a:ext>
            </a:extLst>
          </p:cNvPr>
          <p:cNvSpPr txBox="1"/>
          <p:nvPr/>
        </p:nvSpPr>
        <p:spPr>
          <a:xfrm>
            <a:off x="200297" y="6093853"/>
            <a:ext cx="6844936" cy="707886"/>
          </a:xfrm>
          <a:prstGeom prst="rect">
            <a:avLst/>
          </a:prstGeom>
          <a:noFill/>
        </p:spPr>
        <p:txBody>
          <a:bodyPr wrap="square" rtlCol="0">
            <a:spAutoFit/>
          </a:bodyPr>
          <a:lstStyle/>
          <a:p>
            <a:pPr>
              <a:spcBef>
                <a:spcPts val="600"/>
              </a:spcBef>
            </a:pPr>
            <a:r>
              <a:rPr lang="ro-RO" sz="2000" b="1"/>
              <a:t>Poporul s-a rugat întâi, apoi a </a:t>
            </a:r>
            <a:r>
              <a:rPr lang="ro-RO" sz="2000" b="1" smtClean="0"/>
              <a:t>acţionat</a:t>
            </a:r>
            <a:r>
              <a:rPr lang="ro-RO" sz="2000" b="1"/>
              <a:t>. Ei </a:t>
            </a:r>
            <a:r>
              <a:rPr lang="ro-RO" sz="2000" b="1" smtClean="0"/>
              <a:t>şi-au </a:t>
            </a:r>
            <a:r>
              <a:rPr lang="ro-RO" sz="2000" b="1"/>
              <a:t>făcut partea lor, iar Dumnezeu a făcut </a:t>
            </a:r>
            <a:r>
              <a:rPr lang="ro-RO" sz="2000" b="1"/>
              <a:t>restul</a:t>
            </a:r>
            <a:r>
              <a:rPr lang="ro-RO" sz="2000" b="1" smtClean="0"/>
              <a:t>.</a:t>
            </a:r>
            <a:endParaRPr lang="ro-RO" sz="2000" b="1"/>
          </a:p>
        </p:txBody>
      </p:sp>
      <p:pic>
        <p:nvPicPr>
          <p:cNvPr id="9" name="Imagen 8">
            <a:extLst>
              <a:ext uri="{FF2B5EF4-FFF2-40B4-BE49-F238E27FC236}">
                <a16:creationId xmlns:a16="http://schemas.microsoft.com/office/drawing/2014/main" xmlns="" id="{B16E7E0D-D815-486B-BDDB-20AAB2425701}"/>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951957" y="5691947"/>
            <a:ext cx="2076651" cy="10534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a:extLst>
              <a:ext uri="{FF2B5EF4-FFF2-40B4-BE49-F238E27FC236}">
                <a16:creationId xmlns:a16="http://schemas.microsoft.com/office/drawing/2014/main" xmlns="" id="{50DF1221-E232-42AF-ACC1-147495F852E6}"/>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881943" y="749548"/>
            <a:ext cx="2103120" cy="1577340"/>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874332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45"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ppt_w</p:attrName>
                                        </p:attrNameLst>
                                      </p:cBhvr>
                                      <p:tavLst>
                                        <p:tav tm="0" fmla="#ppt_w*sin(2.5*pi*$)">
                                          <p:val>
                                            <p:fltVal val="0"/>
                                          </p:val>
                                        </p:tav>
                                        <p:tav tm="100000">
                                          <p:val>
                                            <p:fltVal val="1"/>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
                                        <p:tgtEl>
                                          <p:spTgt spid="4"/>
                                        </p:tgtEl>
                                      </p:cBhvr>
                                    </p:animEffect>
                                    <p:anim calcmode="lin" valueType="num">
                                      <p:cBhvr>
                                        <p:cTn id="30" dur="400" fill="hold"/>
                                        <p:tgtEl>
                                          <p:spTgt spid="4"/>
                                        </p:tgtEl>
                                        <p:attrNameLst>
                                          <p:attrName>ppt_x</p:attrName>
                                        </p:attrNameLst>
                                      </p:cBhvr>
                                      <p:tavLst>
                                        <p:tav tm="0">
                                          <p:val>
                                            <p:strVal val="#ppt_x"/>
                                          </p:val>
                                        </p:tav>
                                        <p:tav tm="100000">
                                          <p:val>
                                            <p:strVal val="#ppt_x"/>
                                          </p:val>
                                        </p:tav>
                                      </p:tavLst>
                                    </p:anim>
                                    <p:anim calcmode="lin" valueType="num">
                                      <p:cBhvr>
                                        <p:cTn id="31" dur="400" fill="hold"/>
                                        <p:tgtEl>
                                          <p:spTgt spid="4"/>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fltVal val="0.5"/>
                                          </p:val>
                                        </p:tav>
                                        <p:tav tm="100000">
                                          <p:val>
                                            <p:strVal val="#ppt_y"/>
                                          </p:val>
                                        </p:tav>
                                      </p:tavLst>
                                    </p:anim>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anim calcmode="lin" valueType="num">
                                      <p:cBhvr>
                                        <p:cTn id="54" dur="500" fill="hold"/>
                                        <p:tgtEl>
                                          <p:spTgt spid="15"/>
                                        </p:tgtEl>
                                        <p:attrNameLst>
                                          <p:attrName>ppt_x</p:attrName>
                                        </p:attrNameLst>
                                      </p:cBhvr>
                                      <p:tavLst>
                                        <p:tav tm="0">
                                          <p:val>
                                            <p:fltVal val="0.5"/>
                                          </p:val>
                                        </p:tav>
                                        <p:tav tm="100000">
                                          <p:val>
                                            <p:strVal val="#ppt_x"/>
                                          </p:val>
                                        </p:tav>
                                      </p:tavLst>
                                    </p:anim>
                                    <p:anim calcmode="lin" valueType="num">
                                      <p:cBhvr>
                                        <p:cTn id="55" dur="500" fill="hold"/>
                                        <p:tgtEl>
                                          <p:spTgt spid="15"/>
                                        </p:tgtEl>
                                        <p:attrNameLst>
                                          <p:attrName>ppt_y</p:attrName>
                                        </p:attrNameLst>
                                      </p:cBhvr>
                                      <p:tavLst>
                                        <p:tav tm="0">
                                          <p:val>
                                            <p:fltVal val="0.5"/>
                                          </p:val>
                                        </p:tav>
                                        <p:tav tm="100000">
                                          <p:val>
                                            <p:strVal val="#ppt_y"/>
                                          </p:val>
                                        </p:tav>
                                      </p:tavLst>
                                    </p:anim>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fltVal val="0.5"/>
                                          </p:val>
                                        </p:tav>
                                        <p:tav tm="100000">
                                          <p:val>
                                            <p:strVal val="#ppt_x"/>
                                          </p:val>
                                        </p:tav>
                                      </p:tavLst>
                                    </p:anim>
                                    <p:anim calcmode="lin" valueType="num">
                                      <p:cBhvr>
                                        <p:cTn id="68" dur="500" fill="hold"/>
                                        <p:tgtEl>
                                          <p:spTgt spid="17"/>
                                        </p:tgtEl>
                                        <p:attrNameLst>
                                          <p:attrName>ppt_y</p:attrName>
                                        </p:attrNameLst>
                                      </p:cBhvr>
                                      <p:tavLst>
                                        <p:tav tm="0">
                                          <p:val>
                                            <p:fltVal val="0.5"/>
                                          </p:val>
                                        </p:tav>
                                        <p:tav tm="100000">
                                          <p:val>
                                            <p:strVal val="#ppt_y"/>
                                          </p:val>
                                        </p:tav>
                                      </p:tavLst>
                                    </p:anim>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anim calcmode="lin" valueType="num">
                                      <p:cBhvr>
                                        <p:cTn id="80" dur="500" fill="hold"/>
                                        <p:tgtEl>
                                          <p:spTgt spid="19"/>
                                        </p:tgtEl>
                                        <p:attrNameLst>
                                          <p:attrName>ppt_x</p:attrName>
                                        </p:attrNameLst>
                                      </p:cBhvr>
                                      <p:tavLst>
                                        <p:tav tm="0">
                                          <p:val>
                                            <p:fltVal val="0.5"/>
                                          </p:val>
                                        </p:tav>
                                        <p:tav tm="100000">
                                          <p:val>
                                            <p:strVal val="#ppt_x"/>
                                          </p:val>
                                        </p:tav>
                                      </p:tavLst>
                                    </p:anim>
                                    <p:anim calcmode="lin" valueType="num">
                                      <p:cBhvr>
                                        <p:cTn id="81" dur="500" fill="hold"/>
                                        <p:tgtEl>
                                          <p:spTgt spid="19"/>
                                        </p:tgtEl>
                                        <p:attrNameLst>
                                          <p:attrName>ppt_y</p:attrName>
                                        </p:attrNameLst>
                                      </p:cBhvr>
                                      <p:tavLst>
                                        <p:tav tm="0">
                                          <p:val>
                                            <p:fltVal val="0.5"/>
                                          </p:val>
                                        </p:tav>
                                        <p:tav tm="100000">
                                          <p:val>
                                            <p:strVal val="#ppt_y"/>
                                          </p:val>
                                        </p:tav>
                                      </p:tavLst>
                                    </p:anim>
                                  </p:childTnLst>
                                </p:cTn>
                              </p:par>
                            </p:childTnLst>
                          </p:cTn>
                        </p:par>
                        <p:par>
                          <p:cTn id="82" fill="hold">
                            <p:stCondLst>
                              <p:cond delay="500"/>
                            </p:stCondLst>
                            <p:childTnLst>
                              <p:par>
                                <p:cTn id="83" presetID="14" presetClass="entr" presetSubtype="1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randombar(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additive="base">
                                        <p:cTn id="90" dur="500" fill="hold"/>
                                        <p:tgtEl>
                                          <p:spTgt spid="9"/>
                                        </p:tgtEl>
                                        <p:attrNameLst>
                                          <p:attrName>ppt_x</p:attrName>
                                        </p:attrNameLst>
                                      </p:cBhvr>
                                      <p:tavLst>
                                        <p:tav tm="0">
                                          <p:val>
                                            <p:strVal val="0-#ppt_w/2"/>
                                          </p:val>
                                        </p:tav>
                                        <p:tav tm="100000">
                                          <p:val>
                                            <p:strVal val="#ppt_x"/>
                                          </p:val>
                                        </p:tav>
                                      </p:tavLst>
                                    </p:anim>
                                    <p:anim calcmode="lin" valueType="num">
                                      <p:cBhvr additive="base">
                                        <p:cTn id="91" dur="500" fill="hold"/>
                                        <p:tgtEl>
                                          <p:spTgt spid="9"/>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0-#ppt_w/2"/>
                                          </p:val>
                                        </p:tav>
                                        <p:tav tm="100000">
                                          <p:val>
                                            <p:strVal val="#ppt_x"/>
                                          </p:val>
                                        </p:tav>
                                      </p:tavLst>
                                    </p:anim>
                                    <p:anim calcmode="lin" valueType="num">
                                      <p:cBhvr additive="base">
                                        <p:cTn id="9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4" grpId="0"/>
      <p:bldP spid="16" grpId="0"/>
      <p:bldP spid="18" grpId="0"/>
      <p:bldP spid="20" grpId="0"/>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1276</Words>
  <Application>Microsoft Office PowerPoint</Application>
  <PresentationFormat>Expunere pe ecran (4:3)</PresentationFormat>
  <Paragraphs>76</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Wingdings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Confruntarea cu impotrivirea</dc:title>
  <dc:subject>Studiu Biblic, Trim. IV, 2019 – Ezra si Neemia</dc:subject>
  <dc:creator>Sergio Fustero Carreras</dc:creator>
  <cp:keywords>http://www.7adventist.com/studiu/</cp:keywords>
  <cp:lastModifiedBy>Administrator</cp:lastModifiedBy>
  <cp:revision>141</cp:revision>
  <dcterms:created xsi:type="dcterms:W3CDTF">2019-09-27T16:04:59Z</dcterms:created>
  <dcterms:modified xsi:type="dcterms:W3CDTF">2019-10-17T05:35:17Z</dcterms:modified>
</cp:coreProperties>
</file>