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6" r:id="rId3"/>
    <p:sldId id="269" r:id="rId4"/>
    <p:sldId id="267" r:id="rId5"/>
    <p:sldId id="258" r:id="rId6"/>
    <p:sldId id="259" r:id="rId7"/>
    <p:sldId id="260" r:id="rId8"/>
    <p:sldId id="265" r:id="rId9"/>
    <p:sldId id="268" r:id="rId10"/>
    <p:sldId id="262" r:id="rId11"/>
    <p:sldId id="264"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A2B5B"/>
    <a:srgbClr val="0C2A96"/>
    <a:srgbClr val="CED8FB"/>
    <a:srgbClr val="B78A3E"/>
    <a:srgbClr val="BB5823"/>
    <a:srgbClr val="B62C00"/>
    <a:srgbClr val="D0BB94"/>
    <a:srgbClr val="C3A877"/>
    <a:srgbClr val="B9995F"/>
    <a:srgbClr val="B691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4830" autoAdjust="0"/>
  </p:normalViewPr>
  <p:slideViewPr>
    <p:cSldViewPr snapToGrid="0">
      <p:cViewPr varScale="1">
        <p:scale>
          <a:sx n="83" d="100"/>
          <a:sy n="83" d="100"/>
        </p:scale>
        <p:origin x="-90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0E519-4E7D-499A-9C4D-A0ABD8F8EF4D}"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s-ES"/>
        </a:p>
      </dgm:t>
    </dgm:pt>
    <dgm:pt modelId="{3D627E02-2C50-49E5-A380-819A12984EBE}">
      <dgm:prSet custT="1"/>
      <dgm:spPr>
        <a:solidFill>
          <a:srgbClr val="D0BB94"/>
        </a:solidFill>
        <a:ln>
          <a:solidFill>
            <a:schemeClr val="accent4">
              <a:lumMod val="60000"/>
              <a:lumOff val="40000"/>
            </a:schemeClr>
          </a:solidFill>
        </a:ln>
      </dgm:spPr>
      <dgm:t>
        <a:bodyPr/>
        <a:lstStyle/>
        <a:p>
          <a:pPr algn="l"/>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Dacă ai darul slujirii, slujeşte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7</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88443F1A-553F-4F08-AE19-1F794B4F580A}" type="parTrans" cxnId="{015131C4-DF2D-452F-9CEF-E83A76D80E43}">
      <dgm:prSet/>
      <dgm:spPr/>
      <dgm:t>
        <a:bodyPr/>
        <a:lstStyle/>
        <a:p>
          <a:endParaRPr lang="es-ES" sz="2000" b="1">
            <a:effectLst>
              <a:outerShdw blurRad="38100" dist="38100" dir="2700000" algn="tl">
                <a:srgbClr val="000000">
                  <a:alpha val="43137"/>
                </a:srgbClr>
              </a:outerShdw>
            </a:effectLst>
          </a:endParaRPr>
        </a:p>
      </dgm:t>
    </dgm:pt>
    <dgm:pt modelId="{FD381388-9B5A-4B67-B86D-34CFBD5996B2}" type="sibTrans" cxnId="{015131C4-DF2D-452F-9CEF-E83A76D80E43}">
      <dgm:prSet/>
      <dgm:spPr/>
      <dgm:t>
        <a:bodyPr/>
        <a:lstStyle/>
        <a:p>
          <a:endParaRPr lang="es-ES" sz="2000" b="1">
            <a:effectLst>
              <a:outerShdw blurRad="38100" dist="38100" dir="2700000" algn="tl">
                <a:srgbClr val="000000">
                  <a:alpha val="43137"/>
                </a:srgbClr>
              </a:outerShdw>
            </a:effectLst>
          </a:endParaRPr>
        </a:p>
      </dgm:t>
    </dgm:pt>
    <dgm:pt modelId="{16F8D81C-ED58-4173-919E-81AB3819C98A}">
      <dgm:prSet custT="1"/>
      <dgm:spPr>
        <a:solidFill>
          <a:srgbClr val="C3A877"/>
        </a:solidFill>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Dacă ai darul de a da, dă cu inimă largă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8</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CE1F5820-1F92-4D0E-85FE-4FEF134899EB}" type="parTrans" cxnId="{205E2944-4B07-441D-B444-2E7050782FF2}">
      <dgm:prSet/>
      <dgm:spPr/>
      <dgm:t>
        <a:bodyPr/>
        <a:lstStyle/>
        <a:p>
          <a:endParaRPr lang="es-ES" sz="2000" b="1">
            <a:effectLst>
              <a:outerShdw blurRad="38100" dist="38100" dir="2700000" algn="tl">
                <a:srgbClr val="000000">
                  <a:alpha val="43137"/>
                </a:srgbClr>
              </a:outerShdw>
            </a:effectLst>
          </a:endParaRPr>
        </a:p>
      </dgm:t>
    </dgm:pt>
    <dgm:pt modelId="{017553C3-7DB7-4974-B7C9-6C133EFBE4EF}" type="sibTrans" cxnId="{205E2944-4B07-441D-B444-2E7050782FF2}">
      <dgm:prSet/>
      <dgm:spPr/>
      <dgm:t>
        <a:bodyPr/>
        <a:lstStyle/>
        <a:p>
          <a:endParaRPr lang="es-ES" sz="2000" b="1">
            <a:effectLst>
              <a:outerShdw blurRad="38100" dist="38100" dir="2700000" algn="tl">
                <a:srgbClr val="000000">
                  <a:alpha val="43137"/>
                </a:srgbClr>
              </a:outerShdw>
            </a:effectLst>
          </a:endParaRPr>
        </a:p>
      </dgm:t>
    </dgm:pt>
    <dgm:pt modelId="{3C84D8E4-C2AC-4619-ADF4-F75383698D1E}">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Fă milostenie cu bucurie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8</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FF5123C6-86DF-4C2A-AF0C-2395D008BD25}" type="parTrans" cxnId="{924928E9-1752-4B09-8BBB-06A845859005}">
      <dgm:prSet/>
      <dgm:spPr/>
      <dgm:t>
        <a:bodyPr/>
        <a:lstStyle/>
        <a:p>
          <a:endParaRPr lang="es-ES" sz="2000" b="1">
            <a:effectLst>
              <a:outerShdw blurRad="38100" dist="38100" dir="2700000" algn="tl">
                <a:srgbClr val="000000">
                  <a:alpha val="43137"/>
                </a:srgbClr>
              </a:outerShdw>
            </a:effectLst>
          </a:endParaRPr>
        </a:p>
      </dgm:t>
    </dgm:pt>
    <dgm:pt modelId="{6F673F15-CBFE-4832-B9A5-82B28AC6604C}" type="sibTrans" cxnId="{924928E9-1752-4B09-8BBB-06A845859005}">
      <dgm:prSet/>
      <dgm:spPr/>
      <dgm:t>
        <a:bodyPr/>
        <a:lstStyle/>
        <a:p>
          <a:endParaRPr lang="es-ES" sz="2000" b="1">
            <a:effectLst>
              <a:outerShdw blurRad="38100" dist="38100" dir="2700000" algn="tl">
                <a:srgbClr val="000000">
                  <a:alpha val="43137"/>
                </a:srgbClr>
              </a:outerShdw>
            </a:effectLst>
          </a:endParaRPr>
        </a:p>
      </dgm:t>
    </dgm:pt>
    <dgm:pt modelId="{AE2FFBB6-0AB7-4D4C-9041-D0CF4E39B70D}">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Iubeşte fără prefăcătorie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9</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89896A03-5D71-4C74-BEC4-2A33FCD53D20}" type="parTrans" cxnId="{CD7AAB16-B410-4150-B3C1-E38AE8BB46A4}">
      <dgm:prSet/>
      <dgm:spPr/>
      <dgm:t>
        <a:bodyPr/>
        <a:lstStyle/>
        <a:p>
          <a:endParaRPr lang="es-ES" sz="2000" b="1">
            <a:effectLst>
              <a:outerShdw blurRad="38100" dist="38100" dir="2700000" algn="tl">
                <a:srgbClr val="000000">
                  <a:alpha val="43137"/>
                </a:srgbClr>
              </a:outerShdw>
            </a:effectLst>
          </a:endParaRPr>
        </a:p>
      </dgm:t>
    </dgm:pt>
    <dgm:pt modelId="{4B120A88-00DF-44F4-B2B8-0AE6499A025E}" type="sibTrans" cxnId="{CD7AAB16-B410-4150-B3C1-E38AE8BB46A4}">
      <dgm:prSet/>
      <dgm:spPr/>
      <dgm:t>
        <a:bodyPr/>
        <a:lstStyle/>
        <a:p>
          <a:endParaRPr lang="es-ES" sz="2000" b="1">
            <a:effectLst>
              <a:outerShdw blurRad="38100" dist="38100" dir="2700000" algn="tl">
                <a:srgbClr val="000000">
                  <a:alpha val="43137"/>
                </a:srgbClr>
              </a:outerShdw>
            </a:effectLst>
          </a:endParaRPr>
        </a:p>
      </dgm:t>
    </dgm:pt>
    <dgm:pt modelId="{CD83D34B-68DC-4949-BFFF-E005879761DF}">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Fie-ţi groază de rău şi fă binele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9</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2094381B-B21C-481C-ACD1-319A7B122F08}" type="parTrans" cxnId="{A39F2E82-BF17-4930-9832-87624367D5DF}">
      <dgm:prSet/>
      <dgm:spPr/>
      <dgm:t>
        <a:bodyPr/>
        <a:lstStyle/>
        <a:p>
          <a:endParaRPr lang="es-ES" sz="2000" b="1">
            <a:effectLst>
              <a:outerShdw blurRad="38100" dist="38100" dir="2700000" algn="tl">
                <a:srgbClr val="000000">
                  <a:alpha val="43137"/>
                </a:srgbClr>
              </a:outerShdw>
            </a:effectLst>
          </a:endParaRPr>
        </a:p>
      </dgm:t>
    </dgm:pt>
    <dgm:pt modelId="{8406CBE4-3030-43D4-8830-009208791566}" type="sibTrans" cxnId="{A39F2E82-BF17-4930-9832-87624367D5DF}">
      <dgm:prSet/>
      <dgm:spPr/>
      <dgm:t>
        <a:bodyPr/>
        <a:lstStyle/>
        <a:p>
          <a:endParaRPr lang="es-ES" sz="2000" b="1">
            <a:effectLst>
              <a:outerShdw blurRad="38100" dist="38100" dir="2700000" algn="tl">
                <a:srgbClr val="000000">
                  <a:alpha val="43137"/>
                </a:srgbClr>
              </a:outerShdw>
            </a:effectLst>
          </a:endParaRPr>
        </a:p>
      </dgm:t>
    </dgm:pt>
    <dgm:pt modelId="{2FB45479-EE7A-467D-95BB-3915E383D9EE}">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Iubeşte cu o dragoste frăţească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10</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F40CB4C8-9C58-4DBF-9CC2-B08E3F7DC65E}" type="parTrans" cxnId="{0B0C4BE7-A549-456D-93BC-94CC80A4DBC6}">
      <dgm:prSet/>
      <dgm:spPr/>
      <dgm:t>
        <a:bodyPr/>
        <a:lstStyle/>
        <a:p>
          <a:endParaRPr lang="es-ES" sz="2000" b="1">
            <a:effectLst>
              <a:outerShdw blurRad="38100" dist="38100" dir="2700000" algn="tl">
                <a:srgbClr val="000000">
                  <a:alpha val="43137"/>
                </a:srgbClr>
              </a:outerShdw>
            </a:effectLst>
          </a:endParaRPr>
        </a:p>
      </dgm:t>
    </dgm:pt>
    <dgm:pt modelId="{026AE65D-6FCD-48F8-8F8A-48092E345479}" type="sibTrans" cxnId="{0B0C4BE7-A549-456D-93BC-94CC80A4DBC6}">
      <dgm:prSet/>
      <dgm:spPr/>
      <dgm:t>
        <a:bodyPr/>
        <a:lstStyle/>
        <a:p>
          <a:endParaRPr lang="es-ES" sz="2000" b="1">
            <a:effectLst>
              <a:outerShdw blurRad="38100" dist="38100" dir="2700000" algn="tl">
                <a:srgbClr val="000000">
                  <a:alpha val="43137"/>
                </a:srgbClr>
              </a:outerShdw>
            </a:effectLst>
          </a:endParaRPr>
        </a:p>
      </dgm:t>
    </dgm:pt>
    <dgm:pt modelId="{5814D69A-E1A2-4E8A-BA31-9B3F15F11DF4}">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Cinsteşte-i pe ceilalţi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10</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B4187294-F8FB-4198-AA4C-4E01EAD1C47C}" type="parTrans" cxnId="{D85C6343-DCF3-4560-8B92-75842F6C885F}">
      <dgm:prSet/>
      <dgm:spPr/>
      <dgm:t>
        <a:bodyPr/>
        <a:lstStyle/>
        <a:p>
          <a:endParaRPr lang="es-ES" sz="2000" b="1">
            <a:effectLst>
              <a:outerShdw blurRad="38100" dist="38100" dir="2700000" algn="tl">
                <a:srgbClr val="000000">
                  <a:alpha val="43137"/>
                </a:srgbClr>
              </a:outerShdw>
            </a:effectLst>
          </a:endParaRPr>
        </a:p>
      </dgm:t>
    </dgm:pt>
    <dgm:pt modelId="{67057517-C680-448A-AE84-A2690D2AE18E}" type="sibTrans" cxnId="{D85C6343-DCF3-4560-8B92-75842F6C885F}">
      <dgm:prSet/>
      <dgm:spPr/>
      <dgm:t>
        <a:bodyPr/>
        <a:lstStyle/>
        <a:p>
          <a:endParaRPr lang="es-ES" sz="2000" b="1">
            <a:effectLst>
              <a:outerShdw blurRad="38100" dist="38100" dir="2700000" algn="tl">
                <a:srgbClr val="000000">
                  <a:alpha val="43137"/>
                </a:srgbClr>
              </a:outerShdw>
            </a:effectLst>
          </a:endParaRPr>
        </a:p>
      </dgm:t>
    </dgm:pt>
    <dgm:pt modelId="{D7660B90-11A5-4512-A4FB-29D25B5C9A92}">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Fi</a:t>
          </a:r>
          <a:r>
            <a:rPr lang="en-GB" sz="1900" b="1" kern="1200" dirty="0" err="1" smtClean="0">
              <a:solidFill>
                <a:prstClr val="white"/>
              </a:solidFill>
              <a:effectLst>
                <a:outerShdw blurRad="38100" dist="38100" dir="2700000" algn="tl">
                  <a:srgbClr val="000000">
                    <a:alpha val="43137"/>
                  </a:srgbClr>
                </a:outerShdw>
              </a:effectLst>
              <a:latin typeface="Calibri" panose="020F0502020204030204"/>
              <a:ea typeface="+mn-ea"/>
              <a:cs typeface="+mn-cs"/>
            </a:rPr>
            <a:t>i</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sârguincios</a:t>
          </a:r>
          <a:r>
            <a:rPr lang="en-GB"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nu leneş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11</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C6BFAEEF-B02D-425E-8D15-ADEE7EE7D9F7}" type="parTrans" cxnId="{BCFE70C0-DAA0-418D-BE7B-F0E49203F51A}">
      <dgm:prSet/>
      <dgm:spPr/>
      <dgm:t>
        <a:bodyPr/>
        <a:lstStyle/>
        <a:p>
          <a:endParaRPr lang="es-ES" sz="2000" b="1">
            <a:effectLst>
              <a:outerShdw blurRad="38100" dist="38100" dir="2700000" algn="tl">
                <a:srgbClr val="000000">
                  <a:alpha val="43137"/>
                </a:srgbClr>
              </a:outerShdw>
            </a:effectLst>
          </a:endParaRPr>
        </a:p>
      </dgm:t>
    </dgm:pt>
    <dgm:pt modelId="{4219C927-B724-4429-AC6A-B8F58BED6BA7}" type="sibTrans" cxnId="{BCFE70C0-DAA0-418D-BE7B-F0E49203F51A}">
      <dgm:prSet/>
      <dgm:spPr/>
      <dgm:t>
        <a:bodyPr/>
        <a:lstStyle/>
        <a:p>
          <a:endParaRPr lang="es-ES" sz="2000" b="1">
            <a:effectLst>
              <a:outerShdw blurRad="38100" dist="38100" dir="2700000" algn="tl">
                <a:srgbClr val="000000">
                  <a:alpha val="43137"/>
                </a:srgbClr>
              </a:outerShdw>
            </a:effectLst>
          </a:endParaRPr>
        </a:p>
      </dgm:t>
    </dgm:pt>
    <dgm:pt modelId="{5B6C88D3-6339-4D9E-86C7-90C1844E8260}">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Dă pentru a satisface nevoile sfinţilor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13</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6806637B-1CB2-4FA0-988D-69A10ECC5C99}" type="parTrans" cxnId="{E20B0263-A641-44CA-B346-550BA0C8E2BC}">
      <dgm:prSet/>
      <dgm:spPr/>
      <dgm:t>
        <a:bodyPr/>
        <a:lstStyle/>
        <a:p>
          <a:endParaRPr lang="es-ES" sz="2000" b="1">
            <a:effectLst>
              <a:outerShdw blurRad="38100" dist="38100" dir="2700000" algn="tl">
                <a:srgbClr val="000000">
                  <a:alpha val="43137"/>
                </a:srgbClr>
              </a:outerShdw>
            </a:effectLst>
          </a:endParaRPr>
        </a:p>
      </dgm:t>
    </dgm:pt>
    <dgm:pt modelId="{2D730EF9-F01A-4F23-A776-C0A9A79FCBCE}" type="sibTrans" cxnId="{E20B0263-A641-44CA-B346-550BA0C8E2BC}">
      <dgm:prSet/>
      <dgm:spPr/>
      <dgm:t>
        <a:bodyPr/>
        <a:lstStyle/>
        <a:p>
          <a:endParaRPr lang="es-ES" sz="2000" b="1">
            <a:effectLst>
              <a:outerShdw blurRad="38100" dist="38100" dir="2700000" algn="tl">
                <a:srgbClr val="000000">
                  <a:alpha val="43137"/>
                </a:srgbClr>
              </a:outerShdw>
            </a:effectLst>
          </a:endParaRPr>
        </a:p>
      </dgm:t>
    </dgm:pt>
    <dgm:pt modelId="{BDBDA554-7F22-4B31-9E5C-5F3F3F36D60F}">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F</a:t>
          </a:r>
          <a:r>
            <a:rPr lang="en-GB" sz="19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i</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i </a:t>
          </a:r>
          <a:r>
            <a:rPr lang="ro-RO" sz="1900" b="1" kern="1200" dirty="0" err="1" smtClean="0">
              <a:solidFill>
                <a:prstClr val="white"/>
              </a:solidFill>
              <a:effectLst>
                <a:outerShdw blurRad="38100" dist="38100" dir="2700000" algn="tl">
                  <a:srgbClr val="000000">
                    <a:alpha val="43137"/>
                  </a:srgbClr>
                </a:outerShdw>
              </a:effectLst>
              <a:latin typeface="Calibri" panose="020F0502020204030204"/>
              <a:ea typeface="+mn-ea"/>
              <a:cs typeface="+mn-cs"/>
            </a:rPr>
            <a:t>primtor</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de oaspeţi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13</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6C2FC210-D7FA-4746-8E6C-BC8277B78A9A}" type="parTrans" cxnId="{5949E9E3-68F5-4A46-9788-39D8EBA7963E}">
      <dgm:prSet/>
      <dgm:spPr/>
      <dgm:t>
        <a:bodyPr/>
        <a:lstStyle/>
        <a:p>
          <a:endParaRPr lang="es-ES" sz="2000" b="1">
            <a:effectLst>
              <a:outerShdw blurRad="38100" dist="38100" dir="2700000" algn="tl">
                <a:srgbClr val="000000">
                  <a:alpha val="43137"/>
                </a:srgbClr>
              </a:outerShdw>
            </a:effectLst>
          </a:endParaRPr>
        </a:p>
      </dgm:t>
    </dgm:pt>
    <dgm:pt modelId="{B0312D07-C106-4D01-8162-35A854FD3591}" type="sibTrans" cxnId="{5949E9E3-68F5-4A46-9788-39D8EBA7963E}">
      <dgm:prSet/>
      <dgm:spPr/>
      <dgm:t>
        <a:bodyPr/>
        <a:lstStyle/>
        <a:p>
          <a:endParaRPr lang="es-ES" sz="2000" b="1">
            <a:effectLst>
              <a:outerShdw blurRad="38100" dist="38100" dir="2700000" algn="tl">
                <a:srgbClr val="000000">
                  <a:alpha val="43137"/>
                </a:srgbClr>
              </a:outerShdw>
            </a:effectLst>
          </a:endParaRPr>
        </a:p>
      </dgm:t>
    </dgm:pt>
    <dgm:pt modelId="{184D3AB7-D3FD-4F62-AFDA-13A4556B8D53}">
      <dgm:prSet custT="1"/>
      <dgm:spPr>
        <a:ln>
          <a:solidFill>
            <a:schemeClr val="accent4">
              <a:lumMod val="60000"/>
              <a:lumOff val="40000"/>
            </a:schemeClr>
          </a:solidFill>
        </a:ln>
      </dgm:spPr>
      <dgm:t>
        <a:bodyPr/>
        <a:lstStyle/>
        <a:p>
          <a:pPr marL="0" lvl="0" indent="0" algn="l" defTabSz="889000">
            <a:lnSpc>
              <a:spcPct val="90000"/>
            </a:lnSpc>
            <a:spcBef>
              <a:spcPct val="0"/>
            </a:spcBef>
            <a:spcAft>
              <a:spcPct val="35000"/>
            </a:spcAft>
            <a:buNone/>
          </a:pPr>
          <a:r>
            <a:rPr lang="ro-RO" sz="18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Bucură-te cu cei ce se bucură şi plângi cu cei ce plâng </a:t>
          </a:r>
          <a:r>
            <a:rPr lang="en-US" sz="16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6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15</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22869134-D4A4-4C5C-A626-2F7451699A49}" type="parTrans" cxnId="{A6A458A1-32F0-485D-A8FC-2CF111D905B6}">
      <dgm:prSet/>
      <dgm:spPr/>
      <dgm:t>
        <a:bodyPr/>
        <a:lstStyle/>
        <a:p>
          <a:endParaRPr lang="es-ES" sz="2000" b="1">
            <a:effectLst>
              <a:outerShdw blurRad="38100" dist="38100" dir="2700000" algn="tl">
                <a:srgbClr val="000000">
                  <a:alpha val="43137"/>
                </a:srgbClr>
              </a:outerShdw>
            </a:effectLst>
          </a:endParaRPr>
        </a:p>
      </dgm:t>
    </dgm:pt>
    <dgm:pt modelId="{44E9D0E4-B26E-455B-B9D8-64699FECD9E1}" type="sibTrans" cxnId="{A6A458A1-32F0-485D-A8FC-2CF111D905B6}">
      <dgm:prSet/>
      <dgm:spPr/>
      <dgm:t>
        <a:bodyPr/>
        <a:lstStyle/>
        <a:p>
          <a:endParaRPr lang="es-ES" sz="2000" b="1">
            <a:effectLst>
              <a:outerShdw blurRad="38100" dist="38100" dir="2700000" algn="tl">
                <a:srgbClr val="000000">
                  <a:alpha val="43137"/>
                </a:srgbClr>
              </a:outerShdw>
            </a:effectLst>
          </a:endParaRPr>
        </a:p>
      </dgm:t>
    </dgm:pt>
    <dgm:pt modelId="{63D1DA05-1476-4340-9DE9-53985A6EBFEE}">
      <dgm:prSet custT="1"/>
      <dgm:spPr>
        <a:ln>
          <a:solidFill>
            <a:schemeClr val="accent4">
              <a:lumMod val="60000"/>
              <a:lumOff val="40000"/>
            </a:schemeClr>
          </a:solidFill>
        </a:ln>
      </dgm:spPr>
      <dgm:t>
        <a:bodyPr/>
        <a:lstStyle/>
        <a:p>
          <a:pPr algn="l"/>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Dacă vrăşmaşul tău e flămând, dă-i să </a:t>
          </a:r>
          <a:r>
            <a:rPr lang="ro-RO" sz="1900" b="1" kern="1200" dirty="0" err="1" smtClean="0">
              <a:solidFill>
                <a:prstClr val="white"/>
              </a:solidFill>
              <a:effectLst>
                <a:outerShdw blurRad="38100" dist="38100" dir="2700000" algn="tl">
                  <a:srgbClr val="000000">
                    <a:alpha val="43137"/>
                  </a:srgbClr>
                </a:outerShdw>
              </a:effectLst>
              <a:latin typeface="Calibri" panose="020F0502020204030204"/>
              <a:ea typeface="+mn-ea"/>
              <a:cs typeface="+mn-cs"/>
            </a:rPr>
            <a:t>manânce</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20</a:t>
          </a:r>
          <a:r>
            <a:rPr lang="es-ES" sz="1900" b="1" kern="1200" dirty="0">
              <a:effectLst>
                <a:outerShdw blurRad="38100" dist="38100" dir="2700000" algn="tl">
                  <a:srgbClr val="000000">
                    <a:alpha val="43137"/>
                  </a:srgbClr>
                </a:outerShdw>
              </a:effectLst>
            </a:rPr>
            <a:t>)</a:t>
          </a:r>
        </a:p>
      </dgm:t>
    </dgm:pt>
    <dgm:pt modelId="{2C9C8976-C030-4B81-8309-E24352CEC81A}" type="parTrans" cxnId="{7F475A12-043A-4145-BE0A-CE24FA4A05BE}">
      <dgm:prSet/>
      <dgm:spPr/>
      <dgm:t>
        <a:bodyPr/>
        <a:lstStyle/>
        <a:p>
          <a:endParaRPr lang="es-ES" sz="2000" b="1">
            <a:effectLst>
              <a:outerShdw blurRad="38100" dist="38100" dir="2700000" algn="tl">
                <a:srgbClr val="000000">
                  <a:alpha val="43137"/>
                </a:srgbClr>
              </a:outerShdw>
            </a:effectLst>
          </a:endParaRPr>
        </a:p>
      </dgm:t>
    </dgm:pt>
    <dgm:pt modelId="{7E552E4A-9303-4932-BD51-6B0F51D82BD6}" type="sibTrans" cxnId="{7F475A12-043A-4145-BE0A-CE24FA4A05BE}">
      <dgm:prSet/>
      <dgm:spPr/>
      <dgm:t>
        <a:bodyPr/>
        <a:lstStyle/>
        <a:p>
          <a:endParaRPr lang="es-ES" sz="2000" b="1">
            <a:effectLst>
              <a:outerShdw blurRad="38100" dist="38100" dir="2700000" algn="tl">
                <a:srgbClr val="000000">
                  <a:alpha val="43137"/>
                </a:srgbClr>
              </a:outerShdw>
            </a:effectLst>
          </a:endParaRPr>
        </a:p>
      </dgm:t>
    </dgm:pt>
    <dgm:pt modelId="{331F0B82-1FF6-4D07-8A08-E2A34378F9F1}" type="pres">
      <dgm:prSet presAssocID="{DE50E519-4E7D-499A-9C4D-A0ABD8F8EF4D}" presName="linear" presStyleCnt="0">
        <dgm:presLayoutVars>
          <dgm:animLvl val="lvl"/>
          <dgm:resizeHandles val="exact"/>
        </dgm:presLayoutVars>
      </dgm:prSet>
      <dgm:spPr/>
      <dgm:t>
        <a:bodyPr/>
        <a:lstStyle/>
        <a:p>
          <a:endParaRPr lang="ro-RO"/>
        </a:p>
      </dgm:t>
    </dgm:pt>
    <dgm:pt modelId="{065E711C-BB6C-48E5-ABC7-9B2B1BEE3128}" type="pres">
      <dgm:prSet presAssocID="{3D627E02-2C50-49E5-A380-819A12984EBE}" presName="parentText" presStyleLbl="node1" presStyleIdx="0" presStyleCnt="12">
        <dgm:presLayoutVars>
          <dgm:chMax val="0"/>
          <dgm:bulletEnabled val="1"/>
        </dgm:presLayoutVars>
      </dgm:prSet>
      <dgm:spPr/>
      <dgm:t>
        <a:bodyPr/>
        <a:lstStyle/>
        <a:p>
          <a:endParaRPr lang="ro-RO"/>
        </a:p>
      </dgm:t>
    </dgm:pt>
    <dgm:pt modelId="{2F12F327-81BF-4433-BED1-66CA08BDF43D}" type="pres">
      <dgm:prSet presAssocID="{FD381388-9B5A-4B67-B86D-34CFBD5996B2}" presName="spacer" presStyleCnt="0"/>
      <dgm:spPr/>
    </dgm:pt>
    <dgm:pt modelId="{3DBD696F-0120-43A3-AE61-00ED9018D7E9}" type="pres">
      <dgm:prSet presAssocID="{16F8D81C-ED58-4173-919E-81AB3819C98A}" presName="parentText" presStyleLbl="node1" presStyleIdx="1" presStyleCnt="12">
        <dgm:presLayoutVars>
          <dgm:chMax val="0"/>
          <dgm:bulletEnabled val="1"/>
        </dgm:presLayoutVars>
      </dgm:prSet>
      <dgm:spPr/>
      <dgm:t>
        <a:bodyPr/>
        <a:lstStyle/>
        <a:p>
          <a:endParaRPr lang="ro-RO"/>
        </a:p>
      </dgm:t>
    </dgm:pt>
    <dgm:pt modelId="{B7F6BCBD-E3BA-4F4E-ABD9-F130B89E2635}" type="pres">
      <dgm:prSet presAssocID="{017553C3-7DB7-4974-B7C9-6C133EFBE4EF}" presName="spacer" presStyleCnt="0"/>
      <dgm:spPr/>
    </dgm:pt>
    <dgm:pt modelId="{EED6C3BD-7DD1-4059-B89D-0F34192FB6C6}" type="pres">
      <dgm:prSet presAssocID="{3C84D8E4-C2AC-4619-ADF4-F75383698D1E}" presName="parentText" presStyleLbl="node1" presStyleIdx="2" presStyleCnt="12">
        <dgm:presLayoutVars>
          <dgm:chMax val="0"/>
          <dgm:bulletEnabled val="1"/>
        </dgm:presLayoutVars>
      </dgm:prSet>
      <dgm:spPr/>
      <dgm:t>
        <a:bodyPr/>
        <a:lstStyle/>
        <a:p>
          <a:endParaRPr lang="ro-RO"/>
        </a:p>
      </dgm:t>
    </dgm:pt>
    <dgm:pt modelId="{1A5DB6B9-F8D0-403D-B6E8-3F46620536A2}" type="pres">
      <dgm:prSet presAssocID="{6F673F15-CBFE-4832-B9A5-82B28AC6604C}" presName="spacer" presStyleCnt="0"/>
      <dgm:spPr/>
    </dgm:pt>
    <dgm:pt modelId="{D6AC2670-E658-4E2F-A0D4-84D64FCED54C}" type="pres">
      <dgm:prSet presAssocID="{AE2FFBB6-0AB7-4D4C-9041-D0CF4E39B70D}" presName="parentText" presStyleLbl="node1" presStyleIdx="3" presStyleCnt="12">
        <dgm:presLayoutVars>
          <dgm:chMax val="0"/>
          <dgm:bulletEnabled val="1"/>
        </dgm:presLayoutVars>
      </dgm:prSet>
      <dgm:spPr/>
      <dgm:t>
        <a:bodyPr/>
        <a:lstStyle/>
        <a:p>
          <a:endParaRPr lang="ro-RO"/>
        </a:p>
      </dgm:t>
    </dgm:pt>
    <dgm:pt modelId="{62E82807-D4F9-41A2-B3FC-DCA58377ED2B}" type="pres">
      <dgm:prSet presAssocID="{4B120A88-00DF-44F4-B2B8-0AE6499A025E}" presName="spacer" presStyleCnt="0"/>
      <dgm:spPr/>
    </dgm:pt>
    <dgm:pt modelId="{11E96D2D-66DA-445F-AD16-BD117698A1F6}" type="pres">
      <dgm:prSet presAssocID="{CD83D34B-68DC-4949-BFFF-E005879761DF}" presName="parentText" presStyleLbl="node1" presStyleIdx="4" presStyleCnt="12">
        <dgm:presLayoutVars>
          <dgm:chMax val="0"/>
          <dgm:bulletEnabled val="1"/>
        </dgm:presLayoutVars>
      </dgm:prSet>
      <dgm:spPr/>
      <dgm:t>
        <a:bodyPr/>
        <a:lstStyle/>
        <a:p>
          <a:endParaRPr lang="ro-RO"/>
        </a:p>
      </dgm:t>
    </dgm:pt>
    <dgm:pt modelId="{99CA6E03-C295-424A-8884-C80193AFE5ED}" type="pres">
      <dgm:prSet presAssocID="{8406CBE4-3030-43D4-8830-009208791566}" presName="spacer" presStyleCnt="0"/>
      <dgm:spPr/>
    </dgm:pt>
    <dgm:pt modelId="{362DFDE6-3CE6-4FF1-B3CA-9085C54140DE}" type="pres">
      <dgm:prSet presAssocID="{2FB45479-EE7A-467D-95BB-3915E383D9EE}" presName="parentText" presStyleLbl="node1" presStyleIdx="5" presStyleCnt="12">
        <dgm:presLayoutVars>
          <dgm:chMax val="0"/>
          <dgm:bulletEnabled val="1"/>
        </dgm:presLayoutVars>
      </dgm:prSet>
      <dgm:spPr/>
      <dgm:t>
        <a:bodyPr/>
        <a:lstStyle/>
        <a:p>
          <a:endParaRPr lang="ro-RO"/>
        </a:p>
      </dgm:t>
    </dgm:pt>
    <dgm:pt modelId="{FE56D2A5-7516-4CAA-A4EA-57AE71A6F70D}" type="pres">
      <dgm:prSet presAssocID="{026AE65D-6FCD-48F8-8F8A-48092E345479}" presName="spacer" presStyleCnt="0"/>
      <dgm:spPr/>
    </dgm:pt>
    <dgm:pt modelId="{4A3DF10E-B216-41D3-A902-9C2A21DC7D48}" type="pres">
      <dgm:prSet presAssocID="{5814D69A-E1A2-4E8A-BA31-9B3F15F11DF4}" presName="parentText" presStyleLbl="node1" presStyleIdx="6" presStyleCnt="12">
        <dgm:presLayoutVars>
          <dgm:chMax val="0"/>
          <dgm:bulletEnabled val="1"/>
        </dgm:presLayoutVars>
      </dgm:prSet>
      <dgm:spPr/>
      <dgm:t>
        <a:bodyPr/>
        <a:lstStyle/>
        <a:p>
          <a:endParaRPr lang="ro-RO"/>
        </a:p>
      </dgm:t>
    </dgm:pt>
    <dgm:pt modelId="{119BCD2E-0D3F-42C8-B075-B23B032D594B}" type="pres">
      <dgm:prSet presAssocID="{67057517-C680-448A-AE84-A2690D2AE18E}" presName="spacer" presStyleCnt="0"/>
      <dgm:spPr/>
    </dgm:pt>
    <dgm:pt modelId="{B7892072-E2A6-4FF0-9963-EF72DA1E1818}" type="pres">
      <dgm:prSet presAssocID="{D7660B90-11A5-4512-A4FB-29D25B5C9A92}" presName="parentText" presStyleLbl="node1" presStyleIdx="7" presStyleCnt="12">
        <dgm:presLayoutVars>
          <dgm:chMax val="0"/>
          <dgm:bulletEnabled val="1"/>
        </dgm:presLayoutVars>
      </dgm:prSet>
      <dgm:spPr/>
      <dgm:t>
        <a:bodyPr/>
        <a:lstStyle/>
        <a:p>
          <a:endParaRPr lang="ro-RO"/>
        </a:p>
      </dgm:t>
    </dgm:pt>
    <dgm:pt modelId="{E2787F34-DC17-448F-ADE6-AB74FCC5365D}" type="pres">
      <dgm:prSet presAssocID="{4219C927-B724-4429-AC6A-B8F58BED6BA7}" presName="spacer" presStyleCnt="0"/>
      <dgm:spPr/>
    </dgm:pt>
    <dgm:pt modelId="{FC43B94E-96E5-4135-B7DF-E47A2EA1B3DB}" type="pres">
      <dgm:prSet presAssocID="{5B6C88D3-6339-4D9E-86C7-90C1844E8260}" presName="parentText" presStyleLbl="node1" presStyleIdx="8" presStyleCnt="12">
        <dgm:presLayoutVars>
          <dgm:chMax val="0"/>
          <dgm:bulletEnabled val="1"/>
        </dgm:presLayoutVars>
      </dgm:prSet>
      <dgm:spPr/>
      <dgm:t>
        <a:bodyPr/>
        <a:lstStyle/>
        <a:p>
          <a:endParaRPr lang="ro-RO"/>
        </a:p>
      </dgm:t>
    </dgm:pt>
    <dgm:pt modelId="{1F0B6777-2FD7-4BA3-9ADE-86FFB784F580}" type="pres">
      <dgm:prSet presAssocID="{2D730EF9-F01A-4F23-A776-C0A9A79FCBCE}" presName="spacer" presStyleCnt="0"/>
      <dgm:spPr/>
    </dgm:pt>
    <dgm:pt modelId="{6AA5EAE8-F5C9-4E96-B5BA-CC62D5F047C5}" type="pres">
      <dgm:prSet presAssocID="{BDBDA554-7F22-4B31-9E5C-5F3F3F36D60F}" presName="parentText" presStyleLbl="node1" presStyleIdx="9" presStyleCnt="12">
        <dgm:presLayoutVars>
          <dgm:chMax val="0"/>
          <dgm:bulletEnabled val="1"/>
        </dgm:presLayoutVars>
      </dgm:prSet>
      <dgm:spPr/>
      <dgm:t>
        <a:bodyPr/>
        <a:lstStyle/>
        <a:p>
          <a:endParaRPr lang="ro-RO"/>
        </a:p>
      </dgm:t>
    </dgm:pt>
    <dgm:pt modelId="{A5B079E5-D527-425D-B980-D2AD5A5B9689}" type="pres">
      <dgm:prSet presAssocID="{B0312D07-C106-4D01-8162-35A854FD3591}" presName="spacer" presStyleCnt="0"/>
      <dgm:spPr/>
    </dgm:pt>
    <dgm:pt modelId="{D3B2B11D-8B40-4612-809A-468E59AF244F}" type="pres">
      <dgm:prSet presAssocID="{184D3AB7-D3FD-4F62-AFDA-13A4556B8D53}" presName="parentText" presStyleLbl="node1" presStyleIdx="10" presStyleCnt="12">
        <dgm:presLayoutVars>
          <dgm:chMax val="0"/>
          <dgm:bulletEnabled val="1"/>
        </dgm:presLayoutVars>
      </dgm:prSet>
      <dgm:spPr/>
      <dgm:t>
        <a:bodyPr/>
        <a:lstStyle/>
        <a:p>
          <a:endParaRPr lang="ro-RO"/>
        </a:p>
      </dgm:t>
    </dgm:pt>
    <dgm:pt modelId="{8C40AD8F-28DD-482E-A6E1-7914A26D94EF}" type="pres">
      <dgm:prSet presAssocID="{44E9D0E4-B26E-455B-B9D8-64699FECD9E1}" presName="spacer" presStyleCnt="0"/>
      <dgm:spPr/>
    </dgm:pt>
    <dgm:pt modelId="{58DFAF79-2778-4120-999A-EF94D73BAA27}" type="pres">
      <dgm:prSet presAssocID="{63D1DA05-1476-4340-9DE9-53985A6EBFEE}" presName="parentText" presStyleLbl="node1" presStyleIdx="11" presStyleCnt="12" custLinFactY="-165" custLinFactNeighborY="-100000">
        <dgm:presLayoutVars>
          <dgm:chMax val="0"/>
          <dgm:bulletEnabled val="1"/>
        </dgm:presLayoutVars>
      </dgm:prSet>
      <dgm:spPr/>
      <dgm:t>
        <a:bodyPr/>
        <a:lstStyle/>
        <a:p>
          <a:endParaRPr lang="ro-RO"/>
        </a:p>
      </dgm:t>
    </dgm:pt>
  </dgm:ptLst>
  <dgm:cxnLst>
    <dgm:cxn modelId="{E20B0263-A641-44CA-B346-550BA0C8E2BC}" srcId="{DE50E519-4E7D-499A-9C4D-A0ABD8F8EF4D}" destId="{5B6C88D3-6339-4D9E-86C7-90C1844E8260}" srcOrd="8" destOrd="0" parTransId="{6806637B-1CB2-4FA0-988D-69A10ECC5C99}" sibTransId="{2D730EF9-F01A-4F23-A776-C0A9A79FCBCE}"/>
    <dgm:cxn modelId="{924928E9-1752-4B09-8BBB-06A845859005}" srcId="{DE50E519-4E7D-499A-9C4D-A0ABD8F8EF4D}" destId="{3C84D8E4-C2AC-4619-ADF4-F75383698D1E}" srcOrd="2" destOrd="0" parTransId="{FF5123C6-86DF-4C2A-AF0C-2395D008BD25}" sibTransId="{6F673F15-CBFE-4832-B9A5-82B28AC6604C}"/>
    <dgm:cxn modelId="{727722F3-0A5B-42E3-8B34-375301ABFFD1}" type="presOf" srcId="{2FB45479-EE7A-467D-95BB-3915E383D9EE}" destId="{362DFDE6-3CE6-4FF1-B3CA-9085C54140DE}" srcOrd="0" destOrd="0" presId="urn:microsoft.com/office/officeart/2005/8/layout/vList2"/>
    <dgm:cxn modelId="{CD7AAB16-B410-4150-B3C1-E38AE8BB46A4}" srcId="{DE50E519-4E7D-499A-9C4D-A0ABD8F8EF4D}" destId="{AE2FFBB6-0AB7-4D4C-9041-D0CF4E39B70D}" srcOrd="3" destOrd="0" parTransId="{89896A03-5D71-4C74-BEC4-2A33FCD53D20}" sibTransId="{4B120A88-00DF-44F4-B2B8-0AE6499A025E}"/>
    <dgm:cxn modelId="{1D645E0B-FC96-4296-82A4-C0971365A847}" type="presOf" srcId="{16F8D81C-ED58-4173-919E-81AB3819C98A}" destId="{3DBD696F-0120-43A3-AE61-00ED9018D7E9}" srcOrd="0" destOrd="0" presId="urn:microsoft.com/office/officeart/2005/8/layout/vList2"/>
    <dgm:cxn modelId="{0B0C4BE7-A549-456D-93BC-94CC80A4DBC6}" srcId="{DE50E519-4E7D-499A-9C4D-A0ABD8F8EF4D}" destId="{2FB45479-EE7A-467D-95BB-3915E383D9EE}" srcOrd="5" destOrd="0" parTransId="{F40CB4C8-9C58-4DBF-9CC2-B08E3F7DC65E}" sibTransId="{026AE65D-6FCD-48F8-8F8A-48092E345479}"/>
    <dgm:cxn modelId="{66B60C31-95B4-449A-9A36-FB1A69D1FA73}" type="presOf" srcId="{CD83D34B-68DC-4949-BFFF-E005879761DF}" destId="{11E96D2D-66DA-445F-AD16-BD117698A1F6}" srcOrd="0" destOrd="0" presId="urn:microsoft.com/office/officeart/2005/8/layout/vList2"/>
    <dgm:cxn modelId="{205E2944-4B07-441D-B444-2E7050782FF2}" srcId="{DE50E519-4E7D-499A-9C4D-A0ABD8F8EF4D}" destId="{16F8D81C-ED58-4173-919E-81AB3819C98A}" srcOrd="1" destOrd="0" parTransId="{CE1F5820-1F92-4D0E-85FE-4FEF134899EB}" sibTransId="{017553C3-7DB7-4974-B7C9-6C133EFBE4EF}"/>
    <dgm:cxn modelId="{AC9D0070-005E-417C-9CCE-CDB409CF7565}" type="presOf" srcId="{3D627E02-2C50-49E5-A380-819A12984EBE}" destId="{065E711C-BB6C-48E5-ABC7-9B2B1BEE3128}" srcOrd="0" destOrd="0" presId="urn:microsoft.com/office/officeart/2005/8/layout/vList2"/>
    <dgm:cxn modelId="{A39F2E82-BF17-4930-9832-87624367D5DF}" srcId="{DE50E519-4E7D-499A-9C4D-A0ABD8F8EF4D}" destId="{CD83D34B-68DC-4949-BFFF-E005879761DF}" srcOrd="4" destOrd="0" parTransId="{2094381B-B21C-481C-ACD1-319A7B122F08}" sibTransId="{8406CBE4-3030-43D4-8830-009208791566}"/>
    <dgm:cxn modelId="{7F475A12-043A-4145-BE0A-CE24FA4A05BE}" srcId="{DE50E519-4E7D-499A-9C4D-A0ABD8F8EF4D}" destId="{63D1DA05-1476-4340-9DE9-53985A6EBFEE}" srcOrd="11" destOrd="0" parTransId="{2C9C8976-C030-4B81-8309-E24352CEC81A}" sibTransId="{7E552E4A-9303-4932-BD51-6B0F51D82BD6}"/>
    <dgm:cxn modelId="{C3AFA9F4-74C6-4376-8ABE-FD6F9A135118}" type="presOf" srcId="{DE50E519-4E7D-499A-9C4D-A0ABD8F8EF4D}" destId="{331F0B82-1FF6-4D07-8A08-E2A34378F9F1}" srcOrd="0" destOrd="0" presId="urn:microsoft.com/office/officeart/2005/8/layout/vList2"/>
    <dgm:cxn modelId="{5949E9E3-68F5-4A46-9788-39D8EBA7963E}" srcId="{DE50E519-4E7D-499A-9C4D-A0ABD8F8EF4D}" destId="{BDBDA554-7F22-4B31-9E5C-5F3F3F36D60F}" srcOrd="9" destOrd="0" parTransId="{6C2FC210-D7FA-4746-8E6C-BC8277B78A9A}" sibTransId="{B0312D07-C106-4D01-8162-35A854FD3591}"/>
    <dgm:cxn modelId="{459E69E3-E9D2-4DA7-8938-A909F10DA0BA}" type="presOf" srcId="{3C84D8E4-C2AC-4619-ADF4-F75383698D1E}" destId="{EED6C3BD-7DD1-4059-B89D-0F34192FB6C6}" srcOrd="0" destOrd="0" presId="urn:microsoft.com/office/officeart/2005/8/layout/vList2"/>
    <dgm:cxn modelId="{D85C6343-DCF3-4560-8B92-75842F6C885F}" srcId="{DE50E519-4E7D-499A-9C4D-A0ABD8F8EF4D}" destId="{5814D69A-E1A2-4E8A-BA31-9B3F15F11DF4}" srcOrd="6" destOrd="0" parTransId="{B4187294-F8FB-4198-AA4C-4E01EAD1C47C}" sibTransId="{67057517-C680-448A-AE84-A2690D2AE18E}"/>
    <dgm:cxn modelId="{C8D56563-1FDF-4FAD-B372-1DA9C677993B}" type="presOf" srcId="{63D1DA05-1476-4340-9DE9-53985A6EBFEE}" destId="{58DFAF79-2778-4120-999A-EF94D73BAA27}" srcOrd="0" destOrd="0" presId="urn:microsoft.com/office/officeart/2005/8/layout/vList2"/>
    <dgm:cxn modelId="{7670F19B-D8B7-447D-8F2B-C659FCABC19D}" type="presOf" srcId="{D7660B90-11A5-4512-A4FB-29D25B5C9A92}" destId="{B7892072-E2A6-4FF0-9963-EF72DA1E1818}" srcOrd="0" destOrd="0" presId="urn:microsoft.com/office/officeart/2005/8/layout/vList2"/>
    <dgm:cxn modelId="{015131C4-DF2D-452F-9CEF-E83A76D80E43}" srcId="{DE50E519-4E7D-499A-9C4D-A0ABD8F8EF4D}" destId="{3D627E02-2C50-49E5-A380-819A12984EBE}" srcOrd="0" destOrd="0" parTransId="{88443F1A-553F-4F08-AE19-1F794B4F580A}" sibTransId="{FD381388-9B5A-4B67-B86D-34CFBD5996B2}"/>
    <dgm:cxn modelId="{87364FE1-7255-4D89-B793-DB6D52710498}" type="presOf" srcId="{AE2FFBB6-0AB7-4D4C-9041-D0CF4E39B70D}" destId="{D6AC2670-E658-4E2F-A0D4-84D64FCED54C}" srcOrd="0" destOrd="0" presId="urn:microsoft.com/office/officeart/2005/8/layout/vList2"/>
    <dgm:cxn modelId="{BCFE70C0-DAA0-418D-BE7B-F0E49203F51A}" srcId="{DE50E519-4E7D-499A-9C4D-A0ABD8F8EF4D}" destId="{D7660B90-11A5-4512-A4FB-29D25B5C9A92}" srcOrd="7" destOrd="0" parTransId="{C6BFAEEF-B02D-425E-8D15-ADEE7EE7D9F7}" sibTransId="{4219C927-B724-4429-AC6A-B8F58BED6BA7}"/>
    <dgm:cxn modelId="{BE307E3C-7F7B-48E1-B857-C9E999E71988}" type="presOf" srcId="{5B6C88D3-6339-4D9E-86C7-90C1844E8260}" destId="{FC43B94E-96E5-4135-B7DF-E47A2EA1B3DB}" srcOrd="0" destOrd="0" presId="urn:microsoft.com/office/officeart/2005/8/layout/vList2"/>
    <dgm:cxn modelId="{32678709-AF36-4A14-8814-59376E434455}" type="presOf" srcId="{BDBDA554-7F22-4B31-9E5C-5F3F3F36D60F}" destId="{6AA5EAE8-F5C9-4E96-B5BA-CC62D5F047C5}" srcOrd="0" destOrd="0" presId="urn:microsoft.com/office/officeart/2005/8/layout/vList2"/>
    <dgm:cxn modelId="{A6A458A1-32F0-485D-A8FC-2CF111D905B6}" srcId="{DE50E519-4E7D-499A-9C4D-A0ABD8F8EF4D}" destId="{184D3AB7-D3FD-4F62-AFDA-13A4556B8D53}" srcOrd="10" destOrd="0" parTransId="{22869134-D4A4-4C5C-A626-2F7451699A49}" sibTransId="{44E9D0E4-B26E-455B-B9D8-64699FECD9E1}"/>
    <dgm:cxn modelId="{299A98B4-D236-46C1-AE6D-5654A8820B8F}" type="presOf" srcId="{5814D69A-E1A2-4E8A-BA31-9B3F15F11DF4}" destId="{4A3DF10E-B216-41D3-A902-9C2A21DC7D48}" srcOrd="0" destOrd="0" presId="urn:microsoft.com/office/officeart/2005/8/layout/vList2"/>
    <dgm:cxn modelId="{44F17241-DED8-46CE-AC14-0F4716EC223B}" type="presOf" srcId="{184D3AB7-D3FD-4F62-AFDA-13A4556B8D53}" destId="{D3B2B11D-8B40-4612-809A-468E59AF244F}" srcOrd="0" destOrd="0" presId="urn:microsoft.com/office/officeart/2005/8/layout/vList2"/>
    <dgm:cxn modelId="{9E739314-C954-4435-876B-330B73B14E5D}" type="presParOf" srcId="{331F0B82-1FF6-4D07-8A08-E2A34378F9F1}" destId="{065E711C-BB6C-48E5-ABC7-9B2B1BEE3128}" srcOrd="0" destOrd="0" presId="urn:microsoft.com/office/officeart/2005/8/layout/vList2"/>
    <dgm:cxn modelId="{F7573A5C-121F-43D3-B435-CD360E539D64}" type="presParOf" srcId="{331F0B82-1FF6-4D07-8A08-E2A34378F9F1}" destId="{2F12F327-81BF-4433-BED1-66CA08BDF43D}" srcOrd="1" destOrd="0" presId="urn:microsoft.com/office/officeart/2005/8/layout/vList2"/>
    <dgm:cxn modelId="{48DAD020-6EE6-419C-9278-A50BBC03B71C}" type="presParOf" srcId="{331F0B82-1FF6-4D07-8A08-E2A34378F9F1}" destId="{3DBD696F-0120-43A3-AE61-00ED9018D7E9}" srcOrd="2" destOrd="0" presId="urn:microsoft.com/office/officeart/2005/8/layout/vList2"/>
    <dgm:cxn modelId="{D15B9F90-A269-42B1-BA90-1BB853905D73}" type="presParOf" srcId="{331F0B82-1FF6-4D07-8A08-E2A34378F9F1}" destId="{B7F6BCBD-E3BA-4F4E-ABD9-F130B89E2635}" srcOrd="3" destOrd="0" presId="urn:microsoft.com/office/officeart/2005/8/layout/vList2"/>
    <dgm:cxn modelId="{59E9E8E8-ED4D-4A00-9728-831757F1B7C2}" type="presParOf" srcId="{331F0B82-1FF6-4D07-8A08-E2A34378F9F1}" destId="{EED6C3BD-7DD1-4059-B89D-0F34192FB6C6}" srcOrd="4" destOrd="0" presId="urn:microsoft.com/office/officeart/2005/8/layout/vList2"/>
    <dgm:cxn modelId="{601B5BA5-22C3-42FF-A3B9-BAE445EC5B83}" type="presParOf" srcId="{331F0B82-1FF6-4D07-8A08-E2A34378F9F1}" destId="{1A5DB6B9-F8D0-403D-B6E8-3F46620536A2}" srcOrd="5" destOrd="0" presId="urn:microsoft.com/office/officeart/2005/8/layout/vList2"/>
    <dgm:cxn modelId="{8E4D2CE0-13D1-4EC2-BF16-86A23850DA19}" type="presParOf" srcId="{331F0B82-1FF6-4D07-8A08-E2A34378F9F1}" destId="{D6AC2670-E658-4E2F-A0D4-84D64FCED54C}" srcOrd="6" destOrd="0" presId="urn:microsoft.com/office/officeart/2005/8/layout/vList2"/>
    <dgm:cxn modelId="{00A63EB5-486C-4CAA-9452-5BC19A493894}" type="presParOf" srcId="{331F0B82-1FF6-4D07-8A08-E2A34378F9F1}" destId="{62E82807-D4F9-41A2-B3FC-DCA58377ED2B}" srcOrd="7" destOrd="0" presId="urn:microsoft.com/office/officeart/2005/8/layout/vList2"/>
    <dgm:cxn modelId="{639E0E6F-B452-48F2-A658-5DFB8C304CEA}" type="presParOf" srcId="{331F0B82-1FF6-4D07-8A08-E2A34378F9F1}" destId="{11E96D2D-66DA-445F-AD16-BD117698A1F6}" srcOrd="8" destOrd="0" presId="urn:microsoft.com/office/officeart/2005/8/layout/vList2"/>
    <dgm:cxn modelId="{22A19F56-D41F-48D9-AEE8-D97EC352DBCC}" type="presParOf" srcId="{331F0B82-1FF6-4D07-8A08-E2A34378F9F1}" destId="{99CA6E03-C295-424A-8884-C80193AFE5ED}" srcOrd="9" destOrd="0" presId="urn:microsoft.com/office/officeart/2005/8/layout/vList2"/>
    <dgm:cxn modelId="{C35A2ED8-48F1-46FE-9BC1-F1B036BB1D2A}" type="presParOf" srcId="{331F0B82-1FF6-4D07-8A08-E2A34378F9F1}" destId="{362DFDE6-3CE6-4FF1-B3CA-9085C54140DE}" srcOrd="10" destOrd="0" presId="urn:microsoft.com/office/officeart/2005/8/layout/vList2"/>
    <dgm:cxn modelId="{3EC5C661-23C5-4CA1-ADA9-F634610C546E}" type="presParOf" srcId="{331F0B82-1FF6-4D07-8A08-E2A34378F9F1}" destId="{FE56D2A5-7516-4CAA-A4EA-57AE71A6F70D}" srcOrd="11" destOrd="0" presId="urn:microsoft.com/office/officeart/2005/8/layout/vList2"/>
    <dgm:cxn modelId="{F3F8179A-D8A8-406A-AE3E-6CB130FFD3B8}" type="presParOf" srcId="{331F0B82-1FF6-4D07-8A08-E2A34378F9F1}" destId="{4A3DF10E-B216-41D3-A902-9C2A21DC7D48}" srcOrd="12" destOrd="0" presId="urn:microsoft.com/office/officeart/2005/8/layout/vList2"/>
    <dgm:cxn modelId="{C65F19C5-4D27-41AD-92D5-84E26D16B43B}" type="presParOf" srcId="{331F0B82-1FF6-4D07-8A08-E2A34378F9F1}" destId="{119BCD2E-0D3F-42C8-B075-B23B032D594B}" srcOrd="13" destOrd="0" presId="urn:microsoft.com/office/officeart/2005/8/layout/vList2"/>
    <dgm:cxn modelId="{20BB12B0-7DF6-41C9-91C6-64065DC1345F}" type="presParOf" srcId="{331F0B82-1FF6-4D07-8A08-E2A34378F9F1}" destId="{B7892072-E2A6-4FF0-9963-EF72DA1E1818}" srcOrd="14" destOrd="0" presId="urn:microsoft.com/office/officeart/2005/8/layout/vList2"/>
    <dgm:cxn modelId="{A91A4E13-4AEA-4699-8491-06699A119F40}" type="presParOf" srcId="{331F0B82-1FF6-4D07-8A08-E2A34378F9F1}" destId="{E2787F34-DC17-448F-ADE6-AB74FCC5365D}" srcOrd="15" destOrd="0" presId="urn:microsoft.com/office/officeart/2005/8/layout/vList2"/>
    <dgm:cxn modelId="{DABD01DB-C6F0-40D4-A35F-CF43CEC5A7B4}" type="presParOf" srcId="{331F0B82-1FF6-4D07-8A08-E2A34378F9F1}" destId="{FC43B94E-96E5-4135-B7DF-E47A2EA1B3DB}" srcOrd="16" destOrd="0" presId="urn:microsoft.com/office/officeart/2005/8/layout/vList2"/>
    <dgm:cxn modelId="{C485556D-F545-4F89-815D-E97B011D8FF0}" type="presParOf" srcId="{331F0B82-1FF6-4D07-8A08-E2A34378F9F1}" destId="{1F0B6777-2FD7-4BA3-9ADE-86FFB784F580}" srcOrd="17" destOrd="0" presId="urn:microsoft.com/office/officeart/2005/8/layout/vList2"/>
    <dgm:cxn modelId="{B6DE56AB-FFE8-4EBF-84F4-3879698F0864}" type="presParOf" srcId="{331F0B82-1FF6-4D07-8A08-E2A34378F9F1}" destId="{6AA5EAE8-F5C9-4E96-B5BA-CC62D5F047C5}" srcOrd="18" destOrd="0" presId="urn:microsoft.com/office/officeart/2005/8/layout/vList2"/>
    <dgm:cxn modelId="{50B9B406-D69E-46EF-B9A0-3D745E63B82A}" type="presParOf" srcId="{331F0B82-1FF6-4D07-8A08-E2A34378F9F1}" destId="{A5B079E5-D527-425D-B980-D2AD5A5B9689}" srcOrd="19" destOrd="0" presId="urn:microsoft.com/office/officeart/2005/8/layout/vList2"/>
    <dgm:cxn modelId="{9994D397-5F31-4946-A126-A9298FE0F0C9}" type="presParOf" srcId="{331F0B82-1FF6-4D07-8A08-E2A34378F9F1}" destId="{D3B2B11D-8B40-4612-809A-468E59AF244F}" srcOrd="20" destOrd="0" presId="urn:microsoft.com/office/officeart/2005/8/layout/vList2"/>
    <dgm:cxn modelId="{959894FF-4703-43DE-9926-D26730BAFE3C}" type="presParOf" srcId="{331F0B82-1FF6-4D07-8A08-E2A34378F9F1}" destId="{8C40AD8F-28DD-482E-A6E1-7914A26D94EF}" srcOrd="21" destOrd="0" presId="urn:microsoft.com/office/officeart/2005/8/layout/vList2"/>
    <dgm:cxn modelId="{F5E00036-CFF3-498C-8BFE-EE4298BD15E4}" type="presParOf" srcId="{331F0B82-1FF6-4D07-8A08-E2A34378F9F1}" destId="{58DFAF79-2778-4120-999A-EF94D73BAA27}" srcOrd="2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5E711C-BB6C-48E5-ABC7-9B2B1BEE3128}">
      <dsp:nvSpPr>
        <dsp:cNvPr id="0" name=""/>
        <dsp:cNvSpPr/>
      </dsp:nvSpPr>
      <dsp:spPr>
        <a:xfrm>
          <a:off x="0" y="2316"/>
          <a:ext cx="6087291" cy="433005"/>
        </a:xfrm>
        <a:prstGeom prst="roundRect">
          <a:avLst/>
        </a:prstGeom>
        <a:solidFill>
          <a:srgbClr val="D0BB94"/>
        </a:soli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Dacă ai darul slujirii, slujeşte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7</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2316"/>
        <a:ext cx="6087291" cy="433005"/>
      </dsp:txXfrm>
    </dsp:sp>
    <dsp:sp modelId="{3DBD696F-0120-43A3-AE61-00ED9018D7E9}">
      <dsp:nvSpPr>
        <dsp:cNvPr id="0" name=""/>
        <dsp:cNvSpPr/>
      </dsp:nvSpPr>
      <dsp:spPr>
        <a:xfrm>
          <a:off x="0" y="448878"/>
          <a:ext cx="6087291" cy="433005"/>
        </a:xfrm>
        <a:prstGeom prst="roundRect">
          <a:avLst/>
        </a:prstGeom>
        <a:solidFill>
          <a:srgbClr val="C3A877"/>
        </a:soli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Dacă ai darul de a da, dă cu inimă largă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8</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448878"/>
        <a:ext cx="6087291" cy="433005"/>
      </dsp:txXfrm>
    </dsp:sp>
    <dsp:sp modelId="{EED6C3BD-7DD1-4059-B89D-0F34192FB6C6}">
      <dsp:nvSpPr>
        <dsp:cNvPr id="0" name=""/>
        <dsp:cNvSpPr/>
      </dsp:nvSpPr>
      <dsp:spPr>
        <a:xfrm>
          <a:off x="0" y="895440"/>
          <a:ext cx="6087291" cy="433005"/>
        </a:xfrm>
        <a:prstGeom prst="roundRect">
          <a:avLst/>
        </a:prstGeom>
        <a:gradFill rotWithShape="0">
          <a:gsLst>
            <a:gs pos="0">
              <a:schemeClr val="accent3">
                <a:hueOff val="492836"/>
                <a:satOff val="18182"/>
                <a:lumOff val="-2674"/>
                <a:alphaOff val="0"/>
                <a:satMod val="103000"/>
                <a:lumMod val="102000"/>
                <a:tint val="94000"/>
              </a:schemeClr>
            </a:gs>
            <a:gs pos="50000">
              <a:schemeClr val="accent3">
                <a:hueOff val="492836"/>
                <a:satOff val="18182"/>
                <a:lumOff val="-2674"/>
                <a:alphaOff val="0"/>
                <a:satMod val="110000"/>
                <a:lumMod val="100000"/>
                <a:shade val="100000"/>
              </a:schemeClr>
            </a:gs>
            <a:gs pos="100000">
              <a:schemeClr val="accent3">
                <a:hueOff val="492836"/>
                <a:satOff val="18182"/>
                <a:lumOff val="-2674"/>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Fă milostenie cu bucurie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8</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895440"/>
        <a:ext cx="6087291" cy="433005"/>
      </dsp:txXfrm>
    </dsp:sp>
    <dsp:sp modelId="{D6AC2670-E658-4E2F-A0D4-84D64FCED54C}">
      <dsp:nvSpPr>
        <dsp:cNvPr id="0" name=""/>
        <dsp:cNvSpPr/>
      </dsp:nvSpPr>
      <dsp:spPr>
        <a:xfrm>
          <a:off x="0" y="1342002"/>
          <a:ext cx="6087291" cy="433005"/>
        </a:xfrm>
        <a:prstGeom prst="roundRect">
          <a:avLst/>
        </a:prstGeom>
        <a:gradFill rotWithShape="0">
          <a:gsLst>
            <a:gs pos="0">
              <a:schemeClr val="accent3">
                <a:hueOff val="739254"/>
                <a:satOff val="27273"/>
                <a:lumOff val="-4011"/>
                <a:alphaOff val="0"/>
                <a:satMod val="103000"/>
                <a:lumMod val="102000"/>
                <a:tint val="94000"/>
              </a:schemeClr>
            </a:gs>
            <a:gs pos="50000">
              <a:schemeClr val="accent3">
                <a:hueOff val="739254"/>
                <a:satOff val="27273"/>
                <a:lumOff val="-4011"/>
                <a:alphaOff val="0"/>
                <a:satMod val="110000"/>
                <a:lumMod val="100000"/>
                <a:shade val="100000"/>
              </a:schemeClr>
            </a:gs>
            <a:gs pos="100000">
              <a:schemeClr val="accent3">
                <a:hueOff val="739254"/>
                <a:satOff val="27273"/>
                <a:lumOff val="-4011"/>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Iubeşte fără prefăcătorie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9</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1342002"/>
        <a:ext cx="6087291" cy="433005"/>
      </dsp:txXfrm>
    </dsp:sp>
    <dsp:sp modelId="{11E96D2D-66DA-445F-AD16-BD117698A1F6}">
      <dsp:nvSpPr>
        <dsp:cNvPr id="0" name=""/>
        <dsp:cNvSpPr/>
      </dsp:nvSpPr>
      <dsp:spPr>
        <a:xfrm>
          <a:off x="0" y="1788564"/>
          <a:ext cx="6087291" cy="433005"/>
        </a:xfrm>
        <a:prstGeom prst="roundRect">
          <a:avLst/>
        </a:prstGeom>
        <a:gradFill rotWithShape="0">
          <a:gsLst>
            <a:gs pos="0">
              <a:schemeClr val="accent3">
                <a:hueOff val="985672"/>
                <a:satOff val="36364"/>
                <a:lumOff val="-5348"/>
                <a:alphaOff val="0"/>
                <a:satMod val="103000"/>
                <a:lumMod val="102000"/>
                <a:tint val="94000"/>
              </a:schemeClr>
            </a:gs>
            <a:gs pos="50000">
              <a:schemeClr val="accent3">
                <a:hueOff val="985672"/>
                <a:satOff val="36364"/>
                <a:lumOff val="-5348"/>
                <a:alphaOff val="0"/>
                <a:satMod val="110000"/>
                <a:lumMod val="100000"/>
                <a:shade val="100000"/>
              </a:schemeClr>
            </a:gs>
            <a:gs pos="100000">
              <a:schemeClr val="accent3">
                <a:hueOff val="985672"/>
                <a:satOff val="36364"/>
                <a:lumOff val="-5348"/>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Fie-ţi groază de rău şi fă binele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9</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1788564"/>
        <a:ext cx="6087291" cy="433005"/>
      </dsp:txXfrm>
    </dsp:sp>
    <dsp:sp modelId="{362DFDE6-3CE6-4FF1-B3CA-9085C54140DE}">
      <dsp:nvSpPr>
        <dsp:cNvPr id="0" name=""/>
        <dsp:cNvSpPr/>
      </dsp:nvSpPr>
      <dsp:spPr>
        <a:xfrm>
          <a:off x="0" y="2235126"/>
          <a:ext cx="6087291" cy="433005"/>
        </a:xfrm>
        <a:prstGeom prst="roundRect">
          <a:avLst/>
        </a:prstGeom>
        <a:gradFill rotWithShape="0">
          <a:gsLst>
            <a:gs pos="0">
              <a:schemeClr val="accent3">
                <a:hueOff val="1232090"/>
                <a:satOff val="45455"/>
                <a:lumOff val="-6685"/>
                <a:alphaOff val="0"/>
                <a:satMod val="103000"/>
                <a:lumMod val="102000"/>
                <a:tint val="94000"/>
              </a:schemeClr>
            </a:gs>
            <a:gs pos="50000">
              <a:schemeClr val="accent3">
                <a:hueOff val="1232090"/>
                <a:satOff val="45455"/>
                <a:lumOff val="-6685"/>
                <a:alphaOff val="0"/>
                <a:satMod val="110000"/>
                <a:lumMod val="100000"/>
                <a:shade val="100000"/>
              </a:schemeClr>
            </a:gs>
            <a:gs pos="100000">
              <a:schemeClr val="accent3">
                <a:hueOff val="1232090"/>
                <a:satOff val="45455"/>
                <a:lumOff val="-6685"/>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Iubeşte cu o dragoste frăţească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10</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2235126"/>
        <a:ext cx="6087291" cy="433005"/>
      </dsp:txXfrm>
    </dsp:sp>
    <dsp:sp modelId="{4A3DF10E-B216-41D3-A902-9C2A21DC7D48}">
      <dsp:nvSpPr>
        <dsp:cNvPr id="0" name=""/>
        <dsp:cNvSpPr/>
      </dsp:nvSpPr>
      <dsp:spPr>
        <a:xfrm>
          <a:off x="0" y="2681688"/>
          <a:ext cx="6087291" cy="433005"/>
        </a:xfrm>
        <a:prstGeom prst="roundRect">
          <a:avLst/>
        </a:prstGeom>
        <a:gradFill rotWithShape="0">
          <a:gsLst>
            <a:gs pos="0">
              <a:schemeClr val="accent3">
                <a:hueOff val="1478509"/>
                <a:satOff val="54545"/>
                <a:lumOff val="-8021"/>
                <a:alphaOff val="0"/>
                <a:satMod val="103000"/>
                <a:lumMod val="102000"/>
                <a:tint val="94000"/>
              </a:schemeClr>
            </a:gs>
            <a:gs pos="50000">
              <a:schemeClr val="accent3">
                <a:hueOff val="1478509"/>
                <a:satOff val="54545"/>
                <a:lumOff val="-8021"/>
                <a:alphaOff val="0"/>
                <a:satMod val="110000"/>
                <a:lumMod val="100000"/>
                <a:shade val="100000"/>
              </a:schemeClr>
            </a:gs>
            <a:gs pos="100000">
              <a:schemeClr val="accent3">
                <a:hueOff val="1478509"/>
                <a:satOff val="54545"/>
                <a:lumOff val="-8021"/>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Cinsteşte-i pe ceilalţi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10</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2681688"/>
        <a:ext cx="6087291" cy="433005"/>
      </dsp:txXfrm>
    </dsp:sp>
    <dsp:sp modelId="{B7892072-E2A6-4FF0-9963-EF72DA1E1818}">
      <dsp:nvSpPr>
        <dsp:cNvPr id="0" name=""/>
        <dsp:cNvSpPr/>
      </dsp:nvSpPr>
      <dsp:spPr>
        <a:xfrm>
          <a:off x="0" y="3128250"/>
          <a:ext cx="6087291" cy="433005"/>
        </a:xfrm>
        <a:prstGeom prst="roundRect">
          <a:avLst/>
        </a:prstGeom>
        <a:gradFill rotWithShape="0">
          <a:gsLst>
            <a:gs pos="0">
              <a:schemeClr val="accent3">
                <a:hueOff val="1724927"/>
                <a:satOff val="63636"/>
                <a:lumOff val="-9358"/>
                <a:alphaOff val="0"/>
                <a:satMod val="103000"/>
                <a:lumMod val="102000"/>
                <a:tint val="94000"/>
              </a:schemeClr>
            </a:gs>
            <a:gs pos="50000">
              <a:schemeClr val="accent3">
                <a:hueOff val="1724927"/>
                <a:satOff val="63636"/>
                <a:lumOff val="-9358"/>
                <a:alphaOff val="0"/>
                <a:satMod val="110000"/>
                <a:lumMod val="100000"/>
                <a:shade val="100000"/>
              </a:schemeClr>
            </a:gs>
            <a:gs pos="100000">
              <a:schemeClr val="accent3">
                <a:hueOff val="1724927"/>
                <a:satOff val="63636"/>
                <a:lumOff val="-9358"/>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Fi</a:t>
          </a:r>
          <a:r>
            <a:rPr lang="en-GB" sz="1900" b="1" kern="1200" dirty="0" err="1" smtClean="0">
              <a:solidFill>
                <a:prstClr val="white"/>
              </a:solidFill>
              <a:effectLst>
                <a:outerShdw blurRad="38100" dist="38100" dir="2700000" algn="tl">
                  <a:srgbClr val="000000">
                    <a:alpha val="43137"/>
                  </a:srgbClr>
                </a:outerShdw>
              </a:effectLst>
              <a:latin typeface="Calibri" panose="020F0502020204030204"/>
              <a:ea typeface="+mn-ea"/>
              <a:cs typeface="+mn-cs"/>
            </a:rPr>
            <a:t>i</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sârguincios</a:t>
          </a:r>
          <a:r>
            <a:rPr lang="en-GB"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nu leneş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11</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3128250"/>
        <a:ext cx="6087291" cy="433005"/>
      </dsp:txXfrm>
    </dsp:sp>
    <dsp:sp modelId="{FC43B94E-96E5-4135-B7DF-E47A2EA1B3DB}">
      <dsp:nvSpPr>
        <dsp:cNvPr id="0" name=""/>
        <dsp:cNvSpPr/>
      </dsp:nvSpPr>
      <dsp:spPr>
        <a:xfrm>
          <a:off x="0" y="3574812"/>
          <a:ext cx="6087291" cy="433005"/>
        </a:xfrm>
        <a:prstGeom prst="roundRect">
          <a:avLst/>
        </a:prstGeom>
        <a:gradFill rotWithShape="0">
          <a:gsLst>
            <a:gs pos="0">
              <a:schemeClr val="accent3">
                <a:hueOff val="1971345"/>
                <a:satOff val="72727"/>
                <a:lumOff val="-10695"/>
                <a:alphaOff val="0"/>
                <a:satMod val="103000"/>
                <a:lumMod val="102000"/>
                <a:tint val="94000"/>
              </a:schemeClr>
            </a:gs>
            <a:gs pos="50000">
              <a:schemeClr val="accent3">
                <a:hueOff val="1971345"/>
                <a:satOff val="72727"/>
                <a:lumOff val="-10695"/>
                <a:alphaOff val="0"/>
                <a:satMod val="110000"/>
                <a:lumMod val="100000"/>
                <a:shade val="100000"/>
              </a:schemeClr>
            </a:gs>
            <a:gs pos="100000">
              <a:schemeClr val="accent3">
                <a:hueOff val="1971345"/>
                <a:satOff val="72727"/>
                <a:lumOff val="-10695"/>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Dă pentru a satisface nevoile sfinţilor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13</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3574812"/>
        <a:ext cx="6087291" cy="433005"/>
      </dsp:txXfrm>
    </dsp:sp>
    <dsp:sp modelId="{6AA5EAE8-F5C9-4E96-B5BA-CC62D5F047C5}">
      <dsp:nvSpPr>
        <dsp:cNvPr id="0" name=""/>
        <dsp:cNvSpPr/>
      </dsp:nvSpPr>
      <dsp:spPr>
        <a:xfrm>
          <a:off x="0" y="4021373"/>
          <a:ext cx="6087291" cy="433005"/>
        </a:xfrm>
        <a:prstGeom prst="roundRect">
          <a:avLst/>
        </a:prstGeom>
        <a:gradFill rotWithShape="0">
          <a:gsLst>
            <a:gs pos="0">
              <a:schemeClr val="accent3">
                <a:hueOff val="2217763"/>
                <a:satOff val="81818"/>
                <a:lumOff val="-12032"/>
                <a:alphaOff val="0"/>
                <a:satMod val="103000"/>
                <a:lumMod val="102000"/>
                <a:tint val="94000"/>
              </a:schemeClr>
            </a:gs>
            <a:gs pos="50000">
              <a:schemeClr val="accent3">
                <a:hueOff val="2217763"/>
                <a:satOff val="81818"/>
                <a:lumOff val="-12032"/>
                <a:alphaOff val="0"/>
                <a:satMod val="110000"/>
                <a:lumMod val="100000"/>
                <a:shade val="100000"/>
              </a:schemeClr>
            </a:gs>
            <a:gs pos="100000">
              <a:schemeClr val="accent3">
                <a:hueOff val="2217763"/>
                <a:satOff val="81818"/>
                <a:lumOff val="-12032"/>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89000">
            <a:lnSpc>
              <a:spcPct val="90000"/>
            </a:lnSpc>
            <a:spcBef>
              <a:spcPct val="0"/>
            </a:spcBef>
            <a:spcAft>
              <a:spcPct val="35000"/>
            </a:spcAft>
            <a:buNone/>
          </a:pPr>
          <a:r>
            <a:rPr lang="ro-RO"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F</a:t>
          </a:r>
          <a:r>
            <a:rPr lang="en-GB" sz="19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i</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i </a:t>
          </a:r>
          <a:r>
            <a:rPr lang="ro-RO" sz="1900" b="1" kern="1200" dirty="0" err="1" smtClean="0">
              <a:solidFill>
                <a:prstClr val="white"/>
              </a:solidFill>
              <a:effectLst>
                <a:outerShdw blurRad="38100" dist="38100" dir="2700000" algn="tl">
                  <a:srgbClr val="000000">
                    <a:alpha val="43137"/>
                  </a:srgbClr>
                </a:outerShdw>
              </a:effectLst>
              <a:latin typeface="Calibri" panose="020F0502020204030204"/>
              <a:ea typeface="+mn-ea"/>
              <a:cs typeface="+mn-cs"/>
            </a:rPr>
            <a:t>primtor</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de oaspeţi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13</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4021373"/>
        <a:ext cx="6087291" cy="433005"/>
      </dsp:txXfrm>
    </dsp:sp>
    <dsp:sp modelId="{D3B2B11D-8B40-4612-809A-468E59AF244F}">
      <dsp:nvSpPr>
        <dsp:cNvPr id="0" name=""/>
        <dsp:cNvSpPr/>
      </dsp:nvSpPr>
      <dsp:spPr>
        <a:xfrm>
          <a:off x="0" y="4467935"/>
          <a:ext cx="6087291" cy="433005"/>
        </a:xfrm>
        <a:prstGeom prst="roundRect">
          <a:avLst/>
        </a:prstGeom>
        <a:gradFill rotWithShape="0">
          <a:gsLst>
            <a:gs pos="0">
              <a:schemeClr val="accent3">
                <a:hueOff val="2464181"/>
                <a:satOff val="90909"/>
                <a:lumOff val="-13369"/>
                <a:alphaOff val="0"/>
                <a:satMod val="103000"/>
                <a:lumMod val="102000"/>
                <a:tint val="94000"/>
              </a:schemeClr>
            </a:gs>
            <a:gs pos="50000">
              <a:schemeClr val="accent3">
                <a:hueOff val="2464181"/>
                <a:satOff val="90909"/>
                <a:lumOff val="-13369"/>
                <a:alphaOff val="0"/>
                <a:satMod val="110000"/>
                <a:lumMod val="100000"/>
                <a:shade val="100000"/>
              </a:schemeClr>
            </a:gs>
            <a:gs pos="100000">
              <a:schemeClr val="accent3">
                <a:hueOff val="2464181"/>
                <a:satOff val="90909"/>
                <a:lumOff val="-13369"/>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89000">
            <a:lnSpc>
              <a:spcPct val="90000"/>
            </a:lnSpc>
            <a:spcBef>
              <a:spcPct val="0"/>
            </a:spcBef>
            <a:spcAft>
              <a:spcPct val="35000"/>
            </a:spcAft>
            <a:buNone/>
          </a:pPr>
          <a:r>
            <a:rPr lang="ro-RO" sz="18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Bucură-te cu cei ce se bucură şi plângi cu cei ce plâng </a:t>
          </a:r>
          <a:r>
            <a:rPr lang="en-US" sz="16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6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15</a:t>
          </a:r>
          <a:r>
            <a:rPr lang="en-U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t>
          </a:r>
          <a:endParaRPr lang="es-ES" sz="16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0" y="4467935"/>
        <a:ext cx="6087291" cy="433005"/>
      </dsp:txXfrm>
    </dsp:sp>
    <dsp:sp modelId="{58DFAF79-2778-4120-999A-EF94D73BAA27}">
      <dsp:nvSpPr>
        <dsp:cNvPr id="0" name=""/>
        <dsp:cNvSpPr/>
      </dsp:nvSpPr>
      <dsp:spPr>
        <a:xfrm>
          <a:off x="0" y="4900227"/>
          <a:ext cx="6087291" cy="433005"/>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solidFill>
            <a:schemeClr val="accent4">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Dacă vrăşmaşul tău e flămând, dă-i să </a:t>
          </a:r>
          <a:r>
            <a:rPr lang="ro-RO" sz="1900" b="1" kern="1200" dirty="0" err="1" smtClean="0">
              <a:solidFill>
                <a:prstClr val="white"/>
              </a:solidFill>
              <a:effectLst>
                <a:outerShdw blurRad="38100" dist="38100" dir="2700000" algn="tl">
                  <a:srgbClr val="000000">
                    <a:alpha val="43137"/>
                  </a:srgbClr>
                </a:outerShdw>
              </a:effectLst>
              <a:latin typeface="Calibri" panose="020F0502020204030204"/>
              <a:ea typeface="+mn-ea"/>
              <a:cs typeface="+mn-cs"/>
            </a:rPr>
            <a:t>manânce</a:t>
          </a:r>
          <a:r>
            <a:rPr lang="ro-RO"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a:t>
          </a:r>
          <a:r>
            <a:rPr lang="en-US" sz="19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v</a:t>
          </a:r>
          <a:r>
            <a:rPr lang="en-US" sz="1900" b="1" kern="1200" dirty="0" smtClean="0">
              <a:solidFill>
                <a:prstClr val="white"/>
              </a:solidFill>
              <a:effectLst>
                <a:outerShdw blurRad="38100" dist="38100" dir="2700000" algn="tl">
                  <a:srgbClr val="000000">
                    <a:alpha val="43137"/>
                  </a:srgbClr>
                </a:outerShdw>
              </a:effectLst>
              <a:latin typeface="Calibri" panose="020F0502020204030204"/>
              <a:ea typeface="+mn-ea"/>
              <a:cs typeface="+mn-cs"/>
            </a:rPr>
            <a:t>. 20</a:t>
          </a:r>
          <a:r>
            <a:rPr lang="es-ES" sz="1900" b="1" kern="1200" dirty="0">
              <a:effectLst>
                <a:outerShdw blurRad="38100" dist="38100" dir="2700000" algn="tl">
                  <a:srgbClr val="000000">
                    <a:alpha val="43137"/>
                  </a:srgbClr>
                </a:outerShdw>
              </a:effectLst>
            </a:rPr>
            <a:t>)</a:t>
          </a:r>
        </a:p>
      </dsp:txBody>
      <dsp:txXfrm>
        <a:off x="0" y="4900227"/>
        <a:ext cx="6087291" cy="4330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4284115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700857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3601077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D9C6-CB5C-4668-9294-35A619E224E7}" type="datetimeFigureOut">
              <a:rPr lang="es-ES" smtClean="0">
                <a:solidFill>
                  <a:prstClr val="black">
                    <a:tint val="75000"/>
                  </a:prstClr>
                </a:solidFill>
              </a:rPr>
              <a:pPr/>
              <a:t>25/08/2019</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85A6156D-64CB-4D8C-A9D1-5B1610FA31E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96953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3718534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1038595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7961033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3270854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74480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1521501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1073040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6C99E8-DA68-4FD6-8815-1854FCADB41B}" type="datetimeFigureOut">
              <a:rPr lang="es-ES" smtClean="0"/>
              <a:pPr/>
              <a:t>25/08/2019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3763610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C99E8-DA68-4FD6-8815-1854FCADB41B}" type="datetimeFigureOut">
              <a:rPr lang="es-ES" smtClean="0"/>
              <a:pPr/>
              <a:t>25/08/2019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62B20-050D-4B18-B6D9-890DF3C70358}" type="slidenum">
              <a:rPr lang="es-ES" smtClean="0"/>
              <a:pPr/>
              <a:t>‹#›</a:t>
            </a:fld>
            <a:endParaRPr lang="es-ES"/>
          </a:p>
        </p:txBody>
      </p:sp>
    </p:spTree>
    <p:extLst>
      <p:ext uri="{BB962C8B-B14F-4D97-AF65-F5344CB8AC3E}">
        <p14:creationId xmlns:p14="http://schemas.microsoft.com/office/powerpoint/2010/main" xmlns="" val="2470155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2D9C6-CB5C-4668-9294-35A619E224E7}" type="datetimeFigureOut">
              <a:rPr lang="es-ES" smtClean="0">
                <a:solidFill>
                  <a:prstClr val="black">
                    <a:tint val="75000"/>
                  </a:prstClr>
                </a:solidFill>
              </a:rPr>
              <a:pPr/>
              <a:t>25/08/2019</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6156D-64CB-4D8C-A9D1-5B1610FA31E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1164546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xmlns="" id="{22693CB1-B60E-42E0-B86B-416C810A6EAE}"/>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3" name="CuadroTexto 12">
            <a:extLst>
              <a:ext uri="{FF2B5EF4-FFF2-40B4-BE49-F238E27FC236}">
                <a16:creationId xmlns:a16="http://schemas.microsoft.com/office/drawing/2014/main" xmlns="" id="{9DCE9CD1-02AF-426A-88F3-85C9E86617EF}"/>
              </a:ext>
            </a:extLst>
          </p:cNvPr>
          <p:cNvSpPr txBox="1"/>
          <p:nvPr/>
        </p:nvSpPr>
        <p:spPr>
          <a:xfrm>
            <a:off x="4625887" y="-235131"/>
            <a:ext cx="4415246" cy="6324808"/>
          </a:xfrm>
          <a:prstGeom prst="rect">
            <a:avLst/>
          </a:prstGeom>
          <a:noFill/>
        </p:spPr>
        <p:txBody>
          <a:bodyPr wrap="square" rtlCol="0">
            <a:spAutoFit/>
          </a:bodyPr>
          <a:lstStyle/>
          <a:p>
            <a:pPr lvl="0" algn="ctr" defTabSz="914400">
              <a:lnSpc>
                <a:spcPct val="150000"/>
              </a:lnSpc>
              <a:defRPr/>
            </a:pPr>
            <a:r>
              <a:rPr lang="ro-RO" sz="5400" kern="0" dirty="0" smtClean="0">
                <a:ln w="0"/>
                <a:effectLst>
                  <a:outerShdw blurRad="38100" dist="19050" dir="2700000" algn="tl" rotWithShape="0">
                    <a:schemeClr val="dk1"/>
                  </a:outerShdw>
                </a:effectLst>
              </a:rPr>
              <a:t>SLUJIREA NEVOIAŞILOR ÎN BISERICA NOULUI TESTAMENT</a:t>
            </a:r>
            <a:endParaRPr kumimoji="0" lang="ro-RO" sz="5400" i="0" u="none" strike="noStrike" kern="0" normalizeH="0" baseline="0" dirty="0">
              <a:ln w="0"/>
              <a:effectLst>
                <a:outerShdw blurRad="38100" dist="19050" dir="2700000" algn="tl" rotWithShape="0">
                  <a:schemeClr val="dk1"/>
                </a:outerShdw>
              </a:effectLst>
              <a:uLnTx/>
              <a:uFillTx/>
            </a:endParaRPr>
          </a:p>
        </p:txBody>
      </p:sp>
      <p:sp>
        <p:nvSpPr>
          <p:cNvPr id="15" name="CuadroTexto 14">
            <a:extLst>
              <a:ext uri="{FF2B5EF4-FFF2-40B4-BE49-F238E27FC236}">
                <a16:creationId xmlns:a16="http://schemas.microsoft.com/office/drawing/2014/main" xmlns="" id="{CC4AEF1E-6A86-4DD6-B7E3-E645D8E65A00}"/>
              </a:ext>
            </a:extLst>
          </p:cNvPr>
          <p:cNvSpPr txBox="1"/>
          <p:nvPr/>
        </p:nvSpPr>
        <p:spPr>
          <a:xfrm>
            <a:off x="2117820" y="6488658"/>
            <a:ext cx="4518112" cy="369332"/>
          </a:xfrm>
          <a:prstGeom prst="rect">
            <a:avLst/>
          </a:prstGeom>
          <a:noFill/>
        </p:spPr>
        <p:txBody>
          <a:bodyPr wrap="square" rtlCol="0">
            <a:spAutoFit/>
          </a:bodyPr>
          <a:lstStyle/>
          <a:p>
            <a:pPr lvl="0" algn="ctr" defTabSz="914400">
              <a:defRPr/>
            </a:pPr>
            <a:r>
              <a:rPr kumimoji="0" lang="ro-RO" sz="1800" b="1" i="0" u="none" strike="noStrike" kern="0" cap="none" spc="0" normalizeH="0" baseline="0" dirty="0" smtClean="0">
                <a:ln>
                  <a:noFill/>
                </a:ln>
                <a:solidFill>
                  <a:srgbClr val="801F16"/>
                </a:solidFill>
                <a:effectLst/>
                <a:uLnTx/>
                <a:uFillTx/>
              </a:rPr>
              <a:t>Studiul 9, pentru 31 August 2019</a:t>
            </a:r>
            <a:endParaRPr kumimoji="0" lang="ro-RO" sz="1800" b="1" i="0" u="none" strike="noStrike" kern="0" cap="none" spc="0" normalizeH="0" baseline="0" dirty="0">
              <a:ln>
                <a:noFill/>
              </a:ln>
              <a:solidFill>
                <a:srgbClr val="801F16"/>
              </a:solidFill>
              <a:effectLst/>
              <a:uLnTx/>
              <a:uFillTx/>
            </a:endParaRPr>
          </a:p>
        </p:txBody>
      </p:sp>
    </p:spTree>
    <p:extLst>
      <p:ext uri="{BB962C8B-B14F-4D97-AF65-F5344CB8AC3E}">
        <p14:creationId xmlns:p14="http://schemas.microsoft.com/office/powerpoint/2010/main" xmlns="" val="3620706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AD428B1-9FE8-40E4-82E6-EF35E70045D7}"/>
              </a:ext>
            </a:extLst>
          </p:cNvPr>
          <p:cNvSpPr/>
          <p:nvPr/>
        </p:nvSpPr>
        <p:spPr>
          <a:xfrm>
            <a:off x="903841" y="1142178"/>
            <a:ext cx="6818811" cy="4893647"/>
          </a:xfrm>
          <a:prstGeom prst="rect">
            <a:avLst/>
          </a:prstGeom>
        </p:spPr>
        <p:txBody>
          <a:bodyPr wrap="square">
            <a:spAutoFit/>
          </a:bodyPr>
          <a:lstStyle/>
          <a:p>
            <a:pPr>
              <a:spcBef>
                <a:spcPts val="600"/>
              </a:spcBef>
            </a:pPr>
            <a:r>
              <a:rPr lang="ro-RO" sz="2400" b="1" dirty="0" smtClean="0">
                <a:latin typeface="Comic Sans MS" panose="030F0702030302020204" pitchFamily="66" charset="0"/>
              </a:rPr>
              <a:t>„</a:t>
            </a:r>
            <a:r>
              <a:rPr lang="ro-RO" sz="2400" b="1" dirty="0" smtClean="0">
                <a:latin typeface="Comic Sans MS" panose="030F0702030302020204" pitchFamily="66" charset="0"/>
              </a:rPr>
              <a:t>Hristos </a:t>
            </a:r>
            <a:r>
              <a:rPr lang="ro-RO" sz="2400" b="1" dirty="0" smtClean="0">
                <a:latin typeface="Comic Sans MS" panose="030F0702030302020204" pitchFamily="66" charset="0"/>
              </a:rPr>
              <a:t>va reţine numele tuturor celor ce consideră că nici un sacrificiu nu este prea costisitor pentru a-I fi oferit Lui pe altarul credinţei şi iubirii... Pe când cei egoişti şi mândri sunt uitaţi, cei credincioşi vor fi amintiţi; numele lor vor fi imortalizate. Trebuie să trăim cu scopul de a-i face pe alţii fericiţi dacă vrem să fim noi înşine fericiţi. Este bine pentru noi să oferim bunurile, talentele şi afecţiunea noastră cu devotament recunoscător lui Hristos şi să ne găsim astfel fericirea aici şi slava nemuritoare în lumea cealaltă.”</a:t>
            </a:r>
            <a:endParaRPr lang="ro-RO" sz="24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1CDFA245-C15C-481A-9F1E-9A70950BE1AE}"/>
              </a:ext>
            </a:extLst>
          </p:cNvPr>
          <p:cNvSpPr txBox="1"/>
          <p:nvPr/>
        </p:nvSpPr>
        <p:spPr>
          <a:xfrm>
            <a:off x="2640609" y="6272545"/>
            <a:ext cx="5295937" cy="369332"/>
          </a:xfrm>
          <a:prstGeom prst="rect">
            <a:avLst/>
          </a:prstGeom>
          <a:noFill/>
        </p:spPr>
        <p:txBody>
          <a:bodyPr wrap="none" rtlCol="0">
            <a:spAutoFit/>
          </a:bodyPr>
          <a:lstStyle/>
          <a:p>
            <a:pPr algn="r"/>
            <a:r>
              <a:rPr lang="ro-RO" b="1" dirty="0" err="1" smtClean="0"/>
              <a:t>E.G.W</a:t>
            </a:r>
            <a:r>
              <a:rPr lang="ro-RO" b="1" dirty="0" smtClean="0"/>
              <a:t>. (Mărturii pentru comunitate, vol. 3, pag. 250)</a:t>
            </a:r>
            <a:endParaRPr lang="ro-RO" b="1" dirty="0"/>
          </a:p>
        </p:txBody>
      </p:sp>
    </p:spTree>
    <p:extLst>
      <p:ext uri="{BB962C8B-B14F-4D97-AF65-F5344CB8AC3E}">
        <p14:creationId xmlns:p14="http://schemas.microsoft.com/office/powerpoint/2010/main" xmlns="" val="123942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477DBA9-C803-4345-9E69-CA9552A36EEC}"/>
              </a:ext>
            </a:extLst>
          </p:cNvPr>
          <p:cNvSpPr/>
          <p:nvPr/>
        </p:nvSpPr>
        <p:spPr>
          <a:xfrm>
            <a:off x="0" y="4053101"/>
            <a:ext cx="9144000" cy="1200329"/>
          </a:xfrm>
          <a:prstGeom prst="rect">
            <a:avLst/>
          </a:prstGeom>
        </p:spPr>
        <p:txBody>
          <a:bodyPr wrap="square" lIns="0" rIns="0">
            <a:spAutoFit/>
          </a:bodyPr>
          <a:lstStyle/>
          <a:p>
            <a:pPr algn="ctr"/>
            <a:r>
              <a:rPr lang="ro-RO" sz="2400" b="1" dirty="0" smtClean="0">
                <a:solidFill>
                  <a:srgbClr val="EBE6CB"/>
                </a:solidFill>
                <a:effectLst>
                  <a:outerShdw blurRad="50800" dist="50800" dir="5400000" algn="ctr" rotWithShape="0">
                    <a:prstClr val="black"/>
                  </a:outerShdw>
                </a:effectLst>
                <a:latin typeface="Comic Sans MS" panose="030F0702030302020204" pitchFamily="66" charset="0"/>
              </a:rPr>
              <a:t>„</a:t>
            </a:r>
            <a:r>
              <a:rPr lang="ro-RO" sz="2400" b="1" dirty="0" smtClean="0">
                <a:solidFill>
                  <a:srgbClr val="EBE6CB"/>
                </a:solidFill>
                <a:effectLst>
                  <a:outerShdw blurRad="50800" dist="50800" dir="5400000" algn="ctr" rotWithShape="0">
                    <a:prstClr val="black"/>
                  </a:outerShdw>
                </a:effectLst>
                <a:latin typeface="Comic Sans MS" panose="030F0702030302020204" pitchFamily="66" charset="0"/>
              </a:rPr>
              <a:t>Religia curată şi neîntinată înaintea lui Dumnezeu, Tatăl nostru, este să cercetăm pe orfani şi pe văduve în necazurile lor şi să ne păzim neîntinaţi de lume.” (Iacov 1:27</a:t>
            </a:r>
            <a:r>
              <a:rPr lang="ro-RO" sz="2400" b="1" dirty="0" smtClean="0">
                <a:solidFill>
                  <a:srgbClr val="EBE6CB"/>
                </a:solidFill>
                <a:effectLst>
                  <a:outerShdw blurRad="50800" dist="50800" dir="5400000" algn="ctr" rotWithShape="0">
                    <a:prstClr val="black"/>
                  </a:outerShdw>
                </a:effectLst>
                <a:latin typeface="Comic Sans MS" panose="030F0702030302020204" pitchFamily="66" charset="0"/>
              </a:rPr>
              <a:t>)</a:t>
            </a:r>
            <a:endParaRPr lang="ro-RO" sz="2400" b="1" dirty="0">
              <a:solidFill>
                <a:srgbClr val="EBE6CB"/>
              </a:solidFill>
              <a:effectLst>
                <a:outerShdw blurRad="50800" dist="50800" dir="5400000" algn="ctr"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xmlns="" val="393770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xmlns="" id="{B383862A-0EEC-4DEC-A08A-0692FF148F8E}"/>
              </a:ext>
            </a:extLst>
          </p:cNvPr>
          <p:cNvSpPr/>
          <p:nvPr/>
        </p:nvSpPr>
        <p:spPr>
          <a:xfrm>
            <a:off x="5355758" y="3368038"/>
            <a:ext cx="3788242" cy="3308005"/>
          </a:xfrm>
          <a:prstGeom prst="roundRect">
            <a:avLst>
              <a:gd name="adj" fmla="val 9183"/>
            </a:avLst>
          </a:prstGeom>
          <a:solidFill>
            <a:srgbClr val="1A375C"/>
          </a:solidFill>
          <a:ln w="28575">
            <a:solidFill>
              <a:srgbClr val="629ACD"/>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CuadroTexto 6">
            <a:extLst>
              <a:ext uri="{FF2B5EF4-FFF2-40B4-BE49-F238E27FC236}">
                <a16:creationId xmlns:a16="http://schemas.microsoft.com/office/drawing/2014/main" xmlns="" id="{0B417559-906F-4435-BCFE-0CA33D43EF95}"/>
              </a:ext>
            </a:extLst>
          </p:cNvPr>
          <p:cNvSpPr txBox="1"/>
          <p:nvPr/>
        </p:nvSpPr>
        <p:spPr>
          <a:xfrm>
            <a:off x="293156" y="99916"/>
            <a:ext cx="4001754" cy="1938992"/>
          </a:xfrm>
          <a:prstGeom prst="rect">
            <a:avLst/>
          </a:prstGeom>
          <a:noFill/>
        </p:spPr>
        <p:txBody>
          <a:bodyPr wrap="square" rtlCol="0">
            <a:spAutoFit/>
          </a:bodyPr>
          <a:lstStyle/>
          <a:p>
            <a:pPr>
              <a:spcBef>
                <a:spcPts val="600"/>
              </a:spcBef>
            </a:pPr>
            <a:r>
              <a:rPr lang="ro-RO" sz="2000" b="1" dirty="0" smtClean="0">
                <a:solidFill>
                  <a:schemeClr val="bg1"/>
                </a:solidFill>
              </a:rPr>
              <a:t>Slujirea în interiorul bisericii</a:t>
            </a:r>
            <a:endParaRPr lang="ro-RO" sz="2000" b="1" dirty="0">
              <a:solidFill>
                <a:schemeClr val="bg1"/>
              </a:solidFill>
            </a:endParaRPr>
          </a:p>
          <a:p>
            <a:pPr>
              <a:spcBef>
                <a:spcPts val="600"/>
              </a:spcBef>
            </a:pPr>
            <a:r>
              <a:rPr lang="ro-RO" sz="2000" b="1" dirty="0" smtClean="0">
                <a:solidFill>
                  <a:schemeClr val="bg1"/>
                </a:solidFill>
              </a:rPr>
              <a:t>Slujirea în afara bisericii</a:t>
            </a:r>
            <a:endParaRPr lang="ro-RO" sz="2000" b="1" dirty="0">
              <a:solidFill>
                <a:schemeClr val="bg1"/>
              </a:solidFill>
            </a:endParaRPr>
          </a:p>
          <a:p>
            <a:pPr>
              <a:spcBef>
                <a:spcPts val="600"/>
              </a:spcBef>
            </a:pPr>
            <a:r>
              <a:rPr lang="ro-RO" sz="2000" b="1" dirty="0" smtClean="0">
                <a:solidFill>
                  <a:schemeClr val="bg1"/>
                </a:solidFill>
              </a:rPr>
              <a:t>Slujirea în alte congregaţii</a:t>
            </a:r>
            <a:endParaRPr lang="ro-RO" sz="2000" b="1" dirty="0">
              <a:solidFill>
                <a:schemeClr val="bg1"/>
              </a:solidFill>
            </a:endParaRPr>
          </a:p>
          <a:p>
            <a:pPr>
              <a:spcBef>
                <a:spcPts val="600"/>
              </a:spcBef>
            </a:pPr>
            <a:r>
              <a:rPr lang="ro-RO" sz="2000" b="1" dirty="0" smtClean="0">
                <a:solidFill>
                  <a:schemeClr val="bg1"/>
                </a:solidFill>
              </a:rPr>
              <a:t> Pavel – despre slujire</a:t>
            </a:r>
            <a:endParaRPr lang="ro-RO" sz="2000" b="1" dirty="0">
              <a:solidFill>
                <a:schemeClr val="bg1"/>
              </a:solidFill>
            </a:endParaRPr>
          </a:p>
          <a:p>
            <a:pPr>
              <a:spcBef>
                <a:spcPts val="600"/>
              </a:spcBef>
            </a:pPr>
            <a:r>
              <a:rPr lang="ro-RO" sz="2000" b="1" dirty="0" smtClean="0">
                <a:solidFill>
                  <a:schemeClr val="bg1"/>
                </a:solidFill>
              </a:rPr>
              <a:t> Iacov – despre slujire</a:t>
            </a:r>
            <a:endParaRPr lang="ro-RO" sz="2000" b="1" dirty="0">
              <a:solidFill>
                <a:schemeClr val="bg1"/>
              </a:solidFill>
            </a:endParaRPr>
          </a:p>
        </p:txBody>
      </p:sp>
      <p:sp>
        <p:nvSpPr>
          <p:cNvPr id="8" name="CuadroTexto 7">
            <a:extLst>
              <a:ext uri="{FF2B5EF4-FFF2-40B4-BE49-F238E27FC236}">
                <a16:creationId xmlns:a16="http://schemas.microsoft.com/office/drawing/2014/main" xmlns="" id="{BA9CCC82-9C55-4EF7-B730-503C43B14845}"/>
              </a:ext>
            </a:extLst>
          </p:cNvPr>
          <p:cNvSpPr txBox="1"/>
          <p:nvPr/>
        </p:nvSpPr>
        <p:spPr>
          <a:xfrm>
            <a:off x="5501089" y="3489962"/>
            <a:ext cx="3305993" cy="3247043"/>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Isus ne-a comisionat să propovăduim Evanghelia lumii, făcând noi ucenici şi botezându-i</a:t>
            </a:r>
            <a:r>
              <a:rPr lang="ro-RO" sz="2000" b="1" dirty="0">
                <a:solidFill>
                  <a:schemeClr val="bg1"/>
                </a:solidFill>
                <a:effectLst>
                  <a:outerShdw blurRad="38100" dist="38100" dir="2700000" algn="tl">
                    <a:srgbClr val="000000">
                      <a:alpha val="43137"/>
                    </a:srgbClr>
                  </a:outerShdw>
                </a:effectLst>
              </a:rPr>
              <a:t>.</a:t>
            </a:r>
          </a:p>
          <a:p>
            <a:pPr>
              <a:spcBef>
                <a:spcPts val="600"/>
              </a:spcBef>
            </a:pPr>
            <a:r>
              <a:rPr lang="ro-RO" sz="2000" b="1" dirty="0" smtClean="0">
                <a:solidFill>
                  <a:schemeClr val="bg1"/>
                </a:solidFill>
                <a:effectLst>
                  <a:outerShdw blurRad="38100" dist="38100" dir="2700000" algn="tl">
                    <a:srgbClr val="000000">
                      <a:alpha val="43137"/>
                    </a:srgbClr>
                  </a:outerShdw>
                </a:effectLst>
              </a:rPr>
              <a:t>Biserica timpurie a urmat exemplul lui Isus prin îngrijirea nevoiaşilor din interiorul bisericii, dar şi din afara acesteia propovăduind Evanghelia în acelaşi timp</a:t>
            </a:r>
            <a:r>
              <a:rPr lang="ro-RO" sz="2000" b="1" dirty="0">
                <a:solidFill>
                  <a:schemeClr val="bg1"/>
                </a:solidFill>
                <a:effectLst>
                  <a:outerShdw blurRad="38100" dist="38100" dir="2700000" algn="tl">
                    <a:srgbClr val="000000">
                      <a:alpha val="43137"/>
                    </a:srgbClr>
                  </a:outerShdw>
                </a:effectLst>
              </a:rPr>
              <a:t>.</a:t>
            </a:r>
          </a:p>
        </p:txBody>
      </p:sp>
      <p:pic>
        <p:nvPicPr>
          <p:cNvPr id="11" name="Imagen 10">
            <a:extLst>
              <a:ext uri="{FF2B5EF4-FFF2-40B4-BE49-F238E27FC236}">
                <a16:creationId xmlns:a16="http://schemas.microsoft.com/office/drawing/2014/main" xmlns="" id="{0E01365D-CF13-4ED7-B86C-53E9B565690C}"/>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91628" y="968392"/>
            <a:ext cx="201527" cy="202040"/>
          </a:xfrm>
          <a:prstGeom prst="rect">
            <a:avLst/>
          </a:prstGeom>
        </p:spPr>
      </p:pic>
      <p:pic>
        <p:nvPicPr>
          <p:cNvPr id="13" name="Imagen 12">
            <a:extLst>
              <a:ext uri="{FF2B5EF4-FFF2-40B4-BE49-F238E27FC236}">
                <a16:creationId xmlns:a16="http://schemas.microsoft.com/office/drawing/2014/main" xmlns="" id="{4DA97D93-FB0F-42A2-B8A6-0C685D459D79}"/>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1628" y="581732"/>
            <a:ext cx="201527" cy="202040"/>
          </a:xfrm>
          <a:prstGeom prst="rect">
            <a:avLst/>
          </a:prstGeom>
        </p:spPr>
      </p:pic>
      <p:pic>
        <p:nvPicPr>
          <p:cNvPr id="15" name="Imagen 14">
            <a:extLst>
              <a:ext uri="{FF2B5EF4-FFF2-40B4-BE49-F238E27FC236}">
                <a16:creationId xmlns:a16="http://schemas.microsoft.com/office/drawing/2014/main" xmlns="" id="{0AE08516-2C8C-4D0A-A139-6D719F9128DF}"/>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83167" y="215973"/>
            <a:ext cx="218449" cy="202040"/>
          </a:xfrm>
          <a:prstGeom prst="rect">
            <a:avLst/>
          </a:prstGeom>
        </p:spPr>
      </p:pic>
      <p:pic>
        <p:nvPicPr>
          <p:cNvPr id="17" name="Imagen 16">
            <a:extLst>
              <a:ext uri="{FF2B5EF4-FFF2-40B4-BE49-F238E27FC236}">
                <a16:creationId xmlns:a16="http://schemas.microsoft.com/office/drawing/2014/main" xmlns="" id="{B05A63BA-63A9-4079-9F01-5890D97999A3}"/>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1616" y="1731275"/>
            <a:ext cx="232702" cy="202040"/>
          </a:xfrm>
          <a:prstGeom prst="rect">
            <a:avLst/>
          </a:prstGeom>
        </p:spPr>
      </p:pic>
      <p:pic>
        <p:nvPicPr>
          <p:cNvPr id="19" name="Imagen 18">
            <a:extLst>
              <a:ext uri="{FF2B5EF4-FFF2-40B4-BE49-F238E27FC236}">
                <a16:creationId xmlns:a16="http://schemas.microsoft.com/office/drawing/2014/main" xmlns="" id="{B5B23AB9-7AA4-407A-A07A-FD9021308F05}"/>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01616" y="1358290"/>
            <a:ext cx="218491" cy="202040"/>
          </a:xfrm>
          <a:prstGeom prst="rect">
            <a:avLst/>
          </a:prstGeom>
        </p:spPr>
      </p:pic>
    </p:spTree>
    <p:extLst>
      <p:ext uri="{BB962C8B-B14F-4D97-AF65-F5344CB8AC3E}">
        <p14:creationId xmlns:p14="http://schemas.microsoft.com/office/powerpoint/2010/main" xmlns="" val="3741481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left)">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left)">
                                      <p:cBhvr>
                                        <p:cTn id="52" dur="500"/>
                                        <p:tgtEl>
                                          <p:spTgt spid="7">
                                            <p:txEl>
                                              <p:pRg st="2" end="2"/>
                                            </p:txEl>
                                          </p:spTgt>
                                        </p:tgtEl>
                                      </p:cBhvr>
                                    </p:animEffect>
                                  </p:childTnLst>
                                </p:cTn>
                              </p:par>
                            </p:childTnLst>
                          </p:cTn>
                        </p:par>
                        <p:par>
                          <p:cTn id="53" fill="hold">
                            <p:stCondLst>
                              <p:cond delay="15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left)">
                                      <p:cBhvr>
                                        <p:cTn id="63" dur="500"/>
                                        <p:tgtEl>
                                          <p:spTgt spid="7">
                                            <p:txEl>
                                              <p:pRg st="3" end="3"/>
                                            </p:txEl>
                                          </p:spTgt>
                                        </p:tgtEl>
                                      </p:cBhvr>
                                    </p:animEffect>
                                  </p:childTnLst>
                                </p:cTn>
                              </p:par>
                            </p:childTnLst>
                          </p:cTn>
                        </p:par>
                        <p:par>
                          <p:cTn id="64" fill="hold">
                            <p:stCondLst>
                              <p:cond delay="3000"/>
                            </p:stCondLst>
                            <p:childTnLst>
                              <p:par>
                                <p:cTn id="65" presetID="31"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style.rotation</p:attrName>
                                        </p:attrNameLst>
                                      </p:cBhvr>
                                      <p:tavLst>
                                        <p:tav tm="0">
                                          <p:val>
                                            <p:fltVal val="90"/>
                                          </p:val>
                                        </p:tav>
                                        <p:tav tm="100000">
                                          <p:val>
                                            <p:fltVal val="0"/>
                                          </p:val>
                                        </p:tav>
                                      </p:tavLst>
                                    </p:anim>
                                    <p:animEffect transition="in" filter="fade">
                                      <p:cBhvr>
                                        <p:cTn id="70" dur="1000"/>
                                        <p:tgtEl>
                                          <p:spTgt spid="17"/>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7">
                                            <p:txEl>
                                              <p:pRg st="4" end="4"/>
                                            </p:txEl>
                                          </p:spTgt>
                                        </p:tgtEl>
                                        <p:attrNameLst>
                                          <p:attrName>style.visibility</p:attrName>
                                        </p:attrNameLst>
                                      </p:cBhvr>
                                      <p:to>
                                        <p:strVal val="visible"/>
                                      </p:to>
                                    </p:set>
                                    <p:animEffect transition="in" filter="wipe(left)">
                                      <p:cBhvr>
                                        <p:cTn id="7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uiExpand="1" build="p"/>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3E62DA3-6BD3-4799-A703-14AA39678571}"/>
              </a:ext>
            </a:extLst>
          </p:cNvPr>
          <p:cNvSpPr/>
          <p:nvPr/>
        </p:nvSpPr>
        <p:spPr>
          <a:xfrm>
            <a:off x="1" y="0"/>
            <a:ext cx="9143998" cy="769441"/>
          </a:xfrm>
          <a:prstGeom prst="rect">
            <a:avLst/>
          </a:prstGeom>
          <a:noFill/>
        </p:spPr>
        <p:txBody>
          <a:bodyPr wrap="square" rtlCol="0">
            <a:spAutoFit/>
          </a:bodyPr>
          <a:lstStyle/>
          <a:p>
            <a:pPr algn="ctr" defTabSz="914400"/>
            <a:r>
              <a:rPr lang="ro-RO" sz="4400" b="1" dirty="0" smtClean="0">
                <a:ln w="9000" cmpd="sng">
                  <a:solidFill>
                    <a:srgbClr val="7030A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SLUJIREA ÎN INTERIORUL BISERICII</a:t>
            </a:r>
            <a:endParaRPr lang="ro-RO" sz="4400" b="1" dirty="0">
              <a:ln w="9000" cmpd="sng">
                <a:solidFill>
                  <a:srgbClr val="7030A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ángulo 2">
            <a:extLst>
              <a:ext uri="{FF2B5EF4-FFF2-40B4-BE49-F238E27FC236}">
                <a16:creationId xmlns:a16="http://schemas.microsoft.com/office/drawing/2014/main" xmlns="" id="{461EBDA6-71DF-422A-AEBD-D18CBE544E87}"/>
              </a:ext>
            </a:extLst>
          </p:cNvPr>
          <p:cNvSpPr/>
          <p:nvPr/>
        </p:nvSpPr>
        <p:spPr>
          <a:xfrm>
            <a:off x="95793" y="654023"/>
            <a:ext cx="8952413"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7030A0"/>
                </a:solidFill>
                <a:latin typeface="Comic Sans MS" panose="030F0702030302020204" pitchFamily="66" charset="0"/>
              </a:rPr>
              <a:t>„</a:t>
            </a:r>
            <a:r>
              <a:rPr lang="ro-RO" b="1" dirty="0" smtClean="0">
                <a:solidFill>
                  <a:srgbClr val="7030A0"/>
                </a:solidFill>
                <a:latin typeface="Comic Sans MS" panose="030F0702030302020204" pitchFamily="66" charset="0"/>
              </a:rPr>
              <a:t>Căci </a:t>
            </a:r>
            <a:r>
              <a:rPr lang="ro-RO" b="1" dirty="0" smtClean="0">
                <a:solidFill>
                  <a:srgbClr val="7030A0"/>
                </a:solidFill>
                <a:latin typeface="Comic Sans MS" panose="030F0702030302020204" pitchFamily="66" charset="0"/>
              </a:rPr>
              <a:t>nu era niciunul printre ei care să ducă lipsă: toţi cei ce aveau ogoare sau case le vindeau, aduceau preţul lucrurilor vândute şi-l puneau la picioarele apostolilor, apoi se împărţea fiecăruia după cum avea nevoie” </a:t>
            </a:r>
            <a:r>
              <a:rPr lang="ro-RO" sz="1600" b="1" dirty="0" smtClean="0">
                <a:solidFill>
                  <a:srgbClr val="7030A0"/>
                </a:solidFill>
                <a:latin typeface="Comic Sans MS" panose="030F0702030302020204" pitchFamily="66" charset="0"/>
              </a:rPr>
              <a:t>(Fapte 4:34-35)</a:t>
            </a:r>
            <a:endParaRPr lang="ro-RO" sz="1400" b="1" dirty="0">
              <a:solidFill>
                <a:srgbClr val="7030A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7A01F83-52AC-4430-A94D-8B2E4A783F75}"/>
              </a:ext>
            </a:extLst>
          </p:cNvPr>
          <p:cNvSpPr txBox="1"/>
          <p:nvPr/>
        </p:nvSpPr>
        <p:spPr>
          <a:xfrm>
            <a:off x="95793" y="1962219"/>
            <a:ext cx="4772297" cy="4632037"/>
          </a:xfrm>
          <a:prstGeom prst="rect">
            <a:avLst/>
          </a:prstGeom>
          <a:noFill/>
        </p:spPr>
        <p:txBody>
          <a:bodyPr wrap="square" rtlCol="0">
            <a:spAutoFit/>
          </a:bodyPr>
          <a:lstStyle/>
          <a:p>
            <a:pPr>
              <a:spcBef>
                <a:spcPts val="600"/>
              </a:spcBef>
            </a:pPr>
            <a:r>
              <a:rPr lang="ro-RO" sz="2000" b="1" dirty="0" smtClean="0"/>
              <a:t>Biserica a crescut exponenţial sub îndrumarea Duhului Sfânt. Noii credincioşi erau „o inimă şi un suflet” (Fapte 4:32</a:t>
            </a:r>
            <a:r>
              <a:rPr lang="ro-RO" sz="2000" b="1" dirty="0"/>
              <a:t>).</a:t>
            </a:r>
          </a:p>
          <a:p>
            <a:pPr>
              <a:spcBef>
                <a:spcPts val="600"/>
              </a:spcBef>
            </a:pPr>
            <a:r>
              <a:rPr lang="ro-RO" sz="2000" b="1" dirty="0" smtClean="0"/>
              <a:t>Cei ce aveau din belşug împărţeau cu cei ce nu aveau nimic şi astfel nu erau oameni nevoiaşi</a:t>
            </a:r>
            <a:r>
              <a:rPr lang="ro-RO" sz="2000" b="1" dirty="0"/>
              <a:t>.</a:t>
            </a:r>
          </a:p>
          <a:p>
            <a:pPr>
              <a:spcBef>
                <a:spcPts val="600"/>
              </a:spcBef>
            </a:pPr>
            <a:r>
              <a:rPr lang="ro-RO" sz="2000" b="1" dirty="0" smtClean="0"/>
              <a:t>După o vreme, distribuirea ajutoarelor pentru nevoiaşi s-a complicat, astfel că biserica a numit şapte diaconi care să se ocupe de aspectul acesta</a:t>
            </a:r>
            <a:r>
              <a:rPr lang="ro-RO" sz="2000" b="1" dirty="0"/>
              <a:t>.</a:t>
            </a:r>
          </a:p>
          <a:p>
            <a:pPr>
              <a:spcBef>
                <a:spcPts val="600"/>
              </a:spcBef>
            </a:pPr>
            <a:r>
              <a:rPr lang="ro-RO" sz="2000" b="1" dirty="0" smtClean="0"/>
              <a:t>Acest sistem de ajutorare nu a dăinuit în alte comunităţi creştine aparte de cea din Ierusalim, dar a pus fundaţia pentru grija faţă de cei din jur.</a:t>
            </a:r>
            <a:endParaRPr lang="ro-RO" sz="2000" b="1" dirty="0"/>
          </a:p>
        </p:txBody>
      </p:sp>
      <p:pic>
        <p:nvPicPr>
          <p:cNvPr id="6" name="Imagen 5" descr="Imagen que contiene persona, edificio, ropa, pared&#10;&#10;Descripción generada automáticamente">
            <a:extLst>
              <a:ext uri="{FF2B5EF4-FFF2-40B4-BE49-F238E27FC236}">
                <a16:creationId xmlns:a16="http://schemas.microsoft.com/office/drawing/2014/main" xmlns="" id="{C309529D-2C97-40DC-A0AF-51A8893C1339}"/>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077097" y="1962219"/>
            <a:ext cx="3971110" cy="4798924"/>
          </a:xfrm>
          <a:prstGeom prst="roundRect">
            <a:avLst>
              <a:gd name="adj" fmla="val 592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7030A0"/>
            </a:contourClr>
          </a:sp3d>
        </p:spPr>
      </p:pic>
    </p:spTree>
    <p:extLst>
      <p:ext uri="{BB962C8B-B14F-4D97-AF65-F5344CB8AC3E}">
        <p14:creationId xmlns:p14="http://schemas.microsoft.com/office/powerpoint/2010/main" xmlns="" val="1004343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ppt_w/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ppt_h/2"/>
                                          </p:val>
                                        </p:tav>
                                        <p:tav tm="100000">
                                          <p:val>
                                            <p:strVal val="#ppt_y"/>
                                          </p:val>
                                        </p:tav>
                                      </p:tavLst>
                                    </p:anim>
                                    <p:anim calcmode="lin" valueType="num">
                                      <p:cBhvr>
                                        <p:cTn id="25" dur="500" fill="hold"/>
                                        <p:tgtEl>
                                          <p:spTgt spid="6"/>
                                        </p:tgtEl>
                                        <p:attrNameLst>
                                          <p:attrName>ppt_w</p:attrName>
                                        </p:attrNameLst>
                                      </p:cBhvr>
                                      <p:tavLst>
                                        <p:tav tm="0">
                                          <p:val>
                                            <p:strVal val="#ppt_w"/>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BCE689B-25CF-4826-9A3B-250942FCE47E}"/>
              </a:ext>
            </a:extLst>
          </p:cNvPr>
          <p:cNvSpPr/>
          <p:nvPr/>
        </p:nvSpPr>
        <p:spPr>
          <a:xfrm>
            <a:off x="0" y="-26634"/>
            <a:ext cx="9143999" cy="769441"/>
          </a:xfrm>
          <a:prstGeom prst="rect">
            <a:avLst/>
          </a:prstGeom>
          <a:noFill/>
        </p:spPr>
        <p:txBody>
          <a:bodyPr wrap="square" rtlCol="0">
            <a:spAutoFit/>
          </a:bodyPr>
          <a:lstStyle/>
          <a:p>
            <a:pPr algn="ctr" defTabSz="914400"/>
            <a:r>
              <a:rPr lang="ro-RO"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SLUJIREA ÎN AFARA BISERICII</a:t>
            </a:r>
            <a:endParaRPr lang="ro-RO"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539F4642-5BC6-4F40-A0E1-104CCF9775B4}"/>
              </a:ext>
            </a:extLst>
          </p:cNvPr>
          <p:cNvSpPr/>
          <p:nvPr/>
        </p:nvSpPr>
        <p:spPr>
          <a:xfrm>
            <a:off x="-2" y="695744"/>
            <a:ext cx="9143999" cy="646331"/>
          </a:xfrm>
          <a:prstGeom prst="rect">
            <a:avLst/>
          </a:prstGeom>
          <a:blipFill>
            <a:blip r:embed="rId3" cstate="print"/>
            <a:tile tx="0" ty="0" sx="100000" sy="100000" flip="none" algn="tl"/>
          </a:blipFill>
        </p:spPr>
        <p:txBody>
          <a:bodyPr wrap="square">
            <a:spAutoFit/>
            <a:scene3d>
              <a:camera prst="orthographicFront"/>
              <a:lightRig rig="threePt" dir="t"/>
            </a:scene3d>
            <a:sp3d extrusionH="57150">
              <a:bevelT w="38100" h="38100"/>
            </a:sp3d>
          </a:bodyPr>
          <a:lstStyle/>
          <a:p>
            <a:pPr algn="ctr"/>
            <a:r>
              <a:rPr lang="ro-RO" b="1" dirty="0" smtClean="0">
                <a:solidFill>
                  <a:srgbClr val="15429A"/>
                </a:solidFill>
                <a:latin typeface="Comic Sans MS" panose="030F0702030302020204" pitchFamily="66" charset="0"/>
              </a:rPr>
              <a:t>„</a:t>
            </a:r>
            <a:r>
              <a:rPr lang="ro-RO" b="1" dirty="0" smtClean="0">
                <a:solidFill>
                  <a:srgbClr val="15429A"/>
                </a:solidFill>
                <a:latin typeface="Comic Sans MS" panose="030F0702030302020204" pitchFamily="66" charset="0"/>
              </a:rPr>
              <a:t>În </a:t>
            </a:r>
            <a:r>
              <a:rPr lang="ro-RO" b="1" dirty="0" err="1" smtClean="0">
                <a:solidFill>
                  <a:srgbClr val="15429A"/>
                </a:solidFill>
                <a:latin typeface="Comic Sans MS" panose="030F0702030302020204" pitchFamily="66" charset="0"/>
              </a:rPr>
              <a:t>Iope</a:t>
            </a:r>
            <a:r>
              <a:rPr lang="ro-RO" b="1" dirty="0" smtClean="0">
                <a:solidFill>
                  <a:srgbClr val="15429A"/>
                </a:solidFill>
                <a:latin typeface="Comic Sans MS" panose="030F0702030302020204" pitchFamily="66" charset="0"/>
              </a:rPr>
              <a:t>, era o </a:t>
            </a:r>
            <a:r>
              <a:rPr lang="ro-RO" b="1" dirty="0" err="1" smtClean="0">
                <a:solidFill>
                  <a:srgbClr val="15429A"/>
                </a:solidFill>
                <a:latin typeface="Comic Sans MS" panose="030F0702030302020204" pitchFamily="66" charset="0"/>
              </a:rPr>
              <a:t>uceniţă</a:t>
            </a:r>
            <a:r>
              <a:rPr lang="ro-RO" b="1" dirty="0" smtClean="0">
                <a:solidFill>
                  <a:srgbClr val="15429A"/>
                </a:solidFill>
                <a:latin typeface="Comic Sans MS" panose="030F0702030302020204" pitchFamily="66" charset="0"/>
              </a:rPr>
              <a:t> numită Tabita, nume care, în tălmăcire, se zice Dorca. Ea făcea o mulţime de fapte bune şi milostenii.”</a:t>
            </a:r>
            <a:r>
              <a:rPr lang="ro-RO" sz="1600" b="1" dirty="0" smtClean="0">
                <a:solidFill>
                  <a:srgbClr val="15429A"/>
                </a:solidFill>
                <a:latin typeface="Comic Sans MS" panose="030F0702030302020204" pitchFamily="66" charset="0"/>
              </a:rPr>
              <a:t>(Fapte. 9:36)</a:t>
            </a:r>
            <a:endParaRPr lang="ro-RO" sz="1600" b="1" dirty="0">
              <a:solidFill>
                <a:srgbClr val="15429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E79C2A71-F2C2-413B-8F0D-4CC41379B132}"/>
              </a:ext>
            </a:extLst>
          </p:cNvPr>
          <p:cNvSpPr txBox="1"/>
          <p:nvPr/>
        </p:nvSpPr>
        <p:spPr>
          <a:xfrm>
            <a:off x="3933355" y="1433508"/>
            <a:ext cx="5268684" cy="3093154"/>
          </a:xfrm>
          <a:prstGeom prst="rect">
            <a:avLst/>
          </a:prstGeom>
          <a:noFill/>
        </p:spPr>
        <p:txBody>
          <a:bodyPr wrap="square" rtlCol="0">
            <a:spAutoFit/>
          </a:bodyPr>
          <a:lstStyle/>
          <a:p>
            <a:pPr>
              <a:spcBef>
                <a:spcPts val="600"/>
              </a:spcBef>
            </a:pPr>
            <a:r>
              <a:rPr lang="ro-RO" sz="2000" b="1" dirty="0" smtClean="0"/>
              <a:t>Cetatea </a:t>
            </a:r>
            <a:r>
              <a:rPr lang="ro-RO" sz="2000" b="1" dirty="0" err="1" smtClean="0"/>
              <a:t>Iope</a:t>
            </a:r>
            <a:r>
              <a:rPr lang="ro-RO" sz="2000" b="1" dirty="0" smtClean="0"/>
              <a:t> a fost mult binecuvântată prin lucrarea de slujire a unei femei creştine numită Dorca</a:t>
            </a:r>
            <a:r>
              <a:rPr lang="ro-RO" sz="2000" b="1" dirty="0"/>
              <a:t>.</a:t>
            </a:r>
          </a:p>
          <a:p>
            <a:pPr>
              <a:spcBef>
                <a:spcPts val="600"/>
              </a:spcBef>
            </a:pPr>
            <a:r>
              <a:rPr lang="ro-RO" sz="2000" b="1" dirty="0" smtClean="0"/>
              <a:t>Ea făcea haine pentru cei în nevoie.</a:t>
            </a:r>
            <a:endParaRPr lang="ro-RO" sz="2000" b="1" dirty="0"/>
          </a:p>
          <a:p>
            <a:pPr>
              <a:spcBef>
                <a:spcPts val="600"/>
              </a:spcBef>
            </a:pPr>
            <a:r>
              <a:rPr lang="ro-RO" sz="2000" b="1" dirty="0" smtClean="0"/>
              <a:t>De asemenea, aceasta dona pentru satisfacerea nevoilor celor săraci</a:t>
            </a:r>
            <a:r>
              <a:rPr lang="ro-RO" sz="2000" b="1" dirty="0"/>
              <a:t>.</a:t>
            </a:r>
          </a:p>
          <a:p>
            <a:pPr>
              <a:spcBef>
                <a:spcPts val="600"/>
              </a:spcBef>
            </a:pPr>
            <a:r>
              <a:rPr lang="ro-RO" sz="2000" b="1" dirty="0" smtClean="0"/>
              <a:t>Dorca nu s-a rezumat doar la ajutorarea membrilor bisericii, ci a tuturor celor ce aveau nevoie de ajutor.</a:t>
            </a:r>
            <a:endParaRPr lang="ro-RO" sz="2000" b="1" dirty="0"/>
          </a:p>
        </p:txBody>
      </p:sp>
      <p:pic>
        <p:nvPicPr>
          <p:cNvPr id="6" name="Imagen 5" descr="Imagen que contiene edificio, persona, ropa, pared&#10;&#10;Descripción generada automáticamente">
            <a:extLst>
              <a:ext uri="{FF2B5EF4-FFF2-40B4-BE49-F238E27FC236}">
                <a16:creationId xmlns:a16="http://schemas.microsoft.com/office/drawing/2014/main" xmlns="" id="{FC4D38D7-8F70-40A7-9173-AA4F6EF1A41A}"/>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416250" y="5674240"/>
            <a:ext cx="1620134" cy="113738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8" name="Imagen 7" descr="Imagen que contiene persona, edificio, ropa, exterior&#10;&#10;Descripción generada automáticamente">
            <a:extLst>
              <a:ext uri="{FF2B5EF4-FFF2-40B4-BE49-F238E27FC236}">
                <a16:creationId xmlns:a16="http://schemas.microsoft.com/office/drawing/2014/main" xmlns="" id="{BDD735B1-9E86-41C3-82A5-B92903740F6A}"/>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8250" y="1488376"/>
            <a:ext cx="1846952" cy="1407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ropa, amarillo, exterior&#10;&#10;Descripción generada automáticamente">
            <a:extLst>
              <a:ext uri="{FF2B5EF4-FFF2-40B4-BE49-F238E27FC236}">
                <a16:creationId xmlns:a16="http://schemas.microsoft.com/office/drawing/2014/main" xmlns="" id="{553D193B-007A-40F6-A9A9-362EA585F33E}"/>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973243" y="1488376"/>
            <a:ext cx="1902071" cy="1407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descr="Imagen que contiene ropa, persona, capa, hombre&#10;&#10;Descripción generada automáticamente">
            <a:extLst>
              <a:ext uri="{FF2B5EF4-FFF2-40B4-BE49-F238E27FC236}">
                <a16:creationId xmlns:a16="http://schemas.microsoft.com/office/drawing/2014/main" xmlns="" id="{B6D873E7-4E94-40DD-AF71-0BE4C5AF4D1D}"/>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68249" y="3013604"/>
            <a:ext cx="1858933" cy="1407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Imagen que contiene persona, ropa, exterior, hombre&#10;&#10;Descripción generada automáticamente">
            <a:extLst>
              <a:ext uri="{FF2B5EF4-FFF2-40B4-BE49-F238E27FC236}">
                <a16:creationId xmlns:a16="http://schemas.microsoft.com/office/drawing/2014/main" xmlns="" id="{5D7153F8-F442-4D38-8AA1-020803DF8843}"/>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1973243" y="3009180"/>
            <a:ext cx="1915727" cy="1407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descr="Imagen que contiene persona, ropa, hombre, exterior&#10;&#10;Descripción generada automáticamente">
            <a:extLst>
              <a:ext uri="{FF2B5EF4-FFF2-40B4-BE49-F238E27FC236}">
                <a16:creationId xmlns:a16="http://schemas.microsoft.com/office/drawing/2014/main" xmlns="" id="{79B40845-C1B0-4391-B2E5-B8F75CD5D4BF}"/>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flipH="1">
            <a:off x="7416250" y="4460920"/>
            <a:ext cx="1626378" cy="116752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7" name="Rectángulo 16">
            <a:extLst>
              <a:ext uri="{FF2B5EF4-FFF2-40B4-BE49-F238E27FC236}">
                <a16:creationId xmlns:a16="http://schemas.microsoft.com/office/drawing/2014/main" xmlns="" id="{6904C47D-450D-4B3F-BE88-66F0B9900460}"/>
              </a:ext>
            </a:extLst>
          </p:cNvPr>
          <p:cNvSpPr/>
          <p:nvPr/>
        </p:nvSpPr>
        <p:spPr>
          <a:xfrm>
            <a:off x="0" y="4512383"/>
            <a:ext cx="5594618" cy="2323713"/>
          </a:xfrm>
          <a:prstGeom prst="rect">
            <a:avLst/>
          </a:prstGeom>
        </p:spPr>
        <p:txBody>
          <a:bodyPr wrap="square">
            <a:spAutoFit/>
          </a:bodyPr>
          <a:lstStyle/>
          <a:p>
            <a:pPr>
              <a:spcBef>
                <a:spcPts val="600"/>
              </a:spcBef>
            </a:pPr>
            <a:r>
              <a:rPr lang="ro-RO" sz="2000" b="1" dirty="0" smtClean="0"/>
              <a:t>Dorca a murit şi biserica l-a chemat pe Petru. Aceştia i-au făcut cunoscut lui Petru cum Dorca ajuta văduvele şi săracii</a:t>
            </a:r>
            <a:r>
              <a:rPr lang="ro-RO" sz="2000" b="1" dirty="0"/>
              <a:t>.</a:t>
            </a:r>
          </a:p>
          <a:p>
            <a:pPr>
              <a:spcBef>
                <a:spcPts val="600"/>
              </a:spcBef>
            </a:pPr>
            <a:r>
              <a:rPr lang="ro-RO" sz="2000" b="1" dirty="0" smtClean="0"/>
              <a:t>Ajutorarea altruistă a celorlalţi nu este uşoară. O viaţă de slujire necesită sacrificiu de sine, însă impactul avut asupra vieţii celorlalţi poate avea consecinţe eterne.</a:t>
            </a:r>
            <a:endParaRPr lang="ro-RO" sz="2000" b="1" dirty="0"/>
          </a:p>
        </p:txBody>
      </p:sp>
      <p:pic>
        <p:nvPicPr>
          <p:cNvPr id="19" name="Imagen 18" descr="Imagen que contiene persona, pared, hombre, edificio&#10;&#10;Descripción generada automáticamente">
            <a:extLst>
              <a:ext uri="{FF2B5EF4-FFF2-40B4-BE49-F238E27FC236}">
                <a16:creationId xmlns:a16="http://schemas.microsoft.com/office/drawing/2014/main" xmlns="" id="{F895E7B4-8DDB-4C44-B37E-33A33A232256}"/>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5695988" y="4460920"/>
            <a:ext cx="1620134" cy="116752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1" name="Imagen 20" descr="Imagen que contiene ropa, persona, exterior, hombre&#10;&#10;Descripción generada automáticamente">
            <a:extLst>
              <a:ext uri="{FF2B5EF4-FFF2-40B4-BE49-F238E27FC236}">
                <a16:creationId xmlns:a16="http://schemas.microsoft.com/office/drawing/2014/main" xmlns="" id="{E4508771-E97C-4923-82D4-4D6DC6FC2829}"/>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flipH="1">
            <a:off x="5695988" y="5674241"/>
            <a:ext cx="1620134" cy="113738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Tree>
    <p:extLst>
      <p:ext uri="{BB962C8B-B14F-4D97-AF65-F5344CB8AC3E}">
        <p14:creationId xmlns:p14="http://schemas.microsoft.com/office/powerpoint/2010/main" xmlns="" val="3555495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500"/>
                            </p:stCondLst>
                            <p:childTnLst>
                              <p:par>
                                <p:cTn id="18" presetID="2" presetClass="entr" presetSubtype="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left)">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left)">
                                      <p:cBhvr>
                                        <p:cTn id="43" dur="5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ipe(left)">
                                      <p:cBhvr>
                                        <p:cTn id="48" dur="5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900" decel="100000" fill="hold"/>
                                        <p:tgtEl>
                                          <p:spTgt spid="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900" decel="100000" fill="hold"/>
                                        <p:tgtEl>
                                          <p:spTgt spid="1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3" fill="hold">
                            <p:stCondLst>
                              <p:cond delay="1000"/>
                            </p:stCondLst>
                            <p:childTnLst>
                              <p:par>
                                <p:cTn id="64" presetID="53" presetClass="entr" presetSubtype="16"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53" presetClass="entr" presetSubtype="16"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wipe(left)">
                                      <p:cBhvr>
                                        <p:cTn id="82" dur="500"/>
                                        <p:tgtEl>
                                          <p:spTgt spid="1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fltVal val="0"/>
                                          </p:val>
                                        </p:tav>
                                        <p:tav tm="100000">
                                          <p:val>
                                            <p:strVal val="#ppt_w"/>
                                          </p:val>
                                        </p:tav>
                                      </p:tavLst>
                                    </p:anim>
                                    <p:anim calcmode="lin" valueType="num">
                                      <p:cBhvr>
                                        <p:cTn id="88" dur="500" fill="hold"/>
                                        <p:tgtEl>
                                          <p:spTgt spid="6"/>
                                        </p:tgtEl>
                                        <p:attrNameLst>
                                          <p:attrName>ppt_h</p:attrName>
                                        </p:attrNameLst>
                                      </p:cBhvr>
                                      <p:tavLst>
                                        <p:tav tm="0">
                                          <p:val>
                                            <p:fltVal val="0"/>
                                          </p:val>
                                        </p:tav>
                                        <p:tav tm="100000">
                                          <p:val>
                                            <p:strVal val="#ppt_h"/>
                                          </p:val>
                                        </p:tav>
                                      </p:tavLst>
                                    </p:anim>
                                    <p:animEffect transition="in" filter="fade">
                                      <p:cBhvr>
                                        <p:cTn id="89" dur="500"/>
                                        <p:tgtEl>
                                          <p:spTgt spid="6"/>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17">
                                            <p:txEl>
                                              <p:pRg st="1" end="1"/>
                                            </p:txEl>
                                          </p:spTgt>
                                        </p:tgtEl>
                                        <p:attrNameLst>
                                          <p:attrName>style.visibility</p:attrName>
                                        </p:attrNameLst>
                                      </p:cBhvr>
                                      <p:to>
                                        <p:strVal val="visible"/>
                                      </p:to>
                                    </p:set>
                                    <p:animEffect transition="in" filter="wipe(left)">
                                      <p:cBhvr>
                                        <p:cTn id="93"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156962D-2E33-4FA4-B7DF-865C66A49A64}"/>
              </a:ext>
            </a:extLst>
          </p:cNvPr>
          <p:cNvSpPr/>
          <p:nvPr/>
        </p:nvSpPr>
        <p:spPr>
          <a:xfrm>
            <a:off x="0" y="0"/>
            <a:ext cx="9144000" cy="769441"/>
          </a:xfrm>
          <a:prstGeom prst="rect">
            <a:avLst/>
          </a:prstGeom>
          <a:noFill/>
        </p:spPr>
        <p:txBody>
          <a:bodyPr wrap="square" rtlCol="0">
            <a:spAutoFit/>
            <a:scene3d>
              <a:camera prst="orthographicFront"/>
              <a:lightRig rig="threePt" dir="t"/>
            </a:scene3d>
            <a:sp3d extrusionH="57150" contourW="12700">
              <a:bevelT w="38100" h="38100"/>
              <a:contourClr>
                <a:srgbClr val="002060"/>
              </a:contourClr>
            </a:sp3d>
          </a:bodyPr>
          <a:lstStyle/>
          <a:p>
            <a:pPr algn="ctr" defTabSz="914400"/>
            <a:r>
              <a:rPr lang="ro-RO"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SLUJIREA ÎN ALTE CONGREGAŢII</a:t>
            </a:r>
            <a:endParaRPr lang="ro-RO"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ángulo 2">
            <a:extLst>
              <a:ext uri="{FF2B5EF4-FFF2-40B4-BE49-F238E27FC236}">
                <a16:creationId xmlns:a16="http://schemas.microsoft.com/office/drawing/2014/main" xmlns="" id="{6CA1AA8E-588F-47AF-A2A7-9F3C5FC87CEF}"/>
              </a:ext>
            </a:extLst>
          </p:cNvPr>
          <p:cNvSpPr/>
          <p:nvPr/>
        </p:nvSpPr>
        <p:spPr>
          <a:xfrm>
            <a:off x="505097" y="643822"/>
            <a:ext cx="8133806"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chemeClr val="accent2">
                    <a:lumMod val="50000"/>
                  </a:schemeClr>
                </a:solidFill>
                <a:latin typeface="Comic Sans MS" panose="030F0702030302020204" pitchFamily="66" charset="0"/>
              </a:rPr>
              <a:t>„</a:t>
            </a:r>
            <a:r>
              <a:rPr lang="ro-RO" b="1" dirty="0" smtClean="0">
                <a:solidFill>
                  <a:schemeClr val="accent2">
                    <a:lumMod val="50000"/>
                  </a:schemeClr>
                </a:solidFill>
                <a:latin typeface="Comic Sans MS" panose="030F0702030302020204" pitchFamily="66" charset="0"/>
              </a:rPr>
              <a:t>ci </a:t>
            </a:r>
            <a:r>
              <a:rPr lang="ro-RO" b="1" dirty="0" smtClean="0">
                <a:solidFill>
                  <a:schemeClr val="accent2">
                    <a:lumMod val="50000"/>
                  </a:schemeClr>
                </a:solidFill>
                <a:latin typeface="Comic Sans MS" panose="030F0702030302020204" pitchFamily="66" charset="0"/>
              </a:rPr>
              <a:t>este vorba de o potrivire: în împrejurarea de acum, prisosul vostru să acopere nevoile lor, pentru ca şi prisosul lor să acopere, la rândul lui, nevoile voastre, aşa ca să fie o potrivire” </a:t>
            </a:r>
            <a:r>
              <a:rPr lang="ro-RO" sz="1600" b="1" dirty="0" smtClean="0">
                <a:solidFill>
                  <a:schemeClr val="accent2">
                    <a:lumMod val="50000"/>
                  </a:schemeClr>
                </a:solidFill>
                <a:latin typeface="Comic Sans MS" panose="030F0702030302020204" pitchFamily="66" charset="0"/>
              </a:rPr>
              <a:t>(2 Corinteni 8:14)</a:t>
            </a:r>
            <a:endParaRPr lang="ro-RO" sz="1600" b="1" dirty="0">
              <a:solidFill>
                <a:schemeClr val="accent2">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8880101-745E-431D-BA8F-C3E0D0317A34}"/>
              </a:ext>
            </a:extLst>
          </p:cNvPr>
          <p:cNvSpPr txBox="1"/>
          <p:nvPr/>
        </p:nvSpPr>
        <p:spPr>
          <a:xfrm>
            <a:off x="102151" y="1619003"/>
            <a:ext cx="5026960" cy="2323713"/>
          </a:xfrm>
          <a:prstGeom prst="rect">
            <a:avLst/>
          </a:prstGeom>
          <a:noFill/>
        </p:spPr>
        <p:txBody>
          <a:bodyPr wrap="square" rtlCol="0">
            <a:spAutoFit/>
          </a:bodyPr>
          <a:lstStyle/>
          <a:p>
            <a:pPr>
              <a:spcBef>
                <a:spcPts val="600"/>
              </a:spcBef>
            </a:pPr>
            <a:r>
              <a:rPr lang="ro-RO" sz="2000" b="1" dirty="0" smtClean="0"/>
              <a:t>Discrepanţe s-au ivit când Evanghelia a început să fie acceptată de către Neamuri. Un consiliu a fost invocat pentru rezolvarea acestora (Fapte 15</a:t>
            </a:r>
            <a:r>
              <a:rPr lang="ro-RO" sz="2000" b="1" dirty="0"/>
              <a:t>).</a:t>
            </a:r>
          </a:p>
          <a:p>
            <a:pPr>
              <a:spcBef>
                <a:spcPts val="600"/>
              </a:spcBef>
            </a:pPr>
            <a:r>
              <a:rPr lang="ro-RO" sz="2000" b="1" dirty="0" smtClean="0"/>
              <a:t>Pavel a fost desemnat să explice neamurilor anumite doctrine şi să se îngrijească de săraci (Galateni 2:10).</a:t>
            </a:r>
            <a:endParaRPr lang="ro-RO" sz="2000" b="1" dirty="0"/>
          </a:p>
        </p:txBody>
      </p:sp>
      <p:pic>
        <p:nvPicPr>
          <p:cNvPr id="6" name="Imagen 5" descr="Imagen que contiene persona, edificio, interior, exterior&#10;&#10;Descripción generada automáticamente">
            <a:extLst>
              <a:ext uri="{FF2B5EF4-FFF2-40B4-BE49-F238E27FC236}">
                <a16:creationId xmlns:a16="http://schemas.microsoft.com/office/drawing/2014/main" xmlns="" id="{813524F3-BE11-475D-9DF0-65C4BC7A895A}"/>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5129111" y="1619400"/>
            <a:ext cx="1973032" cy="2328170"/>
          </a:xfrm>
          <a:prstGeom prst="snip2DiagRect">
            <a:avLst/>
          </a:prstGeom>
          <a:solidFill>
            <a:srgbClr val="FFFFFF">
              <a:shade val="85000"/>
            </a:srgbClr>
          </a:solidFill>
          <a:ln w="38100" cap="sq">
            <a:solidFill>
              <a:srgbClr val="56FFC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ángulo 6">
            <a:extLst>
              <a:ext uri="{FF2B5EF4-FFF2-40B4-BE49-F238E27FC236}">
                <a16:creationId xmlns:a16="http://schemas.microsoft.com/office/drawing/2014/main" xmlns="" id="{88F25FC2-24F2-4B4E-AEB7-70252775B61F}"/>
              </a:ext>
            </a:extLst>
          </p:cNvPr>
          <p:cNvSpPr/>
          <p:nvPr/>
        </p:nvSpPr>
        <p:spPr>
          <a:xfrm>
            <a:off x="4543720" y="4234860"/>
            <a:ext cx="4572000" cy="2323713"/>
          </a:xfrm>
          <a:prstGeom prst="rect">
            <a:avLst/>
          </a:prstGeom>
        </p:spPr>
        <p:txBody>
          <a:bodyPr>
            <a:spAutoFit/>
          </a:bodyPr>
          <a:lstStyle/>
          <a:p>
            <a:pPr>
              <a:spcBef>
                <a:spcPts val="600"/>
              </a:spcBef>
            </a:pPr>
            <a:r>
              <a:rPr lang="ro-RO" sz="2000" b="1" dirty="0" smtClean="0"/>
              <a:t>Când biserica din Ierusalim a suferit de foamete, Pavel a sugerat bisericilor neamurilor să strângă o colectă pentru ajutorarea ei</a:t>
            </a:r>
            <a:r>
              <a:rPr lang="ro-RO" sz="2000" b="1" dirty="0"/>
              <a:t>.</a:t>
            </a:r>
          </a:p>
          <a:p>
            <a:pPr>
              <a:spcBef>
                <a:spcPts val="600"/>
              </a:spcBef>
            </a:pPr>
            <a:r>
              <a:rPr lang="ro-RO" sz="2000" b="1" dirty="0" smtClean="0"/>
              <a:t>Bisericile locale trebuie să furnizeze ajutoare şi pentru nevoile altor congregaţii, nu numai nevoilor lor.</a:t>
            </a:r>
            <a:endParaRPr lang="ro-RO" sz="2000" b="1" dirty="0"/>
          </a:p>
        </p:txBody>
      </p:sp>
      <p:pic>
        <p:nvPicPr>
          <p:cNvPr id="9" name="Imagen 8" descr="Imagen que contiene persona, edificio, exterior, suelo&#10;&#10;Descripción generada automáticamente">
            <a:extLst>
              <a:ext uri="{FF2B5EF4-FFF2-40B4-BE49-F238E27FC236}">
                <a16:creationId xmlns:a16="http://schemas.microsoft.com/office/drawing/2014/main" xmlns="" id="{FAA4399A-5E49-433E-B4DB-3BA3061225C9}"/>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3132" y="3995360"/>
            <a:ext cx="2326253" cy="2802715"/>
          </a:xfrm>
          <a:prstGeom prst="snip2DiagRect">
            <a:avLst/>
          </a:prstGeom>
          <a:solidFill>
            <a:srgbClr val="FFFFFF">
              <a:shade val="85000"/>
            </a:srgbClr>
          </a:solidFill>
          <a:ln w="3810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edificio, ropa, exterior&#10;&#10;Descripción generada automáticamente">
            <a:extLst>
              <a:ext uri="{FF2B5EF4-FFF2-40B4-BE49-F238E27FC236}">
                <a16:creationId xmlns:a16="http://schemas.microsoft.com/office/drawing/2014/main" xmlns="" id="{BFB256B0-D3BE-4ABF-9D97-3351CC009A81}"/>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flipH="1">
            <a:off x="2518881" y="3995361"/>
            <a:ext cx="1925343" cy="2802715"/>
          </a:xfrm>
          <a:prstGeom prst="snip2DiagRect">
            <a:avLst>
              <a:gd name="adj1" fmla="val 0"/>
              <a:gd name="adj2" fmla="val 16667"/>
            </a:avLst>
          </a:prstGeom>
          <a:solidFill>
            <a:srgbClr val="FFFFFF">
              <a:shade val="85000"/>
            </a:srgbClr>
          </a:solidFill>
          <a:ln w="3810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interior&#10;&#10;Descripción generada automáticamente">
            <a:extLst>
              <a:ext uri="{FF2B5EF4-FFF2-40B4-BE49-F238E27FC236}">
                <a16:creationId xmlns:a16="http://schemas.microsoft.com/office/drawing/2014/main" xmlns="" id="{ABE6DA52-E88C-47BF-B16F-321BD528E923}"/>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flipH="1">
            <a:off x="7182038" y="1619003"/>
            <a:ext cx="1836444" cy="2324505"/>
          </a:xfrm>
          <a:prstGeom prst="snip2DiagRect">
            <a:avLst/>
          </a:prstGeom>
          <a:solidFill>
            <a:srgbClr val="FFFFFF">
              <a:shade val="85000"/>
            </a:srgbClr>
          </a:solidFill>
          <a:ln w="38100" cap="sq">
            <a:solidFill>
              <a:srgbClr val="56FFC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723813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left)">
                                      <p:cBhvr>
                                        <p:cTn id="53" dur="500"/>
                                        <p:tgtEl>
                                          <p:spTgt spid="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Effect transition="in" filter="wipe(left)">
                                      <p:cBhvr>
                                        <p:cTn id="6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AD428B1-9FE8-40E4-82E6-EF35E70045D7}"/>
              </a:ext>
            </a:extLst>
          </p:cNvPr>
          <p:cNvSpPr/>
          <p:nvPr/>
        </p:nvSpPr>
        <p:spPr>
          <a:xfrm>
            <a:off x="1654628" y="773101"/>
            <a:ext cx="5834743" cy="4970591"/>
          </a:xfrm>
          <a:prstGeom prst="rect">
            <a:avLst/>
          </a:prstGeom>
        </p:spPr>
        <p:txBody>
          <a:bodyPr wrap="square">
            <a:spAutoFit/>
            <a:scene3d>
              <a:camera prst="orthographicFront"/>
              <a:lightRig rig="threePt" dir="t"/>
            </a:scene3d>
            <a:sp3d extrusionH="57150">
              <a:bevelT w="38100" h="38100"/>
            </a:sp3d>
          </a:bodyPr>
          <a:lstStyle/>
          <a:p>
            <a:pPr>
              <a:spcBef>
                <a:spcPts val="600"/>
              </a:spcBef>
            </a:pPr>
            <a:r>
              <a:rPr lang="ro-RO" sz="2400" b="1" dirty="0" smtClean="0">
                <a:solidFill>
                  <a:srgbClr val="002060"/>
                </a:solidFill>
                <a:latin typeface="Comic Sans MS" panose="030F0702030302020204" pitchFamily="66" charset="0"/>
              </a:rPr>
              <a:t>Numai prin manifestarea unui interes neegoist faţă de cei care au nevoie de ajutor putem da o demonstraţie practică a adevărurilor Evangheliei...</a:t>
            </a:r>
            <a:endParaRPr lang="ro-RO" sz="2400" b="1" dirty="0">
              <a:solidFill>
                <a:srgbClr val="002060"/>
              </a:solidFill>
              <a:latin typeface="Comic Sans MS" panose="030F0702030302020204" pitchFamily="66" charset="0"/>
            </a:endParaRPr>
          </a:p>
          <a:p>
            <a:pPr>
              <a:spcBef>
                <a:spcPts val="600"/>
              </a:spcBef>
            </a:pPr>
            <a:r>
              <a:rPr lang="ro-RO" sz="2400" b="1" dirty="0" smtClean="0">
                <a:solidFill>
                  <a:srgbClr val="002060"/>
                </a:solidFill>
                <a:latin typeface="Comic Sans MS" panose="030F0702030302020204" pitchFamily="66" charset="0"/>
              </a:rPr>
              <a:t>În vestirea Evangheliei se include mult mai mult decât doar predicare. Ignoranţii trebuie iluminaţi; descurajaţii, ridicaţi; bolnavii vindecaţi. Glasul omenesc trebuie să-şi îndeplinească rolul său în lucrarea lui Dumnezeu. Cuvinte gingaşe, pline de milă şi iubire trebuie să mărturisească despre adevăr.</a:t>
            </a:r>
            <a:endParaRPr lang="ro-RO" sz="2400" b="1" dirty="0">
              <a:solidFill>
                <a:srgbClr val="002060"/>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1CDFA245-C15C-481A-9F1E-9A70950BE1AE}"/>
              </a:ext>
            </a:extLst>
          </p:cNvPr>
          <p:cNvSpPr txBox="1"/>
          <p:nvPr/>
        </p:nvSpPr>
        <p:spPr>
          <a:xfrm>
            <a:off x="3491986" y="5976058"/>
            <a:ext cx="4026550" cy="369332"/>
          </a:xfrm>
          <a:prstGeom prst="rect">
            <a:avLst/>
          </a:prstGeom>
          <a:noFill/>
        </p:spPr>
        <p:txBody>
          <a:bodyPr wrap="none" rtlCol="0">
            <a:spAutoFit/>
          </a:bodyPr>
          <a:lstStyle/>
          <a:p>
            <a:pPr algn="r"/>
            <a:r>
              <a:rPr lang="ro-RO" b="1" dirty="0" err="1" smtClean="0">
                <a:solidFill>
                  <a:srgbClr val="002060"/>
                </a:solidFill>
              </a:rPr>
              <a:t>E.G.W</a:t>
            </a:r>
            <a:r>
              <a:rPr lang="ro-RO" b="1" dirty="0" smtClean="0">
                <a:solidFill>
                  <a:srgbClr val="002060"/>
                </a:solidFill>
              </a:rPr>
              <a:t>. (Lucrarea de binefacere, pag. 32)</a:t>
            </a:r>
            <a:endParaRPr lang="ro-RO" b="1" dirty="0">
              <a:solidFill>
                <a:srgbClr val="002060"/>
              </a:solidFill>
            </a:endParaRPr>
          </a:p>
        </p:txBody>
      </p:sp>
    </p:spTree>
    <p:extLst>
      <p:ext uri="{BB962C8B-B14F-4D97-AF65-F5344CB8AC3E}">
        <p14:creationId xmlns:p14="http://schemas.microsoft.com/office/powerpoint/2010/main" xmlns="" val="1903658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5B7860C-B9A2-4D84-AF74-3A16C0965450}"/>
              </a:ext>
            </a:extLst>
          </p:cNvPr>
          <p:cNvSpPr/>
          <p:nvPr/>
        </p:nvSpPr>
        <p:spPr>
          <a:xfrm>
            <a:off x="0" y="14666"/>
            <a:ext cx="7356906" cy="646331"/>
          </a:xfrm>
          <a:prstGeom prst="rect">
            <a:avLst/>
          </a:prstGeom>
          <a:noFill/>
        </p:spPr>
        <p:txBody>
          <a:bodyPr wrap="square" rtlCol="0">
            <a:spAutoFit/>
            <a:scene3d>
              <a:camera prst="orthographicFront"/>
              <a:lightRig rig="soft" dir="t"/>
            </a:scene3d>
            <a:sp3d extrusionH="57150">
              <a:bevelT w="38100" h="38100" prst="angle"/>
            </a:sp3d>
          </a:bodyPr>
          <a:lstStyle/>
          <a:p>
            <a:pPr algn="ctr" defTabSz="914400"/>
            <a:r>
              <a:rPr lang="ro-RO" sz="3600" b="1" dirty="0" smtClean="0">
                <a:ln w="19050">
                  <a:solidFill>
                    <a:schemeClr val="tx2">
                      <a:tint val="1000"/>
                    </a:schemeClr>
                  </a:solidFill>
                  <a:prstDash val="solid"/>
                </a:ln>
                <a:solidFill>
                  <a:srgbClr val="B78A3E"/>
                </a:solidFill>
                <a:effectLst>
                  <a:outerShdw blurRad="50000" dist="50800" dir="7500000" algn="tl">
                    <a:srgbClr val="000000">
                      <a:shade val="5000"/>
                      <a:alpha val="35000"/>
                    </a:srgbClr>
                  </a:outerShdw>
                </a:effectLst>
              </a:rPr>
              <a:t>PAVEL – DESPRE SLUJIRE</a:t>
            </a:r>
            <a:endParaRPr lang="ro-RO" sz="3600" b="1" dirty="0">
              <a:ln w="19050">
                <a:solidFill>
                  <a:schemeClr val="tx2">
                    <a:tint val="1000"/>
                  </a:schemeClr>
                </a:solidFill>
                <a:prstDash val="solid"/>
              </a:ln>
              <a:solidFill>
                <a:srgbClr val="B78A3E"/>
              </a:solidFill>
              <a:effectLst>
                <a:outerShdw blurRad="50000" dist="50800" dir="7500000" algn="tl">
                  <a:srgbClr val="000000">
                    <a:shade val="5000"/>
                    <a:alpha val="35000"/>
                  </a:srgbClr>
                </a:outerShdw>
              </a:effectLst>
            </a:endParaRPr>
          </a:p>
        </p:txBody>
      </p:sp>
      <p:sp>
        <p:nvSpPr>
          <p:cNvPr id="3" name="Rectángulo 2">
            <a:extLst>
              <a:ext uri="{FF2B5EF4-FFF2-40B4-BE49-F238E27FC236}">
                <a16:creationId xmlns:a16="http://schemas.microsoft.com/office/drawing/2014/main" xmlns="" id="{363828CD-F342-4E1B-B8EF-3A8ECEF61BDD}"/>
              </a:ext>
            </a:extLst>
          </p:cNvPr>
          <p:cNvSpPr/>
          <p:nvPr/>
        </p:nvSpPr>
        <p:spPr>
          <a:xfrm>
            <a:off x="1017987" y="660997"/>
            <a:ext cx="5791200" cy="646331"/>
          </a:xfrm>
          <a:prstGeom prst="rect">
            <a:avLst/>
          </a:prstGeom>
        </p:spPr>
        <p:txBody>
          <a:bodyPr wrap="square">
            <a:spAutoFit/>
            <a:scene3d>
              <a:camera prst="orthographicFront"/>
              <a:lightRig rig="threePt" dir="t"/>
            </a:scene3d>
            <a:sp3d extrusionH="57150">
              <a:bevelT w="57150" h="38100" prst="artDeco"/>
            </a:sp3d>
          </a:bodyPr>
          <a:lstStyle/>
          <a:p>
            <a:pPr algn="ctr"/>
            <a:r>
              <a:rPr lang="ro-RO" b="1" dirty="0" smtClean="0">
                <a:solidFill>
                  <a:schemeClr val="accent4">
                    <a:lumMod val="40000"/>
                    <a:lumOff val="60000"/>
                  </a:schemeClr>
                </a:solidFill>
                <a:latin typeface="Comic Sans MS" panose="030F0702030302020204" pitchFamily="66" charset="0"/>
              </a:rPr>
              <a:t>„</a:t>
            </a:r>
            <a:r>
              <a:rPr lang="ro-RO" b="1" dirty="0" smtClean="0">
                <a:solidFill>
                  <a:schemeClr val="accent4">
                    <a:lumMod val="40000"/>
                    <a:lumOff val="60000"/>
                  </a:schemeClr>
                </a:solidFill>
                <a:latin typeface="Comic Sans MS" panose="030F0702030302020204" pitchFamily="66" charset="0"/>
              </a:rPr>
              <a:t>Ajutaţi </a:t>
            </a:r>
            <a:r>
              <a:rPr lang="ro-RO" b="1" dirty="0" smtClean="0">
                <a:solidFill>
                  <a:schemeClr val="accent4">
                    <a:lumMod val="40000"/>
                    <a:lumOff val="60000"/>
                  </a:schemeClr>
                </a:solidFill>
                <a:latin typeface="Comic Sans MS" panose="030F0702030302020204" pitchFamily="66" charset="0"/>
              </a:rPr>
              <a:t>pe sfinţi când sunt în nevoie. Fiţi primitori de oaspeţi.” </a:t>
            </a:r>
            <a:r>
              <a:rPr lang="ro-RO" sz="1600" b="1" dirty="0" smtClean="0">
                <a:solidFill>
                  <a:schemeClr val="accent4">
                    <a:lumMod val="40000"/>
                    <a:lumOff val="60000"/>
                  </a:schemeClr>
                </a:solidFill>
                <a:latin typeface="Comic Sans MS" panose="030F0702030302020204" pitchFamily="66" charset="0"/>
              </a:rPr>
              <a:t>(Romani 12:13)</a:t>
            </a:r>
            <a:endParaRPr lang="ro-RO" sz="1600" b="1" dirty="0">
              <a:solidFill>
                <a:schemeClr val="accent4">
                  <a:lumMod val="40000"/>
                  <a:lumOff val="6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F1192F8E-AE43-4E09-BDF9-FA2B0A622D10}"/>
              </a:ext>
            </a:extLst>
          </p:cNvPr>
          <p:cNvSpPr txBox="1"/>
          <p:nvPr/>
        </p:nvSpPr>
        <p:spPr>
          <a:xfrm>
            <a:off x="78377" y="1420296"/>
            <a:ext cx="2838994" cy="2308324"/>
          </a:xfrm>
          <a:prstGeom prst="rect">
            <a:avLst/>
          </a:prstGeom>
          <a:noFill/>
        </p:spPr>
        <p:txBody>
          <a:bodyPr wrap="square" rtlCol="0">
            <a:spAutoFit/>
          </a:bodyPr>
          <a:lstStyle/>
          <a:p>
            <a:pPr>
              <a:spcBef>
                <a:spcPts val="600"/>
              </a:spcBef>
            </a:pPr>
            <a:r>
              <a:rPr lang="ro-RO" sz="2400" b="1" dirty="0" smtClean="0">
                <a:solidFill>
                  <a:schemeClr val="bg1"/>
                </a:solidFill>
                <a:effectLst>
                  <a:outerShdw blurRad="38100" dist="38100" dir="2700000" algn="tl">
                    <a:srgbClr val="000000">
                      <a:alpha val="43137"/>
                    </a:srgbClr>
                  </a:outerShdw>
                </a:effectLst>
              </a:rPr>
              <a:t>În Romani 12, Pavel învaţă cum trebuie să trăim şi cum să ne raportăm faţă de alţii „ca o jertfă vie” (</a:t>
            </a:r>
            <a:r>
              <a:rPr lang="ro-RO" sz="2400" b="1" dirty="0">
                <a:solidFill>
                  <a:schemeClr val="bg1"/>
                </a:solidFill>
                <a:effectLst>
                  <a:outerShdw blurRad="38100" dist="38100" dir="2700000" algn="tl">
                    <a:srgbClr val="000000">
                      <a:alpha val="43137"/>
                    </a:srgbClr>
                  </a:outerShdw>
                </a:effectLst>
              </a:rPr>
              <a:t>v</a:t>
            </a:r>
            <a:r>
              <a:rPr lang="ro-RO" sz="2400" b="1" dirty="0" smtClean="0">
                <a:solidFill>
                  <a:schemeClr val="bg1"/>
                </a:solidFill>
                <a:effectLst>
                  <a:outerShdw blurRad="38100" dist="38100" dir="2700000" algn="tl">
                    <a:srgbClr val="000000">
                      <a:alpha val="43137"/>
                    </a:srgbClr>
                  </a:outerShdw>
                </a:effectLst>
              </a:rPr>
              <a:t>. 1):</a:t>
            </a:r>
            <a:endParaRPr lang="ro-RO" sz="24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xmlns="" id="{388E56B7-F44A-4491-B637-B532AE0478DD}"/>
              </a:ext>
            </a:extLst>
          </p:cNvPr>
          <p:cNvGraphicFramePr/>
          <p:nvPr>
            <p:extLst>
              <p:ext uri="{D42A27DB-BD31-4B8C-83A1-F6EECF244321}">
                <p14:modId xmlns:p14="http://schemas.microsoft.com/office/powerpoint/2010/main" xmlns="" val="3319618119"/>
              </p:ext>
            </p:extLst>
          </p:nvPr>
        </p:nvGraphicFramePr>
        <p:xfrm>
          <a:off x="2978332" y="1420296"/>
          <a:ext cx="6087291" cy="5349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Imagen que contiene persona, niño, interior, pequeño&#10;&#10;Descripción generada automáticamente">
            <a:extLst>
              <a:ext uri="{FF2B5EF4-FFF2-40B4-BE49-F238E27FC236}">
                <a16:creationId xmlns:a16="http://schemas.microsoft.com/office/drawing/2014/main" xmlns="" id="{C178F6C8-3722-4AA7-9EB5-7C615CF0A886}"/>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321076" y="4038882"/>
            <a:ext cx="2230534" cy="2722525"/>
          </a:xfrm>
          <a:prstGeom prst="rect">
            <a:avLst/>
          </a:prstGeom>
          <a:ln w="762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magen que contiene persona, deporte&#10;&#10;Descripción generada automáticamente">
            <a:extLst>
              <a:ext uri="{FF2B5EF4-FFF2-40B4-BE49-F238E27FC236}">
                <a16:creationId xmlns:a16="http://schemas.microsoft.com/office/drawing/2014/main" xmlns="" id="{615BD54F-94B7-4314-89DD-7FE377CF7E9D}"/>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7356906" y="75332"/>
            <a:ext cx="1708717" cy="128848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2988637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
                                            <p:graphicEl>
                                              <a:dgm id="{065E711C-BB6C-48E5-ABC7-9B2B1BEE3128}"/>
                                            </p:graphicEl>
                                          </p:spTgt>
                                        </p:tgtEl>
                                        <p:attrNameLst>
                                          <p:attrName>style.visibility</p:attrName>
                                        </p:attrNameLst>
                                      </p:cBhvr>
                                      <p:to>
                                        <p:strVal val="visible"/>
                                      </p:to>
                                    </p:set>
                                    <p:animEffect transition="in" filter="fade">
                                      <p:cBhvr>
                                        <p:cTn id="40" dur="1000"/>
                                        <p:tgtEl>
                                          <p:spTgt spid="6">
                                            <p:graphicEl>
                                              <a:dgm id="{065E711C-BB6C-48E5-ABC7-9B2B1BEE3128}"/>
                                            </p:graphicEl>
                                          </p:spTgt>
                                        </p:tgtEl>
                                      </p:cBhvr>
                                    </p:animEffect>
                                    <p:anim calcmode="lin" valueType="num">
                                      <p:cBhvr>
                                        <p:cTn id="41" dur="1000" fill="hold"/>
                                        <p:tgtEl>
                                          <p:spTgt spid="6">
                                            <p:graphicEl>
                                              <a:dgm id="{065E711C-BB6C-48E5-ABC7-9B2B1BEE3128}"/>
                                            </p:graphicEl>
                                          </p:spTgt>
                                        </p:tgtEl>
                                        <p:attrNameLst>
                                          <p:attrName>ppt_x</p:attrName>
                                        </p:attrNameLst>
                                      </p:cBhvr>
                                      <p:tavLst>
                                        <p:tav tm="0">
                                          <p:val>
                                            <p:strVal val="#ppt_x"/>
                                          </p:val>
                                        </p:tav>
                                        <p:tav tm="100000">
                                          <p:val>
                                            <p:strVal val="#ppt_x"/>
                                          </p:val>
                                        </p:tav>
                                      </p:tavLst>
                                    </p:anim>
                                    <p:anim calcmode="lin" valueType="num">
                                      <p:cBhvr>
                                        <p:cTn id="42" dur="1000" fill="hold"/>
                                        <p:tgtEl>
                                          <p:spTgt spid="6">
                                            <p:graphicEl>
                                              <a:dgm id="{065E711C-BB6C-48E5-ABC7-9B2B1BEE312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6">
                                            <p:graphicEl>
                                              <a:dgm id="{3DBD696F-0120-43A3-AE61-00ED9018D7E9}"/>
                                            </p:graphicEl>
                                          </p:spTgt>
                                        </p:tgtEl>
                                        <p:attrNameLst>
                                          <p:attrName>style.visibility</p:attrName>
                                        </p:attrNameLst>
                                      </p:cBhvr>
                                      <p:to>
                                        <p:strVal val="visible"/>
                                      </p:to>
                                    </p:set>
                                    <p:animEffect transition="in" filter="fade">
                                      <p:cBhvr>
                                        <p:cTn id="47" dur="1000"/>
                                        <p:tgtEl>
                                          <p:spTgt spid="6">
                                            <p:graphicEl>
                                              <a:dgm id="{3DBD696F-0120-43A3-AE61-00ED9018D7E9}"/>
                                            </p:graphicEl>
                                          </p:spTgt>
                                        </p:tgtEl>
                                      </p:cBhvr>
                                    </p:animEffect>
                                    <p:anim calcmode="lin" valueType="num">
                                      <p:cBhvr>
                                        <p:cTn id="48" dur="1000" fill="hold"/>
                                        <p:tgtEl>
                                          <p:spTgt spid="6">
                                            <p:graphicEl>
                                              <a:dgm id="{3DBD696F-0120-43A3-AE61-00ED9018D7E9}"/>
                                            </p:graphicEl>
                                          </p:spTgt>
                                        </p:tgtEl>
                                        <p:attrNameLst>
                                          <p:attrName>ppt_x</p:attrName>
                                        </p:attrNameLst>
                                      </p:cBhvr>
                                      <p:tavLst>
                                        <p:tav tm="0">
                                          <p:val>
                                            <p:strVal val="#ppt_x"/>
                                          </p:val>
                                        </p:tav>
                                        <p:tav tm="100000">
                                          <p:val>
                                            <p:strVal val="#ppt_x"/>
                                          </p:val>
                                        </p:tav>
                                      </p:tavLst>
                                    </p:anim>
                                    <p:anim calcmode="lin" valueType="num">
                                      <p:cBhvr>
                                        <p:cTn id="49" dur="1000" fill="hold"/>
                                        <p:tgtEl>
                                          <p:spTgt spid="6">
                                            <p:graphicEl>
                                              <a:dgm id="{3DBD696F-0120-43A3-AE61-00ED9018D7E9}"/>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6">
                                            <p:graphicEl>
                                              <a:dgm id="{EED6C3BD-7DD1-4059-B89D-0F34192FB6C6}"/>
                                            </p:graphicEl>
                                          </p:spTgt>
                                        </p:tgtEl>
                                        <p:attrNameLst>
                                          <p:attrName>style.visibility</p:attrName>
                                        </p:attrNameLst>
                                      </p:cBhvr>
                                      <p:to>
                                        <p:strVal val="visible"/>
                                      </p:to>
                                    </p:set>
                                    <p:animEffect transition="in" filter="fade">
                                      <p:cBhvr>
                                        <p:cTn id="54" dur="1000"/>
                                        <p:tgtEl>
                                          <p:spTgt spid="6">
                                            <p:graphicEl>
                                              <a:dgm id="{EED6C3BD-7DD1-4059-B89D-0F34192FB6C6}"/>
                                            </p:graphicEl>
                                          </p:spTgt>
                                        </p:tgtEl>
                                      </p:cBhvr>
                                    </p:animEffect>
                                    <p:anim calcmode="lin" valueType="num">
                                      <p:cBhvr>
                                        <p:cTn id="55" dur="1000" fill="hold"/>
                                        <p:tgtEl>
                                          <p:spTgt spid="6">
                                            <p:graphicEl>
                                              <a:dgm id="{EED6C3BD-7DD1-4059-B89D-0F34192FB6C6}"/>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EED6C3BD-7DD1-4059-B89D-0F34192FB6C6}"/>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D6AC2670-E658-4E2F-A0D4-84D64FCED54C}"/>
                                            </p:graphicEl>
                                          </p:spTgt>
                                        </p:tgtEl>
                                        <p:attrNameLst>
                                          <p:attrName>style.visibility</p:attrName>
                                        </p:attrNameLst>
                                      </p:cBhvr>
                                      <p:to>
                                        <p:strVal val="visible"/>
                                      </p:to>
                                    </p:set>
                                    <p:animEffect transition="in" filter="fade">
                                      <p:cBhvr>
                                        <p:cTn id="61" dur="1000"/>
                                        <p:tgtEl>
                                          <p:spTgt spid="6">
                                            <p:graphicEl>
                                              <a:dgm id="{D6AC2670-E658-4E2F-A0D4-84D64FCED54C}"/>
                                            </p:graphicEl>
                                          </p:spTgt>
                                        </p:tgtEl>
                                      </p:cBhvr>
                                    </p:animEffect>
                                    <p:anim calcmode="lin" valueType="num">
                                      <p:cBhvr>
                                        <p:cTn id="62" dur="1000" fill="hold"/>
                                        <p:tgtEl>
                                          <p:spTgt spid="6">
                                            <p:graphicEl>
                                              <a:dgm id="{D6AC2670-E658-4E2F-A0D4-84D64FCED54C}"/>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D6AC2670-E658-4E2F-A0D4-84D64FCED54C}"/>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
                                            <p:graphicEl>
                                              <a:dgm id="{11E96D2D-66DA-445F-AD16-BD117698A1F6}"/>
                                            </p:graphicEl>
                                          </p:spTgt>
                                        </p:tgtEl>
                                        <p:attrNameLst>
                                          <p:attrName>style.visibility</p:attrName>
                                        </p:attrNameLst>
                                      </p:cBhvr>
                                      <p:to>
                                        <p:strVal val="visible"/>
                                      </p:to>
                                    </p:set>
                                    <p:animEffect transition="in" filter="fade">
                                      <p:cBhvr>
                                        <p:cTn id="68" dur="1000"/>
                                        <p:tgtEl>
                                          <p:spTgt spid="6">
                                            <p:graphicEl>
                                              <a:dgm id="{11E96D2D-66DA-445F-AD16-BD117698A1F6}"/>
                                            </p:graphicEl>
                                          </p:spTgt>
                                        </p:tgtEl>
                                      </p:cBhvr>
                                    </p:animEffect>
                                    <p:anim calcmode="lin" valueType="num">
                                      <p:cBhvr>
                                        <p:cTn id="69" dur="1000" fill="hold"/>
                                        <p:tgtEl>
                                          <p:spTgt spid="6">
                                            <p:graphicEl>
                                              <a:dgm id="{11E96D2D-66DA-445F-AD16-BD117698A1F6}"/>
                                            </p:graphicEl>
                                          </p:spTgt>
                                        </p:tgtEl>
                                        <p:attrNameLst>
                                          <p:attrName>ppt_x</p:attrName>
                                        </p:attrNameLst>
                                      </p:cBhvr>
                                      <p:tavLst>
                                        <p:tav tm="0">
                                          <p:val>
                                            <p:strVal val="#ppt_x"/>
                                          </p:val>
                                        </p:tav>
                                        <p:tav tm="100000">
                                          <p:val>
                                            <p:strVal val="#ppt_x"/>
                                          </p:val>
                                        </p:tav>
                                      </p:tavLst>
                                    </p:anim>
                                    <p:anim calcmode="lin" valueType="num">
                                      <p:cBhvr>
                                        <p:cTn id="70" dur="1000" fill="hold"/>
                                        <p:tgtEl>
                                          <p:spTgt spid="6">
                                            <p:graphicEl>
                                              <a:dgm id="{11E96D2D-66DA-445F-AD16-BD117698A1F6}"/>
                                            </p:graphic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6">
                                            <p:graphicEl>
                                              <a:dgm id="{362DFDE6-3CE6-4FF1-B3CA-9085C54140DE}"/>
                                            </p:graphicEl>
                                          </p:spTgt>
                                        </p:tgtEl>
                                        <p:attrNameLst>
                                          <p:attrName>style.visibility</p:attrName>
                                        </p:attrNameLst>
                                      </p:cBhvr>
                                      <p:to>
                                        <p:strVal val="visible"/>
                                      </p:to>
                                    </p:set>
                                    <p:animEffect transition="in" filter="fade">
                                      <p:cBhvr>
                                        <p:cTn id="75" dur="1000"/>
                                        <p:tgtEl>
                                          <p:spTgt spid="6">
                                            <p:graphicEl>
                                              <a:dgm id="{362DFDE6-3CE6-4FF1-B3CA-9085C54140DE}"/>
                                            </p:graphicEl>
                                          </p:spTgt>
                                        </p:tgtEl>
                                      </p:cBhvr>
                                    </p:animEffect>
                                    <p:anim calcmode="lin" valueType="num">
                                      <p:cBhvr>
                                        <p:cTn id="76" dur="1000" fill="hold"/>
                                        <p:tgtEl>
                                          <p:spTgt spid="6">
                                            <p:graphicEl>
                                              <a:dgm id="{362DFDE6-3CE6-4FF1-B3CA-9085C54140DE}"/>
                                            </p:graphicEl>
                                          </p:spTgt>
                                        </p:tgtEl>
                                        <p:attrNameLst>
                                          <p:attrName>ppt_x</p:attrName>
                                        </p:attrNameLst>
                                      </p:cBhvr>
                                      <p:tavLst>
                                        <p:tav tm="0">
                                          <p:val>
                                            <p:strVal val="#ppt_x"/>
                                          </p:val>
                                        </p:tav>
                                        <p:tav tm="100000">
                                          <p:val>
                                            <p:strVal val="#ppt_x"/>
                                          </p:val>
                                        </p:tav>
                                      </p:tavLst>
                                    </p:anim>
                                    <p:anim calcmode="lin" valueType="num">
                                      <p:cBhvr>
                                        <p:cTn id="77" dur="1000" fill="hold"/>
                                        <p:tgtEl>
                                          <p:spTgt spid="6">
                                            <p:graphicEl>
                                              <a:dgm id="{362DFDE6-3CE6-4FF1-B3CA-9085C54140DE}"/>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6">
                                            <p:graphicEl>
                                              <a:dgm id="{4A3DF10E-B216-41D3-A902-9C2A21DC7D48}"/>
                                            </p:graphicEl>
                                          </p:spTgt>
                                        </p:tgtEl>
                                        <p:attrNameLst>
                                          <p:attrName>style.visibility</p:attrName>
                                        </p:attrNameLst>
                                      </p:cBhvr>
                                      <p:to>
                                        <p:strVal val="visible"/>
                                      </p:to>
                                    </p:set>
                                    <p:animEffect transition="in" filter="fade">
                                      <p:cBhvr>
                                        <p:cTn id="82" dur="1000"/>
                                        <p:tgtEl>
                                          <p:spTgt spid="6">
                                            <p:graphicEl>
                                              <a:dgm id="{4A3DF10E-B216-41D3-A902-9C2A21DC7D48}"/>
                                            </p:graphicEl>
                                          </p:spTgt>
                                        </p:tgtEl>
                                      </p:cBhvr>
                                    </p:animEffect>
                                    <p:anim calcmode="lin" valueType="num">
                                      <p:cBhvr>
                                        <p:cTn id="83" dur="1000" fill="hold"/>
                                        <p:tgtEl>
                                          <p:spTgt spid="6">
                                            <p:graphicEl>
                                              <a:dgm id="{4A3DF10E-B216-41D3-A902-9C2A21DC7D48}"/>
                                            </p:graphicEl>
                                          </p:spTgt>
                                        </p:tgtEl>
                                        <p:attrNameLst>
                                          <p:attrName>ppt_x</p:attrName>
                                        </p:attrNameLst>
                                      </p:cBhvr>
                                      <p:tavLst>
                                        <p:tav tm="0">
                                          <p:val>
                                            <p:strVal val="#ppt_x"/>
                                          </p:val>
                                        </p:tav>
                                        <p:tav tm="100000">
                                          <p:val>
                                            <p:strVal val="#ppt_x"/>
                                          </p:val>
                                        </p:tav>
                                      </p:tavLst>
                                    </p:anim>
                                    <p:anim calcmode="lin" valueType="num">
                                      <p:cBhvr>
                                        <p:cTn id="84" dur="1000" fill="hold"/>
                                        <p:tgtEl>
                                          <p:spTgt spid="6">
                                            <p:graphicEl>
                                              <a:dgm id="{4A3DF10E-B216-41D3-A902-9C2A21DC7D48}"/>
                                            </p:graphic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6">
                                            <p:graphicEl>
                                              <a:dgm id="{B7892072-E2A6-4FF0-9963-EF72DA1E1818}"/>
                                            </p:graphicEl>
                                          </p:spTgt>
                                        </p:tgtEl>
                                        <p:attrNameLst>
                                          <p:attrName>style.visibility</p:attrName>
                                        </p:attrNameLst>
                                      </p:cBhvr>
                                      <p:to>
                                        <p:strVal val="visible"/>
                                      </p:to>
                                    </p:set>
                                    <p:animEffect transition="in" filter="fade">
                                      <p:cBhvr>
                                        <p:cTn id="89" dur="1000"/>
                                        <p:tgtEl>
                                          <p:spTgt spid="6">
                                            <p:graphicEl>
                                              <a:dgm id="{B7892072-E2A6-4FF0-9963-EF72DA1E1818}"/>
                                            </p:graphicEl>
                                          </p:spTgt>
                                        </p:tgtEl>
                                      </p:cBhvr>
                                    </p:animEffect>
                                    <p:anim calcmode="lin" valueType="num">
                                      <p:cBhvr>
                                        <p:cTn id="90" dur="1000" fill="hold"/>
                                        <p:tgtEl>
                                          <p:spTgt spid="6">
                                            <p:graphicEl>
                                              <a:dgm id="{B7892072-E2A6-4FF0-9963-EF72DA1E1818}"/>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B7892072-E2A6-4FF0-9963-EF72DA1E1818}"/>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6">
                                            <p:graphicEl>
                                              <a:dgm id="{FC43B94E-96E5-4135-B7DF-E47A2EA1B3DB}"/>
                                            </p:graphicEl>
                                          </p:spTgt>
                                        </p:tgtEl>
                                        <p:attrNameLst>
                                          <p:attrName>style.visibility</p:attrName>
                                        </p:attrNameLst>
                                      </p:cBhvr>
                                      <p:to>
                                        <p:strVal val="visible"/>
                                      </p:to>
                                    </p:set>
                                    <p:animEffect transition="in" filter="fade">
                                      <p:cBhvr>
                                        <p:cTn id="96" dur="1000"/>
                                        <p:tgtEl>
                                          <p:spTgt spid="6">
                                            <p:graphicEl>
                                              <a:dgm id="{FC43B94E-96E5-4135-B7DF-E47A2EA1B3DB}"/>
                                            </p:graphicEl>
                                          </p:spTgt>
                                        </p:tgtEl>
                                      </p:cBhvr>
                                    </p:animEffect>
                                    <p:anim calcmode="lin" valueType="num">
                                      <p:cBhvr>
                                        <p:cTn id="97" dur="1000" fill="hold"/>
                                        <p:tgtEl>
                                          <p:spTgt spid="6">
                                            <p:graphicEl>
                                              <a:dgm id="{FC43B94E-96E5-4135-B7DF-E47A2EA1B3DB}"/>
                                            </p:graphicEl>
                                          </p:spTgt>
                                        </p:tgtEl>
                                        <p:attrNameLst>
                                          <p:attrName>ppt_x</p:attrName>
                                        </p:attrNameLst>
                                      </p:cBhvr>
                                      <p:tavLst>
                                        <p:tav tm="0">
                                          <p:val>
                                            <p:strVal val="#ppt_x"/>
                                          </p:val>
                                        </p:tav>
                                        <p:tav tm="100000">
                                          <p:val>
                                            <p:strVal val="#ppt_x"/>
                                          </p:val>
                                        </p:tav>
                                      </p:tavLst>
                                    </p:anim>
                                    <p:anim calcmode="lin" valueType="num">
                                      <p:cBhvr>
                                        <p:cTn id="98" dur="1000" fill="hold"/>
                                        <p:tgtEl>
                                          <p:spTgt spid="6">
                                            <p:graphicEl>
                                              <a:dgm id="{FC43B94E-96E5-4135-B7DF-E47A2EA1B3DB}"/>
                                            </p:graphic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6">
                                            <p:graphicEl>
                                              <a:dgm id="{6AA5EAE8-F5C9-4E96-B5BA-CC62D5F047C5}"/>
                                            </p:graphicEl>
                                          </p:spTgt>
                                        </p:tgtEl>
                                        <p:attrNameLst>
                                          <p:attrName>style.visibility</p:attrName>
                                        </p:attrNameLst>
                                      </p:cBhvr>
                                      <p:to>
                                        <p:strVal val="visible"/>
                                      </p:to>
                                    </p:set>
                                    <p:animEffect transition="in" filter="fade">
                                      <p:cBhvr>
                                        <p:cTn id="103" dur="1000"/>
                                        <p:tgtEl>
                                          <p:spTgt spid="6">
                                            <p:graphicEl>
                                              <a:dgm id="{6AA5EAE8-F5C9-4E96-B5BA-CC62D5F047C5}"/>
                                            </p:graphicEl>
                                          </p:spTgt>
                                        </p:tgtEl>
                                      </p:cBhvr>
                                    </p:animEffect>
                                    <p:anim calcmode="lin" valueType="num">
                                      <p:cBhvr>
                                        <p:cTn id="104" dur="1000" fill="hold"/>
                                        <p:tgtEl>
                                          <p:spTgt spid="6">
                                            <p:graphicEl>
                                              <a:dgm id="{6AA5EAE8-F5C9-4E96-B5BA-CC62D5F047C5}"/>
                                            </p:graphicEl>
                                          </p:spTgt>
                                        </p:tgtEl>
                                        <p:attrNameLst>
                                          <p:attrName>ppt_x</p:attrName>
                                        </p:attrNameLst>
                                      </p:cBhvr>
                                      <p:tavLst>
                                        <p:tav tm="0">
                                          <p:val>
                                            <p:strVal val="#ppt_x"/>
                                          </p:val>
                                        </p:tav>
                                        <p:tav tm="100000">
                                          <p:val>
                                            <p:strVal val="#ppt_x"/>
                                          </p:val>
                                        </p:tav>
                                      </p:tavLst>
                                    </p:anim>
                                    <p:anim calcmode="lin" valueType="num">
                                      <p:cBhvr>
                                        <p:cTn id="105" dur="1000" fill="hold"/>
                                        <p:tgtEl>
                                          <p:spTgt spid="6">
                                            <p:graphicEl>
                                              <a:dgm id="{6AA5EAE8-F5C9-4E96-B5BA-CC62D5F047C5}"/>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6">
                                            <p:graphicEl>
                                              <a:dgm id="{D3B2B11D-8B40-4612-809A-468E59AF244F}"/>
                                            </p:graphicEl>
                                          </p:spTgt>
                                        </p:tgtEl>
                                        <p:attrNameLst>
                                          <p:attrName>style.visibility</p:attrName>
                                        </p:attrNameLst>
                                      </p:cBhvr>
                                      <p:to>
                                        <p:strVal val="visible"/>
                                      </p:to>
                                    </p:set>
                                    <p:animEffect transition="in" filter="fade">
                                      <p:cBhvr>
                                        <p:cTn id="110" dur="1000"/>
                                        <p:tgtEl>
                                          <p:spTgt spid="6">
                                            <p:graphicEl>
                                              <a:dgm id="{D3B2B11D-8B40-4612-809A-468E59AF244F}"/>
                                            </p:graphicEl>
                                          </p:spTgt>
                                        </p:tgtEl>
                                      </p:cBhvr>
                                    </p:animEffect>
                                    <p:anim calcmode="lin" valueType="num">
                                      <p:cBhvr>
                                        <p:cTn id="111" dur="1000" fill="hold"/>
                                        <p:tgtEl>
                                          <p:spTgt spid="6">
                                            <p:graphicEl>
                                              <a:dgm id="{D3B2B11D-8B40-4612-809A-468E59AF244F}"/>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D3B2B11D-8B40-4612-809A-468E59AF244F}"/>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6">
                                            <p:graphicEl>
                                              <a:dgm id="{58DFAF79-2778-4120-999A-EF94D73BAA27}"/>
                                            </p:graphicEl>
                                          </p:spTgt>
                                        </p:tgtEl>
                                        <p:attrNameLst>
                                          <p:attrName>style.visibility</p:attrName>
                                        </p:attrNameLst>
                                      </p:cBhvr>
                                      <p:to>
                                        <p:strVal val="visible"/>
                                      </p:to>
                                    </p:set>
                                    <p:animEffect transition="in" filter="fade">
                                      <p:cBhvr>
                                        <p:cTn id="117" dur="1000"/>
                                        <p:tgtEl>
                                          <p:spTgt spid="6">
                                            <p:graphicEl>
                                              <a:dgm id="{58DFAF79-2778-4120-999A-EF94D73BAA27}"/>
                                            </p:graphicEl>
                                          </p:spTgt>
                                        </p:tgtEl>
                                      </p:cBhvr>
                                    </p:animEffect>
                                    <p:anim calcmode="lin" valueType="num">
                                      <p:cBhvr>
                                        <p:cTn id="118" dur="1000" fill="hold"/>
                                        <p:tgtEl>
                                          <p:spTgt spid="6">
                                            <p:graphicEl>
                                              <a:dgm id="{58DFAF79-2778-4120-999A-EF94D73BAA27}"/>
                                            </p:graphicEl>
                                          </p:spTgt>
                                        </p:tgtEl>
                                        <p:attrNameLst>
                                          <p:attrName>ppt_x</p:attrName>
                                        </p:attrNameLst>
                                      </p:cBhvr>
                                      <p:tavLst>
                                        <p:tav tm="0">
                                          <p:val>
                                            <p:strVal val="#ppt_x"/>
                                          </p:val>
                                        </p:tav>
                                        <p:tav tm="100000">
                                          <p:val>
                                            <p:strVal val="#ppt_x"/>
                                          </p:val>
                                        </p:tav>
                                      </p:tavLst>
                                    </p:anim>
                                    <p:anim calcmode="lin" valueType="num">
                                      <p:cBhvr>
                                        <p:cTn id="119" dur="1000" fill="hold"/>
                                        <p:tgtEl>
                                          <p:spTgt spid="6">
                                            <p:graphicEl>
                                              <a:dgm id="{58DFAF79-2778-4120-999A-EF94D73BAA2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 name="Imagen 9" descr="Imagen que contiene edificio, pared, exterior, mujer&#10;&#10;Descripción generada automáticamente">
            <a:extLst>
              <a:ext uri="{FF2B5EF4-FFF2-40B4-BE49-F238E27FC236}">
                <a16:creationId xmlns:a16="http://schemas.microsoft.com/office/drawing/2014/main" xmlns="" id="{B1C050AF-E5B5-481E-9201-5E4F253BFFC0}"/>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617096" y="81288"/>
            <a:ext cx="2431110" cy="1823332"/>
          </a:xfrm>
          <a:prstGeom prst="rect">
            <a:avLst/>
          </a:prstGeom>
          <a:ln>
            <a:noFill/>
          </a:ln>
          <a:effectLst>
            <a:outerShdw blurRad="292100" dist="139700" dir="2700000" algn="tl" rotWithShape="0">
              <a:srgbClr val="333333">
                <a:alpha val="65000"/>
              </a:srgbClr>
            </a:outerShdw>
          </a:effectLst>
        </p:spPr>
      </p:pic>
      <p:sp>
        <p:nvSpPr>
          <p:cNvPr id="2" name="Rectángulo 1">
            <a:extLst>
              <a:ext uri="{FF2B5EF4-FFF2-40B4-BE49-F238E27FC236}">
                <a16:creationId xmlns:a16="http://schemas.microsoft.com/office/drawing/2014/main" xmlns="" id="{45607627-86DB-4E19-8A32-87C5699B3D19}"/>
              </a:ext>
            </a:extLst>
          </p:cNvPr>
          <p:cNvSpPr/>
          <p:nvPr/>
        </p:nvSpPr>
        <p:spPr>
          <a:xfrm>
            <a:off x="95794" y="78381"/>
            <a:ext cx="6521302" cy="553998"/>
          </a:xfrm>
          <a:prstGeom prst="rect">
            <a:avLst/>
          </a:prstGeom>
          <a:noFill/>
        </p:spPr>
        <p:txBody>
          <a:bodyPr wrap="square" rtlCol="0">
            <a:spAutoFit/>
          </a:bodyPr>
          <a:lstStyle/>
          <a:p>
            <a:pPr algn="ctr" defTabSz="914400"/>
            <a:r>
              <a:rPr lang="ro-RO"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innerShdw>
                </a:effectLst>
              </a:rPr>
              <a:t>IACOV – DESPRE SLUJIRE</a:t>
            </a:r>
            <a:endParaRPr lang="ro-RO"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innerShdw>
              </a:effectLst>
            </a:endParaRPr>
          </a:p>
        </p:txBody>
      </p:sp>
      <p:sp>
        <p:nvSpPr>
          <p:cNvPr id="3" name="Rectángulo 2">
            <a:extLst>
              <a:ext uri="{FF2B5EF4-FFF2-40B4-BE49-F238E27FC236}">
                <a16:creationId xmlns:a16="http://schemas.microsoft.com/office/drawing/2014/main" xmlns="" id="{E783C351-31C8-4B33-8DC6-731B8142F856}"/>
              </a:ext>
            </a:extLst>
          </p:cNvPr>
          <p:cNvSpPr/>
          <p:nvPr/>
        </p:nvSpPr>
        <p:spPr>
          <a:xfrm>
            <a:off x="113203" y="547529"/>
            <a:ext cx="6374683"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4A2B5B"/>
                </a:solidFill>
                <a:latin typeface="Comic Sans MS" panose="030F0702030302020204" pitchFamily="66" charset="0"/>
              </a:rPr>
              <a:t>„</a:t>
            </a:r>
            <a:r>
              <a:rPr lang="ro-RO" b="1" dirty="0" smtClean="0">
                <a:solidFill>
                  <a:srgbClr val="4A2B5B"/>
                </a:solidFill>
                <a:latin typeface="Comic Sans MS" panose="030F0702030302020204" pitchFamily="66" charset="0"/>
              </a:rPr>
              <a:t>Religia </a:t>
            </a:r>
            <a:r>
              <a:rPr lang="ro-RO" b="1" dirty="0" smtClean="0">
                <a:solidFill>
                  <a:srgbClr val="4A2B5B"/>
                </a:solidFill>
                <a:latin typeface="Comic Sans MS" panose="030F0702030302020204" pitchFamily="66" charset="0"/>
              </a:rPr>
              <a:t>curată şi neîntinată înaintea lui Dumnezeu, Tatăl nostru, este să cercetăm pe orfani şi pe văduve în necazurile lor şi să ne păzim neîntinaţi de lume.” </a:t>
            </a:r>
            <a:r>
              <a:rPr lang="ro-RO" b="1" dirty="0">
                <a:solidFill>
                  <a:srgbClr val="4A2B5B"/>
                </a:solidFill>
                <a:latin typeface="Comic Sans MS" panose="030F0702030302020204" pitchFamily="66" charset="0"/>
              </a:rPr>
              <a:t>											</a:t>
            </a:r>
            <a:r>
              <a:rPr lang="ro-RO" sz="1600" b="1" dirty="0" smtClean="0">
                <a:solidFill>
                  <a:srgbClr val="4A2B5B"/>
                </a:solidFill>
                <a:latin typeface="Comic Sans MS" panose="030F0702030302020204" pitchFamily="66" charset="0"/>
              </a:rPr>
              <a:t>(Iacov 1:27)</a:t>
            </a:r>
            <a:endParaRPr lang="ro-RO" sz="1600" b="1" dirty="0">
              <a:solidFill>
                <a:srgbClr val="4A2B5B"/>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D13087C-16B4-4B64-897B-E89F15E86A32}"/>
              </a:ext>
            </a:extLst>
          </p:cNvPr>
          <p:cNvSpPr txBox="1"/>
          <p:nvPr/>
        </p:nvSpPr>
        <p:spPr>
          <a:xfrm>
            <a:off x="3317402" y="2075669"/>
            <a:ext cx="5826598" cy="1400383"/>
          </a:xfrm>
          <a:prstGeom prst="rect">
            <a:avLst/>
          </a:prstGeom>
          <a:noFill/>
        </p:spPr>
        <p:txBody>
          <a:bodyPr wrap="square" rtlCol="0">
            <a:spAutoFit/>
          </a:bodyPr>
          <a:lstStyle/>
          <a:p>
            <a:pPr>
              <a:spcBef>
                <a:spcPts val="600"/>
              </a:spcBef>
            </a:pPr>
            <a:r>
              <a:rPr lang="ro-RO" sz="2000" b="1" dirty="0" smtClean="0"/>
              <a:t>Iacov a fost fratele lui Isus şi unul dintre stâlpii bisericii (Galateni 2</a:t>
            </a:r>
            <a:r>
              <a:rPr lang="ro-RO" sz="2000" b="1" dirty="0" smtClean="0">
                <a:sym typeface="Wingdings" panose="05000000000000000000" pitchFamily="2" charset="2"/>
              </a:rPr>
              <a:t>:9). Locuitorii Ierusalimului l-au considerat un sfânt şi un om drept</a:t>
            </a:r>
            <a:r>
              <a:rPr lang="ro-RO" sz="2000" b="1" dirty="0">
                <a:sym typeface="Wingdings" panose="05000000000000000000" pitchFamily="2" charset="2"/>
              </a:rPr>
              <a:t>.</a:t>
            </a:r>
          </a:p>
          <a:p>
            <a:pPr>
              <a:spcBef>
                <a:spcPts val="600"/>
              </a:spcBef>
            </a:pPr>
            <a:r>
              <a:rPr lang="ro-RO" sz="2000" b="1" dirty="0" smtClean="0">
                <a:sym typeface="Wingdings" panose="05000000000000000000" pitchFamily="2" charset="2"/>
              </a:rPr>
              <a:t>El ne-a învăţat cum să slujim celorlalţi în epistola sa:</a:t>
            </a:r>
            <a:endParaRPr lang="ro-RO" sz="2000" b="1" dirty="0"/>
          </a:p>
        </p:txBody>
      </p:sp>
      <p:sp>
        <p:nvSpPr>
          <p:cNvPr id="5" name="CuadroTexto 4">
            <a:extLst>
              <a:ext uri="{FF2B5EF4-FFF2-40B4-BE49-F238E27FC236}">
                <a16:creationId xmlns:a16="http://schemas.microsoft.com/office/drawing/2014/main" xmlns="" id="{0E86AE59-9664-4639-B6E5-01671AB2801A}"/>
              </a:ext>
            </a:extLst>
          </p:cNvPr>
          <p:cNvSpPr txBox="1"/>
          <p:nvPr/>
        </p:nvSpPr>
        <p:spPr>
          <a:xfrm>
            <a:off x="548639" y="4001146"/>
            <a:ext cx="4380414" cy="1938992"/>
          </a:xfrm>
          <a:prstGeom prst="rect">
            <a:avLst/>
          </a:prstGeom>
          <a:noFill/>
        </p:spPr>
        <p:txBody>
          <a:bodyPr wrap="square" rtlCol="0">
            <a:spAutoFit/>
          </a:bodyPr>
          <a:lstStyle/>
          <a:p>
            <a:r>
              <a:rPr lang="ro-RO" sz="2000" b="1" dirty="0" smtClean="0"/>
              <a:t>Practicând credinţa (1:22)</a:t>
            </a:r>
          </a:p>
          <a:p>
            <a:r>
              <a:rPr lang="ro-RO" sz="2000" b="1" dirty="0" smtClean="0"/>
              <a:t>Ajutorarea celor nevoiaşi (1:27)</a:t>
            </a:r>
          </a:p>
          <a:p>
            <a:r>
              <a:rPr lang="ro-RO" sz="2000" b="1" dirty="0" smtClean="0"/>
              <a:t>Combaterea inegalităţii (2:1-4)</a:t>
            </a:r>
          </a:p>
          <a:p>
            <a:r>
              <a:rPr lang="ro-RO" sz="2000" b="1" dirty="0" smtClean="0"/>
              <a:t>Îmbrăcarea celor goi şi hrănirea celor flămânzi (2:15-16)</a:t>
            </a:r>
          </a:p>
          <a:p>
            <a:r>
              <a:rPr lang="ro-RO" sz="2000" b="1" dirty="0" smtClean="0"/>
              <a:t>Acţionând cu dreptate (5:4)</a:t>
            </a:r>
            <a:endParaRPr lang="ro-RO" sz="2000" b="1" dirty="0"/>
          </a:p>
        </p:txBody>
      </p:sp>
      <p:pic>
        <p:nvPicPr>
          <p:cNvPr id="8" name="Imagen 7" descr="Imagen que contiene persona, interior, bailarín, deporte&#10;&#10;Descripción generada automáticamente">
            <a:extLst>
              <a:ext uri="{FF2B5EF4-FFF2-40B4-BE49-F238E27FC236}">
                <a16:creationId xmlns:a16="http://schemas.microsoft.com/office/drawing/2014/main" xmlns="" id="{F17292B3-7C26-488D-8474-8A3AE076060C}"/>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4970119" y="3544390"/>
            <a:ext cx="4165171" cy="3312302"/>
          </a:xfrm>
          <a:prstGeom prst="rect">
            <a:avLst/>
          </a:prstGeom>
          <a:ln>
            <a:noFill/>
          </a:ln>
          <a:effectLst>
            <a:softEdge rad="112500"/>
          </a:effectLst>
        </p:spPr>
      </p:pic>
      <p:pic>
        <p:nvPicPr>
          <p:cNvPr id="12" name="Imagen 11" descr="Imagen que contiene interior, sentado, edificio, persona&#10;&#10;Descripción generada automáticamente">
            <a:extLst>
              <a:ext uri="{FF2B5EF4-FFF2-40B4-BE49-F238E27FC236}">
                <a16:creationId xmlns:a16="http://schemas.microsoft.com/office/drawing/2014/main" xmlns="" id="{BB0A26EA-23D2-4852-BDA7-81195B70EADC}"/>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367257" y="1630079"/>
            <a:ext cx="2684775" cy="2102863"/>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Imagen 19">
            <a:extLst>
              <a:ext uri="{FF2B5EF4-FFF2-40B4-BE49-F238E27FC236}">
                <a16:creationId xmlns:a16="http://schemas.microsoft.com/office/drawing/2014/main" xmlns="" id="{40C297E7-0E12-4335-A774-7C622D4C152C}"/>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5742" y="4085654"/>
            <a:ext cx="234187" cy="233118"/>
          </a:xfrm>
          <a:prstGeom prst="rect">
            <a:avLst/>
          </a:prstGeom>
        </p:spPr>
      </p:pic>
      <p:pic>
        <p:nvPicPr>
          <p:cNvPr id="21" name="Imagen 20">
            <a:extLst>
              <a:ext uri="{FF2B5EF4-FFF2-40B4-BE49-F238E27FC236}">
                <a16:creationId xmlns:a16="http://schemas.microsoft.com/office/drawing/2014/main" xmlns="" id="{80A53C5D-FD64-41D6-B500-24CD3893A274}"/>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5742" y="4394721"/>
            <a:ext cx="234187" cy="233118"/>
          </a:xfrm>
          <a:prstGeom prst="rect">
            <a:avLst/>
          </a:prstGeom>
        </p:spPr>
      </p:pic>
      <p:pic>
        <p:nvPicPr>
          <p:cNvPr id="22" name="Imagen 21">
            <a:extLst>
              <a:ext uri="{FF2B5EF4-FFF2-40B4-BE49-F238E27FC236}">
                <a16:creationId xmlns:a16="http://schemas.microsoft.com/office/drawing/2014/main" xmlns="" id="{7378F1B9-4805-4CED-A9B9-DC485B82452D}"/>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5742" y="4694897"/>
            <a:ext cx="234187" cy="233118"/>
          </a:xfrm>
          <a:prstGeom prst="rect">
            <a:avLst/>
          </a:prstGeom>
        </p:spPr>
      </p:pic>
      <p:pic>
        <p:nvPicPr>
          <p:cNvPr id="23" name="Imagen 22">
            <a:extLst>
              <a:ext uri="{FF2B5EF4-FFF2-40B4-BE49-F238E27FC236}">
                <a16:creationId xmlns:a16="http://schemas.microsoft.com/office/drawing/2014/main" xmlns="" id="{5CDE2139-6962-4E25-9694-0C6E440E9864}"/>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5742" y="5013769"/>
            <a:ext cx="234187" cy="233118"/>
          </a:xfrm>
          <a:prstGeom prst="rect">
            <a:avLst/>
          </a:prstGeom>
        </p:spPr>
      </p:pic>
      <p:pic>
        <p:nvPicPr>
          <p:cNvPr id="24" name="Imagen 23">
            <a:extLst>
              <a:ext uri="{FF2B5EF4-FFF2-40B4-BE49-F238E27FC236}">
                <a16:creationId xmlns:a16="http://schemas.microsoft.com/office/drawing/2014/main" xmlns="" id="{A8862BBA-4BC0-4B2E-9045-9A6AF880603F}"/>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5742" y="5623012"/>
            <a:ext cx="234187" cy="233118"/>
          </a:xfrm>
          <a:prstGeom prst="rect">
            <a:avLst/>
          </a:prstGeom>
        </p:spPr>
      </p:pic>
      <p:sp>
        <p:nvSpPr>
          <p:cNvPr id="6" name="CuadroTexto 5">
            <a:extLst>
              <a:ext uri="{FF2B5EF4-FFF2-40B4-BE49-F238E27FC236}">
                <a16:creationId xmlns:a16="http://schemas.microsoft.com/office/drawing/2014/main" xmlns="" id="{19022D30-E970-484F-9743-D73B025D91F4}"/>
              </a:ext>
            </a:extLst>
          </p:cNvPr>
          <p:cNvSpPr txBox="1"/>
          <p:nvPr/>
        </p:nvSpPr>
        <p:spPr>
          <a:xfrm>
            <a:off x="113203" y="6016087"/>
            <a:ext cx="4955177" cy="707886"/>
          </a:xfrm>
          <a:prstGeom prst="rect">
            <a:avLst/>
          </a:prstGeom>
          <a:noFill/>
        </p:spPr>
        <p:txBody>
          <a:bodyPr wrap="square" rtlCol="0">
            <a:spAutoFit/>
          </a:bodyPr>
          <a:lstStyle/>
          <a:p>
            <a:pPr>
              <a:spcBef>
                <a:spcPts val="600"/>
              </a:spcBef>
            </a:pPr>
            <a:r>
              <a:rPr lang="ro-RO" sz="2000" b="1" dirty="0" smtClean="0"/>
              <a:t>Slujirea noastră este rezultatul vizibil al credinţei noastre (2:14-17).</a:t>
            </a:r>
            <a:endParaRPr lang="ro-RO" sz="2000" b="1" dirty="0"/>
          </a:p>
        </p:txBody>
      </p:sp>
    </p:spTree>
    <p:extLst>
      <p:ext uri="{BB962C8B-B14F-4D97-AF65-F5344CB8AC3E}">
        <p14:creationId xmlns:p14="http://schemas.microsoft.com/office/powerpoint/2010/main" xmlns="" val="2474153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2"/>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80">
                                          <p:stCondLst>
                                            <p:cond delay="0"/>
                                          </p:stCondLst>
                                        </p:cTn>
                                        <p:tgtEl>
                                          <p:spTgt spid="8"/>
                                        </p:tgtEl>
                                      </p:cBhvr>
                                    </p:animEffect>
                                    <p:anim calcmode="lin" valueType="num">
                                      <p:cBhvr>
                                        <p:cTn id="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gtEl>
                                      </p:cBhvr>
                                      <p:to x="100000" y="60000"/>
                                    </p:animScale>
                                    <p:animScale>
                                      <p:cBhvr>
                                        <p:cTn id="52" dur="166" decel="50000">
                                          <p:stCondLst>
                                            <p:cond delay="676"/>
                                          </p:stCondLst>
                                        </p:cTn>
                                        <p:tgtEl>
                                          <p:spTgt spid="8"/>
                                        </p:tgtEl>
                                      </p:cBhvr>
                                      <p:to x="100000" y="100000"/>
                                    </p:animScale>
                                    <p:animScale>
                                      <p:cBhvr>
                                        <p:cTn id="53" dur="26">
                                          <p:stCondLst>
                                            <p:cond delay="1312"/>
                                          </p:stCondLst>
                                        </p:cTn>
                                        <p:tgtEl>
                                          <p:spTgt spid="8"/>
                                        </p:tgtEl>
                                      </p:cBhvr>
                                      <p:to x="100000" y="80000"/>
                                    </p:animScale>
                                    <p:animScale>
                                      <p:cBhvr>
                                        <p:cTn id="54" dur="166" decel="50000">
                                          <p:stCondLst>
                                            <p:cond delay="1338"/>
                                          </p:stCondLst>
                                        </p:cTn>
                                        <p:tgtEl>
                                          <p:spTgt spid="8"/>
                                        </p:tgtEl>
                                      </p:cBhvr>
                                      <p:to x="100000" y="100000"/>
                                    </p:animScale>
                                    <p:animScale>
                                      <p:cBhvr>
                                        <p:cTn id="55" dur="26">
                                          <p:stCondLst>
                                            <p:cond delay="1642"/>
                                          </p:stCondLst>
                                        </p:cTn>
                                        <p:tgtEl>
                                          <p:spTgt spid="8"/>
                                        </p:tgtEl>
                                      </p:cBhvr>
                                      <p:to x="100000" y="90000"/>
                                    </p:animScale>
                                    <p:animScale>
                                      <p:cBhvr>
                                        <p:cTn id="56" dur="166" decel="50000">
                                          <p:stCondLst>
                                            <p:cond delay="1668"/>
                                          </p:stCondLst>
                                        </p:cTn>
                                        <p:tgtEl>
                                          <p:spTgt spid="8"/>
                                        </p:tgtEl>
                                      </p:cBhvr>
                                      <p:to x="100000" y="100000"/>
                                    </p:animScale>
                                    <p:animScale>
                                      <p:cBhvr>
                                        <p:cTn id="57" dur="26">
                                          <p:stCondLst>
                                            <p:cond delay="1808"/>
                                          </p:stCondLst>
                                        </p:cTn>
                                        <p:tgtEl>
                                          <p:spTgt spid="8"/>
                                        </p:tgtEl>
                                      </p:cBhvr>
                                      <p:to x="100000" y="95000"/>
                                    </p:animScale>
                                    <p:animScale>
                                      <p:cBhvr>
                                        <p:cTn id="58" dur="166" decel="50000">
                                          <p:stCondLst>
                                            <p:cond delay="1834"/>
                                          </p:stCondLst>
                                        </p:cTn>
                                        <p:tgtEl>
                                          <p:spTgt spid="8"/>
                                        </p:tgtEl>
                                      </p:cBhvr>
                                      <p:to x="100000" y="100000"/>
                                    </p:animScale>
                                  </p:childTnLst>
                                </p:cTn>
                              </p:par>
                            </p:childTnLst>
                          </p:cTn>
                        </p:par>
                        <p:par>
                          <p:cTn id="59" fill="hold">
                            <p:stCondLst>
                              <p:cond delay="2000"/>
                            </p:stCondLst>
                            <p:childTnLst>
                              <p:par>
                                <p:cTn id="60" presetID="31"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fltVal val="0"/>
                                          </p:val>
                                        </p:tav>
                                        <p:tav tm="100000">
                                          <p:val>
                                            <p:strVal val="#ppt_w"/>
                                          </p:val>
                                        </p:tav>
                                      </p:tavLst>
                                    </p:anim>
                                    <p:anim calcmode="lin" valueType="num">
                                      <p:cBhvr>
                                        <p:cTn id="63" dur="1000" fill="hold"/>
                                        <p:tgtEl>
                                          <p:spTgt spid="20"/>
                                        </p:tgtEl>
                                        <p:attrNameLst>
                                          <p:attrName>ppt_h</p:attrName>
                                        </p:attrNameLst>
                                      </p:cBhvr>
                                      <p:tavLst>
                                        <p:tav tm="0">
                                          <p:val>
                                            <p:fltVal val="0"/>
                                          </p:val>
                                        </p:tav>
                                        <p:tav tm="100000">
                                          <p:val>
                                            <p:strVal val="#ppt_h"/>
                                          </p:val>
                                        </p:tav>
                                      </p:tavLst>
                                    </p:anim>
                                    <p:anim calcmode="lin" valueType="num">
                                      <p:cBhvr>
                                        <p:cTn id="64" dur="1000" fill="hold"/>
                                        <p:tgtEl>
                                          <p:spTgt spid="20"/>
                                        </p:tgtEl>
                                        <p:attrNameLst>
                                          <p:attrName>style.rotation</p:attrName>
                                        </p:attrNameLst>
                                      </p:cBhvr>
                                      <p:tavLst>
                                        <p:tav tm="0">
                                          <p:val>
                                            <p:fltVal val="90"/>
                                          </p:val>
                                        </p:tav>
                                        <p:tav tm="100000">
                                          <p:val>
                                            <p:fltVal val="0"/>
                                          </p:val>
                                        </p:tav>
                                      </p:tavLst>
                                    </p:anim>
                                    <p:animEffect transition="in" filter="fade">
                                      <p:cBhvr>
                                        <p:cTn id="65" dur="1000"/>
                                        <p:tgtEl>
                                          <p:spTgt spid="20"/>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Effect transition="in" filter="wipe(left)">
                                      <p:cBhvr>
                                        <p:cTn id="69" dur="500"/>
                                        <p:tgtEl>
                                          <p:spTgt spid="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000" fill="hold"/>
                                        <p:tgtEl>
                                          <p:spTgt spid="21"/>
                                        </p:tgtEl>
                                        <p:attrNameLst>
                                          <p:attrName>ppt_w</p:attrName>
                                        </p:attrNameLst>
                                      </p:cBhvr>
                                      <p:tavLst>
                                        <p:tav tm="0">
                                          <p:val>
                                            <p:fltVal val="0"/>
                                          </p:val>
                                        </p:tav>
                                        <p:tav tm="100000">
                                          <p:val>
                                            <p:strVal val="#ppt_w"/>
                                          </p:val>
                                        </p:tav>
                                      </p:tavLst>
                                    </p:anim>
                                    <p:anim calcmode="lin" valueType="num">
                                      <p:cBhvr>
                                        <p:cTn id="75" dur="1000" fill="hold"/>
                                        <p:tgtEl>
                                          <p:spTgt spid="21"/>
                                        </p:tgtEl>
                                        <p:attrNameLst>
                                          <p:attrName>ppt_h</p:attrName>
                                        </p:attrNameLst>
                                      </p:cBhvr>
                                      <p:tavLst>
                                        <p:tav tm="0">
                                          <p:val>
                                            <p:fltVal val="0"/>
                                          </p:val>
                                        </p:tav>
                                        <p:tav tm="100000">
                                          <p:val>
                                            <p:strVal val="#ppt_h"/>
                                          </p:val>
                                        </p:tav>
                                      </p:tavLst>
                                    </p:anim>
                                    <p:anim calcmode="lin" valueType="num">
                                      <p:cBhvr>
                                        <p:cTn id="76" dur="1000" fill="hold"/>
                                        <p:tgtEl>
                                          <p:spTgt spid="21"/>
                                        </p:tgtEl>
                                        <p:attrNameLst>
                                          <p:attrName>style.rotation</p:attrName>
                                        </p:attrNameLst>
                                      </p:cBhvr>
                                      <p:tavLst>
                                        <p:tav tm="0">
                                          <p:val>
                                            <p:fltVal val="90"/>
                                          </p:val>
                                        </p:tav>
                                        <p:tav tm="100000">
                                          <p:val>
                                            <p:fltVal val="0"/>
                                          </p:val>
                                        </p:tav>
                                      </p:tavLst>
                                    </p:anim>
                                    <p:animEffect transition="in" filter="fade">
                                      <p:cBhvr>
                                        <p:cTn id="77" dur="1000"/>
                                        <p:tgtEl>
                                          <p:spTgt spid="21"/>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5">
                                            <p:txEl>
                                              <p:pRg st="1" end="1"/>
                                            </p:txEl>
                                          </p:spTgt>
                                        </p:tgtEl>
                                        <p:attrNameLst>
                                          <p:attrName>style.visibility</p:attrName>
                                        </p:attrNameLst>
                                      </p:cBhvr>
                                      <p:to>
                                        <p:strVal val="visible"/>
                                      </p:to>
                                    </p:set>
                                    <p:animEffect transition="in" filter="wipe(left)">
                                      <p:cBhvr>
                                        <p:cTn id="81" dur="500"/>
                                        <p:tgtEl>
                                          <p:spTgt spid="5">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ppt_w</p:attrName>
                                        </p:attrNameLst>
                                      </p:cBhvr>
                                      <p:tavLst>
                                        <p:tav tm="0">
                                          <p:val>
                                            <p:fltVal val="0"/>
                                          </p:val>
                                        </p:tav>
                                        <p:tav tm="100000">
                                          <p:val>
                                            <p:strVal val="#ppt_w"/>
                                          </p:val>
                                        </p:tav>
                                      </p:tavLst>
                                    </p:anim>
                                    <p:anim calcmode="lin" valueType="num">
                                      <p:cBhvr>
                                        <p:cTn id="87" dur="1000" fill="hold"/>
                                        <p:tgtEl>
                                          <p:spTgt spid="22"/>
                                        </p:tgtEl>
                                        <p:attrNameLst>
                                          <p:attrName>ppt_h</p:attrName>
                                        </p:attrNameLst>
                                      </p:cBhvr>
                                      <p:tavLst>
                                        <p:tav tm="0">
                                          <p:val>
                                            <p:fltVal val="0"/>
                                          </p:val>
                                        </p:tav>
                                        <p:tav tm="100000">
                                          <p:val>
                                            <p:strVal val="#ppt_h"/>
                                          </p:val>
                                        </p:tav>
                                      </p:tavLst>
                                    </p:anim>
                                    <p:anim calcmode="lin" valueType="num">
                                      <p:cBhvr>
                                        <p:cTn id="88" dur="1000" fill="hold"/>
                                        <p:tgtEl>
                                          <p:spTgt spid="22"/>
                                        </p:tgtEl>
                                        <p:attrNameLst>
                                          <p:attrName>style.rotation</p:attrName>
                                        </p:attrNameLst>
                                      </p:cBhvr>
                                      <p:tavLst>
                                        <p:tav tm="0">
                                          <p:val>
                                            <p:fltVal val="90"/>
                                          </p:val>
                                        </p:tav>
                                        <p:tav tm="100000">
                                          <p:val>
                                            <p:fltVal val="0"/>
                                          </p:val>
                                        </p:tav>
                                      </p:tavLst>
                                    </p:anim>
                                    <p:animEffect transition="in" filter="fade">
                                      <p:cBhvr>
                                        <p:cTn id="89" dur="1000"/>
                                        <p:tgtEl>
                                          <p:spTgt spid="22"/>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5">
                                            <p:txEl>
                                              <p:pRg st="2" end="2"/>
                                            </p:txEl>
                                          </p:spTgt>
                                        </p:tgtEl>
                                        <p:attrNameLst>
                                          <p:attrName>style.visibility</p:attrName>
                                        </p:attrNameLst>
                                      </p:cBhvr>
                                      <p:to>
                                        <p:strVal val="visible"/>
                                      </p:to>
                                    </p:set>
                                    <p:animEffect transition="in" filter="wipe(left)">
                                      <p:cBhvr>
                                        <p:cTn id="93" dur="500"/>
                                        <p:tgtEl>
                                          <p:spTgt spid="5">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1000" fill="hold"/>
                                        <p:tgtEl>
                                          <p:spTgt spid="23"/>
                                        </p:tgtEl>
                                        <p:attrNameLst>
                                          <p:attrName>ppt_w</p:attrName>
                                        </p:attrNameLst>
                                      </p:cBhvr>
                                      <p:tavLst>
                                        <p:tav tm="0">
                                          <p:val>
                                            <p:fltVal val="0"/>
                                          </p:val>
                                        </p:tav>
                                        <p:tav tm="100000">
                                          <p:val>
                                            <p:strVal val="#ppt_w"/>
                                          </p:val>
                                        </p:tav>
                                      </p:tavLst>
                                    </p:anim>
                                    <p:anim calcmode="lin" valueType="num">
                                      <p:cBhvr>
                                        <p:cTn id="99" dur="1000" fill="hold"/>
                                        <p:tgtEl>
                                          <p:spTgt spid="23"/>
                                        </p:tgtEl>
                                        <p:attrNameLst>
                                          <p:attrName>ppt_h</p:attrName>
                                        </p:attrNameLst>
                                      </p:cBhvr>
                                      <p:tavLst>
                                        <p:tav tm="0">
                                          <p:val>
                                            <p:fltVal val="0"/>
                                          </p:val>
                                        </p:tav>
                                        <p:tav tm="100000">
                                          <p:val>
                                            <p:strVal val="#ppt_h"/>
                                          </p:val>
                                        </p:tav>
                                      </p:tavLst>
                                    </p:anim>
                                    <p:anim calcmode="lin" valueType="num">
                                      <p:cBhvr>
                                        <p:cTn id="100" dur="1000" fill="hold"/>
                                        <p:tgtEl>
                                          <p:spTgt spid="23"/>
                                        </p:tgtEl>
                                        <p:attrNameLst>
                                          <p:attrName>style.rotation</p:attrName>
                                        </p:attrNameLst>
                                      </p:cBhvr>
                                      <p:tavLst>
                                        <p:tav tm="0">
                                          <p:val>
                                            <p:fltVal val="90"/>
                                          </p:val>
                                        </p:tav>
                                        <p:tav tm="100000">
                                          <p:val>
                                            <p:fltVal val="0"/>
                                          </p:val>
                                        </p:tav>
                                      </p:tavLst>
                                    </p:anim>
                                    <p:animEffect transition="in" filter="fade">
                                      <p:cBhvr>
                                        <p:cTn id="101" dur="1000"/>
                                        <p:tgtEl>
                                          <p:spTgt spid="23"/>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5">
                                            <p:txEl>
                                              <p:pRg st="3" end="3"/>
                                            </p:txEl>
                                          </p:spTgt>
                                        </p:tgtEl>
                                        <p:attrNameLst>
                                          <p:attrName>style.visibility</p:attrName>
                                        </p:attrNameLst>
                                      </p:cBhvr>
                                      <p:to>
                                        <p:strVal val="visible"/>
                                      </p:to>
                                    </p:set>
                                    <p:animEffect transition="in" filter="wipe(left)">
                                      <p:cBhvr>
                                        <p:cTn id="105" dur="500"/>
                                        <p:tgtEl>
                                          <p:spTgt spid="5">
                                            <p:txEl>
                                              <p:pRg st="3" end="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1000" fill="hold"/>
                                        <p:tgtEl>
                                          <p:spTgt spid="24"/>
                                        </p:tgtEl>
                                        <p:attrNameLst>
                                          <p:attrName>ppt_w</p:attrName>
                                        </p:attrNameLst>
                                      </p:cBhvr>
                                      <p:tavLst>
                                        <p:tav tm="0">
                                          <p:val>
                                            <p:fltVal val="0"/>
                                          </p:val>
                                        </p:tav>
                                        <p:tav tm="100000">
                                          <p:val>
                                            <p:strVal val="#ppt_w"/>
                                          </p:val>
                                        </p:tav>
                                      </p:tavLst>
                                    </p:anim>
                                    <p:anim calcmode="lin" valueType="num">
                                      <p:cBhvr>
                                        <p:cTn id="111" dur="1000" fill="hold"/>
                                        <p:tgtEl>
                                          <p:spTgt spid="24"/>
                                        </p:tgtEl>
                                        <p:attrNameLst>
                                          <p:attrName>ppt_h</p:attrName>
                                        </p:attrNameLst>
                                      </p:cBhvr>
                                      <p:tavLst>
                                        <p:tav tm="0">
                                          <p:val>
                                            <p:fltVal val="0"/>
                                          </p:val>
                                        </p:tav>
                                        <p:tav tm="100000">
                                          <p:val>
                                            <p:strVal val="#ppt_h"/>
                                          </p:val>
                                        </p:tav>
                                      </p:tavLst>
                                    </p:anim>
                                    <p:anim calcmode="lin" valueType="num">
                                      <p:cBhvr>
                                        <p:cTn id="112" dur="1000" fill="hold"/>
                                        <p:tgtEl>
                                          <p:spTgt spid="24"/>
                                        </p:tgtEl>
                                        <p:attrNameLst>
                                          <p:attrName>style.rotation</p:attrName>
                                        </p:attrNameLst>
                                      </p:cBhvr>
                                      <p:tavLst>
                                        <p:tav tm="0">
                                          <p:val>
                                            <p:fltVal val="90"/>
                                          </p:val>
                                        </p:tav>
                                        <p:tav tm="100000">
                                          <p:val>
                                            <p:fltVal val="0"/>
                                          </p:val>
                                        </p:tav>
                                      </p:tavLst>
                                    </p:anim>
                                    <p:animEffect transition="in" filter="fade">
                                      <p:cBhvr>
                                        <p:cTn id="113" dur="1000"/>
                                        <p:tgtEl>
                                          <p:spTgt spid="24"/>
                                        </p:tgtEl>
                                      </p:cBhvr>
                                    </p:animEffect>
                                  </p:childTnLst>
                                </p:cTn>
                              </p:par>
                            </p:childTnLst>
                          </p:cTn>
                        </p:par>
                        <p:par>
                          <p:cTn id="114" fill="hold">
                            <p:stCondLst>
                              <p:cond delay="1000"/>
                            </p:stCondLst>
                            <p:childTnLst>
                              <p:par>
                                <p:cTn id="115" presetID="22" presetClass="entr" presetSubtype="8" fill="hold" grpId="0" nodeType="afterEffect">
                                  <p:stCondLst>
                                    <p:cond delay="0"/>
                                  </p:stCondLst>
                                  <p:childTnLst>
                                    <p:set>
                                      <p:cBhvr>
                                        <p:cTn id="116" dur="1" fill="hold">
                                          <p:stCondLst>
                                            <p:cond delay="0"/>
                                          </p:stCondLst>
                                        </p:cTn>
                                        <p:tgtEl>
                                          <p:spTgt spid="5">
                                            <p:txEl>
                                              <p:pRg st="4" end="4"/>
                                            </p:txEl>
                                          </p:spTgt>
                                        </p:tgtEl>
                                        <p:attrNameLst>
                                          <p:attrName>style.visibility</p:attrName>
                                        </p:attrNameLst>
                                      </p:cBhvr>
                                      <p:to>
                                        <p:strVal val="visible"/>
                                      </p:to>
                                    </p:set>
                                    <p:animEffect transition="in" filter="wipe(left)">
                                      <p:cBhvr>
                                        <p:cTn id="117" dur="500"/>
                                        <p:tgtEl>
                                          <p:spTgt spid="5">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5" presetClass="entr" presetSubtype="0" fill="hold" grpId="0" nodeType="clickEffect">
                                  <p:stCondLst>
                                    <p:cond delay="0"/>
                                  </p:stCondLst>
                                  <p:childTnLst>
                                    <p:set>
                                      <p:cBhvr>
                                        <p:cTn id="121" dur="1" fill="hold">
                                          <p:stCondLst>
                                            <p:cond delay="0"/>
                                          </p:stCondLst>
                                        </p:cTn>
                                        <p:tgtEl>
                                          <p:spTgt spid="6"/>
                                        </p:tgtEl>
                                        <p:attrNameLst>
                                          <p:attrName>style.visibility</p:attrName>
                                        </p:attrNameLst>
                                      </p:cBhvr>
                                      <p:to>
                                        <p:strVal val="visible"/>
                                      </p:to>
                                    </p:set>
                                    <p:anim calcmode="lin" valueType="num">
                                      <p:cBhvr>
                                        <p:cTn id="122" dur="1000" fill="hold"/>
                                        <p:tgtEl>
                                          <p:spTgt spid="6"/>
                                        </p:tgtEl>
                                        <p:attrNameLst>
                                          <p:attrName>ppt_w</p:attrName>
                                        </p:attrNameLst>
                                      </p:cBhvr>
                                      <p:tavLst>
                                        <p:tav tm="0">
                                          <p:val>
                                            <p:fltVal val="0"/>
                                          </p:val>
                                        </p:tav>
                                        <p:tav tm="100000">
                                          <p:val>
                                            <p:strVal val="#ppt_w"/>
                                          </p:val>
                                        </p:tav>
                                      </p:tavLst>
                                    </p:anim>
                                    <p:anim calcmode="lin" valueType="num">
                                      <p:cBhvr>
                                        <p:cTn id="123" dur="1000" fill="hold"/>
                                        <p:tgtEl>
                                          <p:spTgt spid="6"/>
                                        </p:tgtEl>
                                        <p:attrNameLst>
                                          <p:attrName>ppt_h</p:attrName>
                                        </p:attrNameLst>
                                      </p:cBhvr>
                                      <p:tavLst>
                                        <p:tav tm="0">
                                          <p:val>
                                            <p:fltVal val="0"/>
                                          </p:val>
                                        </p:tav>
                                        <p:tav tm="100000">
                                          <p:val>
                                            <p:strVal val="#ppt_h"/>
                                          </p:val>
                                        </p:tav>
                                      </p:tavLst>
                                    </p:anim>
                                    <p:anim calcmode="lin" valueType="num">
                                      <p:cBhvr>
                                        <p:cTn id="1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1036</Words>
  <Application>Microsoft Office PowerPoint</Application>
  <PresentationFormat>Expunere pe ecran (4:3)</PresentationFormat>
  <Paragraphs>60</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Wingdings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Slujirea nevoiasilor in biserica Noului Testament</dc:title>
  <dc:subject>Studiu Biblic, Trim. III, 2019 – Slujirea celor in nevoie</dc:subject>
  <dc:creator>Sergio Fustero Carreras</dc:creator>
  <cp:keywords>https://www.fustero.es/index_ro.php</cp:keywords>
  <cp:lastModifiedBy>Tronaru Viorel</cp:lastModifiedBy>
  <cp:revision>91</cp:revision>
  <dcterms:created xsi:type="dcterms:W3CDTF">2019-07-27T15:44:28Z</dcterms:created>
  <dcterms:modified xsi:type="dcterms:W3CDTF">2019-08-25T17:30:42Z</dcterms:modified>
</cp:coreProperties>
</file>