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68" r:id="rId3"/>
    <p:sldId id="272" r:id="rId4"/>
    <p:sldId id="269" r:id="rId5"/>
    <p:sldId id="258" r:id="rId6"/>
    <p:sldId id="271" r:id="rId7"/>
    <p:sldId id="259" r:id="rId8"/>
    <p:sldId id="270" r:id="rId9"/>
    <p:sldId id="260" r:id="rId10"/>
    <p:sldId id="267" r:id="rId11"/>
    <p:sldId id="261" r:id="rId12"/>
    <p:sldId id="266" r:id="rId13"/>
    <p:sldId id="262" r:id="rId14"/>
    <p:sldId id="263" r:id="rId15"/>
  </p:sldIdLst>
  <p:sldSz cx="9144000" cy="6858000" type="screen4x3"/>
  <p:notesSz cx="6858000" cy="9144000"/>
  <p:embeddedFontLst>
    <p:embeddedFont>
      <p:font typeface="Calibri" pitchFamily="34" charset="0"/>
      <p:regular r:id="rId16"/>
      <p:bold r:id="rId17"/>
      <p:italic r:id="rId18"/>
      <p:boldItalic r:id="rId19"/>
    </p:embeddedFont>
    <p:embeddedFont>
      <p:font typeface="Comic Sans MS" pitchFamily="66" charset="0"/>
      <p:regular r:id="rId20"/>
      <p:bold r:id="rId21"/>
    </p:embeddedFont>
    <p:embeddedFont>
      <p:font typeface="Calibri Light" pitchFamily="34" charset="0"/>
      <p:regular r:id="rId22"/>
      <p: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66"/>
    <a:srgbClr val="E0CBFD"/>
    <a:srgbClr val="6B6E3E"/>
    <a:srgbClr val="919654"/>
    <a:srgbClr val="B0B479"/>
    <a:srgbClr val="821A25"/>
    <a:srgbClr val="2A2C36"/>
    <a:srgbClr val="517D21"/>
    <a:srgbClr val="FFCCFF"/>
    <a:srgbClr val="BAFED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96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53F588D-F121-4275-8748-802EE4C0C458}" type="datetimeFigureOut">
              <a:rPr lang="es-ES" smtClean="0"/>
              <a:pPr/>
              <a:t>11/08/2019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86771A9-469F-4A42-A8CE-B018F7778CD1}" type="slidenum">
              <a:rPr lang="es-ES" smtClean="0"/>
              <a:pPr/>
              <a:t>‹#›</a:t>
            </a:fld>
            <a:endParaRPr lang="es-ES"/>
          </a:p>
        </p:txBody>
      </p:sp>
    </p:spTree>
    <p:extLst>
      <p:ext uri="{BB962C8B-B14F-4D97-AF65-F5344CB8AC3E}">
        <p14:creationId xmlns:p14="http://schemas.microsoft.com/office/powerpoint/2010/main" xmlns="" val="7971335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3F588D-F121-4275-8748-802EE4C0C458}" type="datetimeFigureOut">
              <a:rPr lang="es-ES" smtClean="0"/>
              <a:pPr/>
              <a:t>11/08/2019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86771A9-469F-4A42-A8CE-B018F7778CD1}" type="slidenum">
              <a:rPr lang="es-ES" smtClean="0"/>
              <a:pPr/>
              <a:t>‹#›</a:t>
            </a:fld>
            <a:endParaRPr lang="es-ES"/>
          </a:p>
        </p:txBody>
      </p:sp>
    </p:spTree>
    <p:extLst>
      <p:ext uri="{BB962C8B-B14F-4D97-AF65-F5344CB8AC3E}">
        <p14:creationId xmlns:p14="http://schemas.microsoft.com/office/powerpoint/2010/main" xmlns="" val="27051464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3F588D-F121-4275-8748-802EE4C0C458}" type="datetimeFigureOut">
              <a:rPr lang="es-ES" smtClean="0"/>
              <a:pPr/>
              <a:t>11/08/2019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86771A9-469F-4A42-A8CE-B018F7778CD1}" type="slidenum">
              <a:rPr lang="es-ES" smtClean="0"/>
              <a:pPr/>
              <a:t>‹#›</a:t>
            </a:fld>
            <a:endParaRPr lang="es-ES"/>
          </a:p>
        </p:txBody>
      </p:sp>
    </p:spTree>
    <p:extLst>
      <p:ext uri="{BB962C8B-B14F-4D97-AF65-F5344CB8AC3E}">
        <p14:creationId xmlns:p14="http://schemas.microsoft.com/office/powerpoint/2010/main" xmlns="" val="38407367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2D9C6-CB5C-4668-9294-35A619E224E7}" type="datetimeFigureOut">
              <a:rPr lang="es-ES" smtClean="0">
                <a:solidFill>
                  <a:prstClr val="black">
                    <a:tint val="75000"/>
                  </a:prstClr>
                </a:solidFill>
              </a:rPr>
              <a:pPr/>
              <a:t>11/08/2019</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85A6156D-64CB-4D8C-A9D1-5B1610FA31E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3969535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3F588D-F121-4275-8748-802EE4C0C458}" type="datetimeFigureOut">
              <a:rPr lang="es-ES" smtClean="0"/>
              <a:pPr/>
              <a:t>11/08/2019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86771A9-469F-4A42-A8CE-B018F7778CD1}" type="slidenum">
              <a:rPr lang="es-ES" smtClean="0"/>
              <a:pPr/>
              <a:t>‹#›</a:t>
            </a:fld>
            <a:endParaRPr lang="es-ES"/>
          </a:p>
        </p:txBody>
      </p:sp>
    </p:spTree>
    <p:extLst>
      <p:ext uri="{BB962C8B-B14F-4D97-AF65-F5344CB8AC3E}">
        <p14:creationId xmlns:p14="http://schemas.microsoft.com/office/powerpoint/2010/main" xmlns="" val="33456468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53F588D-F121-4275-8748-802EE4C0C458}" type="datetimeFigureOut">
              <a:rPr lang="es-ES" smtClean="0"/>
              <a:pPr/>
              <a:t>11/08/2019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86771A9-469F-4A42-A8CE-B018F7778CD1}" type="slidenum">
              <a:rPr lang="es-ES" smtClean="0"/>
              <a:pPr/>
              <a:t>‹#›</a:t>
            </a:fld>
            <a:endParaRPr lang="es-ES"/>
          </a:p>
        </p:txBody>
      </p:sp>
    </p:spTree>
    <p:extLst>
      <p:ext uri="{BB962C8B-B14F-4D97-AF65-F5344CB8AC3E}">
        <p14:creationId xmlns:p14="http://schemas.microsoft.com/office/powerpoint/2010/main" xmlns="" val="41226213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53F588D-F121-4275-8748-802EE4C0C458}" type="datetimeFigureOut">
              <a:rPr lang="es-ES" smtClean="0"/>
              <a:pPr/>
              <a:t>11/08/2019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86771A9-469F-4A42-A8CE-B018F7778CD1}" type="slidenum">
              <a:rPr lang="es-ES" smtClean="0"/>
              <a:pPr/>
              <a:t>‹#›</a:t>
            </a:fld>
            <a:endParaRPr lang="es-ES"/>
          </a:p>
        </p:txBody>
      </p:sp>
    </p:spTree>
    <p:extLst>
      <p:ext uri="{BB962C8B-B14F-4D97-AF65-F5344CB8AC3E}">
        <p14:creationId xmlns:p14="http://schemas.microsoft.com/office/powerpoint/2010/main" xmlns="" val="25958356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53F588D-F121-4275-8748-802EE4C0C458}" type="datetimeFigureOut">
              <a:rPr lang="es-ES" smtClean="0"/>
              <a:pPr/>
              <a:t>11/08/2019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86771A9-469F-4A42-A8CE-B018F7778CD1}" type="slidenum">
              <a:rPr lang="es-ES" smtClean="0"/>
              <a:pPr/>
              <a:t>‹#›</a:t>
            </a:fld>
            <a:endParaRPr lang="es-ES"/>
          </a:p>
        </p:txBody>
      </p:sp>
    </p:spTree>
    <p:extLst>
      <p:ext uri="{BB962C8B-B14F-4D97-AF65-F5344CB8AC3E}">
        <p14:creationId xmlns:p14="http://schemas.microsoft.com/office/powerpoint/2010/main" xmlns="" val="20762304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53F588D-F121-4275-8748-802EE4C0C458}" type="datetimeFigureOut">
              <a:rPr lang="es-ES" smtClean="0"/>
              <a:pPr/>
              <a:t>11/08/2019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86771A9-469F-4A42-A8CE-B018F7778CD1}" type="slidenum">
              <a:rPr lang="es-ES" smtClean="0"/>
              <a:pPr/>
              <a:t>‹#›</a:t>
            </a:fld>
            <a:endParaRPr lang="es-ES"/>
          </a:p>
        </p:txBody>
      </p:sp>
    </p:spTree>
    <p:extLst>
      <p:ext uri="{BB962C8B-B14F-4D97-AF65-F5344CB8AC3E}">
        <p14:creationId xmlns:p14="http://schemas.microsoft.com/office/powerpoint/2010/main" xmlns="" val="26271179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3F588D-F121-4275-8748-802EE4C0C458}" type="datetimeFigureOut">
              <a:rPr lang="es-ES" smtClean="0"/>
              <a:pPr/>
              <a:t>11/08/2019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86771A9-469F-4A42-A8CE-B018F7778CD1}" type="slidenum">
              <a:rPr lang="es-ES" smtClean="0"/>
              <a:pPr/>
              <a:t>‹#›</a:t>
            </a:fld>
            <a:endParaRPr lang="es-ES"/>
          </a:p>
        </p:txBody>
      </p:sp>
    </p:spTree>
    <p:extLst>
      <p:ext uri="{BB962C8B-B14F-4D97-AF65-F5344CB8AC3E}">
        <p14:creationId xmlns:p14="http://schemas.microsoft.com/office/powerpoint/2010/main" xmlns="" val="32112875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53F588D-F121-4275-8748-802EE4C0C458}" type="datetimeFigureOut">
              <a:rPr lang="es-ES" smtClean="0"/>
              <a:pPr/>
              <a:t>11/08/2019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86771A9-469F-4A42-A8CE-B018F7778CD1}" type="slidenum">
              <a:rPr lang="es-ES" smtClean="0"/>
              <a:pPr/>
              <a:t>‹#›</a:t>
            </a:fld>
            <a:endParaRPr lang="es-ES"/>
          </a:p>
        </p:txBody>
      </p:sp>
    </p:spTree>
    <p:extLst>
      <p:ext uri="{BB962C8B-B14F-4D97-AF65-F5344CB8AC3E}">
        <p14:creationId xmlns:p14="http://schemas.microsoft.com/office/powerpoint/2010/main" xmlns="" val="2919198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53F588D-F121-4275-8748-802EE4C0C458}" type="datetimeFigureOut">
              <a:rPr lang="es-ES" smtClean="0"/>
              <a:pPr/>
              <a:t>11/08/2019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86771A9-469F-4A42-A8CE-B018F7778CD1}" type="slidenum">
              <a:rPr lang="es-ES" smtClean="0"/>
              <a:pPr/>
              <a:t>‹#›</a:t>
            </a:fld>
            <a:endParaRPr lang="es-ES"/>
          </a:p>
        </p:txBody>
      </p:sp>
    </p:spTree>
    <p:extLst>
      <p:ext uri="{BB962C8B-B14F-4D97-AF65-F5344CB8AC3E}">
        <p14:creationId xmlns:p14="http://schemas.microsoft.com/office/powerpoint/2010/main" xmlns="" val="27500442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3F588D-F121-4275-8748-802EE4C0C458}" type="datetimeFigureOut">
              <a:rPr lang="es-ES" smtClean="0"/>
              <a:pPr/>
              <a:t>11/08/2019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6771A9-469F-4A42-A8CE-B018F7778CD1}" type="slidenum">
              <a:rPr lang="es-ES" smtClean="0"/>
              <a:pPr/>
              <a:t>‹#›</a:t>
            </a:fld>
            <a:endParaRPr lang="es-ES"/>
          </a:p>
        </p:txBody>
      </p:sp>
    </p:spTree>
    <p:extLst>
      <p:ext uri="{BB962C8B-B14F-4D97-AF65-F5344CB8AC3E}">
        <p14:creationId xmlns:p14="http://schemas.microsoft.com/office/powerpoint/2010/main" xmlns="" val="4244800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2D9C6-CB5C-4668-9294-35A619E224E7}" type="datetimeFigureOut">
              <a:rPr lang="es-ES" smtClean="0">
                <a:solidFill>
                  <a:prstClr val="black">
                    <a:tint val="75000"/>
                  </a:prstClr>
                </a:solidFill>
              </a:rPr>
              <a:pPr/>
              <a:t>11/08/2019</a:t>
            </a:fld>
            <a:endParaRPr lang="es-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A6156D-64CB-4D8C-A9D1-5B1610FA31E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811645469"/>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4.jpeg"/><Relationship Id="rId7" Type="http://schemas.microsoft.com/office/2007/relationships/hdphoto" Target="../media/hdphoto7.wdp"/><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39.jpeg"/></Relationships>
</file>

<file path=ppt/slides/_rels/slide1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21.jpeg"/><Relationship Id="rId5" Type="http://schemas.openxmlformats.org/officeDocument/2006/relationships/image" Target="../media/image18.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Imagen que contiene exterior, persona, árbol, hierba&#10;&#10;Descripción generada automáticamente">
            <a:extLst>
              <a:ext uri="{FF2B5EF4-FFF2-40B4-BE49-F238E27FC236}">
                <a16:creationId xmlns:a16="http://schemas.microsoft.com/office/drawing/2014/main" xmlns="" id="{2640EC46-35FE-4F7C-AB47-30FA2E914D74}"/>
              </a:ext>
            </a:extLst>
          </p:cNvPr>
          <p:cNvPicPr>
            <a:picLocks noChangeAspect="1"/>
          </p:cNvPicPr>
          <p:nvPr/>
        </p:nvPicPr>
        <p:blipFill rotWithShape="1">
          <a:blip r:embed="rId2" cstate="print">
            <a:alphaModFix amt="35000"/>
            <a:extLst>
              <a:ext uri="{28A0092B-C50C-407E-A947-70E740481C1C}">
                <a14:useLocalDpi xmlns:a14="http://schemas.microsoft.com/office/drawing/2010/main" xmlns=""/>
              </a:ext>
            </a:extLst>
          </a:blip>
          <a:srcRect/>
          <a:stretch/>
        </p:blipFill>
        <p:spPr>
          <a:xfrm>
            <a:off x="-1" y="10"/>
            <a:ext cx="9144000" cy="6857989"/>
          </a:xfrm>
          <a:prstGeom prst="rect">
            <a:avLst/>
          </a:prstGeom>
        </p:spPr>
      </p:pic>
      <p:sp>
        <p:nvSpPr>
          <p:cNvPr id="24" name="Freeform: Shape 23">
            <a:extLst>
              <a:ext uri="{FF2B5EF4-FFF2-40B4-BE49-F238E27FC236}">
                <a16:creationId xmlns:a16="http://schemas.microsoft.com/office/drawing/2014/main" xmlns="" id="{BCC55ACC-A2F6-403C-A3A4-D59B3734D4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00514" y="1698901"/>
            <a:ext cx="5043488" cy="5156791"/>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ro-RO" sz="1350">
              <a:solidFill>
                <a:prstClr val="white"/>
              </a:solidFill>
              <a:latin typeface="Calibri" panose="020F0502020204030204"/>
            </a:endParaRPr>
          </a:p>
        </p:txBody>
      </p:sp>
      <p:pic>
        <p:nvPicPr>
          <p:cNvPr id="3" name="Imagen 2" descr="Imagen que contiene persona, exterior, árbol, hierba&#10;&#10;Descripción generada automáticamente">
            <a:extLst>
              <a:ext uri="{FF2B5EF4-FFF2-40B4-BE49-F238E27FC236}">
                <a16:creationId xmlns:a16="http://schemas.microsoft.com/office/drawing/2014/main" xmlns="" id="{D7E6246A-3BA1-4F38-A434-03789790F28A}"/>
              </a:ext>
            </a:extLst>
          </p:cNvPr>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4230904" y="1829314"/>
            <a:ext cx="4913096" cy="5026399"/>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
        <p:nvSpPr>
          <p:cNvPr id="29" name="CuadroTexto 28">
            <a:extLst>
              <a:ext uri="{FF2B5EF4-FFF2-40B4-BE49-F238E27FC236}">
                <a16:creationId xmlns:a16="http://schemas.microsoft.com/office/drawing/2014/main" xmlns="" id="{03138CEA-8DB5-4A8C-917D-E886781B5019}"/>
              </a:ext>
            </a:extLst>
          </p:cNvPr>
          <p:cNvSpPr txBox="1"/>
          <p:nvPr/>
        </p:nvSpPr>
        <p:spPr>
          <a:xfrm>
            <a:off x="0" y="43540"/>
            <a:ext cx="4833258" cy="2785378"/>
          </a:xfrm>
          <a:prstGeom prst="rect">
            <a:avLst/>
          </a:prstGeom>
          <a:noFill/>
        </p:spPr>
        <p:txBody>
          <a:bodyPr wrap="square" rtlCol="0">
            <a:spAutoFit/>
          </a:bodyPr>
          <a:lstStyle/>
          <a:p>
            <a:pPr algn="ctr">
              <a:lnSpc>
                <a:spcPts val="7000"/>
              </a:lnSpc>
            </a:pPr>
            <a:r>
              <a:rPr lang="ro-RO" sz="4800" b="1" spc="50" dirty="0">
                <a:ln w="0"/>
                <a:effectLst>
                  <a:innerShdw blurRad="63500" dist="50800" dir="13500000">
                    <a:srgbClr val="000000">
                      <a:alpha val="50000"/>
                    </a:srgbClr>
                  </a:innerShdw>
                </a:effectLst>
              </a:rPr>
              <a:t>„</a:t>
            </a:r>
            <a:r>
              <a:rPr lang="ro-RO" sz="4800" b="1" spc="50" dirty="0" smtClean="0">
                <a:ln w="0"/>
                <a:effectLst>
                  <a:innerShdw blurRad="63500" dist="50800" dir="13500000">
                    <a:srgbClr val="000000">
                      <a:alpha val="50000"/>
                    </a:srgbClr>
                  </a:innerShdw>
                </a:effectLst>
              </a:rPr>
              <a:t>Aceşti </a:t>
            </a:r>
            <a:r>
              <a:rPr lang="ro-RO" sz="4800" b="1" spc="50" dirty="0">
                <a:ln w="0"/>
                <a:effectLst>
                  <a:innerShdw blurRad="63500" dist="50800" dir="13500000">
                    <a:srgbClr val="000000">
                      <a:alpha val="50000"/>
                    </a:srgbClr>
                  </a:innerShdw>
                </a:effectLst>
              </a:rPr>
              <a:t>foarte </a:t>
            </a:r>
            <a:r>
              <a:rPr lang="ro-RO" sz="4800" b="1" spc="50" dirty="0" smtClean="0">
                <a:ln w="0"/>
                <a:effectLst>
                  <a:innerShdw blurRad="63500" dist="50800" dir="13500000">
                    <a:srgbClr val="000000">
                      <a:alpha val="50000"/>
                    </a:srgbClr>
                  </a:innerShdw>
                </a:effectLst>
              </a:rPr>
              <a:t>neînsemnaţi fraţi </a:t>
            </a:r>
            <a:r>
              <a:rPr lang="ro-RO" sz="4800" b="1" spc="50" dirty="0">
                <a:ln w="0"/>
                <a:effectLst>
                  <a:innerShdw blurRad="63500" dist="50800" dir="13500000">
                    <a:srgbClr val="000000">
                      <a:alpha val="50000"/>
                    </a:srgbClr>
                  </a:innerShdw>
                </a:effectLst>
              </a:rPr>
              <a:t>ai mei</a:t>
            </a:r>
            <a:r>
              <a:rPr lang="ro-RO" sz="4800" b="1" spc="50" dirty="0" smtClean="0">
                <a:ln w="0"/>
                <a:effectLst>
                  <a:innerShdw blurRad="63500" dist="50800" dir="13500000">
                    <a:srgbClr val="000000">
                      <a:alpha val="50000"/>
                    </a:srgbClr>
                  </a:innerShdw>
                </a:effectLst>
              </a:rPr>
              <a:t>...”</a:t>
            </a:r>
            <a:endParaRPr lang="ro-RO" sz="4800" b="1" spc="50" dirty="0">
              <a:ln w="0"/>
              <a:effectLst>
                <a:innerShdw blurRad="63500" dist="50800" dir="13500000">
                  <a:srgbClr val="000000">
                    <a:alpha val="50000"/>
                  </a:srgbClr>
                </a:innerShdw>
              </a:effectLst>
            </a:endParaRPr>
          </a:p>
        </p:txBody>
      </p:sp>
      <p:sp>
        <p:nvSpPr>
          <p:cNvPr id="31" name="CuadroTexto 30">
            <a:extLst>
              <a:ext uri="{FF2B5EF4-FFF2-40B4-BE49-F238E27FC236}">
                <a16:creationId xmlns:a16="http://schemas.microsoft.com/office/drawing/2014/main" xmlns="" id="{1D68AD09-05FE-462C-ABF7-2330C6E9EB3B}"/>
              </a:ext>
            </a:extLst>
          </p:cNvPr>
          <p:cNvSpPr txBox="1"/>
          <p:nvPr/>
        </p:nvSpPr>
        <p:spPr>
          <a:xfrm>
            <a:off x="7179276" y="104503"/>
            <a:ext cx="1896905" cy="646331"/>
          </a:xfrm>
          <a:prstGeom prst="rect">
            <a:avLst/>
          </a:prstGeom>
          <a:noFill/>
        </p:spPr>
        <p:txBody>
          <a:bodyPr wrap="square" rtlCol="0">
            <a:spAutoFit/>
          </a:bodyPr>
          <a:lstStyle/>
          <a:p>
            <a:pPr algn="r"/>
            <a:r>
              <a:rPr lang="ro-RO" b="1">
                <a:solidFill>
                  <a:schemeClr val="tx1">
                    <a:lumMod val="75000"/>
                  </a:schemeClr>
                </a:solidFill>
              </a:rPr>
              <a:t>Studiul 8, pentru 24 August </a:t>
            </a:r>
            <a:r>
              <a:rPr lang="ro-RO" b="1" smtClean="0">
                <a:solidFill>
                  <a:schemeClr val="tx1">
                    <a:lumMod val="75000"/>
                  </a:schemeClr>
                </a:solidFill>
              </a:rPr>
              <a:t>2019</a:t>
            </a:r>
            <a:endParaRPr lang="ro-RO" b="1">
              <a:solidFill>
                <a:schemeClr val="tx1">
                  <a:lumMod val="75000"/>
                </a:schemeClr>
              </a:solidFill>
            </a:endParaRPr>
          </a:p>
        </p:txBody>
      </p:sp>
    </p:spTree>
    <p:extLst>
      <p:ext uri="{BB962C8B-B14F-4D97-AF65-F5344CB8AC3E}">
        <p14:creationId xmlns:p14="http://schemas.microsoft.com/office/powerpoint/2010/main" xmlns="" val="12695603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10" dur="1000" fill="hold"/>
                                        <p:tgtEl>
                                          <p:spTgt spid="2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9"/>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21" dur="1000" fill="hold"/>
                                        <p:tgtEl>
                                          <p:spTgt spid="31"/>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BEBA8EAE-BF5A-486C-A8C5-ECC9F3942E4B}">
                <a14:imgProps xmlns:a14="http://schemas.microsoft.com/office/drawing/2010/main" xmlns="">
                  <a14:imgLayer r:embed="rId3">
                    <a14:imgEffect>
                      <a14:artisticBlur radius="50"/>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5D72B9AA-DFEC-4B85-A6BE-7A2AC32E6E02}"/>
              </a:ext>
            </a:extLst>
          </p:cNvPr>
          <p:cNvSpPr/>
          <p:nvPr/>
        </p:nvSpPr>
        <p:spPr>
          <a:xfrm>
            <a:off x="209005" y="661058"/>
            <a:ext cx="4821551" cy="830997"/>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threePt" dir="t"/>
            </a:scene3d>
            <a:sp3d extrusionH="57150">
              <a:bevelT w="38100" h="38100"/>
            </a:sp3d>
          </a:bodyPr>
          <a:lstStyle/>
          <a:p>
            <a:pPr algn="ctr"/>
            <a:r>
              <a:rPr lang="ro-RO" sz="1600" b="1" dirty="0" smtClean="0">
                <a:solidFill>
                  <a:schemeClr val="accent1">
                    <a:lumMod val="50000"/>
                  </a:schemeClr>
                </a:solidFill>
                <a:latin typeface="Comic Sans MS" panose="030F0702030302020204" pitchFamily="66" charset="0"/>
              </a:rPr>
              <a:t>„Căutaţi mai întâi Împărăţia lui Dumnezeu şi neprihănirea Lui, şi toate aceste lucruri vi se vor da pe deasupra.” </a:t>
            </a:r>
            <a:r>
              <a:rPr lang="ro-RO" sz="1400" b="1" dirty="0" smtClean="0">
                <a:solidFill>
                  <a:schemeClr val="accent1">
                    <a:lumMod val="50000"/>
                  </a:schemeClr>
                </a:solidFill>
                <a:latin typeface="Comic Sans MS" panose="030F0702030302020204" pitchFamily="66" charset="0"/>
              </a:rPr>
              <a:t>(Matei 6:33)</a:t>
            </a:r>
            <a:endParaRPr lang="ro-RO" sz="1400" b="1" dirty="0">
              <a:solidFill>
                <a:schemeClr val="accent1">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BE300BC6-BCCA-4EC7-AFC6-803BC48B7DEE}"/>
              </a:ext>
            </a:extLst>
          </p:cNvPr>
          <p:cNvSpPr txBox="1"/>
          <p:nvPr/>
        </p:nvSpPr>
        <p:spPr>
          <a:xfrm>
            <a:off x="209005" y="1454335"/>
            <a:ext cx="5111932" cy="2323713"/>
          </a:xfrm>
          <a:prstGeom prst="rect">
            <a:avLst/>
          </a:prstGeom>
          <a:noFill/>
        </p:spPr>
        <p:txBody>
          <a:bodyPr wrap="square" rtlCol="0">
            <a:spAutoFit/>
          </a:bodyPr>
          <a:lstStyle/>
          <a:p>
            <a:pPr>
              <a:spcBef>
                <a:spcPts val="600"/>
              </a:spcBef>
            </a:pPr>
            <a:r>
              <a:rPr lang="ro-RO" sz="2000" b="1" dirty="0"/>
              <a:t>Parabola bogatului </a:t>
            </a:r>
            <a:r>
              <a:rPr lang="ro-RO" sz="2000" b="1" dirty="0" smtClean="0"/>
              <a:t>şi </a:t>
            </a:r>
            <a:r>
              <a:rPr lang="ro-RO" sz="2000" b="1" dirty="0"/>
              <a:t>a lui Lazăr (Luc. 16:19-31) </a:t>
            </a:r>
            <a:r>
              <a:rPr lang="ro-RO" sz="2000" b="1" dirty="0" smtClean="0"/>
              <a:t>vorbeşte </a:t>
            </a:r>
            <a:r>
              <a:rPr lang="ro-RO" sz="2000" b="1" dirty="0"/>
              <a:t>despre un om bogat care este indiferent la nevoile celor săraci.</a:t>
            </a:r>
          </a:p>
          <a:p>
            <a:pPr>
              <a:spcBef>
                <a:spcPts val="600"/>
              </a:spcBef>
            </a:pPr>
            <a:r>
              <a:rPr lang="ro-RO" sz="2000" b="1" dirty="0"/>
              <a:t>În </a:t>
            </a:r>
            <a:r>
              <a:rPr lang="ro-RO" sz="2000" b="1" dirty="0" smtClean="0"/>
              <a:t>viaţă</a:t>
            </a:r>
            <a:r>
              <a:rPr lang="ro-RO" sz="2000" b="1" dirty="0"/>
              <a:t>, </a:t>
            </a:r>
            <a:r>
              <a:rPr lang="ro-RO" sz="2000" b="1" dirty="0" smtClean="0"/>
              <a:t>circumstanţele </a:t>
            </a:r>
            <a:r>
              <a:rPr lang="ro-RO" sz="2000" b="1" dirty="0"/>
              <a:t>ambelor caractere rămân neschimbate; dar în moarte, după judecata lui Dumnezeu, </a:t>
            </a:r>
            <a:r>
              <a:rPr lang="ro-RO" sz="2000" b="1" dirty="0" smtClean="0"/>
              <a:t>poziţiile </a:t>
            </a:r>
            <a:r>
              <a:rPr lang="ro-RO" sz="2000" b="1" dirty="0"/>
              <a:t>lor sunt inversate dramatic.</a:t>
            </a:r>
          </a:p>
        </p:txBody>
      </p:sp>
      <p:sp>
        <p:nvSpPr>
          <p:cNvPr id="5" name="Rectángulo 4">
            <a:extLst>
              <a:ext uri="{FF2B5EF4-FFF2-40B4-BE49-F238E27FC236}">
                <a16:creationId xmlns:a16="http://schemas.microsoft.com/office/drawing/2014/main" xmlns="" id="{A017A624-0D6F-4154-9A21-41E1E3538454}"/>
              </a:ext>
            </a:extLst>
          </p:cNvPr>
          <p:cNvSpPr/>
          <p:nvPr/>
        </p:nvSpPr>
        <p:spPr>
          <a:xfrm>
            <a:off x="0" y="-4357"/>
            <a:ext cx="9143999" cy="677108"/>
          </a:xfrm>
          <a:prstGeom prst="rect">
            <a:avLst/>
          </a:prstGeom>
          <a:noFill/>
        </p:spPr>
        <p:txBody>
          <a:bodyPr wrap="square" tIns="0" bIns="0" rtlCol="0">
            <a:spAutoFit/>
          </a:bodyPr>
          <a:lstStyle/>
          <a:p>
            <a:pPr algn="ctr" defTabSz="914400"/>
            <a:r>
              <a:rPr lang="ro-RO" sz="4400" b="1" spc="300" dirty="0" smtClean="0">
                <a:ln w="19050">
                  <a:solidFill>
                    <a:schemeClr val="tx2">
                      <a:tint val="1000"/>
                    </a:schemeClr>
                  </a:solidFill>
                  <a:prstDash val="solid"/>
                </a:ln>
                <a:solidFill>
                  <a:srgbClr val="821A25"/>
                </a:solidFill>
                <a:effectLst>
                  <a:outerShdw blurRad="50000" dist="50800" dir="7500000" algn="tl">
                    <a:srgbClr val="000000">
                      <a:shade val="5000"/>
                      <a:alpha val="35000"/>
                    </a:srgbClr>
                  </a:outerShdw>
                </a:effectLst>
              </a:rPr>
              <a:t>PRIORITĂŢILE NOASTRE</a:t>
            </a:r>
            <a:endParaRPr lang="ro-RO" sz="4400" b="1" spc="300" dirty="0">
              <a:ln w="19050">
                <a:solidFill>
                  <a:schemeClr val="tx2">
                    <a:tint val="1000"/>
                  </a:schemeClr>
                </a:solidFill>
                <a:prstDash val="solid"/>
              </a:ln>
              <a:solidFill>
                <a:srgbClr val="821A25"/>
              </a:solidFill>
              <a:effectLst>
                <a:outerShdw blurRad="50000" dist="50800" dir="7500000" algn="tl">
                  <a:srgbClr val="000000">
                    <a:shade val="5000"/>
                    <a:alpha val="35000"/>
                  </a:srgbClr>
                </a:outerShdw>
              </a:effectLst>
            </a:endParaRPr>
          </a:p>
        </p:txBody>
      </p:sp>
      <p:pic>
        <p:nvPicPr>
          <p:cNvPr id="6" name="Imagen 5" descr="Imagen que contiene texto, libro, interior, sofá&#10;&#10;Descripción generada automáticamente">
            <a:extLst>
              <a:ext uri="{FF2B5EF4-FFF2-40B4-BE49-F238E27FC236}">
                <a16:creationId xmlns:a16="http://schemas.microsoft.com/office/drawing/2014/main" xmlns="" id="{AA9440F4-E465-44A0-842F-DA3B6EA3F2C8}"/>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5320937" y="653034"/>
            <a:ext cx="3672020" cy="3056708"/>
          </a:xfrm>
          <a:prstGeom prst="rect">
            <a:avLst/>
          </a:prstGeom>
        </p:spPr>
      </p:pic>
      <p:pic>
        <p:nvPicPr>
          <p:cNvPr id="9" name="Imagen 8" descr="Imagen que contiene persona, edificio, interior&#10;&#10;Descripción generada automáticamente">
            <a:extLst>
              <a:ext uri="{FF2B5EF4-FFF2-40B4-BE49-F238E27FC236}">
                <a16:creationId xmlns:a16="http://schemas.microsoft.com/office/drawing/2014/main" xmlns="" id="{2DD83209-880F-422F-A27F-863B98683973}"/>
              </a:ext>
            </a:extLst>
          </p:cNvPr>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113206" y="3835042"/>
            <a:ext cx="2151018" cy="2921726"/>
          </a:xfrm>
          <a:prstGeom prst="roundRect">
            <a:avLst>
              <a:gd name="adj" fmla="val 4167"/>
            </a:avLst>
          </a:prstGeom>
          <a:solidFill>
            <a:srgbClr val="FFFFFF"/>
          </a:solidFill>
          <a:ln w="571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0" name="Rectángulo 9">
            <a:extLst>
              <a:ext uri="{FF2B5EF4-FFF2-40B4-BE49-F238E27FC236}">
                <a16:creationId xmlns:a16="http://schemas.microsoft.com/office/drawing/2014/main" xmlns="" id="{9D3B6E97-1D65-41D7-B729-4E72FFABD730}"/>
              </a:ext>
            </a:extLst>
          </p:cNvPr>
          <p:cNvSpPr/>
          <p:nvPr/>
        </p:nvSpPr>
        <p:spPr>
          <a:xfrm>
            <a:off x="4571999" y="3726452"/>
            <a:ext cx="4572000" cy="3118803"/>
          </a:xfrm>
          <a:prstGeom prst="rect">
            <a:avLst/>
          </a:prstGeom>
        </p:spPr>
        <p:txBody>
          <a:bodyPr wrap="square">
            <a:spAutoFit/>
          </a:bodyPr>
          <a:lstStyle/>
          <a:p>
            <a:pPr>
              <a:lnSpc>
                <a:spcPts val="2300"/>
              </a:lnSpc>
              <a:spcBef>
                <a:spcPts val="600"/>
              </a:spcBef>
            </a:pPr>
            <a:r>
              <a:rPr lang="ro-RO" sz="2000" b="1" dirty="0"/>
              <a:t>Într-o altă parabolă (Luca 12:12-21) Isus </a:t>
            </a:r>
            <a:r>
              <a:rPr lang="ro-RO" sz="2000" b="1" dirty="0" smtClean="0"/>
              <a:t>vorbeşte </a:t>
            </a:r>
            <a:r>
              <a:rPr lang="ro-RO" sz="2000" b="1" dirty="0"/>
              <a:t>despre alt om bogat care era îngrijorat pentru averile lui. El era preocupat doar de </a:t>
            </a:r>
            <a:r>
              <a:rPr lang="ro-RO" sz="2000" b="1" dirty="0" smtClean="0"/>
              <a:t>viaţa </a:t>
            </a:r>
            <a:r>
              <a:rPr lang="ro-RO" sz="2000" b="1" dirty="0"/>
              <a:t>aceasta </a:t>
            </a:r>
            <a:r>
              <a:rPr lang="ro-RO" sz="2000" b="1" dirty="0" smtClean="0"/>
              <a:t>şi </a:t>
            </a:r>
            <a:r>
              <a:rPr lang="ro-RO" sz="2000" b="1" dirty="0"/>
              <a:t>astfel </a:t>
            </a:r>
            <a:r>
              <a:rPr lang="ro-RO" sz="2000" b="1" dirty="0" smtClean="0"/>
              <a:t>şi-a </a:t>
            </a:r>
            <a:r>
              <a:rPr lang="ro-RO" sz="2000" b="1" dirty="0"/>
              <a:t>pierdut </a:t>
            </a:r>
            <a:r>
              <a:rPr lang="ro-RO" sz="2000" b="1" dirty="0" smtClean="0"/>
              <a:t>viaţa veşnică</a:t>
            </a:r>
            <a:r>
              <a:rPr lang="ro-RO" sz="2000" b="1" dirty="0"/>
              <a:t>.</a:t>
            </a:r>
          </a:p>
          <a:p>
            <a:pPr>
              <a:lnSpc>
                <a:spcPts val="2300"/>
              </a:lnSpc>
              <a:spcBef>
                <a:spcPts val="600"/>
              </a:spcBef>
            </a:pPr>
            <a:r>
              <a:rPr lang="ro-RO" sz="2000" b="1" dirty="0"/>
              <a:t>Aceste două parabole ne </a:t>
            </a:r>
            <a:r>
              <a:rPr lang="ro-RO" sz="2000" b="1" dirty="0" smtClean="0"/>
              <a:t>învaţă </a:t>
            </a:r>
            <a:r>
              <a:rPr lang="ro-RO" sz="2000" b="1" dirty="0"/>
              <a:t>că cel mai important lucru este să căutăm întâi </a:t>
            </a:r>
            <a:r>
              <a:rPr lang="ro-RO" sz="2000" b="1" dirty="0" smtClean="0"/>
              <a:t>Împărăţia </a:t>
            </a:r>
            <a:r>
              <a:rPr lang="ro-RO" sz="2000" b="1" dirty="0"/>
              <a:t>Cerului. De </a:t>
            </a:r>
            <a:r>
              <a:rPr lang="ro-RO" sz="2000" b="1" dirty="0" smtClean="0"/>
              <a:t>asemenea învăţăm şi </a:t>
            </a:r>
            <a:r>
              <a:rPr lang="ro-RO" sz="2000" b="1" dirty="0"/>
              <a:t>că trebuie să </a:t>
            </a:r>
            <a:r>
              <a:rPr lang="ro-RO" sz="2000" b="1" dirty="0" smtClean="0"/>
              <a:t>împărţim </a:t>
            </a:r>
            <a:r>
              <a:rPr lang="ro-RO" sz="2000" b="1" dirty="0"/>
              <a:t>cu semenii binecuvântările primite de la Dumnezeu</a:t>
            </a:r>
            <a:r>
              <a:rPr lang="ro-RO" sz="2000" b="1" dirty="0" smtClean="0"/>
              <a:t>.</a:t>
            </a:r>
            <a:endParaRPr lang="ro-RO" sz="2000" b="1" dirty="0"/>
          </a:p>
        </p:txBody>
      </p:sp>
      <p:pic>
        <p:nvPicPr>
          <p:cNvPr id="12" name="Imagen 11">
            <a:extLst>
              <a:ext uri="{FF2B5EF4-FFF2-40B4-BE49-F238E27FC236}">
                <a16:creationId xmlns:a16="http://schemas.microsoft.com/office/drawing/2014/main" xmlns="" id="{5492D32E-89CB-4EB9-B4B7-45635730AD25}"/>
              </a:ext>
            </a:extLst>
          </p:cNvPr>
          <p:cNvPicPr>
            <a:picLocks noChangeAspect="1"/>
          </p:cNvPicPr>
          <p:nvPr/>
        </p:nvPicPr>
        <p:blipFill rotWithShape="1">
          <a:blip r:embed="rId6" cstate="print">
            <a:extLst>
              <a:ext uri="{28A0092B-C50C-407E-A947-70E740481C1C}">
                <a14:useLocalDpi xmlns:a14="http://schemas.microsoft.com/office/drawing/2010/main" xmlns=""/>
              </a:ext>
            </a:extLst>
          </a:blip>
          <a:srcRect/>
          <a:stretch/>
        </p:blipFill>
        <p:spPr>
          <a:xfrm flipH="1">
            <a:off x="2355665" y="3835042"/>
            <a:ext cx="2151019" cy="2921726"/>
          </a:xfrm>
          <a:prstGeom prst="roundRect">
            <a:avLst>
              <a:gd name="adj" fmla="val 4167"/>
            </a:avLst>
          </a:prstGeom>
          <a:solidFill>
            <a:srgbClr val="FFFFFF"/>
          </a:solidFill>
          <a:ln w="571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29295604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8)">
                                      <p:cBhvr>
                                        <p:cTn id="25" dur="1000"/>
                                        <p:tgtEl>
                                          <p:spTgt spid="6"/>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left)">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wipe(left)">
                                      <p:cBhvr>
                                        <p:cTn id="34" dur="5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900" decel="100000" fill="hold"/>
                                        <p:tgtEl>
                                          <p:spTgt spid="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animEffect transition="in" filter="wipe(left)">
                                      <p:cBhvr>
                                        <p:cTn id="46" dur="500"/>
                                        <p:tgtEl>
                                          <p:spTgt spid="10">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900" decel="100000" fill="hold"/>
                                        <p:tgtEl>
                                          <p:spTgt spid="1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0">
                                            <p:txEl>
                                              <p:pRg st="1" end="1"/>
                                            </p:txEl>
                                          </p:spTgt>
                                        </p:tgtEl>
                                        <p:attrNameLst>
                                          <p:attrName>style.visibility</p:attrName>
                                        </p:attrNameLst>
                                      </p:cBhvr>
                                      <p:to>
                                        <p:strVal val="visible"/>
                                      </p:to>
                                    </p:set>
                                    <p:animEffect transition="in" filter="wipe(left)">
                                      <p:cBhvr>
                                        <p:cTn id="58"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uiExpand="1" build="p"/>
      <p:bldP spid="5" grpId="0"/>
      <p:bldP spid="10"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614928C0-0E33-48DE-B60B-60A61D005F15}"/>
              </a:ext>
            </a:extLst>
          </p:cNvPr>
          <p:cNvSpPr/>
          <p:nvPr/>
        </p:nvSpPr>
        <p:spPr>
          <a:xfrm>
            <a:off x="1752274" y="1593024"/>
            <a:ext cx="7182720" cy="5293757"/>
          </a:xfrm>
          <a:prstGeom prst="rect">
            <a:avLst/>
          </a:prstGeom>
        </p:spPr>
        <p:txBody>
          <a:bodyPr wrap="square">
            <a:spAutoFit/>
          </a:bodyPr>
          <a:lstStyle/>
          <a:p>
            <a:pPr>
              <a:lnSpc>
                <a:spcPts val="3100"/>
              </a:lnSpc>
              <a:spcBef>
                <a:spcPts val="600"/>
              </a:spcBef>
            </a:pPr>
            <a:r>
              <a:rPr lang="ro-RO" sz="2600" b="1" dirty="0" smtClean="0">
                <a:latin typeface="Comic Sans MS" panose="030F0702030302020204" pitchFamily="66" charset="0"/>
              </a:rPr>
              <a:t>„Dumnezeu </a:t>
            </a:r>
            <a:r>
              <a:rPr lang="ro-RO" sz="2600" b="1" dirty="0" smtClean="0">
                <a:latin typeface="Comic Sans MS" panose="030F0702030302020204" pitchFamily="66" charset="0"/>
              </a:rPr>
              <a:t>doreşte ca bărbaţii şi femeile să atingă un nivel de vieţuire mai înalt. El le dăruieşte binecuvântările vieţii nu numai pentru a-i face capabili să adune averi, ci pentru a dezvolta însuşirile lor mai înalte, prin îndeplinirea lucrării pe care le-a încredinţat-o pentru lume — lucrarea de a căuta să cunoască şi să împlinească nevoile semenilor lor. Eforturile omului nu trebuie îndreptate spre realizarea intereselor lui egoiste, ci spre binele tuturor celor care se află în preajmă, binecuvântându-i prin influenţa şi prin faptele lui binevoitoare”.</a:t>
            </a:r>
            <a:endParaRPr lang="ro-RO" sz="2600" b="1" dirty="0">
              <a:latin typeface="Comic Sans MS" panose="030F0702030302020204" pitchFamily="66" charset="0"/>
            </a:endParaRPr>
          </a:p>
        </p:txBody>
      </p:sp>
      <p:sp>
        <p:nvSpPr>
          <p:cNvPr id="3" name="CuadroTexto 2">
            <a:extLst>
              <a:ext uri="{FF2B5EF4-FFF2-40B4-BE49-F238E27FC236}">
                <a16:creationId xmlns:a16="http://schemas.microsoft.com/office/drawing/2014/main" xmlns="" id="{025A2A2E-7A2C-42EA-A2C5-FF1C96E3FAE7}"/>
              </a:ext>
            </a:extLst>
          </p:cNvPr>
          <p:cNvSpPr txBox="1"/>
          <p:nvPr/>
        </p:nvSpPr>
        <p:spPr>
          <a:xfrm>
            <a:off x="1637211" y="876441"/>
            <a:ext cx="7506789" cy="369332"/>
          </a:xfrm>
          <a:prstGeom prst="rect">
            <a:avLst/>
          </a:prstGeom>
          <a:noFill/>
        </p:spPr>
        <p:txBody>
          <a:bodyPr wrap="square" rtlCol="0">
            <a:spAutoFit/>
          </a:bodyPr>
          <a:lstStyle/>
          <a:p>
            <a:pPr algn="ctr"/>
            <a:r>
              <a:rPr lang="ro-RO" b="1" smtClean="0"/>
              <a:t>E.G.W. (Minte</a:t>
            </a:r>
            <a:r>
              <a:rPr lang="ro-RO" b="1"/>
              <a:t>, caracter </a:t>
            </a:r>
            <a:r>
              <a:rPr lang="ro-RO" b="1" smtClean="0"/>
              <a:t>şi </a:t>
            </a:r>
            <a:r>
              <a:rPr lang="ro-RO" b="1" smtClean="0"/>
              <a:t>personalitate</a:t>
            </a:r>
            <a:r>
              <a:rPr lang="ro-RO" b="1" smtClean="0"/>
              <a:t>, vol. 2</a:t>
            </a:r>
            <a:r>
              <a:rPr lang="ro-RO" b="1" smtClean="0"/>
              <a:t>, </a:t>
            </a:r>
            <a:r>
              <a:rPr lang="ro-RO" b="1" smtClean="0"/>
              <a:t>pag</a:t>
            </a:r>
            <a:r>
              <a:rPr lang="ro-RO" b="1" smtClean="0"/>
              <a:t>. </a:t>
            </a:r>
            <a:r>
              <a:rPr lang="ro-RO" b="1" smtClean="0"/>
              <a:t>645</a:t>
            </a:r>
            <a:r>
              <a:rPr lang="ro-RO" b="1" smtClean="0"/>
              <a:t>)</a:t>
            </a:r>
            <a:endParaRPr lang="ro-RO" b="1"/>
          </a:p>
        </p:txBody>
      </p:sp>
    </p:spTree>
    <p:extLst>
      <p:ext uri="{BB962C8B-B14F-4D97-AF65-F5344CB8AC3E}">
        <p14:creationId xmlns:p14="http://schemas.microsoft.com/office/powerpoint/2010/main" xmlns="" val="38572600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5F27925A-744C-4C33-8299-A1EE221D0B74}"/>
              </a:ext>
            </a:extLst>
          </p:cNvPr>
          <p:cNvSpPr/>
          <p:nvPr/>
        </p:nvSpPr>
        <p:spPr>
          <a:xfrm>
            <a:off x="139337" y="671863"/>
            <a:ext cx="6052457" cy="1263217"/>
          </a:xfrm>
          <a:prstGeom prst="rect">
            <a:avLst/>
          </a:prstGeom>
        </p:spPr>
        <p:style>
          <a:lnRef idx="1">
            <a:schemeClr val="accent4"/>
          </a:lnRef>
          <a:fillRef idx="2">
            <a:schemeClr val="accent4"/>
          </a:fillRef>
          <a:effectRef idx="1">
            <a:schemeClr val="accent4"/>
          </a:effectRef>
          <a:fontRef idx="minor">
            <a:schemeClr val="dk1"/>
          </a:fontRef>
        </p:style>
        <p:txBody>
          <a:bodyPr wrap="square" tIns="108000">
            <a:spAutoFit/>
            <a:scene3d>
              <a:camera prst="orthographicFront"/>
              <a:lightRig rig="threePt" dir="t"/>
            </a:scene3d>
            <a:sp3d extrusionH="57150">
              <a:bevelT w="38100" h="38100"/>
            </a:sp3d>
          </a:bodyPr>
          <a:lstStyle/>
          <a:p>
            <a:pPr algn="ctr"/>
            <a:r>
              <a:rPr lang="ro-RO" b="1" dirty="0" smtClean="0">
                <a:solidFill>
                  <a:srgbClr val="6B6E3E"/>
                </a:solidFill>
                <a:latin typeface="Comic Sans MS" panose="030F0702030302020204" pitchFamily="66" charset="0"/>
              </a:rPr>
              <a:t>„Atunci, cei neprihăniţi Îi vor răspunde: Doamne, când Te-am văzut noi flămând şi Ţi-am dat să mănânci sau </a:t>
            </a:r>
            <a:r>
              <a:rPr lang="ro-RO" b="1" dirty="0" err="1" smtClean="0">
                <a:solidFill>
                  <a:srgbClr val="6B6E3E"/>
                </a:solidFill>
                <a:latin typeface="Comic Sans MS" panose="030F0702030302020204" pitchFamily="66" charset="0"/>
              </a:rPr>
              <a:t>fiindu-Ţi</a:t>
            </a:r>
            <a:r>
              <a:rPr lang="ro-RO" b="1" dirty="0" smtClean="0">
                <a:solidFill>
                  <a:srgbClr val="6B6E3E"/>
                </a:solidFill>
                <a:latin typeface="Comic Sans MS" panose="030F0702030302020204" pitchFamily="66" charset="0"/>
              </a:rPr>
              <a:t> sete şi Ţi-am dat de ai băut?” </a:t>
            </a:r>
            <a:r>
              <a:rPr lang="ro-RO" sz="1600" b="1" dirty="0" smtClean="0">
                <a:solidFill>
                  <a:srgbClr val="6B6E3E"/>
                </a:solidFill>
                <a:latin typeface="Comic Sans MS" panose="030F0702030302020204" pitchFamily="66" charset="0"/>
              </a:rPr>
              <a:t>(Matei 25:37)</a:t>
            </a:r>
            <a:endParaRPr lang="ro-RO" b="1" dirty="0">
              <a:solidFill>
                <a:srgbClr val="6B6E3E"/>
              </a:solidFill>
              <a:latin typeface="Comic Sans MS" panose="030F0702030302020204" pitchFamily="66" charset="0"/>
            </a:endParaRPr>
          </a:p>
        </p:txBody>
      </p:sp>
      <p:sp>
        <p:nvSpPr>
          <p:cNvPr id="5" name="CuadroTexto 4">
            <a:extLst>
              <a:ext uri="{FF2B5EF4-FFF2-40B4-BE49-F238E27FC236}">
                <a16:creationId xmlns:a16="http://schemas.microsoft.com/office/drawing/2014/main" xmlns="" id="{6E25C3ED-1804-4482-B580-5ACCF571E627}"/>
              </a:ext>
            </a:extLst>
          </p:cNvPr>
          <p:cNvSpPr txBox="1"/>
          <p:nvPr/>
        </p:nvSpPr>
        <p:spPr>
          <a:xfrm>
            <a:off x="112922" y="2026542"/>
            <a:ext cx="5286102" cy="4755148"/>
          </a:xfrm>
          <a:prstGeom prst="rect">
            <a:avLst/>
          </a:prstGeom>
          <a:noFill/>
        </p:spPr>
        <p:txBody>
          <a:bodyPr wrap="square" rtlCol="0">
            <a:spAutoFit/>
          </a:bodyPr>
          <a:lstStyle/>
          <a:p>
            <a:pPr>
              <a:spcBef>
                <a:spcPts val="600"/>
              </a:spcBef>
            </a:pPr>
            <a:r>
              <a:rPr lang="ro-RO" b="1" dirty="0"/>
              <a:t>Parabolele Domnului Isus în ceea ce </a:t>
            </a:r>
            <a:r>
              <a:rPr lang="ro-RO" b="1" dirty="0" smtClean="0"/>
              <a:t>priveşte </a:t>
            </a:r>
            <a:r>
              <a:rPr lang="ro-RO" b="1" dirty="0"/>
              <a:t>a doua Sa venire (Matei 25) sunt un memento al </a:t>
            </a:r>
            <a:r>
              <a:rPr lang="ro-RO" b="1" dirty="0" smtClean="0"/>
              <a:t>importanţei </a:t>
            </a:r>
            <a:r>
              <a:rPr lang="ro-RO" b="1" dirty="0"/>
              <a:t>pregătirii noastre </a:t>
            </a:r>
            <a:r>
              <a:rPr lang="ro-RO" b="1" dirty="0" smtClean="0"/>
              <a:t>şi </a:t>
            </a:r>
            <a:r>
              <a:rPr lang="ro-RO" b="1" dirty="0"/>
              <a:t>al </a:t>
            </a:r>
            <a:r>
              <a:rPr lang="ro-RO" b="1" dirty="0" smtClean="0"/>
              <a:t>vieţuirii </a:t>
            </a:r>
            <a:r>
              <a:rPr lang="ro-RO" b="1" dirty="0"/>
              <a:t>în </a:t>
            </a:r>
            <a:r>
              <a:rPr lang="ro-RO" b="1" dirty="0" smtClean="0"/>
              <a:t>concordanţă </a:t>
            </a:r>
            <a:r>
              <a:rPr lang="ro-RO" b="1" dirty="0"/>
              <a:t>cu principiile </a:t>
            </a:r>
            <a:r>
              <a:rPr lang="ro-RO" b="1" dirty="0" smtClean="0"/>
              <a:t>Împărăţiei</a:t>
            </a:r>
            <a:r>
              <a:rPr lang="ro-RO" b="1" dirty="0"/>
              <a:t>.</a:t>
            </a:r>
          </a:p>
          <a:p>
            <a:pPr>
              <a:spcBef>
                <a:spcPts val="600"/>
              </a:spcBef>
            </a:pPr>
            <a:r>
              <a:rPr lang="ro-RO" b="1" dirty="0"/>
              <a:t>Parabola oilor </a:t>
            </a:r>
            <a:r>
              <a:rPr lang="ro-RO" b="1" dirty="0" smtClean="0"/>
              <a:t>şi </a:t>
            </a:r>
            <a:r>
              <a:rPr lang="ro-RO" b="1" dirty="0"/>
              <a:t>a caprelor este un bun exemplu</a:t>
            </a:r>
            <a:r>
              <a:rPr lang="ro-RO" b="1" dirty="0" smtClean="0"/>
              <a:t>. Stilul </a:t>
            </a:r>
            <a:r>
              <a:rPr lang="ro-RO" b="1" dirty="0"/>
              <a:t>de </a:t>
            </a:r>
            <a:r>
              <a:rPr lang="ro-RO" b="1" dirty="0" smtClean="0"/>
              <a:t>viaţă al celor neprihăniţi </a:t>
            </a:r>
            <a:r>
              <a:rPr lang="ro-RO" b="1" dirty="0"/>
              <a:t>se manifestă prin exprimarea milei </a:t>
            </a:r>
            <a:r>
              <a:rPr lang="ro-RO" b="1" dirty="0" smtClean="0"/>
              <a:t>şi </a:t>
            </a:r>
            <a:r>
              <a:rPr lang="ro-RO" b="1" dirty="0"/>
              <a:t>prin păsarea de bunăstarea semenilor.</a:t>
            </a:r>
          </a:p>
          <a:p>
            <a:pPr>
              <a:spcBef>
                <a:spcPts val="600"/>
              </a:spcBef>
            </a:pPr>
            <a:r>
              <a:rPr lang="ro-RO" b="1" dirty="0" smtClean="0"/>
              <a:t>Aceştia </a:t>
            </a:r>
            <a:r>
              <a:rPr lang="ro-RO" b="1" dirty="0"/>
              <a:t>nu trebuie să se gândească pentru a </a:t>
            </a:r>
            <a:r>
              <a:rPr lang="ro-RO" b="1" dirty="0" smtClean="0"/>
              <a:t>acţiona </a:t>
            </a:r>
            <a:r>
              <a:rPr lang="ro-RO" b="1" dirty="0"/>
              <a:t>în felul acesta. În plus, ei </a:t>
            </a:r>
            <a:r>
              <a:rPr lang="ro-RO" b="1" dirty="0" smtClean="0"/>
              <a:t>nu-şi </a:t>
            </a:r>
            <a:r>
              <a:rPr lang="ro-RO" b="1" dirty="0"/>
              <a:t>proclamă faptele de bunătate, nici nu </a:t>
            </a:r>
            <a:r>
              <a:rPr lang="ro-RO" b="1" dirty="0" smtClean="0"/>
              <a:t>aşteaptă </a:t>
            </a:r>
            <a:r>
              <a:rPr lang="ro-RO" b="1" dirty="0"/>
              <a:t>vreo răsplată în schimb.</a:t>
            </a:r>
          </a:p>
          <a:p>
            <a:pPr>
              <a:spcBef>
                <a:spcPts val="600"/>
              </a:spcBef>
            </a:pPr>
            <a:r>
              <a:rPr lang="ro-RO" b="1" dirty="0"/>
              <a:t>Isus </a:t>
            </a:r>
            <a:r>
              <a:rPr lang="ro-RO" b="1" dirty="0" smtClean="0"/>
              <a:t>primeşte </a:t>
            </a:r>
            <a:r>
              <a:rPr lang="ro-RO" b="1" dirty="0"/>
              <a:t>actele de bunătate manifestate către semenii </a:t>
            </a:r>
            <a:r>
              <a:rPr lang="ro-RO" b="1" dirty="0" smtClean="0"/>
              <a:t>noştri </a:t>
            </a:r>
            <a:r>
              <a:rPr lang="ro-RO" b="1" dirty="0"/>
              <a:t>ca </a:t>
            </a:r>
            <a:r>
              <a:rPr lang="ro-RO" b="1" dirty="0" smtClean="0"/>
              <a:t>şi </a:t>
            </a:r>
            <a:r>
              <a:rPr lang="ro-RO" b="1" dirty="0"/>
              <a:t>cum I-ar fi fost făcute Lui personal: „ori de câte ori </a:t>
            </a:r>
            <a:r>
              <a:rPr lang="ro-RO" b="1" dirty="0" smtClean="0"/>
              <a:t>aţi </a:t>
            </a:r>
            <a:r>
              <a:rPr lang="ro-RO" b="1" dirty="0"/>
              <a:t>făcut aceste lucruri unuia din </a:t>
            </a:r>
            <a:r>
              <a:rPr lang="ro-RO" b="1" dirty="0" smtClean="0"/>
              <a:t>aceşti </a:t>
            </a:r>
            <a:r>
              <a:rPr lang="ro-RO" b="1" dirty="0"/>
              <a:t>foarte </a:t>
            </a:r>
            <a:r>
              <a:rPr lang="ro-RO" b="1" dirty="0" smtClean="0"/>
              <a:t>neînsemnaţi fraţi </a:t>
            </a:r>
            <a:r>
              <a:rPr lang="ro-RO" b="1" dirty="0"/>
              <a:t>ai Mei, Mie Mi </a:t>
            </a:r>
            <a:r>
              <a:rPr lang="ro-RO" b="1" dirty="0" smtClean="0"/>
              <a:t>le-aţi </a:t>
            </a:r>
            <a:r>
              <a:rPr lang="ro-RO" b="1" dirty="0"/>
              <a:t>făcut.” (Matei 25:40)</a:t>
            </a:r>
          </a:p>
        </p:txBody>
      </p:sp>
      <p:sp>
        <p:nvSpPr>
          <p:cNvPr id="3" name="Rectángulo 2">
            <a:extLst>
              <a:ext uri="{FF2B5EF4-FFF2-40B4-BE49-F238E27FC236}">
                <a16:creationId xmlns:a16="http://schemas.microsoft.com/office/drawing/2014/main" xmlns="" id="{9FF757BE-6A96-4149-8F78-4079DC123FD3}"/>
              </a:ext>
            </a:extLst>
          </p:cNvPr>
          <p:cNvSpPr/>
          <p:nvPr/>
        </p:nvSpPr>
        <p:spPr>
          <a:xfrm>
            <a:off x="1" y="-2178"/>
            <a:ext cx="6315828" cy="677108"/>
          </a:xfrm>
          <a:prstGeom prst="rect">
            <a:avLst/>
          </a:prstGeom>
          <a:noFill/>
        </p:spPr>
        <p:txBody>
          <a:bodyPr wrap="square" tIns="0" bIns="0" rtlCol="0">
            <a:spAutoFit/>
            <a:scene3d>
              <a:camera prst="orthographicFront"/>
              <a:lightRig rig="glow" dir="tl"/>
            </a:scene3d>
            <a:sp3d extrusionH="25400" contourW="8890">
              <a:bevelT w="38100" h="31750"/>
              <a:contourClr>
                <a:schemeClr val="accent5">
                  <a:lumMod val="50000"/>
                </a:schemeClr>
              </a:contourClr>
            </a:sp3d>
          </a:bodyPr>
          <a:lstStyle/>
          <a:p>
            <a:pPr algn="ctr" defTabSz="914400"/>
            <a:r>
              <a:rPr lang="ro-RO" sz="4400" b="1" dirty="0" smtClean="0">
                <a:ln w="11430"/>
                <a:solidFill>
                  <a:schemeClr val="accent5">
                    <a:lumMod val="60000"/>
                    <a:lumOff val="40000"/>
                  </a:schemeClr>
                </a:solidFill>
                <a:effectLst>
                  <a:outerShdw blurRad="50800" dist="39000" dir="5460000" algn="tl">
                    <a:srgbClr val="000000">
                      <a:alpha val="38000"/>
                    </a:srgbClr>
                  </a:outerShdw>
                </a:effectLst>
              </a:rPr>
              <a:t>SERVIND ALTORA</a:t>
            </a:r>
            <a:endParaRPr lang="ro-RO" sz="4400" b="1" dirty="0">
              <a:ln w="11430"/>
              <a:solidFill>
                <a:schemeClr val="accent5">
                  <a:lumMod val="60000"/>
                  <a:lumOff val="40000"/>
                </a:schemeClr>
              </a:solidFill>
              <a:effectLst>
                <a:outerShdw blurRad="50800" dist="39000" dir="5460000" algn="tl">
                  <a:srgbClr val="000000">
                    <a:alpha val="38000"/>
                  </a:srgbClr>
                </a:outerShdw>
              </a:effectLst>
            </a:endParaRPr>
          </a:p>
        </p:txBody>
      </p:sp>
      <p:pic>
        <p:nvPicPr>
          <p:cNvPr id="6" name="Imagen 5" descr="Imagen que contiene persona, edificio, suelo, interior&#10;&#10;Descripción generada automáticamente">
            <a:extLst>
              <a:ext uri="{FF2B5EF4-FFF2-40B4-BE49-F238E27FC236}">
                <a16:creationId xmlns:a16="http://schemas.microsoft.com/office/drawing/2014/main" xmlns="" id="{33B1C395-D335-4BB0-96BD-FB1829B59BBE}"/>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315828" y="72755"/>
            <a:ext cx="2749796" cy="1547039"/>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8" name="Imagen 7" descr="Imagen que contiene persona, mesa&#10;&#10;Descripción generada automáticamente">
            <a:extLst>
              <a:ext uri="{FF2B5EF4-FFF2-40B4-BE49-F238E27FC236}">
                <a16:creationId xmlns:a16="http://schemas.microsoft.com/office/drawing/2014/main" xmlns="" id="{82BFBD91-6D27-41A2-BFCA-0B877D30EF43}"/>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5583504" y="1709034"/>
            <a:ext cx="3482120" cy="1741060"/>
          </a:xfrm>
          <a:prstGeom prst="rect">
            <a:avLst/>
          </a:prstGeom>
          <a:ln w="38100" cap="sq">
            <a:solidFill>
              <a:schemeClr val="accent4">
                <a:lumMod val="50000"/>
              </a:schemeClr>
            </a:solidFill>
            <a:prstDash val="solid"/>
            <a:miter lim="800000"/>
          </a:ln>
          <a:effectLst>
            <a:outerShdw blurRad="50800" dist="38100" dir="2700000" algn="tl" rotWithShape="0">
              <a:srgbClr val="000000">
                <a:alpha val="43000"/>
              </a:srgbClr>
            </a:outerShdw>
          </a:effectLst>
        </p:spPr>
      </p:pic>
      <p:pic>
        <p:nvPicPr>
          <p:cNvPr id="12" name="Imagen 11" descr="Imagen que contiene montaña, exterior, mamífero, hierba&#10;&#10;Descripción generada automáticamente">
            <a:extLst>
              <a:ext uri="{FF2B5EF4-FFF2-40B4-BE49-F238E27FC236}">
                <a16:creationId xmlns:a16="http://schemas.microsoft.com/office/drawing/2014/main" xmlns="" id="{45107099-3985-40B3-AE40-C5498E23AAA8}"/>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5583504" y="3539334"/>
            <a:ext cx="3482120" cy="1741060"/>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grpSp>
        <p:nvGrpSpPr>
          <p:cNvPr id="17" name="Grupo 16">
            <a:extLst>
              <a:ext uri="{FF2B5EF4-FFF2-40B4-BE49-F238E27FC236}">
                <a16:creationId xmlns:a16="http://schemas.microsoft.com/office/drawing/2014/main" xmlns="" id="{8E864225-F389-4A23-AA76-77B4E80FCBA8}"/>
              </a:ext>
            </a:extLst>
          </p:cNvPr>
          <p:cNvGrpSpPr/>
          <p:nvPr/>
        </p:nvGrpSpPr>
        <p:grpSpPr>
          <a:xfrm>
            <a:off x="5478056" y="5369634"/>
            <a:ext cx="3587568" cy="1412056"/>
            <a:chOff x="5549301" y="5369634"/>
            <a:chExt cx="3587568" cy="1412056"/>
          </a:xfrm>
        </p:grpSpPr>
        <p:pic>
          <p:nvPicPr>
            <p:cNvPr id="15" name="Imagen 14">
              <a:extLst>
                <a:ext uri="{FF2B5EF4-FFF2-40B4-BE49-F238E27FC236}">
                  <a16:creationId xmlns:a16="http://schemas.microsoft.com/office/drawing/2014/main" xmlns="" id="{69467BD2-5303-49B8-926D-337DFD0F7367}"/>
                </a:ext>
              </a:extLst>
            </p:cNvPr>
            <p:cNvPicPr>
              <a:picLocks noChangeAspect="1"/>
            </p:cNvPicPr>
            <p:nvPr/>
          </p:nvPicPr>
          <p:blipFill rotWithShape="1">
            <a:blip r:embed="rId6" cstate="print">
              <a:extLst>
                <a:ext uri="{BEBA8EAE-BF5A-486C-A8C5-ECC9F3942E4B}">
                  <a14:imgProps xmlns:a14="http://schemas.microsoft.com/office/drawing/2010/main" xmlns="">
                    <a14:imgLayer r:embed="rId7">
                      <a14:imgEffect>
                        <a14:sharpenSoften amount="50000"/>
                      </a14:imgEffect>
                    </a14:imgLayer>
                  </a14:imgProps>
                </a:ext>
                <a:ext uri="{28A0092B-C50C-407E-A947-70E740481C1C}">
                  <a14:useLocalDpi xmlns:a14="http://schemas.microsoft.com/office/drawing/2010/main" xmlns=""/>
                </a:ext>
              </a:extLst>
            </a:blip>
            <a:srcRect/>
            <a:stretch/>
          </p:blipFill>
          <p:spPr>
            <a:xfrm>
              <a:off x="6995560" y="5373188"/>
              <a:ext cx="676999" cy="1408502"/>
            </a:xfrm>
            <a:prstGeom prst="rect">
              <a:avLst/>
            </a:prstGeom>
            <a:ln w="38100" cap="sq">
              <a:solidFill>
                <a:schemeClr val="accent5">
                  <a:lumMod val="50000"/>
                </a:schemeClr>
              </a:solidFill>
              <a:prstDash val="solid"/>
              <a:miter lim="800000"/>
            </a:ln>
            <a:effectLst>
              <a:outerShdw blurRad="50800" dist="38100" dir="2700000" algn="tl" rotWithShape="0">
                <a:srgbClr val="000000">
                  <a:alpha val="43000"/>
                </a:srgbClr>
              </a:outerShdw>
            </a:effectLst>
          </p:spPr>
        </p:pic>
        <p:pic>
          <p:nvPicPr>
            <p:cNvPr id="10" name="Imagen 9" descr="Imagen que contiene exterior, cielo, persona&#10;&#10;Descripción generada automáticamente">
              <a:extLst>
                <a:ext uri="{FF2B5EF4-FFF2-40B4-BE49-F238E27FC236}">
                  <a16:creationId xmlns:a16="http://schemas.microsoft.com/office/drawing/2014/main" xmlns="" id="{C241AD2C-7431-4B3E-9C0A-450DD1A04BC7}"/>
                </a:ext>
              </a:extLst>
            </p:cNvPr>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flipH="1">
              <a:off x="7724813" y="5369634"/>
              <a:ext cx="1412056" cy="1412056"/>
            </a:xfrm>
            <a:prstGeom prst="rect">
              <a:avLst/>
            </a:prstGeom>
            <a:ln w="38100" cap="sq">
              <a:solidFill>
                <a:schemeClr val="accent5">
                  <a:lumMod val="50000"/>
                </a:schemeClr>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xmlns="" id="{6A966797-FFE4-4009-860F-9391102E8570}"/>
                </a:ext>
              </a:extLst>
            </p:cNvPr>
            <p:cNvPicPr>
              <a:picLocks noChangeAspect="1"/>
            </p:cNvPicPr>
            <p:nvPr/>
          </p:nvPicPr>
          <p:blipFill rotWithShape="1">
            <a:blip r:embed="rId9" cstate="print">
              <a:extLst>
                <a:ext uri="{28A0092B-C50C-407E-A947-70E740481C1C}">
                  <a14:useLocalDpi xmlns:a14="http://schemas.microsoft.com/office/drawing/2010/main" xmlns=""/>
                </a:ext>
              </a:extLst>
            </a:blip>
            <a:srcRect/>
            <a:stretch/>
          </p:blipFill>
          <p:spPr>
            <a:xfrm flipH="1">
              <a:off x="5549301" y="5369634"/>
              <a:ext cx="1394005" cy="1412056"/>
            </a:xfrm>
            <a:prstGeom prst="rect">
              <a:avLst/>
            </a:prstGeom>
            <a:ln w="38100" cap="sq">
              <a:solidFill>
                <a:schemeClr val="accent5">
                  <a:lumMod val="50000"/>
                </a:schemeClr>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xmlns="" val="19274288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50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10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left)">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9"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0-#ppt_w/2"/>
                                          </p:val>
                                        </p:tav>
                                        <p:tav tm="100000">
                                          <p:val>
                                            <p:strVal val="#ppt_x"/>
                                          </p:val>
                                        </p:tav>
                                      </p:tavLst>
                                    </p:anim>
                                    <p:anim calcmode="lin" valueType="num">
                                      <p:cBhvr additive="base">
                                        <p:cTn id="43" dur="500" fill="hold"/>
                                        <p:tgtEl>
                                          <p:spTgt spid="17"/>
                                        </p:tgtEl>
                                        <p:attrNameLst>
                                          <p:attrName>ppt_y</p:attrName>
                                        </p:attrNameLst>
                                      </p:cBhvr>
                                      <p:tavLst>
                                        <p:tav tm="0">
                                          <p:val>
                                            <p:strVal val="0-#ppt_h/2"/>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wipe(left)">
                                      <p:cBhvr>
                                        <p:cTn id="47" dur="500"/>
                                        <p:tgtEl>
                                          <p:spTgt spid="5">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txEl>
                                              <p:pRg st="2" end="2"/>
                                            </p:txEl>
                                          </p:spTgt>
                                        </p:tgtEl>
                                        <p:attrNameLst>
                                          <p:attrName>style.visibility</p:attrName>
                                        </p:attrNameLst>
                                      </p:cBhvr>
                                      <p:to>
                                        <p:strVal val="visible"/>
                                      </p:to>
                                    </p:set>
                                    <p:animEffect transition="in" filter="wipe(left)">
                                      <p:cBhvr>
                                        <p:cTn id="52" dur="500"/>
                                        <p:tgtEl>
                                          <p:spTgt spid="5">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
                                            <p:txEl>
                                              <p:pRg st="3" end="3"/>
                                            </p:txEl>
                                          </p:spTgt>
                                        </p:tgtEl>
                                        <p:attrNameLst>
                                          <p:attrName>style.visibility</p:attrName>
                                        </p:attrNameLst>
                                      </p:cBhvr>
                                      <p:to>
                                        <p:strVal val="visible"/>
                                      </p:to>
                                    </p:set>
                                    <p:animEffect transition="in" filter="wipe(left)">
                                      <p:cBhvr>
                                        <p:cTn id="5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614928C0-0E33-48DE-B60B-60A61D005F15}"/>
              </a:ext>
            </a:extLst>
          </p:cNvPr>
          <p:cNvSpPr/>
          <p:nvPr/>
        </p:nvSpPr>
        <p:spPr>
          <a:xfrm>
            <a:off x="1157151" y="959093"/>
            <a:ext cx="6829698" cy="4939814"/>
          </a:xfrm>
          <a:prstGeom prst="rect">
            <a:avLst/>
          </a:prstGeom>
        </p:spPr>
        <p:txBody>
          <a:bodyPr wrap="square">
            <a:spAutoFit/>
          </a:bodyPr>
          <a:lstStyle/>
          <a:p>
            <a:pPr>
              <a:spcBef>
                <a:spcPts val="600"/>
              </a:spcBef>
            </a:pPr>
            <a:r>
              <a:rPr lang="ro-RO" sz="2100" b="1" dirty="0" smtClean="0">
                <a:latin typeface="Comic Sans MS" panose="030F0702030302020204" pitchFamily="66" charset="0"/>
              </a:rPr>
              <a:t>„Adevărul</a:t>
            </a:r>
            <a:r>
              <a:rPr lang="ro-RO" sz="2100" b="1" dirty="0" smtClean="0">
                <a:latin typeface="Comic Sans MS" panose="030F0702030302020204" pitchFamily="66" charset="0"/>
              </a:rPr>
              <a:t>, aşa cum este el în Hristos, face mult pentru cel ce l-a primit, şi nu numai pentru el, ci şi pentru toţi aceia care sunt aduşi în sfera influenţei sale... El nu ia în consideraţie comoditatea, bunăstarea prezentă; nu are ambiţia să se desfăşoare, să se fălească; nu doreşte laudele oamenilor. Nădejdea lui este în ceruri şi el ţine drumul drept, având ochii aţintiţi la Isus. El face ceea ce este drept pentru că este drept şi pentru faptul că numai aceia care fac ce este drept vor intra în Împărăţia lui Dumnezeu. Este bun şi smerit şi se gândeşte şi la fericirea altora... Modul său de comportare nu este aspru şi dictatorial, asemenea celor necredincioşi, ci reflectă lumina cerului asupra oamenilor”.</a:t>
            </a:r>
            <a:endParaRPr lang="ro-RO" sz="2100" b="1" dirty="0">
              <a:latin typeface="Comic Sans MS" panose="030F0702030302020204" pitchFamily="66" charset="0"/>
            </a:endParaRPr>
          </a:p>
        </p:txBody>
      </p:sp>
      <p:sp>
        <p:nvSpPr>
          <p:cNvPr id="3" name="CuadroTexto 2">
            <a:extLst>
              <a:ext uri="{FF2B5EF4-FFF2-40B4-BE49-F238E27FC236}">
                <a16:creationId xmlns:a16="http://schemas.microsoft.com/office/drawing/2014/main" xmlns="" id="{025A2A2E-7A2C-42EA-A2C5-FF1C96E3FAE7}"/>
              </a:ext>
            </a:extLst>
          </p:cNvPr>
          <p:cNvSpPr txBox="1"/>
          <p:nvPr/>
        </p:nvSpPr>
        <p:spPr>
          <a:xfrm>
            <a:off x="3179000" y="6174378"/>
            <a:ext cx="5130828" cy="369332"/>
          </a:xfrm>
          <a:prstGeom prst="rect">
            <a:avLst/>
          </a:prstGeom>
          <a:noFill/>
        </p:spPr>
        <p:txBody>
          <a:bodyPr wrap="none" rtlCol="0">
            <a:spAutoFit/>
          </a:bodyPr>
          <a:lstStyle/>
          <a:p>
            <a:pPr algn="r"/>
            <a:r>
              <a:rPr lang="ro-RO" b="1" smtClean="0"/>
              <a:t>E.G.W. (Mărturii </a:t>
            </a:r>
            <a:r>
              <a:rPr lang="ro-RO" b="1"/>
              <a:t>pentru </a:t>
            </a:r>
            <a:r>
              <a:rPr lang="ro-RO" b="1"/>
              <a:t>comunitate </a:t>
            </a:r>
            <a:r>
              <a:rPr lang="ro-RO" b="1" smtClean="0"/>
              <a:t>vol. 5</a:t>
            </a:r>
            <a:r>
              <a:rPr lang="ro-RO" b="1" smtClean="0"/>
              <a:t>, </a:t>
            </a:r>
            <a:r>
              <a:rPr lang="ro-RO" b="1" smtClean="0"/>
              <a:t>pag</a:t>
            </a:r>
            <a:r>
              <a:rPr lang="ro-RO" b="1" smtClean="0"/>
              <a:t>. </a:t>
            </a:r>
            <a:r>
              <a:rPr lang="ro-RO" b="1" smtClean="0"/>
              <a:t>569</a:t>
            </a:r>
            <a:r>
              <a:rPr lang="ro-RO" b="1" smtClean="0"/>
              <a:t>)</a:t>
            </a:r>
            <a:endParaRPr lang="ro-RO" b="1"/>
          </a:p>
        </p:txBody>
      </p:sp>
    </p:spTree>
    <p:extLst>
      <p:ext uri="{BB962C8B-B14F-4D97-AF65-F5344CB8AC3E}">
        <p14:creationId xmlns:p14="http://schemas.microsoft.com/office/powerpoint/2010/main" xmlns="" val="33334485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4144BC23-31CA-4233-9BA1-E74C7B724381}"/>
              </a:ext>
            </a:extLst>
          </p:cNvPr>
          <p:cNvSpPr/>
          <p:nvPr/>
        </p:nvSpPr>
        <p:spPr>
          <a:xfrm>
            <a:off x="4367349" y="294643"/>
            <a:ext cx="4572000" cy="2677656"/>
          </a:xfrm>
          <a:prstGeom prst="rect">
            <a:avLst/>
          </a:prstGeom>
        </p:spPr>
        <p:txBody>
          <a:bodyPr wrap="square">
            <a:spAutoFit/>
            <a:scene3d>
              <a:camera prst="orthographicFront"/>
              <a:lightRig rig="threePt" dir="t"/>
            </a:scene3d>
            <a:sp3d extrusionH="57150">
              <a:bevelT w="57150" h="38100" prst="artDeco"/>
            </a:sp3d>
          </a:bodyPr>
          <a:lstStyle/>
          <a:p>
            <a:pPr algn="ctr"/>
            <a:r>
              <a:rPr lang="ro-RO" sz="2400" b="1" smtClean="0">
                <a:solidFill>
                  <a:srgbClr val="7B442F"/>
                </a:solidFill>
                <a:latin typeface="Comic Sans MS" panose="030F0702030302020204" pitchFamily="66" charset="0"/>
              </a:rPr>
              <a:t>„Drept răspuns, Împăratul le va zice: «Adevărat vă spun că, ori de câte ori aţi făcut aceste lucruri unuia din aceşti foarte neînsemnaţi fraţi ai Mei, Mie Mi le-aţi făcut.»” (Matei 25:40)</a:t>
            </a:r>
            <a:endParaRPr lang="ro-RO" sz="2400" b="1">
              <a:solidFill>
                <a:srgbClr val="7B442F"/>
              </a:solidFill>
              <a:latin typeface="Comic Sans MS" panose="030F0702030302020204" pitchFamily="66" charset="0"/>
            </a:endParaRPr>
          </a:p>
        </p:txBody>
      </p:sp>
    </p:spTree>
    <p:extLst>
      <p:ext uri="{BB962C8B-B14F-4D97-AF65-F5344CB8AC3E}">
        <p14:creationId xmlns:p14="http://schemas.microsoft.com/office/powerpoint/2010/main" xmlns="" val="187519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0B67D8FA-D1C2-4D6B-A2E1-FAA23703917A}"/>
              </a:ext>
            </a:extLst>
          </p:cNvPr>
          <p:cNvSpPr txBox="1"/>
          <p:nvPr/>
        </p:nvSpPr>
        <p:spPr>
          <a:xfrm>
            <a:off x="766356" y="3925813"/>
            <a:ext cx="3431176" cy="2708434"/>
          </a:xfrm>
          <a:prstGeom prst="rect">
            <a:avLst/>
          </a:prstGeom>
          <a:noFill/>
        </p:spPr>
        <p:txBody>
          <a:bodyPr wrap="square" rtlCol="0">
            <a:spAutoFit/>
          </a:bodyPr>
          <a:lstStyle/>
          <a:p>
            <a:pPr>
              <a:lnSpc>
                <a:spcPct val="150000"/>
              </a:lnSpc>
              <a:spcBef>
                <a:spcPts val="600"/>
              </a:spcBef>
            </a:pPr>
            <a:r>
              <a:rPr lang="ro-RO" sz="2000" b="1">
                <a:solidFill>
                  <a:srgbClr val="FCCCD1"/>
                </a:solidFill>
                <a:effectLst>
                  <a:outerShdw blurRad="38100" dist="38100" dir="2700000" algn="tl">
                    <a:srgbClr val="000000">
                      <a:alpha val="43137"/>
                    </a:srgbClr>
                  </a:outerShdw>
                </a:effectLst>
              </a:rPr>
              <a:t>Valori </a:t>
            </a:r>
            <a:r>
              <a:rPr lang="ro-RO" sz="2000" b="1" smtClean="0">
                <a:solidFill>
                  <a:srgbClr val="FCCCD1"/>
                </a:solidFill>
                <a:effectLst>
                  <a:outerShdw blurRad="38100" dist="38100" dir="2700000" algn="tl">
                    <a:srgbClr val="000000">
                      <a:alpha val="43137"/>
                    </a:srgbClr>
                  </a:outerShdw>
                </a:effectLst>
              </a:rPr>
              <a:t>şi </a:t>
            </a:r>
            <a:r>
              <a:rPr lang="ro-RO" sz="2000" b="1" smtClean="0">
                <a:solidFill>
                  <a:srgbClr val="FCCCD1"/>
                </a:solidFill>
                <a:effectLst>
                  <a:outerShdw blurRad="38100" dist="38100" dir="2700000" algn="tl">
                    <a:srgbClr val="000000">
                      <a:alpha val="43137"/>
                    </a:srgbClr>
                  </a:outerShdw>
                </a:effectLst>
              </a:rPr>
              <a:t>influenţă</a:t>
            </a:r>
            <a:endParaRPr lang="ro-RO" sz="2000" b="1" smtClean="0">
              <a:solidFill>
                <a:srgbClr val="FCCCD1"/>
              </a:solidFill>
              <a:effectLst>
                <a:outerShdw blurRad="38100" dist="38100" dir="2700000" algn="tl">
                  <a:srgbClr val="000000">
                    <a:alpha val="43137"/>
                  </a:srgbClr>
                </a:outerShdw>
              </a:effectLst>
            </a:endParaRPr>
          </a:p>
          <a:p>
            <a:pPr>
              <a:lnSpc>
                <a:spcPct val="150000"/>
              </a:lnSpc>
              <a:spcBef>
                <a:spcPts val="600"/>
              </a:spcBef>
            </a:pPr>
            <a:r>
              <a:rPr lang="ro-RO" sz="2000" b="1" smtClean="0">
                <a:solidFill>
                  <a:srgbClr val="C4C4FC"/>
                </a:solidFill>
                <a:effectLst>
                  <a:outerShdw blurRad="38100" dist="38100" dir="2700000" algn="tl">
                    <a:srgbClr val="000000">
                      <a:alpha val="43137"/>
                    </a:srgbClr>
                  </a:outerShdw>
                </a:effectLst>
              </a:rPr>
              <a:t>Răspunzând </a:t>
            </a:r>
            <a:r>
              <a:rPr lang="ro-RO" sz="2000" b="1" smtClean="0">
                <a:solidFill>
                  <a:srgbClr val="C4C4FC"/>
                </a:solidFill>
                <a:effectLst>
                  <a:outerShdw blurRad="38100" dist="38100" dir="2700000" algn="tl">
                    <a:srgbClr val="000000">
                      <a:alpha val="43137"/>
                    </a:srgbClr>
                  </a:outerShdw>
                </a:effectLst>
              </a:rPr>
              <a:t>nedreptăţii</a:t>
            </a:r>
            <a:endParaRPr lang="ro-RO" sz="2000" b="1" smtClean="0">
              <a:solidFill>
                <a:srgbClr val="C4C4FC"/>
              </a:solidFill>
              <a:effectLst>
                <a:outerShdw blurRad="38100" dist="38100" dir="2700000" algn="tl">
                  <a:srgbClr val="000000">
                    <a:alpha val="43137"/>
                  </a:srgbClr>
                </a:outerShdw>
              </a:effectLst>
            </a:endParaRPr>
          </a:p>
          <a:p>
            <a:pPr>
              <a:lnSpc>
                <a:spcPct val="150000"/>
              </a:lnSpc>
              <a:spcBef>
                <a:spcPts val="600"/>
              </a:spcBef>
            </a:pPr>
            <a:r>
              <a:rPr lang="ro-RO" sz="2000" b="1" smtClean="0">
                <a:solidFill>
                  <a:srgbClr val="FFEEA7"/>
                </a:solidFill>
                <a:effectLst>
                  <a:outerShdw blurRad="38100" dist="38100" dir="2700000" algn="tl">
                    <a:srgbClr val="000000">
                      <a:alpha val="43137"/>
                    </a:srgbClr>
                  </a:outerShdw>
                </a:effectLst>
              </a:rPr>
              <a:t>Fapte </a:t>
            </a:r>
            <a:r>
              <a:rPr lang="ro-RO" sz="2000" b="1">
                <a:solidFill>
                  <a:srgbClr val="FFEEA7"/>
                </a:solidFill>
                <a:effectLst>
                  <a:outerShdw blurRad="38100" dist="38100" dir="2700000" algn="tl">
                    <a:srgbClr val="000000">
                      <a:alpha val="43137"/>
                    </a:srgbClr>
                  </a:outerShdw>
                </a:effectLst>
              </a:rPr>
              <a:t>de iubire</a:t>
            </a:r>
          </a:p>
          <a:p>
            <a:pPr>
              <a:lnSpc>
                <a:spcPct val="150000"/>
              </a:lnSpc>
              <a:spcBef>
                <a:spcPts val="600"/>
              </a:spcBef>
            </a:pPr>
            <a:r>
              <a:rPr lang="ro-RO" sz="2000" b="1" smtClean="0">
                <a:solidFill>
                  <a:srgbClr val="FFCCFF"/>
                </a:solidFill>
                <a:effectLst>
                  <a:outerShdw blurRad="38100" dist="38100" dir="2700000" algn="tl">
                    <a:srgbClr val="000000">
                      <a:alpha val="43137"/>
                    </a:srgbClr>
                  </a:outerShdw>
                </a:effectLst>
              </a:rPr>
              <a:t>Priorităţile </a:t>
            </a:r>
            <a:r>
              <a:rPr lang="ro-RO" sz="2000" b="1" smtClean="0">
                <a:solidFill>
                  <a:srgbClr val="FFCCFF"/>
                </a:solidFill>
                <a:effectLst>
                  <a:outerShdw blurRad="38100" dist="38100" dir="2700000" algn="tl">
                    <a:srgbClr val="000000">
                      <a:alpha val="43137"/>
                    </a:srgbClr>
                  </a:outerShdw>
                </a:effectLst>
              </a:rPr>
              <a:t>noastre</a:t>
            </a:r>
            <a:endParaRPr lang="ro-RO" sz="2000" b="1" smtClean="0">
              <a:solidFill>
                <a:srgbClr val="FFCCFF"/>
              </a:solidFill>
              <a:effectLst>
                <a:outerShdw blurRad="38100" dist="38100" dir="2700000" algn="tl">
                  <a:srgbClr val="000000">
                    <a:alpha val="43137"/>
                  </a:srgbClr>
                </a:outerShdw>
              </a:effectLst>
            </a:endParaRPr>
          </a:p>
          <a:p>
            <a:pPr>
              <a:lnSpc>
                <a:spcPct val="150000"/>
              </a:lnSpc>
              <a:spcBef>
                <a:spcPts val="600"/>
              </a:spcBef>
            </a:pPr>
            <a:r>
              <a:rPr lang="ro-RO" sz="2000" b="1" smtClean="0">
                <a:solidFill>
                  <a:srgbClr val="BAFED9"/>
                </a:solidFill>
                <a:effectLst>
                  <a:outerShdw blurRad="38100" dist="38100" dir="2700000" algn="tl">
                    <a:srgbClr val="000000">
                      <a:alpha val="43137"/>
                    </a:srgbClr>
                  </a:outerShdw>
                </a:effectLst>
              </a:rPr>
              <a:t>Servind </a:t>
            </a:r>
            <a:r>
              <a:rPr lang="ro-RO" sz="2000" b="1" smtClean="0">
                <a:solidFill>
                  <a:srgbClr val="BAFED9"/>
                </a:solidFill>
                <a:effectLst>
                  <a:outerShdw blurRad="38100" dist="38100" dir="2700000" algn="tl">
                    <a:srgbClr val="000000">
                      <a:alpha val="43137"/>
                    </a:srgbClr>
                  </a:outerShdw>
                </a:effectLst>
              </a:rPr>
              <a:t>altora</a:t>
            </a:r>
            <a:endParaRPr lang="ro-RO" sz="2000" b="1">
              <a:solidFill>
                <a:srgbClr val="BAFED9"/>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xmlns="" id="{B13ADA99-E4A6-4B14-8D12-F1E4C78C756E}"/>
              </a:ext>
            </a:extLst>
          </p:cNvPr>
          <p:cNvSpPr txBox="1"/>
          <p:nvPr/>
        </p:nvSpPr>
        <p:spPr>
          <a:xfrm>
            <a:off x="87088" y="69668"/>
            <a:ext cx="5181600" cy="2323713"/>
          </a:xfrm>
          <a:prstGeom prst="rect">
            <a:avLst/>
          </a:prstGeom>
          <a:noFill/>
        </p:spPr>
        <p:txBody>
          <a:bodyPr wrap="square" rtlCol="0">
            <a:spAutoFit/>
          </a:bodyPr>
          <a:lstStyle/>
          <a:p>
            <a:pPr>
              <a:spcBef>
                <a:spcPts val="600"/>
              </a:spcBef>
            </a:pPr>
            <a:r>
              <a:rPr lang="ro-RO" sz="2000" b="1">
                <a:solidFill>
                  <a:schemeClr val="bg1"/>
                </a:solidFill>
                <a:effectLst>
                  <a:outerShdw blurRad="38100" dist="38100" dir="2700000" algn="tl">
                    <a:srgbClr val="000000">
                      <a:alpha val="43137"/>
                    </a:srgbClr>
                  </a:outerShdw>
                </a:effectLst>
              </a:rPr>
              <a:t>La un moment dat, Petru a rezumat lucrarea lui Isus: „care umbla din loc în loc, făcea bine </a:t>
            </a:r>
            <a:r>
              <a:rPr lang="ro-RO" sz="2000" b="1" smtClean="0">
                <a:solidFill>
                  <a:schemeClr val="bg1"/>
                </a:solidFill>
                <a:effectLst>
                  <a:outerShdw blurRad="38100" dist="38100" dir="2700000" algn="tl">
                    <a:srgbClr val="000000">
                      <a:alpha val="43137"/>
                    </a:srgbClr>
                  </a:outerShdw>
                </a:effectLst>
              </a:rPr>
              <a:t>şi </a:t>
            </a:r>
            <a:r>
              <a:rPr lang="ro-RO" sz="2000" b="1">
                <a:solidFill>
                  <a:schemeClr val="bg1"/>
                </a:solidFill>
                <a:effectLst>
                  <a:outerShdw blurRad="38100" dist="38100" dir="2700000" algn="tl">
                    <a:srgbClr val="000000">
                      <a:alpha val="43137"/>
                    </a:srgbClr>
                  </a:outerShdw>
                </a:effectLst>
              </a:rPr>
              <a:t>vindeca pe </a:t>
            </a:r>
            <a:r>
              <a:rPr lang="ro-RO" sz="2000" b="1" smtClean="0">
                <a:solidFill>
                  <a:schemeClr val="bg1"/>
                </a:solidFill>
                <a:effectLst>
                  <a:outerShdw blurRad="38100" dist="38100" dir="2700000" algn="tl">
                    <a:srgbClr val="000000">
                      <a:alpha val="43137"/>
                    </a:srgbClr>
                  </a:outerShdw>
                </a:effectLst>
              </a:rPr>
              <a:t>toţi </a:t>
            </a:r>
            <a:r>
              <a:rPr lang="ro-RO" sz="2000" b="1">
                <a:solidFill>
                  <a:schemeClr val="bg1"/>
                </a:solidFill>
                <a:effectLst>
                  <a:outerShdw blurRad="38100" dist="38100" dir="2700000" algn="tl">
                    <a:srgbClr val="000000">
                      <a:alpha val="43137"/>
                    </a:srgbClr>
                  </a:outerShdw>
                </a:effectLst>
              </a:rPr>
              <a:t>cei ce erau </a:t>
            </a:r>
            <a:r>
              <a:rPr lang="ro-RO" sz="2000" b="1" smtClean="0">
                <a:solidFill>
                  <a:schemeClr val="bg1"/>
                </a:solidFill>
                <a:effectLst>
                  <a:outerShdw blurRad="38100" dist="38100" dir="2700000" algn="tl">
                    <a:srgbClr val="000000">
                      <a:alpha val="43137"/>
                    </a:srgbClr>
                  </a:outerShdw>
                </a:effectLst>
              </a:rPr>
              <a:t>apăsaţi </a:t>
            </a:r>
            <a:r>
              <a:rPr lang="ro-RO" sz="2000" b="1">
                <a:solidFill>
                  <a:schemeClr val="bg1"/>
                </a:solidFill>
                <a:effectLst>
                  <a:outerShdw blurRad="38100" dist="38100" dir="2700000" algn="tl">
                    <a:srgbClr val="000000">
                      <a:alpha val="43137"/>
                    </a:srgbClr>
                  </a:outerShdw>
                </a:effectLst>
              </a:rPr>
              <a:t>de diavolul” (Fapte 10:38).</a:t>
            </a:r>
          </a:p>
          <a:p>
            <a:pPr>
              <a:spcBef>
                <a:spcPts val="600"/>
              </a:spcBef>
            </a:pPr>
            <a:r>
              <a:rPr lang="ro-RO" sz="2000" b="1">
                <a:solidFill>
                  <a:schemeClr val="bg1"/>
                </a:solidFill>
                <a:effectLst>
                  <a:outerShdw blurRad="38100" dist="38100" dir="2700000" algn="tl">
                    <a:srgbClr val="000000">
                      <a:alpha val="43137"/>
                    </a:srgbClr>
                  </a:outerShdw>
                </a:effectLst>
              </a:rPr>
              <a:t>În slujba de pe munte (Matei 5-7), Isus ne-a </a:t>
            </a:r>
            <a:r>
              <a:rPr lang="ro-RO" sz="2000" b="1" smtClean="0">
                <a:solidFill>
                  <a:schemeClr val="bg1"/>
                </a:solidFill>
                <a:effectLst>
                  <a:outerShdw blurRad="38100" dist="38100" dir="2700000" algn="tl">
                    <a:srgbClr val="000000">
                      <a:alpha val="43137"/>
                    </a:srgbClr>
                  </a:outerShdw>
                </a:effectLst>
              </a:rPr>
              <a:t>învăţat </a:t>
            </a:r>
            <a:r>
              <a:rPr lang="ro-RO" sz="2000" b="1">
                <a:solidFill>
                  <a:schemeClr val="bg1"/>
                </a:solidFill>
                <a:effectLst>
                  <a:outerShdw blurRad="38100" dist="38100" dir="2700000" algn="tl">
                    <a:srgbClr val="000000">
                      <a:alpha val="43137"/>
                    </a:srgbClr>
                  </a:outerShdw>
                </a:effectLst>
              </a:rPr>
              <a:t>cum se comportă </a:t>
            </a:r>
            <a:r>
              <a:rPr lang="ro-RO" sz="2000" b="1" smtClean="0">
                <a:solidFill>
                  <a:schemeClr val="bg1"/>
                </a:solidFill>
                <a:effectLst>
                  <a:outerShdw blurRad="38100" dist="38100" dir="2700000" algn="tl">
                    <a:srgbClr val="000000">
                      <a:alpha val="43137"/>
                    </a:srgbClr>
                  </a:outerShdw>
                </a:effectLst>
              </a:rPr>
              <a:t>cetăţenii </a:t>
            </a:r>
            <a:r>
              <a:rPr lang="ro-RO" sz="2000" b="1">
                <a:solidFill>
                  <a:schemeClr val="bg1"/>
                </a:solidFill>
                <a:effectLst>
                  <a:outerShdw blurRad="38100" dist="38100" dir="2700000" algn="tl">
                    <a:srgbClr val="000000">
                      <a:alpha val="43137"/>
                    </a:srgbClr>
                  </a:outerShdw>
                </a:effectLst>
              </a:rPr>
              <a:t>Regatului </a:t>
            </a:r>
            <a:r>
              <a:rPr lang="ro-RO" sz="2000" b="1">
                <a:solidFill>
                  <a:schemeClr val="bg1"/>
                </a:solidFill>
                <a:effectLst>
                  <a:outerShdw blurRad="38100" dist="38100" dir="2700000" algn="tl">
                    <a:srgbClr val="000000">
                      <a:alpha val="43137"/>
                    </a:srgbClr>
                  </a:outerShdw>
                </a:effectLst>
              </a:rPr>
              <a:t>Cerurilor</a:t>
            </a:r>
            <a:r>
              <a:rPr lang="ro-RO" sz="2000" b="1" smtClean="0">
                <a:solidFill>
                  <a:schemeClr val="bg1"/>
                </a:solidFill>
                <a:effectLst>
                  <a:outerShdw blurRad="38100" dist="38100" dir="2700000" algn="tl">
                    <a:srgbClr val="000000">
                      <a:alpha val="43137"/>
                    </a:srgbClr>
                  </a:outerShdw>
                </a:effectLst>
              </a:rPr>
              <a:t>.</a:t>
            </a:r>
            <a:endParaRPr lang="ro-RO" sz="2000" b="1">
              <a:solidFill>
                <a:schemeClr val="bg1"/>
              </a:solidFill>
              <a:effectLst>
                <a:outerShdw blurRad="38100" dist="38100" dir="2700000" algn="tl">
                  <a:srgbClr val="000000">
                    <a:alpha val="43137"/>
                  </a:srgbClr>
                </a:outerShdw>
              </a:effectLst>
            </a:endParaRPr>
          </a:p>
        </p:txBody>
      </p:sp>
      <p:sp>
        <p:nvSpPr>
          <p:cNvPr id="8" name="Rectángulo 7">
            <a:extLst>
              <a:ext uri="{FF2B5EF4-FFF2-40B4-BE49-F238E27FC236}">
                <a16:creationId xmlns:a16="http://schemas.microsoft.com/office/drawing/2014/main" xmlns="" id="{84102764-1389-4604-9ADF-96E61A314436}"/>
              </a:ext>
            </a:extLst>
          </p:cNvPr>
          <p:cNvSpPr/>
          <p:nvPr/>
        </p:nvSpPr>
        <p:spPr>
          <a:xfrm>
            <a:off x="87089" y="2393381"/>
            <a:ext cx="3744686" cy="1323439"/>
          </a:xfrm>
          <a:prstGeom prst="rect">
            <a:avLst/>
          </a:prstGeom>
        </p:spPr>
        <p:txBody>
          <a:bodyPr wrap="square">
            <a:spAutoFit/>
          </a:bodyPr>
          <a:lstStyle/>
          <a:p>
            <a:pPr>
              <a:spcBef>
                <a:spcPts val="600"/>
              </a:spcBef>
            </a:pPr>
            <a:r>
              <a:rPr lang="ro-RO" sz="2000" b="1" dirty="0" smtClean="0">
                <a:solidFill>
                  <a:schemeClr val="bg1"/>
                </a:solidFill>
                <a:effectLst>
                  <a:outerShdw blurRad="38100" dist="38100" dir="2700000" algn="tl">
                    <a:srgbClr val="000000">
                      <a:alpha val="43137"/>
                    </a:srgbClr>
                  </a:outerShdw>
                </a:effectLst>
              </a:rPr>
              <a:t>Viaţa </a:t>
            </a:r>
            <a:r>
              <a:rPr lang="ro-RO" sz="2000" b="1" dirty="0">
                <a:solidFill>
                  <a:schemeClr val="bg1"/>
                </a:solidFill>
                <a:effectLst>
                  <a:outerShdw blurRad="38100" dist="38100" dir="2700000" algn="tl">
                    <a:srgbClr val="000000">
                      <a:alpha val="43137"/>
                    </a:srgbClr>
                  </a:outerShdw>
                </a:effectLst>
              </a:rPr>
              <a:t>lui Isus este un exemplu al </a:t>
            </a:r>
            <a:r>
              <a:rPr lang="ro-RO" sz="2000" b="1" dirty="0" smtClean="0">
                <a:solidFill>
                  <a:schemeClr val="bg1"/>
                </a:solidFill>
                <a:effectLst>
                  <a:outerShdw blurRad="38100" dist="38100" dir="2700000" algn="tl">
                    <a:srgbClr val="000000">
                      <a:alpha val="43137"/>
                    </a:srgbClr>
                  </a:outerShdw>
                </a:effectLst>
              </a:rPr>
              <a:t>învăţăturilor </a:t>
            </a:r>
            <a:r>
              <a:rPr lang="ro-RO" sz="2000" b="1" dirty="0">
                <a:solidFill>
                  <a:schemeClr val="bg1"/>
                </a:solidFill>
                <a:effectLst>
                  <a:outerShdw blurRad="38100" dist="38100" dir="2700000" algn="tl">
                    <a:srgbClr val="000000">
                      <a:alpha val="43137"/>
                    </a:srgbClr>
                  </a:outerShdw>
                </a:effectLst>
              </a:rPr>
              <a:t>Sale. Rezumatul lui Petru a lucrării lui Isus reflectă principiile </a:t>
            </a:r>
            <a:r>
              <a:rPr lang="ro-RO" sz="2000" b="1" dirty="0" smtClean="0">
                <a:solidFill>
                  <a:schemeClr val="bg1"/>
                </a:solidFill>
                <a:effectLst>
                  <a:outerShdw blurRad="38100" dist="38100" dir="2700000" algn="tl">
                    <a:srgbClr val="000000">
                      <a:alpha val="43137"/>
                    </a:srgbClr>
                  </a:outerShdw>
                </a:effectLst>
              </a:rPr>
              <a:t>Împărăţiei.</a:t>
            </a:r>
            <a:endParaRPr lang="ro-RO" sz="2000" b="1" dirty="0">
              <a:solidFill>
                <a:schemeClr val="bg1"/>
              </a:solidFill>
              <a:effectLst>
                <a:outerShdw blurRad="38100" dist="38100" dir="2700000" algn="tl">
                  <a:srgbClr val="000000">
                    <a:alpha val="43137"/>
                  </a:srgbClr>
                </a:outerShdw>
              </a:effectLst>
            </a:endParaRPr>
          </a:p>
        </p:txBody>
      </p:sp>
      <p:pic>
        <p:nvPicPr>
          <p:cNvPr id="12" name="Imagen 11">
            <a:extLst>
              <a:ext uri="{FF2B5EF4-FFF2-40B4-BE49-F238E27FC236}">
                <a16:creationId xmlns:a16="http://schemas.microsoft.com/office/drawing/2014/main" xmlns="" id="{C2BCA926-97EF-4297-91A8-205A9A907E0D}"/>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rot="19686851" flipH="1">
            <a:off x="394831" y="5147920"/>
            <a:ext cx="300038" cy="279994"/>
          </a:xfrm>
          <a:prstGeom prst="rect">
            <a:avLst/>
          </a:prstGeom>
        </p:spPr>
      </p:pic>
      <p:pic>
        <p:nvPicPr>
          <p:cNvPr id="14" name="Imagen 13">
            <a:extLst>
              <a:ext uri="{FF2B5EF4-FFF2-40B4-BE49-F238E27FC236}">
                <a16:creationId xmlns:a16="http://schemas.microsoft.com/office/drawing/2014/main" xmlns="" id="{34A2FEBA-92FC-4F8C-A217-8AB99CCF1B75}"/>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rot="19686851" flipH="1">
            <a:off x="394831" y="4099914"/>
            <a:ext cx="300038" cy="279994"/>
          </a:xfrm>
          <a:prstGeom prst="rect">
            <a:avLst/>
          </a:prstGeom>
        </p:spPr>
      </p:pic>
      <p:pic>
        <p:nvPicPr>
          <p:cNvPr id="16" name="Imagen 15">
            <a:extLst>
              <a:ext uri="{FF2B5EF4-FFF2-40B4-BE49-F238E27FC236}">
                <a16:creationId xmlns:a16="http://schemas.microsoft.com/office/drawing/2014/main" xmlns="" id="{0567A1E7-36EC-4113-B41C-A2787EE8B2C4}"/>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rot="19686851" flipH="1">
            <a:off x="394831" y="5671923"/>
            <a:ext cx="300038" cy="279994"/>
          </a:xfrm>
          <a:prstGeom prst="rect">
            <a:avLst/>
          </a:prstGeom>
        </p:spPr>
      </p:pic>
      <p:pic>
        <p:nvPicPr>
          <p:cNvPr id="20" name="Imagen 19">
            <a:extLst>
              <a:ext uri="{FF2B5EF4-FFF2-40B4-BE49-F238E27FC236}">
                <a16:creationId xmlns:a16="http://schemas.microsoft.com/office/drawing/2014/main" xmlns="" id="{30279A99-979D-4FCB-B092-0EFB4DC424AD}"/>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rot="19686851" flipH="1">
            <a:off x="394831" y="4623917"/>
            <a:ext cx="300038" cy="279994"/>
          </a:xfrm>
          <a:prstGeom prst="rect">
            <a:avLst/>
          </a:prstGeom>
        </p:spPr>
      </p:pic>
      <p:pic>
        <p:nvPicPr>
          <p:cNvPr id="22" name="Imagen 21" descr="Imagen que contiene objeto&#10;&#10;Descripción generada automáticamente">
            <a:extLst>
              <a:ext uri="{FF2B5EF4-FFF2-40B4-BE49-F238E27FC236}">
                <a16:creationId xmlns:a16="http://schemas.microsoft.com/office/drawing/2014/main" xmlns="" id="{7C37034B-7085-41FC-9F44-BD6743D1B3AF}"/>
              </a:ext>
            </a:extLst>
          </p:cNvPr>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rot="19686851" flipH="1">
            <a:off x="394831" y="6195925"/>
            <a:ext cx="300038" cy="279994"/>
          </a:xfrm>
          <a:prstGeom prst="rect">
            <a:avLst/>
          </a:prstGeom>
        </p:spPr>
      </p:pic>
    </p:spTree>
    <p:extLst>
      <p:ext uri="{BB962C8B-B14F-4D97-AF65-F5344CB8AC3E}">
        <p14:creationId xmlns:p14="http://schemas.microsoft.com/office/powerpoint/2010/main" xmlns="" val="3307404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2"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0-#ppt_w/2"/>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wipe(left)">
                                      <p:cBhvr>
                                        <p:cTn id="33" dur="500"/>
                                        <p:tgtEl>
                                          <p:spTgt spid="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12"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0-#ppt_w/2"/>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Effect transition="in" filter="wipe(left)">
                                      <p:cBhvr>
                                        <p:cTn id="43" dur="500"/>
                                        <p:tgtEl>
                                          <p:spTgt spid="2">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0-#ppt_w/2"/>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txEl>
                                              <p:pRg st="2" end="2"/>
                                            </p:txEl>
                                          </p:spTgt>
                                        </p:tgtEl>
                                        <p:attrNameLst>
                                          <p:attrName>style.visibility</p:attrName>
                                        </p:attrNameLst>
                                      </p:cBhvr>
                                      <p:to>
                                        <p:strVal val="visible"/>
                                      </p:to>
                                    </p:set>
                                    <p:animEffect transition="in" filter="wipe(left)">
                                      <p:cBhvr>
                                        <p:cTn id="53" dur="500"/>
                                        <p:tgtEl>
                                          <p:spTgt spid="2">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12"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0-#ppt_w/2"/>
                                          </p:val>
                                        </p:tav>
                                        <p:tav tm="100000">
                                          <p:val>
                                            <p:strVal val="#ppt_x"/>
                                          </p:val>
                                        </p:tav>
                                      </p:tavLst>
                                    </p:anim>
                                    <p:anim calcmode="lin" valueType="num">
                                      <p:cBhvr additive="base">
                                        <p:cTn id="59" dur="500" fill="hold"/>
                                        <p:tgtEl>
                                          <p:spTgt spid="16"/>
                                        </p:tgtEl>
                                        <p:attrNameLst>
                                          <p:attrName>ppt_y</p:attrName>
                                        </p:attrNameLst>
                                      </p:cBhvr>
                                      <p:tavLst>
                                        <p:tav tm="0">
                                          <p:val>
                                            <p:strVal val="1+#ppt_h/2"/>
                                          </p:val>
                                        </p:tav>
                                        <p:tav tm="100000">
                                          <p:val>
                                            <p:strVal val="#ppt_y"/>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txEl>
                                              <p:pRg st="3" end="3"/>
                                            </p:txEl>
                                          </p:spTgt>
                                        </p:tgtEl>
                                        <p:attrNameLst>
                                          <p:attrName>style.visibility</p:attrName>
                                        </p:attrNameLst>
                                      </p:cBhvr>
                                      <p:to>
                                        <p:strVal val="visible"/>
                                      </p:to>
                                    </p:set>
                                    <p:animEffect transition="in" filter="wipe(left)">
                                      <p:cBhvr>
                                        <p:cTn id="63" dur="500"/>
                                        <p:tgtEl>
                                          <p:spTgt spid="2">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12"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0-#ppt_w/2"/>
                                          </p:val>
                                        </p:tav>
                                        <p:tav tm="100000">
                                          <p:val>
                                            <p:strVal val="#ppt_x"/>
                                          </p:val>
                                        </p:tav>
                                      </p:tavLst>
                                    </p:anim>
                                    <p:anim calcmode="lin" valueType="num">
                                      <p:cBhvr additive="base">
                                        <p:cTn id="69" dur="500" fill="hold"/>
                                        <p:tgtEl>
                                          <p:spTgt spid="22"/>
                                        </p:tgtEl>
                                        <p:attrNameLst>
                                          <p:attrName>ppt_y</p:attrName>
                                        </p:attrNameLst>
                                      </p:cBhvr>
                                      <p:tavLst>
                                        <p:tav tm="0">
                                          <p:val>
                                            <p:strVal val="1+#ppt_h/2"/>
                                          </p:val>
                                        </p:tav>
                                        <p:tav tm="100000">
                                          <p:val>
                                            <p:strVal val="#ppt_y"/>
                                          </p:val>
                                        </p:tav>
                                      </p:tavLst>
                                    </p:anim>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2">
                                            <p:txEl>
                                              <p:pRg st="4" end="4"/>
                                            </p:txEl>
                                          </p:spTgt>
                                        </p:tgtEl>
                                        <p:attrNameLst>
                                          <p:attrName>style.visibility</p:attrName>
                                        </p:attrNameLst>
                                      </p:cBhvr>
                                      <p:to>
                                        <p:strVal val="visible"/>
                                      </p:to>
                                    </p:set>
                                    <p:animEffect transition="in" filter="wipe(left)">
                                      <p:cBhvr>
                                        <p:cTn id="7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E18553FA-C369-4478-87A8-A725210CC8E1}"/>
              </a:ext>
            </a:extLst>
          </p:cNvPr>
          <p:cNvSpPr/>
          <p:nvPr/>
        </p:nvSpPr>
        <p:spPr>
          <a:xfrm>
            <a:off x="2220686" y="751681"/>
            <a:ext cx="6757850" cy="677108"/>
          </a:xfrm>
          <a:prstGeom prst="rect">
            <a:avLst/>
          </a:prstGeom>
        </p:spPr>
        <p:txBody>
          <a:bodyPr wrap="square">
            <a:spAutoFit/>
          </a:bodyPr>
          <a:lstStyle/>
          <a:p>
            <a:pPr algn="ctr"/>
            <a:r>
              <a:rPr lang="ro-RO" b="1" dirty="0" smtClean="0">
                <a:effectLst>
                  <a:glow rad="228600">
                    <a:schemeClr val="accent4">
                      <a:satMod val="175000"/>
                      <a:alpha val="40000"/>
                    </a:schemeClr>
                  </a:glow>
                </a:effectLst>
                <a:latin typeface="Comic Sans MS" panose="030F0702030302020204" pitchFamily="66" charset="0"/>
              </a:rPr>
              <a:t>„Ferice va fi de voi când […] Voi sunteţi sarea pământului […] Voi sunteţi lumina lumii.</a:t>
            </a:r>
            <a:r>
              <a:rPr lang="ro-RO" sz="2000" b="1" dirty="0" smtClean="0">
                <a:effectLst>
                  <a:glow rad="228600">
                    <a:schemeClr val="accent4">
                      <a:satMod val="175000"/>
                      <a:alpha val="40000"/>
                    </a:schemeClr>
                  </a:glow>
                </a:effectLst>
                <a:latin typeface="Comic Sans MS" panose="030F0702030302020204" pitchFamily="66" charset="0"/>
              </a:rPr>
              <a:t>”</a:t>
            </a:r>
            <a:r>
              <a:rPr lang="ro-RO" sz="1600" b="1" dirty="0" smtClean="0">
                <a:effectLst>
                  <a:glow rad="228600">
                    <a:schemeClr val="accent4">
                      <a:satMod val="175000"/>
                      <a:alpha val="40000"/>
                    </a:schemeClr>
                  </a:glow>
                </a:effectLst>
                <a:latin typeface="Comic Sans MS" panose="030F0702030302020204" pitchFamily="66" charset="0"/>
              </a:rPr>
              <a:t> (Matei 5:11,13,14)</a:t>
            </a:r>
            <a:endParaRPr lang="ro-RO" b="1" dirty="0">
              <a:effectLst>
                <a:glow rad="228600">
                  <a:schemeClr val="accent4">
                    <a:satMod val="175000"/>
                    <a:alpha val="40000"/>
                  </a:schemeClr>
                </a:glo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29D0E4EC-79EC-4418-B6D7-A9969FF34C5D}"/>
              </a:ext>
            </a:extLst>
          </p:cNvPr>
          <p:cNvSpPr txBox="1"/>
          <p:nvPr/>
        </p:nvSpPr>
        <p:spPr>
          <a:xfrm>
            <a:off x="165464" y="1737153"/>
            <a:ext cx="4702627" cy="1938992"/>
          </a:xfrm>
          <a:prstGeom prst="rect">
            <a:avLst/>
          </a:prstGeom>
          <a:noFill/>
        </p:spPr>
        <p:txBody>
          <a:bodyPr wrap="square" rtlCol="0">
            <a:spAutoFit/>
          </a:bodyPr>
          <a:lstStyle/>
          <a:p>
            <a:pPr>
              <a:spcBef>
                <a:spcPts val="600"/>
              </a:spcBef>
            </a:pPr>
            <a:r>
              <a:rPr lang="ro-RO" sz="2000" b="1" dirty="0" smtClean="0"/>
              <a:t>Iată </a:t>
            </a:r>
            <a:r>
              <a:rPr lang="ro-RO" sz="2000" b="1" dirty="0"/>
              <a:t>ce ne face pe noi </a:t>
            </a:r>
            <a:r>
              <a:rPr lang="ro-RO" sz="2000" b="1" dirty="0" smtClean="0"/>
              <a:t>binecuvântaţi </a:t>
            </a:r>
            <a:r>
              <a:rPr lang="ro-RO" sz="2000" b="1" dirty="0"/>
              <a:t>(</a:t>
            </a:r>
            <a:r>
              <a:rPr lang="ro-RO" sz="2000" b="1" dirty="0" smtClean="0"/>
              <a:t>fericiţi</a:t>
            </a:r>
            <a:r>
              <a:rPr lang="ro-RO" sz="2000" b="1" dirty="0"/>
              <a:t>): fiind săraci în duh, plângând din cauza păcatului, purtându-ne cu </a:t>
            </a:r>
            <a:r>
              <a:rPr lang="ro-RO" sz="2000" b="1" dirty="0" smtClean="0"/>
              <a:t>blândeţe</a:t>
            </a:r>
            <a:r>
              <a:rPr lang="ro-RO" sz="2000" b="1" dirty="0"/>
              <a:t>, tânjind după neprihănire, fiind milostivi, având o inimă curată, fiind împăciuitori, purtând prigonirile din pricina neprihănirii.</a:t>
            </a:r>
          </a:p>
        </p:txBody>
      </p:sp>
      <p:pic>
        <p:nvPicPr>
          <p:cNvPr id="6" name="Imagen 5" descr="Imagen que contiene texto&#10;&#10;Descripción generada automáticamente">
            <a:extLst>
              <a:ext uri="{FF2B5EF4-FFF2-40B4-BE49-F238E27FC236}">
                <a16:creationId xmlns:a16="http://schemas.microsoft.com/office/drawing/2014/main" xmlns="" id="{2F634F9E-B564-4A43-B81B-1B371FF75943}"/>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11035" y="130628"/>
            <a:ext cx="1961606" cy="1471204"/>
          </a:xfrm>
          <a:prstGeom prst="rect">
            <a:avLst/>
          </a:prstGeom>
          <a:ln>
            <a:noFill/>
          </a:ln>
          <a:effectLst>
            <a:outerShdw blurRad="190500" algn="tl" rotWithShape="0">
              <a:srgbClr val="000000">
                <a:alpha val="70000"/>
              </a:srgbClr>
            </a:outerShdw>
          </a:effectLst>
        </p:spPr>
      </p:pic>
      <p:sp>
        <p:nvSpPr>
          <p:cNvPr id="7" name="Rectángulo 6">
            <a:extLst>
              <a:ext uri="{FF2B5EF4-FFF2-40B4-BE49-F238E27FC236}">
                <a16:creationId xmlns:a16="http://schemas.microsoft.com/office/drawing/2014/main" xmlns="" id="{E04702C4-068F-43A7-8DA9-5F5E7B0D1554}"/>
              </a:ext>
            </a:extLst>
          </p:cNvPr>
          <p:cNvSpPr/>
          <p:nvPr/>
        </p:nvSpPr>
        <p:spPr>
          <a:xfrm>
            <a:off x="2072641" y="52254"/>
            <a:ext cx="7071358" cy="769441"/>
          </a:xfrm>
          <a:prstGeom prst="rect">
            <a:avLst/>
          </a:prstGeom>
          <a:noFill/>
        </p:spPr>
        <p:txBody>
          <a:bodyPr wrap="square" rtlCol="0">
            <a:spAutoFit/>
            <a:scene3d>
              <a:camera prst="orthographicFront"/>
              <a:lightRig rig="sunset" dir="t"/>
            </a:scene3d>
            <a:sp3d extrusionH="57150">
              <a:bevelT w="38100" h="38100" prst="relaxedInset"/>
            </a:sp3d>
          </a:bodyPr>
          <a:lstStyle/>
          <a:p>
            <a:pPr algn="ctr" defTabSz="914400"/>
            <a:r>
              <a:rPr lang="ro-RO"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VALORI ŞI INFLUENŢĂ</a:t>
            </a:r>
            <a:endParaRPr lang="ro-RO"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9" name="Imagen 8" descr="Imagen que contiene objeto&#10;&#10;Descripción generada automáticamente">
            <a:extLst>
              <a:ext uri="{FF2B5EF4-FFF2-40B4-BE49-F238E27FC236}">
                <a16:creationId xmlns:a16="http://schemas.microsoft.com/office/drawing/2014/main" xmlns="" id="{9A72C372-8B89-4355-956A-14282F463E44}"/>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flipH="1">
            <a:off x="78375" y="3853546"/>
            <a:ext cx="2340864" cy="2926080"/>
          </a:xfrm>
          <a:prstGeom prst="snip2DiagRect">
            <a:avLst/>
          </a:prstGeom>
          <a:solidFill>
            <a:srgbClr val="FFFFFF">
              <a:shade val="85000"/>
            </a:srgbClr>
          </a:solidFill>
          <a:ln w="28575" cap="sq">
            <a:solidFill>
              <a:srgbClr val="FFFF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hierba, cielo, persona, exterior&#10;&#10;Descripción generada automáticamente">
            <a:extLst>
              <a:ext uri="{FF2B5EF4-FFF2-40B4-BE49-F238E27FC236}">
                <a16:creationId xmlns:a16="http://schemas.microsoft.com/office/drawing/2014/main" xmlns="" id="{9225603C-DE5F-4093-9F77-BA014BB9C5F6}"/>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4895744" y="1474234"/>
            <a:ext cx="4136993" cy="2201911"/>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Rectángulo 15">
            <a:extLst>
              <a:ext uri="{FF2B5EF4-FFF2-40B4-BE49-F238E27FC236}">
                <a16:creationId xmlns:a16="http://schemas.microsoft.com/office/drawing/2014/main" xmlns="" id="{C5527152-5BAB-4257-8910-64845F85AD94}"/>
              </a:ext>
            </a:extLst>
          </p:cNvPr>
          <p:cNvSpPr/>
          <p:nvPr/>
        </p:nvSpPr>
        <p:spPr>
          <a:xfrm>
            <a:off x="4845135" y="3793763"/>
            <a:ext cx="4270883" cy="3400931"/>
          </a:xfrm>
          <a:prstGeom prst="rect">
            <a:avLst/>
          </a:prstGeom>
        </p:spPr>
        <p:txBody>
          <a:bodyPr wrap="square">
            <a:spAutoFit/>
          </a:bodyPr>
          <a:lstStyle/>
          <a:p>
            <a:pPr>
              <a:spcBef>
                <a:spcPts val="600"/>
              </a:spcBef>
            </a:pPr>
            <a:r>
              <a:rPr lang="ro-RO" sz="2000" b="1"/>
              <a:t>Multe din aceste </a:t>
            </a:r>
            <a:r>
              <a:rPr lang="ro-RO" sz="2000" b="1" smtClean="0"/>
              <a:t>calităţi </a:t>
            </a:r>
            <a:r>
              <a:rPr lang="ro-RO" sz="2000" b="1"/>
              <a:t>sunt în strânsă legătură cu modul în care-i tratăm pe </a:t>
            </a:r>
            <a:r>
              <a:rPr lang="ro-RO" sz="2000" b="1" smtClean="0"/>
              <a:t>ceilalţi</a:t>
            </a:r>
            <a:r>
              <a:rPr lang="ro-RO" sz="2000" b="1"/>
              <a:t>.</a:t>
            </a:r>
          </a:p>
          <a:p>
            <a:pPr>
              <a:spcBef>
                <a:spcPts val="600"/>
              </a:spcBef>
            </a:pPr>
            <a:r>
              <a:rPr lang="ro-RO" sz="2000" b="1"/>
              <a:t>Trebuie să </a:t>
            </a:r>
            <a:r>
              <a:rPr lang="ro-RO" sz="2000" b="1" smtClean="0"/>
              <a:t>convieţuim </a:t>
            </a:r>
            <a:r>
              <a:rPr lang="ro-RO" sz="2000" b="1"/>
              <a:t>cu </a:t>
            </a:r>
            <a:r>
              <a:rPr lang="ro-RO" sz="2000" b="1" smtClean="0"/>
              <a:t>ceilalţi </a:t>
            </a:r>
            <a:r>
              <a:rPr lang="ro-RO" sz="2000" b="1"/>
              <a:t>pentru a fi sarea pământului, </a:t>
            </a:r>
            <a:r>
              <a:rPr lang="ro-RO" sz="2000" b="1" smtClean="0"/>
              <a:t>influenţând </a:t>
            </a:r>
            <a:r>
              <a:rPr lang="ro-RO" sz="2000" b="1"/>
              <a:t>spre bine </a:t>
            </a:r>
            <a:r>
              <a:rPr lang="ro-RO" sz="2000" b="1" smtClean="0"/>
              <a:t>vieţile </a:t>
            </a:r>
            <a:r>
              <a:rPr lang="ro-RO" sz="2000" b="1"/>
              <a:t>lor.</a:t>
            </a:r>
          </a:p>
          <a:p>
            <a:pPr>
              <a:spcBef>
                <a:spcPts val="600"/>
              </a:spcBef>
            </a:pPr>
            <a:r>
              <a:rPr lang="ro-RO" sz="2000" b="1"/>
              <a:t>Suntem lumina lumii atunci când luminăm </a:t>
            </a:r>
            <a:r>
              <a:rPr lang="ro-RO" sz="2000" b="1" smtClean="0"/>
              <a:t>vieţile celorlalţi </a:t>
            </a:r>
            <a:r>
              <a:rPr lang="ro-RO" sz="2000" b="1"/>
              <a:t>prin cuvintele </a:t>
            </a:r>
            <a:r>
              <a:rPr lang="ro-RO" sz="2000" b="1" smtClean="0"/>
              <a:t>şi </a:t>
            </a:r>
            <a:r>
              <a:rPr lang="ro-RO" sz="2000" b="1"/>
              <a:t>exemplul nostru.</a:t>
            </a:r>
          </a:p>
          <a:p>
            <a:pPr>
              <a:spcBef>
                <a:spcPts val="600"/>
              </a:spcBef>
            </a:pPr>
            <a:endParaRPr lang="ro-RO" sz="2000" b="1"/>
          </a:p>
        </p:txBody>
      </p:sp>
      <p:pic>
        <p:nvPicPr>
          <p:cNvPr id="18" name="Imagen 17" descr="Imagen que contiene persona, edificio, niño&#10;&#10;Descripción generada automáticamente">
            <a:extLst>
              <a:ext uri="{FF2B5EF4-FFF2-40B4-BE49-F238E27FC236}">
                <a16:creationId xmlns:a16="http://schemas.microsoft.com/office/drawing/2014/main" xmlns="" id="{10BEF40A-7945-4942-B166-D18D3C3649BA}"/>
              </a:ext>
            </a:extLst>
          </p:cNvPr>
          <p:cNvPicPr>
            <a:picLocks noChangeAspect="1"/>
          </p:cNvPicPr>
          <p:nvPr/>
        </p:nvPicPr>
        <p:blipFill rotWithShape="1">
          <a:blip r:embed="rId6" cstate="print">
            <a:extLst>
              <a:ext uri="{28A0092B-C50C-407E-A947-70E740481C1C}">
                <a14:useLocalDpi xmlns:a14="http://schemas.microsoft.com/office/drawing/2010/main" xmlns=""/>
              </a:ext>
            </a:extLst>
          </a:blip>
          <a:srcRect/>
          <a:stretch/>
        </p:blipFill>
        <p:spPr>
          <a:xfrm>
            <a:off x="2446892" y="3853546"/>
            <a:ext cx="2370590" cy="2926080"/>
          </a:xfrm>
          <a:prstGeom prst="snip2DiagRect">
            <a:avLst/>
          </a:prstGeom>
          <a:solidFill>
            <a:srgbClr val="FFFFFF">
              <a:shade val="85000"/>
            </a:srgbClr>
          </a:solidFill>
          <a:ln w="28575" cap="sq">
            <a:solidFill>
              <a:srgbClr val="FFFF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0187135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0-#ppt_w/2"/>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randombar(horizont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Effect transition="in" filter="wipe(left)">
                                      <p:cBhvr>
                                        <p:cTn id="34" dur="500"/>
                                        <p:tgtEl>
                                          <p:spTgt spid="1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900" decel="100000" fill="hold"/>
                                        <p:tgtEl>
                                          <p:spTgt spid="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6">
                                            <p:txEl>
                                              <p:pRg st="1" end="1"/>
                                            </p:txEl>
                                          </p:spTgt>
                                        </p:tgtEl>
                                        <p:attrNameLst>
                                          <p:attrName>style.visibility</p:attrName>
                                        </p:attrNameLst>
                                      </p:cBhvr>
                                      <p:to>
                                        <p:strVal val="visible"/>
                                      </p:to>
                                    </p:set>
                                    <p:animEffect transition="in" filter="wipe(left)">
                                      <p:cBhvr>
                                        <p:cTn id="46" dur="500"/>
                                        <p:tgtEl>
                                          <p:spTgt spid="1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6">
                                            <p:txEl>
                                              <p:pRg st="2" end="2"/>
                                            </p:txEl>
                                          </p:spTgt>
                                        </p:tgtEl>
                                        <p:attrNameLst>
                                          <p:attrName>style.visibility</p:attrName>
                                        </p:attrNameLst>
                                      </p:cBhvr>
                                      <p:to>
                                        <p:strVal val="visible"/>
                                      </p:to>
                                    </p:set>
                                    <p:animEffect transition="in" filter="wipe(left)">
                                      <p:cBhvr>
                                        <p:cTn id="58"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1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614928C0-0E33-48DE-B60B-60A61D005F15}"/>
              </a:ext>
            </a:extLst>
          </p:cNvPr>
          <p:cNvSpPr/>
          <p:nvPr/>
        </p:nvSpPr>
        <p:spPr>
          <a:xfrm>
            <a:off x="1357962" y="739012"/>
            <a:ext cx="7613964" cy="5632311"/>
          </a:xfrm>
          <a:prstGeom prst="rect">
            <a:avLst/>
          </a:prstGeom>
        </p:spPr>
        <p:txBody>
          <a:bodyPr wrap="square">
            <a:spAutoFit/>
          </a:bodyPr>
          <a:lstStyle/>
          <a:p>
            <a:pPr>
              <a:spcBef>
                <a:spcPts val="600"/>
              </a:spcBef>
            </a:pPr>
            <a:r>
              <a:rPr lang="ro-RO" sz="3000" b="1" dirty="0" smtClean="0">
                <a:latin typeface="Comic Sans MS" panose="030F0702030302020204" pitchFamily="66" charset="0"/>
              </a:rPr>
              <a:t>„Urmaşii </a:t>
            </a:r>
            <a:r>
              <a:rPr lang="ro-RO" sz="3000" b="1" dirty="0" smtClean="0">
                <a:latin typeface="Comic Sans MS" panose="030F0702030302020204" pitchFamily="66" charset="0"/>
              </a:rPr>
              <a:t>lui Hristos trebuie să fie lumina lumii; dar Dumnezeu nu-i îndeamnă să facă un efort de a străluci. El nu aprobă nici o străduinţă a mulţumirii de sine de a etala o bunătate infatuată. El doreşte ca sufletele lor să fie umplute cu principiile cerului; atunci, venind în contact cu lumea, ei vor da pe faţă lumina care este în ei. Fidelitatea lor statornică în fiecare faptă a vieţii va fi un mijloc de iluminare”.</a:t>
            </a:r>
            <a:endParaRPr lang="ro-RO" sz="3000" b="1" dirty="0">
              <a:latin typeface="Comic Sans MS" panose="030F0702030302020204" pitchFamily="66" charset="0"/>
            </a:endParaRPr>
          </a:p>
        </p:txBody>
      </p:sp>
      <p:sp>
        <p:nvSpPr>
          <p:cNvPr id="3" name="CuadroTexto 2">
            <a:extLst>
              <a:ext uri="{FF2B5EF4-FFF2-40B4-BE49-F238E27FC236}">
                <a16:creationId xmlns:a16="http://schemas.microsoft.com/office/drawing/2014/main" xmlns="" id="{025A2A2E-7A2C-42EA-A2C5-FF1C96E3FAE7}"/>
              </a:ext>
            </a:extLst>
          </p:cNvPr>
          <p:cNvSpPr txBox="1"/>
          <p:nvPr/>
        </p:nvSpPr>
        <p:spPr>
          <a:xfrm>
            <a:off x="5637423" y="6371323"/>
            <a:ext cx="3334503" cy="369332"/>
          </a:xfrm>
          <a:prstGeom prst="rect">
            <a:avLst/>
          </a:prstGeom>
          <a:noFill/>
        </p:spPr>
        <p:txBody>
          <a:bodyPr wrap="none" rtlCol="0">
            <a:spAutoFit/>
          </a:bodyPr>
          <a:lstStyle/>
          <a:p>
            <a:pPr algn="r"/>
            <a:r>
              <a:rPr lang="ro-RO" b="1" smtClean="0"/>
              <a:t>E.G.W. (</a:t>
            </a:r>
            <a:r>
              <a:rPr lang="ro-RO" b="1" smtClean="0"/>
              <a:t>Divina </a:t>
            </a:r>
            <a:r>
              <a:rPr lang="ro-RO" b="1" smtClean="0"/>
              <a:t>vindecare</a:t>
            </a:r>
            <a:r>
              <a:rPr lang="ro-RO" b="1" smtClean="0"/>
              <a:t> </a:t>
            </a:r>
            <a:r>
              <a:rPr lang="ro-RO" b="1" smtClean="0"/>
              <a:t>pag</a:t>
            </a:r>
            <a:r>
              <a:rPr lang="ro-RO" b="1" smtClean="0"/>
              <a:t>.</a:t>
            </a:r>
            <a:r>
              <a:rPr lang="ro-RO" b="1" smtClean="0"/>
              <a:t> </a:t>
            </a:r>
            <a:r>
              <a:rPr lang="ro-RO" b="1" smtClean="0"/>
              <a:t>36</a:t>
            </a:r>
            <a:r>
              <a:rPr lang="ro-RO" b="1" smtClean="0"/>
              <a:t>)</a:t>
            </a:r>
            <a:endParaRPr lang="ro-RO" b="1"/>
          </a:p>
        </p:txBody>
      </p:sp>
    </p:spTree>
    <p:extLst>
      <p:ext uri="{BB962C8B-B14F-4D97-AF65-F5344CB8AC3E}">
        <p14:creationId xmlns:p14="http://schemas.microsoft.com/office/powerpoint/2010/main" xmlns="" val="28580629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F344A875-86F9-44B7-B84D-7871BD7187F6}"/>
              </a:ext>
            </a:extLst>
          </p:cNvPr>
          <p:cNvSpPr/>
          <p:nvPr/>
        </p:nvSpPr>
        <p:spPr>
          <a:xfrm>
            <a:off x="4754880" y="617943"/>
            <a:ext cx="4389120" cy="1200329"/>
          </a:xfrm>
          <a:prstGeom prst="rect">
            <a:avLst/>
          </a:prstGeom>
        </p:spPr>
        <p:txBody>
          <a:bodyPr wrap="square">
            <a:spAutoFit/>
          </a:bodyPr>
          <a:lstStyle/>
          <a:p>
            <a:r>
              <a:rPr lang="ro-RO" b="1" dirty="0" smtClean="0">
                <a:solidFill>
                  <a:srgbClr val="FFFF66"/>
                </a:solidFill>
                <a:effectLst>
                  <a:outerShdw blurRad="38100" dist="38100" dir="2700000" algn="tl">
                    <a:srgbClr val="000000">
                      <a:alpha val="43137"/>
                    </a:srgbClr>
                  </a:outerShdw>
                </a:effectLst>
                <a:latin typeface="Comic Sans MS" panose="030F0702030302020204" pitchFamily="66" charset="0"/>
              </a:rPr>
              <a:t>„Dar Eu vă spun: Să nu vă împotriviţi celui ce vă face rău. Ci, oricui te loveşte peste obrazul drept, întoarce-i şi pe celălalt.” </a:t>
            </a:r>
            <a:r>
              <a:rPr lang="ro-RO" sz="1600" b="1" dirty="0" smtClean="0">
                <a:solidFill>
                  <a:srgbClr val="FFFF66"/>
                </a:solidFill>
                <a:effectLst>
                  <a:outerShdw blurRad="38100" dist="38100" dir="2700000" algn="tl">
                    <a:srgbClr val="000000">
                      <a:alpha val="43137"/>
                    </a:srgbClr>
                  </a:outerShdw>
                </a:effectLst>
                <a:latin typeface="Comic Sans MS" panose="030F0702030302020204" pitchFamily="66" charset="0"/>
              </a:rPr>
              <a:t>(Matei 5:39)</a:t>
            </a:r>
            <a:endParaRPr lang="ro-RO" sz="1600" b="1" dirty="0">
              <a:solidFill>
                <a:srgbClr val="FFFF66"/>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6C474F03-A1E5-45E9-8146-9C4E2DA444CA}"/>
              </a:ext>
            </a:extLst>
          </p:cNvPr>
          <p:cNvSpPr txBox="1"/>
          <p:nvPr/>
        </p:nvSpPr>
        <p:spPr>
          <a:xfrm>
            <a:off x="108782" y="874455"/>
            <a:ext cx="2786913" cy="2554545"/>
          </a:xfrm>
          <a:prstGeom prst="rect">
            <a:avLst/>
          </a:prstGeom>
          <a:noFill/>
        </p:spPr>
        <p:txBody>
          <a:bodyPr wrap="square" rtlCol="0">
            <a:spAutoFit/>
          </a:bodyPr>
          <a:lstStyle/>
          <a:p>
            <a:pPr>
              <a:spcBef>
                <a:spcPts val="600"/>
              </a:spcBef>
            </a:pPr>
            <a:r>
              <a:rPr lang="ro-RO" sz="2000" b="1" dirty="0" smtClean="0"/>
              <a:t>Vieţile </a:t>
            </a:r>
            <a:r>
              <a:rPr lang="ro-RO" sz="2000" b="1" dirty="0"/>
              <a:t>celor care-L ascultau pe Isus nu erau </a:t>
            </a:r>
            <a:r>
              <a:rPr lang="ro-RO" sz="2000" b="1" dirty="0" smtClean="0"/>
              <a:t>uşoare</a:t>
            </a:r>
            <a:r>
              <a:rPr lang="ro-RO" sz="2000" b="1" dirty="0"/>
              <a:t>. Cei puternici îi asupreau, </a:t>
            </a:r>
            <a:r>
              <a:rPr lang="ro-RO" sz="2000" b="1" dirty="0" smtClean="0"/>
              <a:t>mulţi </a:t>
            </a:r>
            <a:r>
              <a:rPr lang="ro-RO" sz="2000" b="1" dirty="0"/>
              <a:t>dintre ei erau datori </a:t>
            </a:r>
            <a:r>
              <a:rPr lang="ro-RO" sz="2000" b="1" dirty="0" smtClean="0"/>
              <a:t>vânduţi şi </a:t>
            </a:r>
            <a:r>
              <a:rPr lang="ro-RO" sz="2000" b="1" dirty="0"/>
              <a:t>zarafii îi abuzau, iar </a:t>
            </a:r>
            <a:r>
              <a:rPr lang="ro-RO" sz="2000" b="1" dirty="0" smtClean="0"/>
              <a:t>soldaţii </a:t>
            </a:r>
            <a:r>
              <a:rPr lang="ro-RO" sz="2000" b="1" dirty="0"/>
              <a:t>romani îi </a:t>
            </a:r>
            <a:r>
              <a:rPr lang="ro-RO" sz="2000" b="1" dirty="0" smtClean="0"/>
              <a:t>forţau </a:t>
            </a:r>
            <a:r>
              <a:rPr lang="ro-RO" sz="2000" b="1" dirty="0"/>
              <a:t>să lucreze pe degeaba</a:t>
            </a:r>
            <a:r>
              <a:rPr lang="ro-RO" sz="2000" b="1" dirty="0" smtClean="0"/>
              <a:t>.</a:t>
            </a:r>
            <a:endParaRPr lang="ro-RO" sz="2000" b="1" dirty="0"/>
          </a:p>
        </p:txBody>
      </p:sp>
      <p:sp>
        <p:nvSpPr>
          <p:cNvPr id="5" name="Rectángulo 4">
            <a:extLst>
              <a:ext uri="{FF2B5EF4-FFF2-40B4-BE49-F238E27FC236}">
                <a16:creationId xmlns:a16="http://schemas.microsoft.com/office/drawing/2014/main" xmlns="" id="{350B7B85-BF2E-43A6-A8F2-81A0F6CEF210}"/>
              </a:ext>
            </a:extLst>
          </p:cNvPr>
          <p:cNvSpPr/>
          <p:nvPr/>
        </p:nvSpPr>
        <p:spPr>
          <a:xfrm>
            <a:off x="1" y="-52254"/>
            <a:ext cx="9143998" cy="769441"/>
          </a:xfrm>
          <a:prstGeom prst="rect">
            <a:avLst/>
          </a:prstGeom>
        </p:spPr>
        <p:txBody>
          <a:bodyPr wrap="square">
            <a:spAutoFit/>
          </a:bodyPr>
          <a:lstStyle/>
          <a:p>
            <a:pPr algn="ctr"/>
            <a:r>
              <a:rPr lang="ro-RO" sz="4400" b="1" spc="30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RĂSPUNZÂND </a:t>
            </a:r>
            <a:r>
              <a:rPr lang="ro-RO" sz="4400" b="1" spc="30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NEDREPTĂŢII</a:t>
            </a:r>
            <a:endParaRPr lang="ro-RO" sz="4400" b="1" spc="3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6" name="Imagen 5" descr="Imagen que contiene texto, libro&#10;&#10;Descripción generada automáticamente">
            <a:extLst>
              <a:ext uri="{FF2B5EF4-FFF2-40B4-BE49-F238E27FC236}">
                <a16:creationId xmlns:a16="http://schemas.microsoft.com/office/drawing/2014/main" xmlns="" id="{1DD2BB40-C5DC-437F-8283-20BF0DEA92E2}"/>
              </a:ext>
            </a:extLst>
          </p:cNvPr>
          <p:cNvPicPr>
            <a:picLocks noChangeAspect="1"/>
          </p:cNvPicPr>
          <p:nvPr/>
        </p:nvPicPr>
        <p:blipFill>
          <a:blip r:embed="rId3" cstate="print">
            <a:duotone>
              <a:prstClr val="black"/>
              <a:schemeClr val="accent4">
                <a:lumMod val="75000"/>
                <a:tint val="45000"/>
                <a:satMod val="400000"/>
              </a:schemeClr>
            </a:duotone>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a:ext>
            </a:extLst>
          </a:blip>
          <a:stretch>
            <a:fillRect/>
          </a:stretch>
        </p:blipFill>
        <p:spPr>
          <a:xfrm>
            <a:off x="5159617" y="3914792"/>
            <a:ext cx="2133811" cy="27740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descr="Imagen que contiene dibujo con líneas&#10;&#10;Descripción generada automáticamente">
            <a:extLst>
              <a:ext uri="{FF2B5EF4-FFF2-40B4-BE49-F238E27FC236}">
                <a16:creationId xmlns:a16="http://schemas.microsoft.com/office/drawing/2014/main" xmlns="" id="{E34CFC28-5202-49E0-A761-2AB271D168CE}"/>
              </a:ext>
            </a:extLst>
          </p:cNvPr>
          <p:cNvPicPr>
            <a:picLocks noChangeAspect="1"/>
          </p:cNvPicPr>
          <p:nvPr/>
        </p:nvPicPr>
        <p:blipFill>
          <a:blip r:embed="rId5" cstate="print">
            <a:duotone>
              <a:prstClr val="black"/>
              <a:schemeClr val="accent5">
                <a:tint val="45000"/>
                <a:satMod val="400000"/>
              </a:schemeClr>
            </a:duotone>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a:ext>
            </a:extLst>
          </a:blip>
          <a:stretch>
            <a:fillRect/>
          </a:stretch>
        </p:blipFill>
        <p:spPr>
          <a:xfrm>
            <a:off x="2899116" y="630122"/>
            <a:ext cx="1852343" cy="26718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magen que contiene dibujo con líneas&#10;&#10;Descripción generada automáticamente">
            <a:extLst>
              <a:ext uri="{FF2B5EF4-FFF2-40B4-BE49-F238E27FC236}">
                <a16:creationId xmlns:a16="http://schemas.microsoft.com/office/drawing/2014/main" xmlns="" id="{ADFCF76C-5234-4FFE-912E-742B40A77E61}"/>
              </a:ext>
            </a:extLst>
          </p:cNvPr>
          <p:cNvPicPr>
            <a:picLocks noChangeAspect="1"/>
          </p:cNvPicPr>
          <p:nvPr/>
        </p:nvPicPr>
        <p:blipFill>
          <a:blip r:embed="rId7" cstate="print">
            <a:duotone>
              <a:prstClr val="black"/>
              <a:schemeClr val="accent2">
                <a:tint val="45000"/>
                <a:satMod val="400000"/>
              </a:schemeClr>
            </a:duotone>
            <a:extLst>
              <a:ext uri="{BEBA8EAE-BF5A-486C-A8C5-ECC9F3942E4B}">
                <a14:imgProps xmlns:a14="http://schemas.microsoft.com/office/drawing/2010/main" xmlns="">
                  <a14:imgLayer r:embed="rId8">
                    <a14:imgEffect>
                      <a14:sharpenSoften amount="50000"/>
                    </a14:imgEffect>
                  </a14:imgLayer>
                </a14:imgProps>
              </a:ext>
              <a:ext uri="{28A0092B-C50C-407E-A947-70E740481C1C}">
                <a14:useLocalDpi xmlns:a14="http://schemas.microsoft.com/office/drawing/2010/main" xmlns=""/>
              </a:ext>
            </a:extLst>
          </a:blip>
          <a:stretch>
            <a:fillRect/>
          </a:stretch>
        </p:blipFill>
        <p:spPr>
          <a:xfrm>
            <a:off x="5024455" y="1875341"/>
            <a:ext cx="3866996" cy="1856809"/>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dibujo con líneas&#10;&#10;Descripción generada automáticamente">
            <a:extLst>
              <a:ext uri="{FF2B5EF4-FFF2-40B4-BE49-F238E27FC236}">
                <a16:creationId xmlns:a16="http://schemas.microsoft.com/office/drawing/2014/main" xmlns="" id="{77F57CDC-2C27-4D13-BFF8-FE7413A49818}"/>
              </a:ext>
            </a:extLst>
          </p:cNvPr>
          <p:cNvPicPr>
            <a:picLocks noChangeAspect="1"/>
          </p:cNvPicPr>
          <p:nvPr/>
        </p:nvPicPr>
        <p:blipFill>
          <a:blip r:embed="rId9" cstate="print">
            <a:duotone>
              <a:prstClr val="black"/>
              <a:srgbClr val="E0CBFD">
                <a:tint val="45000"/>
                <a:satMod val="400000"/>
              </a:srgbClr>
            </a:duotone>
            <a:extLst>
              <a:ext uri="{BEBA8EAE-BF5A-486C-A8C5-ECC9F3942E4B}">
                <a14:imgProps xmlns:a14="http://schemas.microsoft.com/office/drawing/2010/main" xmlns="">
                  <a14:imgLayer r:embed="rId10">
                    <a14:imgEffect>
                      <a14:sharpenSoften amount="50000"/>
                    </a14:imgEffect>
                  </a14:imgLayer>
                </a14:imgProps>
              </a:ext>
              <a:ext uri="{28A0092B-C50C-407E-A947-70E740481C1C}">
                <a14:useLocalDpi xmlns:a14="http://schemas.microsoft.com/office/drawing/2010/main" xmlns=""/>
              </a:ext>
            </a:extLst>
          </a:blip>
          <a:stretch>
            <a:fillRect/>
          </a:stretch>
        </p:blipFill>
        <p:spPr>
          <a:xfrm>
            <a:off x="7495860" y="3914792"/>
            <a:ext cx="1482289" cy="28116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ectángulo 12">
            <a:extLst>
              <a:ext uri="{FF2B5EF4-FFF2-40B4-BE49-F238E27FC236}">
                <a16:creationId xmlns:a16="http://schemas.microsoft.com/office/drawing/2014/main" xmlns="" id="{F6992270-8D50-441B-9F5A-6CACD26B091C}"/>
              </a:ext>
            </a:extLst>
          </p:cNvPr>
          <p:cNvSpPr/>
          <p:nvPr/>
        </p:nvSpPr>
        <p:spPr>
          <a:xfrm>
            <a:off x="43139" y="3732150"/>
            <a:ext cx="5064109" cy="2939266"/>
          </a:xfrm>
          <a:prstGeom prst="rect">
            <a:avLst/>
          </a:prstGeom>
        </p:spPr>
        <p:txBody>
          <a:bodyPr wrap="square">
            <a:spAutoFit/>
          </a:bodyPr>
          <a:lstStyle/>
          <a:p>
            <a:pPr>
              <a:spcBef>
                <a:spcPts val="600"/>
              </a:spcBef>
            </a:pPr>
            <a:r>
              <a:rPr lang="ro-RO" sz="2000" b="1" dirty="0"/>
              <a:t>Este </a:t>
            </a:r>
            <a:r>
              <a:rPr lang="ro-RO" sz="2000" b="1" dirty="0" smtClean="0"/>
              <a:t>uşor </a:t>
            </a:r>
            <a:r>
              <a:rPr lang="ro-RO" sz="2000" b="1" dirty="0"/>
              <a:t>să dai frâu liber urii în acele </a:t>
            </a:r>
            <a:r>
              <a:rPr lang="ro-RO" sz="2000" b="1" dirty="0" smtClean="0"/>
              <a:t>situaţii</a:t>
            </a:r>
            <a:r>
              <a:rPr lang="ro-RO" sz="2000" b="1" dirty="0"/>
              <a:t>. Isus </a:t>
            </a:r>
            <a:r>
              <a:rPr lang="ro-RO" sz="2000" b="1" dirty="0" smtClean="0"/>
              <a:t>învăţa </a:t>
            </a:r>
            <a:r>
              <a:rPr lang="ro-RO" sz="2000" b="1" dirty="0"/>
              <a:t>ca ei să răspundă într-un mod cuviincios, fără a manifesta ură, ci prin a da dovadă de compasiune pentru cei ce nu vor să fie </a:t>
            </a:r>
            <a:r>
              <a:rPr lang="ro-RO" sz="2000" b="1" dirty="0" smtClean="0"/>
              <a:t>binecuvântaţi</a:t>
            </a:r>
            <a:r>
              <a:rPr lang="ro-RO" sz="2000" b="1" dirty="0"/>
              <a:t>.</a:t>
            </a:r>
          </a:p>
          <a:p>
            <a:pPr>
              <a:spcBef>
                <a:spcPts val="600"/>
              </a:spcBef>
            </a:pPr>
            <a:r>
              <a:rPr lang="ro-RO" sz="2000" b="1" dirty="0"/>
              <a:t>De multe ori nu putem înlătura nedreptatea, însă putem alege cum să </a:t>
            </a:r>
            <a:r>
              <a:rPr lang="ro-RO" sz="2000" b="1" dirty="0" smtClean="0"/>
              <a:t>reacţionăm</a:t>
            </a:r>
            <a:r>
              <a:rPr lang="ro-RO" sz="2000" b="1" dirty="0"/>
              <a:t>: </a:t>
            </a:r>
            <a:r>
              <a:rPr lang="ro-RO" sz="2000" b="1" dirty="0" smtClean="0"/>
              <a:t>„Nu </a:t>
            </a:r>
            <a:r>
              <a:rPr lang="ro-RO" sz="2000" b="1" dirty="0"/>
              <a:t>te lăsa biruit de rău, ci </a:t>
            </a:r>
            <a:r>
              <a:rPr lang="ro-RO" sz="2000" b="1" dirty="0" smtClean="0"/>
              <a:t>biruieşte </a:t>
            </a:r>
            <a:r>
              <a:rPr lang="ro-RO" sz="2000" b="1" dirty="0"/>
              <a:t>răul prin bine.” (Romani 12:21).</a:t>
            </a:r>
          </a:p>
        </p:txBody>
      </p:sp>
      <p:pic>
        <p:nvPicPr>
          <p:cNvPr id="15" name="Imagen 14" descr="Imagen que contiene texto, libro&#10;&#10;Descripción generada automáticamente">
            <a:extLst>
              <a:ext uri="{FF2B5EF4-FFF2-40B4-BE49-F238E27FC236}">
                <a16:creationId xmlns:a16="http://schemas.microsoft.com/office/drawing/2014/main" xmlns="" id="{3403341B-8343-4EFF-A1E0-13A2EB9DAEDD}"/>
              </a:ext>
            </a:extLst>
          </p:cNvPr>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xmlns=""/>
              </a:ext>
            </a:extLst>
          </a:blip>
          <a:srcRect/>
          <a:stretch/>
        </p:blipFill>
        <p:spPr>
          <a:xfrm>
            <a:off x="3410695" y="2785403"/>
            <a:ext cx="829185" cy="9467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24717030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par>
                                <p:cTn id="22" presetID="2" presetClass="entr" presetSubtype="12"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0-#ppt_w/2"/>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3" dur="1000" fill="hold"/>
                                        <p:tgtEl>
                                          <p:spTgt spid="10"/>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0"/>
                                        </p:tgtEl>
                                      </p:cBhvr>
                                    </p:animEffect>
                                  </p:childTnLst>
                                </p:cTn>
                              </p:par>
                              <p:par>
                                <p:cTn id="38" presetID="25" presetClass="entr" presetSubtype="0" fill="hold" nodeType="withEffect">
                                  <p:stCondLst>
                                    <p:cond delay="25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3" dur="1000" fill="hold"/>
                                        <p:tgtEl>
                                          <p:spTgt spid="6"/>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6"/>
                                        </p:tgtEl>
                                      </p:cBhvr>
                                    </p:animEffect>
                                  </p:childTnLst>
                                </p:cTn>
                              </p:par>
                              <p:par>
                                <p:cTn id="48" presetID="25" presetClass="entr" presetSubtype="0" fill="hold" nodeType="withEffect">
                                  <p:stCondLst>
                                    <p:cond delay="50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3" dur="1000" fill="hold"/>
                                        <p:tgtEl>
                                          <p:spTgt spid="12"/>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2"/>
                                        </p:tgtEl>
                                      </p:cBhvr>
                                    </p:animEffect>
                                  </p:childTnLst>
                                </p:cTn>
                              </p:par>
                            </p:childTnLst>
                          </p:cTn>
                        </p:par>
                        <p:par>
                          <p:cTn id="58" fill="hold">
                            <p:stCondLst>
                              <p:cond delay="1500"/>
                            </p:stCondLst>
                            <p:childTnLst>
                              <p:par>
                                <p:cTn id="59" presetID="37" presetClass="entr" presetSubtype="0"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900" decel="100000" fill="hold"/>
                                        <p:tgtEl>
                                          <p:spTgt spid="4"/>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3">
                                            <p:txEl>
                                              <p:pRg st="0" end="0"/>
                                            </p:txEl>
                                          </p:spTgt>
                                        </p:tgtEl>
                                        <p:attrNameLst>
                                          <p:attrName>style.visibility</p:attrName>
                                        </p:attrNameLst>
                                      </p:cBhvr>
                                      <p:to>
                                        <p:strVal val="visible"/>
                                      </p:to>
                                    </p:set>
                                    <p:animEffect transition="in" filter="wipe(left)">
                                      <p:cBhvr>
                                        <p:cTn id="69" dur="500"/>
                                        <p:tgtEl>
                                          <p:spTgt spid="13">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3">
                                            <p:txEl>
                                              <p:pRg st="1" end="1"/>
                                            </p:txEl>
                                          </p:spTgt>
                                        </p:tgtEl>
                                        <p:attrNameLst>
                                          <p:attrName>style.visibility</p:attrName>
                                        </p:attrNameLst>
                                      </p:cBhvr>
                                      <p:to>
                                        <p:strVal val="visible"/>
                                      </p:to>
                                    </p:set>
                                    <p:animEffect transition="in" filter="wipe(left)">
                                      <p:cBhvr>
                                        <p:cTn id="74"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614928C0-0E33-48DE-B60B-60A61D005F15}"/>
              </a:ext>
            </a:extLst>
          </p:cNvPr>
          <p:cNvSpPr/>
          <p:nvPr/>
        </p:nvSpPr>
        <p:spPr>
          <a:xfrm>
            <a:off x="886095" y="859446"/>
            <a:ext cx="6707779" cy="5509200"/>
          </a:xfrm>
          <a:prstGeom prst="rect">
            <a:avLst/>
          </a:prstGeom>
        </p:spPr>
        <p:txBody>
          <a:bodyPr wrap="square">
            <a:spAutoFit/>
          </a:bodyPr>
          <a:lstStyle/>
          <a:p>
            <a:pPr>
              <a:spcBef>
                <a:spcPts val="600"/>
              </a:spcBef>
            </a:pPr>
            <a:r>
              <a:rPr lang="ro-RO" sz="3200" b="1" dirty="0" smtClean="0">
                <a:latin typeface="Comic Sans MS" panose="030F0702030302020204" pitchFamily="66" charset="0"/>
              </a:rPr>
              <a:t>„Să </a:t>
            </a:r>
            <a:r>
              <a:rPr lang="ro-RO" sz="3200" b="1" dirty="0" smtClean="0">
                <a:latin typeface="Comic Sans MS" panose="030F0702030302020204" pitchFamily="66" charset="0"/>
              </a:rPr>
              <a:t>reprezentăm zi de zi marea iubire a Domnului Hristos, iubind pe vrăjmaşii noştri aşa cum îi iubeşte Domnul Hristos. Dacă noi vrem să reprezentăm astfel harul lui Hristos, atunci puternicele sentimente de ură vor fi înlăturate şi în multe inimi va fi adusă adevărata iubire. Ar urma mult mai multe convertiri decât se văd astăzi”.</a:t>
            </a:r>
            <a:endParaRPr lang="ro-RO" sz="3200" b="1" dirty="0">
              <a:latin typeface="Comic Sans MS" panose="030F0702030302020204" pitchFamily="66" charset="0"/>
            </a:endParaRPr>
          </a:p>
        </p:txBody>
      </p:sp>
      <p:sp>
        <p:nvSpPr>
          <p:cNvPr id="3" name="CuadroTexto 2">
            <a:extLst>
              <a:ext uri="{FF2B5EF4-FFF2-40B4-BE49-F238E27FC236}">
                <a16:creationId xmlns:a16="http://schemas.microsoft.com/office/drawing/2014/main" xmlns="" id="{025A2A2E-7A2C-42EA-A2C5-FF1C96E3FAE7}"/>
              </a:ext>
            </a:extLst>
          </p:cNvPr>
          <p:cNvSpPr txBox="1"/>
          <p:nvPr/>
        </p:nvSpPr>
        <p:spPr>
          <a:xfrm>
            <a:off x="4239984" y="6357760"/>
            <a:ext cx="4589141" cy="369332"/>
          </a:xfrm>
          <a:prstGeom prst="rect">
            <a:avLst/>
          </a:prstGeom>
          <a:noFill/>
        </p:spPr>
        <p:txBody>
          <a:bodyPr wrap="none" rtlCol="0">
            <a:spAutoFit/>
          </a:bodyPr>
          <a:lstStyle/>
          <a:p>
            <a:pPr algn="r"/>
            <a:r>
              <a:rPr lang="ro-RO" b="1" dirty="0" err="1" smtClean="0"/>
              <a:t>E.G.W</a:t>
            </a:r>
            <a:r>
              <a:rPr lang="ro-RO" b="1" dirty="0" smtClean="0"/>
              <a:t>. (Lucrarea </a:t>
            </a:r>
            <a:r>
              <a:rPr lang="ro-RO" b="1" dirty="0"/>
              <a:t>misionară medicală </a:t>
            </a:r>
            <a:r>
              <a:rPr lang="ro-RO" b="1" dirty="0" smtClean="0"/>
              <a:t>pag. 254)</a:t>
            </a:r>
            <a:endParaRPr lang="ro-RO" b="1" dirty="0"/>
          </a:p>
        </p:txBody>
      </p:sp>
    </p:spTree>
    <p:extLst>
      <p:ext uri="{BB962C8B-B14F-4D97-AF65-F5344CB8AC3E}">
        <p14:creationId xmlns:p14="http://schemas.microsoft.com/office/powerpoint/2010/main" xmlns="" val="8792656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BEBA8EAE-BF5A-486C-A8C5-ECC9F3942E4B}">
                <a14:imgProps xmlns:a14="http://schemas.microsoft.com/office/drawing/2010/main" xmlns="">
                  <a14:imgLayer r:embed="rId3">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999DD071-F176-46A9-87FA-E95242878A4A}"/>
              </a:ext>
            </a:extLst>
          </p:cNvPr>
          <p:cNvSpPr/>
          <p:nvPr/>
        </p:nvSpPr>
        <p:spPr>
          <a:xfrm>
            <a:off x="3788229" y="507243"/>
            <a:ext cx="5355771" cy="1200329"/>
          </a:xfrm>
          <a:prstGeom prst="rect">
            <a:avLst/>
          </a:prstGeom>
        </p:spPr>
        <p:txBody>
          <a:bodyPr wrap="square">
            <a:spAutoFit/>
            <a:scene3d>
              <a:camera prst="orthographicFront"/>
              <a:lightRig rig="threePt" dir="t"/>
            </a:scene3d>
            <a:sp3d extrusionH="57150">
              <a:bevelT w="38100" h="38100"/>
            </a:sp3d>
          </a:bodyPr>
          <a:lstStyle/>
          <a:p>
            <a:pPr algn="ctr"/>
            <a:r>
              <a:rPr lang="ro-RO" b="1" smtClean="0">
                <a:solidFill>
                  <a:schemeClr val="accent2">
                    <a:lumMod val="50000"/>
                  </a:schemeClr>
                </a:solidFill>
                <a:latin typeface="Comic Sans MS" panose="030F0702030302020204" pitchFamily="66" charset="0"/>
              </a:rPr>
              <a:t>„</a:t>
            </a:r>
            <a:r>
              <a:rPr lang="ro-RO" b="1" smtClean="0">
                <a:solidFill>
                  <a:schemeClr val="accent2">
                    <a:lumMod val="50000"/>
                  </a:schemeClr>
                </a:solidFill>
                <a:latin typeface="Comic Sans MS" panose="030F0702030302020204" pitchFamily="66" charset="0"/>
              </a:rPr>
              <a:t>Dar Eu vă spun</a:t>
            </a:r>
            <a:r>
              <a:rPr lang="ro-RO" b="1" smtClean="0">
                <a:solidFill>
                  <a:schemeClr val="accent2">
                    <a:lumMod val="50000"/>
                  </a:schemeClr>
                </a:solidFill>
                <a:latin typeface="Comic Sans MS" panose="030F0702030302020204" pitchFamily="66" charset="0"/>
              </a:rPr>
              <a:t>: Iubiţi pe vrăjmaşii </a:t>
            </a:r>
            <a:r>
              <a:rPr lang="ro-RO" b="1" smtClean="0">
                <a:solidFill>
                  <a:schemeClr val="accent2">
                    <a:lumMod val="50000"/>
                  </a:schemeClr>
                </a:solidFill>
                <a:latin typeface="Comic Sans MS" panose="030F0702030302020204" pitchFamily="66" charset="0"/>
              </a:rPr>
              <a:t>voştri</a:t>
            </a:r>
            <a:r>
              <a:rPr lang="ro-RO" b="1" smtClean="0">
                <a:solidFill>
                  <a:schemeClr val="accent2">
                    <a:lumMod val="50000"/>
                  </a:schemeClr>
                </a:solidFill>
                <a:latin typeface="Comic Sans MS" panose="030F0702030302020204" pitchFamily="66" charset="0"/>
              </a:rPr>
              <a:t>, binecuvântaţi pe cei ce vă </a:t>
            </a:r>
            <a:r>
              <a:rPr lang="ro-RO" b="1" smtClean="0">
                <a:solidFill>
                  <a:schemeClr val="accent2">
                    <a:lumMod val="50000"/>
                  </a:schemeClr>
                </a:solidFill>
                <a:latin typeface="Comic Sans MS" panose="030F0702030302020204" pitchFamily="66" charset="0"/>
              </a:rPr>
              <a:t>blestemă</a:t>
            </a:r>
            <a:r>
              <a:rPr lang="ro-RO" b="1" smtClean="0">
                <a:solidFill>
                  <a:schemeClr val="accent2">
                    <a:lumMod val="50000"/>
                  </a:schemeClr>
                </a:solidFill>
                <a:latin typeface="Comic Sans MS" panose="030F0702030302020204" pitchFamily="66" charset="0"/>
              </a:rPr>
              <a:t>, faceţi bine celor ce vă urăsc şi rugaţi-vă pentru cei ce vă asupresc şi vă </a:t>
            </a:r>
            <a:r>
              <a:rPr lang="ro-RO" b="1" smtClean="0">
                <a:solidFill>
                  <a:schemeClr val="accent2">
                    <a:lumMod val="50000"/>
                  </a:schemeClr>
                </a:solidFill>
                <a:latin typeface="Comic Sans MS" panose="030F0702030302020204" pitchFamily="66" charset="0"/>
              </a:rPr>
              <a:t>prigonesc</a:t>
            </a:r>
            <a:r>
              <a:rPr lang="ro-RO" b="1" smtClean="0">
                <a:solidFill>
                  <a:schemeClr val="accent2">
                    <a:lumMod val="50000"/>
                  </a:schemeClr>
                </a:solidFill>
                <a:latin typeface="Comic Sans MS" panose="030F0702030302020204" pitchFamily="66" charset="0"/>
              </a:rPr>
              <a:t>” </a:t>
            </a:r>
            <a:r>
              <a:rPr lang="ro-RO" sz="1600" b="1" smtClean="0">
                <a:solidFill>
                  <a:schemeClr val="accent2">
                    <a:lumMod val="50000"/>
                  </a:schemeClr>
                </a:solidFill>
                <a:latin typeface="Comic Sans MS" panose="030F0702030302020204" pitchFamily="66" charset="0"/>
              </a:rPr>
              <a:t>(Matei</a:t>
            </a:r>
            <a:r>
              <a:rPr lang="ro-RO" sz="1600" b="1" smtClean="0">
                <a:solidFill>
                  <a:schemeClr val="accent2">
                    <a:lumMod val="50000"/>
                  </a:schemeClr>
                </a:solidFill>
                <a:latin typeface="Comic Sans MS" panose="030F0702030302020204" pitchFamily="66" charset="0"/>
              </a:rPr>
              <a:t> 5:44</a:t>
            </a:r>
            <a:r>
              <a:rPr lang="ro-RO" sz="1600" b="1" smtClean="0">
                <a:solidFill>
                  <a:schemeClr val="accent2">
                    <a:lumMod val="50000"/>
                  </a:schemeClr>
                </a:solidFill>
                <a:latin typeface="Comic Sans MS" panose="030F0702030302020204" pitchFamily="66" charset="0"/>
              </a:rPr>
              <a:t>)</a:t>
            </a:r>
            <a:endParaRPr lang="ro-RO" b="1">
              <a:solidFill>
                <a:schemeClr val="accent2">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7A15272F-4C81-4D2B-B0D1-02D5A6AD7343}"/>
              </a:ext>
            </a:extLst>
          </p:cNvPr>
          <p:cNvSpPr txBox="1"/>
          <p:nvPr/>
        </p:nvSpPr>
        <p:spPr>
          <a:xfrm>
            <a:off x="3788229" y="1686662"/>
            <a:ext cx="5355771" cy="2431435"/>
          </a:xfrm>
          <a:prstGeom prst="rect">
            <a:avLst/>
          </a:prstGeom>
          <a:noFill/>
        </p:spPr>
        <p:txBody>
          <a:bodyPr wrap="square" rtlCol="0">
            <a:spAutoFit/>
          </a:bodyPr>
          <a:lstStyle/>
          <a:p>
            <a:pPr>
              <a:spcBef>
                <a:spcPts val="600"/>
              </a:spcBef>
            </a:pPr>
            <a:r>
              <a:rPr lang="ro-RO" sz="2100" b="1"/>
              <a:t>Aproape sau </a:t>
            </a:r>
            <a:r>
              <a:rPr lang="ro-RO" sz="2100" b="1" smtClean="0"/>
              <a:t>vrăşmaş? </a:t>
            </a:r>
            <a:r>
              <a:rPr lang="ro-RO" sz="2100" b="1"/>
              <a:t>În acele timpuri, samaritenii erau </a:t>
            </a:r>
            <a:r>
              <a:rPr lang="ro-RO" sz="2100" b="1" smtClean="0"/>
              <a:t>consideraţi vrăşmaşii </a:t>
            </a:r>
            <a:r>
              <a:rPr lang="ro-RO" sz="2100" b="1"/>
              <a:t>Iudeilor </a:t>
            </a:r>
            <a:r>
              <a:rPr lang="ro-RO" sz="2100" b="1" smtClean="0"/>
              <a:t>şi </a:t>
            </a:r>
            <a:r>
              <a:rPr lang="ro-RO" sz="2100" b="1"/>
              <a:t>vice-versa.</a:t>
            </a:r>
          </a:p>
          <a:p>
            <a:pPr>
              <a:spcBef>
                <a:spcPts val="600"/>
              </a:spcBef>
            </a:pPr>
            <a:r>
              <a:rPr lang="ro-RO" sz="2100" b="1"/>
              <a:t>Cu toate acestea, Isus a relatat adevărata poveste a samariteanului căruia „i s-a făcut milă” (Luca 10:33) când </a:t>
            </a:r>
            <a:r>
              <a:rPr lang="ro-RO" sz="2100" b="1" smtClean="0"/>
              <a:t>şi-a </a:t>
            </a:r>
            <a:r>
              <a:rPr lang="ro-RO" sz="2100" b="1"/>
              <a:t>văzut </a:t>
            </a:r>
            <a:r>
              <a:rPr lang="ro-RO" sz="2100" b="1" smtClean="0"/>
              <a:t>vrăşmaşul </a:t>
            </a:r>
            <a:r>
              <a:rPr lang="ro-RO" sz="2100" b="1"/>
              <a:t>în nevoie.</a:t>
            </a:r>
          </a:p>
        </p:txBody>
      </p:sp>
      <p:sp>
        <p:nvSpPr>
          <p:cNvPr id="5" name="Rectángulo 4">
            <a:extLst>
              <a:ext uri="{FF2B5EF4-FFF2-40B4-BE49-F238E27FC236}">
                <a16:creationId xmlns:a16="http://schemas.microsoft.com/office/drawing/2014/main" xmlns="" id="{B2F22FD1-C764-44F9-B33F-51522332F67C}"/>
              </a:ext>
            </a:extLst>
          </p:cNvPr>
          <p:cNvSpPr/>
          <p:nvPr/>
        </p:nvSpPr>
        <p:spPr>
          <a:xfrm>
            <a:off x="3788228" y="-89718"/>
            <a:ext cx="5355772" cy="7078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4400"/>
            <a:r>
              <a:rPr lang="ro-RO" sz="4000" b="1" spc="30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FAPTE DE IUBIRE</a:t>
            </a:r>
            <a:endParaRPr lang="ro-RO" sz="4000" b="1" spc="30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ángulo 6">
            <a:extLst>
              <a:ext uri="{FF2B5EF4-FFF2-40B4-BE49-F238E27FC236}">
                <a16:creationId xmlns:a16="http://schemas.microsoft.com/office/drawing/2014/main" xmlns="" id="{18A79D8A-85DF-4A18-9F2F-FB1955FECEAB}"/>
              </a:ext>
            </a:extLst>
          </p:cNvPr>
          <p:cNvSpPr/>
          <p:nvPr/>
        </p:nvSpPr>
        <p:spPr>
          <a:xfrm>
            <a:off x="139337" y="4034664"/>
            <a:ext cx="5425438" cy="2831544"/>
          </a:xfrm>
          <a:prstGeom prst="rect">
            <a:avLst/>
          </a:prstGeom>
        </p:spPr>
        <p:txBody>
          <a:bodyPr wrap="square">
            <a:spAutoFit/>
          </a:bodyPr>
          <a:lstStyle/>
          <a:p>
            <a:pPr>
              <a:spcBef>
                <a:spcPts val="600"/>
              </a:spcBef>
            </a:pPr>
            <a:r>
              <a:rPr lang="ro-RO" sz="2100" b="1" u="sng" dirty="0"/>
              <a:t>Mentalitatea preotului </a:t>
            </a:r>
            <a:r>
              <a:rPr lang="ro-RO" sz="2100" b="1" u="sng" dirty="0" smtClean="0"/>
              <a:t>şi </a:t>
            </a:r>
            <a:r>
              <a:rPr lang="ro-RO" sz="2100" b="1" u="sng" dirty="0"/>
              <a:t>a levitului</a:t>
            </a:r>
            <a:r>
              <a:rPr lang="ro-RO" sz="2100" b="1" dirty="0"/>
              <a:t>: „Dacă mă opresc să-l ajut pe acest om, ce mi se va întâmpla mie?”</a:t>
            </a:r>
          </a:p>
          <a:p>
            <a:pPr>
              <a:spcBef>
                <a:spcPts val="600"/>
              </a:spcBef>
            </a:pPr>
            <a:r>
              <a:rPr lang="ro-RO" sz="2100" b="1" u="sng" dirty="0"/>
              <a:t>Mentalitatea samariteanului</a:t>
            </a:r>
            <a:r>
              <a:rPr lang="ro-RO" sz="2100" b="1" dirty="0"/>
              <a:t>: „Dacă nu mă opresc să-l ajut pe acest om, ce se va întâmpla cu el?”</a:t>
            </a:r>
          </a:p>
          <a:p>
            <a:pPr>
              <a:spcBef>
                <a:spcPts val="600"/>
              </a:spcBef>
            </a:pPr>
            <a:r>
              <a:rPr lang="ro-RO" sz="2100" b="1" u="sng" dirty="0"/>
              <a:t>Mentalitatea </a:t>
            </a:r>
            <a:r>
              <a:rPr lang="ro-RO" sz="2100" b="1" u="sng" dirty="0" smtClean="0"/>
              <a:t>cetăţenilor Împărăţiei</a:t>
            </a:r>
            <a:r>
              <a:rPr lang="ro-RO" sz="2100" b="1" dirty="0"/>
              <a:t>: Gândind la binele </a:t>
            </a:r>
            <a:r>
              <a:rPr lang="ro-RO" sz="2100" b="1" dirty="0" smtClean="0"/>
              <a:t>celorlalţi </a:t>
            </a:r>
            <a:r>
              <a:rPr lang="ro-RO" sz="2100" b="1" dirty="0"/>
              <a:t>în detrimentul propriului folos.</a:t>
            </a:r>
          </a:p>
        </p:txBody>
      </p:sp>
      <p:pic>
        <p:nvPicPr>
          <p:cNvPr id="9" name="Imagen 8" descr="Imagen que contiene persona, hombre, de pie&#10;&#10;Descripción generada automáticamente">
            <a:extLst>
              <a:ext uri="{FF2B5EF4-FFF2-40B4-BE49-F238E27FC236}">
                <a16:creationId xmlns:a16="http://schemas.microsoft.com/office/drawing/2014/main" xmlns="" id="{1F026B86-ED69-4D2B-9E67-DCE50B166010}"/>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130629" y="167072"/>
            <a:ext cx="3500845" cy="1828800"/>
          </a:xfrm>
          <a:prstGeom prst="round2DiagRect">
            <a:avLst>
              <a:gd name="adj1" fmla="val 16667"/>
              <a:gd name="adj2" fmla="val 0"/>
            </a:avLst>
          </a:prstGeom>
          <a:ln w="28575"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1" name="Imagen 10" descr="Imagen que contiene persona, de pie, hombre, exterior&#10;&#10;Descripción generada automáticamente">
            <a:extLst>
              <a:ext uri="{FF2B5EF4-FFF2-40B4-BE49-F238E27FC236}">
                <a16:creationId xmlns:a16="http://schemas.microsoft.com/office/drawing/2014/main" xmlns="" id="{A1DB087A-392E-44E4-A31B-663DE548B773}"/>
              </a:ext>
            </a:extLst>
          </p:cNvPr>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flipH="1">
            <a:off x="130628" y="2139818"/>
            <a:ext cx="3500845" cy="1828800"/>
          </a:xfrm>
          <a:prstGeom prst="round2DiagRect">
            <a:avLst>
              <a:gd name="adj1" fmla="val 16667"/>
              <a:gd name="adj2" fmla="val 0"/>
            </a:avLst>
          </a:prstGeom>
          <a:ln w="28575"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3" name="Imagen 12" descr="Imagen que contiene persona, interior, sentado&#10;&#10;Descripción generada automáticamente">
            <a:extLst>
              <a:ext uri="{FF2B5EF4-FFF2-40B4-BE49-F238E27FC236}">
                <a16:creationId xmlns:a16="http://schemas.microsoft.com/office/drawing/2014/main" xmlns="" id="{3EF7C55B-58FF-43D2-868D-AAC79B878227}"/>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5625737" y="4034664"/>
            <a:ext cx="3378926" cy="27031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6669588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50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wipe(left)">
                                      <p:cBhvr>
                                        <p:cTn id="39" dur="500"/>
                                        <p:tgtEl>
                                          <p:spTgt spid="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9"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0-#ppt_w/2"/>
                                          </p:val>
                                        </p:tav>
                                        <p:tav tm="100000">
                                          <p:val>
                                            <p:strVal val="#ppt_x"/>
                                          </p:val>
                                        </p:tav>
                                      </p:tavLst>
                                    </p:anim>
                                    <p:anim calcmode="lin" valueType="num">
                                      <p:cBhvr additive="base">
                                        <p:cTn id="45" dur="500" fill="hold"/>
                                        <p:tgtEl>
                                          <p:spTgt spid="13"/>
                                        </p:tgtEl>
                                        <p:attrNameLst>
                                          <p:attrName>ppt_y</p:attrName>
                                        </p:attrNameLst>
                                      </p:cBhvr>
                                      <p:tavLst>
                                        <p:tav tm="0">
                                          <p:val>
                                            <p:strVal val="0-#ppt_h/2"/>
                                          </p:val>
                                        </p:tav>
                                        <p:tav tm="100000">
                                          <p:val>
                                            <p:strVal val="#ppt_y"/>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Effect transition="in" filter="wipe(left)">
                                      <p:cBhvr>
                                        <p:cTn id="49" dur="500"/>
                                        <p:tgtEl>
                                          <p:spTgt spid="4">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
                                            <p:txEl>
                                              <p:pRg st="0" end="0"/>
                                            </p:txEl>
                                          </p:spTgt>
                                        </p:tgtEl>
                                        <p:attrNameLst>
                                          <p:attrName>style.visibility</p:attrName>
                                        </p:attrNameLst>
                                      </p:cBhvr>
                                      <p:to>
                                        <p:strVal val="visible"/>
                                      </p:to>
                                    </p:set>
                                    <p:animEffect transition="in" filter="wipe(left)">
                                      <p:cBhvr>
                                        <p:cTn id="54" dur="500"/>
                                        <p:tgtEl>
                                          <p:spTgt spid="7">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xEl>
                                              <p:pRg st="1" end="1"/>
                                            </p:txEl>
                                          </p:spTgt>
                                        </p:tgtEl>
                                        <p:attrNameLst>
                                          <p:attrName>style.visibility</p:attrName>
                                        </p:attrNameLst>
                                      </p:cBhvr>
                                      <p:to>
                                        <p:strVal val="visible"/>
                                      </p:to>
                                    </p:set>
                                    <p:animEffect transition="in" filter="wipe(left)">
                                      <p:cBhvr>
                                        <p:cTn id="59" dur="500"/>
                                        <p:tgtEl>
                                          <p:spTgt spid="7">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txEl>
                                              <p:pRg st="2" end="2"/>
                                            </p:txEl>
                                          </p:spTgt>
                                        </p:tgtEl>
                                        <p:attrNameLst>
                                          <p:attrName>style.visibility</p:attrName>
                                        </p:attrNameLst>
                                      </p:cBhvr>
                                      <p:to>
                                        <p:strVal val="visible"/>
                                      </p:to>
                                    </p:set>
                                    <p:animEffect transition="in" filter="wipe(left)">
                                      <p:cBhvr>
                                        <p:cTn id="6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P spid="5" grpId="0"/>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614928C0-0E33-48DE-B60B-60A61D005F15}"/>
              </a:ext>
            </a:extLst>
          </p:cNvPr>
          <p:cNvSpPr/>
          <p:nvPr/>
        </p:nvSpPr>
        <p:spPr>
          <a:xfrm>
            <a:off x="701040" y="507876"/>
            <a:ext cx="7741919" cy="5663089"/>
          </a:xfrm>
          <a:prstGeom prst="rect">
            <a:avLst/>
          </a:prstGeom>
        </p:spPr>
        <p:txBody>
          <a:bodyPr wrap="square">
            <a:spAutoFit/>
          </a:bodyPr>
          <a:lstStyle/>
          <a:p>
            <a:pPr>
              <a:spcBef>
                <a:spcPts val="600"/>
              </a:spcBef>
            </a:pPr>
            <a:r>
              <a:rPr lang="ro-RO" sz="2100" b="1" dirty="0" smtClean="0">
                <a:latin typeface="Comic Sans MS" panose="030F0702030302020204" pitchFamily="66" charset="0"/>
              </a:rPr>
              <a:t>„Prindeţi </a:t>
            </a:r>
            <a:r>
              <a:rPr lang="ro-RO" sz="2100" b="1" dirty="0" smtClean="0">
                <a:latin typeface="Comic Sans MS" panose="030F0702030302020204" pitchFamily="66" charset="0"/>
              </a:rPr>
              <a:t>orice ocazie de a contribui la fericirea celor din jurul vostru, împărtăşind cu ei afecţiunea voastră. Cuvinte de bunătate, priviri de simpatie, expresii de apreciere vor fi pentru mulţi dintre cei ce se luptă pentru ei singuri, ca un pahar de apă rece pentru sufletul însetat. Un cuvânt de îmbărbătare, un gest de bunăvoinţă vor ajuta foarte mult la uşurarea poverilor care apasă greu asupra umerilor obosiţi. În slujirea neegoistă se află adevărata fericire. Şi fiecare cuvânt şi fiecare faptă a unei astfel de slujiri, sunt înscrise în cărţile cerului ca fiind pentru Hristos…</a:t>
            </a:r>
          </a:p>
          <a:p>
            <a:pPr>
              <a:spcBef>
                <a:spcPts val="600"/>
              </a:spcBef>
            </a:pPr>
            <a:r>
              <a:rPr lang="ro-RO" sz="2100" b="1" dirty="0" smtClean="0">
                <a:latin typeface="Comic Sans MS" panose="030F0702030302020204" pitchFamily="66" charset="0"/>
              </a:rPr>
              <a:t>Trăiţi în lumina caldă a iubirii Mântuitorului. Atunci influenţa voastră va aduce fericire lumii. Îngăduiţi să fiţi stăpâniţi de Duhul lui Hristos. Lăsaţi ca legea bunătăţii să fie pururea pe buzele voastre. Bunăvoinţa şi lipsa de egoism să caracterizeze cuvintele şi faptele celor născuţi din nou, pentru a trăi o viaţă nouă în Hristos”.</a:t>
            </a:r>
            <a:endParaRPr lang="ro-RO" sz="2100" b="1" dirty="0">
              <a:latin typeface="Comic Sans MS" panose="030F0702030302020204" pitchFamily="66" charset="0"/>
            </a:endParaRPr>
          </a:p>
        </p:txBody>
      </p:sp>
      <p:sp>
        <p:nvSpPr>
          <p:cNvPr id="3" name="CuadroTexto 2">
            <a:extLst>
              <a:ext uri="{FF2B5EF4-FFF2-40B4-BE49-F238E27FC236}">
                <a16:creationId xmlns:a16="http://schemas.microsoft.com/office/drawing/2014/main" xmlns="" id="{025A2A2E-7A2C-42EA-A2C5-FF1C96E3FAE7}"/>
              </a:ext>
            </a:extLst>
          </p:cNvPr>
          <p:cNvSpPr txBox="1"/>
          <p:nvPr/>
        </p:nvSpPr>
        <p:spPr>
          <a:xfrm>
            <a:off x="3296897" y="6104500"/>
            <a:ext cx="5265480" cy="369332"/>
          </a:xfrm>
          <a:prstGeom prst="rect">
            <a:avLst/>
          </a:prstGeom>
          <a:noFill/>
        </p:spPr>
        <p:txBody>
          <a:bodyPr wrap="none" rtlCol="0">
            <a:spAutoFit/>
          </a:bodyPr>
          <a:lstStyle/>
          <a:p>
            <a:pPr algn="r"/>
            <a:r>
              <a:rPr lang="ro-RO" b="1" smtClean="0"/>
              <a:t>E.G.W. (Mărturii </a:t>
            </a:r>
            <a:r>
              <a:rPr lang="ro-RO" b="1"/>
              <a:t>pentru comunitate vol.7</a:t>
            </a:r>
            <a:r>
              <a:rPr lang="ro-RO" b="1"/>
              <a:t>, </a:t>
            </a:r>
            <a:r>
              <a:rPr lang="ro-RO" b="1" smtClean="0"/>
              <a:t>pag</a:t>
            </a:r>
            <a:r>
              <a:rPr lang="ro-RO" b="1" smtClean="0"/>
              <a:t>. </a:t>
            </a:r>
            <a:r>
              <a:rPr lang="ro-RO" b="1" smtClean="0"/>
              <a:t>49-50)</a:t>
            </a:r>
            <a:endParaRPr lang="ro-RO" b="1"/>
          </a:p>
        </p:txBody>
      </p:sp>
    </p:spTree>
    <p:extLst>
      <p:ext uri="{BB962C8B-B14F-4D97-AF65-F5344CB8AC3E}">
        <p14:creationId xmlns:p14="http://schemas.microsoft.com/office/powerpoint/2010/main" xmlns="" val="24829584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1480</Words>
  <Application>Microsoft Office PowerPoint</Application>
  <PresentationFormat>Expunere pe ecran (4:3)</PresentationFormat>
  <Paragraphs>52</Paragraphs>
  <Slides>13</Slides>
  <Notes>0</Notes>
  <HiddenSlides>0</HiddenSlides>
  <MMClips>0</MMClips>
  <ScaleCrop>false</ScaleCrop>
  <HeadingPairs>
    <vt:vector size="6" baseType="variant">
      <vt:variant>
        <vt:lpstr>Fonturi utilizate</vt:lpstr>
      </vt:variant>
      <vt:variant>
        <vt:i4>4</vt:i4>
      </vt:variant>
      <vt:variant>
        <vt:lpstr>Temă</vt:lpstr>
      </vt:variant>
      <vt:variant>
        <vt:i4>2</vt:i4>
      </vt:variant>
      <vt:variant>
        <vt:lpstr>Titluri diapozitive</vt:lpstr>
      </vt:variant>
      <vt:variant>
        <vt:i4>13</vt:i4>
      </vt:variant>
    </vt:vector>
  </HeadingPairs>
  <TitlesOfParts>
    <vt:vector size="19" baseType="lpstr">
      <vt:lpstr>Arial</vt:lpstr>
      <vt:lpstr>Calibri</vt:lpstr>
      <vt:lpstr>Comic Sans MS</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lpstr>Diapozitivul 12</vt:lpstr>
      <vt:lpstr>Diapozitivul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8 - Acesti foarte neinsemnati frati ai Mei</dc:title>
  <dc:subject>Studiu Biblic, Trim. III, 2019 – Slujirea celor in nevoie</dc:subject>
  <dc:creator>Sergio Fustero Carreras</dc:creator>
  <cp:keywords>https://www.fustero.es/index_ro.php</cp:keywords>
  <cp:lastModifiedBy>Tronaru Viorel</cp:lastModifiedBy>
  <cp:revision>92</cp:revision>
  <dcterms:created xsi:type="dcterms:W3CDTF">2019-07-19T15:04:21Z</dcterms:created>
  <dcterms:modified xsi:type="dcterms:W3CDTF">2019-08-11T07:24:20Z</dcterms:modified>
</cp:coreProperties>
</file>