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6" r:id="rId4"/>
    <p:sldId id="257" r:id="rId5"/>
    <p:sldId id="258" r:id="rId6"/>
    <p:sldId id="259" r:id="rId7"/>
    <p:sldId id="260" r:id="rId8"/>
    <p:sldId id="261" r:id="rId9"/>
    <p:sldId id="262" r:id="rId10"/>
    <p:sldId id="265"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alibri Light"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9451F"/>
    <a:srgbClr val="A81924"/>
    <a:srgbClr val="AFA64A"/>
    <a:srgbClr val="D4D5E2"/>
    <a:srgbClr val="A7A9C5"/>
    <a:srgbClr val="555883"/>
    <a:srgbClr val="FFFF99"/>
    <a:srgbClr val="102344"/>
    <a:srgbClr val="122649"/>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96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421056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17794840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4247064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D9C6-CB5C-4668-9294-35A619E224E7}" type="datetimeFigureOut">
              <a:rPr lang="es-ES" smtClean="0">
                <a:solidFill>
                  <a:prstClr val="black">
                    <a:tint val="75000"/>
                  </a:prstClr>
                </a:solidFill>
              </a:rPr>
              <a:pPr/>
              <a:t>24/07/2019</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85A6156D-64CB-4D8C-A9D1-5B1610FA31E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96953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799238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572457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26429253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2997089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2716026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2348822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3416699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B8B7DD-2B57-4B21-9033-098AD0110BF9}" type="datetimeFigureOut">
              <a:rPr lang="es-ES" smtClean="0"/>
              <a:pPr/>
              <a:t>24/07/2019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249416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8B7DD-2B57-4B21-9033-098AD0110BF9}" type="datetimeFigureOut">
              <a:rPr lang="es-ES" smtClean="0"/>
              <a:pPr/>
              <a:t>24/07/2019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95726-F0B4-4122-A809-631A774A5FA5}" type="slidenum">
              <a:rPr lang="es-ES" smtClean="0"/>
              <a:pPr/>
              <a:t>‹#›</a:t>
            </a:fld>
            <a:endParaRPr lang="es-ES"/>
          </a:p>
        </p:txBody>
      </p:sp>
    </p:spTree>
    <p:extLst>
      <p:ext uri="{BB962C8B-B14F-4D97-AF65-F5344CB8AC3E}">
        <p14:creationId xmlns:p14="http://schemas.microsoft.com/office/powerpoint/2010/main" xmlns="" val="2108674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2D9C6-CB5C-4668-9294-35A619E224E7}" type="datetimeFigureOut">
              <a:rPr lang="es-ES" smtClean="0">
                <a:solidFill>
                  <a:prstClr val="black">
                    <a:tint val="75000"/>
                  </a:prstClr>
                </a:solidFill>
              </a:rPr>
              <a:pPr/>
              <a:t>24/07/2019</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6156D-64CB-4D8C-A9D1-5B1610FA31E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1164546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098E4B30-B0D5-46ED-9AF5-71DC751E1930}"/>
              </a:ext>
            </a:extLst>
          </p:cNvPr>
          <p:cNvSpPr txBox="1"/>
          <p:nvPr/>
        </p:nvSpPr>
        <p:spPr>
          <a:xfrm>
            <a:off x="0" y="121920"/>
            <a:ext cx="9144000" cy="923330"/>
          </a:xfrm>
          <a:prstGeom prst="rect">
            <a:avLst/>
          </a:prstGeom>
          <a:noFill/>
        </p:spPr>
        <p:txBody>
          <a:bodyPr wrap="square" rtlCol="0">
            <a:spAutoFit/>
          </a:bodyPr>
          <a:lstStyle/>
          <a:p>
            <a:pPr algn="ctr"/>
            <a:r>
              <a:rPr lang="ro-RO" sz="5400" b="1" spc="50" dirty="0">
                <a:ln w="0"/>
                <a:solidFill>
                  <a:schemeClr val="bg1"/>
                </a:solidFill>
                <a:effectLst>
                  <a:innerShdw blurRad="63500" dist="50800" dir="13500000">
                    <a:srgbClr val="000000">
                      <a:alpha val="50000"/>
                    </a:srgbClr>
                  </a:innerShdw>
                </a:effectLst>
              </a:rPr>
              <a:t>STRIGĂTUL </a:t>
            </a:r>
            <a:r>
              <a:rPr lang="ro-RO" sz="5400" b="1" spc="50" dirty="0" smtClean="0">
                <a:ln w="0"/>
                <a:solidFill>
                  <a:schemeClr val="bg1"/>
                </a:solidFill>
                <a:effectLst>
                  <a:innerShdw blurRad="63500" dist="50800" dir="13500000">
                    <a:srgbClr val="000000">
                      <a:alpha val="50000"/>
                    </a:srgbClr>
                  </a:innerShdw>
                </a:effectLst>
              </a:rPr>
              <a:t>PROFEŢILOR</a:t>
            </a:r>
            <a:endParaRPr lang="ro-RO" sz="5400" b="1" spc="50" dirty="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39B7D1FD-34FE-470E-8DD6-A5F4CF3CCC5A}"/>
              </a:ext>
            </a:extLst>
          </p:cNvPr>
          <p:cNvSpPr txBox="1"/>
          <p:nvPr/>
        </p:nvSpPr>
        <p:spPr>
          <a:xfrm>
            <a:off x="91184" y="6488668"/>
            <a:ext cx="3192028" cy="369332"/>
          </a:xfrm>
          <a:prstGeom prst="rect">
            <a:avLst/>
          </a:prstGeom>
          <a:noFill/>
        </p:spPr>
        <p:txBody>
          <a:bodyPr wrap="none" rtlCol="0">
            <a:spAutoFit/>
          </a:bodyPr>
          <a:lstStyle/>
          <a:p>
            <a:r>
              <a:rPr lang="ro-RO" b="1" dirty="0">
                <a:solidFill>
                  <a:srgbClr val="E1B887"/>
                </a:solidFill>
                <a:effectLst>
                  <a:outerShdw blurRad="38100" dist="38100" dir="2700000" algn="tl">
                    <a:srgbClr val="000000">
                      <a:alpha val="43137"/>
                    </a:srgbClr>
                  </a:outerShdw>
                </a:effectLst>
              </a:rPr>
              <a:t>Studiul 5, pentru 3 August 2019</a:t>
            </a:r>
          </a:p>
        </p:txBody>
      </p:sp>
    </p:spTree>
    <p:extLst>
      <p:ext uri="{BB962C8B-B14F-4D97-AF65-F5344CB8AC3E}">
        <p14:creationId xmlns:p14="http://schemas.microsoft.com/office/powerpoint/2010/main" xmlns="" val="2211144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Imagen 4" descr="Imagen que contiene persona, hombre, de pie, interior&#10;&#10;Descripción generada automáticamente">
            <a:extLst>
              <a:ext uri="{FF2B5EF4-FFF2-40B4-BE49-F238E27FC236}">
                <a16:creationId xmlns:a16="http://schemas.microsoft.com/office/drawing/2014/main" xmlns="" id="{FBD76CFB-B3E1-4497-B9C2-4E73D86B155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0228" y="687976"/>
            <a:ext cx="4781848" cy="6858000"/>
          </a:xfrm>
          <a:prstGeom prst="rect">
            <a:avLst/>
          </a:prstGeom>
        </p:spPr>
      </p:pic>
      <p:sp>
        <p:nvSpPr>
          <p:cNvPr id="4" name="Rectángulo 3">
            <a:extLst>
              <a:ext uri="{FF2B5EF4-FFF2-40B4-BE49-F238E27FC236}">
                <a16:creationId xmlns:a16="http://schemas.microsoft.com/office/drawing/2014/main" xmlns="" id="{F86323AD-1D62-4090-B5D5-CEDE11FD17DB}"/>
              </a:ext>
            </a:extLst>
          </p:cNvPr>
          <p:cNvSpPr/>
          <p:nvPr/>
        </p:nvSpPr>
        <p:spPr>
          <a:xfrm>
            <a:off x="5233851" y="990657"/>
            <a:ext cx="2917371" cy="5693866"/>
          </a:xfrm>
          <a:prstGeom prst="rect">
            <a:avLst/>
          </a:prstGeom>
        </p:spPr>
        <p:txBody>
          <a:bodyPr wrap="square">
            <a:spAutoFit/>
            <a:scene3d>
              <a:camera prst="orthographicFront"/>
              <a:lightRig rig="threePt" dir="t"/>
            </a:scene3d>
            <a:sp3d extrusionH="57150">
              <a:bevelT h="25400" prst="softRound"/>
            </a:sp3d>
          </a:bodyPr>
          <a:lstStyle/>
          <a:p>
            <a:pPr algn="ctr"/>
            <a:r>
              <a:rPr lang="ro-RO" sz="2800" b="1" dirty="0" smtClean="0">
                <a:solidFill>
                  <a:srgbClr val="FFC000">
                    <a:lumMod val="20000"/>
                    <a:lumOff val="80000"/>
                  </a:srgbClr>
                </a:solidFill>
                <a:latin typeface="Comic Sans MS" panose="030F0702030302020204" pitchFamily="66" charset="0"/>
              </a:rPr>
              <a:t>„</a:t>
            </a:r>
            <a:r>
              <a:rPr lang="ro-RO" sz="2800" b="1" dirty="0" smtClean="0">
                <a:solidFill>
                  <a:srgbClr val="FFC000">
                    <a:lumMod val="20000"/>
                    <a:lumOff val="80000"/>
                  </a:srgbClr>
                </a:solidFill>
                <a:latin typeface="Comic Sans MS" panose="030F0702030302020204" pitchFamily="66" charset="0"/>
              </a:rPr>
              <a:t>Faceţi </a:t>
            </a:r>
            <a:r>
              <a:rPr lang="ro-RO" sz="2800" b="1" dirty="0" smtClean="0">
                <a:solidFill>
                  <a:srgbClr val="FFC000">
                    <a:lumMod val="20000"/>
                    <a:lumOff val="80000"/>
                  </a:srgbClr>
                </a:solidFill>
                <a:latin typeface="Comic Sans MS" panose="030F0702030302020204" pitchFamily="66" charset="0"/>
              </a:rPr>
              <a:t>dreptate celui slab </a:t>
            </a:r>
            <a:r>
              <a:rPr lang="ro-RO" sz="2800" b="1" dirty="0" smtClean="0">
                <a:solidFill>
                  <a:srgbClr val="FFC000">
                    <a:lumMod val="20000"/>
                    <a:lumOff val="80000"/>
                  </a:srgbClr>
                </a:solidFill>
                <a:latin typeface="Comic Sans MS" panose="030F0702030302020204" pitchFamily="66" charset="0"/>
              </a:rPr>
              <a:t>şi </a:t>
            </a:r>
            <a:r>
              <a:rPr lang="ro-RO" sz="2800" b="1" dirty="0" smtClean="0">
                <a:solidFill>
                  <a:srgbClr val="FFC000">
                    <a:lumMod val="20000"/>
                    <a:lumOff val="80000"/>
                  </a:srgbClr>
                </a:solidFill>
                <a:latin typeface="Comic Sans MS" panose="030F0702030302020204" pitchFamily="66" charset="0"/>
              </a:rPr>
              <a:t>orfanului, </a:t>
            </a:r>
            <a:r>
              <a:rPr lang="ro-RO" sz="2800" b="1" dirty="0" smtClean="0">
                <a:solidFill>
                  <a:srgbClr val="FFC000">
                    <a:lumMod val="20000"/>
                    <a:lumOff val="80000"/>
                  </a:srgbClr>
                </a:solidFill>
                <a:latin typeface="Comic Sans MS" panose="030F0702030302020204" pitchFamily="66" charset="0"/>
              </a:rPr>
              <a:t>daţi </a:t>
            </a:r>
            <a:r>
              <a:rPr lang="ro-RO" sz="2800" b="1" dirty="0" smtClean="0">
                <a:solidFill>
                  <a:srgbClr val="FFC000">
                    <a:lumMod val="20000"/>
                    <a:lumOff val="80000"/>
                  </a:srgbClr>
                </a:solidFill>
                <a:latin typeface="Comic Sans MS" panose="030F0702030302020204" pitchFamily="66" charset="0"/>
              </a:rPr>
              <a:t>dreptate nenorocitului </a:t>
            </a:r>
            <a:r>
              <a:rPr lang="ro-RO" sz="2800" b="1" dirty="0" smtClean="0">
                <a:solidFill>
                  <a:srgbClr val="FFC000">
                    <a:lumMod val="20000"/>
                    <a:lumOff val="80000"/>
                  </a:srgbClr>
                </a:solidFill>
                <a:latin typeface="Comic Sans MS" panose="030F0702030302020204" pitchFamily="66" charset="0"/>
              </a:rPr>
              <a:t>şi </a:t>
            </a:r>
            <a:r>
              <a:rPr lang="ro-RO" sz="2800" b="1" dirty="0" smtClean="0">
                <a:solidFill>
                  <a:srgbClr val="FFC000">
                    <a:lumMod val="20000"/>
                    <a:lumOff val="80000"/>
                  </a:srgbClr>
                </a:solidFill>
                <a:latin typeface="Comic Sans MS" panose="030F0702030302020204" pitchFamily="66" charset="0"/>
              </a:rPr>
              <a:t>săracului, </a:t>
            </a:r>
            <a:r>
              <a:rPr lang="ro-RO" sz="2800" b="1" dirty="0" smtClean="0">
                <a:solidFill>
                  <a:srgbClr val="FFC000">
                    <a:lumMod val="20000"/>
                    <a:lumOff val="80000"/>
                  </a:srgbClr>
                </a:solidFill>
                <a:latin typeface="Comic Sans MS" panose="030F0702030302020204" pitchFamily="66" charset="0"/>
              </a:rPr>
              <a:t>scăpaţi </a:t>
            </a:r>
            <a:r>
              <a:rPr lang="ro-RO" sz="2800" b="1" dirty="0" smtClean="0">
                <a:solidFill>
                  <a:srgbClr val="FFC000">
                    <a:lumMod val="20000"/>
                    <a:lumOff val="80000"/>
                  </a:srgbClr>
                </a:solidFill>
                <a:latin typeface="Comic Sans MS" panose="030F0702030302020204" pitchFamily="66" charset="0"/>
              </a:rPr>
              <a:t>pe cel </a:t>
            </a:r>
            <a:r>
              <a:rPr lang="ro-RO" sz="2800" b="1" dirty="0" smtClean="0">
                <a:solidFill>
                  <a:srgbClr val="FFC000">
                    <a:lumMod val="20000"/>
                    <a:lumOff val="80000"/>
                  </a:srgbClr>
                </a:solidFill>
                <a:latin typeface="Comic Sans MS" panose="030F0702030302020204" pitchFamily="66" charset="0"/>
              </a:rPr>
              <a:t>nevoiaş şi </a:t>
            </a:r>
            <a:r>
              <a:rPr lang="ro-RO" sz="2800" b="1" dirty="0" smtClean="0">
                <a:solidFill>
                  <a:srgbClr val="FFC000">
                    <a:lumMod val="20000"/>
                    <a:lumOff val="80000"/>
                  </a:srgbClr>
                </a:solidFill>
                <a:latin typeface="Comic Sans MS" panose="030F0702030302020204" pitchFamily="66" charset="0"/>
              </a:rPr>
              <a:t>lipsit, </a:t>
            </a:r>
            <a:r>
              <a:rPr lang="ro-RO" sz="2800" b="1" dirty="0" smtClean="0">
                <a:solidFill>
                  <a:srgbClr val="FFC000">
                    <a:lumMod val="20000"/>
                    <a:lumOff val="80000"/>
                  </a:srgbClr>
                </a:solidFill>
                <a:latin typeface="Comic Sans MS" panose="030F0702030302020204" pitchFamily="66" charset="0"/>
              </a:rPr>
              <a:t>izbăviţi-i </a:t>
            </a:r>
            <a:r>
              <a:rPr lang="ro-RO" sz="2800" b="1" dirty="0" smtClean="0">
                <a:solidFill>
                  <a:srgbClr val="FFC000">
                    <a:lumMod val="20000"/>
                    <a:lumOff val="80000"/>
                  </a:srgbClr>
                </a:solidFill>
                <a:latin typeface="Comic Sans MS" panose="030F0702030302020204" pitchFamily="66" charset="0"/>
              </a:rPr>
              <a:t>din mâna celor răi.”</a:t>
            </a:r>
          </a:p>
          <a:p>
            <a:pPr algn="ctr"/>
            <a:r>
              <a:rPr lang="ro-RO" sz="2800" b="1" dirty="0" smtClean="0">
                <a:solidFill>
                  <a:srgbClr val="FFC000">
                    <a:lumMod val="20000"/>
                    <a:lumOff val="80000"/>
                  </a:srgbClr>
                </a:solidFill>
                <a:latin typeface="Comic Sans MS" panose="030F0702030302020204" pitchFamily="66" charset="0"/>
              </a:rPr>
              <a:t>(Psalmii 82:3,4)</a:t>
            </a:r>
            <a:endParaRPr lang="ro-RO" sz="2000" b="1" dirty="0">
              <a:solidFill>
                <a:srgbClr val="FFC000">
                  <a:lumMod val="20000"/>
                  <a:lumOff val="80000"/>
                </a:srgbClr>
              </a:solidFill>
              <a:latin typeface="Comic Sans MS" panose="030F0702030302020204" pitchFamily="66" charset="0"/>
            </a:endParaRPr>
          </a:p>
        </p:txBody>
      </p:sp>
    </p:spTree>
    <p:extLst>
      <p:ext uri="{BB962C8B-B14F-4D97-AF65-F5344CB8AC3E}">
        <p14:creationId xmlns:p14="http://schemas.microsoft.com/office/powerpoint/2010/main" xmlns="" val="29470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3784DA6-7970-47B8-B1D2-AC4FF055F929}"/>
              </a:ext>
            </a:extLst>
          </p:cNvPr>
          <p:cNvSpPr txBox="1"/>
          <p:nvPr/>
        </p:nvSpPr>
        <p:spPr>
          <a:xfrm>
            <a:off x="525831" y="3930688"/>
            <a:ext cx="5170633" cy="2554545"/>
          </a:xfrm>
          <a:prstGeom prst="rect">
            <a:avLst/>
          </a:prstGeom>
          <a:noFill/>
        </p:spPr>
        <p:txBody>
          <a:bodyPr wrap="square" rtlCol="0">
            <a:spAutoFit/>
          </a:bodyPr>
          <a:lstStyle/>
          <a:p>
            <a:pPr>
              <a:spcBef>
                <a:spcPts val="600"/>
              </a:spcBef>
              <a:spcAft>
                <a:spcPts val="600"/>
              </a:spcAft>
            </a:pPr>
            <a:r>
              <a:rPr lang="ro-RO" sz="2400" dirty="0">
                <a:ln w="0"/>
                <a:effectLst>
                  <a:outerShdw blurRad="38100" dist="19050" dir="2700000" algn="tl" rotWithShape="0">
                    <a:schemeClr val="dk1">
                      <a:alpha val="40000"/>
                    </a:schemeClr>
                  </a:outerShdw>
                </a:effectLst>
              </a:rPr>
              <a:t>Dumnezeu suferă din cauza </a:t>
            </a:r>
            <a:r>
              <a:rPr lang="ro-RO" sz="2400" dirty="0" smtClean="0">
                <a:ln w="0"/>
                <a:effectLst>
                  <a:outerShdw blurRad="38100" dist="19050" dir="2700000" algn="tl" rotWithShape="0">
                    <a:schemeClr val="dk1">
                      <a:alpha val="40000"/>
                    </a:schemeClr>
                  </a:outerShdw>
                </a:effectLst>
              </a:rPr>
              <a:t>nedreptăţii</a:t>
            </a:r>
          </a:p>
          <a:p>
            <a:pPr>
              <a:spcBef>
                <a:spcPts val="600"/>
              </a:spcBef>
              <a:spcAft>
                <a:spcPts val="600"/>
              </a:spcAft>
            </a:pPr>
            <a:r>
              <a:rPr lang="ro-RO" sz="2400" dirty="0" smtClean="0">
                <a:ln w="0"/>
                <a:effectLst>
                  <a:outerShdw blurRad="38100" dist="19050" dir="2700000" algn="tl" rotWithShape="0">
                    <a:schemeClr val="dk1">
                      <a:alpha val="40000"/>
                    </a:schemeClr>
                  </a:outerShdw>
                </a:effectLst>
              </a:rPr>
              <a:t>Dumnezeu </a:t>
            </a:r>
            <a:r>
              <a:rPr lang="ro-RO" sz="2400" dirty="0">
                <a:ln w="0"/>
                <a:effectLst>
                  <a:outerShdw blurRad="38100" dist="19050" dir="2700000" algn="tl" rotWithShape="0">
                    <a:schemeClr val="dk1">
                      <a:alpha val="40000"/>
                    </a:schemeClr>
                  </a:outerShdw>
                </a:effectLst>
              </a:rPr>
              <a:t>cheamă la </a:t>
            </a:r>
            <a:r>
              <a:rPr lang="ro-RO" sz="2400" dirty="0" smtClean="0">
                <a:ln w="0"/>
                <a:effectLst>
                  <a:outerShdw blurRad="38100" dist="19050" dir="2700000" algn="tl" rotWithShape="0">
                    <a:schemeClr val="dk1">
                      <a:alpha val="40000"/>
                    </a:schemeClr>
                  </a:outerShdw>
                </a:effectLst>
              </a:rPr>
              <a:t>pocăinţă</a:t>
            </a:r>
          </a:p>
          <a:p>
            <a:pPr>
              <a:spcBef>
                <a:spcPts val="600"/>
              </a:spcBef>
              <a:spcAft>
                <a:spcPts val="600"/>
              </a:spcAft>
            </a:pPr>
            <a:r>
              <a:rPr lang="ro-RO" sz="2400" dirty="0" smtClean="0">
                <a:ln w="0"/>
                <a:effectLst>
                  <a:outerShdw blurRad="38100" dist="19050" dir="2700000" algn="tl" rotWithShape="0">
                    <a:schemeClr val="dk1">
                      <a:alpha val="40000"/>
                    </a:schemeClr>
                  </a:outerShdw>
                </a:effectLst>
              </a:rPr>
              <a:t>Dumnezeu </a:t>
            </a:r>
            <a:r>
              <a:rPr lang="ro-RO" sz="2400" dirty="0">
                <a:ln w="0"/>
                <a:effectLst>
                  <a:outerShdw blurRad="38100" dist="19050" dir="2700000" algn="tl" rotWithShape="0">
                    <a:schemeClr val="dk1">
                      <a:alpha val="40000"/>
                    </a:schemeClr>
                  </a:outerShdw>
                </a:effectLst>
              </a:rPr>
              <a:t>cere dreptate </a:t>
            </a:r>
            <a:r>
              <a:rPr lang="ro-RO" sz="2400" dirty="0" smtClean="0">
                <a:ln w="0"/>
                <a:effectLst>
                  <a:outerShdw blurRad="38100" dist="19050" dir="2700000" algn="tl" rotWithShape="0">
                    <a:schemeClr val="dk1">
                      <a:alpha val="40000"/>
                    </a:schemeClr>
                  </a:outerShdw>
                </a:effectLst>
              </a:rPr>
              <a:t>şi </a:t>
            </a:r>
            <a:r>
              <a:rPr lang="ro-RO" sz="2400" dirty="0">
                <a:ln w="0"/>
                <a:effectLst>
                  <a:outerShdw blurRad="38100" dist="19050" dir="2700000" algn="tl" rotWithShape="0">
                    <a:schemeClr val="dk1">
                      <a:alpha val="40000"/>
                    </a:schemeClr>
                  </a:outerShdw>
                </a:effectLst>
              </a:rPr>
              <a:t>iartă </a:t>
            </a:r>
            <a:r>
              <a:rPr lang="ro-RO" sz="2400" dirty="0" smtClean="0">
                <a:ln w="0"/>
                <a:effectLst>
                  <a:outerShdw blurRad="38100" dist="19050" dir="2700000" algn="tl" rotWithShape="0">
                    <a:schemeClr val="dk1">
                      <a:alpha val="40000"/>
                    </a:schemeClr>
                  </a:outerShdw>
                </a:effectLst>
              </a:rPr>
              <a:t>păcatul</a:t>
            </a:r>
          </a:p>
          <a:p>
            <a:pPr>
              <a:spcBef>
                <a:spcPts val="600"/>
              </a:spcBef>
              <a:spcAft>
                <a:spcPts val="600"/>
              </a:spcAft>
            </a:pPr>
            <a:r>
              <a:rPr lang="ro-RO" sz="2400" dirty="0" smtClean="0">
                <a:ln w="0"/>
                <a:effectLst>
                  <a:outerShdw blurRad="38100" dist="19050" dir="2700000" algn="tl" rotWithShape="0">
                    <a:schemeClr val="dk1">
                      <a:alpha val="40000"/>
                    </a:schemeClr>
                  </a:outerShdw>
                </a:effectLst>
              </a:rPr>
              <a:t>Dumnezeu </a:t>
            </a:r>
            <a:r>
              <a:rPr lang="ro-RO" sz="2400" dirty="0">
                <a:ln w="0"/>
                <a:effectLst>
                  <a:outerShdw blurRad="38100" dist="19050" dir="2700000" algn="tl" rotWithShape="0">
                    <a:schemeClr val="dk1">
                      <a:alpha val="40000"/>
                    </a:schemeClr>
                  </a:outerShdw>
                </a:effectLst>
              </a:rPr>
              <a:t>acordă a doua </a:t>
            </a:r>
            <a:r>
              <a:rPr lang="ro-RO" sz="2400" dirty="0" smtClean="0">
                <a:ln w="0"/>
                <a:effectLst>
                  <a:outerShdw blurRad="38100" dist="19050" dir="2700000" algn="tl" rotWithShape="0">
                    <a:schemeClr val="dk1">
                      <a:alpha val="40000"/>
                    </a:schemeClr>
                  </a:outerShdw>
                </a:effectLst>
              </a:rPr>
              <a:t>şansă</a:t>
            </a:r>
          </a:p>
          <a:p>
            <a:pPr>
              <a:spcBef>
                <a:spcPts val="600"/>
              </a:spcBef>
              <a:spcAft>
                <a:spcPts val="600"/>
              </a:spcAft>
            </a:pPr>
            <a:r>
              <a:rPr lang="ro-RO" sz="2400" dirty="0" smtClean="0">
                <a:ln w="0"/>
                <a:effectLst>
                  <a:outerShdw blurRad="38100" dist="19050" dir="2700000" algn="tl" rotWithShape="0">
                    <a:schemeClr val="dk1">
                      <a:alpha val="40000"/>
                    </a:schemeClr>
                  </a:outerShdw>
                </a:effectLst>
              </a:rPr>
              <a:t>Dumnezeu </a:t>
            </a:r>
            <a:r>
              <a:rPr lang="ro-RO" sz="2400" dirty="0">
                <a:ln w="0"/>
                <a:effectLst>
                  <a:outerShdw blurRad="38100" dist="19050" dir="2700000" algn="tl" rotWithShape="0">
                    <a:schemeClr val="dk1">
                      <a:alpha val="40000"/>
                    </a:schemeClr>
                  </a:outerShdw>
                </a:effectLst>
              </a:rPr>
              <a:t>restaurează </a:t>
            </a:r>
            <a:r>
              <a:rPr lang="ro-RO" sz="2400" dirty="0" smtClean="0">
                <a:ln w="0"/>
                <a:effectLst>
                  <a:outerShdw blurRad="38100" dist="19050" dir="2700000" algn="tl" rotWithShape="0">
                    <a:schemeClr val="dk1">
                      <a:alpha val="40000"/>
                    </a:schemeClr>
                  </a:outerShdw>
                </a:effectLst>
              </a:rPr>
              <a:t>dreptatea</a:t>
            </a:r>
            <a:endParaRPr lang="ro-RO" sz="2400" dirty="0">
              <a:ln w="0"/>
              <a:effectLst>
                <a:outerShdw blurRad="38100" dist="19050" dir="2700000" algn="tl" rotWithShape="0">
                  <a:schemeClr val="dk1">
                    <a:alpha val="40000"/>
                  </a:schemeClr>
                </a:outerShdw>
              </a:effectLst>
            </a:endParaRPr>
          </a:p>
        </p:txBody>
      </p:sp>
      <p:sp>
        <p:nvSpPr>
          <p:cNvPr id="3" name="CuadroTexto 2">
            <a:extLst>
              <a:ext uri="{FF2B5EF4-FFF2-40B4-BE49-F238E27FC236}">
                <a16:creationId xmlns:a16="http://schemas.microsoft.com/office/drawing/2014/main" xmlns="" id="{AAB72E7E-1266-473B-BE79-60F6DA3D6FD8}"/>
              </a:ext>
            </a:extLst>
          </p:cNvPr>
          <p:cNvSpPr txBox="1"/>
          <p:nvPr/>
        </p:nvSpPr>
        <p:spPr>
          <a:xfrm>
            <a:off x="191589" y="0"/>
            <a:ext cx="6862354" cy="1862048"/>
          </a:xfrm>
          <a:prstGeom prst="rect">
            <a:avLst/>
          </a:prstGeom>
          <a:noFill/>
        </p:spPr>
        <p:txBody>
          <a:bodyPr wrap="square" rtlCol="0">
            <a:spAutoFit/>
          </a:bodyPr>
          <a:lstStyle/>
          <a:p>
            <a:pPr>
              <a:spcBef>
                <a:spcPts val="1200"/>
              </a:spcBef>
              <a:spcAft>
                <a:spcPts val="600"/>
              </a:spcAft>
            </a:pPr>
            <a:r>
              <a:rPr lang="ro-RO" sz="2000" b="1" dirty="0" smtClean="0"/>
              <a:t>Profeţii </a:t>
            </a:r>
            <a:r>
              <a:rPr lang="ro-RO" sz="2000" b="1" dirty="0"/>
              <a:t>Vechiului Testament erau purtătorii de cuvânt ai lui Dumnezeu ce condamnau trista </a:t>
            </a:r>
            <a:r>
              <a:rPr lang="ro-RO" sz="2000" b="1" dirty="0" smtClean="0"/>
              <a:t>situaţie </a:t>
            </a:r>
            <a:r>
              <a:rPr lang="ro-RO" sz="2000" b="1" dirty="0"/>
              <a:t>în care se afla Israel.</a:t>
            </a:r>
          </a:p>
          <a:p>
            <a:pPr>
              <a:spcBef>
                <a:spcPts val="1200"/>
              </a:spcBef>
              <a:spcAft>
                <a:spcPts val="600"/>
              </a:spcAft>
            </a:pPr>
            <a:r>
              <a:rPr lang="ro-RO" sz="2000" b="1" dirty="0"/>
              <a:t>Israel oprima pe săraci în loc să înfăptuiască dreptatea. </a:t>
            </a:r>
            <a:r>
              <a:rPr lang="ro-RO" sz="2000" b="1" dirty="0" smtClean="0"/>
              <a:t>Violenţa </a:t>
            </a:r>
            <a:r>
              <a:rPr lang="ro-RO" sz="2000" b="1" dirty="0"/>
              <a:t>domnea în locul păcii. Ei erau mândrii de fărădelegile lor în loc </a:t>
            </a:r>
            <a:r>
              <a:rPr lang="ro-RO" sz="2000" b="1" dirty="0" smtClean="0"/>
              <a:t>să-şi </a:t>
            </a:r>
            <a:r>
              <a:rPr lang="ro-RO" sz="2000" b="1" dirty="0"/>
              <a:t>calce mândria </a:t>
            </a:r>
            <a:r>
              <a:rPr lang="ro-RO" sz="2000" b="1" dirty="0" smtClean="0"/>
              <a:t>şi </a:t>
            </a:r>
            <a:r>
              <a:rPr lang="ro-RO" sz="2000" b="1" dirty="0"/>
              <a:t>să ceară iertare.</a:t>
            </a:r>
          </a:p>
        </p:txBody>
      </p:sp>
      <p:sp>
        <p:nvSpPr>
          <p:cNvPr id="4" name="Rectángulo 3">
            <a:extLst>
              <a:ext uri="{FF2B5EF4-FFF2-40B4-BE49-F238E27FC236}">
                <a16:creationId xmlns:a16="http://schemas.microsoft.com/office/drawing/2014/main" xmlns="" id="{B552599C-64ED-4801-9BDE-E4B7521581EB}"/>
              </a:ext>
            </a:extLst>
          </p:cNvPr>
          <p:cNvSpPr/>
          <p:nvPr/>
        </p:nvSpPr>
        <p:spPr>
          <a:xfrm>
            <a:off x="191589" y="2368598"/>
            <a:ext cx="4572000" cy="1323439"/>
          </a:xfrm>
          <a:prstGeom prst="rect">
            <a:avLst/>
          </a:prstGeom>
        </p:spPr>
        <p:txBody>
          <a:bodyPr>
            <a:spAutoFit/>
          </a:bodyPr>
          <a:lstStyle/>
          <a:p>
            <a:pPr>
              <a:spcBef>
                <a:spcPts val="600"/>
              </a:spcBef>
            </a:pPr>
            <a:r>
              <a:rPr lang="ro-RO" sz="2000" b="1" dirty="0"/>
              <a:t>În </a:t>
            </a:r>
            <a:r>
              <a:rPr lang="ro-RO" sz="2000" b="1" dirty="0" smtClean="0"/>
              <a:t>acelaşi </a:t>
            </a:r>
            <a:r>
              <a:rPr lang="ro-RO" sz="2000" b="1" dirty="0"/>
              <a:t>timp, </a:t>
            </a:r>
            <a:r>
              <a:rPr lang="ro-RO" sz="2000" b="1" dirty="0" smtClean="0"/>
              <a:t>profeţii </a:t>
            </a:r>
            <a:r>
              <a:rPr lang="ro-RO" sz="2000" b="1" dirty="0"/>
              <a:t>vociferau </a:t>
            </a:r>
            <a:r>
              <a:rPr lang="ro-RO" sz="2000" b="1" dirty="0" smtClean="0"/>
              <a:t>durerea </a:t>
            </a:r>
            <a:r>
              <a:rPr lang="ro-RO" sz="2000" b="1" dirty="0"/>
              <a:t>lui Dumnezeu cauzată de nedreptate. </a:t>
            </a:r>
            <a:r>
              <a:rPr lang="ro-RO" sz="2000" b="1" dirty="0" smtClean="0"/>
              <a:t>Aceştia </a:t>
            </a:r>
            <a:r>
              <a:rPr lang="ro-RO" sz="2000" b="1" dirty="0"/>
              <a:t>relatau sugestia lui Dumnezeu pentru restaurarea </a:t>
            </a:r>
            <a:r>
              <a:rPr lang="ro-RO" sz="2000" b="1" dirty="0" smtClean="0"/>
              <a:t>dreptăţii.</a:t>
            </a:r>
            <a:endParaRPr lang="ro-RO" sz="2000" b="1" dirty="0"/>
          </a:p>
        </p:txBody>
      </p:sp>
      <p:pic>
        <p:nvPicPr>
          <p:cNvPr id="6" name="Imagen 5">
            <a:extLst>
              <a:ext uri="{FF2B5EF4-FFF2-40B4-BE49-F238E27FC236}">
                <a16:creationId xmlns:a16="http://schemas.microsoft.com/office/drawing/2014/main" xmlns="" id="{4CB04FE2-384C-47AD-8EED-9E88806AF38F}"/>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1589" y="4003589"/>
            <a:ext cx="334243" cy="333830"/>
          </a:xfrm>
          <a:prstGeom prst="rect">
            <a:avLst/>
          </a:prstGeom>
          <a:solidFill>
            <a:srgbClr val="FFFFFF">
              <a:shade val="85000"/>
            </a:srgbClr>
          </a:solidFill>
          <a:ln w="571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Imagen 7" descr="Imagen que contiene espejo&#10;&#10;Descripción generada automáticamente">
            <a:extLst>
              <a:ext uri="{FF2B5EF4-FFF2-40B4-BE49-F238E27FC236}">
                <a16:creationId xmlns:a16="http://schemas.microsoft.com/office/drawing/2014/main" xmlns="" id="{EEDA55AD-1668-4A67-8B68-A8D0144A84C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91589" y="5036859"/>
            <a:ext cx="334243" cy="333830"/>
          </a:xfrm>
          <a:prstGeom prst="rect">
            <a:avLst/>
          </a:prstGeom>
          <a:solidFill>
            <a:srgbClr val="FFFFFF">
              <a:shade val="85000"/>
            </a:srgbClr>
          </a:solidFill>
          <a:ln w="571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Imagen 9">
            <a:extLst>
              <a:ext uri="{FF2B5EF4-FFF2-40B4-BE49-F238E27FC236}">
                <a16:creationId xmlns:a16="http://schemas.microsoft.com/office/drawing/2014/main" xmlns="" id="{517C43E9-8133-4FCD-972B-EB1EEB7F01D6}"/>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91589" y="6070129"/>
            <a:ext cx="334243" cy="333830"/>
          </a:xfrm>
          <a:prstGeom prst="rect">
            <a:avLst/>
          </a:prstGeom>
          <a:solidFill>
            <a:srgbClr val="FFFFFF">
              <a:shade val="85000"/>
            </a:srgbClr>
          </a:solidFill>
          <a:ln w="571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Imagen 11">
            <a:extLst>
              <a:ext uri="{FF2B5EF4-FFF2-40B4-BE49-F238E27FC236}">
                <a16:creationId xmlns:a16="http://schemas.microsoft.com/office/drawing/2014/main" xmlns="" id="{8724F0CE-2E9D-46E9-8481-BAF2F4F1CCF4}"/>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91589" y="5553494"/>
            <a:ext cx="333830" cy="333830"/>
          </a:xfrm>
          <a:prstGeom prst="rect">
            <a:avLst/>
          </a:prstGeom>
          <a:solidFill>
            <a:srgbClr val="FFFFFF">
              <a:shade val="85000"/>
            </a:srgbClr>
          </a:solidFill>
          <a:ln w="571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6" name="Imagen 15">
            <a:extLst>
              <a:ext uri="{FF2B5EF4-FFF2-40B4-BE49-F238E27FC236}">
                <a16:creationId xmlns:a16="http://schemas.microsoft.com/office/drawing/2014/main" xmlns="" id="{2F35B114-FC4C-4440-92A8-5A7FA2ACCA3E}"/>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91589" y="4520224"/>
            <a:ext cx="334243" cy="333830"/>
          </a:xfrm>
          <a:prstGeom prst="rect">
            <a:avLst/>
          </a:prstGeom>
          <a:solidFill>
            <a:srgbClr val="FFFFFF">
              <a:shade val="85000"/>
            </a:srgbClr>
          </a:solidFill>
          <a:ln w="571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xmlns="" val="1462356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left)">
                                      <p:cBhvr>
                                        <p:cTn id="35" dur="500"/>
                                        <p:tgtEl>
                                          <p:spTgt spid="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wipe(left)">
                                      <p:cBhvr>
                                        <p:cTn id="44" dur="500"/>
                                        <p:tgtEl>
                                          <p:spTgt spid="2">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wipe(left)">
                                      <p:cBhvr>
                                        <p:cTn id="53" dur="500"/>
                                        <p:tgtEl>
                                          <p:spTgt spid="2">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Effect transition="in" filter="wipe(left)">
                                      <p:cBhvr>
                                        <p:cTn id="6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B224F50-3FE6-42F7-A01D-506877181DB7}"/>
              </a:ext>
            </a:extLst>
          </p:cNvPr>
          <p:cNvSpPr/>
          <p:nvPr/>
        </p:nvSpPr>
        <p:spPr>
          <a:xfrm>
            <a:off x="0" y="-60963"/>
            <a:ext cx="9143999" cy="646331"/>
          </a:xfrm>
          <a:prstGeom prst="rect">
            <a:avLst/>
          </a:prstGeom>
          <a:noFill/>
        </p:spPr>
        <p:txBody>
          <a:bodyPr wrap="square" rtlCol="0">
            <a:spAutoFit/>
            <a:scene3d>
              <a:camera prst="orthographicFront"/>
              <a:lightRig rig="brightRoom" dir="tl">
                <a:rot lat="0" lon="0" rev="6600000"/>
              </a:lightRig>
            </a:scene3d>
            <a:sp3d extrusionH="25400" contourW="8890">
              <a:bevelT w="38100" h="31750"/>
              <a:contourClr>
                <a:schemeClr val="tx1"/>
              </a:contourClr>
            </a:sp3d>
          </a:bodyPr>
          <a:lstStyle/>
          <a:p>
            <a:pPr algn="ctr" defTabSz="914400"/>
            <a:r>
              <a:rPr lang="ro-RO" sz="3600" b="1" smtClean="0">
                <a:ln w="11430"/>
                <a:solidFill>
                  <a:srgbClr val="B72730"/>
                </a:solidFill>
                <a:effectLst>
                  <a:outerShdw blurRad="50800" dist="39000" dir="5460000" algn="tl">
                    <a:srgbClr val="000000">
                      <a:alpha val="38000"/>
                    </a:srgbClr>
                  </a:outerShdw>
                </a:effectLst>
              </a:rPr>
              <a:t>DUMNEZEU SUFERĂ </a:t>
            </a:r>
            <a:r>
              <a:rPr lang="ro-RO" sz="3600" b="1" smtClean="0">
                <a:ln w="11430"/>
                <a:solidFill>
                  <a:srgbClr val="B72730"/>
                </a:solidFill>
                <a:effectLst>
                  <a:outerShdw blurRad="50800" dist="39000" dir="5460000" algn="tl">
                    <a:srgbClr val="000000">
                      <a:alpha val="38000"/>
                    </a:srgbClr>
                  </a:outerShdw>
                </a:effectLst>
              </a:rPr>
              <a:t>DIN CAUZA </a:t>
            </a:r>
            <a:r>
              <a:rPr lang="ro-RO" sz="3600" b="1" smtClean="0">
                <a:ln w="11430"/>
                <a:solidFill>
                  <a:srgbClr val="B72730"/>
                </a:solidFill>
                <a:effectLst>
                  <a:outerShdw blurRad="50800" dist="39000" dir="5460000" algn="tl">
                    <a:srgbClr val="000000">
                      <a:alpha val="38000"/>
                    </a:srgbClr>
                  </a:outerShdw>
                </a:effectLst>
              </a:rPr>
              <a:t>NEDREPTĂŢII</a:t>
            </a:r>
            <a:endParaRPr lang="ro-RO" sz="3600" b="1">
              <a:ln w="11430"/>
              <a:solidFill>
                <a:srgbClr val="B72730"/>
              </a:solidFill>
              <a:effectLst>
                <a:outerShdw blurRad="50800" dist="39000" dir="5460000" algn="tl">
                  <a:srgbClr val="000000">
                    <a:alpha val="38000"/>
                  </a:srgbClr>
                </a:outerShdw>
              </a:effectLst>
            </a:endParaRPr>
          </a:p>
        </p:txBody>
      </p:sp>
      <p:sp>
        <p:nvSpPr>
          <p:cNvPr id="3" name="Rectángulo 2">
            <a:extLst>
              <a:ext uri="{FF2B5EF4-FFF2-40B4-BE49-F238E27FC236}">
                <a16:creationId xmlns:a16="http://schemas.microsoft.com/office/drawing/2014/main" xmlns="" id="{54E4508E-7DD4-47E5-96CE-5275914E5D78}"/>
              </a:ext>
            </a:extLst>
          </p:cNvPr>
          <p:cNvSpPr/>
          <p:nvPr/>
        </p:nvSpPr>
        <p:spPr>
          <a:xfrm>
            <a:off x="152400" y="625567"/>
            <a:ext cx="8839198" cy="615553"/>
          </a:xfrm>
          <a:prstGeom prst="rect">
            <a:avLst/>
          </a:prstGeom>
        </p:spPr>
        <p:txBody>
          <a:bodyPr wrap="square">
            <a:spAutoFit/>
            <a:scene3d>
              <a:camera prst="orthographicFront"/>
              <a:lightRig rig="threePt" dir="t"/>
            </a:scene3d>
            <a:sp3d extrusionH="57150">
              <a:bevelT w="38100" h="38100"/>
            </a:sp3d>
          </a:bodyPr>
          <a:lstStyle/>
          <a:p>
            <a:pPr algn="ctr"/>
            <a:r>
              <a:rPr lang="ro-RO" sz="1700" b="1" dirty="0" smtClean="0">
                <a:solidFill>
                  <a:srgbClr val="B72730"/>
                </a:solidFill>
                <a:latin typeface="Comic Sans MS" panose="030F0702030302020204" pitchFamily="66" charset="0"/>
              </a:rPr>
              <a:t>„Ascultă-le </a:t>
            </a:r>
            <a:r>
              <a:rPr lang="ro-RO" sz="1700" b="1" dirty="0" smtClean="0">
                <a:solidFill>
                  <a:srgbClr val="B72730"/>
                </a:solidFill>
                <a:latin typeface="Comic Sans MS" panose="030F0702030302020204" pitchFamily="66" charset="0"/>
              </a:rPr>
              <a:t>glasul deci, dar înştiinţează-i şi fă-le cunoscut dreptul împăratului care va domni peste ei.” </a:t>
            </a:r>
            <a:r>
              <a:rPr lang="ro-RO" sz="1600" b="1" dirty="0" smtClean="0">
                <a:solidFill>
                  <a:srgbClr val="B72730"/>
                </a:solidFill>
                <a:latin typeface="Comic Sans MS" panose="030F0702030302020204" pitchFamily="66" charset="0"/>
              </a:rPr>
              <a:t>(1 Samuel 8:9)</a:t>
            </a:r>
            <a:endParaRPr lang="ro-RO" b="1" dirty="0">
              <a:solidFill>
                <a:srgbClr val="B7273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E90C78C9-FFAA-4AE4-8B33-891B9EB028C0}"/>
              </a:ext>
            </a:extLst>
          </p:cNvPr>
          <p:cNvSpPr txBox="1"/>
          <p:nvPr/>
        </p:nvSpPr>
        <p:spPr>
          <a:xfrm>
            <a:off x="313508" y="1271898"/>
            <a:ext cx="4746176" cy="2708434"/>
          </a:xfrm>
          <a:prstGeom prst="rect">
            <a:avLst/>
          </a:prstGeom>
          <a:noFill/>
        </p:spPr>
        <p:txBody>
          <a:bodyPr wrap="square" rtlCol="0">
            <a:spAutoFit/>
          </a:bodyPr>
          <a:lstStyle/>
          <a:p>
            <a:pPr>
              <a:spcBef>
                <a:spcPts val="600"/>
              </a:spcBef>
            </a:pPr>
            <a:r>
              <a:rPr lang="ro-RO" sz="2000" b="1" dirty="0"/>
              <a:t>Israel a hotărât să schimbe regimul teocrat cu monarhia pentru a fi </a:t>
            </a:r>
            <a:r>
              <a:rPr lang="ro-RO" sz="2000" b="1" dirty="0" smtClean="0"/>
              <a:t>şi </a:t>
            </a:r>
            <a:r>
              <a:rPr lang="ro-RO" sz="2000" b="1" dirty="0"/>
              <a:t>el ca neamurile.</a:t>
            </a:r>
          </a:p>
          <a:p>
            <a:pPr>
              <a:spcBef>
                <a:spcPts val="600"/>
              </a:spcBef>
            </a:pPr>
            <a:r>
              <a:rPr lang="ro-RO" sz="2000" b="1" dirty="0"/>
              <a:t>Dumnezeu a trimis un profet să-i avertizeze de </a:t>
            </a:r>
            <a:r>
              <a:rPr lang="ro-RO" sz="2000" b="1" dirty="0" smtClean="0"/>
              <a:t>consecinţele </a:t>
            </a:r>
            <a:r>
              <a:rPr lang="ro-RO" sz="2000" b="1" dirty="0"/>
              <a:t>deciziei lor.</a:t>
            </a:r>
          </a:p>
          <a:p>
            <a:pPr>
              <a:spcBef>
                <a:spcPts val="600"/>
              </a:spcBef>
            </a:pPr>
            <a:r>
              <a:rPr lang="ro-RO" sz="2000" b="1" dirty="0"/>
              <a:t>Dacă vor dori să fie ca neamurile, în curând se vor </a:t>
            </a:r>
            <a:r>
              <a:rPr lang="ro-RO" sz="2000" b="1" dirty="0" smtClean="0"/>
              <a:t>şi </a:t>
            </a:r>
            <a:r>
              <a:rPr lang="ro-RO" sz="2000" b="1" dirty="0"/>
              <a:t>comporta precum neamurile. Adică vor </a:t>
            </a:r>
            <a:r>
              <a:rPr lang="ro-RO" sz="2000" b="1" dirty="0" smtClean="0"/>
              <a:t>deveni necinstiţi</a:t>
            </a:r>
            <a:r>
              <a:rPr lang="ro-RO" sz="2000" b="1" dirty="0"/>
              <a:t>, vor profita de cei săraci </a:t>
            </a:r>
            <a:r>
              <a:rPr lang="ro-RO" sz="2000" b="1" dirty="0" smtClean="0"/>
              <a:t>şi </a:t>
            </a:r>
            <a:r>
              <a:rPr lang="ro-RO" sz="2000" b="1" dirty="0"/>
              <a:t>se vor lepăda de </a:t>
            </a:r>
            <a:r>
              <a:rPr lang="ro-RO" sz="2000" b="1" dirty="0" smtClean="0"/>
              <a:t>remuşcări</a:t>
            </a:r>
            <a:r>
              <a:rPr lang="ro-RO" sz="2000" b="1" dirty="0"/>
              <a:t>.</a:t>
            </a:r>
          </a:p>
        </p:txBody>
      </p:sp>
      <p:pic>
        <p:nvPicPr>
          <p:cNvPr id="6" name="Imagen 5" descr="Imagen que contiene suelo, persona&#10;&#10;Descripción generada automáticamente">
            <a:extLst>
              <a:ext uri="{FF2B5EF4-FFF2-40B4-BE49-F238E27FC236}">
                <a16:creationId xmlns:a16="http://schemas.microsoft.com/office/drawing/2014/main" xmlns="" id="{21BF4D79-5D5F-43E1-AC19-63E27AC0062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74472" y="4318184"/>
            <a:ext cx="4245427" cy="19142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agen 6">
            <a:extLst>
              <a:ext uri="{FF2B5EF4-FFF2-40B4-BE49-F238E27FC236}">
                <a16:creationId xmlns:a16="http://schemas.microsoft.com/office/drawing/2014/main" xmlns="" id="{B87E924F-9076-487E-A898-46D006F793C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059684" y="1422754"/>
            <a:ext cx="3770808" cy="2557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ángulo 8">
            <a:extLst>
              <a:ext uri="{FF2B5EF4-FFF2-40B4-BE49-F238E27FC236}">
                <a16:creationId xmlns:a16="http://schemas.microsoft.com/office/drawing/2014/main" xmlns="" id="{EE072AC4-33E3-4AC1-8985-5D21C258D789}"/>
              </a:ext>
            </a:extLst>
          </p:cNvPr>
          <p:cNvSpPr/>
          <p:nvPr/>
        </p:nvSpPr>
        <p:spPr>
          <a:xfrm>
            <a:off x="4419597" y="3980332"/>
            <a:ext cx="4572001" cy="2823850"/>
          </a:xfrm>
          <a:prstGeom prst="rect">
            <a:avLst/>
          </a:prstGeom>
        </p:spPr>
        <p:txBody>
          <a:bodyPr>
            <a:spAutoFit/>
          </a:bodyPr>
          <a:lstStyle/>
          <a:p>
            <a:pPr>
              <a:lnSpc>
                <a:spcPts val="2300"/>
              </a:lnSpc>
              <a:spcBef>
                <a:spcPts val="600"/>
              </a:spcBef>
            </a:pPr>
            <a:r>
              <a:rPr lang="ro-RO" sz="2000" b="1" dirty="0"/>
              <a:t>Dumnezeu era întristat de </a:t>
            </a:r>
            <a:r>
              <a:rPr lang="ro-RO" sz="2000" b="1" dirty="0" smtClean="0"/>
              <a:t>consecinţele </a:t>
            </a:r>
            <a:r>
              <a:rPr lang="ro-RO" sz="2000" b="1" dirty="0"/>
              <a:t>pe care Israel urma să le îndure din cauza îndepărtării lui de Dumnezeu. Mesajul </a:t>
            </a:r>
            <a:r>
              <a:rPr lang="ro-RO" sz="2000" b="1" dirty="0" smtClean="0"/>
              <a:t>profeţilor </a:t>
            </a:r>
            <a:r>
              <a:rPr lang="ro-RO" sz="2000" b="1" dirty="0"/>
              <a:t>exprima </a:t>
            </a:r>
            <a:r>
              <a:rPr lang="ro-RO" sz="2000" b="1" dirty="0" smtClean="0"/>
              <a:t>tristeţea </a:t>
            </a:r>
            <a:r>
              <a:rPr lang="ro-RO" sz="2000" b="1" dirty="0"/>
              <a:t>aceasta.</a:t>
            </a:r>
          </a:p>
          <a:p>
            <a:pPr>
              <a:lnSpc>
                <a:spcPts val="2300"/>
              </a:lnSpc>
              <a:spcBef>
                <a:spcPts val="600"/>
              </a:spcBef>
            </a:pPr>
            <a:r>
              <a:rPr lang="ro-RO" sz="2000" b="1" dirty="0"/>
              <a:t>Mesajul </a:t>
            </a:r>
            <a:r>
              <a:rPr lang="ro-RO" sz="2000" b="1" dirty="0" smtClean="0"/>
              <a:t>profeţilor </a:t>
            </a:r>
            <a:r>
              <a:rPr lang="ro-RO" sz="2000" b="1" dirty="0"/>
              <a:t>de asemenea reda chemarea lui Dumnezeu pentru restituirea </a:t>
            </a:r>
            <a:r>
              <a:rPr lang="ro-RO" sz="2000" b="1" dirty="0" smtClean="0"/>
              <a:t>dreptăţii</a:t>
            </a:r>
            <a:r>
              <a:rPr lang="ro-RO" sz="2000" b="1" dirty="0"/>
              <a:t>, îndepărtarea oricărei opresiuni </a:t>
            </a:r>
            <a:r>
              <a:rPr lang="ro-RO" sz="2000" b="1" dirty="0" smtClean="0"/>
              <a:t>şi </a:t>
            </a:r>
            <a:r>
              <a:rPr lang="ro-RO" sz="2000" b="1" dirty="0"/>
              <a:t>mângâierea </a:t>
            </a:r>
            <a:r>
              <a:rPr lang="ro-RO" sz="2000" b="1" dirty="0" smtClean="0"/>
              <a:t>suferinţelor </a:t>
            </a:r>
            <a:r>
              <a:rPr lang="ro-RO" sz="2000" b="1" dirty="0"/>
              <a:t>oamenilor din jurul nostru</a:t>
            </a:r>
            <a:r>
              <a:rPr lang="ro-RO" sz="2000" b="1" dirty="0" smtClean="0"/>
              <a:t>.</a:t>
            </a:r>
            <a:endParaRPr lang="ro-RO" sz="2000" b="1" dirty="0"/>
          </a:p>
        </p:txBody>
      </p:sp>
    </p:spTree>
    <p:extLst>
      <p:ext uri="{BB962C8B-B14F-4D97-AF65-F5344CB8AC3E}">
        <p14:creationId xmlns:p14="http://schemas.microsoft.com/office/powerpoint/2010/main" xmlns="" val="3262758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wipe(left)">
                                      <p:cBhvr>
                                        <p:cTn id="53" dur="500"/>
                                        <p:tgtEl>
                                          <p:spTgt spid="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Effect transition="in" filter="wipe(left)">
                                      <p:cBhvr>
                                        <p:cTn id="5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4B84741-766D-466F-A9EF-B6C8E319FB79}"/>
              </a:ext>
            </a:extLst>
          </p:cNvPr>
          <p:cNvSpPr/>
          <p:nvPr/>
        </p:nvSpPr>
        <p:spPr>
          <a:xfrm>
            <a:off x="1" y="0"/>
            <a:ext cx="9143998" cy="707886"/>
          </a:xfrm>
          <a:prstGeom prst="rect">
            <a:avLst/>
          </a:prstGeom>
          <a:noFill/>
        </p:spPr>
        <p:txBody>
          <a:bodyPr wrap="square" rtlCol="0">
            <a:spAutoFit/>
            <a:scene3d>
              <a:camera prst="orthographicFront"/>
              <a:lightRig rig="chilly" dir="tl"/>
            </a:scene3d>
            <a:sp3d contourW="25400" prstMaterial="matte">
              <a:bevelT w="25400" h="55880" prst="artDeco"/>
              <a:contourClr>
                <a:schemeClr val="accent2">
                  <a:tint val="20000"/>
                </a:schemeClr>
              </a:contourClr>
            </a:sp3d>
          </a:bodyPr>
          <a:lstStyle/>
          <a:p>
            <a:pPr algn="ctr" defTabSz="914400"/>
            <a:r>
              <a:rPr lang="ro-RO" sz="4000" b="1" spc="50" smtClean="0">
                <a:ln w="11430"/>
                <a:solidFill>
                  <a:srgbClr val="FFFF66"/>
                </a:solidFill>
                <a:effectLst>
                  <a:outerShdw blurRad="76200" dist="50800" dir="5400000" algn="tl" rotWithShape="0">
                    <a:srgbClr val="000000">
                      <a:alpha val="65000"/>
                    </a:srgbClr>
                  </a:outerShdw>
                </a:effectLst>
              </a:rPr>
              <a:t>DUMNEZEU CHEAMĂ </a:t>
            </a:r>
            <a:r>
              <a:rPr lang="ro-RO" sz="4000" b="1" spc="50" smtClean="0">
                <a:ln w="11430"/>
                <a:solidFill>
                  <a:srgbClr val="FFFF66"/>
                </a:solidFill>
                <a:effectLst>
                  <a:outerShdw blurRad="76200" dist="50800" dir="5400000" algn="tl" rotWithShape="0">
                    <a:srgbClr val="000000">
                      <a:alpha val="65000"/>
                    </a:srgbClr>
                  </a:outerShdw>
                </a:effectLst>
              </a:rPr>
              <a:t>LA </a:t>
            </a:r>
            <a:r>
              <a:rPr lang="ro-RO" sz="4000" b="1" spc="50" smtClean="0">
                <a:ln w="11430"/>
                <a:solidFill>
                  <a:srgbClr val="FFFF66"/>
                </a:solidFill>
                <a:effectLst>
                  <a:outerShdw blurRad="76200" dist="50800" dir="5400000" algn="tl" rotWithShape="0">
                    <a:srgbClr val="000000">
                      <a:alpha val="65000"/>
                    </a:srgbClr>
                  </a:outerShdw>
                </a:effectLst>
              </a:rPr>
              <a:t>POCĂINŢĂ</a:t>
            </a:r>
            <a:endParaRPr lang="ro-RO" sz="4000" b="1" spc="50">
              <a:ln w="11430"/>
              <a:solidFill>
                <a:srgbClr val="FFFF66"/>
              </a:solidFill>
              <a:effectLst>
                <a:outerShdw blurRad="76200" dist="50800" dir="5400000" algn="tl" rotWithShape="0">
                  <a:srgbClr val="000000">
                    <a:alpha val="65000"/>
                  </a:srgbClr>
                </a:outerShdw>
              </a:effectLst>
            </a:endParaRPr>
          </a:p>
        </p:txBody>
      </p:sp>
      <p:sp>
        <p:nvSpPr>
          <p:cNvPr id="3" name="Rectángulo 2">
            <a:extLst>
              <a:ext uri="{FF2B5EF4-FFF2-40B4-BE49-F238E27FC236}">
                <a16:creationId xmlns:a16="http://schemas.microsoft.com/office/drawing/2014/main" xmlns="" id="{B1433A82-4664-4FDB-88B3-3080B5F5B405}"/>
              </a:ext>
            </a:extLst>
          </p:cNvPr>
          <p:cNvSpPr/>
          <p:nvPr/>
        </p:nvSpPr>
        <p:spPr>
          <a:xfrm>
            <a:off x="3493225" y="721366"/>
            <a:ext cx="5485312" cy="1477328"/>
          </a:xfrm>
          <a:prstGeom prst="rect">
            <a:avLst/>
          </a:prstGeom>
        </p:spPr>
        <p:txBody>
          <a:bodyPr wrap="square">
            <a:spAutoFit/>
          </a:bodyPr>
          <a:lstStyle/>
          <a:p>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a:t>
            </a:r>
            <a:r>
              <a:rPr lang="ro-RO" b="1" dirty="0" err="1" smtClean="0">
                <a:solidFill>
                  <a:schemeClr val="bg1"/>
                </a:solidFill>
                <a:effectLst>
                  <a:outerShdw blurRad="38100" dist="38100" dir="2700000" algn="tl">
                    <a:srgbClr val="000000">
                      <a:alpha val="43137"/>
                    </a:srgbClr>
                  </a:outerShdw>
                </a:effectLst>
                <a:latin typeface="Comic Sans MS" panose="030F0702030302020204" pitchFamily="66" charset="0"/>
              </a:rPr>
              <a:t>Aşa</a:t>
            </a:r>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vorbeşte Domnul: „Pentru trei nelegiuiri ale lui Israel, ba pentru patru, </a:t>
            </a:r>
            <a:r>
              <a:rPr lang="ro-RO" b="1" dirty="0" err="1" smtClean="0">
                <a:solidFill>
                  <a:schemeClr val="bg1"/>
                </a:solidFill>
                <a:effectLst>
                  <a:outerShdw blurRad="38100" dist="38100" dir="2700000" algn="tl">
                    <a:srgbClr val="000000">
                      <a:alpha val="43137"/>
                    </a:srgbClr>
                  </a:outerShdw>
                </a:effectLst>
                <a:latin typeface="Comic Sans MS" panose="030F0702030302020204" pitchFamily="66" charset="0"/>
              </a:rPr>
              <a:t>nu-Mi</a:t>
            </a:r>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 schimb hotărârea, pentru că au vândut pe cel neprihănit pe bani şi pe sărac pe o pereche de </a:t>
            </a:r>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încălţăminte</a:t>
            </a:r>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sz="1600" b="1" dirty="0" smtClean="0">
                <a:solidFill>
                  <a:schemeClr val="bg1"/>
                </a:solidFill>
                <a:effectLst>
                  <a:outerShdw blurRad="38100" dist="38100" dir="2700000" algn="tl">
                    <a:srgbClr val="000000">
                      <a:alpha val="43137"/>
                    </a:srgbClr>
                  </a:outerShdw>
                </a:effectLst>
                <a:latin typeface="Comic Sans MS" panose="030F0702030302020204" pitchFamily="66" charset="0"/>
              </a:rPr>
              <a:t>(Amos 2:6)</a:t>
            </a:r>
            <a:endParaRPr lang="ro-RO" sz="1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60A59534-C5CC-4E31-8C9D-9C571E794E16}"/>
              </a:ext>
            </a:extLst>
          </p:cNvPr>
          <p:cNvSpPr txBox="1"/>
          <p:nvPr/>
        </p:nvSpPr>
        <p:spPr>
          <a:xfrm>
            <a:off x="3493226" y="2185859"/>
            <a:ext cx="5485312" cy="2015936"/>
          </a:xfrm>
          <a:prstGeom prst="rect">
            <a:avLst/>
          </a:prstGeom>
          <a:noFill/>
        </p:spPr>
        <p:txBody>
          <a:bodyPr wrap="square" rtlCol="0">
            <a:spAutoFit/>
          </a:bodyPr>
          <a:lstStyle/>
          <a:p>
            <a:pPr>
              <a:spcBef>
                <a:spcPts val="600"/>
              </a:spcBef>
            </a:pPr>
            <a:r>
              <a:rPr lang="ro-RO" sz="2000" b="1" dirty="0"/>
              <a:t>Mesajul profetului Amos începe cu pedepsirea de către Dumnezeu a neamurilor pentru </a:t>
            </a:r>
            <a:r>
              <a:rPr lang="ro-RO" sz="2000" b="1" dirty="0" smtClean="0"/>
              <a:t>atrocităţile </a:t>
            </a:r>
            <a:r>
              <a:rPr lang="ro-RO" sz="2000" b="1" dirty="0"/>
              <a:t>comise (1:3-2:3).</a:t>
            </a:r>
          </a:p>
          <a:p>
            <a:pPr>
              <a:spcBef>
                <a:spcPts val="600"/>
              </a:spcBef>
            </a:pPr>
            <a:r>
              <a:rPr lang="ro-RO" sz="2000" b="1" dirty="0"/>
              <a:t>Israel a primit acest mesaj, chiar </a:t>
            </a:r>
            <a:r>
              <a:rPr lang="ro-RO" sz="2000" b="1" dirty="0" smtClean="0"/>
              <a:t>şi </a:t>
            </a:r>
            <a:r>
              <a:rPr lang="ro-RO" sz="2000" b="1" dirty="0"/>
              <a:t>când îl condamna Iuda pentru respingerea lui Dumnezeu </a:t>
            </a:r>
            <a:r>
              <a:rPr lang="ro-RO" sz="2000" b="1" dirty="0" smtClean="0"/>
              <a:t>şi </a:t>
            </a:r>
            <a:r>
              <a:rPr lang="ro-RO" sz="2000" b="1" dirty="0"/>
              <a:t>nerespectarea Legii Lui (2:4-5).</a:t>
            </a:r>
          </a:p>
        </p:txBody>
      </p:sp>
      <p:pic>
        <p:nvPicPr>
          <p:cNvPr id="6" name="Imagen 5" descr="Imagen que contiene persona, edificio, exterior, montar&#10;&#10;Descripción generada automáticamente">
            <a:extLst>
              <a:ext uri="{FF2B5EF4-FFF2-40B4-BE49-F238E27FC236}">
                <a16:creationId xmlns:a16="http://schemas.microsoft.com/office/drawing/2014/main" xmlns="" id="{D6B65473-1E69-45C2-8653-AB0163082B84}"/>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65463" y="808452"/>
            <a:ext cx="3162300" cy="3389805"/>
          </a:xfrm>
          <a:prstGeom prst="roundRect">
            <a:avLst>
              <a:gd name="adj" fmla="val 4167"/>
            </a:avLst>
          </a:prstGeom>
          <a:solidFill>
            <a:srgbClr val="FFFFFF"/>
          </a:solidFill>
          <a:ln w="76200" cap="sq">
            <a:solidFill>
              <a:schemeClr val="bg1"/>
            </a:solidFill>
            <a:miter lim="800000"/>
          </a:ln>
          <a:effectLst/>
          <a:scene3d>
            <a:camera prst="orthographicFront"/>
            <a:lightRig rig="threePt" dir="t">
              <a:rot lat="0" lon="0" rev="2700000"/>
            </a:lightRig>
          </a:scene3d>
          <a:sp3d contourW="6350">
            <a:bevelT h="38100"/>
            <a:contourClr>
              <a:srgbClr val="C0C0C0"/>
            </a:contourClr>
          </a:sp3d>
        </p:spPr>
      </p:pic>
      <p:sp>
        <p:nvSpPr>
          <p:cNvPr id="7" name="Rectángulo 6">
            <a:extLst>
              <a:ext uri="{FF2B5EF4-FFF2-40B4-BE49-F238E27FC236}">
                <a16:creationId xmlns:a16="http://schemas.microsoft.com/office/drawing/2014/main" xmlns="" id="{6954771A-E45F-4D38-9BC7-690B82BDB797}"/>
              </a:ext>
            </a:extLst>
          </p:cNvPr>
          <p:cNvSpPr/>
          <p:nvPr/>
        </p:nvSpPr>
        <p:spPr>
          <a:xfrm>
            <a:off x="165463" y="4222934"/>
            <a:ext cx="5097239" cy="2631490"/>
          </a:xfrm>
          <a:prstGeom prst="rect">
            <a:avLst/>
          </a:prstGeom>
        </p:spPr>
        <p:txBody>
          <a:bodyPr wrap="square">
            <a:spAutoFit/>
          </a:bodyPr>
          <a:lstStyle/>
          <a:p>
            <a:pPr>
              <a:spcBef>
                <a:spcPts val="600"/>
              </a:spcBef>
            </a:pPr>
            <a:r>
              <a:rPr lang="ro-RO" sz="2000" b="1" dirty="0"/>
              <a:t>Cu toate acestea, Israel avea cea mai lungă listă de păcate </a:t>
            </a:r>
            <a:r>
              <a:rPr lang="ro-RO" sz="2000" b="1" dirty="0" smtClean="0"/>
              <a:t>şi </a:t>
            </a:r>
            <a:r>
              <a:rPr lang="ro-RO" sz="2000" b="1" dirty="0"/>
              <a:t>cea mai severă condamnare: </a:t>
            </a:r>
            <a:r>
              <a:rPr lang="ro-RO" sz="2000" b="1" dirty="0" smtClean="0"/>
              <a:t>egoism, </a:t>
            </a:r>
            <a:r>
              <a:rPr lang="ro-RO" sz="2000" b="1" dirty="0"/>
              <a:t>lăcomie</a:t>
            </a:r>
            <a:r>
              <a:rPr lang="ro-RO" sz="2000" b="1" dirty="0" smtClean="0"/>
              <a:t>, profitarea </a:t>
            </a:r>
            <a:r>
              <a:rPr lang="ro-RO" sz="2000" b="1" dirty="0"/>
              <a:t>de cei </a:t>
            </a:r>
            <a:r>
              <a:rPr lang="ro-RO" sz="2000" b="1" dirty="0" smtClean="0"/>
              <a:t>neajutoraţi</a:t>
            </a:r>
            <a:r>
              <a:rPr lang="ro-RO" sz="2000" b="1" dirty="0"/>
              <a:t>, imoralitate, nedreptate (2:6-16).</a:t>
            </a:r>
          </a:p>
          <a:p>
            <a:pPr>
              <a:spcBef>
                <a:spcPts val="600"/>
              </a:spcBef>
            </a:pPr>
            <a:r>
              <a:rPr lang="ro-RO" sz="2000" b="1" dirty="0"/>
              <a:t>Dumnezeu cheamă pe poporul său la </a:t>
            </a:r>
            <a:r>
              <a:rPr lang="ro-RO" sz="2000" b="1" dirty="0" smtClean="0"/>
              <a:t>pocăinţă şi </a:t>
            </a:r>
            <a:r>
              <a:rPr lang="ro-RO" sz="2000" b="1" dirty="0"/>
              <a:t>la schimbarea radicală a atitudinii lor: </a:t>
            </a:r>
            <a:r>
              <a:rPr lang="ro-RO" sz="2000" b="1" dirty="0" smtClean="0"/>
              <a:t>'Urâţi </a:t>
            </a:r>
            <a:r>
              <a:rPr lang="ro-RO" sz="2000" b="1" dirty="0"/>
              <a:t>răul </a:t>
            </a:r>
            <a:r>
              <a:rPr lang="ro-RO" sz="2000" b="1" dirty="0" smtClean="0"/>
              <a:t>şi iubiţi </a:t>
            </a:r>
            <a:r>
              <a:rPr lang="ro-RO" sz="2000" b="1" dirty="0"/>
              <a:t>binele, </a:t>
            </a:r>
            <a:r>
              <a:rPr lang="ro-RO" sz="2000" b="1" dirty="0" smtClean="0"/>
              <a:t>faceţi </a:t>
            </a:r>
            <a:r>
              <a:rPr lang="ro-RO" sz="2000" b="1" dirty="0"/>
              <a:t>să domnească dreptatea la poarta </a:t>
            </a:r>
            <a:r>
              <a:rPr lang="ro-RO" sz="2000" b="1" dirty="0" smtClean="0"/>
              <a:t>cetăţii</a:t>
            </a:r>
            <a:r>
              <a:rPr lang="ro-RO" sz="2000" b="1" dirty="0"/>
              <a:t>.’ (Amos 5:15</a:t>
            </a:r>
            <a:r>
              <a:rPr lang="ro-RO" sz="2000" b="1" dirty="0" smtClean="0"/>
              <a:t>).</a:t>
            </a:r>
            <a:endParaRPr lang="ro-RO" sz="2000" b="1" dirty="0"/>
          </a:p>
        </p:txBody>
      </p:sp>
      <p:pic>
        <p:nvPicPr>
          <p:cNvPr id="9" name="Imagen 8" descr="Imagen que contiene texto&#10;&#10;Descripción generada automáticamente">
            <a:extLst>
              <a:ext uri="{FF2B5EF4-FFF2-40B4-BE49-F238E27FC236}">
                <a16:creationId xmlns:a16="http://schemas.microsoft.com/office/drawing/2014/main" xmlns="" id="{A3A10EC4-8E58-41A1-A09E-5F89F43E0E73}"/>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5262702" y="4323923"/>
            <a:ext cx="3715835" cy="2346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55571"/>
            </a:contourClr>
          </a:sp3d>
        </p:spPr>
      </p:pic>
    </p:spTree>
    <p:extLst>
      <p:ext uri="{BB962C8B-B14F-4D97-AF65-F5344CB8AC3E}">
        <p14:creationId xmlns:p14="http://schemas.microsoft.com/office/powerpoint/2010/main" xmlns="" val="555679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wipe(left)">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wipe(left)">
                                      <p:cBhvr>
                                        <p:cTn id="4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Imagen 13" descr="Imagen que contiene suelo, edificio, persona&#10;&#10;Descripción generada automáticamente">
            <a:extLst>
              <a:ext uri="{FF2B5EF4-FFF2-40B4-BE49-F238E27FC236}">
                <a16:creationId xmlns:a16="http://schemas.microsoft.com/office/drawing/2014/main" xmlns="" id="{61FFE7C8-EE4D-4323-AF3D-76D79B9A7584}"/>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242929" y="3601606"/>
            <a:ext cx="4633868" cy="1209219"/>
          </a:xfrm>
          <a:prstGeom prst="snip2DiagRect">
            <a:avLst>
              <a:gd name="adj1" fmla="val 1656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xmlns="" id="{8373FED6-E21C-4055-9872-CE08EC919FC4}"/>
              </a:ext>
            </a:extLst>
          </p:cNvPr>
          <p:cNvSpPr/>
          <p:nvPr/>
        </p:nvSpPr>
        <p:spPr>
          <a:xfrm>
            <a:off x="1" y="-43540"/>
            <a:ext cx="9143998" cy="646331"/>
          </a:xfrm>
          <a:prstGeom prst="rect">
            <a:avLst/>
          </a:prstGeom>
          <a:noFill/>
          <a:effectLst/>
        </p:spPr>
        <p:txBody>
          <a:bodyPr wrap="square" rtlCol="0">
            <a:spAutoFit/>
            <a:scene3d>
              <a:camera prst="orthographicFront">
                <a:rot lat="0" lon="0" rev="0"/>
              </a:camera>
              <a:lightRig rig="twoPt" dir="t"/>
            </a:scene3d>
            <a:sp3d contourW="6350" prstMaterial="metal">
              <a:bevelT w="127000" h="31750" prst="relaxedInset"/>
              <a:contourClr>
                <a:schemeClr val="accent1">
                  <a:shade val="75000"/>
                </a:schemeClr>
              </a:contourClr>
            </a:sp3d>
          </a:bodyPr>
          <a:lstStyle/>
          <a:p>
            <a:pPr algn="ctr" defTabSz="914400"/>
            <a:r>
              <a:rPr lang="ro-RO"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DUMNEZEU CERE DREPTATE </a:t>
            </a:r>
            <a:r>
              <a:rPr lang="ro-RO"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Ş</a:t>
            </a:r>
            <a:r>
              <a:rPr lang="ro-RO"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I IARTĂ PĂCATUL</a:t>
            </a:r>
            <a:endParaRPr lang="ro-RO"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ndParaRPr>
          </a:p>
        </p:txBody>
      </p:sp>
      <p:sp>
        <p:nvSpPr>
          <p:cNvPr id="4" name="CuadroTexto 3">
            <a:extLst>
              <a:ext uri="{FF2B5EF4-FFF2-40B4-BE49-F238E27FC236}">
                <a16:creationId xmlns:a16="http://schemas.microsoft.com/office/drawing/2014/main" xmlns="" id="{09911359-E41A-4D0E-8682-FDE246CDAB0C}"/>
              </a:ext>
            </a:extLst>
          </p:cNvPr>
          <p:cNvSpPr txBox="1"/>
          <p:nvPr/>
        </p:nvSpPr>
        <p:spPr>
          <a:xfrm>
            <a:off x="165456" y="1610409"/>
            <a:ext cx="4868107" cy="1938992"/>
          </a:xfrm>
          <a:prstGeom prst="rect">
            <a:avLst/>
          </a:prstGeom>
          <a:noFill/>
        </p:spPr>
        <p:txBody>
          <a:bodyPr wrap="square" rtlCol="0">
            <a:spAutoFit/>
          </a:bodyPr>
          <a:lstStyle/>
          <a:p>
            <a:pPr>
              <a:spcBef>
                <a:spcPts val="600"/>
              </a:spcBef>
            </a:pPr>
            <a:r>
              <a:rPr lang="ro-RO" sz="2000" b="1" dirty="0" smtClean="0"/>
              <a:t>Obstrucţionarea justiţiei</a:t>
            </a:r>
            <a:r>
              <a:rPr lang="ro-RO" sz="2000" b="1" dirty="0"/>
              <a:t>, </a:t>
            </a:r>
            <a:r>
              <a:rPr lang="ro-RO" sz="2000" b="1" dirty="0" smtClean="0"/>
              <a:t>violenţa, </a:t>
            </a:r>
            <a:r>
              <a:rPr lang="ro-RO" sz="2000" b="1" dirty="0"/>
              <a:t>mita, lăsarea pe străzi a văduvei, abuzul copiilor. </a:t>
            </a:r>
            <a:r>
              <a:rPr lang="ro-RO" sz="2000" b="1" dirty="0" smtClean="0"/>
              <a:t>Prinţi </a:t>
            </a:r>
            <a:r>
              <a:rPr lang="ro-RO" sz="2000" b="1" dirty="0"/>
              <a:t>care dezbracă poporul. </a:t>
            </a:r>
            <a:r>
              <a:rPr lang="ro-RO" sz="2000" b="1" dirty="0" smtClean="0"/>
              <a:t>Preoţi </a:t>
            </a:r>
            <a:r>
              <a:rPr lang="ro-RO" sz="2000" b="1" dirty="0"/>
              <a:t>lacomi. </a:t>
            </a:r>
            <a:r>
              <a:rPr lang="ro-RO" sz="2000" b="1" dirty="0" smtClean="0"/>
              <a:t>Profeţi </a:t>
            </a:r>
            <a:r>
              <a:rPr lang="ro-RO" sz="2000" b="1" dirty="0"/>
              <a:t>ce </a:t>
            </a:r>
            <a:r>
              <a:rPr lang="ro-RO" sz="2000" b="1" dirty="0" smtClean="0"/>
              <a:t>profeţesc </a:t>
            </a:r>
            <a:r>
              <a:rPr lang="ro-RO" sz="2000" b="1" dirty="0"/>
              <a:t>pentru bani. Acestea reprezentau Iuda în timpul domniei lui </a:t>
            </a:r>
            <a:r>
              <a:rPr lang="ro-RO" sz="2000" b="1" dirty="0" err="1"/>
              <a:t>Ahaz</a:t>
            </a:r>
            <a:r>
              <a:rPr lang="ro-RO" sz="2000" b="1" dirty="0" smtClean="0"/>
              <a:t>.</a:t>
            </a:r>
            <a:endParaRPr lang="ro-RO" sz="2000" b="1" dirty="0"/>
          </a:p>
        </p:txBody>
      </p:sp>
      <p:pic>
        <p:nvPicPr>
          <p:cNvPr id="12" name="Imagen 11" descr="Imagen que contiene edificio, cielo, exterior, suelo&#10;&#10;Descripción generada automáticamente">
            <a:extLst>
              <a:ext uri="{FF2B5EF4-FFF2-40B4-BE49-F238E27FC236}">
                <a16:creationId xmlns:a16="http://schemas.microsoft.com/office/drawing/2014/main" xmlns="" id="{CA406B1F-505F-499A-BE93-0586C8007E22}"/>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5265403" y="1761147"/>
            <a:ext cx="3730558" cy="17882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Rectángulo 14">
            <a:extLst>
              <a:ext uri="{FF2B5EF4-FFF2-40B4-BE49-F238E27FC236}">
                <a16:creationId xmlns:a16="http://schemas.microsoft.com/office/drawing/2014/main" xmlns="" id="{BB725A13-A78F-47C4-A35C-8D121AF86870}"/>
              </a:ext>
            </a:extLst>
          </p:cNvPr>
          <p:cNvSpPr/>
          <p:nvPr/>
        </p:nvSpPr>
        <p:spPr>
          <a:xfrm>
            <a:off x="165457" y="4856494"/>
            <a:ext cx="4502332" cy="2015936"/>
          </a:xfrm>
          <a:prstGeom prst="rect">
            <a:avLst/>
          </a:prstGeom>
        </p:spPr>
        <p:txBody>
          <a:bodyPr wrap="square">
            <a:spAutoFit/>
          </a:bodyPr>
          <a:lstStyle/>
          <a:p>
            <a:pPr>
              <a:lnSpc>
                <a:spcPts val="2300"/>
              </a:lnSpc>
              <a:spcBef>
                <a:spcPts val="600"/>
              </a:spcBef>
            </a:pPr>
            <a:r>
              <a:rPr lang="ro-RO" sz="2000" b="1" dirty="0"/>
              <a:t>El este dispus să ne ierte păcatele dacă ne pocăim cu sinceritate.</a:t>
            </a:r>
          </a:p>
          <a:p>
            <a:pPr>
              <a:lnSpc>
                <a:spcPts val="2300"/>
              </a:lnSpc>
              <a:spcBef>
                <a:spcPts val="600"/>
              </a:spcBef>
            </a:pPr>
            <a:r>
              <a:rPr lang="ro-RO" sz="2000" b="1" dirty="0"/>
              <a:t>De asemenea El </a:t>
            </a:r>
            <a:r>
              <a:rPr lang="ro-RO" sz="2000" b="1" dirty="0" smtClean="0"/>
              <a:t>aşteaptă şi </a:t>
            </a:r>
            <a:r>
              <a:rPr lang="ro-RO" sz="2000" b="1" dirty="0"/>
              <a:t>o schimbare clară în atitudinea noastră: </a:t>
            </a:r>
            <a:r>
              <a:rPr lang="ro-RO" sz="2000" b="1" dirty="0" smtClean="0"/>
              <a:t>’</a:t>
            </a:r>
            <a:r>
              <a:rPr lang="ro-RO" sz="2000" b="1" dirty="0" err="1" smtClean="0"/>
              <a:t>să</a:t>
            </a:r>
            <a:r>
              <a:rPr lang="ro-RO" sz="2000" b="1" dirty="0" smtClean="0"/>
              <a:t> </a:t>
            </a:r>
            <a:r>
              <a:rPr lang="ro-RO" sz="2000" b="1" dirty="0"/>
              <a:t>faci </a:t>
            </a:r>
            <a:r>
              <a:rPr lang="ro-RO" sz="2000" b="1" dirty="0" smtClean="0"/>
              <a:t>dreptate, </a:t>
            </a:r>
            <a:r>
              <a:rPr lang="ro-RO" sz="2000" b="1" dirty="0"/>
              <a:t>să </a:t>
            </a:r>
            <a:r>
              <a:rPr lang="ro-RO" sz="2000" b="1" dirty="0" smtClean="0"/>
              <a:t>iubeşti </a:t>
            </a:r>
            <a:r>
              <a:rPr lang="ro-RO" sz="2000" b="1" dirty="0"/>
              <a:t>mila </a:t>
            </a:r>
            <a:r>
              <a:rPr lang="ro-RO" sz="2000" b="1" dirty="0" smtClean="0"/>
              <a:t>şi </a:t>
            </a:r>
            <a:r>
              <a:rPr lang="ro-RO" sz="2000" b="1" dirty="0"/>
              <a:t>să umbli smerit cu Dumnezeul tău.’ (Mica 6:8</a:t>
            </a:r>
            <a:r>
              <a:rPr lang="ro-RO" sz="2000" b="1" dirty="0" smtClean="0"/>
              <a:t>).</a:t>
            </a:r>
            <a:endParaRPr lang="ro-RO" sz="2000" b="1" dirty="0"/>
          </a:p>
        </p:txBody>
      </p:sp>
      <p:sp>
        <p:nvSpPr>
          <p:cNvPr id="16" name="Rectángulo 15">
            <a:extLst>
              <a:ext uri="{FF2B5EF4-FFF2-40B4-BE49-F238E27FC236}">
                <a16:creationId xmlns:a16="http://schemas.microsoft.com/office/drawing/2014/main" xmlns="" id="{AC1147C4-1849-40FD-8715-228A0D21B213}"/>
              </a:ext>
            </a:extLst>
          </p:cNvPr>
          <p:cNvSpPr/>
          <p:nvPr/>
        </p:nvSpPr>
        <p:spPr>
          <a:xfrm>
            <a:off x="5128441" y="3601606"/>
            <a:ext cx="3998148" cy="1323439"/>
          </a:xfrm>
          <a:prstGeom prst="rect">
            <a:avLst/>
          </a:prstGeom>
        </p:spPr>
        <p:txBody>
          <a:bodyPr wrap="square">
            <a:spAutoFit/>
          </a:bodyPr>
          <a:lstStyle/>
          <a:p>
            <a:pPr>
              <a:spcBef>
                <a:spcPts val="600"/>
              </a:spcBef>
            </a:pPr>
            <a:r>
              <a:rPr lang="ro-RO" sz="2000" b="1" dirty="0"/>
              <a:t>Cu toate acestea, Dumnezeu nu </a:t>
            </a:r>
            <a:r>
              <a:rPr lang="ro-RO" sz="2000" b="1" dirty="0" smtClean="0"/>
              <a:t>şi-a </a:t>
            </a:r>
            <a:r>
              <a:rPr lang="ro-RO" sz="2000" b="1" dirty="0"/>
              <a:t>abandonat poporul în pofida păcatelor lui. El nu ne-a abandonat nici pe noi</a:t>
            </a:r>
            <a:r>
              <a:rPr lang="ro-RO" sz="2000" b="1" dirty="0" smtClean="0"/>
              <a:t>.</a:t>
            </a:r>
            <a:endParaRPr lang="ro-RO" sz="2000" b="1" dirty="0"/>
          </a:p>
        </p:txBody>
      </p:sp>
      <p:grpSp>
        <p:nvGrpSpPr>
          <p:cNvPr id="22" name="Grupo 21">
            <a:extLst>
              <a:ext uri="{FF2B5EF4-FFF2-40B4-BE49-F238E27FC236}">
                <a16:creationId xmlns:a16="http://schemas.microsoft.com/office/drawing/2014/main" xmlns="" id="{728A01DB-88DD-4B28-AD99-E8015FD9A187}"/>
              </a:ext>
            </a:extLst>
          </p:cNvPr>
          <p:cNvGrpSpPr/>
          <p:nvPr/>
        </p:nvGrpSpPr>
        <p:grpSpPr>
          <a:xfrm>
            <a:off x="0" y="619149"/>
            <a:ext cx="9144000" cy="1015095"/>
            <a:chOff x="0" y="619149"/>
            <a:chExt cx="9144000" cy="1015095"/>
          </a:xfrm>
        </p:grpSpPr>
        <p:sp>
          <p:nvSpPr>
            <p:cNvPr id="19" name="Rectángulo 18">
              <a:extLst>
                <a:ext uri="{FF2B5EF4-FFF2-40B4-BE49-F238E27FC236}">
                  <a16:creationId xmlns:a16="http://schemas.microsoft.com/office/drawing/2014/main" xmlns="" id="{1046DE7C-C1C9-4B70-881D-7635F2E8CD5D}"/>
                </a:ext>
              </a:extLst>
            </p:cNvPr>
            <p:cNvSpPr/>
            <p:nvPr/>
          </p:nvSpPr>
          <p:spPr>
            <a:xfrm flipH="1">
              <a:off x="0" y="634275"/>
              <a:ext cx="9144000" cy="999969"/>
            </a:xfrm>
            <a:prstGeom prst="rect">
              <a:avLst/>
            </a:prstGeom>
            <a:blipFill dpi="0" rotWithShape="1">
              <a:blip r:embed="rId5"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Rectángulo 2">
              <a:extLst>
                <a:ext uri="{FF2B5EF4-FFF2-40B4-BE49-F238E27FC236}">
                  <a16:creationId xmlns:a16="http://schemas.microsoft.com/office/drawing/2014/main" xmlns="" id="{CE2E274D-E171-40E4-BCB7-9CD336CFDBC6}"/>
                </a:ext>
              </a:extLst>
            </p:cNvPr>
            <p:cNvSpPr/>
            <p:nvPr/>
          </p:nvSpPr>
          <p:spPr>
            <a:xfrm>
              <a:off x="2786749" y="669112"/>
              <a:ext cx="6339840" cy="923330"/>
            </a:xfrm>
            <a:prstGeom prst="rect">
              <a:avLst/>
            </a:prstGeom>
          </p:spPr>
          <p:txBody>
            <a:bodyPr wrap="square">
              <a:spAutoFit/>
            </a:bodyPr>
            <a:lstStyle/>
            <a:p>
              <a:r>
                <a:rPr lang="ro-RO" b="1" dirty="0" smtClean="0">
                  <a:solidFill>
                    <a:schemeClr val="bg1"/>
                  </a:solidFill>
                  <a:effectLst>
                    <a:glow rad="127000">
                      <a:srgbClr val="122649"/>
                    </a:glow>
                  </a:effectLst>
                  <a:latin typeface="Comic Sans MS" panose="030F0702030302020204" pitchFamily="66" charset="0"/>
                </a:rPr>
                <a:t>„El </a:t>
              </a:r>
              <a:r>
                <a:rPr lang="ro-RO" b="1" dirty="0" smtClean="0">
                  <a:solidFill>
                    <a:schemeClr val="bg1"/>
                  </a:solidFill>
                  <a:effectLst>
                    <a:glow rad="127000">
                      <a:srgbClr val="122649"/>
                    </a:glow>
                  </a:effectLst>
                  <a:latin typeface="Comic Sans MS" panose="030F0702030302020204" pitchFamily="66" charset="0"/>
                </a:rPr>
                <a:t>va avea iarăşi milă de noi, va călca în picioare nelegiuirile noastre şi va arunca în fundul mării toate păcatele </a:t>
              </a:r>
              <a:r>
                <a:rPr lang="ro-RO" b="1" dirty="0" smtClean="0">
                  <a:solidFill>
                    <a:schemeClr val="bg1"/>
                  </a:solidFill>
                  <a:effectLst>
                    <a:glow rad="127000">
                      <a:srgbClr val="122649"/>
                    </a:glow>
                  </a:effectLst>
                  <a:latin typeface="Comic Sans MS" panose="030F0702030302020204" pitchFamily="66" charset="0"/>
                </a:rPr>
                <a:t>lor</a:t>
              </a:r>
              <a:r>
                <a:rPr lang="ro-RO" b="1" dirty="0" smtClean="0">
                  <a:solidFill>
                    <a:schemeClr val="bg1"/>
                  </a:solidFill>
                  <a:effectLst>
                    <a:glow rad="127000">
                      <a:srgbClr val="122649"/>
                    </a:glow>
                  </a:effectLst>
                  <a:latin typeface="Comic Sans MS" panose="030F0702030302020204" pitchFamily="66" charset="0"/>
                </a:rPr>
                <a:t>.” </a:t>
              </a:r>
              <a:r>
                <a:rPr lang="ro-RO" sz="1600" b="1" dirty="0" smtClean="0">
                  <a:solidFill>
                    <a:schemeClr val="bg1"/>
                  </a:solidFill>
                  <a:effectLst>
                    <a:glow rad="127000">
                      <a:srgbClr val="122649"/>
                    </a:glow>
                  </a:effectLst>
                  <a:latin typeface="Comic Sans MS" panose="030F0702030302020204" pitchFamily="66" charset="0"/>
                </a:rPr>
                <a:t>(Mica 7:19)</a:t>
              </a:r>
              <a:endParaRPr lang="ro-RO" b="1" dirty="0">
                <a:solidFill>
                  <a:schemeClr val="bg1"/>
                </a:solidFill>
                <a:effectLst>
                  <a:glow rad="127000">
                    <a:srgbClr val="122649"/>
                  </a:glow>
                </a:effectLst>
                <a:latin typeface="Comic Sans MS" panose="030F0702030302020204" pitchFamily="66" charset="0"/>
              </a:endParaRPr>
            </a:p>
          </p:txBody>
        </p:sp>
        <p:pic>
          <p:nvPicPr>
            <p:cNvPr id="18" name="Imagen 17">
              <a:extLst>
                <a:ext uri="{FF2B5EF4-FFF2-40B4-BE49-F238E27FC236}">
                  <a16:creationId xmlns:a16="http://schemas.microsoft.com/office/drawing/2014/main" xmlns="" id="{A9712695-C9CA-4661-B359-013812699D25}"/>
                </a:ext>
              </a:extLst>
            </p:cNvPr>
            <p:cNvPicPr>
              <a:picLocks noChangeAspect="1"/>
            </p:cNvPicPr>
            <p:nvPr/>
          </p:nvPicPr>
          <p:blipFill>
            <a:blip r:embed="rId6" cstate="screen">
              <a:extLst>
                <a:ext uri="{28A0092B-C50C-407E-A947-70E740481C1C}">
                  <a14:useLocalDpi xmlns:a14="http://schemas.microsoft.com/office/drawing/2010/main" xmlns=""/>
                </a:ext>
              </a:extLst>
            </a:blip>
            <a:srcRect/>
            <a:stretch/>
          </p:blipFill>
          <p:spPr>
            <a:xfrm>
              <a:off x="171120" y="619149"/>
              <a:ext cx="1147802" cy="999969"/>
            </a:xfrm>
            <a:prstGeom prst="rect">
              <a:avLst/>
            </a:prstGeom>
            <a:ln>
              <a:noFill/>
            </a:ln>
            <a:effectLst>
              <a:softEdge rad="112500"/>
            </a:effectLst>
          </p:spPr>
        </p:pic>
        <p:pic>
          <p:nvPicPr>
            <p:cNvPr id="20" name="Imagen 19">
              <a:extLst>
                <a:ext uri="{FF2B5EF4-FFF2-40B4-BE49-F238E27FC236}">
                  <a16:creationId xmlns:a16="http://schemas.microsoft.com/office/drawing/2014/main" xmlns="" id="{D55825F1-7E13-4FC1-A9F9-9BA4E92910E1}"/>
                </a:ext>
              </a:extLst>
            </p:cNvPr>
            <p:cNvPicPr>
              <a:picLocks noChangeAspect="1"/>
            </p:cNvPicPr>
            <p:nvPr/>
          </p:nvPicPr>
          <p:blipFill>
            <a:blip r:embed="rId7" cstate="screen">
              <a:extLst>
                <a:ext uri="{28A0092B-C50C-407E-A947-70E740481C1C}">
                  <a14:useLocalDpi xmlns:a14="http://schemas.microsoft.com/office/drawing/2010/main" xmlns=""/>
                </a:ext>
              </a:extLst>
            </a:blip>
            <a:srcRect/>
            <a:stretch/>
          </p:blipFill>
          <p:spPr>
            <a:xfrm>
              <a:off x="1199848" y="659854"/>
              <a:ext cx="892956" cy="777946"/>
            </a:xfrm>
            <a:prstGeom prst="rect">
              <a:avLst/>
            </a:prstGeom>
            <a:ln>
              <a:noFill/>
            </a:ln>
            <a:effectLst>
              <a:softEdge rad="101600"/>
            </a:effectLst>
          </p:spPr>
        </p:pic>
        <p:pic>
          <p:nvPicPr>
            <p:cNvPr id="21" name="Imagen 20">
              <a:extLst>
                <a:ext uri="{FF2B5EF4-FFF2-40B4-BE49-F238E27FC236}">
                  <a16:creationId xmlns:a16="http://schemas.microsoft.com/office/drawing/2014/main" xmlns="" id="{D4D99F36-1E6E-4234-B374-83CFC73CEBFA}"/>
                </a:ext>
              </a:extLst>
            </p:cNvPr>
            <p:cNvPicPr>
              <a:picLocks noChangeAspect="1"/>
            </p:cNvPicPr>
            <p:nvPr/>
          </p:nvPicPr>
          <p:blipFill>
            <a:blip r:embed="rId8" cstate="screen">
              <a:extLst>
                <a:ext uri="{28A0092B-C50C-407E-A947-70E740481C1C}">
                  <a14:useLocalDpi xmlns:a14="http://schemas.microsoft.com/office/drawing/2010/main" xmlns=""/>
                </a:ext>
              </a:extLst>
            </a:blip>
            <a:srcRect/>
            <a:stretch/>
          </p:blipFill>
          <p:spPr>
            <a:xfrm>
              <a:off x="2119406" y="1067971"/>
              <a:ext cx="543820" cy="473778"/>
            </a:xfrm>
            <a:prstGeom prst="rect">
              <a:avLst/>
            </a:prstGeom>
            <a:ln>
              <a:noFill/>
            </a:ln>
            <a:effectLst>
              <a:softEdge rad="38100"/>
            </a:effectLst>
          </p:spPr>
        </p:pic>
      </p:grpSp>
      <p:pic>
        <p:nvPicPr>
          <p:cNvPr id="10" name="Imagen 9">
            <a:extLst>
              <a:ext uri="{FF2B5EF4-FFF2-40B4-BE49-F238E27FC236}">
                <a16:creationId xmlns:a16="http://schemas.microsoft.com/office/drawing/2014/main" xmlns="" id="{7EF7D6D4-63A0-42AD-8B59-DF7420A0E0B4}"/>
              </a:ext>
            </a:extLst>
          </p:cNvPr>
          <p:cNvPicPr>
            <a:picLocks noChangeAspect="1"/>
          </p:cNvPicPr>
          <p:nvPr/>
        </p:nvPicPr>
        <p:blipFill>
          <a:blip r:embed="rId9" cstate="screen">
            <a:extLst>
              <a:ext uri="{28A0092B-C50C-407E-A947-70E740481C1C}">
                <a14:useLocalDpi xmlns:a14="http://schemas.microsoft.com/office/drawing/2010/main" xmlns=""/>
              </a:ext>
            </a:extLst>
          </a:blip>
          <a:srcRect/>
          <a:stretch/>
        </p:blipFill>
        <p:spPr>
          <a:xfrm flipH="1">
            <a:off x="5259087" y="4977250"/>
            <a:ext cx="3736874" cy="17791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351653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wipe(left)">
                                      <p:cBhvr>
                                        <p:cTn id="48" dur="500"/>
                                        <p:tgtEl>
                                          <p:spTgt spid="1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xEl>
                                              <p:pRg st="1" end="1"/>
                                            </p:txEl>
                                          </p:spTgt>
                                        </p:tgtEl>
                                        <p:attrNameLst>
                                          <p:attrName>style.visibility</p:attrName>
                                        </p:attrNameLst>
                                      </p:cBhvr>
                                      <p:to>
                                        <p:strVal val="visible"/>
                                      </p:to>
                                    </p:set>
                                    <p:animEffect transition="in" filter="wipe(left)">
                                      <p:cBhvr>
                                        <p:cTn id="5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 grpId="0" uiExpand="1"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6D7BD03-04D9-44C7-9B7C-1B605E6F8175}"/>
              </a:ext>
            </a:extLst>
          </p:cNvPr>
          <p:cNvSpPr/>
          <p:nvPr/>
        </p:nvSpPr>
        <p:spPr>
          <a:xfrm>
            <a:off x="0" y="0"/>
            <a:ext cx="9144000" cy="64633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914400"/>
            <a:r>
              <a:rPr lang="ro-RO" sz="36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DUMNEZEU ACORDĂ A </a:t>
            </a:r>
            <a:r>
              <a:rPr lang="ro-RO" sz="36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DOUA </a:t>
            </a:r>
            <a:r>
              <a:rPr lang="ro-RO" sz="36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ŞANSĂ</a:t>
            </a:r>
            <a:endParaRPr lang="ro-RO" sz="36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Rectángulo 2">
            <a:extLst>
              <a:ext uri="{FF2B5EF4-FFF2-40B4-BE49-F238E27FC236}">
                <a16:creationId xmlns:a16="http://schemas.microsoft.com/office/drawing/2014/main" xmlns="" id="{7C419003-802E-4511-9EA7-F7F024461273}"/>
              </a:ext>
            </a:extLst>
          </p:cNvPr>
          <p:cNvSpPr/>
          <p:nvPr/>
        </p:nvSpPr>
        <p:spPr>
          <a:xfrm>
            <a:off x="0" y="567950"/>
            <a:ext cx="9144000" cy="923330"/>
          </a:xfrm>
          <a:prstGeom prst="rect">
            <a:avLst/>
          </a:prstGeom>
        </p:spPr>
        <p:txBody>
          <a:bodyPr wrap="square">
            <a:spAutoFit/>
          </a:bodyPr>
          <a:lstStyle/>
          <a:p>
            <a:pPr algn="ctr"/>
            <a:r>
              <a:rPr lang="ro-RO"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„Nu </a:t>
            </a:r>
            <a:r>
              <a:rPr lang="ro-RO"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întăriţi pe cele slabe, nu vindecaţi pe cea bolnavă, nu legaţi pe cea rănită, n-aduceţi înapoi pe cea rătăcită, nu căutaţi pe cea pierdută, ci le stăpâniţi cu asuprire şi cu </a:t>
            </a:r>
            <a:r>
              <a:rPr lang="ro-RO"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asprime</a:t>
            </a:r>
            <a:r>
              <a:rPr lang="ro-RO"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600"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(Ezechiel 34:4)</a:t>
            </a:r>
            <a:endParaRPr lang="ro-RO"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71990BC9-C041-4E12-9CF1-E771A69BCEFC}"/>
              </a:ext>
            </a:extLst>
          </p:cNvPr>
          <p:cNvSpPr txBox="1"/>
          <p:nvPr/>
        </p:nvSpPr>
        <p:spPr>
          <a:xfrm>
            <a:off x="121920" y="1605458"/>
            <a:ext cx="8499566" cy="1015663"/>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Ezechiel a dat pe </a:t>
            </a:r>
            <a:r>
              <a:rPr lang="ro-RO" sz="2000" b="1" smtClean="0">
                <a:solidFill>
                  <a:schemeClr val="bg1"/>
                </a:solidFill>
                <a:effectLst>
                  <a:outerShdw blurRad="38100" dist="38100" dir="2700000" algn="tl">
                    <a:srgbClr val="000000">
                      <a:alpha val="43137"/>
                    </a:srgbClr>
                  </a:outerShdw>
                </a:effectLst>
              </a:rPr>
              <a:t>faţă </a:t>
            </a:r>
            <a:r>
              <a:rPr lang="ro-RO" sz="2000" b="1">
                <a:solidFill>
                  <a:schemeClr val="bg1"/>
                </a:solidFill>
                <a:effectLst>
                  <a:outerShdw blurRad="38100" dist="38100" dir="2700000" algn="tl">
                    <a:srgbClr val="000000">
                      <a:alpha val="43137"/>
                    </a:srgbClr>
                  </a:outerShdw>
                </a:effectLst>
              </a:rPr>
              <a:t>rădăcina păcatului Sodomei: mândria, confortul economic </a:t>
            </a:r>
            <a:r>
              <a:rPr lang="ro-RO" sz="2000" b="1" smtClean="0">
                <a:solidFill>
                  <a:schemeClr val="bg1"/>
                </a:solidFill>
                <a:effectLst>
                  <a:outerShdw blurRad="38100" dist="38100" dir="2700000" algn="tl">
                    <a:srgbClr val="000000">
                      <a:alpha val="43137"/>
                    </a:srgbClr>
                  </a:outerShdw>
                </a:effectLst>
              </a:rPr>
              <a:t>şi </a:t>
            </a:r>
            <a:r>
              <a:rPr lang="ro-RO" sz="2000" b="1">
                <a:solidFill>
                  <a:schemeClr val="bg1"/>
                </a:solidFill>
                <a:effectLst>
                  <a:outerShdw blurRad="38100" dist="38100" dir="2700000" algn="tl">
                    <a:srgbClr val="000000">
                      <a:alpha val="43137"/>
                    </a:srgbClr>
                  </a:outerShdw>
                </a:effectLst>
              </a:rPr>
              <a:t>statul degeaba. Acestea au condus spre neglijarea celor </a:t>
            </a:r>
            <a:r>
              <a:rPr lang="ro-RO" sz="2000" b="1" smtClean="0">
                <a:solidFill>
                  <a:schemeClr val="bg1"/>
                </a:solidFill>
                <a:effectLst>
                  <a:outerShdw blurRad="38100" dist="38100" dir="2700000" algn="tl">
                    <a:srgbClr val="000000">
                      <a:alpha val="43137"/>
                    </a:srgbClr>
                  </a:outerShdw>
                </a:effectLst>
              </a:rPr>
              <a:t>nenorociţi şi nevoiaşi </a:t>
            </a:r>
            <a:r>
              <a:rPr lang="ro-RO" sz="2000" b="1">
                <a:solidFill>
                  <a:schemeClr val="bg1"/>
                </a:solidFill>
                <a:effectLst>
                  <a:outerShdw blurRad="38100" dist="38100" dir="2700000" algn="tl">
                    <a:srgbClr val="000000">
                      <a:alpha val="43137"/>
                    </a:srgbClr>
                  </a:outerShdw>
                </a:effectLst>
              </a:rPr>
              <a:t>(Ezechiel </a:t>
            </a:r>
            <a:r>
              <a:rPr lang="ro-RO" sz="2000" b="1">
                <a:solidFill>
                  <a:schemeClr val="bg1"/>
                </a:solidFill>
                <a:effectLst>
                  <a:outerShdw blurRad="38100" dist="38100" dir="2700000" algn="tl">
                    <a:srgbClr val="000000">
                      <a:alpha val="43137"/>
                    </a:srgbClr>
                  </a:outerShdw>
                </a:effectLst>
              </a:rPr>
              <a:t>16:49</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pic>
        <p:nvPicPr>
          <p:cNvPr id="6" name="Imagen 5" descr="Imagen que contiene edificio, exterior, persona, suelo&#10;&#10;Descripción generada automáticamente">
            <a:extLst>
              <a:ext uri="{FF2B5EF4-FFF2-40B4-BE49-F238E27FC236}">
                <a16:creationId xmlns:a16="http://schemas.microsoft.com/office/drawing/2014/main" xmlns="" id="{7548B513-27CE-4AF2-AD52-09A7E2EF8F64}"/>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98117" y="3936269"/>
            <a:ext cx="2734494" cy="2448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ángulo 6">
            <a:extLst>
              <a:ext uri="{FF2B5EF4-FFF2-40B4-BE49-F238E27FC236}">
                <a16:creationId xmlns:a16="http://schemas.microsoft.com/office/drawing/2014/main" xmlns="" id="{800BABEB-957E-4087-BE6D-33D659406376}"/>
              </a:ext>
            </a:extLst>
          </p:cNvPr>
          <p:cNvSpPr/>
          <p:nvPr/>
        </p:nvSpPr>
        <p:spPr>
          <a:xfrm>
            <a:off x="2917371" y="3616925"/>
            <a:ext cx="2438399" cy="2862322"/>
          </a:xfrm>
          <a:prstGeom prst="rect">
            <a:avLst/>
          </a:prstGeom>
        </p:spPr>
        <p:txBody>
          <a:bodyPr wrap="square">
            <a:spAutoFit/>
          </a:bodyPr>
          <a:lstStyle/>
          <a:p>
            <a:pPr>
              <a:spcBef>
                <a:spcPts val="600"/>
              </a:spcBef>
            </a:pPr>
            <a:r>
              <a:rPr lang="ro-RO" sz="2000" b="1">
                <a:solidFill>
                  <a:schemeClr val="bg1"/>
                </a:solidFill>
                <a:effectLst>
                  <a:outerShdw blurRad="38100" dist="38100" dir="2700000" algn="tl">
                    <a:srgbClr val="000000">
                      <a:alpha val="43137"/>
                    </a:srgbClr>
                  </a:outerShdw>
                </a:effectLst>
              </a:rPr>
              <a:t>Dumnezeu a promis să pedepsească acest comportament. El a setat un exemplu despre cum un adevărat păstor urma să se comporte (Ezechiel 34:22-31; Ioan </a:t>
            </a:r>
            <a:r>
              <a:rPr lang="ro-RO" sz="2000" b="1">
                <a:solidFill>
                  <a:schemeClr val="bg1"/>
                </a:solidFill>
                <a:effectLst>
                  <a:outerShdw blurRad="38100" dist="38100" dir="2700000" algn="tl">
                    <a:srgbClr val="000000">
                      <a:alpha val="43137"/>
                    </a:srgbClr>
                  </a:outerShdw>
                </a:effectLst>
              </a:rPr>
              <a:t>10:1-16</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xmlns="" id="{1F7BD58A-5B82-49AF-8C6B-C292BE61DABC}"/>
              </a:ext>
            </a:extLst>
          </p:cNvPr>
          <p:cNvSpPr/>
          <p:nvPr/>
        </p:nvSpPr>
        <p:spPr>
          <a:xfrm>
            <a:off x="121920" y="2621121"/>
            <a:ext cx="5765074" cy="1015663"/>
          </a:xfrm>
          <a:prstGeom prst="rect">
            <a:avLst/>
          </a:prstGeom>
        </p:spPr>
        <p:txBody>
          <a:bodyPr wrap="square">
            <a:spAutoFit/>
          </a:bodyPr>
          <a:lstStyle/>
          <a:p>
            <a:pPr>
              <a:spcBef>
                <a:spcPts val="600"/>
              </a:spcBef>
            </a:pPr>
            <a:r>
              <a:rPr lang="ro-RO" sz="2000" b="1">
                <a:solidFill>
                  <a:schemeClr val="bg1"/>
                </a:solidFill>
                <a:effectLst>
                  <a:outerShdw blurRad="38100" dist="38100" dir="2700000" algn="tl">
                    <a:srgbClr val="000000">
                      <a:alpha val="43137"/>
                    </a:srgbClr>
                  </a:outerShdw>
                </a:effectLst>
              </a:rPr>
              <a:t>Iuda călca pe urmele Sodomei. Nedreptatea se răspândea peste tot pe tărâmul lui deoarece fiecare </a:t>
            </a:r>
            <a:r>
              <a:rPr lang="ro-RO" sz="2000" b="1" smtClean="0">
                <a:solidFill>
                  <a:schemeClr val="bg1"/>
                </a:solidFill>
                <a:effectLst>
                  <a:outerShdw blurRad="38100" dist="38100" dir="2700000" algn="tl">
                    <a:srgbClr val="000000">
                      <a:alpha val="43137"/>
                    </a:srgbClr>
                  </a:outerShdw>
                </a:effectLst>
              </a:rPr>
              <a:t>îşi </a:t>
            </a:r>
            <a:r>
              <a:rPr lang="ro-RO" sz="2000" b="1">
                <a:solidFill>
                  <a:schemeClr val="bg1"/>
                </a:solidFill>
                <a:effectLst>
                  <a:outerShdw blurRad="38100" dist="38100" dir="2700000" algn="tl">
                    <a:srgbClr val="000000">
                      <a:alpha val="43137"/>
                    </a:srgbClr>
                  </a:outerShdw>
                </a:effectLst>
              </a:rPr>
              <a:t>căuta binele său. (Ezechiel </a:t>
            </a:r>
            <a:r>
              <a:rPr lang="ro-RO" sz="2000" b="1">
                <a:solidFill>
                  <a:schemeClr val="bg1"/>
                </a:solidFill>
                <a:effectLst>
                  <a:outerShdw blurRad="38100" dist="38100" dir="2700000" algn="tl">
                    <a:srgbClr val="000000">
                      <a:alpha val="43137"/>
                    </a:srgbClr>
                  </a:outerShdw>
                </a:effectLst>
              </a:rPr>
              <a:t>34:2-21</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sp>
        <p:nvSpPr>
          <p:cNvPr id="9" name="Rectángulo 8">
            <a:extLst>
              <a:ext uri="{FF2B5EF4-FFF2-40B4-BE49-F238E27FC236}">
                <a16:creationId xmlns:a16="http://schemas.microsoft.com/office/drawing/2014/main" xmlns="" id="{DB51EEEE-8D8E-4088-A2B3-A0100D2EB455}"/>
              </a:ext>
            </a:extLst>
          </p:cNvPr>
          <p:cNvSpPr/>
          <p:nvPr/>
        </p:nvSpPr>
        <p:spPr>
          <a:xfrm>
            <a:off x="121920" y="6408099"/>
            <a:ext cx="8029303" cy="400110"/>
          </a:xfrm>
          <a:prstGeom prst="rect">
            <a:avLst/>
          </a:prstGeom>
        </p:spPr>
        <p:txBody>
          <a:bodyPr wrap="square">
            <a:spAutoFit/>
          </a:bodyPr>
          <a:lstStyle/>
          <a:p>
            <a:pPr>
              <a:spcBef>
                <a:spcPts val="600"/>
              </a:spcBef>
            </a:pPr>
            <a:r>
              <a:rPr lang="ro-RO" sz="2000" b="1">
                <a:solidFill>
                  <a:schemeClr val="bg1"/>
                </a:solidFill>
                <a:effectLst>
                  <a:outerShdw blurRad="38100" dist="38100" dir="2700000" algn="tl">
                    <a:srgbClr val="000000">
                      <a:alpha val="43137"/>
                    </a:srgbClr>
                  </a:outerShdw>
                </a:effectLst>
              </a:rPr>
              <a:t>Cu toate acestea, El mereu a acordat a doua </a:t>
            </a:r>
            <a:r>
              <a:rPr lang="ro-RO" sz="2000" b="1" smtClean="0">
                <a:solidFill>
                  <a:schemeClr val="bg1"/>
                </a:solidFill>
                <a:effectLst>
                  <a:outerShdw blurRad="38100" dist="38100" dir="2700000" algn="tl">
                    <a:srgbClr val="000000">
                      <a:alpha val="43137"/>
                    </a:srgbClr>
                  </a:outerShdw>
                </a:effectLst>
              </a:rPr>
              <a:t>şansă </a:t>
            </a:r>
            <a:r>
              <a:rPr lang="ro-RO" sz="2000" b="1">
                <a:solidFill>
                  <a:schemeClr val="bg1"/>
                </a:solidFill>
                <a:effectLst>
                  <a:outerShdw blurRad="38100" dist="38100" dir="2700000" algn="tl">
                    <a:srgbClr val="000000">
                      <a:alpha val="43137"/>
                    </a:srgbClr>
                  </a:outerShdw>
                </a:effectLst>
              </a:rPr>
              <a:t>(Ezechiel </a:t>
            </a:r>
            <a:r>
              <a:rPr lang="ro-RO" sz="2000" b="1">
                <a:solidFill>
                  <a:schemeClr val="bg1"/>
                </a:solidFill>
                <a:effectLst>
                  <a:outerShdw blurRad="38100" dist="38100" dir="2700000" algn="tl">
                    <a:srgbClr val="000000">
                      <a:alpha val="43137"/>
                    </a:srgbClr>
                  </a:outerShdw>
                </a:effectLst>
              </a:rPr>
              <a:t>16:55</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81239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900" decel="100000" fill="hold"/>
                                        <p:tgtEl>
                                          <p:spTgt spid="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900" decel="100000" fill="hold"/>
                                        <p:tgtEl>
                                          <p:spTgt spid="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pic>
        <p:nvPicPr>
          <p:cNvPr id="15" name="Imagen 14" descr="Imagen que contiene hierba, persona, ropa&#10;&#10;Descripción generada automáticamente">
            <a:extLst>
              <a:ext uri="{FF2B5EF4-FFF2-40B4-BE49-F238E27FC236}">
                <a16:creationId xmlns:a16="http://schemas.microsoft.com/office/drawing/2014/main" xmlns="" id="{0D59EDE9-3228-4DEB-AD7F-2F257BB134F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4484777" y="4309137"/>
            <a:ext cx="4530749" cy="231297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Imagen 12" descr="Imagen que contiene persona, exterior, hombre, sujetando&#10;&#10;Descripción generada automáticamente">
            <a:extLst>
              <a:ext uri="{FF2B5EF4-FFF2-40B4-BE49-F238E27FC236}">
                <a16:creationId xmlns:a16="http://schemas.microsoft.com/office/drawing/2014/main" xmlns="" id="{6B4C819B-257E-4CFB-A98F-873B4B781E6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5073" y="1229328"/>
            <a:ext cx="2179167" cy="2179167"/>
          </a:xfrm>
          <a:prstGeom prst="rect">
            <a:avLst/>
          </a:prstGeom>
        </p:spPr>
      </p:pic>
      <p:sp>
        <p:nvSpPr>
          <p:cNvPr id="2" name="Rectángulo 1">
            <a:extLst>
              <a:ext uri="{FF2B5EF4-FFF2-40B4-BE49-F238E27FC236}">
                <a16:creationId xmlns:a16="http://schemas.microsoft.com/office/drawing/2014/main" xmlns="" id="{E6F4E741-3C50-4BD7-970E-B337058623DE}"/>
              </a:ext>
            </a:extLst>
          </p:cNvPr>
          <p:cNvSpPr/>
          <p:nvPr/>
        </p:nvSpPr>
        <p:spPr>
          <a:xfrm>
            <a:off x="0" y="0"/>
            <a:ext cx="9144000"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defTabSz="914400"/>
            <a:r>
              <a:rPr lang="ro-RO" sz="4000" b="1" smtClean="0">
                <a:ln w="50800"/>
                <a:solidFill>
                  <a:srgbClr val="A81924"/>
                </a:solidFill>
                <a:effectLst>
                  <a:outerShdw blurRad="50800" dist="38100" dir="2700000" algn="tl" rotWithShape="0">
                    <a:prstClr val="black">
                      <a:alpha val="40000"/>
                    </a:prstClr>
                  </a:outerShdw>
                </a:effectLst>
              </a:rPr>
              <a:t>DUMNEZEU RESTAUREAZĂ DREPTATEA</a:t>
            </a:r>
            <a:endParaRPr lang="ro-RO" sz="4000" b="1">
              <a:ln w="50800"/>
              <a:solidFill>
                <a:srgbClr val="A81924"/>
              </a:solidFill>
              <a:effectLst>
                <a:outerShdw blurRad="50800" dist="38100" dir="2700000" algn="tl" rotWithShape="0">
                  <a:prstClr val="black">
                    <a:alpha val="40000"/>
                  </a:prstClr>
                </a:outerShdw>
              </a:effectLst>
            </a:endParaRPr>
          </a:p>
        </p:txBody>
      </p:sp>
      <p:sp>
        <p:nvSpPr>
          <p:cNvPr id="3" name="Rectángulo 2">
            <a:extLst>
              <a:ext uri="{FF2B5EF4-FFF2-40B4-BE49-F238E27FC236}">
                <a16:creationId xmlns:a16="http://schemas.microsoft.com/office/drawing/2014/main" xmlns="" id="{80B2C469-5FAF-4347-A64A-33A149588494}"/>
              </a:ext>
            </a:extLst>
          </p:cNvPr>
          <p:cNvSpPr/>
          <p:nvPr/>
        </p:nvSpPr>
        <p:spPr>
          <a:xfrm>
            <a:off x="152396" y="668272"/>
            <a:ext cx="7654835" cy="646331"/>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49451F"/>
                </a:solidFill>
                <a:latin typeface="Comic Sans MS" panose="030F0702030302020204" pitchFamily="66" charset="0"/>
              </a:rPr>
              <a:t>„Învăţaţi-vă </a:t>
            </a:r>
            <a:r>
              <a:rPr lang="ro-RO" b="1" dirty="0" smtClean="0">
                <a:solidFill>
                  <a:srgbClr val="49451F"/>
                </a:solidFill>
                <a:latin typeface="Comic Sans MS" panose="030F0702030302020204" pitchFamily="66" charset="0"/>
              </a:rPr>
              <a:t>să faceţi binele, căutaţi dreptatea, ocrotiţi pe cel asuprit, faceţi dreptate orfanului, apăraţi pe </a:t>
            </a:r>
            <a:r>
              <a:rPr lang="ro-RO" b="1" dirty="0" smtClean="0">
                <a:solidFill>
                  <a:srgbClr val="49451F"/>
                </a:solidFill>
                <a:latin typeface="Comic Sans MS" panose="030F0702030302020204" pitchFamily="66" charset="0"/>
              </a:rPr>
              <a:t>văduvă</a:t>
            </a:r>
            <a:r>
              <a:rPr lang="ro-RO" b="1" dirty="0" smtClean="0">
                <a:solidFill>
                  <a:srgbClr val="49451F"/>
                </a:solidFill>
                <a:latin typeface="Comic Sans MS" panose="030F0702030302020204" pitchFamily="66" charset="0"/>
              </a:rPr>
              <a:t>!” </a:t>
            </a:r>
            <a:r>
              <a:rPr lang="ro-RO" sz="1600" b="1" dirty="0" smtClean="0">
                <a:solidFill>
                  <a:srgbClr val="49451F"/>
                </a:solidFill>
                <a:latin typeface="Comic Sans MS" panose="030F0702030302020204" pitchFamily="66" charset="0"/>
              </a:rPr>
              <a:t>(Isaia 1:17)</a:t>
            </a:r>
            <a:endParaRPr lang="ro-RO" sz="1600" b="1" dirty="0">
              <a:solidFill>
                <a:srgbClr val="49451F"/>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D259A5AD-35DB-49B4-9C58-8D72525088D1}"/>
              </a:ext>
            </a:extLst>
          </p:cNvPr>
          <p:cNvSpPr txBox="1"/>
          <p:nvPr/>
        </p:nvSpPr>
        <p:spPr>
          <a:xfrm>
            <a:off x="1444220" y="1287770"/>
            <a:ext cx="5645686" cy="2015936"/>
          </a:xfrm>
          <a:prstGeom prst="rect">
            <a:avLst/>
          </a:prstGeom>
          <a:noFill/>
        </p:spPr>
        <p:txBody>
          <a:bodyPr wrap="square" rtlCol="0">
            <a:spAutoFit/>
          </a:bodyPr>
          <a:lstStyle/>
          <a:p>
            <a:pPr>
              <a:spcBef>
                <a:spcPts val="600"/>
              </a:spcBef>
            </a:pPr>
            <a:r>
              <a:rPr lang="ro-RO" sz="2000" b="1" dirty="0"/>
              <a:t>În timpul primilor ani ai slujbei sale, Isaia a avut de confruntat probleme serioase în vecinătatea lui: </a:t>
            </a:r>
            <a:r>
              <a:rPr lang="ro-RO" sz="2000" b="1" dirty="0" smtClean="0"/>
              <a:t>violenţă</a:t>
            </a:r>
            <a:r>
              <a:rPr lang="ro-RO" sz="2000" b="1" dirty="0"/>
              <a:t>, răutate, mită, nedreptate </a:t>
            </a:r>
            <a:r>
              <a:rPr lang="ro-RO" sz="2000" b="1" dirty="0" smtClean="0"/>
              <a:t>faţă </a:t>
            </a:r>
            <a:r>
              <a:rPr lang="ro-RO" sz="2000" b="1" dirty="0"/>
              <a:t>de orfan </a:t>
            </a:r>
            <a:r>
              <a:rPr lang="ro-RO" sz="2000" b="1" dirty="0" smtClean="0"/>
              <a:t>şi </a:t>
            </a:r>
            <a:r>
              <a:rPr lang="ro-RO" sz="2000" b="1" dirty="0"/>
              <a:t>văduvă, acumulare de </a:t>
            </a:r>
            <a:r>
              <a:rPr lang="ro-RO" sz="2000" b="1" dirty="0" smtClean="0"/>
              <a:t>bogăţii</a:t>
            </a:r>
            <a:r>
              <a:rPr lang="ro-RO" sz="2000" b="1" dirty="0"/>
              <a:t>...</a:t>
            </a:r>
          </a:p>
          <a:p>
            <a:pPr>
              <a:spcBef>
                <a:spcPts val="600"/>
              </a:spcBef>
            </a:pPr>
            <a:r>
              <a:rPr lang="ro-RO" sz="2000" b="1" dirty="0"/>
              <a:t>Dumnezeu este dornic să ierte păcatul </a:t>
            </a:r>
            <a:r>
              <a:rPr lang="ro-RO" sz="2000" b="1" dirty="0" smtClean="0"/>
              <a:t>şi aşteaptă   </a:t>
            </a:r>
            <a:r>
              <a:rPr lang="ro-RO" sz="2000" b="1" dirty="0"/>
              <a:t>o schimbare în comportamentul nostru (1:6-8</a:t>
            </a:r>
            <a:r>
              <a:rPr lang="ro-RO" sz="2000" b="1" dirty="0" smtClean="0"/>
              <a:t>)</a:t>
            </a:r>
            <a:endParaRPr lang="ro-RO" sz="2000" b="1" dirty="0"/>
          </a:p>
        </p:txBody>
      </p:sp>
      <p:pic>
        <p:nvPicPr>
          <p:cNvPr id="6" name="Imagen 5" descr="Imagen que contiene cielo, exterior, persona, hombre&#10;&#10;Descripción generada automáticamente">
            <a:extLst>
              <a:ext uri="{FF2B5EF4-FFF2-40B4-BE49-F238E27FC236}">
                <a16:creationId xmlns:a16="http://schemas.microsoft.com/office/drawing/2014/main" xmlns="" id="{487F3B74-DF2E-442B-9AA2-BCD34BBED103}"/>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340196" y="668272"/>
            <a:ext cx="1725210" cy="1966873"/>
          </a:xfrm>
          <a:prstGeom prst="rect">
            <a:avLst/>
          </a:prstGeom>
        </p:spPr>
      </p:pic>
      <p:pic>
        <p:nvPicPr>
          <p:cNvPr id="9" name="Imagen 8">
            <a:extLst>
              <a:ext uri="{FF2B5EF4-FFF2-40B4-BE49-F238E27FC236}">
                <a16:creationId xmlns:a16="http://schemas.microsoft.com/office/drawing/2014/main" xmlns="" id="{85D00CB0-DFEC-489A-9E1F-854E0FD0E3A7}"/>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750151" y="2798238"/>
            <a:ext cx="2329500" cy="1347805"/>
          </a:xfrm>
          <a:prstGeom prst="rect">
            <a:avLst/>
          </a:prstGeom>
        </p:spPr>
      </p:pic>
      <p:sp>
        <p:nvSpPr>
          <p:cNvPr id="11" name="Rectángulo 10">
            <a:extLst>
              <a:ext uri="{FF2B5EF4-FFF2-40B4-BE49-F238E27FC236}">
                <a16:creationId xmlns:a16="http://schemas.microsoft.com/office/drawing/2014/main" xmlns="" id="{2E1E0A9A-F22D-4AD6-AEFB-D2C8BC0B6202}"/>
              </a:ext>
            </a:extLst>
          </p:cNvPr>
          <p:cNvSpPr/>
          <p:nvPr/>
        </p:nvSpPr>
        <p:spPr>
          <a:xfrm>
            <a:off x="143687" y="3235181"/>
            <a:ext cx="6579330" cy="1015663"/>
          </a:xfrm>
          <a:prstGeom prst="rect">
            <a:avLst/>
          </a:prstGeom>
        </p:spPr>
        <p:txBody>
          <a:bodyPr wrap="square">
            <a:spAutoFit/>
          </a:bodyPr>
          <a:lstStyle/>
          <a:p>
            <a:pPr>
              <a:spcBef>
                <a:spcPts val="600"/>
              </a:spcBef>
            </a:pPr>
            <a:r>
              <a:rPr lang="ro-RO" sz="2000" b="1" dirty="0"/>
              <a:t>Cu toate acestea, restaurarea finală a </a:t>
            </a:r>
            <a:r>
              <a:rPr lang="ro-RO" sz="2000" b="1" dirty="0" smtClean="0"/>
              <a:t>dreptăţii </a:t>
            </a:r>
            <a:r>
              <a:rPr lang="ro-RO" sz="2000" b="1" dirty="0"/>
              <a:t>va veni prin </a:t>
            </a:r>
            <a:r>
              <a:rPr lang="ro-RO" sz="2000" b="1" dirty="0" smtClean="0"/>
              <a:t>intervenţia </a:t>
            </a:r>
            <a:r>
              <a:rPr lang="ro-RO" sz="2000" b="1" dirty="0"/>
              <a:t>directă a lui Dumnezeu prin lucrarea lui Mesia, Isus din Nazaret (42:1-7; 53:4-6</a:t>
            </a:r>
            <a:r>
              <a:rPr lang="ro-RO" sz="2000" b="1" dirty="0" smtClean="0"/>
              <a:t>).</a:t>
            </a:r>
            <a:endParaRPr lang="ro-RO" sz="2000" b="1" dirty="0"/>
          </a:p>
        </p:txBody>
      </p:sp>
      <p:pic>
        <p:nvPicPr>
          <p:cNvPr id="19" name="Imagen 18" descr="Imagen que contiene persona, bailarín, interior, suelo&#10;&#10;Descripción generada automáticamente">
            <a:extLst>
              <a:ext uri="{FF2B5EF4-FFF2-40B4-BE49-F238E27FC236}">
                <a16:creationId xmlns:a16="http://schemas.microsoft.com/office/drawing/2014/main" xmlns="" id="{385FCF10-2EEC-47C9-9497-27F6781D5C35}"/>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204650" y="4311807"/>
            <a:ext cx="1927825" cy="1449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Imagen 22" descr="Imagen que contiene exterior, ropa, persona, agua&#10;&#10;Descripción generada automáticamente">
            <a:extLst>
              <a:ext uri="{FF2B5EF4-FFF2-40B4-BE49-F238E27FC236}">
                <a16:creationId xmlns:a16="http://schemas.microsoft.com/office/drawing/2014/main" xmlns="" id="{1109F009-29D3-4AF0-AD3B-BF69129BF0A5}"/>
              </a:ext>
            </a:extLst>
          </p:cNvPr>
          <p:cNvPicPr>
            <a:picLocks noChangeAspect="1"/>
          </p:cNvPicPr>
          <p:nvPr/>
        </p:nvPicPr>
        <p:blipFill rotWithShape="1">
          <a:blip r:embed="rId8" cstate="screen">
            <a:extLst>
              <a:ext uri="{28A0092B-C50C-407E-A947-70E740481C1C}">
                <a14:useLocalDpi xmlns:a14="http://schemas.microsoft.com/office/drawing/2010/main" xmlns=""/>
              </a:ext>
            </a:extLst>
          </a:blip>
          <a:srcRect/>
          <a:stretch/>
        </p:blipFill>
        <p:spPr>
          <a:xfrm>
            <a:off x="2489201" y="4309137"/>
            <a:ext cx="1456106" cy="1449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Rectángulo 23">
            <a:extLst>
              <a:ext uri="{FF2B5EF4-FFF2-40B4-BE49-F238E27FC236}">
                <a16:creationId xmlns:a16="http://schemas.microsoft.com/office/drawing/2014/main" xmlns="" id="{1485F670-7FA8-48AB-8A85-79EB8645F8A8}"/>
              </a:ext>
            </a:extLst>
          </p:cNvPr>
          <p:cNvSpPr/>
          <p:nvPr/>
        </p:nvSpPr>
        <p:spPr>
          <a:xfrm>
            <a:off x="101532" y="5801119"/>
            <a:ext cx="4322422" cy="1015663"/>
          </a:xfrm>
          <a:prstGeom prst="rect">
            <a:avLst/>
          </a:prstGeom>
        </p:spPr>
        <p:txBody>
          <a:bodyPr wrap="square">
            <a:spAutoFit/>
          </a:bodyPr>
          <a:lstStyle/>
          <a:p>
            <a:pPr>
              <a:spcBef>
                <a:spcPts val="600"/>
              </a:spcBef>
            </a:pPr>
            <a:r>
              <a:rPr lang="ro-RO" sz="2000" b="1">
                <a:solidFill>
                  <a:schemeClr val="bg1"/>
                </a:solidFill>
                <a:effectLst>
                  <a:glow rad="127000">
                    <a:srgbClr val="49451F"/>
                  </a:glow>
                </a:effectLst>
              </a:rPr>
              <a:t>El va restaura într-un final </a:t>
            </a:r>
            <a:r>
              <a:rPr lang="ro-RO" sz="2000" b="1" smtClean="0">
                <a:solidFill>
                  <a:schemeClr val="bg1"/>
                </a:solidFill>
                <a:effectLst>
                  <a:glow rad="127000">
                    <a:srgbClr val="49451F"/>
                  </a:glow>
                </a:effectLst>
              </a:rPr>
              <a:t>Împărăţia </a:t>
            </a:r>
            <a:r>
              <a:rPr lang="ro-RO" sz="2000" b="1">
                <a:solidFill>
                  <a:schemeClr val="bg1"/>
                </a:solidFill>
                <a:effectLst>
                  <a:glow rad="127000">
                    <a:srgbClr val="49451F"/>
                  </a:glow>
                </a:effectLst>
              </a:rPr>
              <a:t>lui Dumnezeu pe Pământ. El va aduce dreptatea, vindecarea </a:t>
            </a:r>
            <a:r>
              <a:rPr lang="ro-RO" sz="2000" b="1" smtClean="0">
                <a:solidFill>
                  <a:schemeClr val="bg1"/>
                </a:solidFill>
                <a:effectLst>
                  <a:glow rad="127000">
                    <a:srgbClr val="49451F"/>
                  </a:glow>
                </a:effectLst>
              </a:rPr>
              <a:t>şi </a:t>
            </a:r>
            <a:r>
              <a:rPr lang="ro-RO" sz="2000" b="1">
                <a:solidFill>
                  <a:schemeClr val="bg1"/>
                </a:solidFill>
                <a:effectLst>
                  <a:glow rad="127000">
                    <a:srgbClr val="49451F"/>
                  </a:glow>
                </a:effectLst>
              </a:rPr>
              <a:t>restaurarea</a:t>
            </a:r>
            <a:r>
              <a:rPr lang="ro-RO" sz="2000" b="1" smtClean="0">
                <a:solidFill>
                  <a:schemeClr val="bg1"/>
                </a:solidFill>
                <a:effectLst>
                  <a:glow rad="127000">
                    <a:srgbClr val="49451F"/>
                  </a:glow>
                </a:effectLst>
              </a:rPr>
              <a:t>.</a:t>
            </a:r>
            <a:endParaRPr lang="ro-RO" sz="2000" b="1">
              <a:solidFill>
                <a:schemeClr val="bg1"/>
              </a:solidFill>
              <a:effectLst>
                <a:glow rad="127000">
                  <a:srgbClr val="49451F"/>
                </a:glow>
              </a:effectLst>
            </a:endParaRPr>
          </a:p>
        </p:txBody>
      </p:sp>
    </p:spTree>
    <p:extLst>
      <p:ext uri="{BB962C8B-B14F-4D97-AF65-F5344CB8AC3E}">
        <p14:creationId xmlns:p14="http://schemas.microsoft.com/office/powerpoint/2010/main" xmlns="" val="221114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17"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ppt_w/2"/>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wipe(left)">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par>
                                <p:cTn id="54" presetID="14" presetClass="entr" presetSubtype="1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randombar(horizontal)">
                                      <p:cBhvr>
                                        <p:cTn id="56" dur="500"/>
                                        <p:tgtEl>
                                          <p:spTgt spid="19"/>
                                        </p:tgtEl>
                                      </p:cBhvr>
                                    </p:animEffect>
                                  </p:childTnLst>
                                </p:cTn>
                              </p:par>
                              <p:par>
                                <p:cTn id="57" presetID="14" presetClass="entr" presetSubtype="1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randombar(horizontal)">
                                      <p:cBhvr>
                                        <p:cTn id="64" dur="500"/>
                                        <p:tgtEl>
                                          <p:spTgt spid="24"/>
                                        </p:tgtEl>
                                      </p:cBhvr>
                                    </p:animEffect>
                                  </p:childTnLst>
                                </p:cTn>
                              </p:par>
                              <p:par>
                                <p:cTn id="65" presetID="14" presetClass="entr" presetSubtype="1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randombar(horizontal)">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CEA419-E514-4C56-A477-91BF9EC3F53E}"/>
              </a:ext>
            </a:extLst>
          </p:cNvPr>
          <p:cNvSpPr/>
          <p:nvPr/>
        </p:nvSpPr>
        <p:spPr>
          <a:xfrm>
            <a:off x="2383081" y="1964353"/>
            <a:ext cx="6531430" cy="4893647"/>
          </a:xfrm>
          <a:prstGeom prst="rect">
            <a:avLst/>
          </a:prstGeom>
        </p:spPr>
        <p:txBody>
          <a:bodyPr wrap="square">
            <a:spAutoFit/>
          </a:bodyPr>
          <a:lstStyle/>
          <a:p>
            <a:pPr>
              <a:spcBef>
                <a:spcPts val="600"/>
              </a:spcBef>
            </a:pPr>
            <a:r>
              <a:rPr lang="ro-RO" sz="2600" b="1" dirty="0" smtClean="0">
                <a:latin typeface="Comic Sans MS" panose="030F0702030302020204" pitchFamily="66" charset="0"/>
              </a:rPr>
              <a:t>„Când </a:t>
            </a:r>
            <a:r>
              <a:rPr lang="ro-RO" sz="2600" b="1" dirty="0" smtClean="0">
                <a:latin typeface="Comic Sans MS" panose="030F0702030302020204" pitchFamily="66" charset="0"/>
              </a:rPr>
              <a:t>cei uniţi în relaţia de părtăşie creştină îşi înalţă rugăciunile spre Dumnezeu şi se hotărăsc să se trateze corect unul pe celălalt, să iubească mila şi să umble în umilinţă cu Dumnezeu, ei primesc o mare binecuvântare. Dacă le-au greşit altora, ei continuă să se pocăiască, să-şi mărturisească greşelile şi să le repare, pe deplin hotărâţi să-şi facă bine unul altuia. Aceasta este împlinirea legii lui </a:t>
            </a:r>
            <a:r>
              <a:rPr lang="ro-RO" sz="2600" b="1" dirty="0" smtClean="0">
                <a:latin typeface="Comic Sans MS" panose="030F0702030302020204" pitchFamily="66" charset="0"/>
              </a:rPr>
              <a:t>Hristos</a:t>
            </a:r>
            <a:r>
              <a:rPr lang="ro-RO" sz="2600" b="1" dirty="0" smtClean="0">
                <a:latin typeface="Comic Sans MS" panose="030F0702030302020204" pitchFamily="66" charset="0"/>
              </a:rPr>
              <a:t>.”</a:t>
            </a:r>
            <a:endParaRPr lang="ro-RO" sz="26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EE8DF814-D119-4B75-B0CB-DF3A029F4D41}"/>
              </a:ext>
            </a:extLst>
          </p:cNvPr>
          <p:cNvSpPr txBox="1"/>
          <p:nvPr/>
        </p:nvSpPr>
        <p:spPr>
          <a:xfrm>
            <a:off x="2760618" y="1393372"/>
            <a:ext cx="4963886" cy="369332"/>
          </a:xfrm>
          <a:prstGeom prst="rect">
            <a:avLst/>
          </a:prstGeom>
          <a:noFill/>
        </p:spPr>
        <p:txBody>
          <a:bodyPr wrap="square" rtlCol="0">
            <a:spAutoFit/>
          </a:bodyPr>
          <a:lstStyle/>
          <a:p>
            <a:pPr algn="ctr"/>
            <a:r>
              <a:rPr lang="ro-RO" b="1" smtClean="0"/>
              <a:t>EGW (Slujitorii </a:t>
            </a:r>
            <a:r>
              <a:rPr lang="ro-RO" b="1"/>
              <a:t>Evangheliei </a:t>
            </a:r>
            <a:r>
              <a:rPr lang="ro-RO" b="1" smtClean="0"/>
              <a:t>pag</a:t>
            </a:r>
            <a:r>
              <a:rPr lang="ro-RO" b="1" smtClean="0"/>
              <a:t> </a:t>
            </a:r>
            <a:r>
              <a:rPr lang="ro-RO" b="1" smtClean="0"/>
              <a:t>500)</a:t>
            </a:r>
            <a:endParaRPr lang="ro-RO" b="1"/>
          </a:p>
        </p:txBody>
      </p:sp>
    </p:spTree>
    <p:extLst>
      <p:ext uri="{BB962C8B-B14F-4D97-AF65-F5344CB8AC3E}">
        <p14:creationId xmlns:p14="http://schemas.microsoft.com/office/powerpoint/2010/main" xmlns="" val="1129114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930</Words>
  <Application>Microsoft Office PowerPoint</Application>
  <PresentationFormat>Expunere pe ecran (4:3)</PresentationFormat>
  <Paragraphs>45</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9</vt:i4>
      </vt:variant>
    </vt:vector>
  </HeadingPairs>
  <TitlesOfParts>
    <vt:vector size="15"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Mila si dreptatea in cartile Psalmii si Proverbele</dc:title>
  <dc:subject>Studiu Biblic, Trim. III, 2019 – Slujirea celor in nevoie</dc:subject>
  <dc:creator>Sergio Fustero Carreras</dc:creator>
  <cp:keywords>https://www.fustero.es/index_ro.php</cp:keywords>
  <cp:lastModifiedBy>Tronaru Viorel</cp:lastModifiedBy>
  <cp:revision>87</cp:revision>
  <dcterms:created xsi:type="dcterms:W3CDTF">2019-06-23T16:27:38Z</dcterms:created>
  <dcterms:modified xsi:type="dcterms:W3CDTF">2019-07-24T20:29:51Z</dcterms:modified>
</cp:coreProperties>
</file>