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0" r:id="rId4"/>
    <p:sldId id="266" r:id="rId5"/>
    <p:sldId id="258" r:id="rId6"/>
    <p:sldId id="267" r:id="rId7"/>
    <p:sldId id="260" r:id="rId8"/>
    <p:sldId id="268" r:id="rId9"/>
    <p:sldId id="264" r:id="rId10"/>
    <p:sldId id="262" r:id="rId11"/>
    <p:sldId id="263"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C8DA"/>
    <a:srgbClr val="3E4464"/>
    <a:srgbClr val="333D5A"/>
    <a:srgbClr val="661D03"/>
    <a:srgbClr val="CBF6CB"/>
    <a:srgbClr val="FF66CC"/>
    <a:srgbClr val="FF33CC"/>
    <a:srgbClr val="ECE70B"/>
    <a:srgbClr val="AD0FA5"/>
    <a:srgbClr val="FAC4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0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63A25-B765-418D-A20D-63A998373DD3}" type="doc">
      <dgm:prSet loTypeId="urn:microsoft.com/office/officeart/2005/8/layout/pList2#1" loCatId="list" qsTypeId="urn:microsoft.com/office/officeart/2005/8/quickstyle/3d2" qsCatId="3D" csTypeId="urn:microsoft.com/office/officeart/2005/8/colors/colorful1#1" csCatId="colorful" phldr="1"/>
      <dgm:spPr/>
      <dgm:t>
        <a:bodyPr/>
        <a:lstStyle/>
        <a:p>
          <a:endParaRPr lang="es-ES"/>
        </a:p>
      </dgm:t>
    </dgm:pt>
    <dgm:pt modelId="{6AA10829-D275-4EA3-A09C-6DF705B805ED}">
      <dgm:prSet custT="1"/>
      <dgm:spPr>
        <a:solidFill>
          <a:schemeClr val="accent5">
            <a:lumMod val="50000"/>
          </a:schemeClr>
        </a:solidFill>
      </dgm:spPr>
      <dgm:t>
        <a:bodyPr anchor="t" anchorCtr="0"/>
        <a:lstStyle/>
        <a:p>
          <a:r>
            <a:rPr lang="ro-RO" sz="1900" b="1" noProof="0" dirty="0" smtClean="0"/>
            <a:t>Exodul 20:8-11 ne încurajează să ne amintim puterea </a:t>
          </a:r>
          <a:r>
            <a:rPr lang="ro-RO" sz="1900" b="1" i="1" u="sng" noProof="0" dirty="0" smtClean="0"/>
            <a:t>creatoare</a:t>
          </a:r>
          <a:r>
            <a:rPr lang="ro-RO" sz="1900" b="1" noProof="0" dirty="0" smtClean="0"/>
            <a:t> a lui Dumnezeu şi să ne odihnim în ziua Sabatului aşa cum El a făcut-o (Geneza 2:</a:t>
          </a:r>
          <a:r>
            <a:rPr lang="ro-RO" sz="1900" b="1" noProof="0" dirty="0" err="1" smtClean="0"/>
            <a:t>2</a:t>
          </a:r>
          <a:r>
            <a:rPr lang="ro-RO" sz="1900" b="1" noProof="0" dirty="0" smtClean="0"/>
            <a:t>)</a:t>
          </a:r>
          <a:endParaRPr lang="ro-RO" sz="1900" b="1" noProof="0" dirty="0"/>
        </a:p>
      </dgm:t>
    </dgm:pt>
    <dgm:pt modelId="{E977AECC-EC7A-49FC-9F11-1473CF8F6766}" type="parTrans" cxnId="{535ABAD2-BBC3-4D31-AC6B-DF8A66730F27}">
      <dgm:prSet/>
      <dgm:spPr/>
      <dgm:t>
        <a:bodyPr/>
        <a:lstStyle/>
        <a:p>
          <a:endParaRPr lang="es-ES"/>
        </a:p>
      </dgm:t>
    </dgm:pt>
    <dgm:pt modelId="{1C405110-9287-4993-858B-657FDEB6AAB5}" type="sibTrans" cxnId="{535ABAD2-BBC3-4D31-AC6B-DF8A66730F27}">
      <dgm:prSet/>
      <dgm:spPr/>
      <dgm:t>
        <a:bodyPr/>
        <a:lstStyle/>
        <a:p>
          <a:endParaRPr lang="es-ES"/>
        </a:p>
      </dgm:t>
    </dgm:pt>
    <dgm:pt modelId="{905EBA9D-66A3-440B-B269-B1585BBECE34}">
      <dgm:prSet custT="1"/>
      <dgm:spPr>
        <a:solidFill>
          <a:schemeClr val="accent2">
            <a:lumMod val="50000"/>
          </a:schemeClr>
        </a:solidFill>
      </dgm:spPr>
      <dgm:t>
        <a:bodyPr lIns="72000" rIns="72000" anchor="t" anchorCtr="0"/>
        <a:lstStyle/>
        <a:p>
          <a:r>
            <a:rPr lang="ro-RO" sz="1900" b="1" noProof="0" dirty="0" smtClean="0"/>
            <a:t>Deuteronomul 5:12-15 ne încurajează să ne amintim de puterea </a:t>
          </a:r>
          <a:r>
            <a:rPr lang="ro-RO" sz="1900" b="1" i="1" u="sng" noProof="0" dirty="0" smtClean="0"/>
            <a:t>răscumpărătoare</a:t>
          </a:r>
          <a:r>
            <a:rPr lang="ro-RO" sz="1900" b="1" noProof="0" dirty="0" smtClean="0"/>
            <a:t> a lui Dumnezeu. El a eliberat din robie pe Israel şi ne-a eliberat şi pe noi din păcat.</a:t>
          </a:r>
          <a:endParaRPr lang="ro-RO" sz="1900" b="1" noProof="0" dirty="0"/>
        </a:p>
      </dgm:t>
    </dgm:pt>
    <dgm:pt modelId="{7FCC217E-1387-4500-AEB4-251C50D37105}" type="parTrans" cxnId="{57BAF7E7-9889-4AE9-84DA-F58248DFB386}">
      <dgm:prSet/>
      <dgm:spPr/>
      <dgm:t>
        <a:bodyPr/>
        <a:lstStyle/>
        <a:p>
          <a:endParaRPr lang="es-ES"/>
        </a:p>
      </dgm:t>
    </dgm:pt>
    <dgm:pt modelId="{D2CEDD66-A81B-4866-8938-E9E8EDB67B85}" type="sibTrans" cxnId="{57BAF7E7-9889-4AE9-84DA-F58248DFB386}">
      <dgm:prSet/>
      <dgm:spPr/>
      <dgm:t>
        <a:bodyPr/>
        <a:lstStyle/>
        <a:p>
          <a:endParaRPr lang="es-ES"/>
        </a:p>
      </dgm:t>
    </dgm:pt>
    <dgm:pt modelId="{2E5BC0EC-A3E3-4C07-A875-CCDA6668DFF2}" type="pres">
      <dgm:prSet presAssocID="{FB863A25-B765-418D-A20D-63A998373DD3}" presName="Name0" presStyleCnt="0">
        <dgm:presLayoutVars>
          <dgm:dir/>
          <dgm:resizeHandles val="exact"/>
        </dgm:presLayoutVars>
      </dgm:prSet>
      <dgm:spPr/>
      <dgm:t>
        <a:bodyPr/>
        <a:lstStyle/>
        <a:p>
          <a:endParaRPr lang="ro-RO"/>
        </a:p>
      </dgm:t>
    </dgm:pt>
    <dgm:pt modelId="{031EDCCA-32A8-4777-A4BC-5D052FA8A123}" type="pres">
      <dgm:prSet presAssocID="{FB863A25-B765-418D-A20D-63A998373DD3}" presName="bkgdShp" presStyleLbl="alignAccFollowNode1" presStyleIdx="0" presStyleCnt="1" custScaleY="80255" custLinFactNeighborY="-8480"/>
      <dgm:spPr/>
    </dgm:pt>
    <dgm:pt modelId="{3C953C08-4D01-4979-9DD8-A8FB4C318F6E}" type="pres">
      <dgm:prSet presAssocID="{FB863A25-B765-418D-A20D-63A998373DD3}" presName="linComp" presStyleCnt="0"/>
      <dgm:spPr/>
    </dgm:pt>
    <dgm:pt modelId="{5AE397A8-5FAF-4857-861D-A96FE78EC4AA}" type="pres">
      <dgm:prSet presAssocID="{6AA10829-D275-4EA3-A09C-6DF705B805ED}" presName="compNode" presStyleCnt="0"/>
      <dgm:spPr/>
    </dgm:pt>
    <dgm:pt modelId="{E4BBE71E-A995-4C73-95B0-6B9BD4A36447}" type="pres">
      <dgm:prSet presAssocID="{6AA10829-D275-4EA3-A09C-6DF705B805ED}" presName="node" presStyleLbl="node1" presStyleIdx="0" presStyleCnt="2" custScaleY="109583" custLinFactNeighborY="-10052">
        <dgm:presLayoutVars>
          <dgm:bulletEnabled val="1"/>
        </dgm:presLayoutVars>
      </dgm:prSet>
      <dgm:spPr/>
      <dgm:t>
        <a:bodyPr/>
        <a:lstStyle/>
        <a:p>
          <a:endParaRPr lang="ro-RO"/>
        </a:p>
      </dgm:t>
    </dgm:pt>
    <dgm:pt modelId="{423E8FFA-F312-4BB0-82FC-C38F217A1564}" type="pres">
      <dgm:prSet presAssocID="{6AA10829-D275-4EA3-A09C-6DF705B805ED}" presName="invisiNode" presStyleLbl="node1" presStyleIdx="0" presStyleCnt="2"/>
      <dgm:spPr/>
    </dgm:pt>
    <dgm:pt modelId="{4801A6F4-75AD-43DE-8A95-B410656BD7B9}" type="pres">
      <dgm:prSet presAssocID="{6AA10829-D275-4EA3-A09C-6DF705B805ED}" presName="imagNode" presStyleLbl="fgImgPlace1" presStyleIdx="0" presStyleCnt="2" custLinFactNeighborY="-8092"/>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6491EE93-F3A4-4188-955D-8E1DA35D1150}" type="pres">
      <dgm:prSet presAssocID="{1C405110-9287-4993-858B-657FDEB6AAB5}" presName="sibTrans" presStyleLbl="sibTrans2D1" presStyleIdx="0" presStyleCnt="0"/>
      <dgm:spPr/>
      <dgm:t>
        <a:bodyPr/>
        <a:lstStyle/>
        <a:p>
          <a:endParaRPr lang="ro-RO"/>
        </a:p>
      </dgm:t>
    </dgm:pt>
    <dgm:pt modelId="{1059E95D-15DA-40F3-8919-92CA8B089596}" type="pres">
      <dgm:prSet presAssocID="{905EBA9D-66A3-440B-B269-B1585BBECE34}" presName="compNode" presStyleCnt="0"/>
      <dgm:spPr/>
    </dgm:pt>
    <dgm:pt modelId="{5DAE970C-3AF3-49ED-802A-8CD58D205C5C}" type="pres">
      <dgm:prSet presAssocID="{905EBA9D-66A3-440B-B269-B1585BBECE34}" presName="node" presStyleLbl="node1" presStyleIdx="1" presStyleCnt="2" custScaleY="109583" custLinFactNeighborY="-10052">
        <dgm:presLayoutVars>
          <dgm:bulletEnabled val="1"/>
        </dgm:presLayoutVars>
      </dgm:prSet>
      <dgm:spPr/>
      <dgm:t>
        <a:bodyPr/>
        <a:lstStyle/>
        <a:p>
          <a:endParaRPr lang="ro-RO"/>
        </a:p>
      </dgm:t>
    </dgm:pt>
    <dgm:pt modelId="{87A93846-33F8-4CF4-8B89-C878D3881075}" type="pres">
      <dgm:prSet presAssocID="{905EBA9D-66A3-440B-B269-B1585BBECE34}" presName="invisiNode" presStyleLbl="node1" presStyleIdx="1" presStyleCnt="2"/>
      <dgm:spPr/>
    </dgm:pt>
    <dgm:pt modelId="{5EF5772B-0B56-451B-A2C2-8DCE7A75F923}" type="pres">
      <dgm:prSet presAssocID="{905EBA9D-66A3-440B-B269-B1585BBECE34}" presName="imagNode" presStyleLbl="fgImgPlace1" presStyleIdx="1" presStyleCnt="2" custLinFactNeighborY="-8092"/>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Lst>
  <dgm:cxnLst>
    <dgm:cxn modelId="{535ABAD2-BBC3-4D31-AC6B-DF8A66730F27}" srcId="{FB863A25-B765-418D-A20D-63A998373DD3}" destId="{6AA10829-D275-4EA3-A09C-6DF705B805ED}" srcOrd="0" destOrd="0" parTransId="{E977AECC-EC7A-49FC-9F11-1473CF8F6766}" sibTransId="{1C405110-9287-4993-858B-657FDEB6AAB5}"/>
    <dgm:cxn modelId="{5F65EA0E-989B-4175-B22B-9A3BA46DE1C1}" type="presOf" srcId="{FB863A25-B765-418D-A20D-63A998373DD3}" destId="{2E5BC0EC-A3E3-4C07-A875-CCDA6668DFF2}" srcOrd="0" destOrd="0" presId="urn:microsoft.com/office/officeart/2005/8/layout/pList2#1"/>
    <dgm:cxn modelId="{57BAF7E7-9889-4AE9-84DA-F58248DFB386}" srcId="{FB863A25-B765-418D-A20D-63A998373DD3}" destId="{905EBA9D-66A3-440B-B269-B1585BBECE34}" srcOrd="1" destOrd="0" parTransId="{7FCC217E-1387-4500-AEB4-251C50D37105}" sibTransId="{D2CEDD66-A81B-4866-8938-E9E8EDB67B85}"/>
    <dgm:cxn modelId="{26055B47-4457-4E0B-BEFD-83F4E3D9A902}" type="presOf" srcId="{6AA10829-D275-4EA3-A09C-6DF705B805ED}" destId="{E4BBE71E-A995-4C73-95B0-6B9BD4A36447}" srcOrd="0" destOrd="0" presId="urn:microsoft.com/office/officeart/2005/8/layout/pList2#1"/>
    <dgm:cxn modelId="{5BD1AB25-1BDA-4FBB-B56D-8CAB9D2F131C}" type="presOf" srcId="{905EBA9D-66A3-440B-B269-B1585BBECE34}" destId="{5DAE970C-3AF3-49ED-802A-8CD58D205C5C}" srcOrd="0" destOrd="0" presId="urn:microsoft.com/office/officeart/2005/8/layout/pList2#1"/>
    <dgm:cxn modelId="{F9C8644D-BA6C-4579-8AAF-9348573A4747}" type="presOf" srcId="{1C405110-9287-4993-858B-657FDEB6AAB5}" destId="{6491EE93-F3A4-4188-955D-8E1DA35D1150}" srcOrd="0" destOrd="0" presId="urn:microsoft.com/office/officeart/2005/8/layout/pList2#1"/>
    <dgm:cxn modelId="{16887D68-16F4-4308-A1B6-2E240BCF504B}" type="presParOf" srcId="{2E5BC0EC-A3E3-4C07-A875-CCDA6668DFF2}" destId="{031EDCCA-32A8-4777-A4BC-5D052FA8A123}" srcOrd="0" destOrd="0" presId="urn:microsoft.com/office/officeart/2005/8/layout/pList2#1"/>
    <dgm:cxn modelId="{A1AA0D87-0B9F-4848-A2A8-A82FFA88FDD6}" type="presParOf" srcId="{2E5BC0EC-A3E3-4C07-A875-CCDA6668DFF2}" destId="{3C953C08-4D01-4979-9DD8-A8FB4C318F6E}" srcOrd="1" destOrd="0" presId="urn:microsoft.com/office/officeart/2005/8/layout/pList2#1"/>
    <dgm:cxn modelId="{5DA295B5-4755-46CD-A38B-9993D5C82BAE}" type="presParOf" srcId="{3C953C08-4D01-4979-9DD8-A8FB4C318F6E}" destId="{5AE397A8-5FAF-4857-861D-A96FE78EC4AA}" srcOrd="0" destOrd="0" presId="urn:microsoft.com/office/officeart/2005/8/layout/pList2#1"/>
    <dgm:cxn modelId="{D8324BEF-AABD-442F-A870-47189713F11E}" type="presParOf" srcId="{5AE397A8-5FAF-4857-861D-A96FE78EC4AA}" destId="{E4BBE71E-A995-4C73-95B0-6B9BD4A36447}" srcOrd="0" destOrd="0" presId="urn:microsoft.com/office/officeart/2005/8/layout/pList2#1"/>
    <dgm:cxn modelId="{AAED17C0-DBE8-4E5B-BB67-C7C43BA9D316}" type="presParOf" srcId="{5AE397A8-5FAF-4857-861D-A96FE78EC4AA}" destId="{423E8FFA-F312-4BB0-82FC-C38F217A1564}" srcOrd="1" destOrd="0" presId="urn:microsoft.com/office/officeart/2005/8/layout/pList2#1"/>
    <dgm:cxn modelId="{9C8E0186-4685-427F-B976-D05C1E35F122}" type="presParOf" srcId="{5AE397A8-5FAF-4857-861D-A96FE78EC4AA}" destId="{4801A6F4-75AD-43DE-8A95-B410656BD7B9}" srcOrd="2" destOrd="0" presId="urn:microsoft.com/office/officeart/2005/8/layout/pList2#1"/>
    <dgm:cxn modelId="{CD3B17A6-DF4B-49A0-9FAF-2CFADC06B857}" type="presParOf" srcId="{3C953C08-4D01-4979-9DD8-A8FB4C318F6E}" destId="{6491EE93-F3A4-4188-955D-8E1DA35D1150}" srcOrd="1" destOrd="0" presId="urn:microsoft.com/office/officeart/2005/8/layout/pList2#1"/>
    <dgm:cxn modelId="{407246B4-04F7-4E68-82C4-537DAD94D57F}" type="presParOf" srcId="{3C953C08-4D01-4979-9DD8-A8FB4C318F6E}" destId="{1059E95D-15DA-40F3-8919-92CA8B089596}" srcOrd="2" destOrd="0" presId="urn:microsoft.com/office/officeart/2005/8/layout/pList2#1"/>
    <dgm:cxn modelId="{0EE8E892-E338-445D-AA5B-7D471909D9EB}" type="presParOf" srcId="{1059E95D-15DA-40F3-8919-92CA8B089596}" destId="{5DAE970C-3AF3-49ED-802A-8CD58D205C5C}" srcOrd="0" destOrd="0" presId="urn:microsoft.com/office/officeart/2005/8/layout/pList2#1"/>
    <dgm:cxn modelId="{121C0372-CF18-4023-95CB-64A0197E3975}" type="presParOf" srcId="{1059E95D-15DA-40F3-8919-92CA8B089596}" destId="{87A93846-33F8-4CF4-8B89-C878D3881075}" srcOrd="1" destOrd="0" presId="urn:microsoft.com/office/officeart/2005/8/layout/pList2#1"/>
    <dgm:cxn modelId="{910562A3-3DD8-4CE1-B03F-4C79BFA4665E}" type="presParOf" srcId="{1059E95D-15DA-40F3-8919-92CA8B089596}" destId="{5EF5772B-0B56-451B-A2C2-8DCE7A75F923}"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1EDCCA-32A8-4777-A4BC-5D052FA8A123}">
      <dsp:nvSpPr>
        <dsp:cNvPr id="0" name=""/>
        <dsp:cNvSpPr/>
      </dsp:nvSpPr>
      <dsp:spPr>
        <a:xfrm>
          <a:off x="0" y="29170"/>
          <a:ext cx="5250369" cy="1681232"/>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801A6F4-75AD-43DE-8A95-B410656BD7B9}">
      <dsp:nvSpPr>
        <dsp:cNvPr id="0" name=""/>
        <dsp:cNvSpPr/>
      </dsp:nvSpPr>
      <dsp:spPr>
        <a:xfrm>
          <a:off x="160522" y="93662"/>
          <a:ext cx="2347296" cy="153623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4BBE71E-A995-4C73-95B0-6B9BD4A36447}">
      <dsp:nvSpPr>
        <dsp:cNvPr id="0" name=""/>
        <dsp:cNvSpPr/>
      </dsp:nvSpPr>
      <dsp:spPr>
        <a:xfrm rot="10800000">
          <a:off x="160522" y="1653471"/>
          <a:ext cx="2347296" cy="2805751"/>
        </a:xfrm>
        <a:prstGeom prst="round2SameRect">
          <a:avLst>
            <a:gd name="adj1" fmla="val 10500"/>
            <a:gd name="adj2" fmla="val 0"/>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ro-RO" sz="1900" b="1" kern="1200" noProof="0" dirty="0" smtClean="0"/>
            <a:t>Exodul 20:8-11 ne încurajează să ne amintim puterea </a:t>
          </a:r>
          <a:r>
            <a:rPr lang="ro-RO" sz="1900" b="1" i="1" u="sng" kern="1200" noProof="0" dirty="0" smtClean="0"/>
            <a:t>creatoare</a:t>
          </a:r>
          <a:r>
            <a:rPr lang="ro-RO" sz="1900" b="1" kern="1200" noProof="0" dirty="0" smtClean="0"/>
            <a:t> a lui Dumnezeu şi să ne odihnim în ziua Sabatului aşa cum El a făcut-o (Geneza 2:</a:t>
          </a:r>
          <a:r>
            <a:rPr lang="ro-RO" sz="1900" b="1" kern="1200" noProof="0" dirty="0" err="1" smtClean="0"/>
            <a:t>2</a:t>
          </a:r>
          <a:r>
            <a:rPr lang="ro-RO" sz="1900" b="1" kern="1200" noProof="0" dirty="0" smtClean="0"/>
            <a:t>)</a:t>
          </a:r>
          <a:endParaRPr lang="ro-RO" sz="1900" b="1" kern="1200" noProof="0" dirty="0"/>
        </a:p>
      </dsp:txBody>
      <dsp:txXfrm rot="10800000">
        <a:off x="160522" y="1653471"/>
        <a:ext cx="2347296" cy="2805751"/>
      </dsp:txXfrm>
    </dsp:sp>
    <dsp:sp modelId="{5EF5772B-0B56-451B-A2C2-8DCE7A75F923}">
      <dsp:nvSpPr>
        <dsp:cNvPr id="0" name=""/>
        <dsp:cNvSpPr/>
      </dsp:nvSpPr>
      <dsp:spPr>
        <a:xfrm>
          <a:off x="2742549" y="93662"/>
          <a:ext cx="2347296" cy="1536233"/>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DAE970C-3AF3-49ED-802A-8CD58D205C5C}">
      <dsp:nvSpPr>
        <dsp:cNvPr id="0" name=""/>
        <dsp:cNvSpPr/>
      </dsp:nvSpPr>
      <dsp:spPr>
        <a:xfrm rot="10800000">
          <a:off x="2742549" y="1653471"/>
          <a:ext cx="2347296" cy="2805751"/>
        </a:xfrm>
        <a:prstGeom prst="round2SameRect">
          <a:avLst>
            <a:gd name="adj1" fmla="val 10500"/>
            <a:gd name="adj2" fmla="val 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0" tIns="135128" rIns="72000" bIns="135128" numCol="1" spcCol="1270" anchor="t" anchorCtr="0">
          <a:noAutofit/>
        </a:bodyPr>
        <a:lstStyle/>
        <a:p>
          <a:pPr lvl="0" algn="ctr" defTabSz="844550">
            <a:lnSpc>
              <a:spcPct val="90000"/>
            </a:lnSpc>
            <a:spcBef>
              <a:spcPct val="0"/>
            </a:spcBef>
            <a:spcAft>
              <a:spcPct val="35000"/>
            </a:spcAft>
          </a:pPr>
          <a:r>
            <a:rPr lang="ro-RO" sz="1900" b="1" kern="1200" noProof="0" dirty="0" smtClean="0"/>
            <a:t>Deuteronomul 5:12-15 ne încurajează să ne amintim de puterea </a:t>
          </a:r>
          <a:r>
            <a:rPr lang="ro-RO" sz="1900" b="1" i="1" u="sng" kern="1200" noProof="0" dirty="0" smtClean="0"/>
            <a:t>răscumpărătoare</a:t>
          </a:r>
          <a:r>
            <a:rPr lang="ro-RO" sz="1900" b="1" kern="1200" noProof="0" dirty="0" smtClean="0"/>
            <a:t> a lui Dumnezeu. El a eliberat din robie pe Israel şi ne-a eliberat şi pe noi din păcat.</a:t>
          </a:r>
          <a:endParaRPr lang="ro-RO" sz="1900" b="1" kern="1200" noProof="0" dirty="0"/>
        </a:p>
      </dsp:txBody>
      <dsp:txXfrm rot="10800000">
        <a:off x="2742549" y="1653471"/>
        <a:ext cx="2347296" cy="2805751"/>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3683641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2882857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1441863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23684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25847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773604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28032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142063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06106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43593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42623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491750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6943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088170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92616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1857730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38040229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2370459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928541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1663740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3842891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93A477-6CB1-4FFD-97C0-0910D1355C47}" type="datetimeFigureOut">
              <a:rPr lang="es-ES" smtClean="0"/>
              <a:pPr/>
              <a:t>17/07/2019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1093870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3A477-6CB1-4FFD-97C0-0910D1355C47}" type="datetimeFigureOut">
              <a:rPr lang="es-ES" smtClean="0"/>
              <a:pPr/>
              <a:t>17/07/2019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FC245-ABA8-4A20-89CA-755CC0C91667}" type="slidenum">
              <a:rPr lang="es-ES" smtClean="0"/>
              <a:pPr/>
              <a:t>‹#›</a:t>
            </a:fld>
            <a:endParaRPr lang="es-ES"/>
          </a:p>
        </p:txBody>
      </p:sp>
    </p:spTree>
    <p:extLst>
      <p:ext uri="{BB962C8B-B14F-4D97-AF65-F5344CB8AC3E}">
        <p14:creationId xmlns:p14="http://schemas.microsoft.com/office/powerpoint/2010/main" xmlns="" val="3563999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762D9C6-CB5C-4668-9294-35A619E224E7}"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17/07/2019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5A6156D-64CB-4D8C-A9D1-5B1610FA31E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061633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2.wdp"/><Relationship Id="rId7" Type="http://schemas.microsoft.com/office/2007/relationships/hdphoto" Target="../media/hdphoto3.wdp"/><Relationship Id="rId12" Type="http://schemas.openxmlformats.org/officeDocument/2006/relationships/image" Target="../media/image27.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jpe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2.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20735FD-060B-4D5F-BC84-2EB60FF480EE}"/>
              </a:ext>
            </a:extLst>
          </p:cNvPr>
          <p:cNvSpPr txBox="1"/>
          <p:nvPr/>
        </p:nvSpPr>
        <p:spPr>
          <a:xfrm>
            <a:off x="914400" y="4937758"/>
            <a:ext cx="7254240" cy="1693817"/>
          </a:xfrm>
          <a:prstGeom prst="rect">
            <a:avLst/>
          </a:prstGeom>
          <a:noFill/>
        </p:spPr>
        <p:txBody>
          <a:bodyPr wrap="square" rtlCol="0">
            <a:prstTxWarp prst="textFadeUp">
              <a:avLst/>
            </a:prstTxWarp>
            <a:spAutoFit/>
            <a:scene3d>
              <a:camera prst="orthographicFront"/>
              <a:lightRig rig="threePt" dir="t"/>
            </a:scene3d>
            <a:sp3d extrusionH="57150">
              <a:bevelT w="38100" h="38100" prst="convex"/>
            </a:sp3d>
          </a:bodyPr>
          <a:lstStyle/>
          <a:p>
            <a:pPr algn="ctr"/>
            <a:r>
              <a:rPr lang="ro-RO" sz="7200" b="1" spc="50" dirty="0">
                <a:ln w="0"/>
                <a:gradFill>
                  <a:gsLst>
                    <a:gs pos="0">
                      <a:srgbClr val="A9DE26"/>
                    </a:gs>
                    <a:gs pos="34000">
                      <a:srgbClr val="B0E038"/>
                    </a:gs>
                    <a:gs pos="68000">
                      <a:srgbClr val="F6BA92"/>
                    </a:gs>
                    <a:gs pos="100000">
                      <a:srgbClr val="B85410"/>
                    </a:gs>
                  </a:gsLst>
                  <a:lin ang="5400000" scaled="1"/>
                </a:gradFill>
              </a:rPr>
              <a:t>Sabatul,</a:t>
            </a:r>
          </a:p>
          <a:p>
            <a:pPr algn="ctr"/>
            <a:r>
              <a:rPr lang="ro-RO" sz="7200" b="1" spc="50" dirty="0">
                <a:ln w="0"/>
                <a:gradFill>
                  <a:gsLst>
                    <a:gs pos="0">
                      <a:srgbClr val="A9DE26"/>
                    </a:gs>
                    <a:gs pos="34000">
                      <a:srgbClr val="B0E038"/>
                    </a:gs>
                    <a:gs pos="68000">
                      <a:srgbClr val="F6BA92"/>
                    </a:gs>
                    <a:gs pos="100000">
                      <a:srgbClr val="B85410"/>
                    </a:gs>
                  </a:gsLst>
                  <a:lin ang="5400000" scaled="1"/>
                </a:gradFill>
              </a:rPr>
              <a:t>O zi </a:t>
            </a:r>
          </a:p>
          <a:p>
            <a:pPr algn="ctr"/>
            <a:r>
              <a:rPr lang="ro-RO" sz="7200" b="1" spc="50" dirty="0">
                <a:ln w="0"/>
                <a:gradFill>
                  <a:gsLst>
                    <a:gs pos="0">
                      <a:srgbClr val="A9DE26"/>
                    </a:gs>
                    <a:gs pos="34000">
                      <a:srgbClr val="B0E038"/>
                    </a:gs>
                    <a:gs pos="68000">
                      <a:srgbClr val="F6BA92"/>
                    </a:gs>
                    <a:gs pos="100000">
                      <a:srgbClr val="B85410"/>
                    </a:gs>
                  </a:gsLst>
                  <a:lin ang="5400000" scaled="1"/>
                </a:gradFill>
              </a:rPr>
              <a:t>a </a:t>
            </a:r>
            <a:r>
              <a:rPr lang="ro-RO" sz="7200" b="1" spc="50" dirty="0" smtClean="0">
                <a:ln w="0"/>
                <a:gradFill>
                  <a:gsLst>
                    <a:gs pos="0">
                      <a:srgbClr val="A9DE26"/>
                    </a:gs>
                    <a:gs pos="34000">
                      <a:srgbClr val="B0E038"/>
                    </a:gs>
                    <a:gs pos="68000">
                      <a:srgbClr val="F6BA92"/>
                    </a:gs>
                    <a:gs pos="100000">
                      <a:srgbClr val="B85410"/>
                    </a:gs>
                  </a:gsLst>
                  <a:lin ang="5400000" scaled="1"/>
                </a:gradFill>
              </a:rPr>
              <a:t>libertăţii</a:t>
            </a:r>
            <a:endParaRPr lang="ro-RO" sz="7200" b="1" spc="50" dirty="0">
              <a:ln w="0"/>
              <a:gradFill>
                <a:gsLst>
                  <a:gs pos="0">
                    <a:srgbClr val="A9DE26"/>
                  </a:gs>
                  <a:gs pos="34000">
                    <a:srgbClr val="B0E038"/>
                  </a:gs>
                  <a:gs pos="68000">
                    <a:srgbClr val="F6BA92"/>
                  </a:gs>
                  <a:gs pos="100000">
                    <a:srgbClr val="B85410"/>
                  </a:gs>
                </a:gsLst>
                <a:lin ang="5400000" scaled="1"/>
              </a:gradFill>
            </a:endParaRPr>
          </a:p>
        </p:txBody>
      </p:sp>
      <p:sp>
        <p:nvSpPr>
          <p:cNvPr id="5" name="CuadroTexto 4">
            <a:extLst>
              <a:ext uri="{FF2B5EF4-FFF2-40B4-BE49-F238E27FC236}">
                <a16:creationId xmlns:a16="http://schemas.microsoft.com/office/drawing/2014/main" xmlns="" id="{4DD5529C-0779-45A5-AA2B-690C7EA2CD2E}"/>
              </a:ext>
            </a:extLst>
          </p:cNvPr>
          <p:cNvSpPr txBox="1"/>
          <p:nvPr/>
        </p:nvSpPr>
        <p:spPr>
          <a:xfrm>
            <a:off x="2987530" y="121920"/>
            <a:ext cx="3168945" cy="369332"/>
          </a:xfrm>
          <a:prstGeom prst="rect">
            <a:avLst/>
          </a:prstGeom>
          <a:noFill/>
        </p:spPr>
        <p:txBody>
          <a:bodyPr wrap="none" rtlCol="0">
            <a:spAutoFit/>
          </a:bodyPr>
          <a:lstStyle/>
          <a:p>
            <a:pPr algn="ctr"/>
            <a:r>
              <a:rPr lang="ro-RO" b="1" dirty="0" smtClean="0">
                <a:solidFill>
                  <a:srgbClr val="C4B2A4"/>
                </a:solidFill>
              </a:rPr>
              <a:t>Studiul 3, pentru 20 Iulie 2019</a:t>
            </a:r>
            <a:endParaRPr lang="ro-RO" b="1" dirty="0">
              <a:solidFill>
                <a:srgbClr val="C4B2A4"/>
              </a:solidFill>
            </a:endParaRPr>
          </a:p>
        </p:txBody>
      </p:sp>
    </p:spTree>
    <p:extLst>
      <p:ext uri="{BB962C8B-B14F-4D97-AF65-F5344CB8AC3E}">
        <p14:creationId xmlns:p14="http://schemas.microsoft.com/office/powerpoint/2010/main" xmlns="" val="955421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8C80EE2-6269-4563-8482-0D862AA7A12F}"/>
              </a:ext>
            </a:extLst>
          </p:cNvPr>
          <p:cNvSpPr/>
          <p:nvPr/>
        </p:nvSpPr>
        <p:spPr>
          <a:xfrm>
            <a:off x="1303324" y="884373"/>
            <a:ext cx="7766194" cy="5847755"/>
          </a:xfrm>
          <a:prstGeom prst="rect">
            <a:avLst/>
          </a:prstGeom>
        </p:spPr>
        <p:txBody>
          <a:bodyPr wrap="square" lIns="72000">
            <a:spAutoFit/>
          </a:bodyPr>
          <a:lstStyle/>
          <a:p>
            <a:pPr indent="358775" algn="just">
              <a:spcBef>
                <a:spcPts val="600"/>
              </a:spcBef>
            </a:pPr>
            <a:r>
              <a:rPr lang="ro-RO" sz="2200" b="1" dirty="0" smtClean="0">
                <a:latin typeface="Comic Sans MS" panose="030F0702030302020204" pitchFamily="66" charset="0"/>
              </a:rPr>
              <a:t>Dumnezeu este îndurător. Cerinţele sale sunt rezonabile, conforme cu bunătatea şi bunăvoinţa caracterului Său. Scopul Sabatului era ca toată omenirea să poată fi câştigată. Omul n-a fost făcut ca să se potrivească cu Sabatul, pentru că Sabatul a fost făcut după crearea omului, spre a veni în întâmpinarea nevoilor lui. După ce Dumnezeu a făcut lumea în şase zile, El S-a odihnit, a sfinţit şi a binecuvântat ziua în care S-a odihnit de toată lucrarea Lui, pe care o zidise şi o făcuse. El a pus deoparte acea zi pentru om, spre a se odihni de munca lui şi pentru ca, privind la pământurile de jos şi la cerurile de sus, să poată reflecta că toate acestea le-a făcut Dumnezeu în şase zile, iar în a şaptea S-a odihnit; şi că, în timp ce privea la dovezile concrete ale nemărginitei înţelepciuni a lui Dumnezeu, inima lui să poată fi umplută cu iubire şi veneraţie pentru Făcătorul lui.</a:t>
            </a:r>
            <a:endParaRPr lang="ro-RO" sz="22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1C8375A6-F20B-4864-B442-91BE4E4E91E6}"/>
              </a:ext>
            </a:extLst>
          </p:cNvPr>
          <p:cNvSpPr txBox="1"/>
          <p:nvPr/>
        </p:nvSpPr>
        <p:spPr>
          <a:xfrm>
            <a:off x="4583328" y="87868"/>
            <a:ext cx="4560672" cy="369332"/>
          </a:xfrm>
          <a:prstGeom prst="rect">
            <a:avLst/>
          </a:prstGeom>
          <a:noFill/>
        </p:spPr>
        <p:txBody>
          <a:bodyPr wrap="none" rtlCol="0">
            <a:spAutoFit/>
          </a:bodyPr>
          <a:lstStyle/>
          <a:p>
            <a:pPr algn="r"/>
            <a:r>
              <a:rPr lang="ro-RO" b="1" smtClean="0">
                <a:solidFill>
                  <a:srgbClr val="C4C8DA"/>
                </a:solidFill>
                <a:effectLst>
                  <a:outerShdw blurRad="38100" dist="38100" dir="2700000" algn="tl">
                    <a:srgbClr val="000000">
                      <a:alpha val="43137"/>
                    </a:srgbClr>
                  </a:outerShdw>
                </a:effectLst>
              </a:rPr>
              <a:t>E.G.W. (Mărturii </a:t>
            </a:r>
            <a:r>
              <a:rPr lang="ro-RO" b="1">
                <a:solidFill>
                  <a:srgbClr val="C4C8DA"/>
                </a:solidFill>
                <a:effectLst>
                  <a:outerShdw blurRad="38100" dist="38100" dir="2700000" algn="tl">
                    <a:srgbClr val="000000">
                      <a:alpha val="43137"/>
                    </a:srgbClr>
                  </a:outerShdw>
                </a:effectLst>
              </a:rPr>
              <a:t>pentru </a:t>
            </a:r>
            <a:r>
              <a:rPr lang="ro-RO" b="1" smtClean="0">
                <a:solidFill>
                  <a:srgbClr val="C4C8DA"/>
                </a:solidFill>
                <a:effectLst>
                  <a:outerShdw blurRad="38100" dist="38100" dir="2700000" algn="tl">
                    <a:srgbClr val="000000">
                      <a:alpha val="43137"/>
                    </a:srgbClr>
                  </a:outerShdw>
                </a:effectLst>
              </a:rPr>
              <a:t>comunitate</a:t>
            </a:r>
            <a:r>
              <a:rPr lang="ro-RO" b="1" smtClean="0">
                <a:solidFill>
                  <a:srgbClr val="C4C8DA"/>
                </a:solidFill>
                <a:effectLst>
                  <a:outerShdw blurRad="38100" dist="38100" dir="2700000" algn="tl">
                    <a:srgbClr val="000000">
                      <a:alpha val="43137"/>
                    </a:srgbClr>
                  </a:outerShdw>
                </a:effectLst>
              </a:rPr>
              <a:t>, </a:t>
            </a:r>
            <a:r>
              <a:rPr lang="ro-RO" b="1" smtClean="0">
                <a:solidFill>
                  <a:srgbClr val="C4C8DA"/>
                </a:solidFill>
                <a:effectLst>
                  <a:outerShdw blurRad="38100" dist="38100" dir="2700000" algn="tl">
                    <a:srgbClr val="000000">
                      <a:alpha val="43137"/>
                    </a:srgbClr>
                  </a:outerShdw>
                </a:effectLst>
              </a:rPr>
              <a:t>pag</a:t>
            </a:r>
            <a:r>
              <a:rPr lang="ro-RO" b="1" smtClean="0">
                <a:solidFill>
                  <a:srgbClr val="C4C8DA"/>
                </a:solidFill>
                <a:effectLst>
                  <a:outerShdw blurRad="38100" dist="38100" dir="2700000" algn="tl">
                    <a:srgbClr val="000000">
                      <a:alpha val="43137"/>
                    </a:srgbClr>
                  </a:outerShdw>
                </a:effectLst>
              </a:rPr>
              <a:t>. </a:t>
            </a:r>
            <a:r>
              <a:rPr lang="ro-RO" b="1" smtClean="0">
                <a:solidFill>
                  <a:srgbClr val="C4C8DA"/>
                </a:solidFill>
                <a:effectLst>
                  <a:outerShdw blurRad="38100" dist="38100" dir="2700000" algn="tl">
                    <a:srgbClr val="000000">
                      <a:alpha val="43137"/>
                    </a:srgbClr>
                  </a:outerShdw>
                </a:effectLst>
              </a:rPr>
              <a:t>582</a:t>
            </a:r>
            <a:r>
              <a:rPr lang="ro-RO" b="1" smtClean="0">
                <a:solidFill>
                  <a:srgbClr val="C4C8DA"/>
                </a:solidFill>
                <a:effectLst>
                  <a:outerShdw blurRad="38100" dist="38100" dir="2700000" algn="tl">
                    <a:srgbClr val="000000">
                      <a:alpha val="43137"/>
                    </a:srgbClr>
                  </a:outerShdw>
                </a:effectLst>
              </a:rPr>
              <a:t>)</a:t>
            </a:r>
            <a:endParaRPr lang="ro-RO" b="1">
              <a:solidFill>
                <a:srgbClr val="C4C8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64979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15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Imagen 1" descr="Imagen que contiene hierba, árbol&#10;&#10;Descripción generada automáticamente">
            <a:extLst>
              <a:ext uri="{FF2B5EF4-FFF2-40B4-BE49-F238E27FC236}">
                <a16:creationId xmlns:a16="http://schemas.microsoft.com/office/drawing/2014/main" xmlns="" id="{42D4E946-91C1-4B2D-B32E-E2CF77566F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3013" y="643467"/>
            <a:ext cx="3830107" cy="5571066"/>
          </a:xfrm>
          <a:prstGeom prst="rect">
            <a:avLst/>
          </a:prstGeom>
        </p:spPr>
      </p:pic>
      <p:sp>
        <p:nvSpPr>
          <p:cNvPr id="10" name="Rectángulo 9">
            <a:extLst>
              <a:ext uri="{FF2B5EF4-FFF2-40B4-BE49-F238E27FC236}">
                <a16:creationId xmlns:a16="http://schemas.microsoft.com/office/drawing/2014/main" xmlns="" id="{E9B6C73A-FF4F-4202-A973-75C040497E73}"/>
              </a:ext>
            </a:extLst>
          </p:cNvPr>
          <p:cNvSpPr/>
          <p:nvPr/>
        </p:nvSpPr>
        <p:spPr>
          <a:xfrm>
            <a:off x="4750879" y="797563"/>
            <a:ext cx="3866551" cy="4442691"/>
          </a:xfrm>
          <a:prstGeom prst="rect">
            <a:avLst/>
          </a:prstGeom>
        </p:spPr>
        <p:txBody>
          <a:bodyPr wrap="square">
            <a:spAutoFit/>
            <a:scene3d>
              <a:camera prst="orthographicFront"/>
              <a:lightRig rig="threePt" dir="t"/>
            </a:scene3d>
            <a:sp3d extrusionH="57150">
              <a:bevelT w="38100" h="38100"/>
            </a:sp3d>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ro-RO" sz="3200" b="1" i="0" u="none" strike="noStrike" kern="1200" cap="none" spc="0" normalizeH="0" baseline="0" noProof="0" dirty="0">
                <a:ln>
                  <a:noFill/>
                </a:ln>
                <a:solidFill>
                  <a:srgbClr val="156C52"/>
                </a:solidFill>
                <a:effectLst/>
                <a:uLnTx/>
                <a:uFillTx/>
                <a:latin typeface="Comic Sans MS" panose="030F0702030302020204" pitchFamily="66" charset="0"/>
                <a:ea typeface="+mn-ea"/>
                <a:cs typeface="+mn-cs"/>
              </a:rPr>
              <a:t>„Apoi le-a zis: «Sabatul a fost făcut pentru om, iar nu omul pentru Sabat.»”</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ro-RO" sz="3200" b="1" i="0" u="none" strike="noStrike" kern="1200" cap="none" spc="0" normalizeH="0" baseline="0" noProof="0" dirty="0">
                <a:ln>
                  <a:noFill/>
                </a:ln>
                <a:solidFill>
                  <a:srgbClr val="156C52"/>
                </a:solidFill>
                <a:effectLst/>
                <a:uLnTx/>
                <a:uFillTx/>
                <a:latin typeface="Comic Sans MS" panose="030F0702030302020204" pitchFamily="66" charset="0"/>
                <a:ea typeface="+mn-ea"/>
                <a:cs typeface="+mn-cs"/>
              </a:rPr>
              <a:t>(Marcu 2:27)</a:t>
            </a:r>
            <a:endParaRPr kumimoji="0" lang="ro-RO" sz="2800" b="1" i="0" u="none" strike="noStrike" kern="1200" cap="none" spc="0" normalizeH="0" baseline="0" noProof="0" dirty="0">
              <a:ln>
                <a:noFill/>
              </a:ln>
              <a:solidFill>
                <a:srgbClr val="156C5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xmlns="" val="391397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446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xmlns="" id="{326937F2-2961-4B38-A825-57D0BA388825}"/>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245660" y="321733"/>
            <a:ext cx="5293729" cy="4107392"/>
          </a:xfrm>
          <a:prstGeom prst="rect">
            <a:avLst/>
          </a:prstGeom>
        </p:spPr>
      </p:pic>
      <p:sp>
        <p:nvSpPr>
          <p:cNvPr id="13" name="Rectangle 1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xmlns="" id="{77EA1615-960F-497E-8F6F-04DEFC50BA87}"/>
              </a:ext>
            </a:extLst>
          </p:cNvPr>
          <p:cNvSpPr txBox="1"/>
          <p:nvPr/>
        </p:nvSpPr>
        <p:spPr>
          <a:xfrm>
            <a:off x="5714924" y="726846"/>
            <a:ext cx="3140320" cy="5401479"/>
          </a:xfrm>
          <a:prstGeom prst="rect">
            <a:avLst/>
          </a:prstGeom>
          <a:noFill/>
        </p:spPr>
        <p:txBody>
          <a:bodyPr wrap="square" rtlCol="0">
            <a:spAutoFit/>
          </a:bodyPr>
          <a:lstStyle/>
          <a:p>
            <a:pPr>
              <a:spcBef>
                <a:spcPts val="1200"/>
              </a:spcBef>
              <a:spcAft>
                <a:spcPts val="600"/>
              </a:spcAft>
            </a:pPr>
            <a:r>
              <a:rPr lang="ro-RO" sz="2100" b="1" dirty="0">
                <a:solidFill>
                  <a:schemeClr val="bg1"/>
                </a:solidFill>
              </a:rPr>
              <a:t>Una dintre poruncile „Legii slobozeniei” (Iacov 2:12) este </a:t>
            </a:r>
            <a:r>
              <a:rPr lang="ro-RO" sz="2100" b="1" dirty="0" smtClean="0">
                <a:solidFill>
                  <a:schemeClr val="bg1"/>
                </a:solidFill>
              </a:rPr>
              <a:t>ţinerea </a:t>
            </a:r>
            <a:r>
              <a:rPr lang="ro-RO" sz="2100" b="1" dirty="0">
                <a:solidFill>
                  <a:schemeClr val="bg1"/>
                </a:solidFill>
              </a:rPr>
              <a:t>Sabatului.</a:t>
            </a:r>
          </a:p>
          <a:p>
            <a:pPr>
              <a:spcBef>
                <a:spcPts val="1200"/>
              </a:spcBef>
              <a:spcAft>
                <a:spcPts val="600"/>
              </a:spcAft>
            </a:pPr>
            <a:r>
              <a:rPr lang="ro-RO" sz="2100" b="1" dirty="0">
                <a:solidFill>
                  <a:schemeClr val="bg1"/>
                </a:solidFill>
              </a:rPr>
              <a:t>Sabatul ne eliberează de muncă, singurătate, stres... Acesta ne permite să avem o </a:t>
            </a:r>
            <a:r>
              <a:rPr lang="ro-RO" sz="2100" b="1" dirty="0" smtClean="0">
                <a:solidFill>
                  <a:schemeClr val="bg1"/>
                </a:solidFill>
              </a:rPr>
              <a:t>relaţie </a:t>
            </a:r>
            <a:r>
              <a:rPr lang="ro-RO" sz="2100" b="1" dirty="0">
                <a:solidFill>
                  <a:schemeClr val="bg1"/>
                </a:solidFill>
              </a:rPr>
              <a:t>liberă cu Creatorul </a:t>
            </a:r>
            <a:r>
              <a:rPr lang="ro-RO" sz="2100" b="1" dirty="0" smtClean="0">
                <a:solidFill>
                  <a:schemeClr val="bg1"/>
                </a:solidFill>
              </a:rPr>
              <a:t>şi </a:t>
            </a:r>
            <a:r>
              <a:rPr lang="ro-RO" sz="2100" b="1" dirty="0">
                <a:solidFill>
                  <a:schemeClr val="bg1"/>
                </a:solidFill>
              </a:rPr>
              <a:t>Eliberatorul nostru.</a:t>
            </a:r>
          </a:p>
          <a:p>
            <a:pPr>
              <a:spcBef>
                <a:spcPts val="1200"/>
              </a:spcBef>
              <a:spcAft>
                <a:spcPts val="600"/>
              </a:spcAft>
            </a:pPr>
            <a:r>
              <a:rPr lang="ro-RO" sz="2100" b="1" dirty="0">
                <a:solidFill>
                  <a:schemeClr val="bg1"/>
                </a:solidFill>
              </a:rPr>
              <a:t>De asemenea ne </a:t>
            </a:r>
            <a:r>
              <a:rPr lang="ro-RO" sz="2100" b="1" dirty="0" smtClean="0">
                <a:solidFill>
                  <a:schemeClr val="bg1"/>
                </a:solidFill>
              </a:rPr>
              <a:t>învaţă </a:t>
            </a:r>
            <a:r>
              <a:rPr lang="ro-RO" sz="2100" b="1" dirty="0">
                <a:solidFill>
                  <a:schemeClr val="bg1"/>
                </a:solidFill>
              </a:rPr>
              <a:t>cum să ne încredem în Dumnezeu, să practicăm egalitatea </a:t>
            </a:r>
            <a:r>
              <a:rPr lang="ro-RO" sz="2100" b="1" dirty="0" smtClean="0">
                <a:solidFill>
                  <a:schemeClr val="bg1"/>
                </a:solidFill>
              </a:rPr>
              <a:t>şi </a:t>
            </a:r>
            <a:r>
              <a:rPr lang="ro-RO" sz="2100" b="1" dirty="0">
                <a:solidFill>
                  <a:schemeClr val="bg1"/>
                </a:solidFill>
              </a:rPr>
              <a:t>să ne îngrijim de cei bolnavi </a:t>
            </a:r>
            <a:r>
              <a:rPr lang="ro-RO" sz="2100" b="1" dirty="0" smtClean="0">
                <a:solidFill>
                  <a:schemeClr val="bg1"/>
                </a:solidFill>
              </a:rPr>
              <a:t>şi nevoiaşi.</a:t>
            </a:r>
            <a:endParaRPr lang="ro-RO" sz="2100" b="1" dirty="0">
              <a:solidFill>
                <a:schemeClr val="bg1"/>
              </a:solidFill>
            </a:endParaRPr>
          </a:p>
        </p:txBody>
      </p:sp>
      <p:sp>
        <p:nvSpPr>
          <p:cNvPr id="8" name="CuadroTexto 7">
            <a:extLst>
              <a:ext uri="{FF2B5EF4-FFF2-40B4-BE49-F238E27FC236}">
                <a16:creationId xmlns:a16="http://schemas.microsoft.com/office/drawing/2014/main" xmlns="" id="{0A5240D3-D1E7-420C-A7ED-517346245536}"/>
              </a:ext>
            </a:extLst>
          </p:cNvPr>
          <p:cNvSpPr txBox="1"/>
          <p:nvPr/>
        </p:nvSpPr>
        <p:spPr>
          <a:xfrm>
            <a:off x="1108907" y="4589418"/>
            <a:ext cx="4432663" cy="1938992"/>
          </a:xfrm>
          <a:prstGeom prst="rect">
            <a:avLst/>
          </a:prstGeom>
          <a:noFill/>
        </p:spPr>
        <p:txBody>
          <a:bodyPr wrap="square" rtlCol="0">
            <a:spAutoFit/>
          </a:bodyPr>
          <a:lstStyle/>
          <a:p>
            <a:pPr>
              <a:spcBef>
                <a:spcPts val="600"/>
              </a:spcBef>
            </a:pPr>
            <a:r>
              <a:rPr lang="ro-RO" sz="2000" b="1">
                <a:solidFill>
                  <a:srgbClr val="CDCFD0"/>
                </a:solidFill>
                <a:effectLst>
                  <a:outerShdw blurRad="38100" dist="38100" dir="2700000" algn="tl">
                    <a:srgbClr val="000000">
                      <a:alpha val="43137"/>
                    </a:srgbClr>
                  </a:outerShdw>
                </a:effectLst>
              </a:rPr>
              <a:t>Cum ar trebui să </a:t>
            </a:r>
            <a:r>
              <a:rPr lang="ro-RO" sz="2000" b="1" smtClean="0">
                <a:solidFill>
                  <a:srgbClr val="CDCFD0"/>
                </a:solidFill>
                <a:effectLst>
                  <a:outerShdw blurRad="38100" dist="38100" dir="2700000" algn="tl">
                    <a:srgbClr val="000000">
                      <a:alpha val="43137"/>
                    </a:srgbClr>
                  </a:outerShdw>
                </a:effectLst>
              </a:rPr>
              <a:t>ţinem </a:t>
            </a:r>
            <a:r>
              <a:rPr lang="ro-RO" sz="2000" b="1">
                <a:solidFill>
                  <a:srgbClr val="CDCFD0"/>
                </a:solidFill>
                <a:effectLst>
                  <a:outerShdw blurRad="38100" dist="38100" dir="2700000" algn="tl">
                    <a:srgbClr val="000000">
                      <a:alpha val="43137"/>
                    </a:srgbClr>
                  </a:outerShdw>
                </a:effectLst>
              </a:rPr>
              <a:t>Sabatul</a:t>
            </a:r>
            <a:r>
              <a:rPr lang="ro-RO" sz="2000" b="1" smtClean="0">
                <a:solidFill>
                  <a:srgbClr val="CDCFD0"/>
                </a:solidFill>
                <a:effectLst>
                  <a:outerShdw blurRad="38100" dist="38100" dir="2700000" algn="tl">
                    <a:srgbClr val="000000">
                      <a:alpha val="43137"/>
                    </a:srgbClr>
                  </a:outerShdw>
                </a:effectLst>
              </a:rPr>
              <a:t>?</a:t>
            </a:r>
          </a:p>
          <a:p>
            <a:pPr>
              <a:spcBef>
                <a:spcPts val="600"/>
              </a:spcBef>
            </a:pPr>
            <a:r>
              <a:rPr lang="ro-RO" sz="2000" b="1" smtClean="0">
                <a:solidFill>
                  <a:srgbClr val="FED577"/>
                </a:solidFill>
                <a:effectLst>
                  <a:outerShdw blurRad="38100" dist="38100" dir="2700000" algn="tl">
                    <a:srgbClr val="000000">
                      <a:alpha val="43137"/>
                    </a:srgbClr>
                  </a:outerShdw>
                </a:effectLst>
              </a:rPr>
              <a:t>De </a:t>
            </a:r>
            <a:r>
              <a:rPr lang="ro-RO" sz="2000" b="1">
                <a:solidFill>
                  <a:srgbClr val="FED577"/>
                </a:solidFill>
                <a:effectLst>
                  <a:outerShdw blurRad="38100" dist="38100" dir="2700000" algn="tl">
                    <a:srgbClr val="000000">
                      <a:alpha val="43137"/>
                    </a:srgbClr>
                  </a:outerShdw>
                </a:effectLst>
              </a:rPr>
              <a:t>ce ar trebui să </a:t>
            </a:r>
            <a:r>
              <a:rPr lang="ro-RO" sz="2000" b="1" smtClean="0">
                <a:solidFill>
                  <a:srgbClr val="FED577"/>
                </a:solidFill>
                <a:effectLst>
                  <a:outerShdw blurRad="38100" dist="38100" dir="2700000" algn="tl">
                    <a:srgbClr val="000000">
                      <a:alpha val="43137"/>
                    </a:srgbClr>
                  </a:outerShdw>
                </a:effectLst>
              </a:rPr>
              <a:t>ţinem </a:t>
            </a:r>
            <a:r>
              <a:rPr lang="ro-RO" sz="2000" b="1">
                <a:solidFill>
                  <a:srgbClr val="FED577"/>
                </a:solidFill>
                <a:effectLst>
                  <a:outerShdw blurRad="38100" dist="38100" dir="2700000" algn="tl">
                    <a:srgbClr val="000000">
                      <a:alpha val="43137"/>
                    </a:srgbClr>
                  </a:outerShdw>
                </a:effectLst>
              </a:rPr>
              <a:t>Sabatul</a:t>
            </a:r>
            <a:r>
              <a:rPr lang="ro-RO" sz="2000" b="1" smtClean="0">
                <a:solidFill>
                  <a:srgbClr val="FED577"/>
                </a:solidFill>
                <a:effectLst>
                  <a:outerShdw blurRad="38100" dist="38100" dir="2700000" algn="tl">
                    <a:srgbClr val="000000">
                      <a:alpha val="43137"/>
                    </a:srgbClr>
                  </a:outerShdw>
                </a:effectLst>
              </a:rPr>
              <a:t>?</a:t>
            </a:r>
          </a:p>
          <a:p>
            <a:pPr>
              <a:spcBef>
                <a:spcPts val="600"/>
              </a:spcBef>
            </a:pPr>
            <a:r>
              <a:rPr lang="ro-RO" sz="2000" b="1" smtClean="0">
                <a:solidFill>
                  <a:srgbClr val="6FB9E3"/>
                </a:solidFill>
                <a:effectLst>
                  <a:outerShdw blurRad="38100" dist="38100" dir="2700000" algn="tl">
                    <a:srgbClr val="000000">
                      <a:alpha val="43137"/>
                    </a:srgbClr>
                  </a:outerShdw>
                </a:effectLst>
              </a:rPr>
              <a:t>Cine </a:t>
            </a:r>
            <a:r>
              <a:rPr lang="ro-RO" sz="2000" b="1">
                <a:solidFill>
                  <a:srgbClr val="6FB9E3"/>
                </a:solidFill>
                <a:effectLst>
                  <a:outerShdw blurRad="38100" dist="38100" dir="2700000" algn="tl">
                    <a:srgbClr val="000000">
                      <a:alpha val="43137"/>
                    </a:srgbClr>
                  </a:outerShdw>
                </a:effectLst>
              </a:rPr>
              <a:t>ar trebui să </a:t>
            </a:r>
            <a:r>
              <a:rPr lang="ro-RO" sz="2000" b="1" smtClean="0">
                <a:solidFill>
                  <a:srgbClr val="6FB9E3"/>
                </a:solidFill>
                <a:effectLst>
                  <a:outerShdw blurRad="38100" dist="38100" dir="2700000" algn="tl">
                    <a:srgbClr val="000000">
                      <a:alpha val="43137"/>
                    </a:srgbClr>
                  </a:outerShdw>
                </a:effectLst>
              </a:rPr>
              <a:t>ţină </a:t>
            </a:r>
            <a:r>
              <a:rPr lang="ro-RO" sz="2000" b="1">
                <a:solidFill>
                  <a:srgbClr val="6FB9E3"/>
                </a:solidFill>
                <a:effectLst>
                  <a:outerShdw blurRad="38100" dist="38100" dir="2700000" algn="tl">
                    <a:srgbClr val="000000">
                      <a:alpha val="43137"/>
                    </a:srgbClr>
                  </a:outerShdw>
                </a:effectLst>
              </a:rPr>
              <a:t>Sabatul</a:t>
            </a:r>
            <a:r>
              <a:rPr lang="ro-RO" sz="2000" b="1" smtClean="0">
                <a:solidFill>
                  <a:srgbClr val="6FB9E3"/>
                </a:solidFill>
                <a:effectLst>
                  <a:outerShdw blurRad="38100" dist="38100" dir="2700000" algn="tl">
                    <a:srgbClr val="000000">
                      <a:alpha val="43137"/>
                    </a:srgbClr>
                  </a:outerShdw>
                </a:effectLst>
              </a:rPr>
              <a:t>?</a:t>
            </a:r>
          </a:p>
          <a:p>
            <a:pPr>
              <a:spcBef>
                <a:spcPts val="600"/>
              </a:spcBef>
            </a:pPr>
            <a:r>
              <a:rPr lang="ro-RO" sz="2000" b="1" smtClean="0">
                <a:solidFill>
                  <a:srgbClr val="C7D681"/>
                </a:solidFill>
                <a:effectLst>
                  <a:outerShdw blurRad="38100" dist="38100" dir="2700000" algn="tl">
                    <a:srgbClr val="000000">
                      <a:alpha val="43137"/>
                    </a:srgbClr>
                  </a:outerShdw>
                </a:effectLst>
              </a:rPr>
              <a:t>Ce </a:t>
            </a:r>
            <a:r>
              <a:rPr lang="ro-RO" sz="2000" b="1">
                <a:solidFill>
                  <a:srgbClr val="C7D681"/>
                </a:solidFill>
                <a:effectLst>
                  <a:outerShdw blurRad="38100" dist="38100" dir="2700000" algn="tl">
                    <a:srgbClr val="000000">
                      <a:alpha val="43137"/>
                    </a:srgbClr>
                  </a:outerShdw>
                </a:effectLst>
              </a:rPr>
              <a:t>e permis de lege să facem în Sabat</a:t>
            </a:r>
            <a:r>
              <a:rPr lang="ro-RO" sz="2000" b="1" smtClean="0">
                <a:solidFill>
                  <a:srgbClr val="C7D681"/>
                </a:solidFill>
                <a:effectLst>
                  <a:outerShdw blurRad="38100" dist="38100" dir="2700000" algn="tl">
                    <a:srgbClr val="000000">
                      <a:alpha val="43137"/>
                    </a:srgbClr>
                  </a:outerShdw>
                </a:effectLst>
              </a:rPr>
              <a:t>?</a:t>
            </a:r>
          </a:p>
          <a:p>
            <a:pPr>
              <a:spcBef>
                <a:spcPts val="600"/>
              </a:spcBef>
            </a:pPr>
            <a:r>
              <a:rPr lang="ro-RO" sz="2000" b="1" smtClean="0">
                <a:solidFill>
                  <a:srgbClr val="E6BB9F"/>
                </a:solidFill>
                <a:effectLst>
                  <a:outerShdw blurRad="38100" dist="38100" dir="2700000" algn="tl">
                    <a:srgbClr val="000000">
                      <a:alpha val="43137"/>
                    </a:srgbClr>
                  </a:outerShdw>
                </a:effectLst>
              </a:rPr>
              <a:t>Pământul ţine </a:t>
            </a:r>
            <a:r>
              <a:rPr lang="ro-RO" sz="2000" b="1">
                <a:solidFill>
                  <a:srgbClr val="E6BB9F"/>
                </a:solidFill>
                <a:effectLst>
                  <a:outerShdw blurRad="38100" dist="38100" dir="2700000" algn="tl">
                    <a:srgbClr val="000000">
                      <a:alpha val="43137"/>
                    </a:srgbClr>
                  </a:outerShdw>
                </a:effectLst>
              </a:rPr>
              <a:t>Sabatul</a:t>
            </a:r>
            <a:r>
              <a:rPr lang="ro-RO" sz="2000" b="1" smtClean="0">
                <a:solidFill>
                  <a:srgbClr val="E6BB9F"/>
                </a:solidFill>
                <a:effectLst>
                  <a:outerShdw blurRad="38100" dist="38100" dir="2700000" algn="tl">
                    <a:srgbClr val="000000">
                      <a:alpha val="43137"/>
                    </a:srgbClr>
                  </a:outerShdw>
                </a:effectLst>
              </a:rPr>
              <a:t>?</a:t>
            </a:r>
            <a:endParaRPr lang="ro-RO" sz="2000" b="1">
              <a:solidFill>
                <a:srgbClr val="E6BB9F"/>
              </a:solidFill>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DB1CA5B1-A696-4FD3-8524-369C02FBF26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41613" y="4667794"/>
            <a:ext cx="287593" cy="289182"/>
          </a:xfrm>
          <a:prstGeom prst="rect">
            <a:avLst/>
          </a:prstGeom>
          <a:effectLst>
            <a:outerShdw blurRad="50800" dist="38100" dir="2700000" algn="tl" rotWithShape="0">
              <a:prstClr val="black">
                <a:alpha val="40000"/>
              </a:prstClr>
            </a:outerShdw>
          </a:effectLst>
        </p:spPr>
      </p:pic>
      <p:pic>
        <p:nvPicPr>
          <p:cNvPr id="14" name="Imagen 13">
            <a:extLst>
              <a:ext uri="{FF2B5EF4-FFF2-40B4-BE49-F238E27FC236}">
                <a16:creationId xmlns:a16="http://schemas.microsoft.com/office/drawing/2014/main" xmlns="" id="{EC557F42-6C61-4E40-A5A6-6C632EDD0FAB}"/>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xmlns=""/>
              </a:ext>
            </a:extLst>
          </a:blip>
          <a:stretch>
            <a:fillRect/>
          </a:stretch>
        </p:blipFill>
        <p:spPr>
          <a:xfrm>
            <a:off x="741613" y="6173048"/>
            <a:ext cx="287593" cy="289182"/>
          </a:xfrm>
          <a:prstGeom prst="rect">
            <a:avLst/>
          </a:prstGeom>
          <a:effectLst>
            <a:outerShdw blurRad="50800" dist="38100" dir="2700000" algn="tl" rotWithShape="0">
              <a:prstClr val="black">
                <a:alpha val="40000"/>
              </a:prstClr>
            </a:outerShdw>
          </a:effectLst>
        </p:spPr>
      </p:pic>
      <p:pic>
        <p:nvPicPr>
          <p:cNvPr id="16" name="Imagen 15" descr="Imagen que contiene edificio&#10;&#10;Descripción generada automáticamente">
            <a:extLst>
              <a:ext uri="{FF2B5EF4-FFF2-40B4-BE49-F238E27FC236}">
                <a16:creationId xmlns:a16="http://schemas.microsoft.com/office/drawing/2014/main" xmlns="" id="{1C98D3E7-4828-4731-8BD1-ADDAF47F8685}"/>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41613" y="5420421"/>
            <a:ext cx="287593" cy="289182"/>
          </a:xfrm>
          <a:prstGeom prst="rect">
            <a:avLst/>
          </a:prstGeom>
          <a:effectLst>
            <a:outerShdw blurRad="50800" dist="38100" dir="2700000" algn="tl" rotWithShape="0">
              <a:prstClr val="black">
                <a:alpha val="40000"/>
              </a:prstClr>
            </a:outerShdw>
          </a:effectLst>
        </p:spPr>
      </p:pic>
      <p:pic>
        <p:nvPicPr>
          <p:cNvPr id="18" name="Imagen 17" descr="Imagen que contiene gráficos vectoriales&#10;&#10;Descripción generada automáticamente">
            <a:extLst>
              <a:ext uri="{FF2B5EF4-FFF2-40B4-BE49-F238E27FC236}">
                <a16:creationId xmlns:a16="http://schemas.microsoft.com/office/drawing/2014/main" xmlns="" id="{7FD82FD4-B75D-4268-B0A7-15C30F63CAD5}"/>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41613" y="5796735"/>
            <a:ext cx="287593" cy="289182"/>
          </a:xfrm>
          <a:prstGeom prst="rect">
            <a:avLst/>
          </a:prstGeom>
          <a:effectLst>
            <a:outerShdw blurRad="50800" dist="38100" dir="2700000" algn="tl" rotWithShape="0">
              <a:prstClr val="black">
                <a:alpha val="40000"/>
              </a:prstClr>
            </a:outerShdw>
          </a:effectLst>
        </p:spPr>
      </p:pic>
      <p:pic>
        <p:nvPicPr>
          <p:cNvPr id="20" name="Imagen 19">
            <a:extLst>
              <a:ext uri="{FF2B5EF4-FFF2-40B4-BE49-F238E27FC236}">
                <a16:creationId xmlns:a16="http://schemas.microsoft.com/office/drawing/2014/main" xmlns="" id="{67D2AA57-CB9F-43A0-8A3F-93C8553995DD}"/>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41613" y="5044108"/>
            <a:ext cx="287593" cy="2891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082298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wipe(left)">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left)">
                                      <p:cBhvr>
                                        <p:cTn id="50" dur="500"/>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90"/>
                                          </p:val>
                                        </p:tav>
                                        <p:tav tm="100000">
                                          <p:val>
                                            <p:fltVal val="0"/>
                                          </p:val>
                                        </p:tav>
                                      </p:tavLst>
                                    </p:anim>
                                    <p:animEffect transition="in" filter="fade">
                                      <p:cBhvr>
                                        <p:cTn id="58" dur="1000"/>
                                        <p:tgtEl>
                                          <p:spTgt spid="16"/>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wipe(left)">
                                      <p:cBhvr>
                                        <p:cTn id="62" dur="500"/>
                                        <p:tgtEl>
                                          <p:spTgt spid="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90"/>
                                          </p:val>
                                        </p:tav>
                                        <p:tav tm="100000">
                                          <p:val>
                                            <p:fltVal val="0"/>
                                          </p:val>
                                        </p:tav>
                                      </p:tavLst>
                                    </p:anim>
                                    <p:animEffect transition="in" filter="fade">
                                      <p:cBhvr>
                                        <p:cTn id="70" dur="1000"/>
                                        <p:tgtEl>
                                          <p:spTgt spid="18"/>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8">
                                            <p:txEl>
                                              <p:pRg st="3" end="3"/>
                                            </p:txEl>
                                          </p:spTgt>
                                        </p:tgtEl>
                                        <p:attrNameLst>
                                          <p:attrName>style.visibility</p:attrName>
                                        </p:attrNameLst>
                                      </p:cBhvr>
                                      <p:to>
                                        <p:strVal val="visible"/>
                                      </p:to>
                                    </p:set>
                                    <p:animEffect transition="in" filter="wipe(left)">
                                      <p:cBhvr>
                                        <p:cTn id="74" dur="500"/>
                                        <p:tgtEl>
                                          <p:spTgt spid="8">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8">
                                            <p:txEl>
                                              <p:pRg st="4" end="4"/>
                                            </p:txEl>
                                          </p:spTgt>
                                        </p:tgtEl>
                                        <p:attrNameLst>
                                          <p:attrName>style.visibility</p:attrName>
                                        </p:attrNameLst>
                                      </p:cBhvr>
                                      <p:to>
                                        <p:strVal val="visible"/>
                                      </p:to>
                                    </p:set>
                                    <p:animEffect transition="in" filter="wipe(left)">
                                      <p:cBhvr>
                                        <p:cTn id="8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Imagen 11" descr="Imagen que contiene persona, cielo, exterior, hombre&#10;&#10;Descripción generada automáticamente">
            <a:extLst>
              <a:ext uri="{FF2B5EF4-FFF2-40B4-BE49-F238E27FC236}">
                <a16:creationId xmlns:a16="http://schemas.microsoft.com/office/drawing/2014/main" xmlns="" id="{78F0AA4F-B618-4779-AF0C-E703F0CE141F}"/>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74167" y="152415"/>
            <a:ext cx="1592669" cy="11945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ángulo 1">
            <a:extLst>
              <a:ext uri="{FF2B5EF4-FFF2-40B4-BE49-F238E27FC236}">
                <a16:creationId xmlns:a16="http://schemas.microsoft.com/office/drawing/2014/main" xmlns="" id="{8AEB25EE-F6F4-4F7D-BE71-C24B2C9FD03E}"/>
              </a:ext>
            </a:extLst>
          </p:cNvPr>
          <p:cNvSpPr/>
          <p:nvPr/>
        </p:nvSpPr>
        <p:spPr>
          <a:xfrm>
            <a:off x="1766836" y="-10122"/>
            <a:ext cx="7377163" cy="615553"/>
          </a:xfrm>
          <a:prstGeom prst="rect">
            <a:avLst/>
          </a:prstGeom>
          <a:noFill/>
        </p:spPr>
        <p:txBody>
          <a:bodyPr wrap="square" rtlCol="0">
            <a:spAutoFit/>
          </a:bodyPr>
          <a:lstStyle/>
          <a:p>
            <a:pPr algn="ctr" defTabSz="914400"/>
            <a:r>
              <a:rPr lang="ro-RO" sz="3400" b="1" smtClean="0">
                <a:ln w="18000">
                  <a:solidFill>
                    <a:srgbClr val="002060"/>
                  </a:solidFill>
                  <a:prstDash val="solid"/>
                  <a:miter lim="800000"/>
                </a:ln>
                <a:solidFill>
                  <a:schemeClr val="bg1"/>
                </a:solidFill>
                <a:effectLst>
                  <a:outerShdw blurRad="25500" dist="23000" dir="7020000" algn="tl">
                    <a:srgbClr val="000000">
                      <a:alpha val="50000"/>
                    </a:srgbClr>
                  </a:outerShdw>
                </a:effectLst>
              </a:rPr>
              <a:t>CUM AR TREBUI </a:t>
            </a:r>
            <a:r>
              <a:rPr lang="ro-RO" sz="3400" b="1" smtClean="0">
                <a:ln w="18000">
                  <a:solidFill>
                    <a:srgbClr val="002060"/>
                  </a:solidFill>
                  <a:prstDash val="solid"/>
                  <a:miter lim="800000"/>
                </a:ln>
                <a:solidFill>
                  <a:schemeClr val="bg1"/>
                </a:solidFill>
                <a:effectLst>
                  <a:outerShdw blurRad="25500" dist="23000" dir="7020000" algn="tl">
                    <a:srgbClr val="000000">
                      <a:alpha val="50000"/>
                    </a:srgbClr>
                  </a:outerShdw>
                </a:effectLst>
              </a:rPr>
              <a:t>SĂ ŢINEM </a:t>
            </a:r>
            <a:r>
              <a:rPr lang="ro-RO" sz="3400" b="1" smtClean="0">
                <a:ln w="18000">
                  <a:solidFill>
                    <a:srgbClr val="002060"/>
                  </a:solidFill>
                  <a:prstDash val="solid"/>
                  <a:miter lim="800000"/>
                </a:ln>
                <a:solidFill>
                  <a:schemeClr val="bg1"/>
                </a:solidFill>
                <a:effectLst>
                  <a:outerShdw blurRad="25500" dist="23000" dir="7020000" algn="tl">
                    <a:srgbClr val="000000">
                      <a:alpha val="50000"/>
                    </a:srgbClr>
                  </a:outerShdw>
                </a:effectLst>
              </a:rPr>
              <a:t>SABATUL?</a:t>
            </a:r>
            <a:endParaRPr lang="ro-RO" sz="3400" b="1">
              <a:ln w="18000">
                <a:solidFill>
                  <a:srgbClr val="002060"/>
                </a:solidFill>
                <a:prstDash val="solid"/>
                <a:miter lim="800000"/>
              </a:ln>
              <a:solidFill>
                <a:schemeClr val="bg1"/>
              </a:solidFill>
              <a:effectLst>
                <a:outerShdw blurRad="25500" dist="23000" dir="7020000" algn="tl">
                  <a:srgbClr val="000000">
                    <a:alpha val="50000"/>
                  </a:srgbClr>
                </a:outerShdw>
              </a:effectLst>
            </a:endParaRPr>
          </a:p>
        </p:txBody>
      </p:sp>
      <p:sp>
        <p:nvSpPr>
          <p:cNvPr id="3" name="Rectángulo 2">
            <a:extLst>
              <a:ext uri="{FF2B5EF4-FFF2-40B4-BE49-F238E27FC236}">
                <a16:creationId xmlns:a16="http://schemas.microsoft.com/office/drawing/2014/main" xmlns="" id="{1D99D903-B570-4469-B4F0-669F3FE83DF6}"/>
              </a:ext>
            </a:extLst>
          </p:cNvPr>
          <p:cNvSpPr/>
          <p:nvPr/>
        </p:nvSpPr>
        <p:spPr>
          <a:xfrm>
            <a:off x="1955510" y="572361"/>
            <a:ext cx="6966862" cy="976403"/>
          </a:xfrm>
          <a:prstGeom prst="rect">
            <a:avLst/>
          </a:prstGeom>
          <a:solidFill>
            <a:srgbClr val="5792AD"/>
          </a:solidFill>
          <a:ln w="19050">
            <a:noFill/>
          </a:ln>
          <a:scene3d>
            <a:camera prst="orthographicFront"/>
            <a:lightRig rig="threePt" dir="t"/>
          </a:scene3d>
          <a:sp3d contourW="25400">
            <a:bevelT prst="angle"/>
            <a:contourClr>
              <a:schemeClr val="bg1"/>
            </a:contourClr>
          </a:sp3d>
        </p:spPr>
        <p:style>
          <a:lnRef idx="1">
            <a:schemeClr val="accent5"/>
          </a:lnRef>
          <a:fillRef idx="3">
            <a:schemeClr val="accent5"/>
          </a:fillRef>
          <a:effectRef idx="2">
            <a:schemeClr val="accent5"/>
          </a:effectRef>
          <a:fontRef idx="minor">
            <a:schemeClr val="lt1"/>
          </a:fontRef>
        </p:style>
        <p:txBody>
          <a:bodyPr wrap="square" tIns="36000" bIns="108000" anchor="ctr" anchorCtr="0">
            <a:spAutoFit/>
          </a:bodyPr>
          <a:lstStyle/>
          <a:p>
            <a:pPr algn="ctr"/>
            <a:r>
              <a:rPr lang="ro-RO" b="1" smtClean="0">
                <a:effectLst>
                  <a:outerShdw blurRad="38100" dist="38100" dir="2700000" algn="tl">
                    <a:srgbClr val="000000">
                      <a:alpha val="43137"/>
                    </a:srgbClr>
                  </a:outerShdw>
                </a:effectLst>
                <a:latin typeface="Comic Sans MS" panose="030F0702030302020204" pitchFamily="66" charset="0"/>
              </a:rPr>
              <a:t>„În</a:t>
            </a:r>
            <a:r>
              <a:rPr lang="ro-RO" b="1" smtClean="0">
                <a:effectLst>
                  <a:outerShdw blurRad="38100" dist="38100" dir="2700000" algn="tl">
                    <a:srgbClr val="000000">
                      <a:alpha val="43137"/>
                    </a:srgbClr>
                  </a:outerShdw>
                </a:effectLst>
                <a:latin typeface="Comic Sans MS" panose="030F0702030302020204" pitchFamily="66" charset="0"/>
              </a:rPr>
              <a:t> ziua a </a:t>
            </a:r>
            <a:r>
              <a:rPr lang="ro-RO" b="1" smtClean="0">
                <a:effectLst>
                  <a:outerShdw blurRad="38100" dist="38100" dir="2700000" algn="tl">
                    <a:srgbClr val="000000">
                      <a:alpha val="43137"/>
                    </a:srgbClr>
                  </a:outerShdw>
                </a:effectLst>
                <a:latin typeface="Comic Sans MS" panose="030F0702030302020204" pitchFamily="66" charset="0"/>
              </a:rPr>
              <a:t>şasea</a:t>
            </a:r>
            <a:r>
              <a:rPr lang="ro-RO" b="1" smtClean="0">
                <a:effectLst>
                  <a:outerShdw blurRad="38100" dist="38100" dir="2700000" algn="tl">
                    <a:srgbClr val="000000">
                      <a:alpha val="43137"/>
                    </a:srgbClr>
                  </a:outerShdw>
                </a:effectLst>
                <a:latin typeface="Comic Sans MS" panose="030F0702030302020204" pitchFamily="66" charset="0"/>
              </a:rPr>
              <a:t>, când vor pregăti ce au adus </a:t>
            </a:r>
            <a:r>
              <a:rPr lang="ro-RO" b="1" smtClean="0">
                <a:effectLst>
                  <a:outerShdw blurRad="38100" dist="38100" dir="2700000" algn="tl">
                    <a:srgbClr val="000000">
                      <a:alpha val="43137"/>
                    </a:srgbClr>
                  </a:outerShdw>
                </a:effectLst>
                <a:latin typeface="Comic Sans MS" panose="030F0702030302020204" pitchFamily="66" charset="0"/>
              </a:rPr>
              <a:t>acasă</a:t>
            </a:r>
            <a:r>
              <a:rPr lang="ro-RO" b="1" smtClean="0">
                <a:effectLst>
                  <a:outerShdw blurRad="38100" dist="38100" dir="2700000" algn="tl">
                    <a:srgbClr val="000000">
                      <a:alpha val="43137"/>
                    </a:srgbClr>
                  </a:outerShdw>
                </a:effectLst>
                <a:latin typeface="Comic Sans MS" panose="030F0702030302020204" pitchFamily="66" charset="0"/>
              </a:rPr>
              <a:t>, vor avea de două ori mai mult decât vor strânge în fiecare </a:t>
            </a:r>
            <a:r>
              <a:rPr lang="ro-RO" b="1" smtClean="0">
                <a:effectLst>
                  <a:outerShdw blurRad="38100" dist="38100" dir="2700000" algn="tl">
                    <a:srgbClr val="000000">
                      <a:alpha val="43137"/>
                    </a:srgbClr>
                  </a:outerShdw>
                </a:effectLst>
                <a:latin typeface="Comic Sans MS" panose="030F0702030302020204" pitchFamily="66" charset="0"/>
              </a:rPr>
              <a:t>zi</a:t>
            </a:r>
            <a:r>
              <a:rPr lang="ro-RO" b="1" smtClean="0">
                <a:effectLst>
                  <a:outerShdw blurRad="38100" dist="38100" dir="2700000" algn="tl">
                    <a:srgbClr val="000000">
                      <a:alpha val="43137"/>
                    </a:srgbClr>
                  </a:outerShdw>
                </a:effectLst>
                <a:latin typeface="Comic Sans MS" panose="030F0702030302020204" pitchFamily="66" charset="0"/>
              </a:rPr>
              <a:t>.” </a:t>
            </a:r>
            <a:r>
              <a:rPr lang="ro-RO" sz="1600" b="1" smtClean="0">
                <a:effectLst>
                  <a:outerShdw blurRad="38100" dist="38100" dir="2700000" algn="tl">
                    <a:srgbClr val="000000">
                      <a:alpha val="43137"/>
                    </a:srgbClr>
                  </a:outerShdw>
                </a:effectLst>
                <a:latin typeface="Comic Sans MS" panose="030F0702030302020204" pitchFamily="66" charset="0"/>
              </a:rPr>
              <a:t>(Exodul</a:t>
            </a:r>
            <a:r>
              <a:rPr lang="ro-RO" sz="1600" b="1" smtClean="0">
                <a:effectLst>
                  <a:outerShdw blurRad="38100" dist="38100" dir="2700000" algn="tl">
                    <a:srgbClr val="000000">
                      <a:alpha val="43137"/>
                    </a:srgbClr>
                  </a:outerShdw>
                </a:effectLst>
                <a:latin typeface="Comic Sans MS" panose="030F0702030302020204" pitchFamily="66" charset="0"/>
              </a:rPr>
              <a:t> 16:5</a:t>
            </a:r>
            <a:r>
              <a:rPr lang="ro-RO" sz="1600" b="1" smtClean="0">
                <a:effectLst>
                  <a:outerShdw blurRad="38100" dist="38100" dir="2700000" algn="tl">
                    <a:srgbClr val="000000">
                      <a:alpha val="43137"/>
                    </a:srgbClr>
                  </a:outerShdw>
                </a:effectLst>
                <a:latin typeface="Comic Sans MS" panose="030F0702030302020204" pitchFamily="66" charset="0"/>
              </a:rPr>
              <a:t>)</a:t>
            </a:r>
            <a:endParaRPr lang="ro-RO" b="1">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C4E5A476-CF39-40F0-BAB4-0D343E755584}"/>
              </a:ext>
            </a:extLst>
          </p:cNvPr>
          <p:cNvSpPr txBox="1"/>
          <p:nvPr/>
        </p:nvSpPr>
        <p:spPr>
          <a:xfrm>
            <a:off x="243840" y="1599650"/>
            <a:ext cx="5930536" cy="1400383"/>
          </a:xfrm>
          <a:prstGeom prst="rect">
            <a:avLst/>
          </a:prstGeom>
          <a:noFill/>
        </p:spPr>
        <p:txBody>
          <a:bodyPr wrap="square" rtlCol="0">
            <a:spAutoFit/>
          </a:bodyPr>
          <a:lstStyle/>
          <a:p>
            <a:pPr>
              <a:spcBef>
                <a:spcPts val="600"/>
              </a:spcBef>
            </a:pPr>
            <a:r>
              <a:rPr lang="ro-RO" sz="2000" b="1" smtClean="0"/>
              <a:t>Israeliţii </a:t>
            </a:r>
            <a:r>
              <a:rPr lang="ro-RO" sz="2000" b="1"/>
              <a:t>nu au </a:t>
            </a:r>
            <a:r>
              <a:rPr lang="ro-RO" sz="2000" b="1" smtClean="0"/>
              <a:t>ţinut </a:t>
            </a:r>
            <a:r>
              <a:rPr lang="ro-RO" sz="2000" b="1"/>
              <a:t>Sabatul cât timp au fost sub robie în Egipt.</a:t>
            </a:r>
          </a:p>
          <a:p>
            <a:pPr>
              <a:spcBef>
                <a:spcPts val="600"/>
              </a:spcBef>
            </a:pPr>
            <a:r>
              <a:rPr lang="ro-RO" sz="2000" b="1"/>
              <a:t>Dumnezeu a vrut să le reamintească de Sabat într-un mod practic (Exodul </a:t>
            </a:r>
            <a:r>
              <a:rPr lang="ro-RO" sz="2000" b="1"/>
              <a:t>16</a:t>
            </a:r>
            <a:r>
              <a:rPr lang="ro-RO" sz="2000" b="1" smtClean="0"/>
              <a:t>):</a:t>
            </a:r>
            <a:endParaRPr lang="ro-RO" sz="2000" b="1"/>
          </a:p>
        </p:txBody>
      </p:sp>
      <p:sp>
        <p:nvSpPr>
          <p:cNvPr id="5" name="Rectángulo 4">
            <a:extLst>
              <a:ext uri="{FF2B5EF4-FFF2-40B4-BE49-F238E27FC236}">
                <a16:creationId xmlns:a16="http://schemas.microsoft.com/office/drawing/2014/main" xmlns="" id="{EE63F1D1-D4FF-44EE-A080-00D5F51EE296}"/>
              </a:ext>
            </a:extLst>
          </p:cNvPr>
          <p:cNvSpPr/>
          <p:nvPr/>
        </p:nvSpPr>
        <p:spPr>
          <a:xfrm>
            <a:off x="243839" y="3000033"/>
            <a:ext cx="5930537" cy="1938992"/>
          </a:xfrm>
          <a:prstGeom prst="rect">
            <a:avLst/>
          </a:prstGeom>
        </p:spPr>
        <p:txBody>
          <a:bodyPr wrap="square">
            <a:spAutoFit/>
          </a:bodyPr>
          <a:lstStyle/>
          <a:p>
            <a:pPr marL="269875" indent="-269875">
              <a:buClr>
                <a:srgbClr val="002060"/>
              </a:buClr>
              <a:buFont typeface="+mj-lt"/>
              <a:buAutoNum type="arabicPeriod"/>
            </a:pPr>
            <a:r>
              <a:rPr lang="ro-RO" sz="2000" b="1" dirty="0"/>
              <a:t>I-a </a:t>
            </a:r>
            <a:r>
              <a:rPr lang="ro-RO" sz="2000" b="1" dirty="0" smtClean="0"/>
              <a:t>hrănit, trimiţând </a:t>
            </a:r>
            <a:r>
              <a:rPr lang="ro-RO" sz="2000" b="1" dirty="0"/>
              <a:t>„pâine din ceruri” (v</a:t>
            </a:r>
            <a:r>
              <a:rPr lang="ro-RO" sz="2000" b="1" dirty="0" smtClean="0"/>
              <a:t>. 4</a:t>
            </a:r>
            <a:r>
              <a:rPr lang="ro-RO" sz="2000" b="1" dirty="0"/>
              <a:t>).</a:t>
            </a:r>
          </a:p>
          <a:p>
            <a:pPr marL="269875" indent="-269875">
              <a:buClr>
                <a:srgbClr val="002060"/>
              </a:buClr>
              <a:buFont typeface="+mj-lt"/>
              <a:buAutoNum type="arabicPeriod"/>
            </a:pPr>
            <a:r>
              <a:rPr lang="ro-RO" sz="2000" b="1" dirty="0"/>
              <a:t>I-a încurajat să se încreadă în </a:t>
            </a:r>
            <a:r>
              <a:rPr lang="ro-RO" sz="2000" b="1" dirty="0" smtClean="0"/>
              <a:t>El, </a:t>
            </a:r>
            <a:r>
              <a:rPr lang="ro-RO" sz="2000" b="1" dirty="0"/>
              <a:t>culegând doar </a:t>
            </a:r>
            <a:r>
              <a:rPr lang="ro-RO" sz="2000" b="1" dirty="0" smtClean="0"/>
              <a:t>porţia </a:t>
            </a:r>
            <a:r>
              <a:rPr lang="ro-RO" sz="2000" b="1" dirty="0"/>
              <a:t>zilnică (v</a:t>
            </a:r>
            <a:r>
              <a:rPr lang="ro-RO" sz="2000" b="1" dirty="0" smtClean="0"/>
              <a:t>. 4</a:t>
            </a:r>
            <a:r>
              <a:rPr lang="ro-RO" sz="2000" b="1" dirty="0"/>
              <a:t>).</a:t>
            </a:r>
          </a:p>
          <a:p>
            <a:pPr marL="269875" indent="-269875">
              <a:buClr>
                <a:srgbClr val="002060"/>
              </a:buClr>
              <a:buFont typeface="+mj-lt"/>
              <a:buAutoNum type="arabicPeriod"/>
            </a:pPr>
            <a:r>
              <a:rPr lang="ro-RO" sz="2000" b="1" dirty="0"/>
              <a:t>A făcut un miracol în fiecare </a:t>
            </a:r>
            <a:r>
              <a:rPr lang="ro-RO" sz="2000" b="1" dirty="0" smtClean="0"/>
              <a:t>săptămână, să-i înveţe </a:t>
            </a:r>
            <a:r>
              <a:rPr lang="ro-RO" sz="2000" b="1" dirty="0"/>
              <a:t>să </a:t>
            </a:r>
            <a:r>
              <a:rPr lang="ro-RO" sz="2000" b="1" dirty="0" smtClean="0"/>
              <a:t>ţină </a:t>
            </a:r>
            <a:r>
              <a:rPr lang="ro-RO" sz="2000" b="1" dirty="0"/>
              <a:t>a </a:t>
            </a:r>
            <a:r>
              <a:rPr lang="ro-RO" sz="2000" b="1" dirty="0" smtClean="0"/>
              <a:t>şaptea </a:t>
            </a:r>
            <a:r>
              <a:rPr lang="ro-RO" sz="2000" b="1" dirty="0"/>
              <a:t>zi. Ei nu aveau nevoie să muncească pentru nevoile lor în Sabat (v</a:t>
            </a:r>
            <a:r>
              <a:rPr lang="ro-RO" sz="2000" b="1" dirty="0" smtClean="0"/>
              <a:t>. 6,23</a:t>
            </a:r>
            <a:r>
              <a:rPr lang="ro-RO" sz="2000" b="1" dirty="0"/>
              <a:t>).</a:t>
            </a:r>
          </a:p>
        </p:txBody>
      </p:sp>
      <p:sp>
        <p:nvSpPr>
          <p:cNvPr id="6" name="CuadroTexto 5">
            <a:extLst>
              <a:ext uri="{FF2B5EF4-FFF2-40B4-BE49-F238E27FC236}">
                <a16:creationId xmlns:a16="http://schemas.microsoft.com/office/drawing/2014/main" xmlns="" id="{7DD073E6-F6C1-4CFD-9E72-50D2DF280CA7}"/>
              </a:ext>
            </a:extLst>
          </p:cNvPr>
          <p:cNvSpPr txBox="1"/>
          <p:nvPr/>
        </p:nvSpPr>
        <p:spPr>
          <a:xfrm>
            <a:off x="4062115" y="5132123"/>
            <a:ext cx="4990012" cy="1708160"/>
          </a:xfrm>
          <a:prstGeom prst="rect">
            <a:avLst/>
          </a:prstGeom>
          <a:noFill/>
        </p:spPr>
        <p:txBody>
          <a:bodyPr wrap="square" rtlCol="0">
            <a:spAutoFit/>
          </a:bodyPr>
          <a:lstStyle/>
          <a:p>
            <a:pPr>
              <a:spcBef>
                <a:spcPts val="600"/>
              </a:spcBef>
            </a:pPr>
            <a:r>
              <a:rPr lang="ro-RO" sz="2000" b="1"/>
              <a:t>Mana pe care cei neascultători o strângeau era stricată de viermi.</a:t>
            </a:r>
          </a:p>
          <a:p>
            <a:pPr>
              <a:spcBef>
                <a:spcPts val="600"/>
              </a:spcBef>
            </a:pPr>
            <a:r>
              <a:rPr lang="ro-RO" sz="2000" b="1" smtClean="0"/>
              <a:t>Porţia </a:t>
            </a:r>
            <a:r>
              <a:rPr lang="ro-RO" sz="2000" b="1"/>
              <a:t>dublă de mană care nu făcea viermi îi </a:t>
            </a:r>
            <a:r>
              <a:rPr lang="ro-RO" sz="2000" b="1" smtClean="0"/>
              <a:t>învăţa </a:t>
            </a:r>
            <a:r>
              <a:rPr lang="ro-RO" sz="2000" b="1"/>
              <a:t>să se bucure de Sabat împreună cu Dumnezeu.</a:t>
            </a:r>
          </a:p>
        </p:txBody>
      </p:sp>
      <p:pic>
        <p:nvPicPr>
          <p:cNvPr id="8" name="Imagen 7" descr="Imagen que contiene cortina, interior, suelo, persona&#10;&#10;Descripción generada automáticamente">
            <a:extLst>
              <a:ext uri="{FF2B5EF4-FFF2-40B4-BE49-F238E27FC236}">
                <a16:creationId xmlns:a16="http://schemas.microsoft.com/office/drawing/2014/main" xmlns="" id="{AE8BEBFC-C7EF-4F21-A737-E7C1633145F1}"/>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flipH="1">
            <a:off x="213797" y="5071159"/>
            <a:ext cx="3692434" cy="1708161"/>
          </a:xfrm>
          <a:prstGeom prst="snip2DiagRect">
            <a:avLst/>
          </a:prstGeom>
          <a:solidFill>
            <a:srgbClr val="FFFFFF">
              <a:shade val="85000"/>
            </a:srgbClr>
          </a:solidFill>
          <a:ln w="28575"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suelo, hierba, exterior&#10;&#10;Descripción generada automáticamente">
            <a:extLst>
              <a:ext uri="{FF2B5EF4-FFF2-40B4-BE49-F238E27FC236}">
                <a16:creationId xmlns:a16="http://schemas.microsoft.com/office/drawing/2014/main" xmlns="" id="{785EC89C-6C1D-42EC-B7D9-7B126E2D2BD7}"/>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344875" y="1666399"/>
            <a:ext cx="2624958" cy="3446335"/>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424398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left)">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ipe(left)">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left)">
                                      <p:cBhvr>
                                        <p:cTn id="61" dur="500"/>
                                        <p:tgtEl>
                                          <p:spTgt spid="5">
                                            <p:txEl>
                                              <p:pRg st="2" end="2"/>
                                            </p:txEl>
                                          </p:spTgt>
                                        </p:tgtEl>
                                      </p:cBhvr>
                                    </p:animEffect>
                                  </p:childTnLst>
                                </p:cTn>
                              </p:par>
                            </p:childTnLst>
                          </p:cTn>
                        </p:par>
                        <p:par>
                          <p:cTn id="62" fill="hold">
                            <p:stCondLst>
                              <p:cond delay="500"/>
                            </p:stCondLst>
                            <p:childTnLst>
                              <p:par>
                                <p:cTn id="63" presetID="14" presetClass="entr" presetSubtype="1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randombar(horizontal)">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wipe(left)">
                                      <p:cBhvr>
                                        <p:cTn id="70" dur="500"/>
                                        <p:tgtEl>
                                          <p:spTgt spid="6">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
                                            <p:txEl>
                                              <p:pRg st="1" end="1"/>
                                            </p:txEl>
                                          </p:spTgt>
                                        </p:tgtEl>
                                        <p:attrNameLst>
                                          <p:attrName>style.visibility</p:attrName>
                                        </p:attrNameLst>
                                      </p:cBhvr>
                                      <p:to>
                                        <p:strVal val="visible"/>
                                      </p:to>
                                    </p:set>
                                    <p:animEffect transition="in" filter="wipe(left)">
                                      <p:cBhvr>
                                        <p:cTn id="7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5" grpId="0" uiExpand="1"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0351300-219D-4CE8-A8D8-C1BC3ECA3474}"/>
              </a:ext>
            </a:extLst>
          </p:cNvPr>
          <p:cNvSpPr/>
          <p:nvPr/>
        </p:nvSpPr>
        <p:spPr>
          <a:xfrm>
            <a:off x="0" y="0"/>
            <a:ext cx="9143999"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tx1"/>
              </a:contourClr>
            </a:sp3d>
          </a:bodyPr>
          <a:lstStyle/>
          <a:p>
            <a:pPr algn="ctr" defTabSz="914400"/>
            <a:r>
              <a:rPr lang="ro-RO" sz="4400" b="1" dirty="0" smtClean="0">
                <a:ln w="11430"/>
                <a:solidFill>
                  <a:schemeClr val="accent6">
                    <a:lumMod val="60000"/>
                    <a:lumOff val="40000"/>
                  </a:schemeClr>
                </a:solidFill>
                <a:effectLst>
                  <a:outerShdw blurRad="50800" dist="39000" dir="5460000" algn="tl">
                    <a:srgbClr val="000000">
                      <a:alpha val="38000"/>
                    </a:srgbClr>
                  </a:outerShdw>
                </a:effectLst>
              </a:rPr>
              <a:t>DE CE AR TREBUI SĂ ŢINEM SABATUL?</a:t>
            </a:r>
            <a:endParaRPr lang="ro-RO" sz="4400" b="1" dirty="0">
              <a:ln w="11430"/>
              <a:solidFill>
                <a:schemeClr val="accent6">
                  <a:lumMod val="60000"/>
                  <a:lumOff val="40000"/>
                </a:schemeClr>
              </a:solidFill>
              <a:effectLst>
                <a:outerShdw blurRad="50800" dist="39000" dir="5460000" algn="tl">
                  <a:srgbClr val="000000">
                    <a:alpha val="38000"/>
                  </a:srgbClr>
                </a:outerShdw>
              </a:effectLst>
            </a:endParaRPr>
          </a:p>
        </p:txBody>
      </p:sp>
      <p:sp>
        <p:nvSpPr>
          <p:cNvPr id="3" name="Rectángulo: esquinas redondeadas 2">
            <a:extLst>
              <a:ext uri="{FF2B5EF4-FFF2-40B4-BE49-F238E27FC236}">
                <a16:creationId xmlns:a16="http://schemas.microsoft.com/office/drawing/2014/main" xmlns="" id="{FB0253DA-FA31-4D39-8BAF-ADB91833478C}"/>
              </a:ext>
            </a:extLst>
          </p:cNvPr>
          <p:cNvSpPr/>
          <p:nvPr/>
        </p:nvSpPr>
        <p:spPr>
          <a:xfrm>
            <a:off x="115197" y="771476"/>
            <a:ext cx="5585387" cy="122586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r>
              <a:rPr lang="ro-RO" b="1" dirty="0" smtClean="0">
                <a:latin typeface="Comic Sans MS" panose="030F0702030302020204" pitchFamily="66" charset="0"/>
              </a:rPr>
              <a:t>„căci Făcătorul tău este bărbatul tău: Domnul este Numele Lui, şi Răscumpărătorul tău este Sfântul lui Israel. El Se numeşte Dumnezeul întregului pământ” </a:t>
            </a:r>
            <a:r>
              <a:rPr lang="ro-RO" sz="1600" b="1" dirty="0" smtClean="0">
                <a:latin typeface="Comic Sans MS" panose="030F0702030302020204" pitchFamily="66" charset="0"/>
              </a:rPr>
              <a:t>(Isaia 54:5)</a:t>
            </a:r>
            <a:endParaRPr lang="ro-RO" b="1" dirty="0">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xmlns="" id="{3993F556-89A0-4319-9EBC-D77401479D8B}"/>
              </a:ext>
            </a:extLst>
          </p:cNvPr>
          <p:cNvGraphicFramePr/>
          <p:nvPr>
            <p:extLst>
              <p:ext uri="{D42A27DB-BD31-4B8C-83A1-F6EECF244321}">
                <p14:modId xmlns:p14="http://schemas.microsoft.com/office/powerpoint/2010/main" xmlns="" val="3712190279"/>
              </p:ext>
            </p:extLst>
          </p:nvPr>
        </p:nvGraphicFramePr>
        <p:xfrm>
          <a:off x="156076" y="2275672"/>
          <a:ext cx="5250369" cy="4655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xmlns="" id="{D8D2AAC4-5BD1-4BA0-81EA-9D952B745185}"/>
              </a:ext>
            </a:extLst>
          </p:cNvPr>
          <p:cNvSpPr/>
          <p:nvPr/>
        </p:nvSpPr>
        <p:spPr>
          <a:xfrm>
            <a:off x="5570810" y="2883663"/>
            <a:ext cx="3467927" cy="4047262"/>
          </a:xfrm>
          <a:prstGeom prst="rect">
            <a:avLst/>
          </a:prstGeom>
        </p:spPr>
        <p:txBody>
          <a:bodyPr wrap="square">
            <a:spAutoFit/>
          </a:bodyPr>
          <a:lstStyle/>
          <a:p>
            <a:pPr>
              <a:spcBef>
                <a:spcPts val="600"/>
              </a:spcBef>
            </a:pPr>
            <a:r>
              <a:rPr lang="ro-RO" sz="2100" b="1" dirty="0"/>
              <a:t>Sabatul este un moment în care putem pune pe pauză nebunia </a:t>
            </a:r>
            <a:r>
              <a:rPr lang="ro-RO" sz="2100" b="1" dirty="0" smtClean="0"/>
              <a:t>vieţii </a:t>
            </a:r>
            <a:r>
              <a:rPr lang="ro-RO" sz="2100" b="1" dirty="0"/>
              <a:t>noastre </a:t>
            </a:r>
            <a:r>
              <a:rPr lang="ro-RO" sz="2100" b="1" dirty="0" smtClean="0"/>
              <a:t>şi </a:t>
            </a:r>
            <a:r>
              <a:rPr lang="ro-RO" sz="2100" b="1" dirty="0"/>
              <a:t>să ne alăturăm unii altora spre </a:t>
            </a:r>
            <a:r>
              <a:rPr lang="ro-RO" sz="2100" b="1" dirty="0" smtClean="0"/>
              <a:t>creşterea </a:t>
            </a:r>
            <a:r>
              <a:rPr lang="ro-RO" sz="2100" b="1" dirty="0"/>
              <a:t>spirituală cu Creatorul </a:t>
            </a:r>
            <a:r>
              <a:rPr lang="ro-RO" sz="2100" b="1" dirty="0" smtClean="0"/>
              <a:t>şi </a:t>
            </a:r>
            <a:r>
              <a:rPr lang="ro-RO" sz="2100" b="1" dirty="0"/>
              <a:t>Mântuitorul nostru.</a:t>
            </a:r>
          </a:p>
          <a:p>
            <a:pPr>
              <a:spcBef>
                <a:spcPts val="600"/>
              </a:spcBef>
            </a:pPr>
            <a:r>
              <a:rPr lang="ro-RO" sz="2100" b="1" dirty="0"/>
              <a:t>Dumnezeu a stabilit Sabatul ca un semn distinctiv al celor ce vor să-L slujească în modul în care El vrea să fie slujit (Ezechiel 20:12</a:t>
            </a:r>
            <a:r>
              <a:rPr lang="ro-RO" sz="2100" b="1" dirty="0" smtClean="0"/>
              <a:t>).</a:t>
            </a:r>
            <a:endParaRPr lang="ro-RO" sz="2100" b="1" dirty="0"/>
          </a:p>
        </p:txBody>
      </p:sp>
      <p:pic>
        <p:nvPicPr>
          <p:cNvPr id="8" name="Imagen 7">
            <a:extLst>
              <a:ext uri="{FF2B5EF4-FFF2-40B4-BE49-F238E27FC236}">
                <a16:creationId xmlns:a16="http://schemas.microsoft.com/office/drawing/2014/main" xmlns="" id="{A5ED0B8A-1FEC-4233-8CDC-A1E344B43A59}"/>
              </a:ext>
            </a:extLst>
          </p:cNvPr>
          <p:cNvPicPr>
            <a:picLocks noChangeAspect="1"/>
          </p:cNvPicPr>
          <p:nvPr/>
        </p:nvPicPr>
        <p:blipFill>
          <a:blip r:embed="rId8" cstate="print">
            <a:extLst>
              <a:ext uri="{28A0092B-C50C-407E-A947-70E740481C1C}">
                <a14:useLocalDpi xmlns:a14="http://schemas.microsoft.com/office/drawing/2010/main" xmlns=""/>
              </a:ext>
            </a:extLst>
          </a:blip>
          <a:srcRect/>
          <a:stretch/>
        </p:blipFill>
        <p:spPr>
          <a:xfrm>
            <a:off x="5833604" y="801754"/>
            <a:ext cx="2942341" cy="1938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899919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graphicEl>
                                              <a:dgm id="{031EDCCA-32A8-4777-A4BC-5D052FA8A123}"/>
                                            </p:graphicEl>
                                          </p:spTgt>
                                        </p:tgtEl>
                                        <p:attrNameLst>
                                          <p:attrName>style.visibility</p:attrName>
                                        </p:attrNameLst>
                                      </p:cBhvr>
                                      <p:to>
                                        <p:strVal val="visible"/>
                                      </p:to>
                                    </p:set>
                                    <p:animEffect transition="in" filter="randombar(horizontal)">
                                      <p:cBhvr>
                                        <p:cTn id="21" dur="500"/>
                                        <p:tgtEl>
                                          <p:spTgt spid="6">
                                            <p:graphicEl>
                                              <a:dgm id="{031EDCCA-32A8-4777-A4BC-5D052FA8A123}"/>
                                            </p:graphicEl>
                                          </p:spTgt>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6">
                                            <p:graphicEl>
                                              <a:dgm id="{4801A6F4-75AD-43DE-8A95-B410656BD7B9}"/>
                                            </p:graphicEl>
                                          </p:spTgt>
                                        </p:tgtEl>
                                        <p:attrNameLst>
                                          <p:attrName>style.visibility</p:attrName>
                                        </p:attrNameLst>
                                      </p:cBhvr>
                                      <p:to>
                                        <p:strVal val="visible"/>
                                      </p:to>
                                    </p:set>
                                    <p:anim calcmode="lin" valueType="num">
                                      <p:cBhvr>
                                        <p:cTn id="25" dur="500" fill="hold"/>
                                        <p:tgtEl>
                                          <p:spTgt spid="6">
                                            <p:graphicEl>
                                              <a:dgm id="{4801A6F4-75AD-43DE-8A95-B410656BD7B9}"/>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4801A6F4-75AD-43DE-8A95-B410656BD7B9}"/>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4801A6F4-75AD-43DE-8A95-B410656BD7B9}"/>
                                            </p:graphicEl>
                                          </p:spTgt>
                                        </p:tgtEl>
                                      </p:cBhvr>
                                    </p:animEffect>
                                  </p:childTnLst>
                                </p:cTn>
                              </p:par>
                              <p:par>
                                <p:cTn id="28" presetID="17" presetClass="entr" presetSubtype="1" fill="hold" grpId="0" nodeType="withEffect">
                                  <p:stCondLst>
                                    <p:cond delay="0"/>
                                  </p:stCondLst>
                                  <p:childTnLst>
                                    <p:set>
                                      <p:cBhvr>
                                        <p:cTn id="29" dur="1" fill="hold">
                                          <p:stCondLst>
                                            <p:cond delay="0"/>
                                          </p:stCondLst>
                                        </p:cTn>
                                        <p:tgtEl>
                                          <p:spTgt spid="6">
                                            <p:graphicEl>
                                              <a:dgm id="{E4BBE71E-A995-4C73-95B0-6B9BD4A36447}"/>
                                            </p:graphicEl>
                                          </p:spTgt>
                                        </p:tgtEl>
                                        <p:attrNameLst>
                                          <p:attrName>style.visibility</p:attrName>
                                        </p:attrNameLst>
                                      </p:cBhvr>
                                      <p:to>
                                        <p:strVal val="visible"/>
                                      </p:to>
                                    </p:set>
                                    <p:anim calcmode="lin" valueType="num">
                                      <p:cBhvr>
                                        <p:cTn id="30" dur="500" fill="hold"/>
                                        <p:tgtEl>
                                          <p:spTgt spid="6">
                                            <p:graphicEl>
                                              <a:dgm id="{E4BBE71E-A995-4C73-95B0-6B9BD4A36447}"/>
                                            </p:graphicEl>
                                          </p:spTgt>
                                        </p:tgtEl>
                                        <p:attrNameLst>
                                          <p:attrName>ppt_x</p:attrName>
                                        </p:attrNameLst>
                                      </p:cBhvr>
                                      <p:tavLst>
                                        <p:tav tm="0">
                                          <p:val>
                                            <p:strVal val="#ppt_x"/>
                                          </p:val>
                                        </p:tav>
                                        <p:tav tm="100000">
                                          <p:val>
                                            <p:strVal val="#ppt_x"/>
                                          </p:val>
                                        </p:tav>
                                      </p:tavLst>
                                    </p:anim>
                                    <p:anim calcmode="lin" valueType="num">
                                      <p:cBhvr>
                                        <p:cTn id="31" dur="500" fill="hold"/>
                                        <p:tgtEl>
                                          <p:spTgt spid="6">
                                            <p:graphicEl>
                                              <a:dgm id="{E4BBE71E-A995-4C73-95B0-6B9BD4A36447}"/>
                                            </p:graphicEl>
                                          </p:spTgt>
                                        </p:tgtEl>
                                        <p:attrNameLst>
                                          <p:attrName>ppt_y</p:attrName>
                                        </p:attrNameLst>
                                      </p:cBhvr>
                                      <p:tavLst>
                                        <p:tav tm="0">
                                          <p:val>
                                            <p:strVal val="#ppt_y-#ppt_h/2"/>
                                          </p:val>
                                        </p:tav>
                                        <p:tav tm="100000">
                                          <p:val>
                                            <p:strVal val="#ppt_y"/>
                                          </p:val>
                                        </p:tav>
                                      </p:tavLst>
                                    </p:anim>
                                    <p:anim calcmode="lin" valueType="num">
                                      <p:cBhvr>
                                        <p:cTn id="32" dur="500" fill="hold"/>
                                        <p:tgtEl>
                                          <p:spTgt spid="6">
                                            <p:graphicEl>
                                              <a:dgm id="{E4BBE71E-A995-4C73-95B0-6B9BD4A36447}"/>
                                            </p:graphicEl>
                                          </p:spTgt>
                                        </p:tgtEl>
                                        <p:attrNameLst>
                                          <p:attrName>ppt_w</p:attrName>
                                        </p:attrNameLst>
                                      </p:cBhvr>
                                      <p:tavLst>
                                        <p:tav tm="0">
                                          <p:val>
                                            <p:strVal val="#ppt_w"/>
                                          </p:val>
                                        </p:tav>
                                        <p:tav tm="100000">
                                          <p:val>
                                            <p:strVal val="#ppt_w"/>
                                          </p:val>
                                        </p:tav>
                                      </p:tavLst>
                                    </p:anim>
                                    <p:anim calcmode="lin" valueType="num">
                                      <p:cBhvr>
                                        <p:cTn id="33" dur="500" fill="hold"/>
                                        <p:tgtEl>
                                          <p:spTgt spid="6">
                                            <p:graphicEl>
                                              <a:dgm id="{E4BBE71E-A995-4C73-95B0-6B9BD4A36447}"/>
                                            </p:graphic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5EF5772B-0B56-451B-A2C2-8DCE7A75F923}"/>
                                            </p:graphicEl>
                                          </p:spTgt>
                                        </p:tgtEl>
                                        <p:attrNameLst>
                                          <p:attrName>style.visibility</p:attrName>
                                        </p:attrNameLst>
                                      </p:cBhvr>
                                      <p:to>
                                        <p:strVal val="visible"/>
                                      </p:to>
                                    </p:set>
                                    <p:anim calcmode="lin" valueType="num">
                                      <p:cBhvr>
                                        <p:cTn id="38" dur="500" fill="hold"/>
                                        <p:tgtEl>
                                          <p:spTgt spid="6">
                                            <p:graphicEl>
                                              <a:dgm id="{5EF5772B-0B56-451B-A2C2-8DCE7A75F923}"/>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5EF5772B-0B56-451B-A2C2-8DCE7A75F923}"/>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5EF5772B-0B56-451B-A2C2-8DCE7A75F923}"/>
                                            </p:graphicEl>
                                          </p:spTgt>
                                        </p:tgtEl>
                                      </p:cBhvr>
                                    </p:animEffect>
                                  </p:childTnLst>
                                </p:cTn>
                              </p:par>
                              <p:par>
                                <p:cTn id="41" presetID="17" presetClass="entr" presetSubtype="1" fill="hold" grpId="0" nodeType="withEffect">
                                  <p:stCondLst>
                                    <p:cond delay="0"/>
                                  </p:stCondLst>
                                  <p:childTnLst>
                                    <p:set>
                                      <p:cBhvr>
                                        <p:cTn id="42" dur="1" fill="hold">
                                          <p:stCondLst>
                                            <p:cond delay="0"/>
                                          </p:stCondLst>
                                        </p:cTn>
                                        <p:tgtEl>
                                          <p:spTgt spid="6">
                                            <p:graphicEl>
                                              <a:dgm id="{5DAE970C-3AF3-49ED-802A-8CD58D205C5C}"/>
                                            </p:graphicEl>
                                          </p:spTgt>
                                        </p:tgtEl>
                                        <p:attrNameLst>
                                          <p:attrName>style.visibility</p:attrName>
                                        </p:attrNameLst>
                                      </p:cBhvr>
                                      <p:to>
                                        <p:strVal val="visible"/>
                                      </p:to>
                                    </p:set>
                                    <p:anim calcmode="lin" valueType="num">
                                      <p:cBhvr>
                                        <p:cTn id="43" dur="500" fill="hold"/>
                                        <p:tgtEl>
                                          <p:spTgt spid="6">
                                            <p:graphicEl>
                                              <a:dgm id="{5DAE970C-3AF3-49ED-802A-8CD58D205C5C}"/>
                                            </p:graphicEl>
                                          </p:spTgt>
                                        </p:tgtEl>
                                        <p:attrNameLst>
                                          <p:attrName>ppt_x</p:attrName>
                                        </p:attrNameLst>
                                      </p:cBhvr>
                                      <p:tavLst>
                                        <p:tav tm="0">
                                          <p:val>
                                            <p:strVal val="#ppt_x"/>
                                          </p:val>
                                        </p:tav>
                                        <p:tav tm="100000">
                                          <p:val>
                                            <p:strVal val="#ppt_x"/>
                                          </p:val>
                                        </p:tav>
                                      </p:tavLst>
                                    </p:anim>
                                    <p:anim calcmode="lin" valueType="num">
                                      <p:cBhvr>
                                        <p:cTn id="44" dur="500" fill="hold"/>
                                        <p:tgtEl>
                                          <p:spTgt spid="6">
                                            <p:graphicEl>
                                              <a:dgm id="{5DAE970C-3AF3-49ED-802A-8CD58D205C5C}"/>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6">
                                            <p:graphicEl>
                                              <a:dgm id="{5DAE970C-3AF3-49ED-802A-8CD58D205C5C}"/>
                                            </p:graphicEl>
                                          </p:spTgt>
                                        </p:tgtEl>
                                        <p:attrNameLst>
                                          <p:attrName>ppt_w</p:attrName>
                                        </p:attrNameLst>
                                      </p:cBhvr>
                                      <p:tavLst>
                                        <p:tav tm="0">
                                          <p:val>
                                            <p:strVal val="#ppt_w"/>
                                          </p:val>
                                        </p:tav>
                                        <p:tav tm="100000">
                                          <p:val>
                                            <p:strVal val="#ppt_w"/>
                                          </p:val>
                                        </p:tav>
                                      </p:tavLst>
                                    </p:anim>
                                    <p:anim calcmode="lin" valueType="num">
                                      <p:cBhvr>
                                        <p:cTn id="46" dur="500" fill="hold"/>
                                        <p:tgtEl>
                                          <p:spTgt spid="6">
                                            <p:graphicEl>
                                              <a:dgm id="{5DAE970C-3AF3-49ED-802A-8CD58D205C5C}"/>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1000"/>
                                        <p:tgtEl>
                                          <p:spTgt spid="4">
                                            <p:txEl>
                                              <p:pRg st="0" end="0"/>
                                            </p:txEl>
                                          </p:spTgt>
                                        </p:tgtEl>
                                      </p:cBhvr>
                                    </p:animEffect>
                                    <p:anim calcmode="lin" valueType="num">
                                      <p:cBhvr>
                                        <p:cTn id="5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animEffect transition="in" filter="fade">
                                      <p:cBhvr>
                                        <p:cTn id="65" dur="1000"/>
                                        <p:tgtEl>
                                          <p:spTgt spid="4">
                                            <p:txEl>
                                              <p:pRg st="1" end="1"/>
                                            </p:txEl>
                                          </p:spTgt>
                                        </p:tgtEl>
                                      </p:cBhvr>
                                    </p:animEffect>
                                    <p:anim calcmode="lin" valueType="num">
                                      <p:cBhvr>
                                        <p:cTn id="6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Graphic spid="6" grpId="0" uiExpand="1">
        <p:bldSub>
          <a:bldDgm bld="one"/>
        </p:bldSub>
      </p:bldGraphic>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extLst>
              <a:ext uri="{BEBA8EAE-BF5A-486C-A8C5-ECC9F3942E4B}">
                <a14:imgProps xmlns:a14="http://schemas.microsoft.com/office/drawing/2010/main" xmlns="">
                  <a14:imgLayer r:embed="rId3">
                    <a14:imgEffect>
                      <a14:colorTemperature colorTemp="47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71E2EE5-3098-4A79-A615-21AAEA87EA41}"/>
              </a:ext>
            </a:extLst>
          </p:cNvPr>
          <p:cNvSpPr/>
          <p:nvPr/>
        </p:nvSpPr>
        <p:spPr>
          <a:xfrm>
            <a:off x="0" y="0"/>
            <a:ext cx="9143999" cy="646331"/>
          </a:xfrm>
          <a:prstGeom prst="rect">
            <a:avLst/>
          </a:prstGeom>
          <a:noFill/>
        </p:spPr>
        <p:txBody>
          <a:bodyPr wrap="square" rtlCol="0">
            <a:spAutoFit/>
            <a:scene3d>
              <a:camera prst="orthographicFront"/>
              <a:lightRig rig="threePt" dir="t"/>
            </a:scene3d>
            <a:sp3d extrusionH="57150">
              <a:bevelT w="82550" h="38100" prst="coolSlant"/>
            </a:sp3d>
          </a:bodyPr>
          <a:lstStyle/>
          <a:p>
            <a:pPr algn="ctr" defTabSz="914400"/>
            <a:r>
              <a:rPr lang="ro-RO" sz="3600" b="1" smtClean="0">
                <a:ln w="1905"/>
                <a:gradFill>
                  <a:gsLst>
                    <a:gs pos="0">
                      <a:srgbClr val="D7BEEC"/>
                    </a:gs>
                    <a:gs pos="50000">
                      <a:schemeClr val="accent3">
                        <a:hueOff val="0"/>
                        <a:satOff val="0"/>
                        <a:lumOff val="0"/>
                        <a:alphaOff val="0"/>
                        <a:satMod val="110000"/>
                        <a:lumMod val="100000"/>
                        <a:shade val="100000"/>
                      </a:schemeClr>
                    </a:gs>
                    <a:gs pos="100000">
                      <a:srgbClr val="813EB4"/>
                    </a:gs>
                  </a:gsLst>
                  <a:lin ang="5400000" scaled="0"/>
                </a:gradFill>
                <a:effectLst>
                  <a:innerShdw blurRad="69850" dist="43180" dir="5400000">
                    <a:srgbClr val="000000">
                      <a:alpha val="65000"/>
                    </a:srgbClr>
                  </a:innerShdw>
                </a:effectLst>
              </a:rPr>
              <a:t>CINE AR TREBUI </a:t>
            </a:r>
            <a:r>
              <a:rPr lang="ro-RO" sz="3600" b="1" smtClean="0">
                <a:ln w="1905"/>
                <a:gradFill>
                  <a:gsLst>
                    <a:gs pos="0">
                      <a:srgbClr val="D7BEEC"/>
                    </a:gs>
                    <a:gs pos="50000">
                      <a:schemeClr val="accent3">
                        <a:hueOff val="0"/>
                        <a:satOff val="0"/>
                        <a:lumOff val="0"/>
                        <a:alphaOff val="0"/>
                        <a:satMod val="110000"/>
                        <a:lumMod val="100000"/>
                        <a:shade val="100000"/>
                      </a:schemeClr>
                    </a:gs>
                    <a:gs pos="100000">
                      <a:srgbClr val="813EB4"/>
                    </a:gs>
                  </a:gsLst>
                  <a:lin ang="5400000" scaled="0"/>
                </a:gradFill>
                <a:effectLst>
                  <a:innerShdw blurRad="69850" dist="43180" dir="5400000">
                    <a:srgbClr val="000000">
                      <a:alpha val="65000"/>
                    </a:srgbClr>
                  </a:innerShdw>
                </a:effectLst>
              </a:rPr>
              <a:t>SĂ ŢINĂ </a:t>
            </a:r>
            <a:r>
              <a:rPr lang="ro-RO" sz="3600" b="1" smtClean="0">
                <a:ln w="1905"/>
                <a:gradFill>
                  <a:gsLst>
                    <a:gs pos="0">
                      <a:srgbClr val="D7BEEC"/>
                    </a:gs>
                    <a:gs pos="50000">
                      <a:schemeClr val="accent3">
                        <a:hueOff val="0"/>
                        <a:satOff val="0"/>
                        <a:lumOff val="0"/>
                        <a:alphaOff val="0"/>
                        <a:satMod val="110000"/>
                        <a:lumMod val="100000"/>
                        <a:shade val="100000"/>
                      </a:schemeClr>
                    </a:gs>
                    <a:gs pos="100000">
                      <a:srgbClr val="813EB4"/>
                    </a:gs>
                  </a:gsLst>
                  <a:lin ang="5400000" scaled="0"/>
                </a:gradFill>
                <a:effectLst>
                  <a:innerShdw blurRad="69850" dist="43180" dir="5400000">
                    <a:srgbClr val="000000">
                      <a:alpha val="65000"/>
                    </a:srgbClr>
                  </a:innerShdw>
                </a:effectLst>
              </a:rPr>
              <a:t>SABATUL?</a:t>
            </a:r>
            <a:endParaRPr lang="ro-RO" sz="3600" b="1">
              <a:ln w="1905"/>
              <a:gradFill>
                <a:gsLst>
                  <a:gs pos="0">
                    <a:srgbClr val="D7BEEC"/>
                  </a:gs>
                  <a:gs pos="50000">
                    <a:schemeClr val="accent3">
                      <a:hueOff val="0"/>
                      <a:satOff val="0"/>
                      <a:lumOff val="0"/>
                      <a:alphaOff val="0"/>
                      <a:satMod val="110000"/>
                      <a:lumMod val="100000"/>
                      <a:shade val="100000"/>
                    </a:schemeClr>
                  </a:gs>
                  <a:gs pos="100000">
                    <a:srgbClr val="813EB4"/>
                  </a:gs>
                </a:gsLst>
                <a:lin ang="5400000" scaled="0"/>
              </a:gradFill>
              <a:effectLst>
                <a:innerShdw blurRad="69850" dist="43180" dir="5400000">
                  <a:srgbClr val="000000">
                    <a:alpha val="65000"/>
                  </a:srgbClr>
                </a:innerShdw>
              </a:effectLst>
            </a:endParaRPr>
          </a:p>
        </p:txBody>
      </p:sp>
      <p:sp>
        <p:nvSpPr>
          <p:cNvPr id="3" name="Rectángulo 2">
            <a:extLst>
              <a:ext uri="{FF2B5EF4-FFF2-40B4-BE49-F238E27FC236}">
                <a16:creationId xmlns:a16="http://schemas.microsoft.com/office/drawing/2014/main" xmlns="" id="{329482A7-57F4-43DC-974F-AB1D1BF7E184}"/>
              </a:ext>
            </a:extLst>
          </p:cNvPr>
          <p:cNvSpPr/>
          <p:nvPr/>
        </p:nvSpPr>
        <p:spPr>
          <a:xfrm>
            <a:off x="264024" y="569835"/>
            <a:ext cx="8615952" cy="1477328"/>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C00000"/>
                </a:solidFill>
                <a:latin typeface="Comic Sans MS" panose="030F0702030302020204" pitchFamily="66" charset="0"/>
              </a:rPr>
              <a:t>„Dar ziua a şaptea este ziua de odihnă a Domnului Dumnezeului tău: să nu faci nicio lucrare în ea, nici tu, nici fiul tău, nici fiica ta, nici robul tău, nici roaba ta, nici boul tău, nici măgarul tău, nici vreunul din dobitoacele tale, nici străinul care este în locurile tale, pentru ca şi robul şi roaba ta să se odihnească întocmai ca tine.” </a:t>
            </a:r>
            <a:r>
              <a:rPr lang="ro-RO" sz="1600" b="1" dirty="0" smtClean="0">
                <a:solidFill>
                  <a:srgbClr val="C00000"/>
                </a:solidFill>
                <a:latin typeface="Comic Sans MS" panose="030F0702030302020204" pitchFamily="66" charset="0"/>
              </a:rPr>
              <a:t>(Deuteronomul 5:14)</a:t>
            </a:r>
            <a:endParaRPr lang="ro-RO" b="1" dirty="0">
              <a:solidFill>
                <a:srgbClr val="C00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413F830-4D5B-4342-983E-010AD63EEE21}"/>
              </a:ext>
            </a:extLst>
          </p:cNvPr>
          <p:cNvSpPr txBox="1"/>
          <p:nvPr/>
        </p:nvSpPr>
        <p:spPr>
          <a:xfrm>
            <a:off x="69921" y="2092362"/>
            <a:ext cx="8833282" cy="1092607"/>
          </a:xfrm>
          <a:prstGeom prst="rect">
            <a:avLst/>
          </a:prstGeom>
          <a:noFill/>
        </p:spPr>
        <p:txBody>
          <a:bodyPr wrap="square" rtlCol="0">
            <a:spAutoFit/>
          </a:bodyPr>
          <a:lstStyle/>
          <a:p>
            <a:pPr>
              <a:spcBef>
                <a:spcPts val="600"/>
              </a:spcBef>
            </a:pPr>
            <a:r>
              <a:rPr lang="ro-RO" sz="2000" b="1" dirty="0"/>
              <a:t>Beneficiul </a:t>
            </a:r>
            <a:r>
              <a:rPr lang="ro-RO" sz="2000" b="1" dirty="0" smtClean="0"/>
              <a:t>odihnei </a:t>
            </a:r>
            <a:r>
              <a:rPr lang="ro-RO" sz="2000" b="1" dirty="0"/>
              <a:t>din Sabat este pentru toată lumea. Indiferent de vârstă, sex sau statut social. Chiar </a:t>
            </a:r>
            <a:r>
              <a:rPr lang="ro-RO" sz="2000" b="1" dirty="0" smtClean="0"/>
              <a:t>şi </a:t>
            </a:r>
            <a:r>
              <a:rPr lang="ro-RO" sz="2000" b="1" dirty="0"/>
              <a:t>animalele ar trebui să se odihnească în Sabat.</a:t>
            </a:r>
          </a:p>
          <a:p>
            <a:pPr>
              <a:spcBef>
                <a:spcPts val="600"/>
              </a:spcBef>
            </a:pPr>
            <a:r>
              <a:rPr lang="ro-RO" sz="2000" b="1" dirty="0"/>
              <a:t>Noi ar trebui să-i invităm </a:t>
            </a:r>
            <a:r>
              <a:rPr lang="ro-RO" sz="2000" b="1" dirty="0" smtClean="0"/>
              <a:t>şi </a:t>
            </a:r>
            <a:r>
              <a:rPr lang="ro-RO" sz="2000" b="1" dirty="0"/>
              <a:t>pe cei ce stau în casa noastră să se bucure de Sabat</a:t>
            </a:r>
            <a:r>
              <a:rPr lang="ro-RO" sz="2000" b="1" dirty="0" smtClean="0"/>
              <a:t>.</a:t>
            </a:r>
            <a:endParaRPr lang="ro-RO" sz="2000" b="1" dirty="0"/>
          </a:p>
        </p:txBody>
      </p:sp>
      <p:pic>
        <p:nvPicPr>
          <p:cNvPr id="6" name="Imagen 5" descr="Imagen que contiene hierba, exterior, cielo&#10;&#10;Descripción generada automáticamente">
            <a:extLst>
              <a:ext uri="{FF2B5EF4-FFF2-40B4-BE49-F238E27FC236}">
                <a16:creationId xmlns:a16="http://schemas.microsoft.com/office/drawing/2014/main" xmlns="" id="{A4F99B0E-9658-420B-979E-037FB388F74B}"/>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2718485" y="3239001"/>
            <a:ext cx="6293705" cy="2851320"/>
          </a:xfrm>
          <a:prstGeom prst="roundRect">
            <a:avLst>
              <a:gd name="adj" fmla="val 842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ángulo 6">
            <a:extLst>
              <a:ext uri="{FF2B5EF4-FFF2-40B4-BE49-F238E27FC236}">
                <a16:creationId xmlns:a16="http://schemas.microsoft.com/office/drawing/2014/main" xmlns="" id="{1DAA94EC-5805-4328-A6BB-20343569BA09}"/>
              </a:ext>
            </a:extLst>
          </p:cNvPr>
          <p:cNvSpPr/>
          <p:nvPr/>
        </p:nvSpPr>
        <p:spPr>
          <a:xfrm>
            <a:off x="164762" y="3568159"/>
            <a:ext cx="2400019" cy="2246769"/>
          </a:xfrm>
          <a:prstGeom prst="rect">
            <a:avLst/>
          </a:prstGeom>
        </p:spPr>
        <p:txBody>
          <a:bodyPr wrap="square">
            <a:spAutoFit/>
          </a:bodyPr>
          <a:lstStyle/>
          <a:p>
            <a:pPr>
              <a:spcBef>
                <a:spcPts val="600"/>
              </a:spcBef>
            </a:pPr>
            <a:r>
              <a:rPr lang="ro-RO" sz="2000" b="1" smtClean="0"/>
              <a:t>Ţinerea </a:t>
            </a:r>
            <a:r>
              <a:rPr lang="ro-RO" sz="2000" b="1"/>
              <a:t>Sabatului înlătură orice barieră socială, făcându-i pe </a:t>
            </a:r>
            <a:r>
              <a:rPr lang="ro-RO" sz="2000" b="1" smtClean="0"/>
              <a:t>toţi </a:t>
            </a:r>
            <a:r>
              <a:rPr lang="ro-RO" sz="2000" b="1"/>
              <a:t>egali. Aceasta este o aducere aminte de Mântuire (Galateni </a:t>
            </a:r>
            <a:r>
              <a:rPr lang="ro-RO" sz="2000" b="1"/>
              <a:t>3:28</a:t>
            </a:r>
            <a:r>
              <a:rPr lang="ro-RO" sz="2000" b="1" smtClean="0"/>
              <a:t>).</a:t>
            </a:r>
            <a:endParaRPr lang="ro-RO" sz="2000" b="1"/>
          </a:p>
        </p:txBody>
      </p:sp>
      <p:sp>
        <p:nvSpPr>
          <p:cNvPr id="8" name="Rectángulo 7">
            <a:extLst>
              <a:ext uri="{FF2B5EF4-FFF2-40B4-BE49-F238E27FC236}">
                <a16:creationId xmlns:a16="http://schemas.microsoft.com/office/drawing/2014/main" xmlns="" id="{6F9C816F-734B-406D-AD56-EC16E6255634}"/>
              </a:ext>
            </a:extLst>
          </p:cNvPr>
          <p:cNvSpPr/>
          <p:nvPr/>
        </p:nvSpPr>
        <p:spPr>
          <a:xfrm>
            <a:off x="12255" y="6147987"/>
            <a:ext cx="9131744" cy="707886"/>
          </a:xfrm>
          <a:prstGeom prst="rect">
            <a:avLst/>
          </a:prstGeom>
        </p:spPr>
        <p:txBody>
          <a:bodyPr wrap="square">
            <a:spAutoFit/>
          </a:bodyPr>
          <a:lstStyle/>
          <a:p>
            <a:pPr>
              <a:spcBef>
                <a:spcPts val="600"/>
              </a:spcBef>
            </a:pPr>
            <a:r>
              <a:rPr lang="ro-RO" sz="2000" b="1" smtClean="0"/>
              <a:t>Sabatul</a:t>
            </a:r>
            <a:r>
              <a:rPr lang="ro-RO" sz="2000" b="1" smtClean="0"/>
              <a:t> ne încurajează </a:t>
            </a:r>
            <a:r>
              <a:rPr lang="ro-RO" sz="2000" b="1"/>
              <a:t>să nu ne mai gândim la noi </a:t>
            </a:r>
            <a:r>
              <a:rPr lang="ro-RO" sz="2000" b="1" smtClean="0"/>
              <a:t>şi </a:t>
            </a:r>
            <a:r>
              <a:rPr lang="ro-RO" sz="2000" b="1"/>
              <a:t>să începem să ne gândim la </a:t>
            </a:r>
            <a:r>
              <a:rPr lang="ro-RO" sz="2000" b="1" smtClean="0"/>
              <a:t>alţii</a:t>
            </a:r>
            <a:r>
              <a:rPr lang="ro-RO" sz="2000" b="1"/>
              <a:t>, în special la cei </a:t>
            </a:r>
            <a:r>
              <a:rPr lang="ro-RO" sz="2000" b="1" smtClean="0"/>
              <a:t>nevoiaşi</a:t>
            </a:r>
            <a:r>
              <a:rPr lang="ro-RO" sz="2000" b="1"/>
              <a:t>.</a:t>
            </a:r>
          </a:p>
        </p:txBody>
      </p:sp>
    </p:spTree>
    <p:extLst>
      <p:ext uri="{BB962C8B-B14F-4D97-AF65-F5344CB8AC3E}">
        <p14:creationId xmlns:p14="http://schemas.microsoft.com/office/powerpoint/2010/main" xmlns="" val="775803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B4C542A0-3190-4AE3-B29E-9C3764D8851B}"/>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4005935" y="644434"/>
            <a:ext cx="5207726" cy="6306781"/>
          </a:xfrm>
          <a:prstGeom prst="rect">
            <a:avLst/>
          </a:prstGeom>
          <a:ln>
            <a:noFill/>
          </a:ln>
          <a:effectLst>
            <a:softEdge rad="112500"/>
          </a:effectLst>
        </p:spPr>
      </p:pic>
      <p:sp>
        <p:nvSpPr>
          <p:cNvPr id="2" name="Rectángulo 1">
            <a:extLst>
              <a:ext uri="{FF2B5EF4-FFF2-40B4-BE49-F238E27FC236}">
                <a16:creationId xmlns:a16="http://schemas.microsoft.com/office/drawing/2014/main" xmlns="" id="{D2135E75-D489-4DCF-8533-76F63AC260D2}"/>
              </a:ext>
            </a:extLst>
          </p:cNvPr>
          <p:cNvSpPr/>
          <p:nvPr/>
        </p:nvSpPr>
        <p:spPr>
          <a:xfrm>
            <a:off x="2" y="-990"/>
            <a:ext cx="9143998" cy="584775"/>
          </a:xfrm>
          <a:prstGeom prst="rect">
            <a:avLst/>
          </a:prstGeom>
          <a:noFill/>
        </p:spPr>
        <p:txBody>
          <a:bodyPr wrap="square" tIns="0" bIns="0" rtlCol="0">
            <a:spAutoFit/>
          </a:bodyPr>
          <a:lstStyle/>
          <a:p>
            <a:pPr algn="ctr" defTabSz="914400"/>
            <a:r>
              <a:rPr lang="ro-RO" sz="3800" b="1" spc="50" smtClean="0">
                <a:ln w="15875"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CE E PERMIS DE LEGE SĂ FACEM ÎN SABAT?</a:t>
            </a:r>
            <a:endParaRPr lang="ro-RO" sz="3800" b="1" spc="50">
              <a:ln w="15875"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Rectángulo 2">
            <a:extLst>
              <a:ext uri="{FF2B5EF4-FFF2-40B4-BE49-F238E27FC236}">
                <a16:creationId xmlns:a16="http://schemas.microsoft.com/office/drawing/2014/main" xmlns="" id="{24E47394-4480-4E82-8850-1BBA5C79EC00}"/>
              </a:ext>
            </a:extLst>
          </p:cNvPr>
          <p:cNvSpPr/>
          <p:nvPr/>
        </p:nvSpPr>
        <p:spPr>
          <a:xfrm>
            <a:off x="122901" y="516385"/>
            <a:ext cx="3936274" cy="1323439"/>
          </a:xfrm>
          <a:prstGeom prst="rect">
            <a:avLst/>
          </a:prstGeom>
          <a:solidFill>
            <a:srgbClr val="CBF6CB"/>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o-RO" sz="1600" b="1" dirty="0" smtClean="0">
                <a:solidFill>
                  <a:schemeClr val="tx1"/>
                </a:solidFill>
                <a:latin typeface="Comic Sans MS" panose="030F0702030302020204" pitchFamily="66" charset="0"/>
              </a:rPr>
              <a:t>«Şi Isus le-a zis: „Vă întreb: Este îngăduit în ziua Sabatului a face bine ori a face rău? A scăpa o viaţă sau a o pierde?”»</a:t>
            </a:r>
          </a:p>
          <a:p>
            <a:pPr algn="ctr"/>
            <a:r>
              <a:rPr lang="ro-RO" sz="1400" b="1" dirty="0" smtClean="0">
                <a:solidFill>
                  <a:schemeClr val="tx1"/>
                </a:solidFill>
                <a:latin typeface="Comic Sans MS" panose="030F0702030302020204" pitchFamily="66" charset="0"/>
              </a:rPr>
              <a:t>(Luca 6:9)</a:t>
            </a:r>
            <a:endParaRPr lang="ro-RO" sz="1400"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95AA6255-C23F-4099-810B-D4E6068DC2D5}"/>
              </a:ext>
            </a:extLst>
          </p:cNvPr>
          <p:cNvSpPr txBox="1"/>
          <p:nvPr/>
        </p:nvSpPr>
        <p:spPr>
          <a:xfrm>
            <a:off x="95717" y="1783902"/>
            <a:ext cx="3945711" cy="5170646"/>
          </a:xfrm>
          <a:prstGeom prst="rect">
            <a:avLst/>
          </a:prstGeom>
          <a:noFill/>
        </p:spPr>
        <p:txBody>
          <a:bodyPr wrap="square" rtlCol="0">
            <a:spAutoFit/>
          </a:bodyPr>
          <a:lstStyle/>
          <a:p>
            <a:pPr>
              <a:spcBef>
                <a:spcPts val="600"/>
              </a:spcBef>
            </a:pPr>
            <a:r>
              <a:rPr lang="ro-RO" sz="2000" b="1"/>
              <a:t>Răspunsul la întrebarea lui Isus este evident: „este îngăduit a face bine în zilele de Sabat.” (Matei 12:12).</a:t>
            </a:r>
          </a:p>
          <a:p>
            <a:pPr>
              <a:spcBef>
                <a:spcPts val="600"/>
              </a:spcBef>
            </a:pPr>
            <a:r>
              <a:rPr lang="ro-RO" sz="2000" b="1"/>
              <a:t>Fariseii au supra încărcat Sabatul cu reguli atât de stricte încât nu puteau nici vindeca o persoană suferindă în ziua Sabatului (Luca 13:14).</a:t>
            </a:r>
          </a:p>
          <a:p>
            <a:pPr>
              <a:spcBef>
                <a:spcPts val="600"/>
              </a:spcBef>
            </a:pPr>
            <a:r>
              <a:rPr lang="ro-RO" sz="2000" b="1"/>
              <a:t>Exemplul lui Isus este limpede; mângâierea celor suferinzi </a:t>
            </a:r>
            <a:r>
              <a:rPr lang="ro-RO" sz="2000" b="1" smtClean="0"/>
              <a:t>şi </a:t>
            </a:r>
            <a:r>
              <a:rPr lang="ro-RO" sz="2000" b="1"/>
              <a:t>manifestarea milei </a:t>
            </a:r>
            <a:r>
              <a:rPr lang="ro-RO" sz="2000" b="1" smtClean="0"/>
              <a:t>şi </a:t>
            </a:r>
            <a:r>
              <a:rPr lang="ro-RO" sz="2000" b="1"/>
              <a:t>a binelui în ziua Sabatului este legală. Există </a:t>
            </a:r>
            <a:r>
              <a:rPr lang="ro-RO" sz="2000" b="1" smtClean="0"/>
              <a:t>şapte </a:t>
            </a:r>
            <a:r>
              <a:rPr lang="ro-RO" sz="2000" b="1"/>
              <a:t>exemple de vindecare în ziua Sabatului consemnate în Evanghelii</a:t>
            </a:r>
            <a:r>
              <a:rPr lang="ro-RO" sz="2000" b="1" smtClean="0"/>
              <a:t>.</a:t>
            </a:r>
            <a:endParaRPr lang="ro-RO" sz="2000" b="1"/>
          </a:p>
        </p:txBody>
      </p:sp>
      <p:sp>
        <p:nvSpPr>
          <p:cNvPr id="7" name="Forma libre: forma 6">
            <a:extLst>
              <a:ext uri="{FF2B5EF4-FFF2-40B4-BE49-F238E27FC236}">
                <a16:creationId xmlns:a16="http://schemas.microsoft.com/office/drawing/2014/main" xmlns="" id="{5DE9A789-4A0F-4753-83E8-038A90352358}"/>
              </a:ext>
            </a:extLst>
          </p:cNvPr>
          <p:cNvSpPr/>
          <p:nvPr/>
        </p:nvSpPr>
        <p:spPr>
          <a:xfrm>
            <a:off x="4932271" y="776484"/>
            <a:ext cx="2615562" cy="817363"/>
          </a:xfrm>
          <a:custGeom>
            <a:avLst/>
            <a:gdLst>
              <a:gd name="connsiteX0" fmla="*/ 0 w 1386541"/>
              <a:gd name="connsiteY0" fmla="*/ 0 h 433294"/>
              <a:gd name="connsiteX1" fmla="*/ 1386541 w 1386541"/>
              <a:gd name="connsiteY1" fmla="*/ 0 h 433294"/>
              <a:gd name="connsiteX2" fmla="*/ 1386541 w 1386541"/>
              <a:gd name="connsiteY2" fmla="*/ 433294 h 433294"/>
              <a:gd name="connsiteX3" fmla="*/ 0 w 1386541"/>
              <a:gd name="connsiteY3" fmla="*/ 433294 h 433294"/>
              <a:gd name="connsiteX4" fmla="*/ 0 w 1386541"/>
              <a:gd name="connsiteY4" fmla="*/ 0 h 4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41" h="433294">
                <a:moveTo>
                  <a:pt x="0" y="0"/>
                </a:moveTo>
                <a:lnTo>
                  <a:pt x="1386541" y="0"/>
                </a:lnTo>
                <a:lnTo>
                  <a:pt x="1386541" y="433294"/>
                </a:lnTo>
                <a:lnTo>
                  <a:pt x="0" y="43329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93485" tIns="34290" rIns="34290" bIns="34290" numCol="1" spcCol="1270" anchor="ctr" anchorCtr="0">
            <a:noAutofit/>
          </a:bodyPr>
          <a:lstStyle/>
          <a:p>
            <a:pPr lvl="0" defTabSz="400050">
              <a:lnSpc>
                <a:spcPct val="90000"/>
              </a:lnSpc>
              <a:spcBef>
                <a:spcPct val="0"/>
              </a:spcBef>
              <a:spcAft>
                <a:spcPct val="35000"/>
              </a:spcAft>
            </a:pPr>
            <a:r>
              <a:rPr lang="ro-RO" sz="1900" b="1" dirty="0"/>
              <a:t>Omul cu mâna uscată (Matei 12:9</a:t>
            </a:r>
            <a:r>
              <a:rPr lang="ro-RO" sz="1900" b="1" dirty="0" smtClean="0"/>
              <a:t>)</a:t>
            </a:r>
            <a:endParaRPr lang="ro-RO" sz="1900" kern="1200" dirty="0"/>
          </a:p>
        </p:txBody>
      </p:sp>
      <p:sp>
        <p:nvSpPr>
          <p:cNvPr id="8" name="Rectángulo 7">
            <a:extLst>
              <a:ext uri="{FF2B5EF4-FFF2-40B4-BE49-F238E27FC236}">
                <a16:creationId xmlns:a16="http://schemas.microsoft.com/office/drawing/2014/main" xmlns="" id="{DEFDAA36-1525-410F-AF41-17C31C868717}"/>
              </a:ext>
            </a:extLst>
          </p:cNvPr>
          <p:cNvSpPr/>
          <p:nvPr/>
        </p:nvSpPr>
        <p:spPr>
          <a:xfrm>
            <a:off x="4180114" y="732968"/>
            <a:ext cx="853440" cy="1280161"/>
          </a:xfrm>
          <a:prstGeom prst="rect">
            <a:avLst/>
          </a:prstGeom>
          <a:blipFill rotWithShape="1">
            <a:blip r:embed="rId5" cstate="screen">
              <a:extLst>
                <a:ext uri="{28A0092B-C50C-407E-A947-70E740481C1C}">
                  <a14:useLocalDpi xmlns:a14="http://schemas.microsoft.com/office/drawing/2010/main" xmlns=""/>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xmlns="" id="{12714B87-AD6A-4759-ABDD-7BDD1B4EF580}"/>
              </a:ext>
            </a:extLst>
          </p:cNvPr>
          <p:cNvSpPr/>
          <p:nvPr/>
        </p:nvSpPr>
        <p:spPr>
          <a:xfrm>
            <a:off x="5787621" y="1640104"/>
            <a:ext cx="2615562" cy="817363"/>
          </a:xfrm>
          <a:custGeom>
            <a:avLst/>
            <a:gdLst>
              <a:gd name="connsiteX0" fmla="*/ 0 w 1386541"/>
              <a:gd name="connsiteY0" fmla="*/ 0 h 433294"/>
              <a:gd name="connsiteX1" fmla="*/ 1386541 w 1386541"/>
              <a:gd name="connsiteY1" fmla="*/ 0 h 433294"/>
              <a:gd name="connsiteX2" fmla="*/ 1386541 w 1386541"/>
              <a:gd name="connsiteY2" fmla="*/ 433294 h 433294"/>
              <a:gd name="connsiteX3" fmla="*/ 0 w 1386541"/>
              <a:gd name="connsiteY3" fmla="*/ 433294 h 433294"/>
              <a:gd name="connsiteX4" fmla="*/ 0 w 1386541"/>
              <a:gd name="connsiteY4" fmla="*/ 0 h 4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41" h="433294">
                <a:moveTo>
                  <a:pt x="0" y="0"/>
                </a:moveTo>
                <a:lnTo>
                  <a:pt x="1386541" y="0"/>
                </a:lnTo>
                <a:lnTo>
                  <a:pt x="1386541" y="433294"/>
                </a:lnTo>
                <a:lnTo>
                  <a:pt x="0" y="43329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93485" tIns="34290" rIns="34290" bIns="34290" numCol="1" spcCol="1270" anchor="ctr" anchorCtr="0">
            <a:noAutofit/>
          </a:bodyPr>
          <a:lstStyle/>
          <a:p>
            <a:pPr lvl="0" defTabSz="400050">
              <a:lnSpc>
                <a:spcPct val="90000"/>
              </a:lnSpc>
              <a:spcBef>
                <a:spcPct val="0"/>
              </a:spcBef>
              <a:spcAft>
                <a:spcPct val="35000"/>
              </a:spcAft>
            </a:pPr>
            <a:r>
              <a:rPr lang="ro-RO" sz="1900" b="1" dirty="0"/>
              <a:t>Omul posedat de demon 		</a:t>
            </a:r>
            <a:r>
              <a:rPr lang="ro-RO" sz="1900" b="1" dirty="0" smtClean="0"/>
              <a:t> (</a:t>
            </a:r>
            <a:r>
              <a:rPr lang="ro-RO" sz="1900" b="1" dirty="0"/>
              <a:t>Marcu 1:21-28</a:t>
            </a:r>
            <a:r>
              <a:rPr lang="ro-RO" sz="1900" b="1" dirty="0" smtClean="0"/>
              <a:t>)</a:t>
            </a:r>
            <a:endParaRPr lang="ro-RO" sz="1900" kern="1200" dirty="0"/>
          </a:p>
        </p:txBody>
      </p:sp>
      <p:sp>
        <p:nvSpPr>
          <p:cNvPr id="10" name="Rectángulo 9">
            <a:extLst>
              <a:ext uri="{FF2B5EF4-FFF2-40B4-BE49-F238E27FC236}">
                <a16:creationId xmlns:a16="http://schemas.microsoft.com/office/drawing/2014/main" xmlns="" id="{FBF22575-DF71-4FFD-A7BE-3297FE055706}"/>
              </a:ext>
            </a:extLst>
          </p:cNvPr>
          <p:cNvSpPr/>
          <p:nvPr/>
        </p:nvSpPr>
        <p:spPr>
          <a:xfrm>
            <a:off x="8230321" y="963432"/>
            <a:ext cx="853440" cy="1280161"/>
          </a:xfrm>
          <a:prstGeom prst="rect">
            <a:avLst/>
          </a:prstGeom>
          <a:blipFill rotWithShape="1">
            <a:blip r:embed="rId6" cstate="screen">
              <a:extLst>
                <a:ext uri="{BEBA8EAE-BF5A-486C-A8C5-ECC9F3942E4B}">
                  <a14:imgProps xmlns:a14="http://schemas.microsoft.com/office/drawing/2010/main" xmlns="">
                    <a14:imgLayer r:embed="rId7">
                      <a14:imgEffect>
                        <a14:brightnessContrast bright="20000" contrast="-20000"/>
                      </a14:imgEffect>
                    </a14:imgLayer>
                  </a14:imgProps>
                </a:ext>
                <a:ext uri="{28A0092B-C50C-407E-A947-70E740481C1C}">
                  <a14:useLocalDpi xmlns:a14="http://schemas.microsoft.com/office/drawing/2010/main" xmlns=""/>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1" name="Forma libre: forma 10">
            <a:extLst>
              <a:ext uri="{FF2B5EF4-FFF2-40B4-BE49-F238E27FC236}">
                <a16:creationId xmlns:a16="http://schemas.microsoft.com/office/drawing/2014/main" xmlns="" id="{567B6D0B-2A1F-430E-9B68-50444B843548}"/>
              </a:ext>
            </a:extLst>
          </p:cNvPr>
          <p:cNvSpPr/>
          <p:nvPr/>
        </p:nvSpPr>
        <p:spPr>
          <a:xfrm>
            <a:off x="4934188" y="2490751"/>
            <a:ext cx="2615562" cy="817363"/>
          </a:xfrm>
          <a:custGeom>
            <a:avLst/>
            <a:gdLst>
              <a:gd name="connsiteX0" fmla="*/ 0 w 1386541"/>
              <a:gd name="connsiteY0" fmla="*/ 0 h 433294"/>
              <a:gd name="connsiteX1" fmla="*/ 1386541 w 1386541"/>
              <a:gd name="connsiteY1" fmla="*/ 0 h 433294"/>
              <a:gd name="connsiteX2" fmla="*/ 1386541 w 1386541"/>
              <a:gd name="connsiteY2" fmla="*/ 433294 h 433294"/>
              <a:gd name="connsiteX3" fmla="*/ 0 w 1386541"/>
              <a:gd name="connsiteY3" fmla="*/ 433294 h 433294"/>
              <a:gd name="connsiteX4" fmla="*/ 0 w 1386541"/>
              <a:gd name="connsiteY4" fmla="*/ 0 h 4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41" h="433294">
                <a:moveTo>
                  <a:pt x="0" y="0"/>
                </a:moveTo>
                <a:lnTo>
                  <a:pt x="1386541" y="0"/>
                </a:lnTo>
                <a:lnTo>
                  <a:pt x="1386541" y="433294"/>
                </a:lnTo>
                <a:lnTo>
                  <a:pt x="0" y="43329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93485" tIns="34290" rIns="34290" bIns="34290" numCol="1" spcCol="1270" anchor="ctr" anchorCtr="0">
            <a:noAutofit/>
          </a:bodyPr>
          <a:lstStyle/>
          <a:p>
            <a:pPr lvl="0" defTabSz="400050">
              <a:lnSpc>
                <a:spcPct val="90000"/>
              </a:lnSpc>
              <a:spcBef>
                <a:spcPct val="0"/>
              </a:spcBef>
              <a:spcAft>
                <a:spcPct val="35000"/>
              </a:spcAft>
            </a:pPr>
            <a:r>
              <a:rPr lang="ro-RO" sz="1900" b="1" dirty="0"/>
              <a:t>Soacra lui Petru		 (Luca 4:38-39</a:t>
            </a:r>
            <a:r>
              <a:rPr lang="ro-RO" sz="1900" b="1" dirty="0" smtClean="0"/>
              <a:t>)</a:t>
            </a:r>
            <a:endParaRPr lang="ro-RO" sz="1900" kern="1200" dirty="0"/>
          </a:p>
        </p:txBody>
      </p:sp>
      <p:sp>
        <p:nvSpPr>
          <p:cNvPr id="12" name="Rectángulo 11">
            <a:extLst>
              <a:ext uri="{FF2B5EF4-FFF2-40B4-BE49-F238E27FC236}">
                <a16:creationId xmlns:a16="http://schemas.microsoft.com/office/drawing/2014/main" xmlns="" id="{455B08BD-E86C-4CF7-9C3F-B0EE0D328CAF}"/>
              </a:ext>
            </a:extLst>
          </p:cNvPr>
          <p:cNvSpPr/>
          <p:nvPr/>
        </p:nvSpPr>
        <p:spPr>
          <a:xfrm>
            <a:off x="4180114" y="2322778"/>
            <a:ext cx="853440" cy="1280161"/>
          </a:xfrm>
          <a:prstGeom prst="rect">
            <a:avLst/>
          </a:prstGeom>
          <a:blipFill rotWithShape="1">
            <a:blip r:embed="rId8" cstate="screen">
              <a:extLst>
                <a:ext uri="{28A0092B-C50C-407E-A947-70E740481C1C}">
                  <a14:useLocalDpi xmlns:a14="http://schemas.microsoft.com/office/drawing/2010/main" xmlns=""/>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3" name="Forma libre: forma 12">
            <a:extLst>
              <a:ext uri="{FF2B5EF4-FFF2-40B4-BE49-F238E27FC236}">
                <a16:creationId xmlns:a16="http://schemas.microsoft.com/office/drawing/2014/main" xmlns="" id="{56231380-CCA4-47D3-9C8D-1E1E0191E9DA}"/>
              </a:ext>
            </a:extLst>
          </p:cNvPr>
          <p:cNvSpPr/>
          <p:nvPr/>
        </p:nvSpPr>
        <p:spPr>
          <a:xfrm>
            <a:off x="5787621" y="3343698"/>
            <a:ext cx="2615562" cy="817363"/>
          </a:xfrm>
          <a:custGeom>
            <a:avLst/>
            <a:gdLst>
              <a:gd name="connsiteX0" fmla="*/ 0 w 1386541"/>
              <a:gd name="connsiteY0" fmla="*/ 0 h 433294"/>
              <a:gd name="connsiteX1" fmla="*/ 1386541 w 1386541"/>
              <a:gd name="connsiteY1" fmla="*/ 0 h 433294"/>
              <a:gd name="connsiteX2" fmla="*/ 1386541 w 1386541"/>
              <a:gd name="connsiteY2" fmla="*/ 433294 h 433294"/>
              <a:gd name="connsiteX3" fmla="*/ 0 w 1386541"/>
              <a:gd name="connsiteY3" fmla="*/ 433294 h 433294"/>
              <a:gd name="connsiteX4" fmla="*/ 0 w 1386541"/>
              <a:gd name="connsiteY4" fmla="*/ 0 h 4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41" h="433294">
                <a:moveTo>
                  <a:pt x="0" y="0"/>
                </a:moveTo>
                <a:lnTo>
                  <a:pt x="1386541" y="0"/>
                </a:lnTo>
                <a:lnTo>
                  <a:pt x="1386541" y="433294"/>
                </a:lnTo>
                <a:lnTo>
                  <a:pt x="0" y="43329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93485" tIns="34290" rIns="34290" bIns="34290" numCol="1" spcCol="1270" anchor="ctr" anchorCtr="0">
            <a:noAutofit/>
          </a:bodyPr>
          <a:lstStyle/>
          <a:p>
            <a:pPr lvl="0" defTabSz="400050">
              <a:lnSpc>
                <a:spcPct val="90000"/>
              </a:lnSpc>
              <a:spcBef>
                <a:spcPct val="0"/>
              </a:spcBef>
              <a:spcAft>
                <a:spcPct val="35000"/>
              </a:spcAft>
            </a:pPr>
            <a:r>
              <a:rPr lang="ro-RO" sz="1900" b="1"/>
              <a:t>Femeia gârbovă 	 (Luca 13:10-17</a:t>
            </a:r>
            <a:r>
              <a:rPr lang="ro-RO" sz="1900" b="1" smtClean="0"/>
              <a:t>)</a:t>
            </a:r>
            <a:endParaRPr lang="ro-RO" sz="1900" kern="1200"/>
          </a:p>
        </p:txBody>
      </p:sp>
      <p:sp>
        <p:nvSpPr>
          <p:cNvPr id="14" name="Rectángulo 13">
            <a:extLst>
              <a:ext uri="{FF2B5EF4-FFF2-40B4-BE49-F238E27FC236}">
                <a16:creationId xmlns:a16="http://schemas.microsoft.com/office/drawing/2014/main" xmlns="" id="{B16D45D9-567C-4039-B8D3-344C3975BB46}"/>
              </a:ext>
            </a:extLst>
          </p:cNvPr>
          <p:cNvSpPr/>
          <p:nvPr/>
        </p:nvSpPr>
        <p:spPr>
          <a:xfrm>
            <a:off x="8230321" y="2672866"/>
            <a:ext cx="853440" cy="1280161"/>
          </a:xfrm>
          <a:prstGeom prst="rect">
            <a:avLst/>
          </a:prstGeom>
          <a:blipFill rotWithShape="1">
            <a:blip r:embed="rId9" cstate="screen">
              <a:extLst>
                <a:ext uri="{28A0092B-C50C-407E-A947-70E740481C1C}">
                  <a14:useLocalDpi xmlns:a14="http://schemas.microsoft.com/office/drawing/2010/main" xmlns=""/>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5" name="Forma libre: forma 14">
            <a:extLst>
              <a:ext uri="{FF2B5EF4-FFF2-40B4-BE49-F238E27FC236}">
                <a16:creationId xmlns:a16="http://schemas.microsoft.com/office/drawing/2014/main" xmlns="" id="{9B88DBE4-D788-4D2F-BECF-FEC55D92D39C}"/>
              </a:ext>
            </a:extLst>
          </p:cNvPr>
          <p:cNvSpPr/>
          <p:nvPr/>
        </p:nvSpPr>
        <p:spPr>
          <a:xfrm>
            <a:off x="4932271" y="4205018"/>
            <a:ext cx="2615562" cy="817363"/>
          </a:xfrm>
          <a:custGeom>
            <a:avLst/>
            <a:gdLst>
              <a:gd name="connsiteX0" fmla="*/ 0 w 1386541"/>
              <a:gd name="connsiteY0" fmla="*/ 0 h 433294"/>
              <a:gd name="connsiteX1" fmla="*/ 1386541 w 1386541"/>
              <a:gd name="connsiteY1" fmla="*/ 0 h 433294"/>
              <a:gd name="connsiteX2" fmla="*/ 1386541 w 1386541"/>
              <a:gd name="connsiteY2" fmla="*/ 433294 h 433294"/>
              <a:gd name="connsiteX3" fmla="*/ 0 w 1386541"/>
              <a:gd name="connsiteY3" fmla="*/ 433294 h 433294"/>
              <a:gd name="connsiteX4" fmla="*/ 0 w 1386541"/>
              <a:gd name="connsiteY4" fmla="*/ 0 h 4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41" h="433294">
                <a:moveTo>
                  <a:pt x="0" y="0"/>
                </a:moveTo>
                <a:lnTo>
                  <a:pt x="1386541" y="0"/>
                </a:lnTo>
                <a:lnTo>
                  <a:pt x="1386541" y="433294"/>
                </a:lnTo>
                <a:lnTo>
                  <a:pt x="0" y="43329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93485" tIns="34290" rIns="34290" bIns="34290" numCol="1" spcCol="1270" anchor="ctr" anchorCtr="0">
            <a:noAutofit/>
          </a:bodyPr>
          <a:lstStyle/>
          <a:p>
            <a:pPr lvl="0" defTabSz="400050">
              <a:lnSpc>
                <a:spcPct val="90000"/>
              </a:lnSpc>
              <a:spcBef>
                <a:spcPct val="0"/>
              </a:spcBef>
              <a:spcAft>
                <a:spcPct val="35000"/>
              </a:spcAft>
            </a:pPr>
            <a:r>
              <a:rPr lang="ro-RO" sz="1900" b="1" dirty="0"/>
              <a:t>Omul bolnav de dropică (Luca 14:1-6)</a:t>
            </a:r>
          </a:p>
        </p:txBody>
      </p:sp>
      <p:sp>
        <p:nvSpPr>
          <p:cNvPr id="16" name="Rectángulo 15">
            <a:extLst>
              <a:ext uri="{FF2B5EF4-FFF2-40B4-BE49-F238E27FC236}">
                <a16:creationId xmlns:a16="http://schemas.microsoft.com/office/drawing/2014/main" xmlns="" id="{6041F699-217F-43AB-938B-2F7185AD205A}"/>
              </a:ext>
            </a:extLst>
          </p:cNvPr>
          <p:cNvSpPr/>
          <p:nvPr/>
        </p:nvSpPr>
        <p:spPr>
          <a:xfrm>
            <a:off x="4180114" y="3912588"/>
            <a:ext cx="853440" cy="1280161"/>
          </a:xfrm>
          <a:prstGeom prst="rect">
            <a:avLst/>
          </a:prstGeom>
          <a:blipFill rotWithShape="1">
            <a:blip r:embed="rId10" cstate="screen">
              <a:extLst>
                <a:ext uri="{28A0092B-C50C-407E-A947-70E740481C1C}">
                  <a14:useLocalDpi xmlns:a14="http://schemas.microsoft.com/office/drawing/2010/main" xmlns=""/>
                </a:ext>
              </a:extLst>
            </a:blip>
            <a:srcRect/>
            <a:stretch>
              <a:fillRect t="691"/>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7" name="Forma libre: forma 16">
            <a:extLst>
              <a:ext uri="{FF2B5EF4-FFF2-40B4-BE49-F238E27FC236}">
                <a16:creationId xmlns:a16="http://schemas.microsoft.com/office/drawing/2014/main" xmlns="" id="{7B0351F0-943B-4A72-8240-D611451B986A}"/>
              </a:ext>
            </a:extLst>
          </p:cNvPr>
          <p:cNvSpPr/>
          <p:nvPr/>
        </p:nvSpPr>
        <p:spPr>
          <a:xfrm>
            <a:off x="5614759" y="5079659"/>
            <a:ext cx="2615562" cy="817363"/>
          </a:xfrm>
          <a:custGeom>
            <a:avLst/>
            <a:gdLst>
              <a:gd name="connsiteX0" fmla="*/ 0 w 1386541"/>
              <a:gd name="connsiteY0" fmla="*/ 0 h 433294"/>
              <a:gd name="connsiteX1" fmla="*/ 1386541 w 1386541"/>
              <a:gd name="connsiteY1" fmla="*/ 0 h 433294"/>
              <a:gd name="connsiteX2" fmla="*/ 1386541 w 1386541"/>
              <a:gd name="connsiteY2" fmla="*/ 433294 h 433294"/>
              <a:gd name="connsiteX3" fmla="*/ 0 w 1386541"/>
              <a:gd name="connsiteY3" fmla="*/ 433294 h 433294"/>
              <a:gd name="connsiteX4" fmla="*/ 0 w 1386541"/>
              <a:gd name="connsiteY4" fmla="*/ 0 h 4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41" h="433294">
                <a:moveTo>
                  <a:pt x="0" y="0"/>
                </a:moveTo>
                <a:lnTo>
                  <a:pt x="1386541" y="0"/>
                </a:lnTo>
                <a:lnTo>
                  <a:pt x="1386541" y="433294"/>
                </a:lnTo>
                <a:lnTo>
                  <a:pt x="0" y="43329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93485" tIns="34290" rIns="34290" bIns="34290" numCol="1" spcCol="1270" anchor="ctr" anchorCtr="0">
            <a:noAutofit/>
          </a:bodyPr>
          <a:lstStyle/>
          <a:p>
            <a:pPr lvl="0" defTabSz="400050">
              <a:lnSpc>
                <a:spcPct val="90000"/>
              </a:lnSpc>
              <a:spcBef>
                <a:spcPct val="0"/>
              </a:spcBef>
              <a:spcAft>
                <a:spcPct val="35000"/>
              </a:spcAft>
            </a:pPr>
            <a:r>
              <a:rPr lang="ro-RO" sz="1900" b="1" dirty="0"/>
              <a:t>Paraliticul din Betesda</a:t>
            </a:r>
            <a:r>
              <a:rPr lang="ro-RO" sz="1900" dirty="0"/>
              <a:t> </a:t>
            </a:r>
            <a:r>
              <a:rPr lang="ro-RO" sz="1900" b="1" dirty="0"/>
              <a:t>(Ioan 5:1-18)</a:t>
            </a:r>
          </a:p>
        </p:txBody>
      </p:sp>
      <p:sp>
        <p:nvSpPr>
          <p:cNvPr id="18" name="Rectángulo 17">
            <a:extLst>
              <a:ext uri="{FF2B5EF4-FFF2-40B4-BE49-F238E27FC236}">
                <a16:creationId xmlns:a16="http://schemas.microsoft.com/office/drawing/2014/main" xmlns="" id="{FC86C995-13ED-4D6D-8CFF-D6E026F4780F}"/>
              </a:ext>
            </a:extLst>
          </p:cNvPr>
          <p:cNvSpPr/>
          <p:nvPr/>
        </p:nvSpPr>
        <p:spPr>
          <a:xfrm>
            <a:off x="8230321" y="4382300"/>
            <a:ext cx="853440" cy="1280161"/>
          </a:xfrm>
          <a:prstGeom prst="rect">
            <a:avLst/>
          </a:prstGeom>
          <a:blipFill rotWithShape="1">
            <a:blip r:embed="rId11" cstate="screen">
              <a:extLst>
                <a:ext uri="{28A0092B-C50C-407E-A947-70E740481C1C}">
                  <a14:useLocalDpi xmlns:a14="http://schemas.microsoft.com/office/drawing/2010/main" xmlns=""/>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9" name="Forma libre: forma 18">
            <a:extLst>
              <a:ext uri="{FF2B5EF4-FFF2-40B4-BE49-F238E27FC236}">
                <a16:creationId xmlns:a16="http://schemas.microsoft.com/office/drawing/2014/main" xmlns="" id="{0EADFBC8-7E7F-4D70-BD7E-359DF036F043}"/>
              </a:ext>
            </a:extLst>
          </p:cNvPr>
          <p:cNvSpPr/>
          <p:nvPr/>
        </p:nvSpPr>
        <p:spPr>
          <a:xfrm>
            <a:off x="4932271" y="5927658"/>
            <a:ext cx="2615562" cy="817363"/>
          </a:xfrm>
          <a:custGeom>
            <a:avLst/>
            <a:gdLst>
              <a:gd name="connsiteX0" fmla="*/ 0 w 1386541"/>
              <a:gd name="connsiteY0" fmla="*/ 0 h 433294"/>
              <a:gd name="connsiteX1" fmla="*/ 1386541 w 1386541"/>
              <a:gd name="connsiteY1" fmla="*/ 0 h 433294"/>
              <a:gd name="connsiteX2" fmla="*/ 1386541 w 1386541"/>
              <a:gd name="connsiteY2" fmla="*/ 433294 h 433294"/>
              <a:gd name="connsiteX3" fmla="*/ 0 w 1386541"/>
              <a:gd name="connsiteY3" fmla="*/ 433294 h 433294"/>
              <a:gd name="connsiteX4" fmla="*/ 0 w 1386541"/>
              <a:gd name="connsiteY4" fmla="*/ 0 h 433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41" h="433294">
                <a:moveTo>
                  <a:pt x="0" y="0"/>
                </a:moveTo>
                <a:lnTo>
                  <a:pt x="1386541" y="0"/>
                </a:lnTo>
                <a:lnTo>
                  <a:pt x="1386541" y="433294"/>
                </a:lnTo>
                <a:lnTo>
                  <a:pt x="0" y="43329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93485" tIns="34290" rIns="34290" bIns="34290" numCol="1" spcCol="1270" anchor="ctr" anchorCtr="0">
            <a:noAutofit/>
          </a:bodyPr>
          <a:lstStyle/>
          <a:p>
            <a:pPr lvl="0" defTabSz="400050">
              <a:lnSpc>
                <a:spcPct val="90000"/>
              </a:lnSpc>
              <a:spcBef>
                <a:spcPct val="0"/>
              </a:spcBef>
              <a:spcAft>
                <a:spcPct val="35000"/>
              </a:spcAft>
            </a:pPr>
            <a:r>
              <a:rPr lang="ro-RO" sz="1900" b="1"/>
              <a:t>Omul născut orb 	</a:t>
            </a:r>
            <a:r>
              <a:rPr lang="ro-RO" sz="1900" b="1" smtClean="0"/>
              <a:t> (</a:t>
            </a:r>
            <a:r>
              <a:rPr lang="ro-RO" sz="1900" b="1"/>
              <a:t>Ioan 9</a:t>
            </a:r>
            <a:r>
              <a:rPr lang="ro-RO" sz="1900" b="1" smtClean="0"/>
              <a:t>)</a:t>
            </a:r>
            <a:endParaRPr lang="ro-RO" sz="1900" kern="1200"/>
          </a:p>
        </p:txBody>
      </p:sp>
      <p:sp>
        <p:nvSpPr>
          <p:cNvPr id="20" name="Rectángulo 19">
            <a:extLst>
              <a:ext uri="{FF2B5EF4-FFF2-40B4-BE49-F238E27FC236}">
                <a16:creationId xmlns:a16="http://schemas.microsoft.com/office/drawing/2014/main" xmlns="" id="{2A445467-140D-4A3D-BC6F-04570AB8305F}"/>
              </a:ext>
            </a:extLst>
          </p:cNvPr>
          <p:cNvSpPr/>
          <p:nvPr/>
        </p:nvSpPr>
        <p:spPr>
          <a:xfrm>
            <a:off x="4180114" y="5502398"/>
            <a:ext cx="853440" cy="1280161"/>
          </a:xfrm>
          <a:prstGeom prst="rect">
            <a:avLst/>
          </a:prstGeom>
          <a:blipFill rotWithShape="1">
            <a:blip r:embed="rId12" cstate="screen">
              <a:extLst>
                <a:ext uri="{28A0092B-C50C-407E-A947-70E740481C1C}">
                  <a14:useLocalDpi xmlns:a14="http://schemas.microsoft.com/office/drawing/2010/main" xmlns=""/>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3338503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xit" presetSubtype="32" fill="hold" nodeType="clickEffect">
                                  <p:stCondLst>
                                    <p:cond delay="0"/>
                                  </p:stCondLst>
                                  <p:childTnLst>
                                    <p:anim calcmode="lin" valueType="num">
                                      <p:cBhvr>
                                        <p:cTn id="45" dur="500"/>
                                        <p:tgtEl>
                                          <p:spTgt spid="5"/>
                                        </p:tgtEl>
                                        <p:attrNameLst>
                                          <p:attrName>ppt_w</p:attrName>
                                        </p:attrNameLst>
                                      </p:cBhvr>
                                      <p:tavLst>
                                        <p:tav tm="0">
                                          <p:val>
                                            <p:strVal val="ppt_w"/>
                                          </p:val>
                                        </p:tav>
                                        <p:tav tm="100000">
                                          <p:val>
                                            <p:fltVal val="0"/>
                                          </p:val>
                                        </p:tav>
                                      </p:tavLst>
                                    </p:anim>
                                    <p:anim calcmode="lin" valueType="num">
                                      <p:cBhvr>
                                        <p:cTn id="46" dur="500"/>
                                        <p:tgtEl>
                                          <p:spTgt spid="5"/>
                                        </p:tgtEl>
                                        <p:attrNameLst>
                                          <p:attrName>ppt_h</p:attrName>
                                        </p:attrNameLst>
                                      </p:cBhvr>
                                      <p:tavLst>
                                        <p:tav tm="0">
                                          <p:val>
                                            <p:strVal val="ppt_h"/>
                                          </p:val>
                                        </p:tav>
                                        <p:tav tm="100000">
                                          <p:val>
                                            <p:fltVal val="0"/>
                                          </p:val>
                                        </p:tav>
                                      </p:tavLst>
                                    </p:anim>
                                    <p:set>
                                      <p:cBhvr>
                                        <p:cTn id="47" dur="1" fill="hold">
                                          <p:stCondLst>
                                            <p:cond delay="499"/>
                                          </p:stCondLst>
                                        </p:cTn>
                                        <p:tgtEl>
                                          <p:spTgt spid="5"/>
                                        </p:tgtEl>
                                        <p:attrNameLst>
                                          <p:attrName>style.visibility</p:attrName>
                                        </p:attrNameLst>
                                      </p:cBhvr>
                                      <p:to>
                                        <p:strVal val="hidden"/>
                                      </p:to>
                                    </p:set>
                                  </p:childTnLst>
                                </p:cTn>
                              </p:par>
                            </p:childTnLst>
                          </p:cTn>
                        </p:par>
                        <p:par>
                          <p:cTn id="48" fill="hold">
                            <p:stCondLst>
                              <p:cond delay="500"/>
                            </p:stCondLst>
                            <p:childTnLst>
                              <p:par>
                                <p:cTn id="49" presetID="53" presetClass="entr" presetSubtype="52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anim calcmode="lin" valueType="num">
                                      <p:cBhvr>
                                        <p:cTn id="54" dur="500" fill="hold"/>
                                        <p:tgtEl>
                                          <p:spTgt spid="8"/>
                                        </p:tgtEl>
                                        <p:attrNameLst>
                                          <p:attrName>ppt_x</p:attrName>
                                        </p:attrNameLst>
                                      </p:cBhvr>
                                      <p:tavLst>
                                        <p:tav tm="0">
                                          <p:val>
                                            <p:fltVal val="0.5"/>
                                          </p:val>
                                        </p:tav>
                                        <p:tav tm="100000">
                                          <p:val>
                                            <p:strVal val="#ppt_x"/>
                                          </p:val>
                                        </p:tav>
                                      </p:tavLst>
                                    </p:anim>
                                    <p:anim calcmode="lin" valueType="num">
                                      <p:cBhvr>
                                        <p:cTn id="55" dur="500" fill="hold"/>
                                        <p:tgtEl>
                                          <p:spTgt spid="8"/>
                                        </p:tgtEl>
                                        <p:attrNameLst>
                                          <p:attrName>ppt_y</p:attrName>
                                        </p:attrNameLst>
                                      </p:cBhvr>
                                      <p:tavLst>
                                        <p:tav tm="0">
                                          <p:val>
                                            <p:fltVal val="0.5"/>
                                          </p:val>
                                        </p:tav>
                                        <p:tav tm="100000">
                                          <p:val>
                                            <p:strVal val="#ppt_y"/>
                                          </p:val>
                                        </p:tav>
                                      </p:tavLst>
                                    </p:anim>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anim calcmode="lin" valueType="num">
                                      <p:cBhvr>
                                        <p:cTn id="67" dur="500" fill="hold"/>
                                        <p:tgtEl>
                                          <p:spTgt spid="10"/>
                                        </p:tgtEl>
                                        <p:attrNameLst>
                                          <p:attrName>ppt_x</p:attrName>
                                        </p:attrNameLst>
                                      </p:cBhvr>
                                      <p:tavLst>
                                        <p:tav tm="0">
                                          <p:val>
                                            <p:fltVal val="0.5"/>
                                          </p:val>
                                        </p:tav>
                                        <p:tav tm="100000">
                                          <p:val>
                                            <p:strVal val="#ppt_x"/>
                                          </p:val>
                                        </p:tav>
                                      </p:tavLst>
                                    </p:anim>
                                    <p:anim calcmode="lin" valueType="num">
                                      <p:cBhvr>
                                        <p:cTn id="68" dur="500" fill="hold"/>
                                        <p:tgtEl>
                                          <p:spTgt spid="10"/>
                                        </p:tgtEl>
                                        <p:attrNameLst>
                                          <p:attrName>ppt_y</p:attrName>
                                        </p:attrNameLst>
                                      </p:cBhvr>
                                      <p:tavLst>
                                        <p:tav tm="0">
                                          <p:val>
                                            <p:fltVal val="0.5"/>
                                          </p:val>
                                        </p:tav>
                                        <p:tav tm="100000">
                                          <p:val>
                                            <p:strVal val="#ppt_y"/>
                                          </p:val>
                                        </p:tav>
                                      </p:tavLst>
                                    </p:anim>
                                  </p:childTnLst>
                                </p:cTn>
                              </p:par>
                            </p:childTnLst>
                          </p:cTn>
                        </p:par>
                        <p:par>
                          <p:cTn id="69" fill="hold">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Effect transition="in" filter="fade">
                                      <p:cBhvr>
                                        <p:cTn id="79" dur="500"/>
                                        <p:tgtEl>
                                          <p:spTgt spid="12"/>
                                        </p:tgtEl>
                                      </p:cBhvr>
                                    </p:animEffect>
                                    <p:anim calcmode="lin" valueType="num">
                                      <p:cBhvr>
                                        <p:cTn id="80" dur="500" fill="hold"/>
                                        <p:tgtEl>
                                          <p:spTgt spid="12"/>
                                        </p:tgtEl>
                                        <p:attrNameLst>
                                          <p:attrName>ppt_x</p:attrName>
                                        </p:attrNameLst>
                                      </p:cBhvr>
                                      <p:tavLst>
                                        <p:tav tm="0">
                                          <p:val>
                                            <p:fltVal val="0.5"/>
                                          </p:val>
                                        </p:tav>
                                        <p:tav tm="100000">
                                          <p:val>
                                            <p:strVal val="#ppt_x"/>
                                          </p:val>
                                        </p:tav>
                                      </p:tavLst>
                                    </p:anim>
                                    <p:anim calcmode="lin" valueType="num">
                                      <p:cBhvr>
                                        <p:cTn id="81" dur="500" fill="hold"/>
                                        <p:tgtEl>
                                          <p:spTgt spid="12"/>
                                        </p:tgtEl>
                                        <p:attrNameLst>
                                          <p:attrName>ppt_y</p:attrName>
                                        </p:attrNameLst>
                                      </p:cBhvr>
                                      <p:tavLst>
                                        <p:tav tm="0">
                                          <p:val>
                                            <p:fltVal val="0.5"/>
                                          </p:val>
                                        </p:tav>
                                        <p:tav tm="100000">
                                          <p:val>
                                            <p:strVal val="#ppt_y"/>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Effect transition="in" filter="fade">
                                      <p:cBhvr>
                                        <p:cTn id="92" dur="500"/>
                                        <p:tgtEl>
                                          <p:spTgt spid="14"/>
                                        </p:tgtEl>
                                      </p:cBhvr>
                                    </p:animEffect>
                                    <p:anim calcmode="lin" valueType="num">
                                      <p:cBhvr>
                                        <p:cTn id="93" dur="500" fill="hold"/>
                                        <p:tgtEl>
                                          <p:spTgt spid="14"/>
                                        </p:tgtEl>
                                        <p:attrNameLst>
                                          <p:attrName>ppt_x</p:attrName>
                                        </p:attrNameLst>
                                      </p:cBhvr>
                                      <p:tavLst>
                                        <p:tav tm="0">
                                          <p:val>
                                            <p:fltVal val="0.5"/>
                                          </p:val>
                                        </p:tav>
                                        <p:tav tm="100000">
                                          <p:val>
                                            <p:strVal val="#ppt_x"/>
                                          </p:val>
                                        </p:tav>
                                      </p:tavLst>
                                    </p:anim>
                                    <p:anim calcmode="lin" valueType="num">
                                      <p:cBhvr>
                                        <p:cTn id="94" dur="500" fill="hold"/>
                                        <p:tgtEl>
                                          <p:spTgt spid="14"/>
                                        </p:tgtEl>
                                        <p:attrNameLst>
                                          <p:attrName>ppt_y</p:attrName>
                                        </p:attrNameLst>
                                      </p:cBhvr>
                                      <p:tavLst>
                                        <p:tav tm="0">
                                          <p:val>
                                            <p:fltVal val="0.5"/>
                                          </p:val>
                                        </p:tav>
                                        <p:tav tm="100000">
                                          <p:val>
                                            <p:strVal val="#ppt_y"/>
                                          </p:val>
                                        </p:tav>
                                      </p:tavLst>
                                    </p:anim>
                                  </p:childTnLst>
                                </p:cTn>
                              </p:par>
                            </p:childTnLst>
                          </p:cTn>
                        </p:par>
                        <p:par>
                          <p:cTn id="95" fill="hold">
                            <p:stCondLst>
                              <p:cond delay="500"/>
                            </p:stCondLst>
                            <p:childTnLst>
                              <p:par>
                                <p:cTn id="96" presetID="22" presetClass="entr" presetSubtype="2"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right)">
                                      <p:cBhvr>
                                        <p:cTn id="98" dur="5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anim calcmode="lin" valueType="num">
                                      <p:cBhvr>
                                        <p:cTn id="106" dur="500" fill="hold"/>
                                        <p:tgtEl>
                                          <p:spTgt spid="16"/>
                                        </p:tgtEl>
                                        <p:attrNameLst>
                                          <p:attrName>ppt_x</p:attrName>
                                        </p:attrNameLst>
                                      </p:cBhvr>
                                      <p:tavLst>
                                        <p:tav tm="0">
                                          <p:val>
                                            <p:fltVal val="0.5"/>
                                          </p:val>
                                        </p:tav>
                                        <p:tav tm="100000">
                                          <p:val>
                                            <p:strVal val="#ppt_x"/>
                                          </p:val>
                                        </p:tav>
                                      </p:tavLst>
                                    </p:anim>
                                    <p:anim calcmode="lin" valueType="num">
                                      <p:cBhvr>
                                        <p:cTn id="107" dur="500" fill="hold"/>
                                        <p:tgtEl>
                                          <p:spTgt spid="16"/>
                                        </p:tgtEl>
                                        <p:attrNameLst>
                                          <p:attrName>ppt_y</p:attrName>
                                        </p:attrNameLst>
                                      </p:cBhvr>
                                      <p:tavLst>
                                        <p:tav tm="0">
                                          <p:val>
                                            <p:fltVal val="0.5"/>
                                          </p:val>
                                        </p:tav>
                                        <p:tav tm="100000">
                                          <p:val>
                                            <p:strVal val="#ppt_y"/>
                                          </p:val>
                                        </p:tav>
                                      </p:tavLst>
                                    </p:anim>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left)">
                                      <p:cBhvr>
                                        <p:cTn id="111" dur="500"/>
                                        <p:tgtEl>
                                          <p:spTgt spid="15"/>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528" fill="hold"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Effect transition="in" filter="fade">
                                      <p:cBhvr>
                                        <p:cTn id="118" dur="500"/>
                                        <p:tgtEl>
                                          <p:spTgt spid="18"/>
                                        </p:tgtEl>
                                      </p:cBhvr>
                                    </p:animEffect>
                                    <p:anim calcmode="lin" valueType="num">
                                      <p:cBhvr>
                                        <p:cTn id="119" dur="500" fill="hold"/>
                                        <p:tgtEl>
                                          <p:spTgt spid="18"/>
                                        </p:tgtEl>
                                        <p:attrNameLst>
                                          <p:attrName>ppt_x</p:attrName>
                                        </p:attrNameLst>
                                      </p:cBhvr>
                                      <p:tavLst>
                                        <p:tav tm="0">
                                          <p:val>
                                            <p:fltVal val="0.5"/>
                                          </p:val>
                                        </p:tav>
                                        <p:tav tm="100000">
                                          <p:val>
                                            <p:strVal val="#ppt_x"/>
                                          </p:val>
                                        </p:tav>
                                      </p:tavLst>
                                    </p:anim>
                                    <p:anim calcmode="lin" valueType="num">
                                      <p:cBhvr>
                                        <p:cTn id="120" dur="500" fill="hold"/>
                                        <p:tgtEl>
                                          <p:spTgt spid="18"/>
                                        </p:tgtEl>
                                        <p:attrNameLst>
                                          <p:attrName>ppt_y</p:attrName>
                                        </p:attrNameLst>
                                      </p:cBhvr>
                                      <p:tavLst>
                                        <p:tav tm="0">
                                          <p:val>
                                            <p:fltVal val="0.5"/>
                                          </p:val>
                                        </p:tav>
                                        <p:tav tm="100000">
                                          <p:val>
                                            <p:strVal val="#ppt_y"/>
                                          </p:val>
                                        </p:tav>
                                      </p:tavLst>
                                    </p:anim>
                                  </p:childTnLst>
                                </p:cTn>
                              </p:par>
                            </p:childTnLst>
                          </p:cTn>
                        </p:par>
                        <p:par>
                          <p:cTn id="121" fill="hold">
                            <p:stCondLst>
                              <p:cond delay="500"/>
                            </p:stCondLst>
                            <p:childTnLst>
                              <p:par>
                                <p:cTn id="122" presetID="22" presetClass="entr" presetSubtype="2"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wipe(right)">
                                      <p:cBhvr>
                                        <p:cTn id="124" dur="500"/>
                                        <p:tgtEl>
                                          <p:spTgt spid="17"/>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nodeType="clickEffect">
                                  <p:stCondLst>
                                    <p:cond delay="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Effect transition="in" filter="fade">
                                      <p:cBhvr>
                                        <p:cTn id="131" dur="500"/>
                                        <p:tgtEl>
                                          <p:spTgt spid="20"/>
                                        </p:tgtEl>
                                      </p:cBhvr>
                                    </p:animEffect>
                                    <p:anim calcmode="lin" valueType="num">
                                      <p:cBhvr>
                                        <p:cTn id="132" dur="500" fill="hold"/>
                                        <p:tgtEl>
                                          <p:spTgt spid="20"/>
                                        </p:tgtEl>
                                        <p:attrNameLst>
                                          <p:attrName>ppt_x</p:attrName>
                                        </p:attrNameLst>
                                      </p:cBhvr>
                                      <p:tavLst>
                                        <p:tav tm="0">
                                          <p:val>
                                            <p:fltVal val="0.5"/>
                                          </p:val>
                                        </p:tav>
                                        <p:tav tm="100000">
                                          <p:val>
                                            <p:strVal val="#ppt_x"/>
                                          </p:val>
                                        </p:tav>
                                      </p:tavLst>
                                    </p:anim>
                                    <p:anim calcmode="lin" valueType="num">
                                      <p:cBhvr>
                                        <p:cTn id="133" dur="500" fill="hold"/>
                                        <p:tgtEl>
                                          <p:spTgt spid="20"/>
                                        </p:tgtEl>
                                        <p:attrNameLst>
                                          <p:attrName>ppt_y</p:attrName>
                                        </p:attrNameLst>
                                      </p:cBhvr>
                                      <p:tavLst>
                                        <p:tav tm="0">
                                          <p:val>
                                            <p:fltVal val="0.5"/>
                                          </p:val>
                                        </p:tav>
                                        <p:tav tm="100000">
                                          <p:val>
                                            <p:strVal val="#ppt_y"/>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wipe(left)">
                                      <p:cBhvr>
                                        <p:cTn id="1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7" grpId="0" animBg="1"/>
      <p:bldP spid="9" grpId="0" animBg="1"/>
      <p:bldP spid="11" grpId="0" animBg="1"/>
      <p:bldP spid="13" grpId="0" animBg="1"/>
      <p:bldP spid="15"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8C80EE2-6269-4563-8482-0D862AA7A12F}"/>
              </a:ext>
            </a:extLst>
          </p:cNvPr>
          <p:cNvSpPr/>
          <p:nvPr/>
        </p:nvSpPr>
        <p:spPr>
          <a:xfrm>
            <a:off x="643616" y="397405"/>
            <a:ext cx="8412480" cy="5709255"/>
          </a:xfrm>
          <a:prstGeom prst="rect">
            <a:avLst/>
          </a:prstGeom>
        </p:spPr>
        <p:txBody>
          <a:bodyPr wrap="square">
            <a:spAutoFit/>
          </a:bodyPr>
          <a:lstStyle/>
          <a:p>
            <a:pPr indent="358775" algn="just">
              <a:spcBef>
                <a:spcPts val="600"/>
              </a:spcBef>
            </a:pPr>
            <a:r>
              <a:rPr lang="ro-RO" sz="2400" b="1" dirty="0" smtClean="0">
                <a:latin typeface="Comic Sans MS" panose="030F0702030302020204" pitchFamily="66" charset="0"/>
              </a:rPr>
              <a:t>„Necesităţile vieţii trebuie să fie satisfăcute, bolnavii să fie îngrijiţi, iar lipsurile celor nevoiaşi, împlinite. Dumnezeu nu doreşte ca făpturile Lui să sufere nici măcar o oră de durere, dacă ea poate fi uşurată în Sabat sau în oricare altă zi.</a:t>
            </a:r>
            <a:endParaRPr lang="ro-RO" sz="2400" b="1" dirty="0">
              <a:latin typeface="Comic Sans MS" panose="030F0702030302020204" pitchFamily="66" charset="0"/>
            </a:endParaRPr>
          </a:p>
          <a:p>
            <a:pPr indent="358775" algn="just">
              <a:spcBef>
                <a:spcPts val="600"/>
              </a:spcBef>
            </a:pPr>
            <a:r>
              <a:rPr lang="ro-RO" sz="2400" b="1" dirty="0">
                <a:latin typeface="Comic Sans MS" panose="030F0702030302020204" pitchFamily="66" charset="0"/>
              </a:rPr>
              <a:t>Lucrul Cerului nu încetează niciodată, iar noi nu ar trebui să ne </a:t>
            </a:r>
            <a:r>
              <a:rPr lang="ro-RO" sz="2400" b="1" dirty="0" smtClean="0">
                <a:latin typeface="Comic Sans MS" panose="030F0702030302020204" pitchFamily="66" charset="0"/>
              </a:rPr>
              <a:t>odihnim </a:t>
            </a:r>
            <a:r>
              <a:rPr lang="ro-RO" sz="2400" b="1" dirty="0">
                <a:latin typeface="Comic Sans MS" panose="030F0702030302020204" pitchFamily="66" charset="0"/>
              </a:rPr>
              <a:t>de la a face binele. </a:t>
            </a:r>
            <a:r>
              <a:rPr lang="ro-RO" sz="2400" b="1" dirty="0" smtClean="0">
                <a:latin typeface="Comic Sans MS" panose="030F0702030302020204" pitchFamily="66" charset="0"/>
              </a:rPr>
              <a:t>Legea </a:t>
            </a:r>
            <a:r>
              <a:rPr lang="ro-RO" sz="2400" b="1" dirty="0">
                <a:latin typeface="Comic Sans MS" panose="030F0702030302020204" pitchFamily="66" charset="0"/>
              </a:rPr>
              <a:t>ne interzice să facem lucrul nostru în ziua de odihnă a Domnului. Speteala pentru traiul cel de toate zilele trebuie să înceteze, nicio muncă pentru plăceri </a:t>
            </a:r>
            <a:r>
              <a:rPr lang="ro-RO" sz="2400" b="1" dirty="0" smtClean="0">
                <a:latin typeface="Comic Sans MS" panose="030F0702030302020204" pitchFamily="66" charset="0"/>
              </a:rPr>
              <a:t>lumeşti </a:t>
            </a:r>
            <a:r>
              <a:rPr lang="ro-RO" sz="2400" b="1" dirty="0">
                <a:latin typeface="Comic Sans MS" panose="030F0702030302020204" pitchFamily="66" charset="0"/>
              </a:rPr>
              <a:t>sau profit nu e îngăduită în acea zi. Dar ziua Sabatului nu trebuie irosită în </a:t>
            </a:r>
            <a:r>
              <a:rPr lang="ro-RO" sz="2400" b="1" dirty="0" smtClean="0">
                <a:latin typeface="Comic Sans MS" panose="030F0702030302020204" pitchFamily="66" charset="0"/>
              </a:rPr>
              <a:t>activităţi </a:t>
            </a:r>
            <a:r>
              <a:rPr lang="ro-RO" sz="2400" b="1" dirty="0">
                <a:latin typeface="Comic Sans MS" panose="030F0702030302020204" pitchFamily="66" charset="0"/>
              </a:rPr>
              <a:t>inutile... </a:t>
            </a:r>
            <a:r>
              <a:rPr lang="ro-RO" sz="2400" b="1" dirty="0" smtClean="0">
                <a:latin typeface="Comic Sans MS" panose="030F0702030302020204" pitchFamily="66" charset="0"/>
              </a:rPr>
              <a:t>[Dumnezeu] ne îndeamnă </a:t>
            </a:r>
            <a:r>
              <a:rPr lang="ro-RO" sz="2400" b="1" dirty="0">
                <a:latin typeface="Comic Sans MS" panose="030F0702030302020204" pitchFamily="66" charset="0"/>
              </a:rPr>
              <a:t>să lăsăm deoparte </a:t>
            </a:r>
            <a:r>
              <a:rPr lang="ro-RO" sz="2400" b="1" dirty="0" smtClean="0">
                <a:latin typeface="Comic Sans MS" panose="030F0702030302020204" pitchFamily="66" charset="0"/>
              </a:rPr>
              <a:t>activităţile </a:t>
            </a:r>
            <a:r>
              <a:rPr lang="ro-RO" sz="2400" b="1" dirty="0">
                <a:latin typeface="Comic Sans MS" panose="030F0702030302020204" pitchFamily="66" charset="0"/>
              </a:rPr>
              <a:t>noastre zilnice </a:t>
            </a:r>
            <a:r>
              <a:rPr lang="ro-RO" sz="2400" b="1" dirty="0" smtClean="0">
                <a:latin typeface="Comic Sans MS" panose="030F0702030302020204" pitchFamily="66" charset="0"/>
              </a:rPr>
              <a:t>şi </a:t>
            </a:r>
            <a:r>
              <a:rPr lang="ro-RO" sz="2400" b="1" dirty="0">
                <a:latin typeface="Comic Sans MS" panose="030F0702030302020204" pitchFamily="66" charset="0"/>
              </a:rPr>
              <a:t>să ne dedicăm acestor ore sacre odihnei </a:t>
            </a:r>
            <a:r>
              <a:rPr lang="ro-RO" sz="2400" b="1" dirty="0" err="1">
                <a:latin typeface="Comic Sans MS" panose="030F0702030302020204" pitchFamily="66" charset="0"/>
              </a:rPr>
              <a:t>rejuvenante</a:t>
            </a:r>
            <a:r>
              <a:rPr lang="ro-RO" sz="2400" b="1" dirty="0">
                <a:latin typeface="Comic Sans MS" panose="030F0702030302020204" pitchFamily="66" charset="0"/>
              </a:rPr>
              <a:t>, închinării </a:t>
            </a:r>
            <a:r>
              <a:rPr lang="ro-RO" sz="2400" b="1" dirty="0" smtClean="0">
                <a:latin typeface="Comic Sans MS" panose="030F0702030302020204" pitchFamily="66" charset="0"/>
              </a:rPr>
              <a:t>şi faptelor </a:t>
            </a:r>
            <a:r>
              <a:rPr lang="ro-RO" sz="2400" b="1" dirty="0">
                <a:latin typeface="Comic Sans MS" panose="030F0702030302020204" pitchFamily="66" charset="0"/>
              </a:rPr>
              <a:t>sfinte</a:t>
            </a:r>
            <a:r>
              <a:rPr lang="ro-RO" sz="2400" b="1" dirty="0" smtClean="0">
                <a:latin typeface="Comic Sans MS" panose="030F0702030302020204" pitchFamily="66" charset="0"/>
              </a:rPr>
              <a:t>.”</a:t>
            </a:r>
            <a:endParaRPr lang="ro-RO" sz="24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1C8375A6-F20B-4864-B442-91BE4E4E91E6}"/>
              </a:ext>
            </a:extLst>
          </p:cNvPr>
          <p:cNvSpPr txBox="1"/>
          <p:nvPr/>
        </p:nvSpPr>
        <p:spPr>
          <a:xfrm>
            <a:off x="2344595" y="6141741"/>
            <a:ext cx="4454809" cy="369332"/>
          </a:xfrm>
          <a:prstGeom prst="rect">
            <a:avLst/>
          </a:prstGeom>
          <a:noFill/>
        </p:spPr>
        <p:txBody>
          <a:bodyPr wrap="none" rtlCol="0">
            <a:spAutoFit/>
          </a:bodyPr>
          <a:lstStyle/>
          <a:p>
            <a:pPr algn="ctr"/>
            <a:r>
              <a:rPr lang="ro-RO" b="1" dirty="0" err="1" smtClean="0"/>
              <a:t>E.G.W</a:t>
            </a:r>
            <a:r>
              <a:rPr lang="ro-RO" b="1" dirty="0" smtClean="0"/>
              <a:t>. (</a:t>
            </a:r>
            <a:r>
              <a:rPr lang="ro-RO" b="1" dirty="0" err="1" smtClean="0"/>
              <a:t>NTR</a:t>
            </a:r>
            <a:r>
              <a:rPr lang="ro-RO" b="1" dirty="0" smtClean="0"/>
              <a:t>. Povestea lui Isus, </a:t>
            </a:r>
            <a:r>
              <a:rPr lang="ro-RO" b="1" dirty="0" smtClean="0"/>
              <a:t>cap. 11, p. 74)</a:t>
            </a:r>
            <a:endParaRPr lang="ro-RO" b="1" dirty="0"/>
          </a:p>
        </p:txBody>
      </p:sp>
    </p:spTree>
    <p:extLst>
      <p:ext uri="{BB962C8B-B14F-4D97-AF65-F5344CB8AC3E}">
        <p14:creationId xmlns:p14="http://schemas.microsoft.com/office/powerpoint/2010/main" xmlns="" val="22565150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CEDD378-7390-4F60-BF14-A9EA39B06AA8}"/>
              </a:ext>
            </a:extLst>
          </p:cNvPr>
          <p:cNvSpPr/>
          <p:nvPr/>
        </p:nvSpPr>
        <p:spPr>
          <a:xfrm>
            <a:off x="0" y="0"/>
            <a:ext cx="9144000" cy="584775"/>
          </a:xfrm>
          <a:prstGeom prst="rect">
            <a:avLst/>
          </a:prstGeom>
          <a:noFill/>
        </p:spPr>
        <p:txBody>
          <a:bodyPr wrap="square" rtlCol="0">
            <a:spAutoFit/>
          </a:bodyPr>
          <a:lstStyle/>
          <a:p>
            <a:pPr algn="ctr" defTabSz="914400"/>
            <a:r>
              <a:rPr lang="ro-RO" sz="3200" b="1" spc="300" smtClean="0">
                <a:ln w="11430" cmpd="sng">
                  <a:solidFill>
                    <a:srgbClr val="FFFF00"/>
                  </a:solidFill>
                  <a:prstDash val="solid"/>
                  <a:miter lim="800000"/>
                </a:ln>
                <a:solidFill>
                  <a:schemeClr val="accent4">
                    <a:lumMod val="20000"/>
                    <a:lumOff val="80000"/>
                  </a:schemeClr>
                </a:solidFill>
                <a:effectLst>
                  <a:glow rad="76200">
                    <a:schemeClr val="tx1">
                      <a:alpha val="35000"/>
                    </a:schemeClr>
                  </a:glow>
                </a:effectLst>
              </a:rPr>
              <a:t>PĂMÂNTUL ŢINE SABATUL?</a:t>
            </a:r>
            <a:endParaRPr lang="ro-RO" sz="3200" b="1" spc="300">
              <a:ln w="11430" cmpd="sng">
                <a:solidFill>
                  <a:srgbClr val="FFFF00"/>
                </a:solidFill>
                <a:prstDash val="solid"/>
                <a:miter lim="800000"/>
              </a:ln>
              <a:solidFill>
                <a:schemeClr val="accent4">
                  <a:lumMod val="20000"/>
                  <a:lumOff val="80000"/>
                </a:schemeClr>
              </a:solidFill>
              <a:effectLst>
                <a:glow rad="76200">
                  <a:schemeClr val="tx1">
                    <a:alpha val="35000"/>
                  </a:schemeClr>
                </a:glow>
              </a:effectLst>
            </a:endParaRPr>
          </a:p>
        </p:txBody>
      </p:sp>
      <p:sp>
        <p:nvSpPr>
          <p:cNvPr id="3" name="Rectángulo 2">
            <a:extLst>
              <a:ext uri="{FF2B5EF4-FFF2-40B4-BE49-F238E27FC236}">
                <a16:creationId xmlns:a16="http://schemas.microsoft.com/office/drawing/2014/main" xmlns="" id="{1C3616A2-39FA-4549-8E71-362690370369}"/>
              </a:ext>
            </a:extLst>
          </p:cNvPr>
          <p:cNvSpPr/>
          <p:nvPr/>
        </p:nvSpPr>
        <p:spPr>
          <a:xfrm>
            <a:off x="2825581" y="607017"/>
            <a:ext cx="6287971" cy="877163"/>
          </a:xfrm>
          <a:prstGeom prst="rect">
            <a:avLst/>
          </a:prstGeom>
        </p:spPr>
        <p:txBody>
          <a:bodyPr wrap="square">
            <a:spAutoFit/>
            <a:scene3d>
              <a:camera prst="orthographicFront"/>
              <a:lightRig rig="threePt" dir="t"/>
            </a:scene3d>
            <a:sp3d extrusionH="57150">
              <a:bevelT w="38100" h="38100"/>
            </a:sp3d>
          </a:bodyPr>
          <a:lstStyle/>
          <a:p>
            <a:pPr algn="ctr"/>
            <a:r>
              <a:rPr lang="ro-RO" sz="1700" b="1" dirty="0" smtClean="0">
                <a:solidFill>
                  <a:srgbClr val="661D03"/>
                </a:solidFill>
                <a:latin typeface="Comic Sans MS" panose="030F0702030302020204" pitchFamily="66" charset="0"/>
              </a:rPr>
              <a:t>«Vorbeşte copiilor lui Israel şi spune-le:„Când veţi intra în ţara pe care v-o dau, pământul să se odihnească, să ţină un Sabat în cinstea Domnului.”» </a:t>
            </a:r>
            <a:r>
              <a:rPr lang="ro-RO" sz="1600" b="1" dirty="0" smtClean="0">
                <a:solidFill>
                  <a:srgbClr val="661D03"/>
                </a:solidFill>
                <a:latin typeface="Comic Sans MS" panose="030F0702030302020204" pitchFamily="66" charset="0"/>
              </a:rPr>
              <a:t>(Leviticul 25:2)</a:t>
            </a:r>
            <a:endParaRPr lang="ro-RO" b="1" dirty="0">
              <a:solidFill>
                <a:srgbClr val="661D03"/>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4B5305D6-0DF8-4F00-A53C-3A0EB05C49D9}"/>
              </a:ext>
            </a:extLst>
          </p:cNvPr>
          <p:cNvSpPr txBox="1"/>
          <p:nvPr/>
        </p:nvSpPr>
        <p:spPr>
          <a:xfrm>
            <a:off x="2964155" y="1562542"/>
            <a:ext cx="6101468" cy="1015663"/>
          </a:xfrm>
          <a:prstGeom prst="rect">
            <a:avLst/>
          </a:prstGeom>
          <a:noFill/>
        </p:spPr>
        <p:txBody>
          <a:bodyPr wrap="square" rtlCol="0">
            <a:spAutoFit/>
          </a:bodyPr>
          <a:lstStyle/>
          <a:p>
            <a:pPr>
              <a:spcBef>
                <a:spcPts val="600"/>
              </a:spcBef>
            </a:pPr>
            <a:r>
              <a:rPr lang="ro-RO" sz="2000" b="1"/>
              <a:t>Pământul era lăsat nelucrat, fără arat sau recoltat la fiecare </a:t>
            </a:r>
            <a:r>
              <a:rPr lang="ro-RO" sz="2000" b="1" smtClean="0"/>
              <a:t>şapte </a:t>
            </a:r>
            <a:r>
              <a:rPr lang="ro-RO" sz="2000" b="1"/>
              <a:t>ani – anul Sabatic – </a:t>
            </a:r>
            <a:r>
              <a:rPr lang="ro-RO" sz="2000" b="1" smtClean="0"/>
              <a:t>şi </a:t>
            </a:r>
            <a:r>
              <a:rPr lang="ro-RO" sz="2000" b="1"/>
              <a:t>o săptămână la fiecare săptămână de ani – Jubileul. (</a:t>
            </a:r>
            <a:r>
              <a:rPr lang="ro-RO" sz="2000" b="1" smtClean="0"/>
              <a:t>Leviticul </a:t>
            </a:r>
            <a:r>
              <a:rPr lang="ro-RO" sz="2000" b="1"/>
              <a:t>25</a:t>
            </a:r>
            <a:r>
              <a:rPr lang="ro-RO" sz="2000" b="1" smtClean="0"/>
              <a:t>)</a:t>
            </a:r>
            <a:endParaRPr lang="ro-RO" sz="2000" b="1"/>
          </a:p>
        </p:txBody>
      </p:sp>
      <p:pic>
        <p:nvPicPr>
          <p:cNvPr id="8" name="Imagen 7" descr="Imagen que contiene árbol&#10;&#10;Descripción generada automáticamente">
            <a:extLst>
              <a:ext uri="{FF2B5EF4-FFF2-40B4-BE49-F238E27FC236}">
                <a16:creationId xmlns:a16="http://schemas.microsoft.com/office/drawing/2014/main" xmlns="" id="{79845679-B96E-436F-BE7F-E29473A4920B}"/>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277223" y="2665593"/>
            <a:ext cx="2600224" cy="2060555"/>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xmlns="" id="{C639EA88-F51D-4A0D-82FB-8F62F182AA3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759" y="775606"/>
            <a:ext cx="2776755" cy="1933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descr="Imagen que contiene texto, libro&#10;&#10;Descripción generada automáticamente">
            <a:extLst>
              <a:ext uri="{FF2B5EF4-FFF2-40B4-BE49-F238E27FC236}">
                <a16:creationId xmlns:a16="http://schemas.microsoft.com/office/drawing/2014/main" xmlns="" id="{3DFA6A02-1395-4D42-BD31-C6154BC457EC}"/>
              </a:ext>
            </a:extLst>
          </p:cNvPr>
          <p:cNvPicPr>
            <a:picLocks noChangeAspect="1"/>
          </p:cNvPicPr>
          <p:nvPr/>
        </p:nvPicPr>
        <p:blipFill rotWithShape="1">
          <a:blip r:embed="rId5" cstate="screen">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a:ext>
            </a:extLst>
          </a:blip>
          <a:srcRect/>
          <a:stretch/>
        </p:blipFill>
        <p:spPr>
          <a:xfrm>
            <a:off x="124094" y="4858378"/>
            <a:ext cx="3192583" cy="1877400"/>
          </a:xfrm>
          <a:prstGeom prst="ellipse">
            <a:avLst/>
          </a:prstGeom>
          <a:ln>
            <a:noFill/>
          </a:ln>
          <a:effectLst>
            <a:softEdge rad="38100"/>
          </a:effectLst>
        </p:spPr>
      </p:pic>
      <p:sp>
        <p:nvSpPr>
          <p:cNvPr id="15" name="Rectángulo 14">
            <a:extLst>
              <a:ext uri="{FF2B5EF4-FFF2-40B4-BE49-F238E27FC236}">
                <a16:creationId xmlns:a16="http://schemas.microsoft.com/office/drawing/2014/main" xmlns="" id="{EFF18198-D75D-4F90-8061-8B442F25879C}"/>
              </a:ext>
            </a:extLst>
          </p:cNvPr>
          <p:cNvSpPr/>
          <p:nvPr/>
        </p:nvSpPr>
        <p:spPr>
          <a:xfrm>
            <a:off x="124095" y="2863924"/>
            <a:ext cx="6101468" cy="2015936"/>
          </a:xfrm>
          <a:prstGeom prst="rect">
            <a:avLst/>
          </a:prstGeom>
        </p:spPr>
        <p:txBody>
          <a:bodyPr wrap="square">
            <a:spAutoFit/>
          </a:bodyPr>
          <a:lstStyle/>
          <a:p>
            <a:pPr>
              <a:spcBef>
                <a:spcPts val="600"/>
              </a:spcBef>
            </a:pPr>
            <a:r>
              <a:rPr lang="ro-RO" sz="2000" b="1"/>
              <a:t>Poporul Israel avea încredere că Dumnezeu îi va binecuvânta într-un mod special în timpul celui de-al </a:t>
            </a:r>
            <a:r>
              <a:rPr lang="ro-RO" sz="2000" b="1" smtClean="0"/>
              <a:t>şaselea </a:t>
            </a:r>
            <a:r>
              <a:rPr lang="ro-RO" sz="2000" b="1"/>
              <a:t>an la fel cum i-a binecuvântat cu mana (v.21).</a:t>
            </a:r>
          </a:p>
          <a:p>
            <a:pPr>
              <a:spcBef>
                <a:spcPts val="600"/>
              </a:spcBef>
            </a:pPr>
            <a:r>
              <a:rPr lang="ro-RO" sz="2000" b="1"/>
              <a:t>În timpul Sabatului pământului, ei erau </a:t>
            </a:r>
            <a:r>
              <a:rPr lang="ro-RO" sz="2000" b="1" smtClean="0"/>
              <a:t>chemaţi </a:t>
            </a:r>
            <a:r>
              <a:rPr lang="ro-RO" sz="2000" b="1"/>
              <a:t>să împartă cu cei </a:t>
            </a:r>
            <a:r>
              <a:rPr lang="ro-RO" sz="2000" b="1" smtClean="0"/>
              <a:t>nevoiaşi</a:t>
            </a:r>
            <a:r>
              <a:rPr lang="ro-RO" sz="2000" b="1"/>
              <a:t>. Ei nu puteau recolta sau înmagazina recoltele câmpului</a:t>
            </a:r>
            <a:r>
              <a:rPr lang="ro-RO" sz="2000" b="1" smtClean="0"/>
              <a:t>.</a:t>
            </a:r>
            <a:endParaRPr lang="ro-RO" sz="2000" b="1"/>
          </a:p>
        </p:txBody>
      </p:sp>
      <p:pic>
        <p:nvPicPr>
          <p:cNvPr id="14" name="Imagen 13">
            <a:extLst>
              <a:ext uri="{FF2B5EF4-FFF2-40B4-BE49-F238E27FC236}">
                <a16:creationId xmlns:a16="http://schemas.microsoft.com/office/drawing/2014/main" xmlns="" id="{45DFE32A-FCD7-4FFA-B8EC-FC4E85A68B2C}"/>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flipH="1">
            <a:off x="6640748" y="4853981"/>
            <a:ext cx="2390987" cy="1881797"/>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Rectángulo 15">
            <a:extLst>
              <a:ext uri="{FF2B5EF4-FFF2-40B4-BE49-F238E27FC236}">
                <a16:creationId xmlns:a16="http://schemas.microsoft.com/office/drawing/2014/main" xmlns="" id="{2F291604-EF81-464D-AF2D-470D4A72E474}"/>
              </a:ext>
            </a:extLst>
          </p:cNvPr>
          <p:cNvSpPr/>
          <p:nvPr/>
        </p:nvSpPr>
        <p:spPr>
          <a:xfrm>
            <a:off x="3423358" y="4853981"/>
            <a:ext cx="3249586" cy="1938992"/>
          </a:xfrm>
          <a:prstGeom prst="rect">
            <a:avLst/>
          </a:prstGeom>
        </p:spPr>
        <p:txBody>
          <a:bodyPr wrap="square">
            <a:spAutoFit/>
          </a:bodyPr>
          <a:lstStyle/>
          <a:p>
            <a:pPr>
              <a:spcBef>
                <a:spcPts val="600"/>
              </a:spcBef>
            </a:pPr>
            <a:r>
              <a:rPr lang="ro-RO" sz="2000" b="1"/>
              <a:t>Sabatul ne încurajează să încetăm să ne supra-îngrijim de noi </a:t>
            </a:r>
            <a:r>
              <a:rPr lang="ro-RO" sz="2000" b="1" smtClean="0"/>
              <a:t>înşine şi </a:t>
            </a:r>
            <a:r>
              <a:rPr lang="ro-RO" sz="2000" b="1"/>
              <a:t>să „</a:t>
            </a:r>
            <a:r>
              <a:rPr lang="ro-RO" sz="2000" b="1" smtClean="0"/>
              <a:t>căutăm mai </a:t>
            </a:r>
            <a:r>
              <a:rPr lang="ro-RO" sz="2000" b="1"/>
              <a:t>întâi </a:t>
            </a:r>
            <a:r>
              <a:rPr lang="ro-RO" sz="2000" b="1" smtClean="0"/>
              <a:t>Împărăţia </a:t>
            </a:r>
            <a:r>
              <a:rPr lang="ro-RO" sz="2000" b="1"/>
              <a:t>lui Dumnezeu </a:t>
            </a:r>
            <a:r>
              <a:rPr lang="ro-RO" sz="2000" b="1" smtClean="0"/>
              <a:t>şi </a:t>
            </a:r>
            <a:r>
              <a:rPr lang="ro-RO" sz="2000" b="1"/>
              <a:t>neprihănirea Lui.” (Matei 6:33</a:t>
            </a:r>
            <a:r>
              <a:rPr lang="ro-RO" sz="2000" b="1" smtClean="0"/>
              <a:t>)</a:t>
            </a:r>
            <a:endParaRPr lang="ro-RO" sz="2000" b="1"/>
          </a:p>
        </p:txBody>
      </p:sp>
    </p:spTree>
    <p:extLst>
      <p:ext uri="{BB962C8B-B14F-4D97-AF65-F5344CB8AC3E}">
        <p14:creationId xmlns:p14="http://schemas.microsoft.com/office/powerpoint/2010/main" xmlns="" val="1701169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out)">
                                      <p:cBhvr>
                                        <p:cTn id="31" dur="1000"/>
                                        <p:tgtEl>
                                          <p:spTgt spid="8"/>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left)">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out)">
                                      <p:cBhvr>
                                        <p:cTn id="40" dur="1000"/>
                                        <p:tgtEl>
                                          <p:spTgt spid="12"/>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wipe(left)">
                                      <p:cBhvr>
                                        <p:cTn id="44" dur="500"/>
                                        <p:tgtEl>
                                          <p:spTgt spid="1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5" grpId="0" uiExpand="1" build="p"/>
      <p:bldP spid="16"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7030A0"/>
      </a:lt2>
      <a:accent1>
        <a:srgbClr val="4472C4"/>
      </a:accent1>
      <a:accent2>
        <a:srgbClr val="ED7D31"/>
      </a:accent2>
      <a:accent3>
        <a:srgbClr val="AB73D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1293</Words>
  <Application>Microsoft Office PowerPoint</Application>
  <PresentationFormat>Expunere pe ecran (4:3)</PresentationFormat>
  <Paragraphs>59</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10</vt:i4>
      </vt:variant>
    </vt:vector>
  </HeadingPairs>
  <TitlesOfParts>
    <vt:vector size="16"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Sabatul, o zi a libertatii</dc:title>
  <dc:subject>Studiu Biblic, Trim. III, 2019 – Slujirea celor in nevoie</dc:subject>
  <dc:creator>Sergio Fustero Carreras</dc:creator>
  <cp:keywords>https://www.fustero.es/index_ro.php</cp:keywords>
  <cp:lastModifiedBy>Tronaru Viorel</cp:lastModifiedBy>
  <cp:revision>70</cp:revision>
  <dcterms:created xsi:type="dcterms:W3CDTF">2019-06-20T15:00:49Z</dcterms:created>
  <dcterms:modified xsi:type="dcterms:W3CDTF">2019-07-17T05:57:29Z</dcterms:modified>
</cp:coreProperties>
</file>