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6" r:id="rId4"/>
    <p:sldId id="257" r:id="rId5"/>
    <p:sldId id="265" r:id="rId6"/>
    <p:sldId id="259" r:id="rId7"/>
    <p:sldId id="260" r:id="rId8"/>
    <p:sldId id="261" r:id="rId9"/>
    <p:sldId id="262" r:id="rId10"/>
    <p:sldId id="263" r:id="rId11"/>
    <p:sldId id="264"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CD3CE"/>
    <a:srgbClr val="332A25"/>
    <a:srgbClr val="BDBCF6"/>
    <a:srgbClr val="1C17B3"/>
    <a:srgbClr val="FFC1C1"/>
    <a:srgbClr val="3C0000"/>
    <a:srgbClr val="893102"/>
    <a:srgbClr val="197179"/>
    <a:srgbClr val="47898F"/>
    <a:srgbClr val="EC7D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28CF1-18B3-48C7-9F2E-66AED8507C45}"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s-ES"/>
        </a:p>
      </dgm:t>
    </dgm:pt>
    <dgm:pt modelId="{91E7734E-5EBF-40CB-AD6F-9C3296144593}">
      <dgm:prSet custT="1"/>
      <dgm:spPr/>
      <dgm:t>
        <a:bodyPr>
          <a:sp3d extrusionH="57150">
            <a:bevelT w="57150" h="38100" prst="artDeco"/>
          </a:sp3d>
        </a:bodyPr>
        <a:lstStyle/>
        <a:p>
          <a:r>
            <a:rPr lang="ro-RO" sz="2000" b="1" kern="1200" dirty="0">
              <a:solidFill>
                <a:srgbClr val="544000"/>
              </a:solidFill>
              <a:latin typeface="Calibri" panose="020F0502020204030204"/>
              <a:ea typeface="+mn-ea"/>
              <a:cs typeface="+mn-cs"/>
            </a:rPr>
            <a:t>Reconcilierea cu Dumnezeu, pe Tatăl cu copii Lui</a:t>
          </a:r>
          <a:endParaRPr lang="es-ES" sz="2000" b="1" kern="1200" dirty="0">
            <a:solidFill>
              <a:srgbClr val="544000"/>
            </a:solidFill>
          </a:endParaRPr>
        </a:p>
      </dgm:t>
    </dgm:pt>
    <dgm:pt modelId="{046693E3-A2A4-4B93-9424-EA82FD3067FD}" type="parTrans" cxnId="{F59BB50C-6109-47C7-B4D7-7F4F133B4EF6}">
      <dgm:prSet/>
      <dgm:spPr/>
      <dgm:t>
        <a:bodyPr/>
        <a:lstStyle/>
        <a:p>
          <a:endParaRPr lang="es-ES" sz="2000" b="1">
            <a:solidFill>
              <a:schemeClr val="tx1"/>
            </a:solidFill>
          </a:endParaRPr>
        </a:p>
      </dgm:t>
    </dgm:pt>
    <dgm:pt modelId="{C6EDD4FB-A24E-49B6-8949-79E1EFD64E99}" type="sibTrans" cxnId="{F59BB50C-6109-47C7-B4D7-7F4F133B4EF6}">
      <dgm:prSet/>
      <dgm:spPr/>
      <dgm:t>
        <a:bodyPr/>
        <a:lstStyle/>
        <a:p>
          <a:endParaRPr lang="es-ES" sz="2000" b="1">
            <a:solidFill>
              <a:schemeClr val="tx1"/>
            </a:solidFill>
          </a:endParaRPr>
        </a:p>
      </dgm:t>
    </dgm:pt>
    <dgm:pt modelId="{778B2F4C-ADF5-473C-BCC9-1344D650D8B1}">
      <dgm:prSet custT="1"/>
      <dgm:spPr/>
      <dgm:t>
        <a:bodyPr/>
        <a:lstStyle/>
        <a:p>
          <a:r>
            <a:rPr lang="ro-RO" sz="2000" b="1" dirty="0"/>
            <a:t>Dumnezeu </a:t>
          </a:r>
          <a:r>
            <a:rPr lang="ro-RO" sz="2000" b="1" dirty="0" smtClean="0"/>
            <a:t>îşi </a:t>
          </a:r>
          <a:r>
            <a:rPr lang="ro-RO" sz="2000" b="1" dirty="0"/>
            <a:t>iartă copii </a:t>
          </a:r>
          <a:r>
            <a:rPr lang="ro-RO" sz="2000" b="1" dirty="0" smtClean="0"/>
            <a:t>şi </a:t>
          </a:r>
          <a:r>
            <a:rPr lang="ro-RO" sz="2000" b="1" dirty="0"/>
            <a:t>îi încurajează să se întoarcă la El (Maleahi 7:18-19; Isaia 44:22)</a:t>
          </a:r>
          <a:endParaRPr lang="es-ES" sz="2000" b="1" dirty="0">
            <a:solidFill>
              <a:schemeClr val="tx1"/>
            </a:solidFill>
          </a:endParaRPr>
        </a:p>
      </dgm:t>
    </dgm:pt>
    <dgm:pt modelId="{E9293C11-4BDF-4EFC-92F0-A2E3ACA77BDA}" type="parTrans" cxnId="{6092ABBF-27CD-450A-98BF-61DEDE5FFBBB}">
      <dgm:prSet/>
      <dgm:spPr/>
      <dgm:t>
        <a:bodyPr/>
        <a:lstStyle/>
        <a:p>
          <a:endParaRPr lang="es-ES" sz="2000" b="1">
            <a:solidFill>
              <a:schemeClr val="tx1"/>
            </a:solidFill>
          </a:endParaRPr>
        </a:p>
      </dgm:t>
    </dgm:pt>
    <dgm:pt modelId="{C1F630FE-3EC4-4E33-850E-FF7B93CF2C29}" type="sibTrans" cxnId="{6092ABBF-27CD-450A-98BF-61DEDE5FFBBB}">
      <dgm:prSet/>
      <dgm:spPr/>
      <dgm:t>
        <a:bodyPr/>
        <a:lstStyle/>
        <a:p>
          <a:endParaRPr lang="es-ES" sz="2000" b="1">
            <a:solidFill>
              <a:schemeClr val="tx1"/>
            </a:solidFill>
          </a:endParaRPr>
        </a:p>
      </dgm:t>
    </dgm:pt>
    <dgm:pt modelId="{F92E82BD-F147-464D-B6D3-A5869B932DBF}">
      <dgm:prSet custT="1"/>
      <dgm:spPr/>
      <dgm:t>
        <a:bodyPr>
          <a:sp3d extrusionH="57150">
            <a:bevelT w="57150" h="38100" prst="artDeco"/>
          </a:sp3d>
        </a:bodyPr>
        <a:lstStyle/>
        <a:p>
          <a:r>
            <a:rPr lang="ro-RO" sz="2000" b="1" kern="1200" dirty="0">
              <a:solidFill>
                <a:srgbClr val="06460E"/>
              </a:solidFill>
              <a:latin typeface="Calibri" panose="020F0502020204030204"/>
              <a:ea typeface="+mn-ea"/>
              <a:cs typeface="+mn-cs"/>
            </a:rPr>
            <a:t>Reconcilierea copiilor cu </a:t>
          </a:r>
          <a:r>
            <a:rPr lang="ro-RO" sz="2000" b="1" kern="1200" dirty="0" smtClean="0">
              <a:solidFill>
                <a:srgbClr val="06460E"/>
              </a:solidFill>
              <a:latin typeface="Calibri" panose="020F0502020204030204"/>
              <a:ea typeface="+mn-ea"/>
              <a:cs typeface="+mn-cs"/>
            </a:rPr>
            <a:t>moştenirea părinţilor </a:t>
          </a:r>
          <a:r>
            <a:rPr lang="ro-RO" sz="2000" b="1" kern="1200" dirty="0">
              <a:solidFill>
                <a:srgbClr val="06460E"/>
              </a:solidFill>
              <a:latin typeface="Calibri" panose="020F0502020204030204"/>
              <a:ea typeface="+mn-ea"/>
              <a:cs typeface="+mn-cs"/>
            </a:rPr>
            <a:t>lor</a:t>
          </a:r>
          <a:endParaRPr lang="es-ES" sz="2000" b="1" kern="1200" dirty="0">
            <a:solidFill>
              <a:srgbClr val="06460E"/>
            </a:solidFill>
          </a:endParaRPr>
        </a:p>
      </dgm:t>
    </dgm:pt>
    <dgm:pt modelId="{04F7DF61-3C21-4B12-AB03-11BEBAEDF91F}" type="parTrans" cxnId="{BE814BDE-D852-4BBE-BA20-3D6B7728C00C}">
      <dgm:prSet/>
      <dgm:spPr/>
      <dgm:t>
        <a:bodyPr/>
        <a:lstStyle/>
        <a:p>
          <a:endParaRPr lang="es-ES" sz="2000" b="1">
            <a:solidFill>
              <a:schemeClr val="tx1"/>
            </a:solidFill>
          </a:endParaRPr>
        </a:p>
      </dgm:t>
    </dgm:pt>
    <dgm:pt modelId="{2C5CD677-5EEF-43D4-8386-50DB9883303B}" type="sibTrans" cxnId="{BE814BDE-D852-4BBE-BA20-3D6B7728C00C}">
      <dgm:prSet/>
      <dgm:spPr/>
      <dgm:t>
        <a:bodyPr/>
        <a:lstStyle/>
        <a:p>
          <a:endParaRPr lang="es-ES" sz="2000" b="1">
            <a:solidFill>
              <a:schemeClr val="tx1"/>
            </a:solidFill>
          </a:endParaRPr>
        </a:p>
      </dgm:t>
    </dgm:pt>
    <dgm:pt modelId="{F5DEA053-F8A3-476D-B654-462ECD54ADD6}">
      <dgm:prSet custT="1"/>
      <dgm:spPr/>
      <dgm:t>
        <a:bodyPr/>
        <a:lstStyle/>
        <a:p>
          <a:r>
            <a:rPr lang="ro-RO" sz="2000" b="1" dirty="0">
              <a:solidFill>
                <a:schemeClr val="tx1"/>
              </a:solidFill>
            </a:rPr>
            <a:t>Dedicarea la legământul </a:t>
          </a:r>
          <a:r>
            <a:rPr lang="ro-RO" sz="2000" b="1" dirty="0" smtClean="0">
              <a:solidFill>
                <a:schemeClr val="tx1"/>
              </a:solidFill>
            </a:rPr>
            <a:t>strămoşilor noştri </a:t>
          </a:r>
          <a:r>
            <a:rPr lang="ro-RO" sz="2000" b="1" dirty="0">
              <a:solidFill>
                <a:schemeClr val="tx1"/>
              </a:solidFill>
            </a:rPr>
            <a:t>cu Dumnezeu (Deuteronomul 4:29-31)</a:t>
          </a:r>
          <a:endParaRPr lang="es-ES" sz="2000" b="1" dirty="0">
            <a:solidFill>
              <a:schemeClr val="tx1"/>
            </a:solidFill>
          </a:endParaRPr>
        </a:p>
      </dgm:t>
    </dgm:pt>
    <dgm:pt modelId="{C942672F-00B5-4D78-931D-F076EEC86033}" type="parTrans" cxnId="{39EF5DF2-B884-429E-A66E-8BED4F91FCD9}">
      <dgm:prSet/>
      <dgm:spPr/>
      <dgm:t>
        <a:bodyPr/>
        <a:lstStyle/>
        <a:p>
          <a:endParaRPr lang="es-ES" sz="2000" b="1">
            <a:solidFill>
              <a:schemeClr val="tx1"/>
            </a:solidFill>
          </a:endParaRPr>
        </a:p>
      </dgm:t>
    </dgm:pt>
    <dgm:pt modelId="{46E24E86-469A-4A87-8A73-82E778D8E8A6}" type="sibTrans" cxnId="{39EF5DF2-B884-429E-A66E-8BED4F91FCD9}">
      <dgm:prSet/>
      <dgm:spPr/>
      <dgm:t>
        <a:bodyPr/>
        <a:lstStyle/>
        <a:p>
          <a:endParaRPr lang="es-ES" sz="2000" b="1">
            <a:solidFill>
              <a:schemeClr val="tx1"/>
            </a:solidFill>
          </a:endParaRPr>
        </a:p>
      </dgm:t>
    </dgm:pt>
    <dgm:pt modelId="{6ACA20F0-6554-4E2D-8FEB-A02EC172CB8A}">
      <dgm:prSet custT="1"/>
      <dgm:spPr/>
      <dgm:t>
        <a:bodyPr>
          <a:sp3d extrusionH="57150">
            <a:bevelT w="57150" h="38100" prst="artDeco"/>
          </a:sp3d>
        </a:bodyPr>
        <a:lstStyle/>
        <a:p>
          <a:r>
            <a:rPr lang="ro-RO" sz="2000" b="1" kern="1200" dirty="0">
              <a:solidFill>
                <a:srgbClr val="14314C"/>
              </a:solidFill>
              <a:latin typeface="Calibri" panose="020F0502020204030204"/>
              <a:ea typeface="+mn-ea"/>
              <a:cs typeface="+mn-cs"/>
            </a:rPr>
            <a:t>Reconcilierea </a:t>
          </a:r>
          <a:r>
            <a:rPr lang="ro-RO" sz="2000" b="1" kern="1200" dirty="0" smtClean="0">
              <a:solidFill>
                <a:srgbClr val="14314C"/>
              </a:solidFill>
              <a:latin typeface="Calibri" panose="020F0502020204030204"/>
              <a:ea typeface="+mn-ea"/>
              <a:cs typeface="+mn-cs"/>
            </a:rPr>
            <a:t>părinţilor </a:t>
          </a:r>
          <a:r>
            <a:rPr lang="ro-RO" sz="2000" b="1" kern="1200" dirty="0">
              <a:solidFill>
                <a:srgbClr val="14314C"/>
              </a:solidFill>
              <a:latin typeface="Calibri" panose="020F0502020204030204"/>
              <a:ea typeface="+mn-ea"/>
              <a:cs typeface="+mn-cs"/>
            </a:rPr>
            <a:t>cu copii</a:t>
          </a:r>
          <a:endParaRPr lang="es-ES" sz="2000" b="1" kern="1200" dirty="0">
            <a:solidFill>
              <a:srgbClr val="14314C"/>
            </a:solidFill>
          </a:endParaRPr>
        </a:p>
      </dgm:t>
    </dgm:pt>
    <dgm:pt modelId="{49D61F78-4CD0-4BD0-B193-C5754AEB39DA}" type="parTrans" cxnId="{FBF96D7C-449D-41F0-B400-E81E4F99FA64}">
      <dgm:prSet/>
      <dgm:spPr/>
      <dgm:t>
        <a:bodyPr/>
        <a:lstStyle/>
        <a:p>
          <a:endParaRPr lang="es-ES" sz="2000" b="1">
            <a:solidFill>
              <a:schemeClr val="tx1"/>
            </a:solidFill>
          </a:endParaRPr>
        </a:p>
      </dgm:t>
    </dgm:pt>
    <dgm:pt modelId="{EAF689E3-5C08-4822-BCF8-44287AEEFE30}" type="sibTrans" cxnId="{FBF96D7C-449D-41F0-B400-E81E4F99FA64}">
      <dgm:prSet/>
      <dgm:spPr/>
      <dgm:t>
        <a:bodyPr/>
        <a:lstStyle/>
        <a:p>
          <a:endParaRPr lang="es-ES" sz="2000" b="1">
            <a:solidFill>
              <a:schemeClr val="tx1"/>
            </a:solidFill>
          </a:endParaRPr>
        </a:p>
      </dgm:t>
    </dgm:pt>
    <dgm:pt modelId="{C69E0ADE-8649-47F7-813A-791B8B69F6C6}">
      <dgm:prSet custT="1"/>
      <dgm:spPr/>
      <dgm:t>
        <a:bodyPr/>
        <a:lstStyle/>
        <a:p>
          <a:r>
            <a:rPr lang="ro-RO" sz="2000" b="1" dirty="0"/>
            <a:t>Restaurarea păcii </a:t>
          </a:r>
          <a:r>
            <a:rPr lang="ro-RO" sz="2000" b="1" dirty="0" smtClean="0"/>
            <a:t>şi înţelegerii </a:t>
          </a:r>
          <a:r>
            <a:rPr lang="ro-RO" sz="2000" b="1" dirty="0"/>
            <a:t>în familie (Proverbe 4:3-4)</a:t>
          </a:r>
          <a:endParaRPr lang="es-ES" sz="2000" b="1" dirty="0">
            <a:solidFill>
              <a:schemeClr val="tx1"/>
            </a:solidFill>
          </a:endParaRPr>
        </a:p>
      </dgm:t>
    </dgm:pt>
    <dgm:pt modelId="{04E9DCB0-E178-4CAD-93AB-F81486D6578E}" type="parTrans" cxnId="{AB3A7270-906C-496B-A0AF-6A91150F1127}">
      <dgm:prSet/>
      <dgm:spPr/>
      <dgm:t>
        <a:bodyPr/>
        <a:lstStyle/>
        <a:p>
          <a:endParaRPr lang="es-ES" sz="2000" b="1">
            <a:solidFill>
              <a:schemeClr val="tx1"/>
            </a:solidFill>
          </a:endParaRPr>
        </a:p>
      </dgm:t>
    </dgm:pt>
    <dgm:pt modelId="{6E200AB4-013B-4218-A6B5-E9F0894C486C}" type="sibTrans" cxnId="{AB3A7270-906C-496B-A0AF-6A91150F1127}">
      <dgm:prSet/>
      <dgm:spPr/>
      <dgm:t>
        <a:bodyPr/>
        <a:lstStyle/>
        <a:p>
          <a:endParaRPr lang="es-ES" sz="2000" b="1">
            <a:solidFill>
              <a:schemeClr val="tx1"/>
            </a:solidFill>
          </a:endParaRPr>
        </a:p>
      </dgm:t>
    </dgm:pt>
    <dgm:pt modelId="{ABF4DA55-06EC-486F-8A70-FF47840569AB}" type="pres">
      <dgm:prSet presAssocID="{58F28CF1-18B3-48C7-9F2E-66AED8507C45}" presName="linear" presStyleCnt="0">
        <dgm:presLayoutVars>
          <dgm:dir/>
          <dgm:animLvl val="lvl"/>
          <dgm:resizeHandles val="exact"/>
        </dgm:presLayoutVars>
      </dgm:prSet>
      <dgm:spPr/>
      <dgm:t>
        <a:bodyPr/>
        <a:lstStyle/>
        <a:p>
          <a:endParaRPr lang="ro-RO"/>
        </a:p>
      </dgm:t>
    </dgm:pt>
    <dgm:pt modelId="{0A973A7D-0DBA-474B-AE4D-5C0024F281BA}" type="pres">
      <dgm:prSet presAssocID="{91E7734E-5EBF-40CB-AD6F-9C3296144593}" presName="parentLin" presStyleCnt="0"/>
      <dgm:spPr/>
    </dgm:pt>
    <dgm:pt modelId="{AB8B4E98-2113-4B19-8C5B-65905B0B9D22}" type="pres">
      <dgm:prSet presAssocID="{91E7734E-5EBF-40CB-AD6F-9C3296144593}" presName="parentLeftMargin" presStyleLbl="node1" presStyleIdx="0" presStyleCnt="3"/>
      <dgm:spPr/>
      <dgm:t>
        <a:bodyPr/>
        <a:lstStyle/>
        <a:p>
          <a:endParaRPr lang="ro-RO"/>
        </a:p>
      </dgm:t>
    </dgm:pt>
    <dgm:pt modelId="{F5BEFBAE-295A-425A-AC6B-2682168FFA24}" type="pres">
      <dgm:prSet presAssocID="{91E7734E-5EBF-40CB-AD6F-9C3296144593}" presName="parentText" presStyleLbl="node1" presStyleIdx="0" presStyleCnt="3" custScaleX="135946" custLinFactNeighborX="-57039">
        <dgm:presLayoutVars>
          <dgm:chMax val="0"/>
          <dgm:bulletEnabled val="1"/>
        </dgm:presLayoutVars>
      </dgm:prSet>
      <dgm:spPr/>
      <dgm:t>
        <a:bodyPr/>
        <a:lstStyle/>
        <a:p>
          <a:endParaRPr lang="ro-RO"/>
        </a:p>
      </dgm:t>
    </dgm:pt>
    <dgm:pt modelId="{9632109A-E5A9-4538-A7A5-28D7A6507FF8}" type="pres">
      <dgm:prSet presAssocID="{91E7734E-5EBF-40CB-AD6F-9C3296144593}" presName="negativeSpace" presStyleCnt="0"/>
      <dgm:spPr/>
    </dgm:pt>
    <dgm:pt modelId="{CC4FDDD8-490C-4708-A70E-1ED53ECEBAD9}" type="pres">
      <dgm:prSet presAssocID="{91E7734E-5EBF-40CB-AD6F-9C3296144593}" presName="childText" presStyleLbl="conFgAcc1" presStyleIdx="0" presStyleCnt="3">
        <dgm:presLayoutVars>
          <dgm:bulletEnabled val="1"/>
        </dgm:presLayoutVars>
      </dgm:prSet>
      <dgm:spPr/>
      <dgm:t>
        <a:bodyPr/>
        <a:lstStyle/>
        <a:p>
          <a:endParaRPr lang="ro-RO"/>
        </a:p>
      </dgm:t>
    </dgm:pt>
    <dgm:pt modelId="{ED64CEA1-EF42-4AE7-90DF-48F24EC41697}" type="pres">
      <dgm:prSet presAssocID="{C6EDD4FB-A24E-49B6-8949-79E1EFD64E99}" presName="spaceBetweenRectangles" presStyleCnt="0"/>
      <dgm:spPr/>
    </dgm:pt>
    <dgm:pt modelId="{FB30037B-224F-4A9E-9FCD-B761E1C03949}" type="pres">
      <dgm:prSet presAssocID="{F92E82BD-F147-464D-B6D3-A5869B932DBF}" presName="parentLin" presStyleCnt="0"/>
      <dgm:spPr/>
    </dgm:pt>
    <dgm:pt modelId="{D4A06970-EC82-4DE0-85A8-08F70D5A49FD}" type="pres">
      <dgm:prSet presAssocID="{F92E82BD-F147-464D-B6D3-A5869B932DBF}" presName="parentLeftMargin" presStyleLbl="node1" presStyleIdx="0" presStyleCnt="3"/>
      <dgm:spPr/>
      <dgm:t>
        <a:bodyPr/>
        <a:lstStyle/>
        <a:p>
          <a:endParaRPr lang="ro-RO"/>
        </a:p>
      </dgm:t>
    </dgm:pt>
    <dgm:pt modelId="{D085CF38-9F85-40EA-B1C2-08067DC72681}" type="pres">
      <dgm:prSet presAssocID="{F92E82BD-F147-464D-B6D3-A5869B932DBF}" presName="parentText" presStyleLbl="node1" presStyleIdx="1" presStyleCnt="3" custScaleX="135946" custLinFactNeighborX="-57039">
        <dgm:presLayoutVars>
          <dgm:chMax val="0"/>
          <dgm:bulletEnabled val="1"/>
        </dgm:presLayoutVars>
      </dgm:prSet>
      <dgm:spPr/>
      <dgm:t>
        <a:bodyPr/>
        <a:lstStyle/>
        <a:p>
          <a:endParaRPr lang="ro-RO"/>
        </a:p>
      </dgm:t>
    </dgm:pt>
    <dgm:pt modelId="{E91C7371-B8D1-455C-B50D-242560DB9ADC}" type="pres">
      <dgm:prSet presAssocID="{F92E82BD-F147-464D-B6D3-A5869B932DBF}" presName="negativeSpace" presStyleCnt="0"/>
      <dgm:spPr/>
    </dgm:pt>
    <dgm:pt modelId="{78EA2EDC-90D2-4644-B256-5C7AA1C9B766}" type="pres">
      <dgm:prSet presAssocID="{F92E82BD-F147-464D-B6D3-A5869B932DBF}" presName="childText" presStyleLbl="conFgAcc1" presStyleIdx="1" presStyleCnt="3">
        <dgm:presLayoutVars>
          <dgm:bulletEnabled val="1"/>
        </dgm:presLayoutVars>
      </dgm:prSet>
      <dgm:spPr/>
      <dgm:t>
        <a:bodyPr/>
        <a:lstStyle/>
        <a:p>
          <a:endParaRPr lang="ro-RO"/>
        </a:p>
      </dgm:t>
    </dgm:pt>
    <dgm:pt modelId="{C859A810-90A5-4DB7-A139-512A0757950C}" type="pres">
      <dgm:prSet presAssocID="{2C5CD677-5EEF-43D4-8386-50DB9883303B}" presName="spaceBetweenRectangles" presStyleCnt="0"/>
      <dgm:spPr/>
    </dgm:pt>
    <dgm:pt modelId="{8A297C2E-E018-4AE9-8E24-D27B0A925AEF}" type="pres">
      <dgm:prSet presAssocID="{6ACA20F0-6554-4E2D-8FEB-A02EC172CB8A}" presName="parentLin" presStyleCnt="0"/>
      <dgm:spPr/>
    </dgm:pt>
    <dgm:pt modelId="{7BD489DA-F05D-4D63-8E3B-710424054026}" type="pres">
      <dgm:prSet presAssocID="{6ACA20F0-6554-4E2D-8FEB-A02EC172CB8A}" presName="parentLeftMargin" presStyleLbl="node1" presStyleIdx="1" presStyleCnt="3"/>
      <dgm:spPr/>
      <dgm:t>
        <a:bodyPr/>
        <a:lstStyle/>
        <a:p>
          <a:endParaRPr lang="ro-RO"/>
        </a:p>
      </dgm:t>
    </dgm:pt>
    <dgm:pt modelId="{1D9F3FC4-AC83-4076-BB84-E53DCE5AEBFE}" type="pres">
      <dgm:prSet presAssocID="{6ACA20F0-6554-4E2D-8FEB-A02EC172CB8A}" presName="parentText" presStyleLbl="node1" presStyleIdx="2" presStyleCnt="3" custScaleX="135946" custLinFactNeighborX="-57039">
        <dgm:presLayoutVars>
          <dgm:chMax val="0"/>
          <dgm:bulletEnabled val="1"/>
        </dgm:presLayoutVars>
      </dgm:prSet>
      <dgm:spPr/>
      <dgm:t>
        <a:bodyPr/>
        <a:lstStyle/>
        <a:p>
          <a:endParaRPr lang="ro-RO"/>
        </a:p>
      </dgm:t>
    </dgm:pt>
    <dgm:pt modelId="{C7E7DA18-9A41-4889-AE21-5720F6DDAEF4}" type="pres">
      <dgm:prSet presAssocID="{6ACA20F0-6554-4E2D-8FEB-A02EC172CB8A}" presName="negativeSpace" presStyleCnt="0"/>
      <dgm:spPr/>
    </dgm:pt>
    <dgm:pt modelId="{BB907E77-4318-4D8B-AF48-0A7298DF7015}" type="pres">
      <dgm:prSet presAssocID="{6ACA20F0-6554-4E2D-8FEB-A02EC172CB8A}" presName="childText" presStyleLbl="conFgAcc1" presStyleIdx="2" presStyleCnt="3">
        <dgm:presLayoutVars>
          <dgm:bulletEnabled val="1"/>
        </dgm:presLayoutVars>
      </dgm:prSet>
      <dgm:spPr/>
      <dgm:t>
        <a:bodyPr/>
        <a:lstStyle/>
        <a:p>
          <a:endParaRPr lang="ro-RO"/>
        </a:p>
      </dgm:t>
    </dgm:pt>
  </dgm:ptLst>
  <dgm:cxnLst>
    <dgm:cxn modelId="{8CAC50DC-CF02-4753-98CE-88083F2F4FC9}" type="presOf" srcId="{F92E82BD-F147-464D-B6D3-A5869B932DBF}" destId="{D085CF38-9F85-40EA-B1C2-08067DC72681}" srcOrd="1" destOrd="0" presId="urn:microsoft.com/office/officeart/2005/8/layout/list1"/>
    <dgm:cxn modelId="{F59BB50C-6109-47C7-B4D7-7F4F133B4EF6}" srcId="{58F28CF1-18B3-48C7-9F2E-66AED8507C45}" destId="{91E7734E-5EBF-40CB-AD6F-9C3296144593}" srcOrd="0" destOrd="0" parTransId="{046693E3-A2A4-4B93-9424-EA82FD3067FD}" sibTransId="{C6EDD4FB-A24E-49B6-8949-79E1EFD64E99}"/>
    <dgm:cxn modelId="{59FF9087-262C-4234-80C9-3A7F05012A99}" type="presOf" srcId="{6ACA20F0-6554-4E2D-8FEB-A02EC172CB8A}" destId="{7BD489DA-F05D-4D63-8E3B-710424054026}" srcOrd="0" destOrd="0" presId="urn:microsoft.com/office/officeart/2005/8/layout/list1"/>
    <dgm:cxn modelId="{E0699D12-E3B1-4EBA-AD72-812AD3533990}" type="presOf" srcId="{58F28CF1-18B3-48C7-9F2E-66AED8507C45}" destId="{ABF4DA55-06EC-486F-8A70-FF47840569AB}" srcOrd="0" destOrd="0" presId="urn:microsoft.com/office/officeart/2005/8/layout/list1"/>
    <dgm:cxn modelId="{BE814BDE-D852-4BBE-BA20-3D6B7728C00C}" srcId="{58F28CF1-18B3-48C7-9F2E-66AED8507C45}" destId="{F92E82BD-F147-464D-B6D3-A5869B932DBF}" srcOrd="1" destOrd="0" parTransId="{04F7DF61-3C21-4B12-AB03-11BEBAEDF91F}" sibTransId="{2C5CD677-5EEF-43D4-8386-50DB9883303B}"/>
    <dgm:cxn modelId="{D9210627-3206-4120-80C3-D04A3C64B215}" type="presOf" srcId="{F92E82BD-F147-464D-B6D3-A5869B932DBF}" destId="{D4A06970-EC82-4DE0-85A8-08F70D5A49FD}" srcOrd="0" destOrd="0" presId="urn:microsoft.com/office/officeart/2005/8/layout/list1"/>
    <dgm:cxn modelId="{01798783-71FD-42B6-9261-17450709D80E}" type="presOf" srcId="{91E7734E-5EBF-40CB-AD6F-9C3296144593}" destId="{F5BEFBAE-295A-425A-AC6B-2682168FFA24}" srcOrd="1" destOrd="0" presId="urn:microsoft.com/office/officeart/2005/8/layout/list1"/>
    <dgm:cxn modelId="{D4785686-9151-4B58-84A6-F470393CA8BF}" type="presOf" srcId="{778B2F4C-ADF5-473C-BCC9-1344D650D8B1}" destId="{CC4FDDD8-490C-4708-A70E-1ED53ECEBAD9}" srcOrd="0" destOrd="0" presId="urn:microsoft.com/office/officeart/2005/8/layout/list1"/>
    <dgm:cxn modelId="{17910AE8-0832-4374-A887-000C1306A49D}" type="presOf" srcId="{F5DEA053-F8A3-476D-B654-462ECD54ADD6}" destId="{78EA2EDC-90D2-4644-B256-5C7AA1C9B766}" srcOrd="0" destOrd="0" presId="urn:microsoft.com/office/officeart/2005/8/layout/list1"/>
    <dgm:cxn modelId="{AB3A7270-906C-496B-A0AF-6A91150F1127}" srcId="{6ACA20F0-6554-4E2D-8FEB-A02EC172CB8A}" destId="{C69E0ADE-8649-47F7-813A-791B8B69F6C6}" srcOrd="0" destOrd="0" parTransId="{04E9DCB0-E178-4CAD-93AB-F81486D6578E}" sibTransId="{6E200AB4-013B-4218-A6B5-E9F0894C486C}"/>
    <dgm:cxn modelId="{39EF5DF2-B884-429E-A66E-8BED4F91FCD9}" srcId="{F92E82BD-F147-464D-B6D3-A5869B932DBF}" destId="{F5DEA053-F8A3-476D-B654-462ECD54ADD6}" srcOrd="0" destOrd="0" parTransId="{C942672F-00B5-4D78-931D-F076EEC86033}" sibTransId="{46E24E86-469A-4A87-8A73-82E778D8E8A6}"/>
    <dgm:cxn modelId="{FBF96D7C-449D-41F0-B400-E81E4F99FA64}" srcId="{58F28CF1-18B3-48C7-9F2E-66AED8507C45}" destId="{6ACA20F0-6554-4E2D-8FEB-A02EC172CB8A}" srcOrd="2" destOrd="0" parTransId="{49D61F78-4CD0-4BD0-B193-C5754AEB39DA}" sibTransId="{EAF689E3-5C08-4822-BCF8-44287AEEFE30}"/>
    <dgm:cxn modelId="{FB38B6CC-553C-4F1F-AB6C-2261222A3D05}" type="presOf" srcId="{6ACA20F0-6554-4E2D-8FEB-A02EC172CB8A}" destId="{1D9F3FC4-AC83-4076-BB84-E53DCE5AEBFE}" srcOrd="1" destOrd="0" presId="urn:microsoft.com/office/officeart/2005/8/layout/list1"/>
    <dgm:cxn modelId="{97B38059-8CDF-4094-A8BC-50C343556252}" type="presOf" srcId="{91E7734E-5EBF-40CB-AD6F-9C3296144593}" destId="{AB8B4E98-2113-4B19-8C5B-65905B0B9D22}" srcOrd="0" destOrd="0" presId="urn:microsoft.com/office/officeart/2005/8/layout/list1"/>
    <dgm:cxn modelId="{6092ABBF-27CD-450A-98BF-61DEDE5FFBBB}" srcId="{91E7734E-5EBF-40CB-AD6F-9C3296144593}" destId="{778B2F4C-ADF5-473C-BCC9-1344D650D8B1}" srcOrd="0" destOrd="0" parTransId="{E9293C11-4BDF-4EFC-92F0-A2E3ACA77BDA}" sibTransId="{C1F630FE-3EC4-4E33-850E-FF7B93CF2C29}"/>
    <dgm:cxn modelId="{EE8186EB-D961-4F51-9DC9-4E0B1184DD60}" type="presOf" srcId="{C69E0ADE-8649-47F7-813A-791B8B69F6C6}" destId="{BB907E77-4318-4D8B-AF48-0A7298DF7015}" srcOrd="0" destOrd="0" presId="urn:microsoft.com/office/officeart/2005/8/layout/list1"/>
    <dgm:cxn modelId="{809580DA-CCBD-4A22-AF99-28C69C665DC6}" type="presParOf" srcId="{ABF4DA55-06EC-486F-8A70-FF47840569AB}" destId="{0A973A7D-0DBA-474B-AE4D-5C0024F281BA}" srcOrd="0" destOrd="0" presId="urn:microsoft.com/office/officeart/2005/8/layout/list1"/>
    <dgm:cxn modelId="{40EBA5FD-F3A0-495C-80F1-6BB3293D731C}" type="presParOf" srcId="{0A973A7D-0DBA-474B-AE4D-5C0024F281BA}" destId="{AB8B4E98-2113-4B19-8C5B-65905B0B9D22}" srcOrd="0" destOrd="0" presId="urn:microsoft.com/office/officeart/2005/8/layout/list1"/>
    <dgm:cxn modelId="{568B92FB-FBFE-4745-986F-4AB087D85716}" type="presParOf" srcId="{0A973A7D-0DBA-474B-AE4D-5C0024F281BA}" destId="{F5BEFBAE-295A-425A-AC6B-2682168FFA24}" srcOrd="1" destOrd="0" presId="urn:microsoft.com/office/officeart/2005/8/layout/list1"/>
    <dgm:cxn modelId="{1719291F-9C10-4B7E-B87B-3C8E8453B83A}" type="presParOf" srcId="{ABF4DA55-06EC-486F-8A70-FF47840569AB}" destId="{9632109A-E5A9-4538-A7A5-28D7A6507FF8}" srcOrd="1" destOrd="0" presId="urn:microsoft.com/office/officeart/2005/8/layout/list1"/>
    <dgm:cxn modelId="{33AA47CC-C4C7-4BE8-A497-1E3645CF0279}" type="presParOf" srcId="{ABF4DA55-06EC-486F-8A70-FF47840569AB}" destId="{CC4FDDD8-490C-4708-A70E-1ED53ECEBAD9}" srcOrd="2" destOrd="0" presId="urn:microsoft.com/office/officeart/2005/8/layout/list1"/>
    <dgm:cxn modelId="{FBFBDF48-8679-4622-8F7E-D4921AA846D7}" type="presParOf" srcId="{ABF4DA55-06EC-486F-8A70-FF47840569AB}" destId="{ED64CEA1-EF42-4AE7-90DF-48F24EC41697}" srcOrd="3" destOrd="0" presId="urn:microsoft.com/office/officeart/2005/8/layout/list1"/>
    <dgm:cxn modelId="{14DD3525-A03B-4009-8025-16DBF1E85773}" type="presParOf" srcId="{ABF4DA55-06EC-486F-8A70-FF47840569AB}" destId="{FB30037B-224F-4A9E-9FCD-B761E1C03949}" srcOrd="4" destOrd="0" presId="urn:microsoft.com/office/officeart/2005/8/layout/list1"/>
    <dgm:cxn modelId="{B86464AC-D2A0-462D-9C41-678C71600544}" type="presParOf" srcId="{FB30037B-224F-4A9E-9FCD-B761E1C03949}" destId="{D4A06970-EC82-4DE0-85A8-08F70D5A49FD}" srcOrd="0" destOrd="0" presId="urn:microsoft.com/office/officeart/2005/8/layout/list1"/>
    <dgm:cxn modelId="{DF65AE17-D199-4224-93CC-C4057EC9C480}" type="presParOf" srcId="{FB30037B-224F-4A9E-9FCD-B761E1C03949}" destId="{D085CF38-9F85-40EA-B1C2-08067DC72681}" srcOrd="1" destOrd="0" presId="urn:microsoft.com/office/officeart/2005/8/layout/list1"/>
    <dgm:cxn modelId="{A9B58A20-4BCA-44EC-93AA-CC39627AC513}" type="presParOf" srcId="{ABF4DA55-06EC-486F-8A70-FF47840569AB}" destId="{E91C7371-B8D1-455C-B50D-242560DB9ADC}" srcOrd="5" destOrd="0" presId="urn:microsoft.com/office/officeart/2005/8/layout/list1"/>
    <dgm:cxn modelId="{97A4E622-E21C-4660-A40C-4A7E09A3C74A}" type="presParOf" srcId="{ABF4DA55-06EC-486F-8A70-FF47840569AB}" destId="{78EA2EDC-90D2-4644-B256-5C7AA1C9B766}" srcOrd="6" destOrd="0" presId="urn:microsoft.com/office/officeart/2005/8/layout/list1"/>
    <dgm:cxn modelId="{AF57AB5A-A777-4047-9D3A-35418415E559}" type="presParOf" srcId="{ABF4DA55-06EC-486F-8A70-FF47840569AB}" destId="{C859A810-90A5-4DB7-A139-512A0757950C}" srcOrd="7" destOrd="0" presId="urn:microsoft.com/office/officeart/2005/8/layout/list1"/>
    <dgm:cxn modelId="{FEA72B16-C49A-431D-82D6-DFA694649135}" type="presParOf" srcId="{ABF4DA55-06EC-486F-8A70-FF47840569AB}" destId="{8A297C2E-E018-4AE9-8E24-D27B0A925AEF}" srcOrd="8" destOrd="0" presId="urn:microsoft.com/office/officeart/2005/8/layout/list1"/>
    <dgm:cxn modelId="{B11CE998-E0FF-4DDC-82F7-C3156923AA27}" type="presParOf" srcId="{8A297C2E-E018-4AE9-8E24-D27B0A925AEF}" destId="{7BD489DA-F05D-4D63-8E3B-710424054026}" srcOrd="0" destOrd="0" presId="urn:microsoft.com/office/officeart/2005/8/layout/list1"/>
    <dgm:cxn modelId="{09964060-6893-4427-AE3B-658DEC6E32EE}" type="presParOf" srcId="{8A297C2E-E018-4AE9-8E24-D27B0A925AEF}" destId="{1D9F3FC4-AC83-4076-BB84-E53DCE5AEBFE}" srcOrd="1" destOrd="0" presId="urn:microsoft.com/office/officeart/2005/8/layout/list1"/>
    <dgm:cxn modelId="{08BBC0CB-3707-4116-A122-0E961026A88D}" type="presParOf" srcId="{ABF4DA55-06EC-486F-8A70-FF47840569AB}" destId="{C7E7DA18-9A41-4889-AE21-5720F6DDAEF4}" srcOrd="9" destOrd="0" presId="urn:microsoft.com/office/officeart/2005/8/layout/list1"/>
    <dgm:cxn modelId="{AA93DDF3-82E5-40A7-8452-F272619708BC}" type="presParOf" srcId="{ABF4DA55-06EC-486F-8A70-FF47840569AB}" destId="{BB907E77-4318-4D8B-AF48-0A7298DF7015}"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1453170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2288053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32438555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BCDA6-7673-4DC2-A02F-811EC6A246FA}" type="datetimeFigureOut">
              <a:rPr lang="es-ES" smtClean="0"/>
              <a:pPr/>
              <a:t>25/06/2019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37693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40833863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4093506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2617530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1784765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6928478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3560670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3226190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EBDECD4-65B1-4BCF-8A7D-8B70A0393494}" type="datetimeFigureOut">
              <a:rPr lang="es-ES" smtClean="0"/>
              <a:pPr/>
              <a:t>25/06/2019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2428737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DECD4-65B1-4BCF-8A7D-8B70A0393494}" type="datetimeFigureOut">
              <a:rPr lang="es-ES" smtClean="0"/>
              <a:pPr/>
              <a:t>25/06/2019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AC003-FFD4-49E4-8F2B-11918512A718}" type="slidenum">
              <a:rPr lang="es-ES" smtClean="0"/>
              <a:pPr/>
              <a:t>‹#›</a:t>
            </a:fld>
            <a:endParaRPr lang="es-ES"/>
          </a:p>
        </p:txBody>
      </p:sp>
    </p:spTree>
    <p:extLst>
      <p:ext uri="{BB962C8B-B14F-4D97-AF65-F5344CB8AC3E}">
        <p14:creationId xmlns:p14="http://schemas.microsoft.com/office/powerpoint/2010/main" xmlns="" val="1256846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BCDA6-7673-4DC2-A02F-811EC6A246FA}" type="datetimeFigureOut">
              <a:rPr lang="es-ES" smtClean="0"/>
              <a:pPr/>
              <a:t>25/06/2019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212146331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FC35E058-29F3-4117-8750-11F1DF6EF5C4}"/>
              </a:ext>
            </a:extLst>
          </p:cNvPr>
          <p:cNvSpPr txBox="1"/>
          <p:nvPr/>
        </p:nvSpPr>
        <p:spPr>
          <a:xfrm>
            <a:off x="0" y="4258488"/>
            <a:ext cx="9144000" cy="923330"/>
          </a:xfrm>
          <a:prstGeom prst="rect">
            <a:avLst/>
          </a:prstGeom>
          <a:noFill/>
        </p:spPr>
        <p:txBody>
          <a:bodyPr wrap="square" rtlCol="0">
            <a:spAutoFit/>
          </a:bodyPr>
          <a:lstStyle/>
          <a:p>
            <a:pPr algn="ctr"/>
            <a:r>
              <a:rPr lang="ro-RO" sz="5400" b="1" spc="50" dirty="0">
                <a:ln w="0"/>
                <a:solidFill>
                  <a:schemeClr val="bg2"/>
                </a:solidFill>
                <a:effectLst>
                  <a:innerShdw blurRad="63500" dist="50800" dir="13500000">
                    <a:srgbClr val="000000">
                      <a:alpha val="50000"/>
                    </a:srgbClr>
                  </a:innerShdw>
                </a:effectLst>
              </a:rPr>
              <a:t>„EL VA ÎNTOARCE INIMILE</a:t>
            </a:r>
            <a:r>
              <a:rPr lang="ro-RO" sz="5400" b="1" spc="50" dirty="0" smtClean="0">
                <a:ln w="0"/>
                <a:solidFill>
                  <a:schemeClr val="bg2"/>
                </a:solidFill>
                <a:effectLst>
                  <a:innerShdw blurRad="63500" dist="50800" dir="13500000">
                    <a:srgbClr val="000000">
                      <a:alpha val="50000"/>
                    </a:srgbClr>
                  </a:innerShdw>
                </a:effectLst>
              </a:rPr>
              <a:t>...”</a:t>
            </a:r>
            <a:endParaRPr lang="ro-RO" sz="5400" b="1" spc="50" dirty="0">
              <a:ln w="0"/>
              <a:solidFill>
                <a:schemeClr val="bg2"/>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59B9DF17-4822-49CD-9360-CB79B9E4C746}"/>
              </a:ext>
            </a:extLst>
          </p:cNvPr>
          <p:cNvSpPr txBox="1"/>
          <p:nvPr/>
        </p:nvSpPr>
        <p:spPr>
          <a:xfrm>
            <a:off x="5962231" y="6374674"/>
            <a:ext cx="3181769" cy="369332"/>
          </a:xfrm>
          <a:prstGeom prst="rect">
            <a:avLst/>
          </a:prstGeom>
          <a:noFill/>
        </p:spPr>
        <p:txBody>
          <a:bodyPr wrap="none" rtlCol="0">
            <a:spAutoFit/>
          </a:bodyPr>
          <a:lstStyle/>
          <a:p>
            <a:pPr algn="r"/>
            <a:r>
              <a:rPr lang="ro-RO" b="1" dirty="0">
                <a:solidFill>
                  <a:srgbClr val="DCD3CE"/>
                </a:solidFill>
              </a:rPr>
              <a:t>Studiul 13 pentru 29 Iunie </a:t>
            </a:r>
            <a:r>
              <a:rPr lang="ro-RO" b="1" dirty="0" smtClean="0">
                <a:solidFill>
                  <a:srgbClr val="DCD3CE"/>
                </a:solidFill>
              </a:rPr>
              <a:t>2019</a:t>
            </a:r>
            <a:endParaRPr lang="ro-RO" b="1" dirty="0">
              <a:solidFill>
                <a:srgbClr val="DCD3CE"/>
              </a:solidFill>
            </a:endParaRPr>
          </a:p>
        </p:txBody>
      </p:sp>
    </p:spTree>
    <p:extLst>
      <p:ext uri="{BB962C8B-B14F-4D97-AF65-F5344CB8AC3E}">
        <p14:creationId xmlns:p14="http://schemas.microsoft.com/office/powerpoint/2010/main" xmlns="" val="2049165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07C1052-7204-4BE4-82F8-D021A8479EAB}"/>
              </a:ext>
            </a:extLst>
          </p:cNvPr>
          <p:cNvSpPr/>
          <p:nvPr/>
        </p:nvSpPr>
        <p:spPr>
          <a:xfrm>
            <a:off x="557349" y="575163"/>
            <a:ext cx="8107680" cy="5401479"/>
          </a:xfrm>
          <a:prstGeom prst="rect">
            <a:avLst/>
          </a:prstGeom>
        </p:spPr>
        <p:txBody>
          <a:bodyPr wrap="square">
            <a:spAutoFit/>
          </a:bodyPr>
          <a:lstStyle/>
          <a:p>
            <a:pPr indent="360363" algn="just">
              <a:spcBef>
                <a:spcPts val="600"/>
              </a:spcBef>
            </a:pPr>
            <a:r>
              <a:rPr lang="ro-RO" sz="2300" b="1" dirty="0" smtClean="0">
                <a:latin typeface="Comic Sans MS" panose="030F0702030302020204" pitchFamily="66" charset="0"/>
              </a:rPr>
              <a:t>Astăzi, în spiritul şi puterea lui Ilie şi a lui Ioan Botezătorul, solii rânduiţi de Dumnezeu atrag atenţia unei lumii în pragul judecăţii la evenimentele solemne, gata să aibă loc în legătură cu orele de încheiere ale timpului de har şi arătarea lui Isus Hristos ca Împărat al împăraţilor şi ca Domn al domnilor. În curând, orice om urmează să fie judecat pentru faptele făcute în trup. Ceasul judecăţii lui Dumnezeu a sosit, şi asupra membrilor bisericii Sale de pe pământ zace răspunderea solemnă de a da avertizarea acelora care stau chiar în pragul distrugerii veşnice. Fiecărei fiinţe omeneşti din lumea largă, care va lua aminte, trebuie să i se explice clar principiile care sunt în joc în lupta cea mare, care se duce, principii de care depind destinele lumii întregi.</a:t>
            </a:r>
            <a:endParaRPr lang="ro-RO" sz="23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AB5CC24A-979A-4E58-8BBD-D643109EA6E8}"/>
              </a:ext>
            </a:extLst>
          </p:cNvPr>
          <p:cNvSpPr txBox="1"/>
          <p:nvPr/>
        </p:nvSpPr>
        <p:spPr>
          <a:xfrm>
            <a:off x="4644120" y="6080747"/>
            <a:ext cx="4020909" cy="369332"/>
          </a:xfrm>
          <a:prstGeom prst="rect">
            <a:avLst/>
          </a:prstGeom>
          <a:noFill/>
        </p:spPr>
        <p:txBody>
          <a:bodyPr wrap="none" rtlCol="0">
            <a:spAutoFit/>
          </a:bodyPr>
          <a:lstStyle/>
          <a:p>
            <a:pPr algn="r"/>
            <a:r>
              <a:rPr lang="ro-RO" b="1" smtClean="0"/>
              <a:t>E.G.W. (Profeţi şi </a:t>
            </a:r>
            <a:r>
              <a:rPr lang="ro-RO" b="1"/>
              <a:t>Regi</a:t>
            </a:r>
            <a:r>
              <a:rPr lang="ro-RO" b="1"/>
              <a:t>, </a:t>
            </a:r>
            <a:r>
              <a:rPr lang="ro-RO" b="1" smtClean="0"/>
              <a:t>ca</a:t>
            </a:r>
            <a:r>
              <a:rPr lang="ro-RO" b="1" smtClean="0"/>
              <a:t>p. 59</a:t>
            </a:r>
            <a:r>
              <a:rPr lang="ro-RO" b="1" smtClean="0"/>
              <a:t>, </a:t>
            </a:r>
            <a:r>
              <a:rPr lang="ro-RO" b="1" smtClean="0"/>
              <a:t>pag</a:t>
            </a:r>
            <a:r>
              <a:rPr lang="ro-RO" b="1" smtClean="0"/>
              <a:t>. </a:t>
            </a:r>
            <a:r>
              <a:rPr lang="ro-RO" b="1" smtClean="0"/>
              <a:t>716</a:t>
            </a:r>
            <a:r>
              <a:rPr lang="ro-RO" b="1" smtClean="0"/>
              <a:t>)</a:t>
            </a:r>
            <a:endParaRPr lang="ro-RO" b="1"/>
          </a:p>
        </p:txBody>
      </p:sp>
    </p:spTree>
    <p:extLst>
      <p:ext uri="{BB962C8B-B14F-4D97-AF65-F5344CB8AC3E}">
        <p14:creationId xmlns:p14="http://schemas.microsoft.com/office/powerpoint/2010/main" xmlns="" val="167157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5E5A561-6816-434F-87F9-28B25E75B52A}"/>
              </a:ext>
            </a:extLst>
          </p:cNvPr>
          <p:cNvSpPr/>
          <p:nvPr/>
        </p:nvSpPr>
        <p:spPr>
          <a:xfrm>
            <a:off x="0" y="4919008"/>
            <a:ext cx="9144000" cy="1938992"/>
          </a:xfrm>
          <a:prstGeom prst="rect">
            <a:avLst/>
          </a:prstGeom>
          <a:solidFill>
            <a:srgbClr val="D4A584">
              <a:alpha val="60000"/>
            </a:srgbClr>
          </a:solidFill>
          <a:effectLst>
            <a:softEdge rad="25400"/>
          </a:effectLst>
        </p:spPr>
        <p:txBody>
          <a:bodyPr wrap="square">
            <a:spAutoFit/>
            <a:scene3d>
              <a:camera prst="orthographicFront"/>
              <a:lightRig rig="threePt" dir="t"/>
            </a:scene3d>
            <a:sp3d extrusionH="57150">
              <a:bevelT w="38100" h="38100"/>
            </a:sp3d>
          </a:bodyPr>
          <a:lstStyle/>
          <a:p>
            <a:pPr algn="ctr"/>
            <a:r>
              <a:rPr lang="ro-RO" sz="2400" b="1" dirty="0" smtClean="0">
                <a:solidFill>
                  <a:srgbClr val="800000"/>
                </a:solidFill>
                <a:latin typeface="Comic Sans MS" panose="030F0702030302020204" pitchFamily="66" charset="0"/>
              </a:rPr>
              <a:t>„Iată, vă voi trimite pe prorocul Ilie înainte de a veni ziua Domnului, ziua aceea mare </a:t>
            </a:r>
            <a:r>
              <a:rPr lang="ro-RO" sz="2400" b="1" dirty="0" smtClean="0">
                <a:solidFill>
                  <a:srgbClr val="800000"/>
                </a:solidFill>
                <a:latin typeface="Comic Sans MS" panose="030F0702030302020204" pitchFamily="66" charset="0"/>
              </a:rPr>
              <a:t>şi înfricoşată</a:t>
            </a:r>
            <a:r>
              <a:rPr lang="ro-RO" sz="2400" b="1" dirty="0" smtClean="0">
                <a:solidFill>
                  <a:srgbClr val="800000"/>
                </a:solidFill>
                <a:latin typeface="Comic Sans MS" panose="030F0702030302020204" pitchFamily="66" charset="0"/>
              </a:rPr>
              <a:t>. El va întoarce inima </a:t>
            </a:r>
            <a:r>
              <a:rPr lang="ro-RO" sz="2400" b="1" dirty="0" smtClean="0">
                <a:solidFill>
                  <a:srgbClr val="800000"/>
                </a:solidFill>
                <a:latin typeface="Comic Sans MS" panose="030F0702030302020204" pitchFamily="66" charset="0"/>
              </a:rPr>
              <a:t>părinţilor </a:t>
            </a:r>
            <a:r>
              <a:rPr lang="ro-RO" sz="2400" b="1" dirty="0" smtClean="0">
                <a:solidFill>
                  <a:srgbClr val="800000"/>
                </a:solidFill>
                <a:latin typeface="Comic Sans MS" panose="030F0702030302020204" pitchFamily="66" charset="0"/>
              </a:rPr>
              <a:t>spre copii </a:t>
            </a:r>
            <a:r>
              <a:rPr lang="ro-RO" sz="2400" b="1" dirty="0" smtClean="0">
                <a:solidFill>
                  <a:srgbClr val="800000"/>
                </a:solidFill>
                <a:latin typeface="Comic Sans MS" panose="030F0702030302020204" pitchFamily="66" charset="0"/>
              </a:rPr>
              <a:t>şi </a:t>
            </a:r>
            <a:r>
              <a:rPr lang="ro-RO" sz="2400" b="1" dirty="0" smtClean="0">
                <a:solidFill>
                  <a:srgbClr val="800000"/>
                </a:solidFill>
                <a:latin typeface="Comic Sans MS" panose="030F0702030302020204" pitchFamily="66" charset="0"/>
              </a:rPr>
              <a:t>inima copiilor spre </a:t>
            </a:r>
            <a:r>
              <a:rPr lang="ro-RO" sz="2400" b="1" dirty="0" smtClean="0">
                <a:solidFill>
                  <a:srgbClr val="800000"/>
                </a:solidFill>
                <a:latin typeface="Comic Sans MS" panose="030F0702030302020204" pitchFamily="66" charset="0"/>
              </a:rPr>
              <a:t>părinţii </a:t>
            </a:r>
            <a:r>
              <a:rPr lang="ro-RO" sz="2400" b="1" dirty="0" smtClean="0">
                <a:solidFill>
                  <a:srgbClr val="800000"/>
                </a:solidFill>
                <a:latin typeface="Comic Sans MS" panose="030F0702030302020204" pitchFamily="66" charset="0"/>
              </a:rPr>
              <a:t>lor, ca nu cumva, la venirea Mea, să lovesc </a:t>
            </a:r>
            <a:r>
              <a:rPr lang="ro-RO" sz="2400" b="1" dirty="0" smtClean="0">
                <a:solidFill>
                  <a:srgbClr val="800000"/>
                </a:solidFill>
                <a:latin typeface="Comic Sans MS" panose="030F0702030302020204" pitchFamily="66" charset="0"/>
              </a:rPr>
              <a:t>ţara </a:t>
            </a:r>
            <a:r>
              <a:rPr lang="ro-RO" sz="2400" b="1" dirty="0" smtClean="0">
                <a:solidFill>
                  <a:srgbClr val="800000"/>
                </a:solidFill>
                <a:latin typeface="Comic Sans MS" panose="030F0702030302020204" pitchFamily="66" charset="0"/>
              </a:rPr>
              <a:t>cu blestem!”</a:t>
            </a:r>
            <a:r>
              <a:rPr lang="ro-RO" b="1" dirty="0" smtClean="0">
                <a:solidFill>
                  <a:srgbClr val="800000"/>
                </a:solidFill>
                <a:latin typeface="Comic Sans MS" panose="030F0702030302020204" pitchFamily="66" charset="0"/>
              </a:rPr>
              <a:t> </a:t>
            </a:r>
            <a:r>
              <a:rPr lang="ro-RO" sz="2000" b="1" dirty="0" smtClean="0">
                <a:solidFill>
                  <a:srgbClr val="800000"/>
                </a:solidFill>
                <a:latin typeface="Comic Sans MS" panose="030F0702030302020204" pitchFamily="66" charset="0"/>
              </a:rPr>
              <a:t>(Maleahi 4:5,6)</a:t>
            </a:r>
            <a:endParaRPr lang="ro-RO" sz="2000" b="1" dirty="0">
              <a:solidFill>
                <a:srgbClr val="800000"/>
              </a:solidFill>
              <a:latin typeface="Comic Sans MS" panose="030F0702030302020204" pitchFamily="66" charset="0"/>
            </a:endParaRPr>
          </a:p>
        </p:txBody>
      </p:sp>
    </p:spTree>
    <p:extLst>
      <p:ext uri="{BB962C8B-B14F-4D97-AF65-F5344CB8AC3E}">
        <p14:creationId xmlns:p14="http://schemas.microsoft.com/office/powerpoint/2010/main" xmlns="" val="12969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xmlns="">
                  <a14:imgLayer r:embed="rId3">
                    <a14:imgEffect>
                      <a14:artisticBlur radius="5"/>
                    </a14:imgEffect>
                    <a14:imgEffect>
                      <a14:brightnessContrast bright="-29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69B0EFA-45EC-4507-B62A-B582799BBC13}"/>
              </a:ext>
            </a:extLst>
          </p:cNvPr>
          <p:cNvSpPr txBox="1"/>
          <p:nvPr/>
        </p:nvSpPr>
        <p:spPr>
          <a:xfrm>
            <a:off x="426719" y="3862250"/>
            <a:ext cx="5856994" cy="2708434"/>
          </a:xfrm>
          <a:prstGeom prst="rect">
            <a:avLst/>
          </a:prstGeom>
          <a:noFill/>
        </p:spPr>
        <p:txBody>
          <a:bodyPr wrap="square" rtlCol="0">
            <a:spAutoFit/>
          </a:bodyPr>
          <a:lstStyle/>
          <a:p>
            <a:pPr>
              <a:spcBef>
                <a:spcPts val="600"/>
              </a:spcBef>
              <a:spcAft>
                <a:spcPts val="600"/>
              </a:spcAft>
            </a:pPr>
            <a:r>
              <a:rPr lang="ro-RO" sz="2000" b="1" dirty="0">
                <a:solidFill>
                  <a:schemeClr val="bg1"/>
                </a:solidFill>
                <a:effectLst>
                  <a:outerShdw blurRad="38100" dist="38100" dir="2700000" algn="tl">
                    <a:srgbClr val="000000">
                      <a:alpha val="43137"/>
                    </a:srgbClr>
                  </a:outerShdw>
                </a:effectLst>
              </a:rPr>
              <a:t>O </a:t>
            </a:r>
            <a:r>
              <a:rPr lang="ro-RO" sz="2000" b="1" dirty="0" smtClean="0">
                <a:solidFill>
                  <a:schemeClr val="bg1"/>
                </a:solidFill>
                <a:effectLst>
                  <a:outerShdw blurRad="38100" dist="38100" dir="2700000" algn="tl">
                    <a:srgbClr val="000000">
                      <a:alpha val="43137"/>
                    </a:srgbClr>
                  </a:outerShdw>
                </a:effectLst>
              </a:rPr>
              <a:t>profeţie </a:t>
            </a:r>
            <a:r>
              <a:rPr lang="ro-RO" sz="2000" b="1" dirty="0">
                <a:solidFill>
                  <a:schemeClr val="bg1"/>
                </a:solidFill>
                <a:effectLst>
                  <a:outerShdw blurRad="38100" dist="38100" dir="2700000" algn="tl">
                    <a:srgbClr val="000000">
                      <a:alpha val="43137"/>
                    </a:srgbClr>
                  </a:outerShdw>
                </a:effectLst>
              </a:rPr>
              <a:t>despre reconciliere: Maleahi </a:t>
            </a:r>
            <a:r>
              <a:rPr lang="ro-RO" sz="2000" b="1" dirty="0" smtClean="0">
                <a:solidFill>
                  <a:schemeClr val="bg1"/>
                </a:solidFill>
                <a:effectLst>
                  <a:outerShdw blurRad="38100" dist="38100" dir="2700000" algn="tl">
                    <a:srgbClr val="000000">
                      <a:alpha val="43137"/>
                    </a:srgbClr>
                  </a:outerShdw>
                </a:effectLst>
              </a:rPr>
              <a:t>4:5-6</a:t>
            </a:r>
          </a:p>
          <a:p>
            <a:pPr>
              <a:spcBef>
                <a:spcPts val="600"/>
              </a:spcBef>
              <a:spcAft>
                <a:spcPts val="600"/>
              </a:spcAft>
            </a:pPr>
            <a:r>
              <a:rPr lang="ro-RO" sz="2000" b="1" dirty="0" smtClean="0">
                <a:solidFill>
                  <a:schemeClr val="bg1"/>
                </a:solidFill>
                <a:effectLst>
                  <a:outerShdw blurRad="38100" dist="38100" dir="2700000" algn="tl">
                    <a:srgbClr val="000000">
                      <a:alpha val="43137"/>
                    </a:srgbClr>
                  </a:outerShdw>
                </a:effectLst>
              </a:rPr>
              <a:t>Un </a:t>
            </a:r>
            <a:r>
              <a:rPr lang="ro-RO" sz="2000" b="1" dirty="0">
                <a:solidFill>
                  <a:schemeClr val="bg1"/>
                </a:solidFill>
                <a:effectLst>
                  <a:outerShdw blurRad="38100" dist="38100" dir="2700000" algn="tl">
                    <a:srgbClr val="000000">
                      <a:alpha val="43137"/>
                    </a:srgbClr>
                  </a:outerShdw>
                </a:effectLst>
              </a:rPr>
              <a:t>model al reconcilierii: </a:t>
            </a:r>
            <a:r>
              <a:rPr lang="ro-RO" sz="2000" b="1" dirty="0" smtClean="0">
                <a:solidFill>
                  <a:schemeClr val="bg1"/>
                </a:solidFill>
                <a:effectLst>
                  <a:outerShdw blurRad="38100" dist="38100" dir="2700000" algn="tl">
                    <a:srgbClr val="000000">
                      <a:alpha val="43137"/>
                    </a:srgbClr>
                  </a:outerShdw>
                </a:effectLst>
              </a:rPr>
              <a:t>Ilie</a:t>
            </a:r>
          </a:p>
          <a:p>
            <a:pPr lvl="1">
              <a:spcBef>
                <a:spcPts val="600"/>
              </a:spcBef>
              <a:spcAft>
                <a:spcPts val="600"/>
              </a:spcAft>
            </a:pPr>
            <a:r>
              <a:rPr lang="ro-RO" sz="2000" b="1" dirty="0" smtClean="0">
                <a:solidFill>
                  <a:schemeClr val="bg1"/>
                </a:solidFill>
                <a:effectLst>
                  <a:outerShdw blurRad="38100" dist="38100" dir="2700000" algn="tl">
                    <a:srgbClr val="000000">
                      <a:alpha val="43137"/>
                    </a:srgbClr>
                  </a:outerShdw>
                </a:effectLst>
              </a:rPr>
              <a:t>Ilie şi </a:t>
            </a:r>
            <a:r>
              <a:rPr lang="ro-RO" sz="2000" b="1" dirty="0">
                <a:solidFill>
                  <a:schemeClr val="bg1"/>
                </a:solidFill>
                <a:effectLst>
                  <a:outerShdw blurRad="38100" dist="38100" dir="2700000" algn="tl">
                    <a:srgbClr val="000000">
                      <a:alpha val="43137"/>
                    </a:srgbClr>
                  </a:outerShdw>
                </a:effectLst>
              </a:rPr>
              <a:t>familia (1 </a:t>
            </a:r>
            <a:r>
              <a:rPr lang="ro-RO" sz="2000" b="1" dirty="0" smtClean="0">
                <a:solidFill>
                  <a:schemeClr val="bg1"/>
                </a:solidFill>
                <a:effectLst>
                  <a:outerShdw blurRad="38100" dist="38100" dir="2700000" algn="tl">
                    <a:srgbClr val="000000">
                      <a:alpha val="43137"/>
                    </a:srgbClr>
                  </a:outerShdw>
                </a:effectLst>
              </a:rPr>
              <a:t>Împăraţi </a:t>
            </a:r>
            <a:r>
              <a:rPr lang="ro-RO" sz="2000" b="1" dirty="0">
                <a:solidFill>
                  <a:schemeClr val="bg1"/>
                </a:solidFill>
                <a:effectLst>
                  <a:outerShdw blurRad="38100" dist="38100" dir="2700000" algn="tl">
                    <a:srgbClr val="000000">
                      <a:alpha val="43137"/>
                    </a:srgbClr>
                  </a:outerShdw>
                </a:effectLst>
              </a:rPr>
              <a:t>17</a:t>
            </a:r>
            <a:r>
              <a:rPr lang="ro-RO" sz="2000" b="1" dirty="0" smtClean="0">
                <a:solidFill>
                  <a:schemeClr val="bg1"/>
                </a:solidFill>
                <a:effectLst>
                  <a:outerShdw blurRad="38100" dist="38100" dir="2700000" algn="tl">
                    <a:srgbClr val="000000">
                      <a:alpha val="43137"/>
                    </a:srgbClr>
                  </a:outerShdw>
                </a:effectLst>
              </a:rPr>
              <a:t>)</a:t>
            </a:r>
          </a:p>
          <a:p>
            <a:pPr lvl="1">
              <a:spcBef>
                <a:spcPts val="600"/>
              </a:spcBef>
              <a:spcAft>
                <a:spcPts val="600"/>
              </a:spcAft>
            </a:pPr>
            <a:r>
              <a:rPr lang="ro-RO" sz="2000" b="1" dirty="0" smtClean="0">
                <a:solidFill>
                  <a:schemeClr val="bg1"/>
                </a:solidFill>
                <a:effectLst>
                  <a:outerShdw blurRad="38100" dist="38100" dir="2700000" algn="tl">
                    <a:srgbClr val="000000">
                      <a:alpha val="43137"/>
                    </a:srgbClr>
                  </a:outerShdw>
                </a:effectLst>
              </a:rPr>
              <a:t>Ilie şi </a:t>
            </a:r>
            <a:r>
              <a:rPr lang="ro-RO" sz="2000" b="1" dirty="0">
                <a:solidFill>
                  <a:schemeClr val="bg1"/>
                </a:solidFill>
                <a:effectLst>
                  <a:outerShdw blurRad="38100" dist="38100" dir="2700000" algn="tl">
                    <a:srgbClr val="000000">
                      <a:alpha val="43137"/>
                    </a:srgbClr>
                  </a:outerShdw>
                </a:effectLst>
              </a:rPr>
              <a:t>biserica (1 </a:t>
            </a:r>
            <a:r>
              <a:rPr lang="ro-RO" sz="2000" b="1" dirty="0" smtClean="0">
                <a:solidFill>
                  <a:schemeClr val="bg1"/>
                </a:solidFill>
                <a:effectLst>
                  <a:outerShdw blurRad="38100" dist="38100" dir="2700000" algn="tl">
                    <a:srgbClr val="000000">
                      <a:alpha val="43137"/>
                    </a:srgbClr>
                  </a:outerShdw>
                </a:effectLst>
              </a:rPr>
              <a:t>Împăraţi </a:t>
            </a:r>
            <a:r>
              <a:rPr lang="ro-RO" sz="2000" b="1" dirty="0">
                <a:solidFill>
                  <a:schemeClr val="bg1"/>
                </a:solidFill>
                <a:effectLst>
                  <a:outerShdw blurRad="38100" dist="38100" dir="2700000" algn="tl">
                    <a:srgbClr val="000000">
                      <a:alpha val="43137"/>
                    </a:srgbClr>
                  </a:outerShdw>
                </a:effectLst>
              </a:rPr>
              <a:t>18</a:t>
            </a:r>
            <a:r>
              <a:rPr lang="ro-RO" sz="2000" b="1" dirty="0" smtClean="0">
                <a:solidFill>
                  <a:schemeClr val="bg1"/>
                </a:solidFill>
                <a:effectLst>
                  <a:outerShdw blurRad="38100" dist="38100" dir="2700000" algn="tl">
                    <a:srgbClr val="000000">
                      <a:alpha val="43137"/>
                    </a:srgbClr>
                  </a:outerShdw>
                </a:effectLst>
              </a:rPr>
              <a:t>)</a:t>
            </a:r>
          </a:p>
          <a:p>
            <a:pPr>
              <a:spcBef>
                <a:spcPts val="600"/>
              </a:spcBef>
              <a:spcAft>
                <a:spcPts val="600"/>
              </a:spcAft>
            </a:pPr>
            <a:r>
              <a:rPr lang="ro-RO" sz="2000" b="1" dirty="0" smtClean="0">
                <a:solidFill>
                  <a:schemeClr val="bg1"/>
                </a:solidFill>
                <a:effectLst>
                  <a:outerShdw blurRad="38100" dist="38100" dir="2700000" algn="tl">
                    <a:srgbClr val="000000">
                      <a:alpha val="43137"/>
                    </a:srgbClr>
                  </a:outerShdw>
                </a:effectLst>
              </a:rPr>
              <a:t>Împlinirea profeţiei</a:t>
            </a:r>
            <a:r>
              <a:rPr lang="ro-RO" sz="2000" b="1" dirty="0">
                <a:solidFill>
                  <a:schemeClr val="bg1"/>
                </a:solidFill>
                <a:effectLst>
                  <a:outerShdw blurRad="38100" dist="38100" dir="2700000" algn="tl">
                    <a:srgbClr val="000000">
                      <a:alpha val="43137"/>
                    </a:srgbClr>
                  </a:outerShdw>
                </a:effectLst>
              </a:rPr>
              <a:t>: Ioan </a:t>
            </a:r>
            <a:r>
              <a:rPr lang="ro-RO" sz="2000" b="1" dirty="0" smtClean="0">
                <a:solidFill>
                  <a:schemeClr val="bg1"/>
                </a:solidFill>
                <a:effectLst>
                  <a:outerShdw blurRad="38100" dist="38100" dir="2700000" algn="tl">
                    <a:srgbClr val="000000">
                      <a:alpha val="43137"/>
                    </a:srgbClr>
                  </a:outerShdw>
                </a:effectLst>
              </a:rPr>
              <a:t>Botezătorul</a:t>
            </a:r>
          </a:p>
          <a:p>
            <a:pPr>
              <a:spcBef>
                <a:spcPts val="600"/>
              </a:spcBef>
              <a:spcAft>
                <a:spcPts val="600"/>
              </a:spcAft>
            </a:pPr>
            <a:r>
              <a:rPr lang="ro-RO" sz="2000" b="1" dirty="0" smtClean="0">
                <a:solidFill>
                  <a:schemeClr val="bg1"/>
                </a:solidFill>
                <a:effectLst>
                  <a:outerShdw blurRad="38100" dist="38100" dir="2700000" algn="tl">
                    <a:srgbClr val="000000">
                      <a:alpha val="43137"/>
                    </a:srgbClr>
                  </a:outerShdw>
                </a:effectLst>
              </a:rPr>
              <a:t>Reconcilierea </a:t>
            </a:r>
            <a:r>
              <a:rPr lang="ro-RO" sz="2000" b="1" dirty="0">
                <a:solidFill>
                  <a:schemeClr val="bg1"/>
                </a:solidFill>
                <a:effectLst>
                  <a:outerShdw blurRad="38100" dist="38100" dir="2700000" algn="tl">
                    <a:srgbClr val="000000">
                      <a:alpha val="43137"/>
                    </a:srgbClr>
                  </a:outerShdw>
                </a:effectLst>
              </a:rPr>
              <a:t>în timpurile de pe urmă: Ilie de </a:t>
            </a:r>
            <a:r>
              <a:rPr lang="ro-RO" sz="2000" b="1" dirty="0" smtClean="0">
                <a:solidFill>
                  <a:schemeClr val="bg1"/>
                </a:solidFill>
                <a:effectLst>
                  <a:outerShdw blurRad="38100" dist="38100" dir="2700000" algn="tl">
                    <a:srgbClr val="000000">
                      <a:alpha val="43137"/>
                    </a:srgbClr>
                  </a:outerShdw>
                </a:effectLst>
              </a:rPr>
              <a:t>azi</a:t>
            </a:r>
            <a:endParaRPr lang="ro-RO" sz="2000"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AAC60A3C-F846-4F14-B595-BCE245C7DDD6}"/>
              </a:ext>
            </a:extLst>
          </p:cNvPr>
          <p:cNvSpPr txBox="1"/>
          <p:nvPr/>
        </p:nvSpPr>
        <p:spPr>
          <a:xfrm>
            <a:off x="1227908" y="116695"/>
            <a:ext cx="4014775" cy="3323987"/>
          </a:xfrm>
          <a:prstGeom prst="rect">
            <a:avLst/>
          </a:prstGeom>
          <a:noFill/>
        </p:spPr>
        <p:txBody>
          <a:bodyPr wrap="square" rtlCol="0">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„Înainte de a veni ziua Domnului,” Ilie vine, în mod figurat, ca să </a:t>
            </a:r>
            <a:r>
              <a:rPr lang="ro-RO" sz="2000" b="1" dirty="0" smtClean="0">
                <a:solidFill>
                  <a:schemeClr val="bg1"/>
                </a:solidFill>
                <a:effectLst>
                  <a:outerShdw blurRad="38100" dist="38100" dir="2700000" algn="tl">
                    <a:srgbClr val="000000">
                      <a:alpha val="43137"/>
                    </a:srgbClr>
                  </a:outerShdw>
                </a:effectLst>
              </a:rPr>
              <a:t>întoarcă </a:t>
            </a:r>
            <a:r>
              <a:rPr lang="ro-RO" sz="2000" b="1" dirty="0">
                <a:solidFill>
                  <a:schemeClr val="bg1"/>
                </a:solidFill>
                <a:effectLst>
                  <a:outerShdw blurRad="38100" dist="38100" dir="2700000" algn="tl">
                    <a:srgbClr val="000000">
                      <a:alpha val="43137"/>
                    </a:srgbClr>
                  </a:outerShdw>
                </a:effectLst>
              </a:rPr>
              <a:t>inimile </a:t>
            </a:r>
            <a:r>
              <a:rPr lang="ro-RO" sz="2000" b="1" dirty="0" smtClean="0">
                <a:solidFill>
                  <a:schemeClr val="bg1"/>
                </a:solidFill>
                <a:effectLst>
                  <a:outerShdw blurRad="38100" dist="38100" dir="2700000" algn="tl">
                    <a:srgbClr val="000000">
                      <a:alpha val="43137"/>
                    </a:srgbClr>
                  </a:outerShdw>
                </a:effectLst>
              </a:rPr>
              <a:t>părinţilor </a:t>
            </a:r>
            <a:r>
              <a:rPr lang="ro-RO" sz="2000" b="1" dirty="0">
                <a:solidFill>
                  <a:schemeClr val="bg1"/>
                </a:solidFill>
                <a:effectLst>
                  <a:outerShdw blurRad="38100" dist="38100" dir="2700000" algn="tl">
                    <a:srgbClr val="000000">
                      <a:alpha val="43137"/>
                    </a:srgbClr>
                  </a:outerShdw>
                </a:effectLst>
              </a:rPr>
              <a:t>spre copii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inimile copiilor spre </a:t>
            </a:r>
            <a:r>
              <a:rPr lang="ro-RO" sz="2000" b="1" dirty="0" smtClean="0">
                <a:solidFill>
                  <a:schemeClr val="bg1"/>
                </a:solidFill>
                <a:effectLst>
                  <a:outerShdw blurRad="38100" dist="38100" dir="2700000" algn="tl">
                    <a:srgbClr val="000000">
                      <a:alpha val="43137"/>
                    </a:srgbClr>
                  </a:outerShdw>
                </a:effectLst>
              </a:rPr>
              <a:t>părinţi</a:t>
            </a:r>
            <a:r>
              <a:rPr lang="ro-RO" sz="2000" b="1" dirty="0">
                <a:solidFill>
                  <a:schemeClr val="bg1"/>
                </a:solidFill>
                <a:effectLst>
                  <a:outerShdw blurRad="38100" dist="38100" dir="2700000" algn="tl">
                    <a:srgbClr val="000000">
                      <a:alpha val="43137"/>
                    </a:srgbClr>
                  </a:outerShdw>
                </a:effectLst>
              </a:rPr>
              <a:t>.</a:t>
            </a:r>
          </a:p>
          <a:p>
            <a:pPr>
              <a:spcBef>
                <a:spcPts val="600"/>
              </a:spcBef>
            </a:pPr>
            <a:r>
              <a:rPr lang="ro-RO" sz="2000" b="1" dirty="0">
                <a:solidFill>
                  <a:schemeClr val="bg1"/>
                </a:solidFill>
                <a:effectLst>
                  <a:outerShdw blurRad="38100" dist="38100" dir="2700000" algn="tl">
                    <a:srgbClr val="000000">
                      <a:alpha val="43137"/>
                    </a:srgbClr>
                  </a:outerShdw>
                </a:effectLst>
              </a:rPr>
              <a:t>Un popor este chemat să împlinească misiunea lui Ilie înainte de a doua venire a lui Isus.</a:t>
            </a:r>
          </a:p>
          <a:p>
            <a:pPr>
              <a:spcBef>
                <a:spcPts val="600"/>
              </a:spcBef>
            </a:pPr>
            <a:r>
              <a:rPr lang="ro-RO" sz="2000" b="1" dirty="0">
                <a:solidFill>
                  <a:schemeClr val="bg1"/>
                </a:solidFill>
                <a:effectLst>
                  <a:outerShdw blurRad="38100" dist="38100" dir="2700000" algn="tl">
                    <a:srgbClr val="000000">
                      <a:alpha val="43137"/>
                    </a:srgbClr>
                  </a:outerShdw>
                </a:effectLst>
              </a:rPr>
              <a:t>Cum a reconciliat Ilie familiile? Cum a făcut-o Ioan Botezătorul? Cum ar trebui să o facem noi în ziua de azi?</a:t>
            </a:r>
          </a:p>
        </p:txBody>
      </p:sp>
      <p:pic>
        <p:nvPicPr>
          <p:cNvPr id="5" name="Imagen 4" descr="Imagen que contiene persona, hombre&#10;&#10;Descripción generada automáticamente">
            <a:extLst>
              <a:ext uri="{FF2B5EF4-FFF2-40B4-BE49-F238E27FC236}">
                <a16:creationId xmlns:a16="http://schemas.microsoft.com/office/drawing/2014/main" xmlns="" id="{2D9C2825-910D-4761-A403-BE30D6D9BFD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325738" y="256848"/>
            <a:ext cx="3696344" cy="2772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persona, bailarín, ropa, suelo&#10;&#10;Descripción generada automáticamente">
            <a:extLst>
              <a:ext uri="{FF2B5EF4-FFF2-40B4-BE49-F238E27FC236}">
                <a16:creationId xmlns:a16="http://schemas.microsoft.com/office/drawing/2014/main" xmlns="" id="{22FB57C0-ACA0-44C0-AAEF-4C2BDD1725E7}"/>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283713" y="3239588"/>
            <a:ext cx="2694823" cy="3466011"/>
          </a:xfrm>
          <a:prstGeom prst="rect">
            <a:avLst/>
          </a:prstGeom>
          <a:ln w="38100" cap="sq">
            <a:solidFill>
              <a:srgbClr val="002060"/>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Imagen 8" descr="Imagen que contiene exterior&#10;&#10;Descripción generada automáticamente">
            <a:extLst>
              <a:ext uri="{FF2B5EF4-FFF2-40B4-BE49-F238E27FC236}">
                <a16:creationId xmlns:a16="http://schemas.microsoft.com/office/drawing/2014/main" xmlns="" id="{9B76D413-FA98-4D57-A01A-527B68D31058}"/>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16200000">
            <a:off x="-879990" y="1245751"/>
            <a:ext cx="3117668" cy="1026762"/>
          </a:xfrm>
          <a:prstGeom prst="rect">
            <a:avLst/>
          </a:prstGeom>
          <a:ln>
            <a:noFill/>
          </a:ln>
          <a:effectLst>
            <a:outerShdw blurRad="50800" dist="38100" dir="10800000" algn="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pic>
      <p:pic>
        <p:nvPicPr>
          <p:cNvPr id="11" name="Imagen 10" descr="Imagen que contiene electrónica&#10;&#10;Descripción generada automáticamente">
            <a:extLst>
              <a:ext uri="{FF2B5EF4-FFF2-40B4-BE49-F238E27FC236}">
                <a16:creationId xmlns:a16="http://schemas.microsoft.com/office/drawing/2014/main" xmlns="" id="{74C83DA2-5073-4D4F-80BD-D477380149E1}"/>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76385" y="5783609"/>
            <a:ext cx="250334" cy="217079"/>
          </a:xfrm>
          <a:prstGeom prst="rect">
            <a:avLst/>
          </a:prstGeom>
        </p:spPr>
      </p:pic>
      <p:pic>
        <p:nvPicPr>
          <p:cNvPr id="17" name="Imagen 16">
            <a:extLst>
              <a:ext uri="{FF2B5EF4-FFF2-40B4-BE49-F238E27FC236}">
                <a16:creationId xmlns:a16="http://schemas.microsoft.com/office/drawing/2014/main" xmlns="" id="{0591AF7A-3F8D-43E4-84F6-56CE1513AFB2}"/>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76385" y="4390321"/>
            <a:ext cx="250334" cy="218003"/>
          </a:xfrm>
          <a:prstGeom prst="rect">
            <a:avLst/>
          </a:prstGeom>
        </p:spPr>
      </p:pic>
      <p:pic>
        <p:nvPicPr>
          <p:cNvPr id="19" name="Imagen 18">
            <a:extLst>
              <a:ext uri="{FF2B5EF4-FFF2-40B4-BE49-F238E27FC236}">
                <a16:creationId xmlns:a16="http://schemas.microsoft.com/office/drawing/2014/main" xmlns="" id="{2C8794B5-FF57-4E59-8195-899B4C4D48A2}"/>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176385" y="3963507"/>
            <a:ext cx="250334" cy="217079"/>
          </a:xfrm>
          <a:prstGeom prst="rect">
            <a:avLst/>
          </a:prstGeom>
        </p:spPr>
      </p:pic>
      <p:pic>
        <p:nvPicPr>
          <p:cNvPr id="23" name="Imagen 22" descr="Imagen que contiene imágenes prediseñadas&#10;&#10;Descripción generada automáticamente">
            <a:extLst>
              <a:ext uri="{FF2B5EF4-FFF2-40B4-BE49-F238E27FC236}">
                <a16:creationId xmlns:a16="http://schemas.microsoft.com/office/drawing/2014/main" xmlns="" id="{7F4182E0-52C0-4762-B4B8-54EAE88D88DC}"/>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176385" y="6236458"/>
            <a:ext cx="250334" cy="217079"/>
          </a:xfrm>
          <a:prstGeom prst="rect">
            <a:avLst/>
          </a:prstGeom>
        </p:spPr>
      </p:pic>
      <p:pic>
        <p:nvPicPr>
          <p:cNvPr id="25" name="Imagen 24" descr="Imagen que contiene imágenes prediseñadas&#10;&#10;Descripción generada automáticamente">
            <a:extLst>
              <a:ext uri="{FF2B5EF4-FFF2-40B4-BE49-F238E27FC236}">
                <a16:creationId xmlns:a16="http://schemas.microsoft.com/office/drawing/2014/main" xmlns="" id="{B57F8FC7-4464-42FD-912A-6707812FB60D}"/>
              </a:ext>
            </a:extLst>
          </p:cNvPr>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609599" y="4880830"/>
            <a:ext cx="311519" cy="202933"/>
          </a:xfrm>
          <a:prstGeom prst="rect">
            <a:avLst/>
          </a:prstGeom>
        </p:spPr>
      </p:pic>
      <p:pic>
        <p:nvPicPr>
          <p:cNvPr id="26" name="Imagen 25" descr="Imagen que contiene imágenes prediseñadas&#10;&#10;Descripción generada automáticamente">
            <a:extLst>
              <a:ext uri="{FF2B5EF4-FFF2-40B4-BE49-F238E27FC236}">
                <a16:creationId xmlns:a16="http://schemas.microsoft.com/office/drawing/2014/main" xmlns="" id="{02622C64-B5F0-4434-9A2D-C1A5843FAE25}"/>
              </a:ext>
            </a:extLst>
          </p:cNvPr>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609599" y="5337234"/>
            <a:ext cx="311519" cy="202933"/>
          </a:xfrm>
          <a:prstGeom prst="rect">
            <a:avLst/>
          </a:prstGeom>
        </p:spPr>
      </p:pic>
    </p:spTree>
    <p:extLst>
      <p:ext uri="{BB962C8B-B14F-4D97-AF65-F5344CB8AC3E}">
        <p14:creationId xmlns:p14="http://schemas.microsoft.com/office/powerpoint/2010/main" xmlns="" val="3680522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ppt_h/2"/>
                                          </p:val>
                                        </p:tav>
                                        <p:tav tm="100000">
                                          <p:val>
                                            <p:strVal val="#ppt_y"/>
                                          </p:val>
                                        </p:tav>
                                      </p:tavLst>
                                    </p:anim>
                                    <p:anim calcmode="lin" valueType="num">
                                      <p:cBhvr>
                                        <p:cTn id="22" dur="500" fill="hold"/>
                                        <p:tgtEl>
                                          <p:spTgt spid="9"/>
                                        </p:tgtEl>
                                        <p:attrNameLst>
                                          <p:attrName>ppt_w</p:attrName>
                                        </p:attrNameLst>
                                      </p:cBhvr>
                                      <p:tavLst>
                                        <p:tav tm="0">
                                          <p:val>
                                            <p:strVal val="#ppt_w"/>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37"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7"/>
                                        </p:tgtEl>
                                      </p:cBhvr>
                                    </p:animEffect>
                                  </p:childTnLst>
                                </p:cTn>
                              </p:par>
                            </p:childTnLst>
                          </p:cTn>
                        </p:par>
                        <p:par>
                          <p:cTn id="43" fill="hold">
                            <p:stCondLst>
                              <p:cond delay="1000"/>
                            </p:stCondLst>
                            <p:childTnLst>
                              <p:par>
                                <p:cTn id="44" presetID="37" presetClass="entr" presetSubtype="0" fill="hold" grpId="0" nodeType="after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left)">
                                      <p:cBhvr>
                                        <p:cTn id="60" dur="500"/>
                                        <p:tgtEl>
                                          <p:spTgt spid="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par>
                          <p:cTn id="72" fill="hold">
                            <p:stCondLst>
                              <p:cond delay="1000"/>
                            </p:stCondLst>
                            <p:childTnLst>
                              <p:par>
                                <p:cTn id="73" presetID="17" presetClass="entr" presetSubtype="8"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ppt_x</p:attrName>
                                        </p:attrNameLst>
                                      </p:cBhvr>
                                      <p:tavLst>
                                        <p:tav tm="0">
                                          <p:val>
                                            <p:strVal val="#ppt_x-#ppt_w/2"/>
                                          </p:val>
                                        </p:tav>
                                        <p:tav tm="100000">
                                          <p:val>
                                            <p:strVal val="#ppt_x"/>
                                          </p:val>
                                        </p:tav>
                                      </p:tavLst>
                                    </p:anim>
                                    <p:anim calcmode="lin" valueType="num">
                                      <p:cBhvr>
                                        <p:cTn id="76" dur="500" fill="hold"/>
                                        <p:tgtEl>
                                          <p:spTgt spid="25"/>
                                        </p:tgtEl>
                                        <p:attrNameLst>
                                          <p:attrName>ppt_y</p:attrName>
                                        </p:attrNameLst>
                                      </p:cBhvr>
                                      <p:tavLst>
                                        <p:tav tm="0">
                                          <p:val>
                                            <p:strVal val="#ppt_y"/>
                                          </p:val>
                                        </p:tav>
                                        <p:tav tm="100000">
                                          <p:val>
                                            <p:strVal val="#ppt_y"/>
                                          </p:val>
                                        </p:tav>
                                      </p:tavLst>
                                    </p:anim>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strVal val="#ppt_h"/>
                                          </p:val>
                                        </p:tav>
                                        <p:tav tm="100000">
                                          <p:val>
                                            <p:strVal val="#ppt_h"/>
                                          </p:val>
                                        </p:tav>
                                      </p:tavLst>
                                    </p:anim>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par>
                          <p:cTn id="83" fill="hold">
                            <p:stCondLst>
                              <p:cond delay="20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2500"/>
                            </p:stCondLst>
                            <p:childTnLst>
                              <p:par>
                                <p:cTn id="91" presetID="22" presetClass="entr" presetSubtype="8" fill="hold" grpId="0" nodeType="afterEffect">
                                  <p:stCondLst>
                                    <p:cond delay="0"/>
                                  </p:stCondLst>
                                  <p:childTnLst>
                                    <p:set>
                                      <p:cBhvr>
                                        <p:cTn id="92" dur="1" fill="hold">
                                          <p:stCondLst>
                                            <p:cond delay="0"/>
                                          </p:stCondLst>
                                        </p:cTn>
                                        <p:tgtEl>
                                          <p:spTgt spid="2">
                                            <p:txEl>
                                              <p:pRg st="3" end="3"/>
                                            </p:txEl>
                                          </p:spTgt>
                                        </p:tgtEl>
                                        <p:attrNameLst>
                                          <p:attrName>style.visibility</p:attrName>
                                        </p:attrNameLst>
                                      </p:cBhvr>
                                      <p:to>
                                        <p:strVal val="visible"/>
                                      </p:to>
                                    </p:set>
                                    <p:animEffect transition="in" filter="wipe(left)">
                                      <p:cBhvr>
                                        <p:cTn id="93" dur="500"/>
                                        <p:tgtEl>
                                          <p:spTgt spid="2">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p:cTn id="98" dur="500" fill="hold"/>
                                        <p:tgtEl>
                                          <p:spTgt spid="11"/>
                                        </p:tgtEl>
                                        <p:attrNameLst>
                                          <p:attrName>ppt_w</p:attrName>
                                        </p:attrNameLst>
                                      </p:cBhvr>
                                      <p:tavLst>
                                        <p:tav tm="0">
                                          <p:val>
                                            <p:fltVal val="0"/>
                                          </p:val>
                                        </p:tav>
                                        <p:tav tm="100000">
                                          <p:val>
                                            <p:strVal val="#ppt_w"/>
                                          </p:val>
                                        </p:tav>
                                      </p:tavLst>
                                    </p:anim>
                                    <p:anim calcmode="lin" valueType="num">
                                      <p:cBhvr>
                                        <p:cTn id="99" dur="500" fill="hold"/>
                                        <p:tgtEl>
                                          <p:spTgt spid="11"/>
                                        </p:tgtEl>
                                        <p:attrNameLst>
                                          <p:attrName>ppt_h</p:attrName>
                                        </p:attrNameLst>
                                      </p:cBhvr>
                                      <p:tavLst>
                                        <p:tav tm="0">
                                          <p:val>
                                            <p:fltVal val="0"/>
                                          </p:val>
                                        </p:tav>
                                        <p:tav tm="100000">
                                          <p:val>
                                            <p:strVal val="#ppt_h"/>
                                          </p:val>
                                        </p:tav>
                                      </p:tavLst>
                                    </p:anim>
                                    <p:animEffect transition="in" filter="fade">
                                      <p:cBhvr>
                                        <p:cTn id="100" dur="500"/>
                                        <p:tgtEl>
                                          <p:spTgt spid="11"/>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4" end="4"/>
                                            </p:txEl>
                                          </p:spTgt>
                                        </p:tgtEl>
                                        <p:attrNameLst>
                                          <p:attrName>style.visibility</p:attrName>
                                        </p:attrNameLst>
                                      </p:cBhvr>
                                      <p:to>
                                        <p:strVal val="visible"/>
                                      </p:to>
                                    </p:set>
                                    <p:animEffect transition="in" filter="wipe(left)">
                                      <p:cBhvr>
                                        <p:cTn id="104" dur="500"/>
                                        <p:tgtEl>
                                          <p:spTgt spid="2">
                                            <p:txEl>
                                              <p:pRg st="4" end="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txEl>
                                              <p:pRg st="5" end="5"/>
                                            </p:txEl>
                                          </p:spTgt>
                                        </p:tgtEl>
                                        <p:attrNameLst>
                                          <p:attrName>style.visibility</p:attrName>
                                        </p:attrNameLst>
                                      </p:cBhvr>
                                      <p:to>
                                        <p:strVal val="visible"/>
                                      </p:to>
                                    </p:set>
                                    <p:animEffect transition="in" filter="wipe(left)">
                                      <p:cBhvr>
                                        <p:cTn id="1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4D8BAB1-3618-4019-AF84-61C652E65821}"/>
              </a:ext>
            </a:extLst>
          </p:cNvPr>
          <p:cNvSpPr/>
          <p:nvPr/>
        </p:nvSpPr>
        <p:spPr>
          <a:xfrm>
            <a:off x="0" y="0"/>
            <a:ext cx="9144000" cy="646331"/>
          </a:xfrm>
          <a:prstGeom prst="rect">
            <a:avLst/>
          </a:prstGeom>
        </p:spPr>
        <p:txBody>
          <a:bodyPr wrap="square">
            <a:spAutoFit/>
            <a:scene3d>
              <a:camera prst="orthographicFront"/>
              <a:lightRig rig="sunset" dir="t"/>
            </a:scene3d>
            <a:sp3d extrusionH="57150">
              <a:bevelT w="38100" h="38100" prst="angle"/>
            </a:sp3d>
          </a:bodyPr>
          <a:lstStyle/>
          <a:p>
            <a:pPr algn="ctr"/>
            <a:r>
              <a:rPr lang="ro-RO" sz="3600" b="1" smtClean="0">
                <a:ln w="22225">
                  <a:solidFill>
                    <a:schemeClr val="accent2"/>
                  </a:solidFill>
                  <a:prstDash val="solid"/>
                </a:ln>
                <a:solidFill>
                  <a:schemeClr val="accent2">
                    <a:lumMod val="40000"/>
                    <a:lumOff val="60000"/>
                  </a:schemeClr>
                </a:solidFill>
              </a:rPr>
              <a:t>O PROFEŢIE DESPRE </a:t>
            </a:r>
            <a:r>
              <a:rPr lang="ro-RO" sz="3600" b="1" smtClean="0">
                <a:ln w="22225">
                  <a:solidFill>
                    <a:schemeClr val="accent2"/>
                  </a:solidFill>
                  <a:prstDash val="solid"/>
                </a:ln>
                <a:solidFill>
                  <a:schemeClr val="accent2">
                    <a:lumMod val="40000"/>
                    <a:lumOff val="60000"/>
                  </a:schemeClr>
                </a:solidFill>
              </a:rPr>
              <a:t>RECONCILIERE</a:t>
            </a:r>
            <a:endParaRPr lang="ro-RO" sz="3600" b="1">
              <a:ln w="22225">
                <a:solidFill>
                  <a:schemeClr val="accent2"/>
                </a:solidFill>
                <a:prstDash val="solid"/>
              </a:ln>
              <a:solidFill>
                <a:schemeClr val="accent2">
                  <a:lumMod val="40000"/>
                  <a:lumOff val="60000"/>
                </a:schemeClr>
              </a:solidFill>
            </a:endParaRPr>
          </a:p>
        </p:txBody>
      </p:sp>
      <p:sp>
        <p:nvSpPr>
          <p:cNvPr id="3" name="Rectángulo 2">
            <a:extLst>
              <a:ext uri="{FF2B5EF4-FFF2-40B4-BE49-F238E27FC236}">
                <a16:creationId xmlns:a16="http://schemas.microsoft.com/office/drawing/2014/main" xmlns="" id="{A9A75182-EEFC-46FF-8A51-2F11EF45C3BD}"/>
              </a:ext>
            </a:extLst>
          </p:cNvPr>
          <p:cNvSpPr/>
          <p:nvPr/>
        </p:nvSpPr>
        <p:spPr>
          <a:xfrm>
            <a:off x="153759" y="544513"/>
            <a:ext cx="7114773" cy="1446550"/>
          </a:xfrm>
          <a:prstGeom prst="rect">
            <a:avLst/>
          </a:prstGeom>
        </p:spPr>
        <p:txBody>
          <a:bodyPr wrap="square">
            <a:spAutoFit/>
            <a:scene3d>
              <a:camera prst="orthographicFront"/>
              <a:lightRig rig="threePt" dir="t"/>
            </a:scene3d>
            <a:sp3d extrusionH="57150">
              <a:bevelT w="57150" h="38100" prst="artDeco"/>
            </a:sp3d>
          </a:bodyPr>
          <a:lstStyle/>
          <a:p>
            <a:r>
              <a:rPr lang="ro-RO" b="1" smtClean="0">
                <a:solidFill>
                  <a:srgbClr val="5F2C09"/>
                </a:solidFill>
                <a:latin typeface="Comic Sans MS" panose="030F0702030302020204" pitchFamily="66" charset="0"/>
              </a:rPr>
              <a:t>'Iată</a:t>
            </a:r>
            <a:r>
              <a:rPr lang="ro-RO" b="1" smtClean="0">
                <a:solidFill>
                  <a:srgbClr val="5F2C09"/>
                </a:solidFill>
                <a:latin typeface="Comic Sans MS" panose="030F0702030302020204" pitchFamily="66" charset="0"/>
              </a:rPr>
              <a:t>, vă voi trimite pe prorocul Ilie înainte de a veni ziua </a:t>
            </a:r>
            <a:r>
              <a:rPr lang="ro-RO" b="1" smtClean="0">
                <a:solidFill>
                  <a:srgbClr val="5F2C09"/>
                </a:solidFill>
                <a:latin typeface="Comic Sans MS" panose="030F0702030302020204" pitchFamily="66" charset="0"/>
              </a:rPr>
              <a:t>Domnului</a:t>
            </a:r>
            <a:r>
              <a:rPr lang="ro-RO" b="1" smtClean="0">
                <a:solidFill>
                  <a:srgbClr val="5F2C09"/>
                </a:solidFill>
                <a:latin typeface="Comic Sans MS" panose="030F0702030302020204" pitchFamily="66" charset="0"/>
              </a:rPr>
              <a:t>, ziua aceea mare şi </a:t>
            </a:r>
            <a:r>
              <a:rPr lang="ro-RO" b="1" smtClean="0">
                <a:solidFill>
                  <a:srgbClr val="5F2C09"/>
                </a:solidFill>
                <a:latin typeface="Comic Sans MS" panose="030F0702030302020204" pitchFamily="66" charset="0"/>
              </a:rPr>
              <a:t>înfricoşată</a:t>
            </a:r>
            <a:r>
              <a:rPr lang="ro-RO" b="1" smtClean="0">
                <a:solidFill>
                  <a:srgbClr val="5F2C09"/>
                </a:solidFill>
                <a:latin typeface="Comic Sans MS" panose="030F0702030302020204" pitchFamily="66" charset="0"/>
              </a:rPr>
              <a:t>. El va întoarce inima părinţilor spre copii şi inima copiilor spre părinţii </a:t>
            </a:r>
            <a:r>
              <a:rPr lang="ro-RO" b="1" smtClean="0">
                <a:solidFill>
                  <a:srgbClr val="5F2C09"/>
                </a:solidFill>
                <a:latin typeface="Comic Sans MS" panose="030F0702030302020204" pitchFamily="66" charset="0"/>
              </a:rPr>
              <a:t>lor</a:t>
            </a:r>
            <a:r>
              <a:rPr lang="ro-RO" b="1" smtClean="0">
                <a:solidFill>
                  <a:srgbClr val="5F2C09"/>
                </a:solidFill>
                <a:latin typeface="Comic Sans MS" panose="030F0702030302020204" pitchFamily="66" charset="0"/>
              </a:rPr>
              <a:t>, ca nu </a:t>
            </a:r>
            <a:r>
              <a:rPr lang="ro-RO" b="1" smtClean="0">
                <a:solidFill>
                  <a:srgbClr val="5F2C09"/>
                </a:solidFill>
                <a:latin typeface="Comic Sans MS" panose="030F0702030302020204" pitchFamily="66" charset="0"/>
              </a:rPr>
              <a:t>cumva</a:t>
            </a:r>
            <a:r>
              <a:rPr lang="ro-RO" b="1" smtClean="0">
                <a:solidFill>
                  <a:srgbClr val="5F2C09"/>
                </a:solidFill>
                <a:latin typeface="Comic Sans MS" panose="030F0702030302020204" pitchFamily="66" charset="0"/>
              </a:rPr>
              <a:t>, la venirea </a:t>
            </a:r>
            <a:r>
              <a:rPr lang="ro-RO" b="1" smtClean="0">
                <a:solidFill>
                  <a:srgbClr val="5F2C09"/>
                </a:solidFill>
                <a:latin typeface="Comic Sans MS" panose="030F0702030302020204" pitchFamily="66" charset="0"/>
              </a:rPr>
              <a:t>Mea</a:t>
            </a:r>
            <a:r>
              <a:rPr lang="ro-RO" b="1" smtClean="0">
                <a:solidFill>
                  <a:srgbClr val="5F2C09"/>
                </a:solidFill>
                <a:latin typeface="Comic Sans MS" panose="030F0702030302020204" pitchFamily="66" charset="0"/>
              </a:rPr>
              <a:t>, să lovesc ţara cu blestem </a:t>
            </a:r>
            <a:r>
              <a:rPr lang="ro-RO" b="1" smtClean="0">
                <a:solidFill>
                  <a:srgbClr val="5F2C09"/>
                </a:solidFill>
                <a:latin typeface="Comic Sans MS" panose="030F0702030302020204" pitchFamily="66" charset="0"/>
              </a:rPr>
              <a:t>!”’ </a:t>
            </a:r>
            <a:endParaRPr lang="ro-RO" b="1">
              <a:solidFill>
                <a:srgbClr val="5F2C09"/>
              </a:solidFill>
              <a:latin typeface="Comic Sans MS" panose="030F0702030302020204" pitchFamily="66" charset="0"/>
            </a:endParaRPr>
          </a:p>
          <a:p>
            <a:r>
              <a:rPr lang="ro-RO" sz="1600" b="1">
                <a:solidFill>
                  <a:srgbClr val="5F2C09"/>
                </a:solidFill>
                <a:latin typeface="Comic Sans MS" panose="030F0702030302020204" pitchFamily="66" charset="0"/>
              </a:rPr>
              <a:t>											</a:t>
            </a:r>
            <a:r>
              <a:rPr lang="ro-RO" sz="1600" b="1" smtClean="0">
                <a:solidFill>
                  <a:srgbClr val="5F2C09"/>
                </a:solidFill>
                <a:latin typeface="Comic Sans MS" panose="030F0702030302020204" pitchFamily="66" charset="0"/>
              </a:rPr>
              <a:t>  </a:t>
            </a:r>
            <a:r>
              <a:rPr lang="ro-RO" sz="1600" b="1" smtClean="0">
                <a:solidFill>
                  <a:srgbClr val="5F2C09"/>
                </a:solidFill>
                <a:latin typeface="Comic Sans MS" panose="030F0702030302020204" pitchFamily="66" charset="0"/>
              </a:rPr>
              <a:t>(Maleahi</a:t>
            </a:r>
            <a:r>
              <a:rPr lang="ro-RO" sz="1600" b="1" smtClean="0">
                <a:solidFill>
                  <a:srgbClr val="5F2C09"/>
                </a:solidFill>
                <a:latin typeface="Comic Sans MS" panose="030F0702030302020204" pitchFamily="66" charset="0"/>
              </a:rPr>
              <a:t> 4:5-6</a:t>
            </a:r>
            <a:r>
              <a:rPr lang="ro-RO" sz="1600" b="1" smtClean="0">
                <a:solidFill>
                  <a:srgbClr val="5F2C09"/>
                </a:solidFill>
                <a:latin typeface="Comic Sans MS" panose="030F0702030302020204" pitchFamily="66" charset="0"/>
              </a:rPr>
              <a:t>)</a:t>
            </a:r>
            <a:endParaRPr lang="ro-RO" sz="1600" b="1">
              <a:solidFill>
                <a:srgbClr val="5F2C09"/>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F5DFBE25-8DA6-4EB9-814B-EFD6EB3D38D8}"/>
              </a:ext>
            </a:extLst>
          </p:cNvPr>
          <p:cNvSpPr txBox="1"/>
          <p:nvPr/>
        </p:nvSpPr>
        <p:spPr>
          <a:xfrm>
            <a:off x="342081" y="1963487"/>
            <a:ext cx="5466536" cy="707886"/>
          </a:xfrm>
          <a:prstGeom prst="rect">
            <a:avLst/>
          </a:prstGeom>
          <a:noFill/>
        </p:spPr>
        <p:txBody>
          <a:bodyPr wrap="square" rtlCol="0">
            <a:spAutoFit/>
          </a:bodyPr>
          <a:lstStyle/>
          <a:p>
            <a:pPr>
              <a:spcBef>
                <a:spcPts val="600"/>
              </a:spcBef>
            </a:pPr>
            <a:r>
              <a:rPr lang="ro-RO" sz="2000" b="1"/>
              <a:t>Reconcilierea din această </a:t>
            </a:r>
            <a:r>
              <a:rPr lang="ro-RO" sz="2000" b="1" smtClean="0"/>
              <a:t>profeţie </a:t>
            </a:r>
            <a:r>
              <a:rPr lang="ro-RO" sz="2000" b="1"/>
              <a:t>are mai multe </a:t>
            </a:r>
            <a:r>
              <a:rPr lang="ro-RO" sz="2000" b="1"/>
              <a:t>aspecte</a:t>
            </a:r>
            <a:r>
              <a:rPr lang="ro-RO" sz="2000" b="1" smtClean="0"/>
              <a:t>:</a:t>
            </a:r>
            <a:endParaRPr lang="ro-RO" sz="2000" b="1"/>
          </a:p>
        </p:txBody>
      </p:sp>
      <p:graphicFrame>
        <p:nvGraphicFramePr>
          <p:cNvPr id="6" name="Diagrama 5">
            <a:extLst>
              <a:ext uri="{FF2B5EF4-FFF2-40B4-BE49-F238E27FC236}">
                <a16:creationId xmlns:a16="http://schemas.microsoft.com/office/drawing/2014/main" xmlns="" id="{F94DD311-E901-491B-9D18-13D3111F2DFA}"/>
              </a:ext>
            </a:extLst>
          </p:cNvPr>
          <p:cNvGraphicFramePr/>
          <p:nvPr>
            <p:extLst>
              <p:ext uri="{D42A27DB-BD31-4B8C-83A1-F6EECF244321}">
                <p14:modId xmlns:p14="http://schemas.microsoft.com/office/powerpoint/2010/main" xmlns="" val="1243060535"/>
              </p:ext>
            </p:extLst>
          </p:nvPr>
        </p:nvGraphicFramePr>
        <p:xfrm>
          <a:off x="304800" y="2643686"/>
          <a:ext cx="6731726" cy="4035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ared, hombre, suelo, persona&#10;&#10;Descripción generada automáticamente">
            <a:extLst>
              <a:ext uri="{FF2B5EF4-FFF2-40B4-BE49-F238E27FC236}">
                <a16:creationId xmlns:a16="http://schemas.microsoft.com/office/drawing/2014/main" xmlns="" id="{8625D9E5-9DCE-4617-8356-8AF0C3E1030D}"/>
              </a:ext>
            </a:extLst>
          </p:cNvPr>
          <p:cNvPicPr>
            <a:picLocks noChangeAspect="1"/>
          </p:cNvPicPr>
          <p:nvPr/>
        </p:nvPicPr>
        <p:blipFill>
          <a:blip r:embed="rId7">
            <a:extLst>
              <a:ext uri="{28A0092B-C50C-407E-A947-70E740481C1C}">
                <a14:useLocalDpi xmlns:a14="http://schemas.microsoft.com/office/drawing/2010/main" xmlns=""/>
              </a:ext>
            </a:extLst>
          </a:blip>
          <a:stretch>
            <a:fillRect/>
          </a:stretch>
        </p:blipFill>
        <p:spPr>
          <a:xfrm>
            <a:off x="7143481" y="482165"/>
            <a:ext cx="1914390" cy="2392987"/>
          </a:xfrm>
          <a:prstGeom prst="rect">
            <a:avLst/>
          </a:prstGeom>
          <a:ln>
            <a:noFill/>
          </a:ln>
          <a:effectLst>
            <a:softEdge rad="203200"/>
          </a:effectLst>
        </p:spPr>
      </p:pic>
      <p:pic>
        <p:nvPicPr>
          <p:cNvPr id="11" name="Imagen 10" descr="Imagen que contiene texto&#10;&#10;Descripción generada automáticamente">
            <a:extLst>
              <a:ext uri="{FF2B5EF4-FFF2-40B4-BE49-F238E27FC236}">
                <a16:creationId xmlns:a16="http://schemas.microsoft.com/office/drawing/2014/main" xmlns="" id="{EBEB9AE8-606C-4249-ABB7-2CD77B4F55B3}"/>
              </a:ext>
            </a:extLst>
          </p:cNvPr>
          <p:cNvPicPr>
            <a:picLocks noChangeAspect="1"/>
          </p:cNvPicPr>
          <p:nvPr/>
        </p:nvPicPr>
        <p:blipFill rotWithShape="1">
          <a:blip r:embed="rId8" cstate="screen">
            <a:extLst>
              <a:ext uri="{28A0092B-C50C-407E-A947-70E740481C1C}">
                <a14:useLocalDpi xmlns:a14="http://schemas.microsoft.com/office/drawing/2010/main" xmlns=""/>
              </a:ext>
            </a:extLst>
          </a:blip>
          <a:srcRect r="-1"/>
          <a:stretch/>
        </p:blipFill>
        <p:spPr>
          <a:xfrm>
            <a:off x="7338201" y="2746942"/>
            <a:ext cx="1524950" cy="2097874"/>
          </a:xfrm>
          <a:prstGeom prst="rect">
            <a:avLst/>
          </a:prstGeom>
          <a:ln>
            <a:noFill/>
          </a:ln>
          <a:effectLst>
            <a:outerShdw blurRad="190500" algn="tl" rotWithShape="0">
              <a:srgbClr val="000000">
                <a:alpha val="70000"/>
              </a:srgbClr>
            </a:outerShdw>
          </a:effectLst>
        </p:spPr>
      </p:pic>
      <p:pic>
        <p:nvPicPr>
          <p:cNvPr id="15" name="Imagen 14" descr="Imagen que contiene persona, árbol, exterior, chica&#10;&#10;Descripción generada automáticamente">
            <a:extLst>
              <a:ext uri="{FF2B5EF4-FFF2-40B4-BE49-F238E27FC236}">
                <a16:creationId xmlns:a16="http://schemas.microsoft.com/office/drawing/2014/main" xmlns="" id="{28DADB64-CC3C-4655-880E-64AA0F28ADAC}"/>
              </a:ext>
            </a:extLst>
          </p:cNvPr>
          <p:cNvPicPr>
            <a:picLocks noChangeAspect="1"/>
          </p:cNvPicPr>
          <p:nvPr/>
        </p:nvPicPr>
        <p:blipFill>
          <a:blip r:embed="rId9">
            <a:extLst>
              <a:ext uri="{28A0092B-C50C-407E-A947-70E740481C1C}">
                <a14:useLocalDpi xmlns:a14="http://schemas.microsoft.com/office/drawing/2010/main" xmlns=""/>
              </a:ext>
            </a:extLst>
          </a:blip>
          <a:stretch>
            <a:fillRect/>
          </a:stretch>
        </p:blipFill>
        <p:spPr>
          <a:xfrm>
            <a:off x="7210497" y="4975762"/>
            <a:ext cx="1780358" cy="17883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673212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
                                            <p:graphicEl>
                                              <a:dgm id="{F5BEFBAE-295A-425A-AC6B-2682168FFA24}"/>
                                            </p:graphicEl>
                                          </p:spTgt>
                                        </p:tgtEl>
                                        <p:attrNameLst>
                                          <p:attrName>style.visibility</p:attrName>
                                        </p:attrNameLst>
                                      </p:cBhvr>
                                      <p:to>
                                        <p:strVal val="visible"/>
                                      </p:to>
                                    </p:set>
                                    <p:anim calcmode="lin" valueType="num">
                                      <p:cBhvr>
                                        <p:cTn id="54" dur="500" fill="hold"/>
                                        <p:tgtEl>
                                          <p:spTgt spid="6">
                                            <p:graphicEl>
                                              <a:dgm id="{F5BEFBAE-295A-425A-AC6B-2682168FFA24}"/>
                                            </p:graphicEl>
                                          </p:spTgt>
                                        </p:tgtEl>
                                        <p:attrNameLst>
                                          <p:attrName>ppt_w</p:attrName>
                                        </p:attrNameLst>
                                      </p:cBhvr>
                                      <p:tavLst>
                                        <p:tav tm="0">
                                          <p:val>
                                            <p:fltVal val="0"/>
                                          </p:val>
                                        </p:tav>
                                        <p:tav tm="100000">
                                          <p:val>
                                            <p:strVal val="#ppt_w"/>
                                          </p:val>
                                        </p:tav>
                                      </p:tavLst>
                                    </p:anim>
                                    <p:anim calcmode="lin" valueType="num">
                                      <p:cBhvr>
                                        <p:cTn id="55" dur="500" fill="hold"/>
                                        <p:tgtEl>
                                          <p:spTgt spid="6">
                                            <p:graphicEl>
                                              <a:dgm id="{F5BEFBAE-295A-425A-AC6B-2682168FFA24}"/>
                                            </p:graphicEl>
                                          </p:spTgt>
                                        </p:tgtEl>
                                        <p:attrNameLst>
                                          <p:attrName>ppt_h</p:attrName>
                                        </p:attrNameLst>
                                      </p:cBhvr>
                                      <p:tavLst>
                                        <p:tav tm="0">
                                          <p:val>
                                            <p:fltVal val="0"/>
                                          </p:val>
                                        </p:tav>
                                        <p:tav tm="100000">
                                          <p:val>
                                            <p:strVal val="#ppt_h"/>
                                          </p:val>
                                        </p:tav>
                                      </p:tavLst>
                                    </p:anim>
                                    <p:animEffect transition="in" filter="fade">
                                      <p:cBhvr>
                                        <p:cTn id="56" dur="500"/>
                                        <p:tgtEl>
                                          <p:spTgt spid="6">
                                            <p:graphicEl>
                                              <a:dgm id="{F5BEFBAE-295A-425A-AC6B-2682168FFA24}"/>
                                            </p:graphicEl>
                                          </p:spTgt>
                                        </p:tgtEl>
                                      </p:cBhvr>
                                    </p:animEffect>
                                  </p:childTnLst>
                                </p:cTn>
                              </p:par>
                            </p:childTnLst>
                          </p:cTn>
                        </p:par>
                        <p:par>
                          <p:cTn id="57" fill="hold">
                            <p:stCondLst>
                              <p:cond delay="1500"/>
                            </p:stCondLst>
                            <p:childTnLst>
                              <p:par>
                                <p:cTn id="58" presetID="17" presetClass="entr" presetSubtype="1" fill="hold" grpId="0" nodeType="afterEffect">
                                  <p:stCondLst>
                                    <p:cond delay="0"/>
                                  </p:stCondLst>
                                  <p:childTnLst>
                                    <p:set>
                                      <p:cBhvr>
                                        <p:cTn id="59" dur="1" fill="hold">
                                          <p:stCondLst>
                                            <p:cond delay="0"/>
                                          </p:stCondLst>
                                        </p:cTn>
                                        <p:tgtEl>
                                          <p:spTgt spid="6">
                                            <p:graphicEl>
                                              <a:dgm id="{CC4FDDD8-490C-4708-A70E-1ED53ECEBAD9}"/>
                                            </p:graphicEl>
                                          </p:spTgt>
                                        </p:tgtEl>
                                        <p:attrNameLst>
                                          <p:attrName>style.visibility</p:attrName>
                                        </p:attrNameLst>
                                      </p:cBhvr>
                                      <p:to>
                                        <p:strVal val="visible"/>
                                      </p:to>
                                    </p:set>
                                    <p:anim calcmode="lin" valueType="num">
                                      <p:cBhvr>
                                        <p:cTn id="60" dur="500" fill="hold"/>
                                        <p:tgtEl>
                                          <p:spTgt spid="6">
                                            <p:graphicEl>
                                              <a:dgm id="{CC4FDDD8-490C-4708-A70E-1ED53ECEBAD9}"/>
                                            </p:graphicEl>
                                          </p:spTgt>
                                        </p:tgtEl>
                                        <p:attrNameLst>
                                          <p:attrName>ppt_x</p:attrName>
                                        </p:attrNameLst>
                                      </p:cBhvr>
                                      <p:tavLst>
                                        <p:tav tm="0">
                                          <p:val>
                                            <p:strVal val="#ppt_x"/>
                                          </p:val>
                                        </p:tav>
                                        <p:tav tm="100000">
                                          <p:val>
                                            <p:strVal val="#ppt_x"/>
                                          </p:val>
                                        </p:tav>
                                      </p:tavLst>
                                    </p:anim>
                                    <p:anim calcmode="lin" valueType="num">
                                      <p:cBhvr>
                                        <p:cTn id="61" dur="500" fill="hold"/>
                                        <p:tgtEl>
                                          <p:spTgt spid="6">
                                            <p:graphicEl>
                                              <a:dgm id="{CC4FDDD8-490C-4708-A70E-1ED53ECEBAD9}"/>
                                            </p:graphicEl>
                                          </p:spTgt>
                                        </p:tgtEl>
                                        <p:attrNameLst>
                                          <p:attrName>ppt_y</p:attrName>
                                        </p:attrNameLst>
                                      </p:cBhvr>
                                      <p:tavLst>
                                        <p:tav tm="0">
                                          <p:val>
                                            <p:strVal val="#ppt_y-#ppt_h/2"/>
                                          </p:val>
                                        </p:tav>
                                        <p:tav tm="100000">
                                          <p:val>
                                            <p:strVal val="#ppt_y"/>
                                          </p:val>
                                        </p:tav>
                                      </p:tavLst>
                                    </p:anim>
                                    <p:anim calcmode="lin" valueType="num">
                                      <p:cBhvr>
                                        <p:cTn id="62" dur="500" fill="hold"/>
                                        <p:tgtEl>
                                          <p:spTgt spid="6">
                                            <p:graphicEl>
                                              <a:dgm id="{CC4FDDD8-490C-4708-A70E-1ED53ECEBAD9}"/>
                                            </p:graphicEl>
                                          </p:spTgt>
                                        </p:tgtEl>
                                        <p:attrNameLst>
                                          <p:attrName>ppt_w</p:attrName>
                                        </p:attrNameLst>
                                      </p:cBhvr>
                                      <p:tavLst>
                                        <p:tav tm="0">
                                          <p:val>
                                            <p:strVal val="#ppt_w"/>
                                          </p:val>
                                        </p:tav>
                                        <p:tav tm="100000">
                                          <p:val>
                                            <p:strVal val="#ppt_w"/>
                                          </p:val>
                                        </p:tav>
                                      </p:tavLst>
                                    </p:anim>
                                    <p:anim calcmode="lin" valueType="num">
                                      <p:cBhvr>
                                        <p:cTn id="63" dur="500" fill="hold"/>
                                        <p:tgtEl>
                                          <p:spTgt spid="6">
                                            <p:graphicEl>
                                              <a:dgm id="{CC4FDDD8-490C-4708-A70E-1ED53ECEBAD9}"/>
                                            </p:graphicEl>
                                          </p:spTgt>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1" dur="1000" fill="hold"/>
                                        <p:tgtEl>
                                          <p:spTgt spid="11"/>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11"/>
                                        </p:tgtEl>
                                      </p:cBhvr>
                                    </p:animEffect>
                                  </p:childTnLst>
                                </p:cTn>
                              </p:par>
                            </p:childTnLst>
                          </p:cTn>
                        </p:par>
                        <p:par>
                          <p:cTn id="76" fill="hold">
                            <p:stCondLst>
                              <p:cond delay="1000"/>
                            </p:stCondLst>
                            <p:childTnLst>
                              <p:par>
                                <p:cTn id="77" presetID="53" presetClass="entr" presetSubtype="16" fill="hold" grpId="0" nodeType="afterEffect">
                                  <p:stCondLst>
                                    <p:cond delay="0"/>
                                  </p:stCondLst>
                                  <p:childTnLst>
                                    <p:set>
                                      <p:cBhvr>
                                        <p:cTn id="78" dur="1" fill="hold">
                                          <p:stCondLst>
                                            <p:cond delay="0"/>
                                          </p:stCondLst>
                                        </p:cTn>
                                        <p:tgtEl>
                                          <p:spTgt spid="6">
                                            <p:graphicEl>
                                              <a:dgm id="{D085CF38-9F85-40EA-B1C2-08067DC72681}"/>
                                            </p:graphicEl>
                                          </p:spTgt>
                                        </p:tgtEl>
                                        <p:attrNameLst>
                                          <p:attrName>style.visibility</p:attrName>
                                        </p:attrNameLst>
                                      </p:cBhvr>
                                      <p:to>
                                        <p:strVal val="visible"/>
                                      </p:to>
                                    </p:set>
                                    <p:anim calcmode="lin" valueType="num">
                                      <p:cBhvr>
                                        <p:cTn id="79" dur="500" fill="hold"/>
                                        <p:tgtEl>
                                          <p:spTgt spid="6">
                                            <p:graphicEl>
                                              <a:dgm id="{D085CF38-9F85-40EA-B1C2-08067DC72681}"/>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D085CF38-9F85-40EA-B1C2-08067DC72681}"/>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D085CF38-9F85-40EA-B1C2-08067DC72681}"/>
                                            </p:graphicEl>
                                          </p:spTgt>
                                        </p:tgtEl>
                                      </p:cBhvr>
                                    </p:animEffect>
                                  </p:childTnLst>
                                </p:cTn>
                              </p:par>
                            </p:childTnLst>
                          </p:cTn>
                        </p:par>
                        <p:par>
                          <p:cTn id="82" fill="hold">
                            <p:stCondLst>
                              <p:cond delay="1500"/>
                            </p:stCondLst>
                            <p:childTnLst>
                              <p:par>
                                <p:cTn id="83" presetID="17" presetClass="entr" presetSubtype="1" fill="hold" grpId="0" nodeType="afterEffect">
                                  <p:stCondLst>
                                    <p:cond delay="0"/>
                                  </p:stCondLst>
                                  <p:childTnLst>
                                    <p:set>
                                      <p:cBhvr>
                                        <p:cTn id="84" dur="1" fill="hold">
                                          <p:stCondLst>
                                            <p:cond delay="0"/>
                                          </p:stCondLst>
                                        </p:cTn>
                                        <p:tgtEl>
                                          <p:spTgt spid="6">
                                            <p:graphicEl>
                                              <a:dgm id="{78EA2EDC-90D2-4644-B256-5C7AA1C9B766}"/>
                                            </p:graphicEl>
                                          </p:spTgt>
                                        </p:tgtEl>
                                        <p:attrNameLst>
                                          <p:attrName>style.visibility</p:attrName>
                                        </p:attrNameLst>
                                      </p:cBhvr>
                                      <p:to>
                                        <p:strVal val="visible"/>
                                      </p:to>
                                    </p:set>
                                    <p:anim calcmode="lin" valueType="num">
                                      <p:cBhvr>
                                        <p:cTn id="85" dur="500" fill="hold"/>
                                        <p:tgtEl>
                                          <p:spTgt spid="6">
                                            <p:graphicEl>
                                              <a:dgm id="{78EA2EDC-90D2-4644-B256-5C7AA1C9B766}"/>
                                            </p:graphicEl>
                                          </p:spTgt>
                                        </p:tgtEl>
                                        <p:attrNameLst>
                                          <p:attrName>ppt_x</p:attrName>
                                        </p:attrNameLst>
                                      </p:cBhvr>
                                      <p:tavLst>
                                        <p:tav tm="0">
                                          <p:val>
                                            <p:strVal val="#ppt_x"/>
                                          </p:val>
                                        </p:tav>
                                        <p:tav tm="100000">
                                          <p:val>
                                            <p:strVal val="#ppt_x"/>
                                          </p:val>
                                        </p:tav>
                                      </p:tavLst>
                                    </p:anim>
                                    <p:anim calcmode="lin" valueType="num">
                                      <p:cBhvr>
                                        <p:cTn id="86" dur="500" fill="hold"/>
                                        <p:tgtEl>
                                          <p:spTgt spid="6">
                                            <p:graphicEl>
                                              <a:dgm id="{78EA2EDC-90D2-4644-B256-5C7AA1C9B766}"/>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6">
                                            <p:graphicEl>
                                              <a:dgm id="{78EA2EDC-90D2-4644-B256-5C7AA1C9B766}"/>
                                            </p:graphicEl>
                                          </p:spTgt>
                                        </p:tgtEl>
                                        <p:attrNameLst>
                                          <p:attrName>ppt_w</p:attrName>
                                        </p:attrNameLst>
                                      </p:cBhvr>
                                      <p:tavLst>
                                        <p:tav tm="0">
                                          <p:val>
                                            <p:strVal val="#ppt_w"/>
                                          </p:val>
                                        </p:tav>
                                        <p:tav tm="100000">
                                          <p:val>
                                            <p:strVal val="#ppt_w"/>
                                          </p:val>
                                        </p:tav>
                                      </p:tavLst>
                                    </p:anim>
                                    <p:anim calcmode="lin" valueType="num">
                                      <p:cBhvr>
                                        <p:cTn id="88" dur="500" fill="hold"/>
                                        <p:tgtEl>
                                          <p:spTgt spid="6">
                                            <p:graphicEl>
                                              <a:dgm id="{78EA2EDC-90D2-4644-B256-5C7AA1C9B766}"/>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96" dur="1000" fill="hold"/>
                                        <p:tgtEl>
                                          <p:spTgt spid="15"/>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15"/>
                                        </p:tgtEl>
                                      </p:cBhvr>
                                    </p:animEffect>
                                  </p:childTnLst>
                                </p:cTn>
                              </p:par>
                            </p:childTnLst>
                          </p:cTn>
                        </p:par>
                        <p:par>
                          <p:cTn id="101" fill="hold">
                            <p:stCondLst>
                              <p:cond delay="1000"/>
                            </p:stCondLst>
                            <p:childTnLst>
                              <p:par>
                                <p:cTn id="102" presetID="53" presetClass="entr" presetSubtype="16" fill="hold" grpId="0" nodeType="afterEffect">
                                  <p:stCondLst>
                                    <p:cond delay="0"/>
                                  </p:stCondLst>
                                  <p:childTnLst>
                                    <p:set>
                                      <p:cBhvr>
                                        <p:cTn id="103" dur="1" fill="hold">
                                          <p:stCondLst>
                                            <p:cond delay="0"/>
                                          </p:stCondLst>
                                        </p:cTn>
                                        <p:tgtEl>
                                          <p:spTgt spid="6">
                                            <p:graphicEl>
                                              <a:dgm id="{1D9F3FC4-AC83-4076-BB84-E53DCE5AEBFE}"/>
                                            </p:graphicEl>
                                          </p:spTgt>
                                        </p:tgtEl>
                                        <p:attrNameLst>
                                          <p:attrName>style.visibility</p:attrName>
                                        </p:attrNameLst>
                                      </p:cBhvr>
                                      <p:to>
                                        <p:strVal val="visible"/>
                                      </p:to>
                                    </p:set>
                                    <p:anim calcmode="lin" valueType="num">
                                      <p:cBhvr>
                                        <p:cTn id="104" dur="500" fill="hold"/>
                                        <p:tgtEl>
                                          <p:spTgt spid="6">
                                            <p:graphicEl>
                                              <a:dgm id="{1D9F3FC4-AC83-4076-BB84-E53DCE5AEBFE}"/>
                                            </p:graphicEl>
                                          </p:spTgt>
                                        </p:tgtEl>
                                        <p:attrNameLst>
                                          <p:attrName>ppt_w</p:attrName>
                                        </p:attrNameLst>
                                      </p:cBhvr>
                                      <p:tavLst>
                                        <p:tav tm="0">
                                          <p:val>
                                            <p:fltVal val="0"/>
                                          </p:val>
                                        </p:tav>
                                        <p:tav tm="100000">
                                          <p:val>
                                            <p:strVal val="#ppt_w"/>
                                          </p:val>
                                        </p:tav>
                                      </p:tavLst>
                                    </p:anim>
                                    <p:anim calcmode="lin" valueType="num">
                                      <p:cBhvr>
                                        <p:cTn id="105" dur="500" fill="hold"/>
                                        <p:tgtEl>
                                          <p:spTgt spid="6">
                                            <p:graphicEl>
                                              <a:dgm id="{1D9F3FC4-AC83-4076-BB84-E53DCE5AEBFE}"/>
                                            </p:graphicEl>
                                          </p:spTgt>
                                        </p:tgtEl>
                                        <p:attrNameLst>
                                          <p:attrName>ppt_h</p:attrName>
                                        </p:attrNameLst>
                                      </p:cBhvr>
                                      <p:tavLst>
                                        <p:tav tm="0">
                                          <p:val>
                                            <p:fltVal val="0"/>
                                          </p:val>
                                        </p:tav>
                                        <p:tav tm="100000">
                                          <p:val>
                                            <p:strVal val="#ppt_h"/>
                                          </p:val>
                                        </p:tav>
                                      </p:tavLst>
                                    </p:anim>
                                    <p:animEffect transition="in" filter="fade">
                                      <p:cBhvr>
                                        <p:cTn id="106" dur="500"/>
                                        <p:tgtEl>
                                          <p:spTgt spid="6">
                                            <p:graphicEl>
                                              <a:dgm id="{1D9F3FC4-AC83-4076-BB84-E53DCE5AEBFE}"/>
                                            </p:graphicEl>
                                          </p:spTgt>
                                        </p:tgtEl>
                                      </p:cBhvr>
                                    </p:animEffect>
                                  </p:childTnLst>
                                </p:cTn>
                              </p:par>
                            </p:childTnLst>
                          </p:cTn>
                        </p:par>
                        <p:par>
                          <p:cTn id="107" fill="hold">
                            <p:stCondLst>
                              <p:cond delay="1500"/>
                            </p:stCondLst>
                            <p:childTnLst>
                              <p:par>
                                <p:cTn id="108" presetID="17" presetClass="entr" presetSubtype="1" fill="hold" grpId="0" nodeType="afterEffect">
                                  <p:stCondLst>
                                    <p:cond delay="0"/>
                                  </p:stCondLst>
                                  <p:childTnLst>
                                    <p:set>
                                      <p:cBhvr>
                                        <p:cTn id="109" dur="1" fill="hold">
                                          <p:stCondLst>
                                            <p:cond delay="0"/>
                                          </p:stCondLst>
                                        </p:cTn>
                                        <p:tgtEl>
                                          <p:spTgt spid="6">
                                            <p:graphicEl>
                                              <a:dgm id="{BB907E77-4318-4D8B-AF48-0A7298DF7015}"/>
                                            </p:graphicEl>
                                          </p:spTgt>
                                        </p:tgtEl>
                                        <p:attrNameLst>
                                          <p:attrName>style.visibility</p:attrName>
                                        </p:attrNameLst>
                                      </p:cBhvr>
                                      <p:to>
                                        <p:strVal val="visible"/>
                                      </p:to>
                                    </p:set>
                                    <p:anim calcmode="lin" valueType="num">
                                      <p:cBhvr>
                                        <p:cTn id="110" dur="500" fill="hold"/>
                                        <p:tgtEl>
                                          <p:spTgt spid="6">
                                            <p:graphicEl>
                                              <a:dgm id="{BB907E77-4318-4D8B-AF48-0A7298DF7015}"/>
                                            </p:graphicEl>
                                          </p:spTgt>
                                        </p:tgtEl>
                                        <p:attrNameLst>
                                          <p:attrName>ppt_x</p:attrName>
                                        </p:attrNameLst>
                                      </p:cBhvr>
                                      <p:tavLst>
                                        <p:tav tm="0">
                                          <p:val>
                                            <p:strVal val="#ppt_x"/>
                                          </p:val>
                                        </p:tav>
                                        <p:tav tm="100000">
                                          <p:val>
                                            <p:strVal val="#ppt_x"/>
                                          </p:val>
                                        </p:tav>
                                      </p:tavLst>
                                    </p:anim>
                                    <p:anim calcmode="lin" valueType="num">
                                      <p:cBhvr>
                                        <p:cTn id="111" dur="500" fill="hold"/>
                                        <p:tgtEl>
                                          <p:spTgt spid="6">
                                            <p:graphicEl>
                                              <a:dgm id="{BB907E77-4318-4D8B-AF48-0A7298DF7015}"/>
                                            </p:graphicEl>
                                          </p:spTgt>
                                        </p:tgtEl>
                                        <p:attrNameLst>
                                          <p:attrName>ppt_y</p:attrName>
                                        </p:attrNameLst>
                                      </p:cBhvr>
                                      <p:tavLst>
                                        <p:tav tm="0">
                                          <p:val>
                                            <p:strVal val="#ppt_y-#ppt_h/2"/>
                                          </p:val>
                                        </p:tav>
                                        <p:tav tm="100000">
                                          <p:val>
                                            <p:strVal val="#ppt_y"/>
                                          </p:val>
                                        </p:tav>
                                      </p:tavLst>
                                    </p:anim>
                                    <p:anim calcmode="lin" valueType="num">
                                      <p:cBhvr>
                                        <p:cTn id="112" dur="500" fill="hold"/>
                                        <p:tgtEl>
                                          <p:spTgt spid="6">
                                            <p:graphicEl>
                                              <a:dgm id="{BB907E77-4318-4D8B-AF48-0A7298DF7015}"/>
                                            </p:graphicEl>
                                          </p:spTgt>
                                        </p:tgtEl>
                                        <p:attrNameLst>
                                          <p:attrName>ppt_w</p:attrName>
                                        </p:attrNameLst>
                                      </p:cBhvr>
                                      <p:tavLst>
                                        <p:tav tm="0">
                                          <p:val>
                                            <p:strVal val="#ppt_w"/>
                                          </p:val>
                                        </p:tav>
                                        <p:tav tm="100000">
                                          <p:val>
                                            <p:strVal val="#ppt_w"/>
                                          </p:val>
                                        </p:tav>
                                      </p:tavLst>
                                    </p:anim>
                                    <p:anim calcmode="lin" valueType="num">
                                      <p:cBhvr>
                                        <p:cTn id="113" dur="500" fill="hold"/>
                                        <p:tgtEl>
                                          <p:spTgt spid="6">
                                            <p:graphicEl>
                                              <a:dgm id="{BB907E77-4318-4D8B-AF48-0A7298DF7015}"/>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1">
                <a:shade val="45000"/>
                <a:satMod val="135000"/>
              </a:schemeClr>
              <a:prstClr val="white"/>
            </a:duotone>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1819FE6-2F7E-4AA0-BEEB-E8B8CE0C191F}"/>
              </a:ext>
            </a:extLst>
          </p:cNvPr>
          <p:cNvSpPr/>
          <p:nvPr/>
        </p:nvSpPr>
        <p:spPr>
          <a:xfrm>
            <a:off x="1" y="91077"/>
            <a:ext cx="4926148" cy="769441"/>
          </a:xfrm>
          <a:prstGeom prst="rect">
            <a:avLst/>
          </a:prstGeom>
        </p:spPr>
        <p:txBody>
          <a:bodyPr wrap="square">
            <a:spAutoFit/>
          </a:bodyPr>
          <a:lstStyle/>
          <a:p>
            <a:pPr algn="ctr"/>
            <a:r>
              <a:rPr lang="ro-RO" sz="4400" b="1"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ILIE</a:t>
            </a:r>
            <a:r>
              <a:rPr lang="ro-RO" sz="4400" b="1" smtClean="0">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rPr>
              <a:t> ŞI FAMILIA </a:t>
            </a:r>
            <a:endParaRPr lang="ro-RO" sz="4400" b="1">
              <a:ln w="6600">
                <a:solidFill>
                  <a:schemeClr val="accent2"/>
                </a:solidFill>
                <a:prstDash val="solid"/>
              </a:ln>
              <a:solidFill>
                <a:srgbClr val="FFFFFF"/>
              </a:solidFill>
              <a:effectLst>
                <a:outerShdw dist="38100" dir="2700000" algn="tl" rotWithShape="0">
                  <a:schemeClr val="accent2"/>
                </a:outerShdw>
                <a:reflection blurRad="6350" stA="55000" endA="300" endPos="45500" dir="5400000" sy="-100000" algn="bl" rotWithShape="0"/>
              </a:effectLst>
            </a:endParaRPr>
          </a:p>
        </p:txBody>
      </p:sp>
      <p:sp>
        <p:nvSpPr>
          <p:cNvPr id="3" name="Rectángulo 2">
            <a:extLst>
              <a:ext uri="{FF2B5EF4-FFF2-40B4-BE49-F238E27FC236}">
                <a16:creationId xmlns:a16="http://schemas.microsoft.com/office/drawing/2014/main" xmlns="" id="{D00871D4-83D3-4F4D-8A5E-500D8C077B86}"/>
              </a:ext>
            </a:extLst>
          </p:cNvPr>
          <p:cNvSpPr/>
          <p:nvPr/>
        </p:nvSpPr>
        <p:spPr>
          <a:xfrm>
            <a:off x="4833259" y="23678"/>
            <a:ext cx="4277358" cy="1138773"/>
          </a:xfrm>
          <a:prstGeom prst="rect">
            <a:avLst/>
          </a:prstGeom>
        </p:spPr>
        <p:txBody>
          <a:bodyPr wrap="square">
            <a:spAutoFit/>
            <a:scene3d>
              <a:camera prst="orthographicFront"/>
              <a:lightRig rig="threePt" dir="t"/>
            </a:scene3d>
            <a:sp3d extrusionH="57150">
              <a:bevelT w="38100" h="38100"/>
            </a:sp3d>
          </a:bodyPr>
          <a:lstStyle/>
          <a:p>
            <a:pPr algn="ctr"/>
            <a:r>
              <a:rPr lang="ro-RO" sz="1700" b="1" smtClean="0">
                <a:solidFill>
                  <a:srgbClr val="405B8C"/>
                </a:solidFill>
                <a:latin typeface="Comic Sans MS" panose="030F0702030302020204" pitchFamily="66" charset="0"/>
              </a:rPr>
              <a:t>'„Scoală-te</a:t>
            </a:r>
            <a:r>
              <a:rPr lang="ro-RO" sz="1700" b="1" smtClean="0">
                <a:solidFill>
                  <a:srgbClr val="405B8C"/>
                </a:solidFill>
                <a:latin typeface="Comic Sans MS" panose="030F0702030302020204" pitchFamily="66" charset="0"/>
              </a:rPr>
              <a:t>, du-te la Sarepta , care ţine de </a:t>
            </a:r>
            <a:r>
              <a:rPr lang="ro-RO" sz="1700" b="1" smtClean="0">
                <a:solidFill>
                  <a:srgbClr val="405B8C"/>
                </a:solidFill>
                <a:latin typeface="Comic Sans MS" panose="030F0702030302020204" pitchFamily="66" charset="0"/>
              </a:rPr>
              <a:t>Sidon</a:t>
            </a:r>
            <a:r>
              <a:rPr lang="ro-RO" sz="1700" b="1" smtClean="0">
                <a:solidFill>
                  <a:srgbClr val="405B8C"/>
                </a:solidFill>
                <a:latin typeface="Comic Sans MS" panose="030F0702030302020204" pitchFamily="66" charset="0"/>
              </a:rPr>
              <a:t>, şi rămâi </a:t>
            </a:r>
            <a:r>
              <a:rPr lang="ro-RO" sz="1700" b="1" smtClean="0">
                <a:solidFill>
                  <a:srgbClr val="405B8C"/>
                </a:solidFill>
                <a:latin typeface="Comic Sans MS" panose="030F0702030302020204" pitchFamily="66" charset="0"/>
              </a:rPr>
              <a:t>acolo</a:t>
            </a:r>
            <a:r>
              <a:rPr lang="ro-RO" sz="1700" b="1" smtClean="0">
                <a:solidFill>
                  <a:srgbClr val="405B8C"/>
                </a:solidFill>
                <a:latin typeface="Comic Sans MS" panose="030F0702030302020204" pitchFamily="66" charset="0"/>
              </a:rPr>
              <a:t>. Iată că am poruncit acolo unei femei văduve să te </a:t>
            </a:r>
            <a:r>
              <a:rPr lang="ro-RO" sz="1700" b="1" smtClean="0">
                <a:solidFill>
                  <a:srgbClr val="405B8C"/>
                </a:solidFill>
                <a:latin typeface="Comic Sans MS" panose="030F0702030302020204" pitchFamily="66" charset="0"/>
              </a:rPr>
              <a:t>hrănească</a:t>
            </a:r>
            <a:r>
              <a:rPr lang="ro-RO" sz="1700" b="1" smtClean="0">
                <a:solidFill>
                  <a:srgbClr val="405B8C"/>
                </a:solidFill>
                <a:latin typeface="Comic Sans MS" panose="030F0702030302020204" pitchFamily="66" charset="0"/>
              </a:rPr>
              <a:t>.” ‘ </a:t>
            </a:r>
            <a:r>
              <a:rPr lang="ro-RO" sz="1400" b="1" smtClean="0">
                <a:solidFill>
                  <a:srgbClr val="405B8C"/>
                </a:solidFill>
                <a:latin typeface="Comic Sans MS" panose="030F0702030302020204" pitchFamily="66" charset="0"/>
              </a:rPr>
              <a:t>(</a:t>
            </a:r>
            <a:r>
              <a:rPr lang="ro-RO" sz="1400" b="1" smtClean="0">
                <a:solidFill>
                  <a:srgbClr val="405B8C"/>
                </a:solidFill>
                <a:latin typeface="Comic Sans MS" panose="030F0702030302020204" pitchFamily="66" charset="0"/>
              </a:rPr>
              <a:t>1 Împăraţilor 17:9</a:t>
            </a:r>
            <a:r>
              <a:rPr lang="ro-RO" sz="1400" b="1" smtClean="0">
                <a:solidFill>
                  <a:srgbClr val="405B8C"/>
                </a:solidFill>
                <a:latin typeface="Comic Sans MS" panose="030F0702030302020204" pitchFamily="66" charset="0"/>
              </a:rPr>
              <a:t>)</a:t>
            </a:r>
            <a:endParaRPr lang="ro-RO" sz="1600" b="1">
              <a:solidFill>
                <a:srgbClr val="405B8C"/>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CEB4A9BA-32A7-44BD-B068-B5B031B8E954}"/>
              </a:ext>
            </a:extLst>
          </p:cNvPr>
          <p:cNvSpPr txBox="1"/>
          <p:nvPr/>
        </p:nvSpPr>
        <p:spPr>
          <a:xfrm>
            <a:off x="4563296" y="3056325"/>
            <a:ext cx="4563290" cy="3708708"/>
          </a:xfrm>
          <a:prstGeom prst="rect">
            <a:avLst/>
          </a:prstGeom>
          <a:noFill/>
        </p:spPr>
        <p:txBody>
          <a:bodyPr wrap="square" rtlCol="0">
            <a:spAutoFit/>
          </a:bodyPr>
          <a:lstStyle/>
          <a:p>
            <a:pPr>
              <a:spcBef>
                <a:spcPts val="600"/>
              </a:spcBef>
            </a:pPr>
            <a:r>
              <a:rPr lang="ro-RO" sz="2000" b="1" dirty="0"/>
              <a:t>Ilie a fost chemat ca să condamne acea </a:t>
            </a:r>
            <a:r>
              <a:rPr lang="ro-RO" sz="2000" b="1" dirty="0" smtClean="0"/>
              <a:t>situaţie şi </a:t>
            </a:r>
            <a:r>
              <a:rPr lang="ro-RO" sz="2000" b="1" dirty="0"/>
              <a:t>a trebuit să fugă ca </a:t>
            </a:r>
            <a:r>
              <a:rPr lang="ro-RO" sz="2000" b="1" dirty="0" smtClean="0"/>
              <a:t>să-şi </a:t>
            </a:r>
            <a:r>
              <a:rPr lang="ro-RO" sz="2000" b="1" dirty="0"/>
              <a:t>scape </a:t>
            </a:r>
            <a:r>
              <a:rPr lang="ro-RO" sz="2000" b="1" dirty="0" smtClean="0"/>
              <a:t>viaţa</a:t>
            </a:r>
            <a:r>
              <a:rPr lang="ro-RO" sz="2000" b="1" dirty="0"/>
              <a:t>.</a:t>
            </a:r>
          </a:p>
          <a:p>
            <a:pPr>
              <a:spcBef>
                <a:spcPts val="600"/>
              </a:spcBef>
            </a:pPr>
            <a:r>
              <a:rPr lang="ro-RO" sz="2000" b="1" dirty="0"/>
              <a:t>Când seceta s-a </a:t>
            </a:r>
            <a:r>
              <a:rPr lang="ro-RO" sz="2000" b="1" dirty="0" smtClean="0"/>
              <a:t>înrăutăţit</a:t>
            </a:r>
            <a:r>
              <a:rPr lang="ro-RO" sz="2000" b="1" dirty="0"/>
              <a:t>, el a fost trimis la o văduvă care l-a găzduit.</a:t>
            </a:r>
          </a:p>
          <a:p>
            <a:pPr>
              <a:spcBef>
                <a:spcPts val="600"/>
              </a:spcBef>
            </a:pPr>
            <a:r>
              <a:rPr lang="ro-RO" sz="2000" b="1" dirty="0" smtClean="0"/>
              <a:t>Credinţa </a:t>
            </a:r>
            <a:r>
              <a:rPr lang="ro-RO" sz="2000" b="1" dirty="0"/>
              <a:t>ei era puternică (Luca 4:26), dar ea a crezut că fiul ei a murit ca o </a:t>
            </a:r>
            <a:r>
              <a:rPr lang="ro-RO" sz="2000" b="1" dirty="0" smtClean="0"/>
              <a:t>consecinţă </a:t>
            </a:r>
            <a:r>
              <a:rPr lang="ro-RO" sz="2000" b="1" dirty="0"/>
              <a:t>a păcatelor ei (Mica 6:7).</a:t>
            </a:r>
          </a:p>
          <a:p>
            <a:pPr>
              <a:spcBef>
                <a:spcPts val="600"/>
              </a:spcBef>
            </a:pPr>
            <a:r>
              <a:rPr lang="ro-RO" sz="2000" b="1" dirty="0"/>
              <a:t>Puterea lui Dumnezeu poate restaura familii </a:t>
            </a:r>
            <a:r>
              <a:rPr lang="ro-RO" sz="2000" b="1" dirty="0" smtClean="0"/>
              <a:t>şi credinţa </a:t>
            </a:r>
            <a:r>
              <a:rPr lang="ro-RO" sz="2000" b="1" dirty="0"/>
              <a:t>în Dumnezeu </a:t>
            </a:r>
            <a:r>
              <a:rPr lang="ro-RO" sz="2000" b="1" dirty="0" smtClean="0"/>
              <a:t>şi </a:t>
            </a:r>
            <a:r>
              <a:rPr lang="ro-RO" sz="2000" b="1" dirty="0"/>
              <a:t>în Cuvântul </a:t>
            </a:r>
            <a:r>
              <a:rPr lang="ro-RO" sz="2000" b="1" dirty="0" smtClean="0"/>
              <a:t>Lui, </a:t>
            </a:r>
            <a:r>
              <a:rPr lang="ro-RO" sz="2000" b="1" dirty="0"/>
              <a:t>a înviat din nou în inima ei.</a:t>
            </a:r>
          </a:p>
        </p:txBody>
      </p:sp>
      <p:pic>
        <p:nvPicPr>
          <p:cNvPr id="6" name="Imagen 5" descr="Imagen que contiene suelo, ropa, exterior, cielo&#10;&#10;Descripción generada automáticamente">
            <a:extLst>
              <a:ext uri="{FF2B5EF4-FFF2-40B4-BE49-F238E27FC236}">
                <a16:creationId xmlns:a16="http://schemas.microsoft.com/office/drawing/2014/main" xmlns="" id="{C2AC5502-1CC4-47AB-A606-D30ADA3BC135}"/>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5795" y="3071324"/>
            <a:ext cx="2093839" cy="1892571"/>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8" name="Imagen 7" descr="Imagen que contiene persona, interior, hombre, comida&#10;&#10;Descripción generada automáticamente">
            <a:extLst>
              <a:ext uri="{FF2B5EF4-FFF2-40B4-BE49-F238E27FC236}">
                <a16:creationId xmlns:a16="http://schemas.microsoft.com/office/drawing/2014/main" xmlns="" id="{77449228-16ED-43BC-844F-B064975241F3}"/>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flipH="1">
            <a:off x="2253963" y="3071324"/>
            <a:ext cx="2119190" cy="1892571"/>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0" name="Imagen 9" descr="Imagen que contiene edificio, interior, pared, sentado&#10;&#10;Descripción generada automáticamente">
            <a:extLst>
              <a:ext uri="{FF2B5EF4-FFF2-40B4-BE49-F238E27FC236}">
                <a16:creationId xmlns:a16="http://schemas.microsoft.com/office/drawing/2014/main" xmlns="" id="{877D8A8C-8B7F-4025-997A-F6492D7E586C}"/>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flipH="1">
            <a:off x="95795" y="5050703"/>
            <a:ext cx="2093839" cy="167701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2" name="Imagen 11" descr="Imagen que contiene persona, ropa, interior&#10;&#10;Descripción generada automáticamente">
            <a:extLst>
              <a:ext uri="{FF2B5EF4-FFF2-40B4-BE49-F238E27FC236}">
                <a16:creationId xmlns:a16="http://schemas.microsoft.com/office/drawing/2014/main" xmlns="" id="{1EE23359-5DB3-4043-A426-4DD5F88652D3}"/>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253963" y="5050704"/>
            <a:ext cx="2119190" cy="167701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4" name="Imagen 13" descr="Imagen que contiene edificio, exterior, mujer, suelo&#10;&#10;Descripción generada automáticamente">
            <a:extLst>
              <a:ext uri="{FF2B5EF4-FFF2-40B4-BE49-F238E27FC236}">
                <a16:creationId xmlns:a16="http://schemas.microsoft.com/office/drawing/2014/main" xmlns="" id="{CCFEB5FA-15B6-4E2F-9F2A-7E5D9A667A83}"/>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525928" y="1292517"/>
            <a:ext cx="1352359" cy="1516311"/>
          </a:xfrm>
          <a:prstGeom prst="rect">
            <a:avLst/>
          </a:prstGeom>
          <a:ln w="88900" cap="sq" cmpd="thickThin">
            <a:solidFill>
              <a:srgbClr val="000000"/>
            </a:solidFill>
            <a:prstDash val="solid"/>
            <a:miter lim="800000"/>
          </a:ln>
          <a:effectLst>
            <a:innerShdw blurRad="76200">
              <a:srgbClr val="000000"/>
            </a:innerShdw>
          </a:effectLst>
        </p:spPr>
      </p:pic>
      <p:pic>
        <p:nvPicPr>
          <p:cNvPr id="16" name="Imagen 15" descr="Imagen que contiene agua, persona, exterior, deporte acuático&#10;&#10;Descripción generada automáticamente">
            <a:extLst>
              <a:ext uri="{FF2B5EF4-FFF2-40B4-BE49-F238E27FC236}">
                <a16:creationId xmlns:a16="http://schemas.microsoft.com/office/drawing/2014/main" xmlns="" id="{C4E8FDA7-83BE-4149-8FBB-F9B705CD7614}"/>
              </a:ext>
            </a:extLst>
          </p:cNvPr>
          <p:cNvPicPr>
            <a:picLocks noChangeAspect="1"/>
          </p:cNvPicPr>
          <p:nvPr/>
        </p:nvPicPr>
        <p:blipFill rotWithShape="1">
          <a:blip r:embed="rId8" cstate="screen">
            <a:extLst>
              <a:ext uri="{28A0092B-C50C-407E-A947-70E740481C1C}">
                <a14:useLocalDpi xmlns:a14="http://schemas.microsoft.com/office/drawing/2010/main" xmlns=""/>
              </a:ext>
            </a:extLst>
          </a:blip>
          <a:srcRect/>
          <a:stretch/>
        </p:blipFill>
        <p:spPr>
          <a:xfrm>
            <a:off x="6079529" y="1253441"/>
            <a:ext cx="1648954" cy="1590202"/>
          </a:xfrm>
          <a:prstGeom prst="rect">
            <a:avLst/>
          </a:prstGeom>
          <a:ln w="38100" cap="sq">
            <a:solidFill>
              <a:srgbClr val="EC7D31"/>
            </a:solidFill>
            <a:prstDash val="solid"/>
            <a:miter lim="800000"/>
          </a:ln>
          <a:effectLst>
            <a:outerShdw blurRad="50800" dist="38100" dir="2700000" algn="tl" rotWithShape="0">
              <a:srgbClr val="000000">
                <a:alpha val="43000"/>
              </a:srgbClr>
            </a:outerShdw>
          </a:effectLst>
        </p:spPr>
      </p:pic>
      <p:sp>
        <p:nvSpPr>
          <p:cNvPr id="17" name="Rectángulo 16">
            <a:extLst>
              <a:ext uri="{FF2B5EF4-FFF2-40B4-BE49-F238E27FC236}">
                <a16:creationId xmlns:a16="http://schemas.microsoft.com/office/drawing/2014/main" xmlns="" id="{1B7FE9D9-11B9-42D0-BCB3-01BD578EEF5E}"/>
              </a:ext>
            </a:extLst>
          </p:cNvPr>
          <p:cNvSpPr/>
          <p:nvPr/>
        </p:nvSpPr>
        <p:spPr>
          <a:xfrm>
            <a:off x="95796" y="1033730"/>
            <a:ext cx="4277358" cy="1938992"/>
          </a:xfrm>
          <a:prstGeom prst="rect">
            <a:avLst/>
          </a:prstGeom>
        </p:spPr>
        <p:txBody>
          <a:bodyPr wrap="square">
            <a:spAutoFit/>
          </a:bodyPr>
          <a:lstStyle/>
          <a:p>
            <a:pPr>
              <a:spcBef>
                <a:spcPts val="600"/>
              </a:spcBef>
            </a:pPr>
            <a:r>
              <a:rPr lang="ro-RO" sz="2000" b="1"/>
              <a:t>Regatul lui Israel l-a părăsit pe Dumnezeu. </a:t>
            </a:r>
            <a:r>
              <a:rPr lang="ro-RO" sz="2000" b="1" smtClean="0"/>
              <a:t>Aceştia şi-au </a:t>
            </a:r>
            <a:r>
              <a:rPr lang="ro-RO" sz="2000" b="1"/>
              <a:t>schimbat </a:t>
            </a:r>
            <a:r>
              <a:rPr lang="ro-RO" sz="2000" b="1" smtClean="0"/>
              <a:t>învăţăturile </a:t>
            </a:r>
            <a:r>
              <a:rPr lang="ro-RO" sz="2000" b="1"/>
              <a:t>care </a:t>
            </a:r>
            <a:r>
              <a:rPr lang="ro-RO" sz="2000" b="1" smtClean="0"/>
              <a:t>înălţau </a:t>
            </a:r>
            <a:r>
              <a:rPr lang="ro-RO" sz="2000" b="1"/>
              <a:t>căsătoria, familia </a:t>
            </a:r>
            <a:r>
              <a:rPr lang="ro-RO" sz="2000" b="1" smtClean="0"/>
              <a:t>şi </a:t>
            </a:r>
            <a:r>
              <a:rPr lang="ro-RO" sz="2000" b="1"/>
              <a:t>sexualitatea sănătoasă cu practici care încurajau </a:t>
            </a:r>
            <a:r>
              <a:rPr lang="ro-RO" sz="2000" b="1" smtClean="0"/>
              <a:t>prostituţia</a:t>
            </a:r>
            <a:r>
              <a:rPr lang="ro-RO" sz="2000" b="1"/>
              <a:t>, incestul </a:t>
            </a:r>
            <a:r>
              <a:rPr lang="ro-RO" sz="2000" b="1" smtClean="0"/>
              <a:t>şi </a:t>
            </a:r>
            <a:r>
              <a:rPr lang="ro-RO" sz="2000" b="1"/>
              <a:t>perversiunea </a:t>
            </a:r>
            <a:r>
              <a:rPr lang="ro-RO" sz="2000" b="1"/>
              <a:t>sexuală</a:t>
            </a:r>
            <a:r>
              <a:rPr lang="ro-RO" sz="2000" b="1" smtClean="0"/>
              <a:t>.</a:t>
            </a:r>
            <a:endParaRPr lang="ro-RO" sz="2000" b="1"/>
          </a:p>
        </p:txBody>
      </p:sp>
      <p:pic>
        <p:nvPicPr>
          <p:cNvPr id="21" name="Imagen 20" descr="Imagen que contiene agua, exterior, pájaro&#10;&#10;Descripción generada automáticamente">
            <a:extLst>
              <a:ext uri="{FF2B5EF4-FFF2-40B4-BE49-F238E27FC236}">
                <a16:creationId xmlns:a16="http://schemas.microsoft.com/office/drawing/2014/main" xmlns="" id="{5108DB34-804F-484C-A89A-21BCBC6EF1EA}"/>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863839" y="1253441"/>
            <a:ext cx="1158238" cy="1595031"/>
          </a:xfrm>
          <a:prstGeom prst="rect">
            <a:avLst/>
          </a:prstGeom>
          <a:ln w="38100" cap="sq">
            <a:solidFill>
              <a:srgbClr val="EC7D3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647320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900" decel="100000" fill="hold"/>
                                        <p:tgtEl>
                                          <p:spTgt spid="1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25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900" decel="100000" fill="hold"/>
                                        <p:tgtEl>
                                          <p:spTgt spid="2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3" fill="hold">
                            <p:stCondLst>
                              <p:cond delay="1250"/>
                            </p:stCondLst>
                            <p:childTnLst>
                              <p:par>
                                <p:cTn id="44" presetID="22" presetClass="entr" presetSubtype="8" fill="hold" grpId="0" nodeType="after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circle(out)">
                                      <p:cBhvr>
                                        <p:cTn id="51" dur="1000"/>
                                        <p:tgtEl>
                                          <p:spTgt spid="6"/>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wipe(left)">
                                      <p:cBhvr>
                                        <p:cTn id="55" dur="500"/>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circle(out)">
                                      <p:cBhvr>
                                        <p:cTn id="60" dur="1000"/>
                                        <p:tgtEl>
                                          <p:spTgt spid="8"/>
                                        </p:tgtEl>
                                      </p:cBhvr>
                                    </p:animEffect>
                                  </p:childTnLst>
                                </p:cTn>
                              </p:par>
                              <p:par>
                                <p:cTn id="61" presetID="6" presetClass="entr" presetSubtype="32"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ircle(out)">
                                      <p:cBhvr>
                                        <p:cTn id="63" dur="1000"/>
                                        <p:tgtEl>
                                          <p:spTgt spid="1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wipe(left)">
                                      <p:cBhvr>
                                        <p:cTn id="67" dur="500"/>
                                        <p:tgtEl>
                                          <p:spTgt spid="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circle(out)">
                                      <p:cBhvr>
                                        <p:cTn id="72" dur="1000"/>
                                        <p:tgtEl>
                                          <p:spTgt spid="12"/>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4">
                                            <p:txEl>
                                              <p:pRg st="3" end="3"/>
                                            </p:txEl>
                                          </p:spTgt>
                                        </p:tgtEl>
                                        <p:attrNameLst>
                                          <p:attrName>style.visibility</p:attrName>
                                        </p:attrNameLst>
                                      </p:cBhvr>
                                      <p:to>
                                        <p:strVal val="visible"/>
                                      </p:to>
                                    </p:set>
                                    <p:animEffect transition="in" filter="wipe(left)">
                                      <p:cBhvr>
                                        <p:cTn id="7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4"/>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029EF79-D9D1-43B8-9ACC-7A7A24C5E7E8}"/>
              </a:ext>
            </a:extLst>
          </p:cNvPr>
          <p:cNvSpPr/>
          <p:nvPr/>
        </p:nvSpPr>
        <p:spPr>
          <a:xfrm>
            <a:off x="2316479" y="0"/>
            <a:ext cx="682752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r>
              <a:rPr lang="ro-RO" sz="4400" b="1" spc="300" smtClean="0">
                <a:ln w="11430"/>
                <a:gradFill>
                  <a:gsLst>
                    <a:gs pos="0">
                      <a:srgbClr val="FFFF00"/>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ILIE</a:t>
            </a:r>
            <a:r>
              <a:rPr lang="ro-RO" sz="4400" b="1" spc="300" smtClean="0">
                <a:ln w="11430"/>
                <a:gradFill>
                  <a:gsLst>
                    <a:gs pos="0">
                      <a:srgbClr val="FFFF00"/>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ŞI BISERICA </a:t>
            </a:r>
            <a:endParaRPr lang="ro-RO" sz="4400" b="1" spc="300">
              <a:ln w="11430"/>
              <a:gradFill>
                <a:gsLst>
                  <a:gs pos="0">
                    <a:srgbClr val="FFFF00"/>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ángulo 2">
            <a:extLst>
              <a:ext uri="{FF2B5EF4-FFF2-40B4-BE49-F238E27FC236}">
                <a16:creationId xmlns:a16="http://schemas.microsoft.com/office/drawing/2014/main" xmlns="" id="{97A86038-3B11-4CEC-9CC8-6126E76EBC06}"/>
              </a:ext>
            </a:extLst>
          </p:cNvPr>
          <p:cNvSpPr/>
          <p:nvPr/>
        </p:nvSpPr>
        <p:spPr>
          <a:xfrm>
            <a:off x="2394853" y="773617"/>
            <a:ext cx="6618513" cy="923330"/>
          </a:xfrm>
          <a:prstGeom prst="rect">
            <a:avLst/>
          </a:prstGeom>
        </p:spPr>
        <p:txBody>
          <a:bodyPr wrap="square">
            <a:spAutoFit/>
          </a:bodyPr>
          <a:lstStyle/>
          <a:p>
            <a:r>
              <a:rPr lang="ro-RO" b="1" smtClean="0">
                <a:solidFill>
                  <a:schemeClr val="bg1"/>
                </a:solidFill>
                <a:effectLst>
                  <a:glow rad="127000">
                    <a:srgbClr val="197179"/>
                  </a:glow>
                </a:effectLst>
                <a:latin typeface="Comic Sans MS" panose="030F0702030302020204" pitchFamily="66" charset="0"/>
              </a:rPr>
              <a:t>'</a:t>
            </a:r>
            <a:r>
              <a:rPr lang="ro-RO" b="1" smtClean="0">
                <a:solidFill>
                  <a:schemeClr val="bg1"/>
                </a:solidFill>
                <a:effectLst>
                  <a:glow rad="127000">
                    <a:srgbClr val="197179"/>
                  </a:glow>
                </a:effectLst>
                <a:latin typeface="Comic Sans MS" panose="030F0702030302020204" pitchFamily="66" charset="0"/>
              </a:rPr>
              <a:t>Ilie a zis atunci întregului </a:t>
            </a:r>
            <a:r>
              <a:rPr lang="ro-RO" b="1" smtClean="0">
                <a:solidFill>
                  <a:schemeClr val="bg1"/>
                </a:solidFill>
                <a:effectLst>
                  <a:glow rad="127000">
                    <a:srgbClr val="197179"/>
                  </a:glow>
                </a:effectLst>
                <a:latin typeface="Comic Sans MS" panose="030F0702030302020204" pitchFamily="66" charset="0"/>
              </a:rPr>
              <a:t>popor</a:t>
            </a:r>
            <a:r>
              <a:rPr lang="ro-RO" b="1" smtClean="0">
                <a:solidFill>
                  <a:schemeClr val="bg1"/>
                </a:solidFill>
                <a:effectLst>
                  <a:glow rad="127000">
                    <a:srgbClr val="197179"/>
                  </a:glow>
                </a:effectLst>
                <a:latin typeface="Comic Sans MS" panose="030F0702030302020204" pitchFamily="66" charset="0"/>
              </a:rPr>
              <a:t>: </a:t>
            </a:r>
            <a:r>
              <a:rPr lang="ro-RO" b="1" smtClean="0">
                <a:solidFill>
                  <a:schemeClr val="bg1"/>
                </a:solidFill>
                <a:effectLst>
                  <a:glow rad="127000">
                    <a:srgbClr val="197179"/>
                  </a:glow>
                </a:effectLst>
                <a:latin typeface="Comic Sans MS" panose="030F0702030302020204" pitchFamily="66" charset="0"/>
              </a:rPr>
              <a:t>„</a:t>
            </a:r>
            <a:r>
              <a:rPr lang="ro-RO" b="1" smtClean="0">
                <a:solidFill>
                  <a:schemeClr val="bg1"/>
                </a:solidFill>
                <a:effectLst>
                  <a:glow rad="127000">
                    <a:srgbClr val="197179"/>
                  </a:glow>
                </a:effectLst>
                <a:latin typeface="Comic Sans MS" panose="030F0702030302020204" pitchFamily="66" charset="0"/>
              </a:rPr>
              <a:t>Apropiaţi-vă de </a:t>
            </a:r>
            <a:r>
              <a:rPr lang="ro-RO" b="1" smtClean="0">
                <a:solidFill>
                  <a:schemeClr val="bg1"/>
                </a:solidFill>
                <a:effectLst>
                  <a:glow rad="127000">
                    <a:srgbClr val="197179"/>
                  </a:glow>
                </a:effectLst>
                <a:latin typeface="Comic Sans MS" panose="030F0702030302020204" pitchFamily="66" charset="0"/>
              </a:rPr>
              <a:t>mine</a:t>
            </a:r>
            <a:r>
              <a:rPr lang="ro-RO" b="1" smtClean="0">
                <a:solidFill>
                  <a:schemeClr val="bg1"/>
                </a:solidFill>
                <a:effectLst>
                  <a:glow rad="127000">
                    <a:srgbClr val="197179"/>
                  </a:glow>
                </a:effectLst>
                <a:latin typeface="Comic Sans MS" panose="030F0702030302020204" pitchFamily="66" charset="0"/>
              </a:rPr>
              <a:t>!” Tot poporul s-a apropiat de </a:t>
            </a:r>
            <a:r>
              <a:rPr lang="ro-RO" b="1" smtClean="0">
                <a:solidFill>
                  <a:schemeClr val="bg1"/>
                </a:solidFill>
                <a:effectLst>
                  <a:glow rad="127000">
                    <a:srgbClr val="197179"/>
                  </a:glow>
                </a:effectLst>
                <a:latin typeface="Comic Sans MS" panose="030F0702030302020204" pitchFamily="66" charset="0"/>
              </a:rPr>
              <a:t>el</a:t>
            </a:r>
            <a:r>
              <a:rPr lang="ro-RO" b="1" smtClean="0">
                <a:solidFill>
                  <a:schemeClr val="bg1"/>
                </a:solidFill>
                <a:effectLst>
                  <a:glow rad="127000">
                    <a:srgbClr val="197179"/>
                  </a:glow>
                </a:effectLst>
                <a:latin typeface="Comic Sans MS" panose="030F0702030302020204" pitchFamily="66" charset="0"/>
              </a:rPr>
              <a:t>. Şi Ilie a dres altarul </a:t>
            </a:r>
            <a:r>
              <a:rPr lang="ro-RO" b="1" smtClean="0">
                <a:solidFill>
                  <a:schemeClr val="bg1"/>
                </a:solidFill>
                <a:effectLst>
                  <a:glow rad="127000">
                    <a:srgbClr val="197179"/>
                  </a:glow>
                </a:effectLst>
                <a:latin typeface="Comic Sans MS" panose="030F0702030302020204" pitchFamily="66" charset="0"/>
              </a:rPr>
              <a:t>Domnului</a:t>
            </a:r>
            <a:r>
              <a:rPr lang="ro-RO" b="1" smtClean="0">
                <a:solidFill>
                  <a:schemeClr val="bg1"/>
                </a:solidFill>
                <a:effectLst>
                  <a:glow rad="127000">
                    <a:srgbClr val="197179"/>
                  </a:glow>
                </a:effectLst>
                <a:latin typeface="Comic Sans MS" panose="030F0702030302020204" pitchFamily="66" charset="0"/>
              </a:rPr>
              <a:t>, care fusese </a:t>
            </a:r>
            <a:r>
              <a:rPr lang="ro-RO" b="1" smtClean="0">
                <a:solidFill>
                  <a:schemeClr val="bg1"/>
                </a:solidFill>
                <a:effectLst>
                  <a:glow rad="127000">
                    <a:srgbClr val="197179"/>
                  </a:glow>
                </a:effectLst>
                <a:latin typeface="Comic Sans MS" panose="030F0702030302020204" pitchFamily="66" charset="0"/>
              </a:rPr>
              <a:t>sfărâmat</a:t>
            </a:r>
            <a:r>
              <a:rPr lang="ro-RO" b="1" smtClean="0">
                <a:solidFill>
                  <a:schemeClr val="bg1"/>
                </a:solidFill>
                <a:effectLst>
                  <a:glow rad="127000">
                    <a:srgbClr val="197179"/>
                  </a:glow>
                </a:effectLst>
                <a:latin typeface="Comic Sans MS" panose="030F0702030302020204" pitchFamily="66" charset="0"/>
              </a:rPr>
              <a:t>. ‘ </a:t>
            </a:r>
            <a:r>
              <a:rPr lang="ro-RO" sz="1600" b="1" smtClean="0">
                <a:solidFill>
                  <a:schemeClr val="bg1"/>
                </a:solidFill>
                <a:effectLst>
                  <a:glow rad="127000">
                    <a:srgbClr val="197179"/>
                  </a:glow>
                </a:effectLst>
                <a:latin typeface="Comic Sans MS" panose="030F0702030302020204" pitchFamily="66" charset="0"/>
              </a:rPr>
              <a:t>(</a:t>
            </a:r>
            <a:r>
              <a:rPr lang="ro-RO" sz="1600" b="1" smtClean="0">
                <a:solidFill>
                  <a:schemeClr val="bg1"/>
                </a:solidFill>
                <a:effectLst>
                  <a:glow rad="127000">
                    <a:srgbClr val="197179"/>
                  </a:glow>
                </a:effectLst>
                <a:latin typeface="Comic Sans MS" panose="030F0702030302020204" pitchFamily="66" charset="0"/>
              </a:rPr>
              <a:t>1 Împăraţilor 18:30</a:t>
            </a:r>
            <a:r>
              <a:rPr lang="ro-RO" sz="1600" b="1" smtClean="0">
                <a:solidFill>
                  <a:schemeClr val="bg1"/>
                </a:solidFill>
                <a:effectLst>
                  <a:glow rad="127000">
                    <a:srgbClr val="197179"/>
                  </a:glow>
                </a:effectLst>
                <a:latin typeface="Comic Sans MS" panose="030F0702030302020204" pitchFamily="66" charset="0"/>
              </a:rPr>
              <a:t>)</a:t>
            </a:r>
            <a:endParaRPr lang="ro-RO" b="1">
              <a:solidFill>
                <a:schemeClr val="bg1"/>
              </a:solidFill>
              <a:effectLst>
                <a:glow rad="127000">
                  <a:srgbClr val="197179"/>
                </a:glo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551AF09E-E41D-41C1-BF2B-7C601CEC511C}"/>
              </a:ext>
            </a:extLst>
          </p:cNvPr>
          <p:cNvSpPr txBox="1"/>
          <p:nvPr/>
        </p:nvSpPr>
        <p:spPr>
          <a:xfrm>
            <a:off x="156753" y="1731777"/>
            <a:ext cx="6540138" cy="1708160"/>
          </a:xfrm>
          <a:prstGeom prst="rect">
            <a:avLst/>
          </a:prstGeom>
          <a:noFill/>
        </p:spPr>
        <p:txBody>
          <a:bodyPr wrap="square" rtlCol="0">
            <a:spAutoFit/>
          </a:bodyPr>
          <a:lstStyle/>
          <a:p>
            <a:pPr>
              <a:spcBef>
                <a:spcPts val="600"/>
              </a:spcBef>
            </a:pPr>
            <a:r>
              <a:rPr lang="ro-RO" sz="2000" b="1" dirty="0"/>
              <a:t>Primul lucru pe care l-a făcut Ilie a fost să-i invite pe oameni să se apropie de el. Isus ne invită de asemenea să ne apropiem de El (Matei 11:28).</a:t>
            </a:r>
          </a:p>
          <a:p>
            <a:pPr>
              <a:spcBef>
                <a:spcPts val="600"/>
              </a:spcBef>
            </a:pPr>
            <a:r>
              <a:rPr lang="ro-RO" sz="2000" b="1" dirty="0"/>
              <a:t>În al doilea rând, a reparat altarul. Sunt altare care ar trebui restaurate în </a:t>
            </a:r>
            <a:r>
              <a:rPr lang="ro-RO" sz="2000" b="1" dirty="0" smtClean="0"/>
              <a:t>viaţa </a:t>
            </a:r>
            <a:r>
              <a:rPr lang="ro-RO" sz="2000" b="1" dirty="0"/>
              <a:t>ta? Cum este altarul familiei tale?</a:t>
            </a:r>
          </a:p>
        </p:txBody>
      </p:sp>
      <p:pic>
        <p:nvPicPr>
          <p:cNvPr id="6" name="Imagen 5" descr="Imagen que contiene naturaleza, fuego, persona&#10;&#10;Descripción generada automáticamente">
            <a:extLst>
              <a:ext uri="{FF2B5EF4-FFF2-40B4-BE49-F238E27FC236}">
                <a16:creationId xmlns:a16="http://schemas.microsoft.com/office/drawing/2014/main" xmlns="" id="{04F5D6A7-212B-42CA-8400-350AC1049207}"/>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56753" y="4501561"/>
            <a:ext cx="4032070" cy="2134971"/>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0" name="Imagen 9" descr="Imagen que contiene agua&#10;&#10;Descripción generada automáticamente">
            <a:extLst>
              <a:ext uri="{FF2B5EF4-FFF2-40B4-BE49-F238E27FC236}">
                <a16:creationId xmlns:a16="http://schemas.microsoft.com/office/drawing/2014/main" xmlns="" id="{E20A19D4-B6C5-4E52-9E5E-3EA06ABF2482}"/>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826036" y="4545106"/>
            <a:ext cx="3181576" cy="2134971"/>
          </a:xfrm>
          <a:prstGeom prst="rect">
            <a:avLst/>
          </a:prstGeom>
          <a:ln>
            <a:noFill/>
          </a:ln>
          <a:effectLst>
            <a:outerShdw blurRad="190500" algn="tl" rotWithShape="0">
              <a:srgbClr val="000000">
                <a:alpha val="70000"/>
              </a:srgbClr>
            </a:outerShdw>
          </a:effectLst>
        </p:spPr>
      </p:pic>
      <p:pic>
        <p:nvPicPr>
          <p:cNvPr id="12" name="Imagen 11" descr="Imagen que contiene cielo, persona&#10;&#10;Descripción generada automáticamente">
            <a:extLst>
              <a:ext uri="{FF2B5EF4-FFF2-40B4-BE49-F238E27FC236}">
                <a16:creationId xmlns:a16="http://schemas.microsoft.com/office/drawing/2014/main" xmlns="" id="{9D89831E-0D5C-4635-9586-91B01729B099}"/>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618515" y="1593718"/>
            <a:ext cx="2368732" cy="1776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Rectángulo 14">
            <a:extLst>
              <a:ext uri="{FF2B5EF4-FFF2-40B4-BE49-F238E27FC236}">
                <a16:creationId xmlns:a16="http://schemas.microsoft.com/office/drawing/2014/main" xmlns="" id="{68C013CF-9882-4C20-9A3A-93CBD6F8F135}"/>
              </a:ext>
            </a:extLst>
          </p:cNvPr>
          <p:cNvSpPr/>
          <p:nvPr/>
        </p:nvSpPr>
        <p:spPr>
          <a:xfrm>
            <a:off x="3814353" y="4485472"/>
            <a:ext cx="2011682" cy="2246769"/>
          </a:xfrm>
          <a:prstGeom prst="rect">
            <a:avLst/>
          </a:prstGeom>
        </p:spPr>
        <p:txBody>
          <a:bodyPr wrap="square">
            <a:spAutoFit/>
          </a:bodyPr>
          <a:lstStyle/>
          <a:p>
            <a:pPr algn="ctr">
              <a:spcBef>
                <a:spcPts val="600"/>
              </a:spcBef>
            </a:pPr>
            <a:r>
              <a:rPr lang="ro-RO" sz="2000" b="1" dirty="0"/>
              <a:t>Oamenii </a:t>
            </a:r>
            <a:r>
              <a:rPr lang="ro-RO" sz="2000" b="1" dirty="0" smtClean="0"/>
              <a:t>şi-au </a:t>
            </a:r>
            <a:r>
              <a:rPr lang="ro-RO" sz="2000" b="1" dirty="0"/>
              <a:t>întors inimile către Domnul </a:t>
            </a:r>
            <a:r>
              <a:rPr lang="ro-RO" sz="2000" b="1" dirty="0" smtClean="0"/>
              <a:t>şi </a:t>
            </a:r>
            <a:r>
              <a:rPr lang="ro-RO" sz="2000" b="1" dirty="0"/>
              <a:t>astfel, râuri </a:t>
            </a:r>
            <a:r>
              <a:rPr lang="ro-RO" sz="2000" b="1" dirty="0" smtClean="0"/>
              <a:t>de </a:t>
            </a:r>
            <a:r>
              <a:rPr lang="ro-RO" sz="2000" b="1" dirty="0" err="1" smtClean="0"/>
              <a:t>necuvântări</a:t>
            </a:r>
            <a:r>
              <a:rPr lang="ro-RO" sz="2000" b="1" dirty="0" smtClean="0"/>
              <a:t> </a:t>
            </a:r>
            <a:r>
              <a:rPr lang="ro-RO" sz="2000" b="1" dirty="0"/>
              <a:t>au coborât pe pământ.</a:t>
            </a:r>
          </a:p>
        </p:txBody>
      </p:sp>
      <p:sp>
        <p:nvSpPr>
          <p:cNvPr id="16" name="Rectángulo 15">
            <a:extLst>
              <a:ext uri="{FF2B5EF4-FFF2-40B4-BE49-F238E27FC236}">
                <a16:creationId xmlns:a16="http://schemas.microsoft.com/office/drawing/2014/main" xmlns="" id="{267015C1-821E-4B0F-9208-493134B0EC8C}"/>
              </a:ext>
            </a:extLst>
          </p:cNvPr>
          <p:cNvSpPr/>
          <p:nvPr/>
        </p:nvSpPr>
        <p:spPr>
          <a:xfrm>
            <a:off x="156754" y="3439937"/>
            <a:ext cx="8850858" cy="1015663"/>
          </a:xfrm>
          <a:prstGeom prst="rect">
            <a:avLst/>
          </a:prstGeom>
        </p:spPr>
        <p:txBody>
          <a:bodyPr wrap="square">
            <a:spAutoFit/>
          </a:bodyPr>
          <a:lstStyle/>
          <a:p>
            <a:pPr>
              <a:spcBef>
                <a:spcPts val="600"/>
              </a:spcBef>
            </a:pPr>
            <a:r>
              <a:rPr lang="ro-RO" sz="2000" b="1"/>
              <a:t>În final, foc a căzut din cer la momentul jertfei de seară. Focul nu a venit peste </a:t>
            </a:r>
            <a:r>
              <a:rPr lang="ro-RO" sz="2000" b="1" smtClean="0"/>
              <a:t>păcătoşi</a:t>
            </a:r>
            <a:r>
              <a:rPr lang="ro-RO" sz="2000" b="1"/>
              <a:t>, ci peste sacrificiu (Isus). Oamenii (biserica) au izbucnit în laude </a:t>
            </a:r>
            <a:r>
              <a:rPr lang="ro-RO" sz="2000" b="1" smtClean="0"/>
              <a:t>şi </a:t>
            </a:r>
            <a:r>
              <a:rPr lang="ro-RO" sz="2000" b="1"/>
              <a:t>au abandonat păcatul (omorându-i astfel pe </a:t>
            </a:r>
            <a:r>
              <a:rPr lang="ro-RO" sz="2000" b="1" smtClean="0"/>
              <a:t>falşii </a:t>
            </a:r>
            <a:r>
              <a:rPr lang="ro-RO" sz="2000" b="1" smtClean="0"/>
              <a:t>preoţi</a:t>
            </a:r>
            <a:r>
              <a:rPr lang="ro-RO" sz="2000" b="1" smtClean="0"/>
              <a:t>).</a:t>
            </a:r>
            <a:endParaRPr lang="ro-RO" sz="2000" b="1"/>
          </a:p>
        </p:txBody>
      </p:sp>
      <p:pic>
        <p:nvPicPr>
          <p:cNvPr id="18" name="Imagen 17" descr="Imagen que contiene persona, cielo, exterior, bailarín&#10;&#10;Descripción generada automáticamente">
            <a:extLst>
              <a:ext uri="{FF2B5EF4-FFF2-40B4-BE49-F238E27FC236}">
                <a16:creationId xmlns:a16="http://schemas.microsoft.com/office/drawing/2014/main" xmlns="" id="{D8E2A315-04DF-4C31-A5B2-63C2B93B391C}"/>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56753" y="77147"/>
            <a:ext cx="2159726" cy="16197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416683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
                                        <p:tgtEl>
                                          <p:spTgt spid="18"/>
                                        </p:tgtEl>
                                      </p:cBhvr>
                                    </p:animEffect>
                                    <p:anim calcmode="lin" valueType="num">
                                      <p:cBhvr>
                                        <p:cTn id="17" dur="400" fill="hold"/>
                                        <p:tgtEl>
                                          <p:spTgt spid="18"/>
                                        </p:tgtEl>
                                        <p:attrNameLst>
                                          <p:attrName>ppt_x</p:attrName>
                                        </p:attrNameLst>
                                      </p:cBhvr>
                                      <p:tavLst>
                                        <p:tav tm="0">
                                          <p:val>
                                            <p:strVal val="#ppt_x"/>
                                          </p:val>
                                        </p:tav>
                                        <p:tav tm="100000">
                                          <p:val>
                                            <p:strVal val="#ppt_x"/>
                                          </p:val>
                                        </p:tav>
                                      </p:tavLst>
                                    </p:anim>
                                    <p:anim calcmode="lin" valueType="num">
                                      <p:cBhvr>
                                        <p:cTn id="18" dur="400" fill="hold"/>
                                        <p:tgtEl>
                                          <p:spTgt spid="18"/>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
                                        <p:tgtEl>
                                          <p:spTgt spid="3"/>
                                        </p:tgtEl>
                                      </p:cBhvr>
                                    </p:animEffect>
                                    <p:anim calcmode="lin" valueType="num">
                                      <p:cBhvr>
                                        <p:cTn id="24" dur="400" fill="hold"/>
                                        <p:tgtEl>
                                          <p:spTgt spid="3"/>
                                        </p:tgtEl>
                                        <p:attrNameLst>
                                          <p:attrName>ppt_x</p:attrName>
                                        </p:attrNameLst>
                                      </p:cBhvr>
                                      <p:tavLst>
                                        <p:tav tm="0">
                                          <p:val>
                                            <p:strVal val="#ppt_x"/>
                                          </p:val>
                                        </p:tav>
                                        <p:tav tm="100000">
                                          <p:val>
                                            <p:strVal val="#ppt_x"/>
                                          </p:val>
                                        </p:tav>
                                      </p:tavLst>
                                    </p:anim>
                                    <p:anim calcmode="lin" valueType="num">
                                      <p:cBhvr>
                                        <p:cTn id="25" dur="400" fill="hold"/>
                                        <p:tgtEl>
                                          <p:spTgt spid="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xmlns="" id="{AE1842AA-FE9F-4447-B23E-586A4FE73E0A}"/>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4092604" y="0"/>
            <a:ext cx="5051395" cy="6875755"/>
          </a:xfrm>
          <a:prstGeom prst="rect">
            <a:avLst/>
          </a:prstGeom>
        </p:spPr>
      </p:pic>
      <p:sp>
        <p:nvSpPr>
          <p:cNvPr id="2" name="Rectángulo 1">
            <a:extLst>
              <a:ext uri="{FF2B5EF4-FFF2-40B4-BE49-F238E27FC236}">
                <a16:creationId xmlns:a16="http://schemas.microsoft.com/office/drawing/2014/main" xmlns="" id="{35FBD4FE-BB98-44DB-B5BE-7816570CBF11}"/>
              </a:ext>
            </a:extLst>
          </p:cNvPr>
          <p:cNvSpPr/>
          <p:nvPr/>
        </p:nvSpPr>
        <p:spPr>
          <a:xfrm>
            <a:off x="4092602" y="-35512"/>
            <a:ext cx="5051397" cy="769441"/>
          </a:xfrm>
          <a:prstGeom prst="rect">
            <a:avLst/>
          </a:prstGeom>
        </p:spPr>
        <p:txBody>
          <a:bodyPr wrap="square">
            <a:spAutoFit/>
          </a:bodyPr>
          <a:lstStyle/>
          <a:p>
            <a:pPr algn="ctr"/>
            <a:r>
              <a:rPr lang="ro-RO" sz="4400" b="1" smtClean="0">
                <a:ln w="15875">
                  <a:solidFill>
                    <a:srgbClr val="893102"/>
                  </a:solidFill>
                  <a:prstDash val="solid"/>
                </a:ln>
                <a:solidFill>
                  <a:srgbClr val="FFFFFF"/>
                </a:solidFill>
                <a:effectLst>
                  <a:outerShdw blurRad="38100" dist="22860" dir="5400000" algn="tl" rotWithShape="0">
                    <a:srgbClr val="000000">
                      <a:alpha val="30000"/>
                    </a:srgbClr>
                  </a:outerShdw>
                </a:effectLst>
              </a:rPr>
              <a:t>IOAN BOTEZĂTORUL</a:t>
            </a:r>
            <a:endParaRPr lang="ro-RO" sz="4400" b="1">
              <a:ln w="15875">
                <a:solidFill>
                  <a:srgbClr val="893102"/>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a16="http://schemas.microsoft.com/office/drawing/2014/main" xmlns="" id="{D444B5B2-165F-4D3A-9160-110D5D339A19}"/>
              </a:ext>
            </a:extLst>
          </p:cNvPr>
          <p:cNvSpPr/>
          <p:nvPr/>
        </p:nvSpPr>
        <p:spPr>
          <a:xfrm>
            <a:off x="4092602" y="679494"/>
            <a:ext cx="5051397" cy="646331"/>
          </a:xfrm>
          <a:prstGeom prst="rect">
            <a:avLst/>
          </a:prstGeom>
          <a:solidFill>
            <a:schemeClr val="bg1">
              <a:alpha val="78000"/>
            </a:schemeClr>
          </a:solidFill>
        </p:spPr>
        <p:txBody>
          <a:bodyPr wrap="square">
            <a:spAutoFit/>
          </a:bodyPr>
          <a:lstStyle/>
          <a:p>
            <a:pPr algn="ctr"/>
            <a:r>
              <a:rPr lang="ro-RO" b="1" dirty="0" smtClean="0">
                <a:latin typeface="Comic Sans MS" panose="030F0702030302020204" pitchFamily="66" charset="0"/>
              </a:rPr>
              <a:t>'Şi, dacă vreţi să înţelegeţi, el </a:t>
            </a:r>
            <a:r>
              <a:rPr lang="ro-RO" b="1" dirty="0">
                <a:latin typeface="Comic Sans MS" panose="030F0702030302020204" pitchFamily="66" charset="0"/>
              </a:rPr>
              <a:t>(Ioan</a:t>
            </a:r>
            <a:r>
              <a:rPr lang="ro-RO" b="1" dirty="0" smtClean="0">
                <a:latin typeface="Comic Sans MS" panose="030F0702030302020204" pitchFamily="66" charset="0"/>
              </a:rPr>
              <a:t>) este Ilie, care trebuia să vină.‘ </a:t>
            </a:r>
            <a:r>
              <a:rPr lang="ro-RO" sz="1600" b="1" dirty="0" smtClean="0">
                <a:latin typeface="Comic Sans MS" panose="030F0702030302020204" pitchFamily="66" charset="0"/>
              </a:rPr>
              <a:t>(Matei 11:14)</a:t>
            </a:r>
            <a:endParaRPr lang="ro-RO" b="1" dirty="0">
              <a:latin typeface="Comic Sans MS" panose="030F0702030302020204" pitchFamily="66" charset="0"/>
            </a:endParaRPr>
          </a:p>
        </p:txBody>
      </p:sp>
      <p:sp>
        <p:nvSpPr>
          <p:cNvPr id="4" name="CuadroTexto 3">
            <a:extLst>
              <a:ext uri="{FF2B5EF4-FFF2-40B4-BE49-F238E27FC236}">
                <a16:creationId xmlns:a16="http://schemas.microsoft.com/office/drawing/2014/main" xmlns="" id="{190E6A88-F469-4362-A8BC-65C12FFD4EA9}"/>
              </a:ext>
            </a:extLst>
          </p:cNvPr>
          <p:cNvSpPr txBox="1"/>
          <p:nvPr/>
        </p:nvSpPr>
        <p:spPr>
          <a:xfrm>
            <a:off x="92917" y="272869"/>
            <a:ext cx="3999685" cy="1015663"/>
          </a:xfrm>
          <a:prstGeom prst="rect">
            <a:avLst/>
          </a:prstGeom>
          <a:noFill/>
        </p:spPr>
        <p:txBody>
          <a:bodyPr wrap="square" rtlCol="0">
            <a:spAutoFit/>
          </a:bodyPr>
          <a:lstStyle/>
          <a:p>
            <a:pPr>
              <a:spcBef>
                <a:spcPts val="600"/>
              </a:spcBef>
            </a:pPr>
            <a:r>
              <a:rPr lang="ro-RO" sz="2000" b="1"/>
              <a:t>Ioan </a:t>
            </a:r>
            <a:r>
              <a:rPr lang="ro-RO" sz="2000" b="1" smtClean="0"/>
              <a:t>şi-a </a:t>
            </a:r>
            <a:r>
              <a:rPr lang="ro-RO" sz="2000" b="1"/>
              <a:t>împlinit misiunea de reconciliere prin predicarea a două </a:t>
            </a:r>
            <a:r>
              <a:rPr lang="ro-RO" sz="2000" b="1"/>
              <a:t>principii</a:t>
            </a:r>
            <a:r>
              <a:rPr lang="ro-RO" sz="2000" b="1" smtClean="0"/>
              <a:t>:</a:t>
            </a:r>
            <a:endParaRPr lang="ro-RO" sz="2000" b="1"/>
          </a:p>
        </p:txBody>
      </p:sp>
      <p:sp>
        <p:nvSpPr>
          <p:cNvPr id="5" name="CuadroTexto 4">
            <a:extLst>
              <a:ext uri="{FF2B5EF4-FFF2-40B4-BE49-F238E27FC236}">
                <a16:creationId xmlns:a16="http://schemas.microsoft.com/office/drawing/2014/main" xmlns="" id="{0F552007-85ED-4562-A440-7BA4E43B75EB}"/>
              </a:ext>
            </a:extLst>
          </p:cNvPr>
          <p:cNvSpPr txBox="1"/>
          <p:nvPr/>
        </p:nvSpPr>
        <p:spPr>
          <a:xfrm>
            <a:off x="92918" y="1333427"/>
            <a:ext cx="3999685" cy="1092607"/>
          </a:xfrm>
          <a:prstGeom prst="rect">
            <a:avLst/>
          </a:prstGeom>
          <a:noFill/>
        </p:spPr>
        <p:txBody>
          <a:bodyPr wrap="square" rtlCol="0">
            <a:spAutoFit/>
          </a:bodyPr>
          <a:lstStyle/>
          <a:p>
            <a:pPr marL="266700" indent="-266700">
              <a:spcBef>
                <a:spcPts val="600"/>
              </a:spcBef>
              <a:buClr>
                <a:srgbClr val="FFFF99"/>
              </a:buClr>
              <a:buFont typeface="+mj-lt"/>
              <a:buAutoNum type="arabicPeriod"/>
            </a:pPr>
            <a:r>
              <a:rPr lang="ro-RO" sz="2000" b="1" smtClean="0"/>
              <a:t>Pocăinţa</a:t>
            </a:r>
            <a:r>
              <a:rPr lang="ro-RO" sz="2000" b="1" smtClean="0"/>
              <a:t> (</a:t>
            </a:r>
            <a:r>
              <a:rPr lang="ro-RO" sz="2000" b="1" smtClean="0"/>
              <a:t>Matei</a:t>
            </a:r>
            <a:r>
              <a:rPr lang="ro-RO" sz="2000" b="1" smtClean="0"/>
              <a:t> </a:t>
            </a:r>
            <a:r>
              <a:rPr lang="ro-RO" sz="2000" b="1" smtClean="0"/>
              <a:t>3:1-2)</a:t>
            </a:r>
            <a:endParaRPr lang="ro-RO" sz="2000" b="1" smtClean="0"/>
          </a:p>
          <a:p>
            <a:pPr marL="266700" indent="-266700">
              <a:spcBef>
                <a:spcPts val="600"/>
              </a:spcBef>
              <a:buClr>
                <a:srgbClr val="FFFF99"/>
              </a:buClr>
              <a:buFont typeface="+mj-lt"/>
              <a:buAutoNum type="arabicPeriod"/>
            </a:pPr>
            <a:r>
              <a:rPr lang="ro-RO" sz="2000" b="1" smtClean="0"/>
              <a:t>Schimbarea </a:t>
            </a:r>
            <a:r>
              <a:rPr lang="ro-RO" sz="2000" b="1" smtClean="0"/>
              <a:t>comportamentului</a:t>
            </a:r>
            <a:r>
              <a:rPr lang="ro-RO" sz="2000" b="1" smtClean="0"/>
              <a:t/>
            </a:r>
            <a:br>
              <a:rPr lang="ro-RO" sz="2000" b="1" smtClean="0"/>
            </a:br>
            <a:r>
              <a:rPr lang="ro-RO" sz="2000" b="1" smtClean="0"/>
              <a:t>(</a:t>
            </a:r>
            <a:r>
              <a:rPr lang="ro-RO" sz="2000" b="1" smtClean="0"/>
              <a:t>Matei</a:t>
            </a:r>
            <a:r>
              <a:rPr lang="ro-RO" sz="2000" b="1" smtClean="0"/>
              <a:t> </a:t>
            </a:r>
            <a:r>
              <a:rPr lang="ro-RO" sz="2000" b="1" smtClean="0"/>
              <a:t>3:8)</a:t>
            </a:r>
            <a:endParaRPr lang="ro-RO" sz="2000" b="1"/>
          </a:p>
        </p:txBody>
      </p:sp>
      <p:sp>
        <p:nvSpPr>
          <p:cNvPr id="6" name="CuadroTexto 5">
            <a:extLst>
              <a:ext uri="{FF2B5EF4-FFF2-40B4-BE49-F238E27FC236}">
                <a16:creationId xmlns:a16="http://schemas.microsoft.com/office/drawing/2014/main" xmlns="" id="{6479120C-C6C9-4D87-8C6E-C0DF0D0518A0}"/>
              </a:ext>
            </a:extLst>
          </p:cNvPr>
          <p:cNvSpPr txBox="1"/>
          <p:nvPr/>
        </p:nvSpPr>
        <p:spPr>
          <a:xfrm>
            <a:off x="92918" y="2645591"/>
            <a:ext cx="3831011" cy="4632037"/>
          </a:xfrm>
          <a:prstGeom prst="rect">
            <a:avLst/>
          </a:prstGeom>
          <a:noFill/>
        </p:spPr>
        <p:txBody>
          <a:bodyPr wrap="square" rtlCol="0">
            <a:spAutoFit/>
          </a:bodyPr>
          <a:lstStyle/>
          <a:p>
            <a:pPr>
              <a:spcBef>
                <a:spcPts val="600"/>
              </a:spcBef>
            </a:pPr>
            <a:r>
              <a:rPr lang="ro-RO" sz="2000" b="1"/>
              <a:t>Ioan i-a îndrumat pe în primul rând la împăcare cu Dumnezeu. Apoi, cu ajutorul Lui, să caute </a:t>
            </a:r>
            <a:r>
              <a:rPr lang="ro-RO" sz="2000" b="1" smtClean="0"/>
              <a:t>sfinţenia </a:t>
            </a:r>
            <a:r>
              <a:rPr lang="ro-RO" sz="2000" b="1"/>
              <a:t>(</a:t>
            </a:r>
            <a:r>
              <a:rPr lang="ro-RO" sz="2000" b="1" smtClean="0"/>
              <a:t>aşa </a:t>
            </a:r>
            <a:r>
              <a:rPr lang="ro-RO" sz="2000" b="1"/>
              <a:t>cum </a:t>
            </a:r>
            <a:r>
              <a:rPr lang="ro-RO" sz="2000" b="1" smtClean="0"/>
              <a:t>ştiau înaintaşii </a:t>
            </a:r>
            <a:r>
              <a:rPr lang="ro-RO" sz="2000" b="1"/>
              <a:t>lor).</a:t>
            </a:r>
          </a:p>
          <a:p>
            <a:pPr>
              <a:spcBef>
                <a:spcPts val="600"/>
              </a:spcBef>
            </a:pPr>
            <a:r>
              <a:rPr lang="ro-RO" sz="2000" b="1"/>
              <a:t>Atunci când ne schimbăm comportamentul ne putem împăca unii cu </a:t>
            </a:r>
            <a:r>
              <a:rPr lang="ro-RO" sz="2000" b="1" smtClean="0"/>
              <a:t>alţii</a:t>
            </a:r>
            <a:r>
              <a:rPr lang="ro-RO" sz="2000" b="1"/>
              <a:t>.</a:t>
            </a:r>
          </a:p>
          <a:p>
            <a:pPr>
              <a:spcBef>
                <a:spcPts val="600"/>
              </a:spcBef>
            </a:pPr>
            <a:r>
              <a:rPr lang="ro-RO" sz="2000" b="1"/>
              <a:t>Astfel Ioan a pregătit poporul să-l primească pe Mântuitor. Acesta a fost atât de eficient încât până </a:t>
            </a:r>
            <a:r>
              <a:rPr lang="ro-RO" sz="2000" b="1" smtClean="0"/>
              <a:t>şi </a:t>
            </a:r>
            <a:r>
              <a:rPr lang="ro-RO" sz="2000" b="1"/>
              <a:t>ucenicii lui l-au părăsit ca să-L urmeze pe Isus (Ioan 1:35-37).</a:t>
            </a:r>
          </a:p>
          <a:p>
            <a:pPr>
              <a:spcBef>
                <a:spcPts val="600"/>
              </a:spcBef>
            </a:pPr>
            <a:endParaRPr lang="ro-RO" sz="2000" b="1"/>
          </a:p>
        </p:txBody>
      </p:sp>
    </p:spTree>
    <p:extLst>
      <p:ext uri="{BB962C8B-B14F-4D97-AF65-F5344CB8AC3E}">
        <p14:creationId xmlns:p14="http://schemas.microsoft.com/office/powerpoint/2010/main" xmlns="" val="1029250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fade">
                                      <p:cBhvr>
                                        <p:cTn id="50" dur="1000"/>
                                        <p:tgtEl>
                                          <p:spTgt spid="6">
                                            <p:txEl>
                                              <p:pRg st="1" end="1"/>
                                            </p:txEl>
                                          </p:spTgt>
                                        </p:tgtEl>
                                      </p:cBhvr>
                                    </p:animEffect>
                                    <p:anim calcmode="lin" valueType="num">
                                      <p:cBhvr>
                                        <p:cTn id="5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fade">
                                      <p:cBhvr>
                                        <p:cTn id="58" dur="1000"/>
                                        <p:tgtEl>
                                          <p:spTgt spid="6">
                                            <p:txEl>
                                              <p:pRg st="2" end="2"/>
                                            </p:txEl>
                                          </p:spTgt>
                                        </p:tgtEl>
                                      </p:cBhvr>
                                    </p:animEffect>
                                    <p:anim calcmode="lin" valueType="num">
                                      <p:cBhvr>
                                        <p:cTn id="5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5B7F240-496C-4CC3-AB16-829A81D1745E}"/>
              </a:ext>
            </a:extLst>
          </p:cNvPr>
          <p:cNvSpPr/>
          <p:nvPr/>
        </p:nvSpPr>
        <p:spPr>
          <a:xfrm>
            <a:off x="5678669" y="313517"/>
            <a:ext cx="3570513" cy="923330"/>
          </a:xfrm>
          <a:prstGeom prst="rect">
            <a:avLst/>
          </a:prstGeom>
          <a:noFill/>
        </p:spPr>
        <p:txBody>
          <a:bodyPr wrap="square" rtlCol="0">
            <a:spAutoFit/>
            <a:scene3d>
              <a:camera prst="orthographicFront"/>
              <a:lightRig rig="brightRoom" dir="t"/>
            </a:scene3d>
            <a:sp3d contourW="6350" prstMaterial="plastic">
              <a:bevelT w="20320" h="20320" prst="angle"/>
              <a:contourClr>
                <a:schemeClr val="tx1"/>
              </a:contourClr>
            </a:sp3d>
          </a:bodyPr>
          <a:lstStyle/>
          <a:p>
            <a:pPr algn="ctr" defTabSz="914400"/>
            <a:r>
              <a:rPr lang="ro-RO" sz="5400" b="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ILIE DE AZI</a:t>
            </a:r>
            <a:endParaRPr lang="ro-RO" sz="5400" b="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ángulo 2">
            <a:extLst>
              <a:ext uri="{FF2B5EF4-FFF2-40B4-BE49-F238E27FC236}">
                <a16:creationId xmlns:a16="http://schemas.microsoft.com/office/drawing/2014/main" xmlns="" id="{78B7BCA1-04E6-4C13-AC7F-EAEFD65749C0}"/>
              </a:ext>
            </a:extLst>
          </p:cNvPr>
          <p:cNvSpPr/>
          <p:nvPr/>
        </p:nvSpPr>
        <p:spPr>
          <a:xfrm>
            <a:off x="62036" y="10802"/>
            <a:ext cx="5616633" cy="1754326"/>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r>
              <a:rPr lang="ro-RO" b="1" smtClean="0">
                <a:latin typeface="Comic Sans MS" panose="030F0702030302020204" pitchFamily="66" charset="0"/>
              </a:rPr>
              <a:t>'</a:t>
            </a:r>
            <a:r>
              <a:rPr lang="ro-RO" b="1" smtClean="0">
                <a:latin typeface="Comic Sans MS" panose="030F0702030302020204" pitchFamily="66" charset="0"/>
              </a:rPr>
              <a:t>Va merge înaintea lui </a:t>
            </a:r>
            <a:r>
              <a:rPr lang="ro-RO" b="1" smtClean="0">
                <a:latin typeface="Comic Sans MS" panose="030F0702030302020204" pitchFamily="66" charset="0"/>
              </a:rPr>
              <a:t>Dumnezeu</a:t>
            </a:r>
            <a:r>
              <a:rPr lang="ro-RO" b="1" smtClean="0">
                <a:latin typeface="Comic Sans MS" panose="030F0702030302020204" pitchFamily="66" charset="0"/>
              </a:rPr>
              <a:t>, în duhul şi puterea lui </a:t>
            </a:r>
            <a:r>
              <a:rPr lang="ro-RO" b="1" smtClean="0">
                <a:latin typeface="Comic Sans MS" panose="030F0702030302020204" pitchFamily="66" charset="0"/>
              </a:rPr>
              <a:t>Ilie</a:t>
            </a:r>
            <a:r>
              <a:rPr lang="ro-RO" b="1" smtClean="0">
                <a:latin typeface="Comic Sans MS" panose="030F0702030302020204" pitchFamily="66" charset="0"/>
              </a:rPr>
              <a:t>, ca să întoarcă inimile părinţilor la copii şi pe cei </a:t>
            </a:r>
            <a:r>
              <a:rPr lang="ro-RO" b="1" smtClean="0">
                <a:latin typeface="Comic Sans MS" panose="030F0702030302020204" pitchFamily="66" charset="0"/>
              </a:rPr>
              <a:t>neascultători</a:t>
            </a:r>
            <a:r>
              <a:rPr lang="ro-RO" b="1" smtClean="0">
                <a:latin typeface="Comic Sans MS" panose="030F0702030302020204" pitchFamily="66" charset="0"/>
              </a:rPr>
              <a:t>, la umblarea în înţelepciunea celor </a:t>
            </a:r>
            <a:r>
              <a:rPr lang="ro-RO" b="1" smtClean="0">
                <a:latin typeface="Comic Sans MS" panose="030F0702030302020204" pitchFamily="66" charset="0"/>
              </a:rPr>
              <a:t>neprihăniţi</a:t>
            </a:r>
            <a:r>
              <a:rPr lang="ro-RO" b="1" smtClean="0">
                <a:latin typeface="Comic Sans MS" panose="030F0702030302020204" pitchFamily="66" charset="0"/>
              </a:rPr>
              <a:t>, ca să gătească Domnului un norod bine pregătit pentru </a:t>
            </a:r>
            <a:r>
              <a:rPr lang="ro-RO" b="1" smtClean="0">
                <a:latin typeface="Comic Sans MS" panose="030F0702030302020204" pitchFamily="66" charset="0"/>
              </a:rPr>
              <a:t>El</a:t>
            </a:r>
            <a:r>
              <a:rPr lang="ro-RO" b="1" smtClean="0">
                <a:latin typeface="Comic Sans MS" panose="030F0702030302020204" pitchFamily="66" charset="0"/>
              </a:rPr>
              <a:t>.”‘ </a:t>
            </a:r>
            <a:r>
              <a:rPr lang="ro-RO" b="1">
                <a:latin typeface="Comic Sans MS" panose="030F0702030302020204" pitchFamily="66" charset="0"/>
              </a:rPr>
              <a:t>										</a:t>
            </a:r>
            <a:r>
              <a:rPr lang="ro-RO" b="1">
                <a:latin typeface="Comic Sans MS" panose="030F0702030302020204" pitchFamily="66" charset="0"/>
              </a:rPr>
              <a:t> </a:t>
            </a:r>
            <a:r>
              <a:rPr lang="ro-RO" sz="1600" b="1" smtClean="0">
                <a:latin typeface="Comic Sans MS" panose="030F0702030302020204" pitchFamily="66" charset="0"/>
              </a:rPr>
              <a:t>(Luca.</a:t>
            </a:r>
            <a:r>
              <a:rPr lang="ro-RO" sz="1600" b="1" smtClean="0">
                <a:latin typeface="Comic Sans MS" panose="030F0702030302020204" pitchFamily="66" charset="0"/>
              </a:rPr>
              <a:t>1:17</a:t>
            </a:r>
            <a:r>
              <a:rPr lang="ro-RO" sz="1600" b="1" smtClean="0">
                <a:latin typeface="Comic Sans MS" panose="030F0702030302020204" pitchFamily="66" charset="0"/>
              </a:rPr>
              <a:t>)</a:t>
            </a:r>
            <a:endParaRPr lang="ro-RO" b="1">
              <a:latin typeface="Comic Sans MS" panose="030F0702030302020204" pitchFamily="66" charset="0"/>
            </a:endParaRPr>
          </a:p>
        </p:txBody>
      </p:sp>
      <p:sp>
        <p:nvSpPr>
          <p:cNvPr id="4" name="CuadroTexto 3">
            <a:extLst>
              <a:ext uri="{FF2B5EF4-FFF2-40B4-BE49-F238E27FC236}">
                <a16:creationId xmlns:a16="http://schemas.microsoft.com/office/drawing/2014/main" xmlns="" id="{5B01FB41-5631-4B0E-ACA4-E6052E6C7E39}"/>
              </a:ext>
            </a:extLst>
          </p:cNvPr>
          <p:cNvSpPr txBox="1"/>
          <p:nvPr/>
        </p:nvSpPr>
        <p:spPr>
          <a:xfrm>
            <a:off x="87479" y="1929287"/>
            <a:ext cx="6710465" cy="1015663"/>
          </a:xfrm>
          <a:prstGeom prst="rect">
            <a:avLst/>
          </a:prstGeom>
          <a:noFill/>
        </p:spPr>
        <p:txBody>
          <a:bodyPr wrap="square" rtlCol="0">
            <a:spAutoFit/>
          </a:bodyPr>
          <a:lstStyle/>
          <a:p>
            <a:pPr>
              <a:spcBef>
                <a:spcPts val="600"/>
              </a:spcBef>
            </a:pPr>
            <a:r>
              <a:rPr lang="ro-RO" sz="2000" b="1" dirty="0"/>
              <a:t>Tatăl nostru ceresc a întors inimile copiilor Lui către El </a:t>
            </a:r>
            <a:r>
              <a:rPr lang="ro-RO" sz="2000" b="1" dirty="0" smtClean="0"/>
              <a:t>şi </a:t>
            </a:r>
            <a:r>
              <a:rPr lang="ro-RO" sz="2000" b="1" dirty="0"/>
              <a:t>a întors inimile copiilor Lui </a:t>
            </a:r>
            <a:r>
              <a:rPr lang="ro-RO" sz="2000" b="1" dirty="0" smtClean="0"/>
              <a:t>unii </a:t>
            </a:r>
            <a:r>
              <a:rPr lang="ro-RO" sz="2000" b="1" dirty="0"/>
              <a:t>către </a:t>
            </a:r>
            <a:r>
              <a:rPr lang="ro-RO" sz="2000" b="1" dirty="0" smtClean="0"/>
              <a:t>alţii </a:t>
            </a:r>
            <a:r>
              <a:rPr lang="ro-RO" sz="2000" b="1" dirty="0"/>
              <a:t>prin Crucea lui Hristos. Apoi ne-a dat sarcina reconcilierii nouă (2 Cor 5:18).</a:t>
            </a:r>
          </a:p>
        </p:txBody>
      </p:sp>
      <p:pic>
        <p:nvPicPr>
          <p:cNvPr id="9" name="Imagen 8">
            <a:extLst>
              <a:ext uri="{FF2B5EF4-FFF2-40B4-BE49-F238E27FC236}">
                <a16:creationId xmlns:a16="http://schemas.microsoft.com/office/drawing/2014/main" xmlns="" id="{27EA01C7-137C-4944-96F8-6911C3880BA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87479" y="3056203"/>
            <a:ext cx="3737895" cy="2290701"/>
          </a:xfrm>
          <a:prstGeom prst="snip2DiagRect">
            <a:avLst>
              <a:gd name="adj1" fmla="val 50000"/>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foto, pose, pared&#10;&#10;Descripción generada automáticamente">
            <a:extLst>
              <a:ext uri="{FF2B5EF4-FFF2-40B4-BE49-F238E27FC236}">
                <a16:creationId xmlns:a16="http://schemas.microsoft.com/office/drawing/2014/main" xmlns="" id="{DDDA0333-2289-422D-9A27-FF4C69D27C6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902460" y="1522649"/>
            <a:ext cx="2049545" cy="29043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2" name="Rectángulo 11">
            <a:extLst>
              <a:ext uri="{FF2B5EF4-FFF2-40B4-BE49-F238E27FC236}">
                <a16:creationId xmlns:a16="http://schemas.microsoft.com/office/drawing/2014/main" xmlns="" id="{DB0DC97F-3E5A-450B-9800-D5752C3465B5}"/>
              </a:ext>
            </a:extLst>
          </p:cNvPr>
          <p:cNvSpPr/>
          <p:nvPr/>
        </p:nvSpPr>
        <p:spPr>
          <a:xfrm>
            <a:off x="3912878" y="3152561"/>
            <a:ext cx="2775306" cy="1323439"/>
          </a:xfrm>
          <a:prstGeom prst="rect">
            <a:avLst/>
          </a:prstGeom>
        </p:spPr>
        <p:txBody>
          <a:bodyPr wrap="square">
            <a:spAutoFit/>
          </a:bodyPr>
          <a:lstStyle/>
          <a:p>
            <a:pPr>
              <a:spcBef>
                <a:spcPts val="600"/>
              </a:spcBef>
            </a:pPr>
            <a:r>
              <a:rPr lang="ro-RO" sz="2000" b="1"/>
              <a:t>Noi trebuie să pregătim un popor care să-l primească pe Isus la a doua Sa </a:t>
            </a:r>
            <a:r>
              <a:rPr lang="ro-RO" sz="2000" b="1"/>
              <a:t>venire</a:t>
            </a:r>
            <a:r>
              <a:rPr lang="ro-RO" sz="2000" b="1" smtClean="0"/>
              <a:t>.</a:t>
            </a:r>
            <a:endParaRPr lang="ro-RO" sz="2000" b="1"/>
          </a:p>
        </p:txBody>
      </p:sp>
      <p:sp>
        <p:nvSpPr>
          <p:cNvPr id="13" name="Rectángulo 12">
            <a:extLst>
              <a:ext uri="{FF2B5EF4-FFF2-40B4-BE49-F238E27FC236}">
                <a16:creationId xmlns:a16="http://schemas.microsoft.com/office/drawing/2014/main" xmlns="" id="{05BF467A-9A1B-4897-9B36-4C2B9AA00E36}"/>
              </a:ext>
            </a:extLst>
          </p:cNvPr>
          <p:cNvSpPr/>
          <p:nvPr/>
        </p:nvSpPr>
        <p:spPr>
          <a:xfrm>
            <a:off x="3912877" y="4685007"/>
            <a:ext cx="5231122" cy="2015936"/>
          </a:xfrm>
          <a:prstGeom prst="rect">
            <a:avLst/>
          </a:prstGeom>
        </p:spPr>
        <p:txBody>
          <a:bodyPr wrap="square">
            <a:spAutoFit/>
          </a:bodyPr>
          <a:lstStyle/>
          <a:p>
            <a:pPr>
              <a:spcBef>
                <a:spcPts val="600"/>
              </a:spcBef>
            </a:pPr>
            <a:r>
              <a:rPr lang="ro-RO" sz="2000" b="1"/>
              <a:t>Mesajul nu va prinde dacă mesagerii nu trăiesc după cum predică.</a:t>
            </a:r>
          </a:p>
          <a:p>
            <a:pPr>
              <a:spcBef>
                <a:spcPts val="600"/>
              </a:spcBef>
            </a:pPr>
            <a:r>
              <a:rPr lang="ro-RO" sz="2000" b="1"/>
              <a:t>Cea mai puternică mărturie este o </a:t>
            </a:r>
            <a:r>
              <a:rPr lang="ro-RO" sz="2000" b="1" smtClean="0"/>
              <a:t>viaţă </a:t>
            </a:r>
            <a:r>
              <a:rPr lang="ro-RO" sz="2000" b="1"/>
              <a:t>personală </a:t>
            </a:r>
            <a:r>
              <a:rPr lang="ro-RO" sz="2000" b="1" smtClean="0"/>
              <a:t>şi </a:t>
            </a:r>
            <a:r>
              <a:rPr lang="ro-RO" sz="2000" b="1"/>
              <a:t>de familie care arată </a:t>
            </a:r>
            <a:r>
              <a:rPr lang="ro-RO" sz="2000" b="1" smtClean="0"/>
              <a:t>pocăinţă</a:t>
            </a:r>
            <a:r>
              <a:rPr lang="ro-RO" sz="2000" b="1"/>
              <a:t>, adevărată convertire, dragoste </a:t>
            </a:r>
            <a:r>
              <a:rPr lang="ro-RO" sz="2000" b="1" smtClean="0"/>
              <a:t>şi </a:t>
            </a:r>
            <a:r>
              <a:rPr lang="ro-RO" sz="2000" b="1"/>
              <a:t>grijă veritabilă de </a:t>
            </a:r>
            <a:r>
              <a:rPr lang="ro-RO" sz="2000" b="1" smtClean="0"/>
              <a:t>alţii</a:t>
            </a:r>
            <a:r>
              <a:rPr lang="ro-RO" sz="2000" b="1" smtClean="0"/>
              <a:t>.</a:t>
            </a:r>
            <a:endParaRPr lang="ro-RO" sz="2000" b="1"/>
          </a:p>
        </p:txBody>
      </p:sp>
      <p:pic>
        <p:nvPicPr>
          <p:cNvPr id="6" name="Imagen 5">
            <a:extLst>
              <a:ext uri="{FF2B5EF4-FFF2-40B4-BE49-F238E27FC236}">
                <a16:creationId xmlns:a16="http://schemas.microsoft.com/office/drawing/2014/main" xmlns="" id="{2BDE79F5-07D4-4048-85C8-3683B51A370D}"/>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87491" y="5424255"/>
            <a:ext cx="3737920" cy="1302966"/>
          </a:xfrm>
          <a:prstGeom prst="snip2DiagRect">
            <a:avLst>
              <a:gd name="adj1" fmla="val 50000"/>
              <a:gd name="adj2" fmla="val 16667"/>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083092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left)">
                                      <p:cBhvr>
                                        <p:cTn id="57" dur="5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4"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ppt_x</p:attrName>
                                        </p:attrNameLst>
                                      </p:cBhvr>
                                      <p:tavLst>
                                        <p:tav tm="0">
                                          <p:val>
                                            <p:strVal val="#ppt_x"/>
                                          </p:val>
                                        </p:tav>
                                        <p:tav tm="100000">
                                          <p:val>
                                            <p:strVal val="#ppt_x"/>
                                          </p:val>
                                        </p:tav>
                                      </p:tavLst>
                                    </p:anim>
                                    <p:anim calcmode="lin" valueType="num">
                                      <p:cBhvr>
                                        <p:cTn id="63" dur="500" fill="hold"/>
                                        <p:tgtEl>
                                          <p:spTgt spid="11"/>
                                        </p:tgtEl>
                                        <p:attrNameLst>
                                          <p:attrName>ppt_y</p:attrName>
                                        </p:attrNameLst>
                                      </p:cBhvr>
                                      <p:tavLst>
                                        <p:tav tm="0">
                                          <p:val>
                                            <p:strVal val="#ppt_y+#ppt_h/2"/>
                                          </p:val>
                                        </p:tav>
                                        <p:tav tm="100000">
                                          <p:val>
                                            <p:strVal val="#ppt_y"/>
                                          </p:val>
                                        </p:tav>
                                      </p:tavLst>
                                    </p:anim>
                                    <p:anim calcmode="lin" valueType="num">
                                      <p:cBhvr>
                                        <p:cTn id="64" dur="500" fill="hold"/>
                                        <p:tgtEl>
                                          <p:spTgt spid="11"/>
                                        </p:tgtEl>
                                        <p:attrNameLst>
                                          <p:attrName>ppt_w</p:attrName>
                                        </p:attrNameLst>
                                      </p:cBhvr>
                                      <p:tavLst>
                                        <p:tav tm="0">
                                          <p:val>
                                            <p:strVal val="#ppt_w"/>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3">
                                            <p:txEl>
                                              <p:pRg st="1" end="1"/>
                                            </p:txEl>
                                          </p:spTgt>
                                        </p:tgtEl>
                                        <p:attrNameLst>
                                          <p:attrName>style.visibility</p:attrName>
                                        </p:attrNameLst>
                                      </p:cBhvr>
                                      <p:to>
                                        <p:strVal val="visible"/>
                                      </p:to>
                                    </p:set>
                                    <p:animEffect transition="in" filter="wipe(left)">
                                      <p:cBhvr>
                                        <p:cTn id="6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2" grpId="0"/>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07C1052-7204-4BE4-82F8-D021A8479EAB}"/>
              </a:ext>
            </a:extLst>
          </p:cNvPr>
          <p:cNvSpPr/>
          <p:nvPr/>
        </p:nvSpPr>
        <p:spPr>
          <a:xfrm>
            <a:off x="969478" y="551289"/>
            <a:ext cx="7001690" cy="5755422"/>
          </a:xfrm>
          <a:prstGeom prst="rect">
            <a:avLst/>
          </a:prstGeom>
        </p:spPr>
        <p:txBody>
          <a:bodyPr wrap="square">
            <a:spAutoFit/>
          </a:bodyPr>
          <a:lstStyle/>
          <a:p>
            <a:pPr indent="360363" algn="just">
              <a:spcBef>
                <a:spcPts val="600"/>
              </a:spcBef>
            </a:pPr>
            <a:r>
              <a:rPr lang="ro-RO" sz="2300" b="1" dirty="0" smtClean="0">
                <a:latin typeface="Comic Sans MS" panose="030F0702030302020204" pitchFamily="66" charset="0"/>
              </a:rPr>
              <a:t>Când lucrările noastre ca popor corespund cu mărturisirea noastră de credinţă, vom vedea adus la îndeplinire mult mai mult decât acum. Când avem bărbaţi tot aşa de consacraţi ca Ilie, posedând credinţa pe care a posedat-o el, vom vedea că Dumnezeu ni Se va descoperi şi nouă aşa cum S-a descoperit bărbaţilor din vechime. Când avem oameni care, în timp ce îşi recunosc lipsurile, se vor ruga stăruitor la Dumnezeu cum a făcut Iacov, vom vedea aceleaşi rezultate. Omul va primi putere de la Dumnezeu ca răspuns la rugăciunea credinţei. [...] Noi trebuie să avem un corp de pastori convertiţi şi atunci vom vedea lumina lui Dumnezeu şi puterea Lui care ajută tuturor eforturilor noastre.</a:t>
            </a:r>
            <a:endParaRPr lang="ro-RO" sz="23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AB5CC24A-979A-4E58-8BBD-D643109EA6E8}"/>
              </a:ext>
            </a:extLst>
          </p:cNvPr>
          <p:cNvSpPr txBox="1"/>
          <p:nvPr/>
        </p:nvSpPr>
        <p:spPr>
          <a:xfrm>
            <a:off x="3428172" y="6488668"/>
            <a:ext cx="5212581" cy="369332"/>
          </a:xfrm>
          <a:prstGeom prst="rect">
            <a:avLst/>
          </a:prstGeom>
          <a:noFill/>
        </p:spPr>
        <p:txBody>
          <a:bodyPr wrap="none" rtlCol="0">
            <a:spAutoFit/>
          </a:bodyPr>
          <a:lstStyle/>
          <a:p>
            <a:pPr algn="r"/>
            <a:r>
              <a:rPr lang="ro-RO" b="1" smtClean="0">
                <a:solidFill>
                  <a:srgbClr val="FFC1C1"/>
                </a:solidFill>
              </a:rPr>
              <a:t>E.G.W. (Mărturii </a:t>
            </a:r>
            <a:r>
              <a:rPr lang="ro-RO" b="1">
                <a:solidFill>
                  <a:srgbClr val="FFC1C1"/>
                </a:solidFill>
              </a:rPr>
              <a:t>pentru comunitate,vol.4</a:t>
            </a:r>
            <a:r>
              <a:rPr lang="ro-RO" b="1">
                <a:solidFill>
                  <a:srgbClr val="FFC1C1"/>
                </a:solidFill>
              </a:rPr>
              <a:t>, </a:t>
            </a:r>
            <a:r>
              <a:rPr lang="ro-RO" b="1" smtClean="0">
                <a:solidFill>
                  <a:srgbClr val="FFC1C1"/>
                </a:solidFill>
              </a:rPr>
              <a:t>pag</a:t>
            </a:r>
            <a:r>
              <a:rPr lang="ro-RO" b="1" smtClean="0">
                <a:solidFill>
                  <a:srgbClr val="FFC1C1"/>
                </a:solidFill>
              </a:rPr>
              <a:t>. </a:t>
            </a:r>
            <a:r>
              <a:rPr lang="ro-RO" b="1" smtClean="0">
                <a:solidFill>
                  <a:srgbClr val="FFC1C1"/>
                </a:solidFill>
              </a:rPr>
              <a:t>402</a:t>
            </a:r>
            <a:r>
              <a:rPr lang="ro-RO" b="1" smtClean="0">
                <a:solidFill>
                  <a:srgbClr val="FFC1C1"/>
                </a:solidFill>
              </a:rPr>
              <a:t>)</a:t>
            </a:r>
            <a:endParaRPr lang="ro-RO" b="1">
              <a:solidFill>
                <a:srgbClr val="FFC1C1"/>
              </a:solidFill>
            </a:endParaRPr>
          </a:p>
        </p:txBody>
      </p:sp>
    </p:spTree>
    <p:extLst>
      <p:ext uri="{BB962C8B-B14F-4D97-AF65-F5344CB8AC3E}">
        <p14:creationId xmlns:p14="http://schemas.microsoft.com/office/powerpoint/2010/main" xmlns="" val="36668946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1161</Words>
  <Application>Microsoft Office PowerPoint</Application>
  <PresentationFormat>Expunere pe ecran (4:3)</PresentationFormat>
  <Paragraphs>53</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10</vt:i4>
      </vt:variant>
    </vt:vector>
  </HeadingPairs>
  <TitlesOfParts>
    <vt:vector size="16"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El va intoarce inimile</dc:title>
  <dc:subject>Studiu Biblic, Trim. II, 2019 – Anotimpurile familiei</dc:subject>
  <dc:creator>Sergio Fustero Carreras</dc:creator>
  <cp:keywords>https://www.fustero.es/index_ro.php</cp:keywords>
  <cp:lastModifiedBy>Administrator</cp:lastModifiedBy>
  <cp:revision>94</cp:revision>
  <dcterms:created xsi:type="dcterms:W3CDTF">2019-06-10T14:14:13Z</dcterms:created>
  <dcterms:modified xsi:type="dcterms:W3CDTF">2019-06-25T11:39:52Z</dcterms:modified>
</cp:coreProperties>
</file>