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68" r:id="rId5"/>
    <p:sldId id="258" r:id="rId6"/>
    <p:sldId id="264" r:id="rId7"/>
    <p:sldId id="259" r:id="rId8"/>
    <p:sldId id="260" r:id="rId9"/>
    <p:sldId id="261" r:id="rId10"/>
    <p:sldId id="262" r:id="rId11"/>
    <p:sldId id="263"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CA644"/>
    <a:srgbClr val="7D5725"/>
    <a:srgbClr val="D9B27C"/>
    <a:srgbClr val="DDB282"/>
    <a:srgbClr val="582808"/>
    <a:srgbClr val="FFEB8D"/>
    <a:srgbClr val="564C28"/>
    <a:srgbClr val="CABD8C"/>
    <a:srgbClr val="FFFF66"/>
    <a:srgbClr val="456B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5" d="100"/>
          <a:sy n="85" d="100"/>
        </p:scale>
        <p:origin x="-78" y="-5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4087638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1635935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4076933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BCDA6-7673-4DC2-A02F-811EC6A246FA}" type="datetimeFigureOut">
              <a:rPr lang="es-ES" smtClean="0"/>
              <a:pPr/>
              <a:t>20/06/2019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3769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2506038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2618885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2010338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121583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70178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877008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4219809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750E06-1041-4A5B-A7F9-F1C4BB88EF1D}" type="datetimeFigureOut">
              <a:rPr lang="es-ES" smtClean="0"/>
              <a:pPr/>
              <a:t>20/06/2019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506835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50E06-1041-4A5B-A7F9-F1C4BB88EF1D}" type="datetimeFigureOut">
              <a:rPr lang="es-ES" smtClean="0"/>
              <a:pPr/>
              <a:t>20/06/2019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15FB7-BAB5-4C2C-B28F-1441D3D3E32B}" type="slidenum">
              <a:rPr lang="es-ES" smtClean="0"/>
              <a:pPr/>
              <a:t>‹#›</a:t>
            </a:fld>
            <a:endParaRPr lang="es-ES"/>
          </a:p>
        </p:txBody>
      </p:sp>
    </p:spTree>
    <p:extLst>
      <p:ext uri="{BB962C8B-B14F-4D97-AF65-F5344CB8AC3E}">
        <p14:creationId xmlns:p14="http://schemas.microsoft.com/office/powerpoint/2010/main" xmlns="" val="3198078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BCDA6-7673-4DC2-A02F-811EC6A246FA}" type="datetimeFigureOut">
              <a:rPr lang="es-ES" smtClean="0"/>
              <a:pPr/>
              <a:t>20/06/2019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212146331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18FB502-C634-4144-BADF-FDBC2BE4DA02}"/>
              </a:ext>
            </a:extLst>
          </p:cNvPr>
          <p:cNvSpPr txBox="1"/>
          <p:nvPr/>
        </p:nvSpPr>
        <p:spPr>
          <a:xfrm>
            <a:off x="4181971" y="2920333"/>
            <a:ext cx="4859384" cy="1446550"/>
          </a:xfrm>
          <a:prstGeom prst="rect">
            <a:avLst/>
          </a:prstGeom>
          <a:noFill/>
        </p:spPr>
        <p:txBody>
          <a:bodyPr wrap="square" rtlCol="0">
            <a:spAutoFit/>
            <a:scene3d>
              <a:camera prst="orthographicFront">
                <a:rot lat="0" lon="0" rev="0"/>
              </a:camera>
              <a:lightRig rig="glow" dir="t">
                <a:rot lat="0" lon="0" rev="3600000"/>
              </a:lightRig>
            </a:scene3d>
            <a:sp3d contourW="25400" prstMaterial="softEdge">
              <a:bevelT w="29210" h="16510"/>
              <a:contourClr>
                <a:srgbClr val="672F09"/>
              </a:contourClr>
            </a:sp3d>
          </a:bodyPr>
          <a:lstStyle>
            <a:defPPr>
              <a:defRPr lang="es-ES"/>
            </a:defPPr>
            <a:lvl1pPr algn="ctr" defTabSz="914400">
              <a:defRPr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ro-RO" dirty="0" smtClean="0"/>
              <a:t>„CE </a:t>
            </a:r>
            <a:r>
              <a:rPr lang="ro-RO" dirty="0"/>
              <a:t>AU VĂZUT ÎN CASA TA</a:t>
            </a:r>
            <a:r>
              <a:rPr lang="ro-RO" dirty="0" smtClean="0"/>
              <a:t>?”</a:t>
            </a:r>
            <a:endParaRPr lang="ro-RO" dirty="0"/>
          </a:p>
        </p:txBody>
      </p:sp>
      <p:sp>
        <p:nvSpPr>
          <p:cNvPr id="5" name="CuadroTexto 4">
            <a:extLst>
              <a:ext uri="{FF2B5EF4-FFF2-40B4-BE49-F238E27FC236}">
                <a16:creationId xmlns:a16="http://schemas.microsoft.com/office/drawing/2014/main" xmlns="" id="{9506C860-65A4-42E4-BDB3-41F17AAC3953}"/>
              </a:ext>
            </a:extLst>
          </p:cNvPr>
          <p:cNvSpPr txBox="1"/>
          <p:nvPr/>
        </p:nvSpPr>
        <p:spPr>
          <a:xfrm>
            <a:off x="106738" y="5934670"/>
            <a:ext cx="1733006" cy="923330"/>
          </a:xfrm>
          <a:prstGeom prst="rect">
            <a:avLst/>
          </a:prstGeom>
          <a:noFill/>
        </p:spPr>
        <p:txBody>
          <a:bodyPr wrap="square" rtlCol="0">
            <a:spAutoFit/>
          </a:bodyPr>
          <a:lstStyle/>
          <a:p>
            <a:pPr algn="ctr"/>
            <a:r>
              <a:rPr lang="ro-RO" b="1" dirty="0">
                <a:solidFill>
                  <a:schemeClr val="bg1"/>
                </a:solidFill>
                <a:effectLst>
                  <a:outerShdw blurRad="38100" dist="38100" dir="2700000" algn="tl">
                    <a:srgbClr val="000000">
                      <a:alpha val="43137"/>
                    </a:srgbClr>
                  </a:outerShdw>
                </a:effectLst>
              </a:rPr>
              <a:t>Studiul 12, pentru 22 Iunie </a:t>
            </a:r>
            <a:r>
              <a:rPr lang="ro-RO" b="1" dirty="0" smtClean="0">
                <a:solidFill>
                  <a:schemeClr val="bg1"/>
                </a:solidFill>
                <a:effectLst>
                  <a:outerShdw blurRad="38100" dist="38100" dir="2700000" algn="tl">
                    <a:srgbClr val="000000">
                      <a:alpha val="43137"/>
                    </a:srgbClr>
                  </a:outerShdw>
                </a:effectLst>
              </a:rPr>
              <a:t>2019</a:t>
            </a:r>
            <a:endParaRPr lang="ro-RO"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80864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546B0CD-7EC9-4B15-AD64-436026F240FB}"/>
              </a:ext>
            </a:extLst>
          </p:cNvPr>
          <p:cNvSpPr/>
          <p:nvPr/>
        </p:nvSpPr>
        <p:spPr>
          <a:xfrm>
            <a:off x="1485106" y="764686"/>
            <a:ext cx="6337041" cy="6093976"/>
          </a:xfrm>
          <a:prstGeom prst="rect">
            <a:avLst/>
          </a:prstGeom>
        </p:spPr>
        <p:txBody>
          <a:bodyPr wrap="square">
            <a:spAutoFit/>
          </a:bodyPr>
          <a:lstStyle/>
          <a:p>
            <a:pPr>
              <a:spcBef>
                <a:spcPts val="600"/>
              </a:spcBef>
            </a:pPr>
            <a:r>
              <a:rPr lang="ro-RO" sz="2600" b="1" dirty="0" smtClean="0">
                <a:latin typeface="Comic Sans MS" panose="030F0702030302020204" pitchFamily="66" charset="0"/>
              </a:rPr>
              <a:t>„Sfera noastră de influenţă poate părea îngustă, capacităţile mărunte, ocaziile puţine, cunoştinţele limitate; totuşi, posibilităţi minunate ne sunt la îndemână prin folosirea cu credincioşie a ocaziilor pe care le avem în căminele noastre. Dacă ne vom deschide inimile şi căminele pentru principiile de viaţă divine, vom deveni canale pentru râurile puterii dătătoare de viaţă. Din căminele noastre vor curge şuvoaie vindecătoare, aducătoare de viaţă, frumuseţe şi rodnicie acolo unde acum este sărăcie şi lipsă.”</a:t>
            </a:r>
            <a:endParaRPr lang="ro-RO" sz="26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A4CD2AEA-6FB1-4FDD-BFF6-5270C00BE2BA}"/>
              </a:ext>
            </a:extLst>
          </p:cNvPr>
          <p:cNvSpPr txBox="1"/>
          <p:nvPr/>
        </p:nvSpPr>
        <p:spPr>
          <a:xfrm>
            <a:off x="4067721" y="89431"/>
            <a:ext cx="3754426" cy="369332"/>
          </a:xfrm>
          <a:prstGeom prst="rect">
            <a:avLst/>
          </a:prstGeom>
          <a:noFill/>
        </p:spPr>
        <p:txBody>
          <a:bodyPr wrap="none" rtlCol="0">
            <a:spAutoFit/>
          </a:bodyPr>
          <a:lstStyle/>
          <a:p>
            <a:pPr algn="r"/>
            <a:r>
              <a:rPr lang="ro-RO" b="1" dirty="0" err="1" smtClean="0"/>
              <a:t>E.G.W</a:t>
            </a:r>
            <a:r>
              <a:rPr lang="ro-RO" b="1" dirty="0" smtClean="0"/>
              <a:t>. (Căminul advent, cap. 4, p. 32)</a:t>
            </a:r>
            <a:endParaRPr lang="ro-RO" b="1" dirty="0"/>
          </a:p>
        </p:txBody>
      </p:sp>
    </p:spTree>
    <p:extLst>
      <p:ext uri="{BB962C8B-B14F-4D97-AF65-F5344CB8AC3E}">
        <p14:creationId xmlns:p14="http://schemas.microsoft.com/office/powerpoint/2010/main" xmlns="" val="1633894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4CAC3"/>
        </a:solidFill>
        <a:effectLst/>
      </p:bgPr>
    </p:bg>
    <p:spTree>
      <p:nvGrpSpPr>
        <p:cNvPr id="1" name=""/>
        <p:cNvGrpSpPr/>
        <p:nvPr/>
      </p:nvGrpSpPr>
      <p:grpSpPr>
        <a:xfrm>
          <a:off x="0" y="0"/>
          <a:ext cx="0" cy="0"/>
          <a:chOff x="0" y="0"/>
          <a:chExt cx="0" cy="0"/>
        </a:xfrm>
      </p:grpSpPr>
      <p:pic>
        <p:nvPicPr>
          <p:cNvPr id="4" name="Imagen 3" descr="Imagen que contiene árbol, persona, exterior, edificio&#10;&#10;Descripción generada automáticamente">
            <a:extLst>
              <a:ext uri="{FF2B5EF4-FFF2-40B4-BE49-F238E27FC236}">
                <a16:creationId xmlns:a16="http://schemas.microsoft.com/office/drawing/2014/main" xmlns="" id="{AAC0F61D-9F03-40CF-A314-8B1D10DB49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5520" y="0"/>
            <a:ext cx="6888480" cy="6888480"/>
          </a:xfrm>
          <a:prstGeom prst="rect">
            <a:avLst/>
          </a:prstGeom>
          <a:effectLst>
            <a:softEdge rad="38100"/>
          </a:effectLst>
        </p:spPr>
      </p:pic>
      <p:sp>
        <p:nvSpPr>
          <p:cNvPr id="2" name="Rectángulo 1">
            <a:extLst>
              <a:ext uri="{FF2B5EF4-FFF2-40B4-BE49-F238E27FC236}">
                <a16:creationId xmlns:a16="http://schemas.microsoft.com/office/drawing/2014/main" xmlns="" id="{732194AF-CA12-4791-B83F-7A6B1987C220}"/>
              </a:ext>
            </a:extLst>
          </p:cNvPr>
          <p:cNvSpPr/>
          <p:nvPr/>
        </p:nvSpPr>
        <p:spPr>
          <a:xfrm>
            <a:off x="0" y="0"/>
            <a:ext cx="2255520" cy="6858000"/>
          </a:xfrm>
          <a:prstGeom prst="rect">
            <a:avLst/>
          </a:prstGeom>
        </p:spPr>
        <p:txBody>
          <a:bodyPr wrap="square">
            <a:spAutoFit/>
            <a:scene3d>
              <a:camera prst="orthographicFront"/>
              <a:lightRig rig="threePt" dir="t"/>
            </a:scene3d>
            <a:sp3d extrusionH="57150">
              <a:bevelT w="38100" h="38100"/>
            </a:sp3d>
          </a:bodyPr>
          <a:lstStyle/>
          <a:p>
            <a:pPr algn="ctr"/>
            <a:r>
              <a:rPr lang="ro-RO" sz="2200" b="1" dirty="0" smtClean="0">
                <a:solidFill>
                  <a:srgbClr val="1D2249"/>
                </a:solidFill>
                <a:latin typeface="Comic Sans MS" panose="030F0702030302020204" pitchFamily="66" charset="0"/>
              </a:rPr>
              <a:t>„Voi însă </a:t>
            </a:r>
            <a:r>
              <a:rPr lang="ro-RO" sz="2200" b="1" dirty="0" smtClean="0">
                <a:solidFill>
                  <a:srgbClr val="1D2249"/>
                </a:solidFill>
                <a:latin typeface="Comic Sans MS" panose="030F0702030302020204" pitchFamily="66" charset="0"/>
              </a:rPr>
              <a:t>sunteţi </a:t>
            </a:r>
            <a:r>
              <a:rPr lang="ro-RO" sz="2200" b="1" dirty="0" smtClean="0">
                <a:solidFill>
                  <a:srgbClr val="1D2249"/>
                </a:solidFill>
                <a:latin typeface="Comic Sans MS" panose="030F0702030302020204" pitchFamily="66" charset="0"/>
              </a:rPr>
              <a:t>o </a:t>
            </a:r>
            <a:r>
              <a:rPr lang="ro-RO" sz="2200" b="1" dirty="0" smtClean="0">
                <a:solidFill>
                  <a:srgbClr val="1D2249"/>
                </a:solidFill>
                <a:latin typeface="Comic Sans MS" panose="030F0702030302020204" pitchFamily="66" charset="0"/>
              </a:rPr>
              <a:t>seminţie </a:t>
            </a:r>
            <a:r>
              <a:rPr lang="ro-RO" sz="2200" b="1" dirty="0" smtClean="0">
                <a:solidFill>
                  <a:srgbClr val="1D2249"/>
                </a:solidFill>
                <a:latin typeface="Comic Sans MS" panose="030F0702030302020204" pitchFamily="66" charset="0"/>
              </a:rPr>
              <a:t>aleasă, o </a:t>
            </a:r>
            <a:r>
              <a:rPr lang="ro-RO" sz="2200" b="1" dirty="0" smtClean="0">
                <a:solidFill>
                  <a:srgbClr val="1D2249"/>
                </a:solidFill>
                <a:latin typeface="Comic Sans MS" panose="030F0702030302020204" pitchFamily="66" charset="0"/>
              </a:rPr>
              <a:t>preoţie </a:t>
            </a:r>
            <a:r>
              <a:rPr lang="ro-RO" sz="2200" b="1" dirty="0" smtClean="0">
                <a:solidFill>
                  <a:srgbClr val="1D2249"/>
                </a:solidFill>
                <a:latin typeface="Comic Sans MS" panose="030F0702030302020204" pitchFamily="66" charset="0"/>
              </a:rPr>
              <a:t>împărătească, un neam sfânt, un popor pe care Dumnezeu </a:t>
            </a:r>
            <a:r>
              <a:rPr lang="ro-RO" sz="2200" b="1" dirty="0" smtClean="0">
                <a:solidFill>
                  <a:srgbClr val="1D2249"/>
                </a:solidFill>
                <a:latin typeface="Comic Sans MS" panose="030F0702030302020204" pitchFamily="66" charset="0"/>
              </a:rPr>
              <a:t>Şi </a:t>
            </a:r>
            <a:r>
              <a:rPr lang="ro-RO" sz="2200" b="1" dirty="0" smtClean="0">
                <a:solidFill>
                  <a:srgbClr val="1D2249"/>
                </a:solidFill>
                <a:latin typeface="Comic Sans MS" panose="030F0702030302020204" pitchFamily="66" charset="0"/>
              </a:rPr>
              <a:t>l-a </a:t>
            </a:r>
            <a:r>
              <a:rPr lang="ro-RO" sz="2200" b="1" dirty="0" smtClean="0">
                <a:solidFill>
                  <a:srgbClr val="1D2249"/>
                </a:solidFill>
                <a:latin typeface="Comic Sans MS" panose="030F0702030302020204" pitchFamily="66" charset="0"/>
              </a:rPr>
              <a:t>câştigat </a:t>
            </a:r>
            <a:r>
              <a:rPr lang="ro-RO" sz="2200" b="1" dirty="0" smtClean="0">
                <a:solidFill>
                  <a:srgbClr val="1D2249"/>
                </a:solidFill>
                <a:latin typeface="Comic Sans MS" panose="030F0702030302020204" pitchFamily="66" charset="0"/>
              </a:rPr>
              <a:t>ca să fie al Lui, ca să </a:t>
            </a:r>
            <a:r>
              <a:rPr lang="ro-RO" sz="2200" b="1" dirty="0" smtClean="0">
                <a:solidFill>
                  <a:srgbClr val="1D2249"/>
                </a:solidFill>
                <a:latin typeface="Comic Sans MS" panose="030F0702030302020204" pitchFamily="66" charset="0"/>
              </a:rPr>
              <a:t>vestiţi </a:t>
            </a:r>
            <a:r>
              <a:rPr lang="ro-RO" sz="2200" b="1" dirty="0" smtClean="0">
                <a:solidFill>
                  <a:srgbClr val="1D2249"/>
                </a:solidFill>
                <a:latin typeface="Comic Sans MS" panose="030F0702030302020204" pitchFamily="66" charset="0"/>
              </a:rPr>
              <a:t>puterile minunate ale Celui ce v-a chemat din întuneric la lumina Sa minunată”</a:t>
            </a:r>
          </a:p>
          <a:p>
            <a:pPr algn="ctr"/>
            <a:r>
              <a:rPr lang="ro-RO" b="1" dirty="0" smtClean="0">
                <a:solidFill>
                  <a:srgbClr val="1D2249"/>
                </a:solidFill>
                <a:latin typeface="Comic Sans MS" panose="030F0702030302020204" pitchFamily="66" charset="0"/>
              </a:rPr>
              <a:t>(1 Petru 2:9)</a:t>
            </a:r>
            <a:endParaRPr lang="ro-RO" b="1" dirty="0">
              <a:solidFill>
                <a:srgbClr val="1D2249"/>
              </a:solidFill>
              <a:latin typeface="Comic Sans MS" panose="030F0702030302020204" pitchFamily="66" charset="0"/>
            </a:endParaRPr>
          </a:p>
        </p:txBody>
      </p:sp>
    </p:spTree>
    <p:extLst>
      <p:ext uri="{BB962C8B-B14F-4D97-AF65-F5344CB8AC3E}">
        <p14:creationId xmlns:p14="http://schemas.microsoft.com/office/powerpoint/2010/main" xmlns="" val="20008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Imagen 4" descr="Imagen que contiene persona, hombre, interior&#10;&#10;Descripción generada automáticamente">
            <a:extLst>
              <a:ext uri="{FF2B5EF4-FFF2-40B4-BE49-F238E27FC236}">
                <a16:creationId xmlns:a16="http://schemas.microsoft.com/office/drawing/2014/main" xmlns="" id="{42AC4D9E-CC24-4AD2-B141-61BDC3C388E2}"/>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b="-5"/>
          <a:stretch/>
        </p:blipFill>
        <p:spPr>
          <a:xfrm>
            <a:off x="20" y="10"/>
            <a:ext cx="2188072" cy="3407764"/>
          </a:xfrm>
          <a:prstGeom prst="rect">
            <a:avLst/>
          </a:prstGeom>
        </p:spPr>
      </p:pic>
      <p:pic>
        <p:nvPicPr>
          <p:cNvPr id="7" name="Imagen 6" descr="Imagen que contiene persona, interior, sentado, niño&#10;&#10;Descripción generada automáticamente">
            <a:extLst>
              <a:ext uri="{FF2B5EF4-FFF2-40B4-BE49-F238E27FC236}">
                <a16:creationId xmlns:a16="http://schemas.microsoft.com/office/drawing/2014/main" xmlns="" id="{BE47E81F-DFEC-4C18-96B0-A6884C67CFFC}"/>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b="-2"/>
          <a:stretch/>
        </p:blipFill>
        <p:spPr>
          <a:xfrm>
            <a:off x="2256672" y="-2655"/>
            <a:ext cx="2188092" cy="3407774"/>
          </a:xfrm>
          <a:prstGeom prst="rect">
            <a:avLst/>
          </a:prstGeom>
        </p:spPr>
      </p:pic>
      <p:pic>
        <p:nvPicPr>
          <p:cNvPr id="11" name="Imagen 10" descr="Imagen que contiene persona, interior, sentado, suelo&#10;&#10;Descripción generada automáticamente">
            <a:extLst>
              <a:ext uri="{FF2B5EF4-FFF2-40B4-BE49-F238E27FC236}">
                <a16:creationId xmlns:a16="http://schemas.microsoft.com/office/drawing/2014/main" xmlns="" id="{DEF188B3-5B95-4FEA-94AA-3117AED381FA}"/>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0" y="3494314"/>
            <a:ext cx="4444744" cy="3363686"/>
          </a:xfrm>
          <a:prstGeom prst="rect">
            <a:avLst/>
          </a:prstGeom>
        </p:spPr>
      </p:pic>
      <p:sp>
        <p:nvSpPr>
          <p:cNvPr id="9" name="CuadroTexto 8">
            <a:extLst>
              <a:ext uri="{FF2B5EF4-FFF2-40B4-BE49-F238E27FC236}">
                <a16:creationId xmlns:a16="http://schemas.microsoft.com/office/drawing/2014/main" xmlns="" id="{BB3E56AD-886A-4214-A0D8-50C199231071}"/>
              </a:ext>
            </a:extLst>
          </p:cNvPr>
          <p:cNvSpPr txBox="1"/>
          <p:nvPr/>
        </p:nvSpPr>
        <p:spPr>
          <a:xfrm>
            <a:off x="4690528" y="374472"/>
            <a:ext cx="4322843" cy="3154710"/>
          </a:xfrm>
          <a:prstGeom prst="rect">
            <a:avLst/>
          </a:prstGeom>
          <a:noFill/>
        </p:spPr>
        <p:txBody>
          <a:bodyPr wrap="square" rtlCol="0">
            <a:spAutoFit/>
          </a:bodyPr>
          <a:lstStyle/>
          <a:p>
            <a:pPr lvl="0" defTabSz="914400">
              <a:spcBef>
                <a:spcPts val="1200"/>
              </a:spcBef>
              <a:spcAft>
                <a:spcPts val="600"/>
              </a:spcAft>
              <a:defRPr/>
            </a:pPr>
            <a:r>
              <a:rPr lang="ro-RO" sz="2300" b="1" kern="0" dirty="0">
                <a:solidFill>
                  <a:schemeClr val="accent4">
                    <a:lumMod val="40000"/>
                    <a:lumOff val="60000"/>
                  </a:schemeClr>
                </a:solidFill>
              </a:rPr>
              <a:t>Fiecare familie </a:t>
            </a:r>
            <a:r>
              <a:rPr lang="ro-RO" sz="2300" b="1" kern="0" dirty="0" smtClean="0">
                <a:solidFill>
                  <a:schemeClr val="accent4">
                    <a:lumMod val="40000"/>
                    <a:lumOff val="60000"/>
                  </a:schemeClr>
                </a:solidFill>
              </a:rPr>
              <a:t>creştină </a:t>
            </a:r>
            <a:r>
              <a:rPr lang="ro-RO" sz="2300" b="1" kern="0" dirty="0">
                <a:solidFill>
                  <a:schemeClr val="accent4">
                    <a:lumMod val="40000"/>
                    <a:lumOff val="60000"/>
                  </a:schemeClr>
                </a:solidFill>
              </a:rPr>
              <a:t>este un centru de </a:t>
            </a:r>
            <a:r>
              <a:rPr lang="ro-RO" sz="2300" b="1" kern="0" dirty="0" smtClean="0">
                <a:solidFill>
                  <a:schemeClr val="accent4">
                    <a:lumMod val="40000"/>
                    <a:lumOff val="60000"/>
                  </a:schemeClr>
                </a:solidFill>
              </a:rPr>
              <a:t>influenţă </a:t>
            </a:r>
            <a:r>
              <a:rPr lang="ro-RO" sz="2300" b="1" kern="0" dirty="0">
                <a:solidFill>
                  <a:schemeClr val="accent4">
                    <a:lumMod val="40000"/>
                    <a:lumOff val="60000"/>
                  </a:schemeClr>
                </a:solidFill>
              </a:rPr>
              <a:t>pe care Dumnezeu îl </a:t>
            </a:r>
            <a:r>
              <a:rPr lang="ro-RO" sz="2300" b="1" kern="0" dirty="0" smtClean="0">
                <a:solidFill>
                  <a:schemeClr val="accent4">
                    <a:lumMod val="40000"/>
                    <a:lumOff val="60000"/>
                  </a:schemeClr>
                </a:solidFill>
              </a:rPr>
              <a:t>foloseşte </a:t>
            </a:r>
            <a:r>
              <a:rPr lang="ro-RO" sz="2300" b="1" kern="0" dirty="0">
                <a:solidFill>
                  <a:schemeClr val="accent4">
                    <a:lumMod val="40000"/>
                    <a:lumOff val="60000"/>
                  </a:schemeClr>
                </a:solidFill>
              </a:rPr>
              <a:t>pentru a-i binecuvânta pe cei din jur.</a:t>
            </a:r>
          </a:p>
          <a:p>
            <a:pPr lvl="0" defTabSz="914400">
              <a:spcBef>
                <a:spcPts val="1200"/>
              </a:spcBef>
              <a:spcAft>
                <a:spcPts val="600"/>
              </a:spcAft>
              <a:defRPr/>
            </a:pPr>
            <a:r>
              <a:rPr kumimoji="0" lang="ro-RO" sz="2300" b="1" i="0" u="none" strike="noStrike" kern="0" cap="none" spc="0" normalizeH="0" baseline="0" noProof="0" dirty="0">
                <a:ln>
                  <a:noFill/>
                </a:ln>
                <a:solidFill>
                  <a:schemeClr val="accent4">
                    <a:lumMod val="40000"/>
                    <a:lumOff val="60000"/>
                  </a:schemeClr>
                </a:solidFill>
                <a:effectLst/>
                <a:uLnTx/>
                <a:uFillTx/>
              </a:rPr>
              <a:t>Ce</a:t>
            </a:r>
            <a:r>
              <a:rPr kumimoji="0" lang="ro-RO" sz="2300" b="1" i="0" u="none" strike="noStrike" kern="0" cap="none" spc="0" normalizeH="0" noProof="0" dirty="0">
                <a:ln>
                  <a:noFill/>
                </a:ln>
                <a:solidFill>
                  <a:schemeClr val="accent4">
                    <a:lumMod val="40000"/>
                    <a:lumOff val="60000"/>
                  </a:schemeClr>
                </a:solidFill>
                <a:effectLst/>
                <a:uLnTx/>
                <a:uFillTx/>
              </a:rPr>
              <a:t> vede lumea atunci c</a:t>
            </a:r>
            <a:r>
              <a:rPr lang="ro-RO" sz="2300" b="1" kern="0" noProof="0" dirty="0">
                <a:solidFill>
                  <a:schemeClr val="accent4">
                    <a:lumMod val="40000"/>
                    <a:lumOff val="60000"/>
                  </a:schemeClr>
                </a:solidFill>
              </a:rPr>
              <a:t>ând </a:t>
            </a:r>
            <a:r>
              <a:rPr lang="ro-RO" sz="2300" b="1" kern="0" noProof="0" dirty="0" smtClean="0">
                <a:solidFill>
                  <a:schemeClr val="accent4">
                    <a:lumMod val="40000"/>
                    <a:lumOff val="60000"/>
                  </a:schemeClr>
                </a:solidFill>
              </a:rPr>
              <a:t>îţi întâlneşte </a:t>
            </a:r>
            <a:r>
              <a:rPr lang="ro-RO" sz="2300" b="1" kern="0" noProof="0" dirty="0">
                <a:solidFill>
                  <a:schemeClr val="accent4">
                    <a:lumMod val="40000"/>
                    <a:lumOff val="60000"/>
                  </a:schemeClr>
                </a:solidFill>
              </a:rPr>
              <a:t>familia? Ce fel de cuvinte aude? Ce atitudine vede? Ce binecuvântare </a:t>
            </a:r>
            <a:r>
              <a:rPr lang="ro-RO" sz="2300" b="1" kern="0" noProof="0" dirty="0" smtClean="0">
                <a:solidFill>
                  <a:schemeClr val="accent4">
                    <a:lumMod val="40000"/>
                    <a:lumOff val="60000"/>
                  </a:schemeClr>
                </a:solidFill>
              </a:rPr>
              <a:t>primeşte</a:t>
            </a:r>
            <a:r>
              <a:rPr lang="ro-RO" sz="2300" b="1" kern="0" noProof="0" dirty="0">
                <a:solidFill>
                  <a:schemeClr val="accent4">
                    <a:lumMod val="40000"/>
                    <a:lumOff val="60000"/>
                  </a:schemeClr>
                </a:solidFill>
              </a:rPr>
              <a:t>?</a:t>
            </a:r>
            <a:endParaRPr kumimoji="0" lang="ro-RO" sz="2300" b="1" i="0" u="none" strike="noStrike" kern="0" cap="none" spc="0" normalizeH="0" noProof="0" dirty="0">
              <a:ln>
                <a:noFill/>
              </a:ln>
              <a:solidFill>
                <a:schemeClr val="accent4">
                  <a:lumMod val="40000"/>
                  <a:lumOff val="60000"/>
                </a:schemeClr>
              </a:solidFill>
              <a:effectLst/>
              <a:uLnTx/>
              <a:uFillTx/>
            </a:endParaRPr>
          </a:p>
        </p:txBody>
      </p:sp>
      <p:sp>
        <p:nvSpPr>
          <p:cNvPr id="10" name="CuadroTexto 9">
            <a:extLst>
              <a:ext uri="{FF2B5EF4-FFF2-40B4-BE49-F238E27FC236}">
                <a16:creationId xmlns:a16="http://schemas.microsoft.com/office/drawing/2014/main" xmlns="" id="{8EE0B138-7D3C-4D2D-B866-42E4763B88F8}"/>
              </a:ext>
            </a:extLst>
          </p:cNvPr>
          <p:cNvSpPr txBox="1"/>
          <p:nvPr/>
        </p:nvSpPr>
        <p:spPr>
          <a:xfrm>
            <a:off x="5068391" y="3866601"/>
            <a:ext cx="4075609" cy="2554545"/>
          </a:xfrm>
          <a:prstGeom prst="rect">
            <a:avLst/>
          </a:prstGeom>
          <a:noFill/>
        </p:spPr>
        <p:txBody>
          <a:bodyPr wrap="square" lIns="72000" rIns="0" rtlCol="0">
            <a:spAutoFit/>
          </a:bodyPr>
          <a:lstStyle/>
          <a:p>
            <a:pPr lvl="0" defTabSz="914400">
              <a:spcBef>
                <a:spcPts val="1200"/>
              </a:spcBef>
              <a:spcAft>
                <a:spcPts val="600"/>
              </a:spcAft>
              <a:defRPr/>
            </a:pPr>
            <a:r>
              <a:rPr lang="ro-RO" sz="2000" b="1" kern="0" dirty="0">
                <a:solidFill>
                  <a:schemeClr val="accent5">
                    <a:lumMod val="40000"/>
                    <a:lumOff val="60000"/>
                  </a:schemeClr>
                </a:solidFill>
              </a:rPr>
              <a:t>O binecuvântare pentru vizitatori</a:t>
            </a:r>
            <a:r>
              <a:rPr lang="ro-RO" sz="2000" b="1" kern="0" dirty="0" smtClean="0">
                <a:solidFill>
                  <a:schemeClr val="accent5">
                    <a:lumMod val="40000"/>
                    <a:lumOff val="60000"/>
                  </a:schemeClr>
                </a:solidFill>
              </a:rPr>
              <a:t>.</a:t>
            </a:r>
            <a:endParaRPr kumimoji="0" lang="ro-RO" sz="2000" b="1" i="0" u="none" strike="noStrike" kern="0" cap="none" spc="0" normalizeH="0" baseline="0" noProof="0" dirty="0" smtClean="0">
              <a:ln>
                <a:noFill/>
              </a:ln>
              <a:solidFill>
                <a:schemeClr val="accent5">
                  <a:lumMod val="40000"/>
                  <a:lumOff val="60000"/>
                </a:schemeClr>
              </a:solidFill>
              <a:effectLst/>
              <a:uLnTx/>
              <a:uFillTx/>
            </a:endParaRPr>
          </a:p>
          <a:p>
            <a:pPr lvl="0" defTabSz="914400">
              <a:spcBef>
                <a:spcPts val="1200"/>
              </a:spcBef>
              <a:spcAft>
                <a:spcPts val="600"/>
              </a:spcAft>
              <a:defRPr/>
            </a:pPr>
            <a:r>
              <a:rPr lang="ro-RO" sz="2000" b="1" kern="0" noProof="0" dirty="0" smtClean="0">
                <a:solidFill>
                  <a:schemeClr val="accent5">
                    <a:lumMod val="40000"/>
                    <a:lumOff val="60000"/>
                  </a:schemeClr>
                </a:solidFill>
              </a:rPr>
              <a:t>O </a:t>
            </a:r>
            <a:r>
              <a:rPr lang="ro-RO" sz="2000" b="1" kern="0" noProof="0" dirty="0">
                <a:solidFill>
                  <a:schemeClr val="accent5">
                    <a:lumMod val="40000"/>
                    <a:lumOff val="60000"/>
                  </a:schemeClr>
                </a:solidFill>
              </a:rPr>
              <a:t>binecuvântare pentu rude</a:t>
            </a:r>
            <a:r>
              <a:rPr lang="ro-RO" sz="2000" b="1" kern="0" noProof="0" dirty="0" smtClean="0">
                <a:solidFill>
                  <a:schemeClr val="accent5">
                    <a:lumMod val="40000"/>
                    <a:lumOff val="60000"/>
                  </a:schemeClr>
                </a:solidFill>
              </a:rPr>
              <a:t>.</a:t>
            </a:r>
            <a:endParaRPr kumimoji="0" lang="ro-RO" sz="2000" b="1" i="0" u="none" strike="noStrike" kern="0" cap="none" spc="0" normalizeH="0" baseline="0" noProof="0" dirty="0" smtClean="0">
              <a:ln>
                <a:noFill/>
              </a:ln>
              <a:solidFill>
                <a:schemeClr val="accent5">
                  <a:lumMod val="40000"/>
                  <a:lumOff val="60000"/>
                </a:schemeClr>
              </a:solidFill>
              <a:effectLst/>
              <a:uLnTx/>
              <a:uFillTx/>
            </a:endParaRPr>
          </a:p>
          <a:p>
            <a:pPr lvl="0" defTabSz="914400">
              <a:spcBef>
                <a:spcPts val="1200"/>
              </a:spcBef>
              <a:spcAft>
                <a:spcPts val="600"/>
              </a:spcAft>
              <a:defRPr/>
            </a:pPr>
            <a:r>
              <a:rPr lang="ro-RO" sz="1900" b="1" kern="0" dirty="0" smtClean="0">
                <a:solidFill>
                  <a:schemeClr val="accent5">
                    <a:lumMod val="40000"/>
                    <a:lumOff val="60000"/>
                  </a:schemeClr>
                </a:solidFill>
              </a:rPr>
              <a:t>O </a:t>
            </a:r>
            <a:r>
              <a:rPr lang="ro-RO" sz="1900" b="1" kern="0" dirty="0">
                <a:solidFill>
                  <a:schemeClr val="accent5">
                    <a:lumMod val="40000"/>
                    <a:lumOff val="60000"/>
                  </a:schemeClr>
                </a:solidFill>
              </a:rPr>
              <a:t>binecuvântare pentru </a:t>
            </a:r>
            <a:r>
              <a:rPr lang="ro-RO" sz="1900" b="1" kern="0" dirty="0" smtClean="0">
                <a:solidFill>
                  <a:schemeClr val="accent5">
                    <a:lumMod val="40000"/>
                    <a:lumOff val="60000"/>
                  </a:schemeClr>
                </a:solidFill>
              </a:rPr>
              <a:t>necredincioşi.</a:t>
            </a:r>
          </a:p>
          <a:p>
            <a:pPr lvl="0" defTabSz="914400">
              <a:spcBef>
                <a:spcPts val="1200"/>
              </a:spcBef>
              <a:spcAft>
                <a:spcPts val="600"/>
              </a:spcAft>
              <a:defRPr/>
            </a:pPr>
            <a:r>
              <a:rPr lang="ro-RO" sz="2000" b="1" kern="0" dirty="0" smtClean="0">
                <a:solidFill>
                  <a:schemeClr val="accent5">
                    <a:lumMod val="40000"/>
                    <a:lumOff val="60000"/>
                  </a:schemeClr>
                </a:solidFill>
              </a:rPr>
              <a:t>O </a:t>
            </a:r>
            <a:r>
              <a:rPr lang="ro-RO" sz="2000" b="1" kern="0" dirty="0">
                <a:solidFill>
                  <a:schemeClr val="accent5">
                    <a:lumMod val="40000"/>
                    <a:lumOff val="60000"/>
                  </a:schemeClr>
                </a:solidFill>
              </a:rPr>
              <a:t>binecuvântare pentru societate</a:t>
            </a:r>
            <a:r>
              <a:rPr lang="ro-RO" sz="2000" b="1" kern="0" dirty="0" smtClean="0">
                <a:solidFill>
                  <a:schemeClr val="accent5">
                    <a:lumMod val="40000"/>
                    <a:lumOff val="60000"/>
                  </a:schemeClr>
                </a:solidFill>
              </a:rPr>
              <a:t>.</a:t>
            </a:r>
          </a:p>
          <a:p>
            <a:pPr lvl="0" defTabSz="914400">
              <a:spcBef>
                <a:spcPts val="1200"/>
              </a:spcBef>
              <a:spcAft>
                <a:spcPts val="600"/>
              </a:spcAft>
              <a:defRPr/>
            </a:pPr>
            <a:r>
              <a:rPr lang="ro-RO" sz="2000" b="1" kern="0" dirty="0" smtClean="0">
                <a:solidFill>
                  <a:schemeClr val="accent5">
                    <a:lumMod val="40000"/>
                    <a:lumOff val="60000"/>
                  </a:schemeClr>
                </a:solidFill>
              </a:rPr>
              <a:t>O </a:t>
            </a:r>
            <a:r>
              <a:rPr lang="ro-RO" sz="2000" b="1" kern="0" dirty="0">
                <a:solidFill>
                  <a:schemeClr val="accent5">
                    <a:lumMod val="40000"/>
                    <a:lumOff val="60000"/>
                  </a:schemeClr>
                </a:solidFill>
              </a:rPr>
              <a:t>binecuvântare pentru </a:t>
            </a:r>
            <a:r>
              <a:rPr lang="ro-RO" sz="2000" b="1" kern="0" dirty="0" smtClean="0">
                <a:solidFill>
                  <a:schemeClr val="accent5">
                    <a:lumMod val="40000"/>
                    <a:lumOff val="60000"/>
                  </a:schemeClr>
                </a:solidFill>
              </a:rPr>
              <a:t>oaspeţi.</a:t>
            </a:r>
            <a:endParaRPr lang="ro-RO" sz="2000" b="1" kern="0" dirty="0">
              <a:solidFill>
                <a:schemeClr val="accent5">
                  <a:lumMod val="40000"/>
                  <a:lumOff val="60000"/>
                </a:schemeClr>
              </a:solidFill>
            </a:endParaRPr>
          </a:p>
        </p:txBody>
      </p:sp>
      <p:pic>
        <p:nvPicPr>
          <p:cNvPr id="6" name="Imagen 5">
            <a:extLst>
              <a:ext uri="{FF2B5EF4-FFF2-40B4-BE49-F238E27FC236}">
                <a16:creationId xmlns:a16="http://schemas.microsoft.com/office/drawing/2014/main" xmlns="" id="{0CFC7E00-42F1-42DD-B8DE-24B8159A115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824551" y="3926463"/>
            <a:ext cx="268879" cy="268879"/>
          </a:xfrm>
          <a:prstGeom prst="rect">
            <a:avLst/>
          </a:prstGeom>
        </p:spPr>
      </p:pic>
      <p:pic>
        <p:nvPicPr>
          <p:cNvPr id="13" name="Imagen 12">
            <a:extLst>
              <a:ext uri="{FF2B5EF4-FFF2-40B4-BE49-F238E27FC236}">
                <a16:creationId xmlns:a16="http://schemas.microsoft.com/office/drawing/2014/main" xmlns="" id="{1F56547F-C86B-428D-972D-058110CFE62C}"/>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824551" y="4459868"/>
            <a:ext cx="268879" cy="268879"/>
          </a:xfrm>
          <a:prstGeom prst="rect">
            <a:avLst/>
          </a:prstGeom>
        </p:spPr>
      </p:pic>
      <p:pic>
        <p:nvPicPr>
          <p:cNvPr id="15" name="Imagen 14">
            <a:extLst>
              <a:ext uri="{FF2B5EF4-FFF2-40B4-BE49-F238E27FC236}">
                <a16:creationId xmlns:a16="http://schemas.microsoft.com/office/drawing/2014/main" xmlns="" id="{B7AFD60A-88BE-4332-BB5C-ECA84D028CF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824551" y="4993273"/>
            <a:ext cx="268879" cy="268879"/>
          </a:xfrm>
          <a:prstGeom prst="rect">
            <a:avLst/>
          </a:prstGeom>
        </p:spPr>
      </p:pic>
      <p:pic>
        <p:nvPicPr>
          <p:cNvPr id="17" name="Imagen 16">
            <a:extLst>
              <a:ext uri="{FF2B5EF4-FFF2-40B4-BE49-F238E27FC236}">
                <a16:creationId xmlns:a16="http://schemas.microsoft.com/office/drawing/2014/main" xmlns="" id="{DAAB7216-9172-4D43-AB37-EE1A0FD6C034}"/>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824551" y="5526678"/>
            <a:ext cx="268879" cy="268879"/>
          </a:xfrm>
          <a:prstGeom prst="rect">
            <a:avLst/>
          </a:prstGeom>
        </p:spPr>
      </p:pic>
      <p:pic>
        <p:nvPicPr>
          <p:cNvPr id="19" name="Imagen 18">
            <a:extLst>
              <a:ext uri="{FF2B5EF4-FFF2-40B4-BE49-F238E27FC236}">
                <a16:creationId xmlns:a16="http://schemas.microsoft.com/office/drawing/2014/main" xmlns="" id="{C3938316-88A7-4DF2-881A-A8E57781023B}"/>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824551" y="6060082"/>
            <a:ext cx="268879" cy="268879"/>
          </a:xfrm>
          <a:prstGeom prst="rect">
            <a:avLst/>
          </a:prstGeom>
        </p:spPr>
      </p:pic>
    </p:spTree>
    <p:extLst>
      <p:ext uri="{BB962C8B-B14F-4D97-AF65-F5344CB8AC3E}">
        <p14:creationId xmlns:p14="http://schemas.microsoft.com/office/powerpoint/2010/main" xmlns="" val="2657269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wipe(left)">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wipe(left)">
                                      <p:cBhvr>
                                        <p:cTn id="49" dur="500"/>
                                        <p:tgtEl>
                                          <p:spTgt spid="10">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
                                            <p:txEl>
                                              <p:pRg st="3" end="3"/>
                                            </p:txEl>
                                          </p:spTgt>
                                        </p:tgtEl>
                                        <p:attrNameLst>
                                          <p:attrName>style.visibility</p:attrName>
                                        </p:attrNameLst>
                                      </p:cBhvr>
                                      <p:to>
                                        <p:strVal val="visible"/>
                                      </p:to>
                                    </p:set>
                                    <p:animEffect transition="in" filter="wipe(left)">
                                      <p:cBhvr>
                                        <p:cTn id="60" dur="500"/>
                                        <p:tgtEl>
                                          <p:spTgt spid="1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animEffect transition="in" filter="wipe(left)">
                                      <p:cBhvr>
                                        <p:cTn id="7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E3AF2CF-C370-4E85-8671-69EA0AFE2CF9}"/>
              </a:ext>
            </a:extLst>
          </p:cNvPr>
          <p:cNvSpPr/>
          <p:nvPr/>
        </p:nvSpPr>
        <p:spPr>
          <a:xfrm>
            <a:off x="2908664" y="52254"/>
            <a:ext cx="6235335" cy="461665"/>
          </a:xfrm>
          <a:prstGeom prst="rect">
            <a:avLst/>
          </a:prstGeom>
          <a:noFill/>
        </p:spPr>
        <p:txBody>
          <a:bodyPr wrap="square" rtlCol="0">
            <a:spAutoFit/>
          </a:bodyPr>
          <a:lstStyle/>
          <a:p>
            <a:pPr algn="ctr" defTabSz="914400"/>
            <a:r>
              <a:rPr lang="ro-RO" sz="2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 BINECUVÂNTARE PENTRU VIZITATORI</a:t>
            </a:r>
            <a:endParaRPr lang="ro-RO" sz="2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ángulo 2">
            <a:extLst>
              <a:ext uri="{FF2B5EF4-FFF2-40B4-BE49-F238E27FC236}">
                <a16:creationId xmlns:a16="http://schemas.microsoft.com/office/drawing/2014/main" xmlns="" id="{407C33CC-9A61-446A-85A4-514B2CD96C09}"/>
              </a:ext>
            </a:extLst>
          </p:cNvPr>
          <p:cNvSpPr/>
          <p:nvPr/>
        </p:nvSpPr>
        <p:spPr>
          <a:xfrm>
            <a:off x="3004458" y="590730"/>
            <a:ext cx="6087292" cy="1200329"/>
          </a:xfrm>
          <a:prstGeom prst="rect">
            <a:avLst/>
          </a:prstGeom>
        </p:spPr>
        <p:txBody>
          <a:bodyPr wrap="square">
            <a:spAutoFit/>
          </a:bodyPr>
          <a:lstStyle/>
          <a:p>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Isaia a mai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zis</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Ce au văzut în casa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ta</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 Ezechia a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răspuns</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Au văzut tot ce este în casa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mea</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 n-a rămas nimic în vistieriile mele pe care să nu li-l fi </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arătat</a:t>
            </a:r>
            <a:r>
              <a:rPr lang="ro-RO" b="1" smtClean="0">
                <a:solidFill>
                  <a:srgbClr val="FFFF66"/>
                </a:solidFill>
                <a:effectLst>
                  <a:outerShdw blurRad="38100" dist="38100" dir="2700000" algn="tl">
                    <a:srgbClr val="000000">
                      <a:alpha val="43137"/>
                    </a:srgbClr>
                  </a:outerShdw>
                </a:effectLst>
                <a:latin typeface="Comic Sans MS" panose="030F0702030302020204" pitchFamily="66" charset="0"/>
              </a:rPr>
              <a:t>.” ‘ </a:t>
            </a:r>
            <a:r>
              <a:rPr lang="ro-RO" sz="1600" b="1" smtClean="0">
                <a:solidFill>
                  <a:srgbClr val="FFFF66"/>
                </a:solidFill>
                <a:effectLst>
                  <a:outerShdw blurRad="38100" dist="38100" dir="2700000" algn="tl">
                    <a:srgbClr val="000000">
                      <a:alpha val="43137"/>
                    </a:srgbClr>
                  </a:outerShdw>
                </a:effectLst>
                <a:latin typeface="Comic Sans MS" panose="030F0702030302020204" pitchFamily="66" charset="0"/>
              </a:rPr>
              <a:t>(Isaia</a:t>
            </a:r>
            <a:r>
              <a:rPr lang="ro-RO" sz="1600" b="1" smtClean="0">
                <a:solidFill>
                  <a:srgbClr val="FFFF66"/>
                </a:solidFill>
                <a:effectLst>
                  <a:outerShdw blurRad="38100" dist="38100" dir="2700000" algn="tl">
                    <a:srgbClr val="000000">
                      <a:alpha val="43137"/>
                    </a:srgbClr>
                  </a:outerShdw>
                </a:effectLst>
                <a:latin typeface="Comic Sans MS" panose="030F0702030302020204" pitchFamily="66" charset="0"/>
              </a:rPr>
              <a:t> 39:4</a:t>
            </a:r>
            <a:r>
              <a:rPr lang="ro-RO" sz="1600" b="1" smtClean="0">
                <a:solidFill>
                  <a:srgbClr val="FFFF66"/>
                </a:solidFill>
                <a:effectLst>
                  <a:outerShdw blurRad="38100" dist="38100" dir="2700000" algn="tl">
                    <a:srgbClr val="000000">
                      <a:alpha val="43137"/>
                    </a:srgbClr>
                  </a:outerShdw>
                </a:effectLst>
                <a:latin typeface="Comic Sans MS" panose="030F0702030302020204" pitchFamily="66" charset="0"/>
              </a:rPr>
              <a:t>)</a:t>
            </a:r>
            <a:endParaRPr lang="ro-RO" sz="1600" b="1">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B80284C3-31BE-46B8-B576-FF42C3764368}"/>
              </a:ext>
            </a:extLst>
          </p:cNvPr>
          <p:cNvSpPr txBox="1"/>
          <p:nvPr/>
        </p:nvSpPr>
        <p:spPr>
          <a:xfrm>
            <a:off x="174170" y="2224317"/>
            <a:ext cx="5155476" cy="4201150"/>
          </a:xfrm>
          <a:prstGeom prst="rect">
            <a:avLst/>
          </a:prstGeom>
          <a:noFill/>
        </p:spPr>
        <p:txBody>
          <a:bodyPr wrap="square" rIns="0" rtlCol="0">
            <a:spAutoFit/>
          </a:bodyPr>
          <a:lstStyle/>
          <a:p>
            <a:pPr>
              <a:spcBef>
                <a:spcPts val="600"/>
              </a:spcBef>
            </a:pPr>
            <a:r>
              <a:rPr lang="ro-RO" b="1" dirty="0"/>
              <a:t>Isaia i-a spus regelui Ezechia că va urma să moară bolnav. Ezechia a plâns </a:t>
            </a:r>
            <a:r>
              <a:rPr lang="ro-RO" b="1" dirty="0" smtClean="0"/>
              <a:t>şi </a:t>
            </a:r>
            <a:r>
              <a:rPr lang="ro-RO" b="1" dirty="0"/>
              <a:t>s-a rugat lui Dumnezeu, iar Domnul i-a mai dat 15 ani.</a:t>
            </a:r>
          </a:p>
          <a:p>
            <a:pPr>
              <a:spcBef>
                <a:spcPts val="600"/>
              </a:spcBef>
            </a:pPr>
            <a:r>
              <a:rPr lang="ro-RO" b="1" dirty="0"/>
              <a:t>Ca semn pentru Ezechia, soarele a mers miraculos înapoi. Astrologii Babilonului au fost </a:t>
            </a:r>
            <a:r>
              <a:rPr lang="ro-RO" b="1" dirty="0" smtClean="0"/>
              <a:t>uluiţi </a:t>
            </a:r>
            <a:r>
              <a:rPr lang="ro-RO" b="1" dirty="0"/>
              <a:t>de acest fenomen astfel că au trimis </a:t>
            </a:r>
            <a:r>
              <a:rPr lang="ro-RO" b="1" dirty="0" smtClean="0"/>
              <a:t>reprezentanţi </a:t>
            </a:r>
            <a:r>
              <a:rPr lang="ro-RO" b="1" dirty="0"/>
              <a:t>în Iuda pentru a investiga. </a:t>
            </a:r>
          </a:p>
          <a:p>
            <a:pPr>
              <a:spcBef>
                <a:spcPts val="600"/>
              </a:spcBef>
            </a:pPr>
            <a:r>
              <a:rPr lang="ro-RO" b="1" dirty="0"/>
              <a:t>Acesta a reprezentat o oportunitate extraordinară pentru a vorbi despre puterea minunată a lui Dumnezeu!</a:t>
            </a:r>
          </a:p>
          <a:p>
            <a:pPr>
              <a:spcBef>
                <a:spcPts val="600"/>
              </a:spcBef>
            </a:pPr>
            <a:r>
              <a:rPr lang="ro-RO" b="1" dirty="0"/>
              <a:t>Cu toate acestea, „Ezechia n-a răsplătit binefacerea pe care a primit-o</a:t>
            </a:r>
            <a:r>
              <a:rPr lang="ro-RO" b="1" dirty="0" smtClean="0"/>
              <a:t>.” (</a:t>
            </a:r>
            <a:r>
              <a:rPr lang="ro-RO" b="1" dirty="0"/>
              <a:t>2 Cr. 32:25). El le-a arătat </a:t>
            </a:r>
            <a:r>
              <a:rPr lang="ro-RO" b="1" dirty="0" smtClean="0"/>
              <a:t>trimişilor </a:t>
            </a:r>
            <a:r>
              <a:rPr lang="ro-RO" b="1" dirty="0"/>
              <a:t>din Babilon propriile sale </a:t>
            </a:r>
            <a:r>
              <a:rPr lang="ro-RO" b="1" dirty="0" smtClean="0"/>
              <a:t>bogăţii</a:t>
            </a:r>
            <a:r>
              <a:rPr lang="ro-RO" b="1" dirty="0"/>
              <a:t>, </a:t>
            </a:r>
            <a:r>
              <a:rPr lang="ro-RO" b="1" dirty="0" smtClean="0"/>
              <a:t>lăsându-L </a:t>
            </a:r>
            <a:r>
              <a:rPr lang="ro-RO" b="1" dirty="0"/>
              <a:t>astfel pe Dumnezeu la o parte.</a:t>
            </a:r>
          </a:p>
        </p:txBody>
      </p:sp>
      <p:pic>
        <p:nvPicPr>
          <p:cNvPr id="6" name="Imagen 5" descr="Imagen que contiene mesa, persona&#10;&#10;Descripción generada automáticamente">
            <a:extLst>
              <a:ext uri="{FF2B5EF4-FFF2-40B4-BE49-F238E27FC236}">
                <a16:creationId xmlns:a16="http://schemas.microsoft.com/office/drawing/2014/main" xmlns="" id="{1EA61C5F-44E8-475E-9A25-DE098D7DA0BE}"/>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5495109" y="1898467"/>
            <a:ext cx="3474720" cy="485285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Imagen que contiene persona, hombre, exterior, de pie&#10;&#10;Descripción generada automáticamente">
            <a:extLst>
              <a:ext uri="{FF2B5EF4-FFF2-40B4-BE49-F238E27FC236}">
                <a16:creationId xmlns:a16="http://schemas.microsoft.com/office/drawing/2014/main" xmlns="" id="{C6B0F47F-7436-4465-8D39-64F9009CC7B3}"/>
              </a:ext>
            </a:extLst>
          </p:cNvPr>
          <p:cNvPicPr>
            <a:picLocks noChangeAspect="1"/>
          </p:cNvPicPr>
          <p:nvPr/>
        </p:nvPicPr>
        <p:blipFill rotWithShape="1">
          <a:blip r:embed="rId4" cstate="screen">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rcRect/>
          <a:stretch/>
        </p:blipFill>
        <p:spPr>
          <a:xfrm>
            <a:off x="174170" y="244468"/>
            <a:ext cx="2732617" cy="1677226"/>
          </a:xfrm>
          <a:prstGeom prst="roundRect">
            <a:avLst>
              <a:gd name="adj" fmla="val 99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989864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
                                        </p:tgtEl>
                                      </p:cBhvr>
                                    </p:animEffect>
                                  </p:childTnLst>
                                </p:cTn>
                              </p:par>
                            </p:childTnLst>
                          </p:cTn>
                        </p:par>
                        <p:par>
                          <p:cTn id="40" fill="hold">
                            <p:stCondLst>
                              <p:cond delay="1000"/>
                            </p:stCondLst>
                            <p:childTnLst>
                              <p:par>
                                <p:cTn id="41" presetID="37" presetClass="entr" presetSubtype="0"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anim calcmode="lin" valueType="num">
                                      <p:cBhvr>
                                        <p:cTn id="5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1000"/>
                                        <p:tgtEl>
                                          <p:spTgt spid="4">
                                            <p:txEl>
                                              <p:pRg st="3" end="3"/>
                                            </p:txEl>
                                          </p:spTgt>
                                        </p:tgtEl>
                                      </p:cBhvr>
                                    </p:animEffect>
                                    <p:anim calcmode="lin" valueType="num">
                                      <p:cBhvr>
                                        <p:cTn id="6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2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E3AF2CF-C370-4E85-8671-69EA0AFE2CF9}"/>
              </a:ext>
            </a:extLst>
          </p:cNvPr>
          <p:cNvSpPr/>
          <p:nvPr/>
        </p:nvSpPr>
        <p:spPr>
          <a:xfrm>
            <a:off x="548640" y="0"/>
            <a:ext cx="8595359" cy="646331"/>
          </a:xfrm>
          <a:prstGeom prst="rect">
            <a:avLst/>
          </a:prstGeom>
        </p:spPr>
        <p:txBody>
          <a:bodyPr wrap="square">
            <a:spAutoFit/>
          </a:bodyPr>
          <a:lstStyle/>
          <a:p>
            <a:pPr algn="ctr"/>
            <a:r>
              <a:rPr lang="ro-RO" sz="3600" smtClean="0">
                <a:ln w="0"/>
                <a:effectLst>
                  <a:outerShdw blurRad="38100" dist="19050" dir="2700000" algn="tl" rotWithShape="0">
                    <a:schemeClr val="dk1">
                      <a:alpha val="40000"/>
                    </a:schemeClr>
                  </a:outerShdw>
                </a:effectLst>
              </a:rPr>
              <a:t>O BINECUVÂNTARE PENTRU VIZITATORI</a:t>
            </a:r>
            <a:endParaRPr lang="ro-RO" sz="360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407C33CC-9A61-446A-85A4-514B2CD96C09}"/>
              </a:ext>
            </a:extLst>
          </p:cNvPr>
          <p:cNvSpPr/>
          <p:nvPr/>
        </p:nvSpPr>
        <p:spPr>
          <a:xfrm>
            <a:off x="1336765" y="629008"/>
            <a:ext cx="7019108" cy="523220"/>
          </a:xfrm>
          <a:prstGeom prst="rect">
            <a:avLst/>
          </a:prstGeom>
        </p:spPr>
        <p:txBody>
          <a:bodyPr wrap="square">
            <a:spAutoFit/>
            <a:scene3d>
              <a:camera prst="orthographicFront"/>
              <a:lightRig rig="threePt" dir="t"/>
            </a:scene3d>
            <a:sp3d extrusionH="57150">
              <a:bevelT w="38100" h="38100"/>
            </a:sp3d>
          </a:bodyPr>
          <a:lstStyle/>
          <a:p>
            <a:pPr algn="ctr"/>
            <a:r>
              <a:rPr lang="ro-RO" sz="2800" b="1">
                <a:solidFill>
                  <a:srgbClr val="564C28"/>
                </a:solidFill>
                <a:latin typeface="Comic Sans MS" panose="030F0702030302020204" pitchFamily="66" charset="0"/>
              </a:rPr>
              <a:t>„Ce au văzut în casa </a:t>
            </a:r>
            <a:r>
              <a:rPr lang="ro-RO" sz="2800" b="1">
                <a:solidFill>
                  <a:srgbClr val="564C28"/>
                </a:solidFill>
                <a:latin typeface="Comic Sans MS" panose="030F0702030302020204" pitchFamily="66" charset="0"/>
              </a:rPr>
              <a:t>ta</a:t>
            </a:r>
            <a:r>
              <a:rPr lang="ro-RO" sz="2800" b="1" smtClean="0">
                <a:solidFill>
                  <a:srgbClr val="564C28"/>
                </a:solidFill>
                <a:latin typeface="Comic Sans MS" panose="030F0702030302020204" pitchFamily="66" charset="0"/>
              </a:rPr>
              <a:t>?”</a:t>
            </a:r>
            <a:endParaRPr lang="ro-RO" sz="2400" b="1">
              <a:solidFill>
                <a:srgbClr val="564C28"/>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80284C3-31BE-46B8-B576-FF42C3764368}"/>
              </a:ext>
            </a:extLst>
          </p:cNvPr>
          <p:cNvSpPr txBox="1"/>
          <p:nvPr/>
        </p:nvSpPr>
        <p:spPr>
          <a:xfrm>
            <a:off x="5403971" y="1441197"/>
            <a:ext cx="3740029" cy="3016210"/>
          </a:xfrm>
          <a:prstGeom prst="rect">
            <a:avLst/>
          </a:prstGeom>
          <a:noFill/>
        </p:spPr>
        <p:txBody>
          <a:bodyPr wrap="square" rtlCol="0">
            <a:spAutoFit/>
          </a:bodyPr>
          <a:lstStyle/>
          <a:p>
            <a:pPr>
              <a:spcBef>
                <a:spcPts val="600"/>
              </a:spcBef>
            </a:pPr>
            <a:r>
              <a:rPr lang="ro-RO" sz="2000" b="1" dirty="0"/>
              <a:t>Fiecare cămin adventist este o binecuvântare pentru vizitatori.</a:t>
            </a:r>
          </a:p>
          <a:p>
            <a:pPr>
              <a:spcBef>
                <a:spcPts val="600"/>
              </a:spcBef>
            </a:pPr>
            <a:r>
              <a:rPr lang="ro-RO" sz="2000" b="1" dirty="0" smtClean="0"/>
              <a:t>Aceştia </a:t>
            </a:r>
            <a:r>
              <a:rPr lang="ro-RO" sz="2000" b="1" dirty="0"/>
              <a:t>nu sunt </a:t>
            </a:r>
            <a:r>
              <a:rPr lang="ro-RO" sz="2000" b="1" dirty="0" smtClean="0"/>
              <a:t>binecuvântaţi </a:t>
            </a:r>
            <a:r>
              <a:rPr lang="ro-RO" sz="2000" b="1" dirty="0"/>
              <a:t>de TV-ul tău uimitor sau de frumoasele </a:t>
            </a:r>
            <a:r>
              <a:rPr lang="ro-RO" sz="2000" b="1" dirty="0" smtClean="0"/>
              <a:t>decoraţiuni</a:t>
            </a:r>
            <a:r>
              <a:rPr lang="ro-RO" sz="2000" b="1" dirty="0"/>
              <a:t>.</a:t>
            </a:r>
          </a:p>
          <a:p>
            <a:pPr>
              <a:spcBef>
                <a:spcPts val="600"/>
              </a:spcBef>
            </a:pPr>
            <a:r>
              <a:rPr lang="ro-RO" sz="2000" b="1" dirty="0"/>
              <a:t>Binecuvântarea pe care o primesc este direct </a:t>
            </a:r>
            <a:r>
              <a:rPr lang="ro-RO" sz="2000" b="1" dirty="0" smtClean="0"/>
              <a:t>proporţională </a:t>
            </a:r>
            <a:r>
              <a:rPr lang="ro-RO" sz="2000" b="1" dirty="0"/>
              <a:t>cu modul în care Isus este reflectat în noi</a:t>
            </a:r>
            <a:r>
              <a:rPr lang="ro-RO" sz="2000" b="1" dirty="0" smtClean="0"/>
              <a:t>.</a:t>
            </a:r>
            <a:endParaRPr lang="ro-RO" sz="2000" b="1" dirty="0"/>
          </a:p>
        </p:txBody>
      </p:sp>
      <p:pic>
        <p:nvPicPr>
          <p:cNvPr id="6" name="Imagen 5" descr="Imagen que contiene suelo, interior, ventana, vida&#10;&#10;Descripción generada automáticamente">
            <a:extLst>
              <a:ext uri="{FF2B5EF4-FFF2-40B4-BE49-F238E27FC236}">
                <a16:creationId xmlns:a16="http://schemas.microsoft.com/office/drawing/2014/main" xmlns="" id="{0349A4BE-7CC1-47E7-A6E3-E6EB0982147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21919" y="1310571"/>
            <a:ext cx="5166256" cy="3436874"/>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7" name="Rectángulo 6">
            <a:extLst>
              <a:ext uri="{FF2B5EF4-FFF2-40B4-BE49-F238E27FC236}">
                <a16:creationId xmlns:a16="http://schemas.microsoft.com/office/drawing/2014/main" xmlns="" id="{8CF0EA4A-97E3-4735-9329-893F82C88E43}"/>
              </a:ext>
            </a:extLst>
          </p:cNvPr>
          <p:cNvSpPr/>
          <p:nvPr/>
        </p:nvSpPr>
        <p:spPr>
          <a:xfrm>
            <a:off x="121918" y="4856296"/>
            <a:ext cx="6148254" cy="1708160"/>
          </a:xfrm>
          <a:prstGeom prst="rect">
            <a:avLst/>
          </a:prstGeom>
        </p:spPr>
        <p:txBody>
          <a:bodyPr wrap="square">
            <a:spAutoFit/>
          </a:bodyPr>
          <a:lstStyle/>
          <a:p>
            <a:pPr>
              <a:spcBef>
                <a:spcPts val="600"/>
              </a:spcBef>
            </a:pPr>
            <a:r>
              <a:rPr lang="ro-RO" sz="2000" b="1" dirty="0"/>
              <a:t>Vorbele </a:t>
            </a:r>
            <a:r>
              <a:rPr lang="ro-RO" sz="2000" b="1" dirty="0" smtClean="0"/>
              <a:t>şi acţiunile </a:t>
            </a:r>
            <a:r>
              <a:rPr lang="ro-RO" sz="2000" b="1" dirty="0"/>
              <a:t>noastre spun povestea dragostei </a:t>
            </a:r>
            <a:r>
              <a:rPr lang="ro-RO" sz="2000" b="1" dirty="0" smtClean="0"/>
              <a:t>şi bunătăţii </a:t>
            </a:r>
            <a:r>
              <a:rPr lang="ro-RO" sz="2000" b="1" dirty="0"/>
              <a:t>lui Isus. Vizitatorii </a:t>
            </a:r>
            <a:r>
              <a:rPr lang="ro-RO" sz="2000" b="1" dirty="0" smtClean="0"/>
              <a:t>noştri îşi </a:t>
            </a:r>
            <a:r>
              <a:rPr lang="ro-RO" sz="2000" b="1" dirty="0"/>
              <a:t>vor da seama că binecuvântările noastre vin doar de la Dumnezeu.</a:t>
            </a:r>
          </a:p>
          <a:p>
            <a:pPr>
              <a:spcBef>
                <a:spcPts val="600"/>
              </a:spcBef>
            </a:pPr>
            <a:r>
              <a:rPr lang="ro-RO" sz="2000" b="1" dirty="0"/>
              <a:t>Pot vizitatorii să simtă pacea din familia ta? Ce impresie le dai atunci când </a:t>
            </a:r>
            <a:r>
              <a:rPr lang="ro-RO" sz="2000" b="1" dirty="0" smtClean="0"/>
              <a:t>aceştia </a:t>
            </a:r>
            <a:r>
              <a:rPr lang="ro-RO" sz="2000" b="1" dirty="0"/>
              <a:t>intră în casa ta</a:t>
            </a:r>
            <a:r>
              <a:rPr lang="ro-RO" sz="2000" b="1" dirty="0" smtClean="0"/>
              <a:t>?</a:t>
            </a:r>
            <a:endParaRPr lang="ro-RO" sz="2000" b="1" dirty="0"/>
          </a:p>
        </p:txBody>
      </p:sp>
      <p:pic>
        <p:nvPicPr>
          <p:cNvPr id="9" name="Imagen 8" descr="Imagen que contiene persona, de pie, interior, hombre&#10;&#10;Descripción generada automáticamente">
            <a:extLst>
              <a:ext uri="{FF2B5EF4-FFF2-40B4-BE49-F238E27FC236}">
                <a16:creationId xmlns:a16="http://schemas.microsoft.com/office/drawing/2014/main" xmlns="" id="{2756254B-1318-4391-B710-EBDFB420242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270172" y="4660354"/>
            <a:ext cx="2751910" cy="2063933"/>
          </a:xfrm>
          <a:prstGeom prst="rect">
            <a:avLst/>
          </a:prstGeom>
          <a:ln w="57150" cap="sq">
            <a:solidFill>
              <a:schemeClr val="bg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4264286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469ABE4-4C7B-4F47-B1BB-35AE5E713744}"/>
              </a:ext>
            </a:extLst>
          </p:cNvPr>
          <p:cNvSpPr/>
          <p:nvPr/>
        </p:nvSpPr>
        <p:spPr>
          <a:xfrm>
            <a:off x="0" y="0"/>
            <a:ext cx="9143999"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914400"/>
            <a:r>
              <a:rPr lang="ro-RO" sz="4000" b="1" smtClean="0">
                <a:ln/>
                <a:solidFill>
                  <a:schemeClr val="accent4"/>
                </a:solidFill>
              </a:rPr>
              <a:t>O BINECUVÂNTARE PENTU RUDE</a:t>
            </a:r>
            <a:endParaRPr lang="ro-RO" sz="4000" b="1">
              <a:ln/>
              <a:solidFill>
                <a:schemeClr val="accent4"/>
              </a:solidFill>
            </a:endParaRPr>
          </a:p>
        </p:txBody>
      </p:sp>
      <p:sp>
        <p:nvSpPr>
          <p:cNvPr id="3" name="Rectángulo 2">
            <a:extLst>
              <a:ext uri="{FF2B5EF4-FFF2-40B4-BE49-F238E27FC236}">
                <a16:creationId xmlns:a16="http://schemas.microsoft.com/office/drawing/2014/main" xmlns="" id="{D36AED5A-0752-415A-93CD-BB08281E68E9}"/>
              </a:ext>
            </a:extLst>
          </p:cNvPr>
          <p:cNvSpPr/>
          <p:nvPr/>
        </p:nvSpPr>
        <p:spPr>
          <a:xfrm>
            <a:off x="0" y="644660"/>
            <a:ext cx="9144000" cy="646331"/>
          </a:xfrm>
          <a:prstGeom prst="rect">
            <a:avLst/>
          </a:prstGeom>
        </p:spPr>
        <p:txBody>
          <a:bodyPr wrap="square" lIns="0" rIns="0">
            <a:spAutoFit/>
          </a:bodyPr>
          <a:lstStyle/>
          <a:p>
            <a:pPr algn="ctr"/>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'El, cel dintâi, a găsit pe fratele său Simon şi i-a zis: „Noi am găsit pe Mesia” (care, tălmăcit, înseamnă: „Hristos”). Şi l-a adus la Isus.’ </a:t>
            </a:r>
            <a:r>
              <a:rPr lang="ro-RO" sz="1600"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(Ioan 1:41-42)</a:t>
            </a:r>
            <a:endParaRPr lang="ro-RO"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02CDE4B4-53E4-469D-8CBA-8514CAB826C8}"/>
              </a:ext>
            </a:extLst>
          </p:cNvPr>
          <p:cNvSpPr txBox="1"/>
          <p:nvPr/>
        </p:nvSpPr>
        <p:spPr>
          <a:xfrm>
            <a:off x="113207" y="1512522"/>
            <a:ext cx="6285767" cy="2323713"/>
          </a:xfrm>
          <a:prstGeom prst="rect">
            <a:avLst/>
          </a:prstGeom>
          <a:noFill/>
        </p:spPr>
        <p:txBody>
          <a:bodyPr wrap="square" rtlCol="0">
            <a:spAutoFit/>
          </a:bodyPr>
          <a:lstStyle/>
          <a:p>
            <a:pPr>
              <a:spcBef>
                <a:spcPts val="600"/>
              </a:spcBef>
            </a:pPr>
            <a:r>
              <a:rPr lang="ro-RO" sz="2000" b="1" dirty="0"/>
              <a:t>Când Andrei l-a întâlnit pe Isus, primul cu care </a:t>
            </a:r>
            <a:r>
              <a:rPr lang="ro-RO" sz="2000" b="1" dirty="0" smtClean="0"/>
              <a:t>şi-a împărtăşit </a:t>
            </a:r>
            <a:r>
              <a:rPr lang="ro-RO" sz="2000" b="1" dirty="0"/>
              <a:t>entuziasmul a fost fratele său. Binecuvântările noastre sunt în general </a:t>
            </a:r>
            <a:r>
              <a:rPr lang="ro-RO" sz="2000" b="1" dirty="0" smtClean="0"/>
              <a:t>împărtăşite </a:t>
            </a:r>
            <a:r>
              <a:rPr lang="ro-RO" sz="2000" b="1" dirty="0"/>
              <a:t>cu rudele noastre. Cea mai mare binecuvântare pe care o putem </a:t>
            </a:r>
            <a:r>
              <a:rPr lang="ro-RO" sz="2000" b="1" dirty="0" smtClean="0"/>
              <a:t>împărtăşi </a:t>
            </a:r>
            <a:r>
              <a:rPr lang="ro-RO" sz="2000" b="1" dirty="0"/>
              <a:t>este Isus</a:t>
            </a:r>
            <a:r>
              <a:rPr lang="ro-RO" sz="2000" b="1" dirty="0" smtClean="0"/>
              <a:t>.</a:t>
            </a:r>
          </a:p>
          <a:p>
            <a:pPr>
              <a:spcBef>
                <a:spcPts val="600"/>
              </a:spcBef>
            </a:pPr>
            <a:r>
              <a:rPr lang="ro-RO" sz="2000" b="1" dirty="0" smtClean="0"/>
              <a:t>Noi </a:t>
            </a:r>
            <a:r>
              <a:rPr lang="ro-RO" sz="2000" b="1" dirty="0"/>
              <a:t>am fost </a:t>
            </a:r>
            <a:r>
              <a:rPr lang="ro-RO" sz="2000" b="1" dirty="0" smtClean="0"/>
              <a:t>chemaţi </a:t>
            </a:r>
            <a:r>
              <a:rPr lang="ro-RO" sz="2000" b="1" dirty="0"/>
              <a:t>să-L </a:t>
            </a:r>
            <a:r>
              <a:rPr lang="ro-RO" sz="2000" b="1" dirty="0" smtClean="0"/>
              <a:t>împărţim </a:t>
            </a:r>
            <a:r>
              <a:rPr lang="ro-RO" sz="2000" b="1" dirty="0"/>
              <a:t>pe Isus în special cu </a:t>
            </a:r>
            <a:r>
              <a:rPr lang="ro-RO" sz="2000" b="1" dirty="0" smtClean="0"/>
              <a:t>copiii noştri </a:t>
            </a:r>
            <a:r>
              <a:rPr lang="ro-RO" sz="2000" b="1" dirty="0"/>
              <a:t>(Deuteronomul 6:6-7).</a:t>
            </a:r>
          </a:p>
        </p:txBody>
      </p:sp>
      <p:pic>
        <p:nvPicPr>
          <p:cNvPr id="8" name="Imagen 7" descr="Imagen que contiene persona, agua, de pie, hombre&#10;&#10;Descripción generada automáticamente">
            <a:extLst>
              <a:ext uri="{FF2B5EF4-FFF2-40B4-BE49-F238E27FC236}">
                <a16:creationId xmlns:a16="http://schemas.microsoft.com/office/drawing/2014/main" xmlns="" id="{098E689A-E942-4664-8EDB-0D5A404392BD}"/>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503484" y="1387888"/>
            <a:ext cx="2527309" cy="2253028"/>
          </a:xfrm>
          <a:prstGeom prst="snip2DiagRect">
            <a:avLst>
              <a:gd name="adj1" fmla="val 11596"/>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tarta, pared, interior&#10;&#10;Descripción generada automáticamente">
            <a:extLst>
              <a:ext uri="{FF2B5EF4-FFF2-40B4-BE49-F238E27FC236}">
                <a16:creationId xmlns:a16="http://schemas.microsoft.com/office/drawing/2014/main" xmlns="" id="{21B461FC-A4AA-47BA-8621-3B0E07097D6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13207" y="4712695"/>
            <a:ext cx="2754153" cy="2065614"/>
          </a:xfrm>
          <a:prstGeom prst="snip2DiagRect">
            <a:avLst/>
          </a:prstGeom>
          <a:solidFill>
            <a:srgbClr val="FFFFFF">
              <a:shade val="85000"/>
            </a:srgbClr>
          </a:solidFill>
          <a:ln w="5715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mesa, sentado, exterior&#10;&#10;Descripción generada automáticamente">
            <a:extLst>
              <a:ext uri="{FF2B5EF4-FFF2-40B4-BE49-F238E27FC236}">
                <a16:creationId xmlns:a16="http://schemas.microsoft.com/office/drawing/2014/main" xmlns="" id="{8BFD2FBE-AF4A-4D84-963F-82CB307B646E}"/>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6156964" y="4659333"/>
            <a:ext cx="2854592" cy="2113140"/>
          </a:xfrm>
          <a:prstGeom prst="snip2DiagRect">
            <a:avLst/>
          </a:prstGeom>
          <a:solidFill>
            <a:srgbClr val="FFFFFF">
              <a:shade val="85000"/>
            </a:srgbClr>
          </a:solidFill>
          <a:ln w="5715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a16="http://schemas.microsoft.com/office/drawing/2014/main" xmlns="" id="{68486779-9645-46BB-A758-8E60FD320D66}"/>
              </a:ext>
            </a:extLst>
          </p:cNvPr>
          <p:cNvSpPr/>
          <p:nvPr/>
        </p:nvSpPr>
        <p:spPr>
          <a:xfrm>
            <a:off x="113207" y="3780767"/>
            <a:ext cx="8865331" cy="707886"/>
          </a:xfrm>
          <a:prstGeom prst="rect">
            <a:avLst/>
          </a:prstGeom>
        </p:spPr>
        <p:txBody>
          <a:bodyPr wrap="square">
            <a:spAutoFit/>
          </a:bodyPr>
          <a:lstStyle/>
          <a:p>
            <a:pPr>
              <a:spcBef>
                <a:spcPts val="600"/>
              </a:spcBef>
            </a:pPr>
            <a:r>
              <a:rPr lang="ro-RO" sz="2000" b="1"/>
              <a:t>Alocă suficient timp </a:t>
            </a:r>
            <a:r>
              <a:rPr lang="ro-RO" sz="2000" b="1" smtClean="0"/>
              <a:t>şi </a:t>
            </a:r>
            <a:r>
              <a:rPr lang="ro-RO" sz="2000" b="1"/>
              <a:t>efort pentru momente de închinare personale </a:t>
            </a:r>
            <a:r>
              <a:rPr lang="ro-RO" sz="2000" b="1" smtClean="0"/>
              <a:t>şi </a:t>
            </a:r>
            <a:r>
              <a:rPr lang="ro-RO" sz="2000" b="1"/>
              <a:t>familiale regulate. Aceste momente vor fi gravate în </a:t>
            </a:r>
            <a:r>
              <a:rPr lang="ro-RO" sz="2000" b="1" smtClean="0"/>
              <a:t>minţile şi </a:t>
            </a:r>
            <a:r>
              <a:rPr lang="ro-RO" sz="2000" b="1"/>
              <a:t>inimile membrilor </a:t>
            </a:r>
            <a:r>
              <a:rPr lang="ro-RO" sz="2000" b="1"/>
              <a:t>familiei</a:t>
            </a:r>
            <a:r>
              <a:rPr lang="ro-RO" sz="2000" b="1" smtClean="0"/>
              <a:t>.</a:t>
            </a:r>
            <a:endParaRPr lang="ro-RO" sz="2000" b="1"/>
          </a:p>
        </p:txBody>
      </p:sp>
      <p:sp>
        <p:nvSpPr>
          <p:cNvPr id="14" name="Rectángulo 13">
            <a:extLst>
              <a:ext uri="{FF2B5EF4-FFF2-40B4-BE49-F238E27FC236}">
                <a16:creationId xmlns:a16="http://schemas.microsoft.com/office/drawing/2014/main" xmlns="" id="{D3409C9C-926F-48D7-BDFA-D10299C466E1}"/>
              </a:ext>
            </a:extLst>
          </p:cNvPr>
          <p:cNvSpPr/>
          <p:nvPr/>
        </p:nvSpPr>
        <p:spPr>
          <a:xfrm>
            <a:off x="3050031" y="4861519"/>
            <a:ext cx="2967592" cy="1938992"/>
          </a:xfrm>
          <a:prstGeom prst="rect">
            <a:avLst/>
          </a:prstGeom>
        </p:spPr>
        <p:txBody>
          <a:bodyPr wrap="square">
            <a:spAutoFit/>
          </a:bodyPr>
          <a:lstStyle/>
          <a:p>
            <a:pPr>
              <a:spcBef>
                <a:spcPts val="600"/>
              </a:spcBef>
            </a:pPr>
            <a:r>
              <a:rPr lang="ro-RO" sz="2000" b="1" smtClean="0"/>
              <a:t>Aminteşte-ţi </a:t>
            </a:r>
            <a:r>
              <a:rPr lang="ro-RO" sz="2000" b="1"/>
              <a:t>de exemplul lui Naomi, care </a:t>
            </a:r>
            <a:r>
              <a:rPr lang="ro-RO" sz="2000" b="1" smtClean="0"/>
              <a:t>şi-a împărtăşit credinţa </a:t>
            </a:r>
            <a:r>
              <a:rPr lang="ro-RO" sz="2000" b="1"/>
              <a:t>cu nora ei Rut care L-a acceptat pe adevăratul Dumnezeu</a:t>
            </a:r>
            <a:r>
              <a:rPr lang="ro-RO" sz="2000" b="1"/>
              <a:t>. </a:t>
            </a:r>
            <a:endParaRPr lang="ro-RO" sz="2000" b="1"/>
          </a:p>
        </p:txBody>
      </p:sp>
    </p:spTree>
    <p:extLst>
      <p:ext uri="{BB962C8B-B14F-4D97-AF65-F5344CB8AC3E}">
        <p14:creationId xmlns:p14="http://schemas.microsoft.com/office/powerpoint/2010/main" xmlns="" val="2742263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0-#ppt_w/2"/>
                                          </p:val>
                                        </p:tav>
                                        <p:tav tm="100000">
                                          <p:val>
                                            <p:strVal val="#ppt_x"/>
                                          </p:val>
                                        </p:tav>
                                      </p:tavLst>
                                    </p:anim>
                                    <p:anim calcmode="lin" valueType="num">
                                      <p:cBhvr additive="base">
                                        <p:cTn id="51" dur="500" fill="hold"/>
                                        <p:tgtEl>
                                          <p:spTgt spid="14"/>
                                        </p:tgtEl>
                                        <p:attrNameLst>
                                          <p:attrName>ppt_y</p:attrName>
                                        </p:attrNameLst>
                                      </p:cBhvr>
                                      <p:tavLst>
                                        <p:tav tm="0">
                                          <p:val>
                                            <p:strVal val="0-#ppt_h/2"/>
                                          </p:val>
                                        </p:tav>
                                        <p:tav tm="100000">
                                          <p:val>
                                            <p:strVal val="#ppt_y"/>
                                          </p:val>
                                        </p:tav>
                                      </p:tavLst>
                                    </p:anim>
                                  </p:childTnLst>
                                </p:cTn>
                              </p:par>
                              <p:par>
                                <p:cTn id="52" presetID="2" presetClass="entr" presetSubtype="9"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0-#ppt_w/2"/>
                                          </p:val>
                                        </p:tav>
                                        <p:tav tm="100000">
                                          <p:val>
                                            <p:strVal val="#ppt_x"/>
                                          </p:val>
                                        </p:tav>
                                      </p:tavLst>
                                    </p:anim>
                                    <p:anim calcmode="lin" valueType="num">
                                      <p:cBhvr additive="base">
                                        <p:cTn id="5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E146B66-70E4-40A7-85B9-6024D7422C0A}"/>
              </a:ext>
            </a:extLst>
          </p:cNvPr>
          <p:cNvSpPr/>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lumMod val="75000"/>
                </a:schemeClr>
              </a:contourClr>
            </a:sp3d>
          </a:bodyPr>
          <a:lstStyle/>
          <a:p>
            <a:pPr algn="ctr" defTabSz="914400"/>
            <a:r>
              <a:rPr lang="ro-RO" sz="3200" b="1" dirty="0" smtClean="0">
                <a:ln w="11430"/>
                <a:solidFill>
                  <a:schemeClr val="accent2">
                    <a:lumMod val="60000"/>
                    <a:lumOff val="40000"/>
                  </a:schemeClr>
                </a:solidFill>
                <a:effectLst>
                  <a:outerShdw blurRad="50800" dist="39000" dir="5460000" algn="tl">
                    <a:srgbClr val="000000">
                      <a:alpha val="38000"/>
                    </a:srgbClr>
                  </a:outerShdw>
                </a:effectLst>
              </a:rPr>
              <a:t>O BINECUVÂNTARE PENTRU NECREDINCIOŞI</a:t>
            </a:r>
            <a:endParaRPr lang="ro-RO" sz="3200" b="1" dirty="0">
              <a:ln w="11430"/>
              <a:solidFill>
                <a:schemeClr val="accent2">
                  <a:lumMod val="60000"/>
                  <a:lumOff val="40000"/>
                </a:schemeClr>
              </a:soli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5903828F-E057-4430-8BB2-7AF766327160}"/>
              </a:ext>
            </a:extLst>
          </p:cNvPr>
          <p:cNvSpPr/>
          <p:nvPr/>
        </p:nvSpPr>
        <p:spPr>
          <a:xfrm>
            <a:off x="252544" y="701104"/>
            <a:ext cx="8656320" cy="1154162"/>
          </a:xfrm>
          <a:prstGeom prst="rect">
            <a:avLst/>
          </a:prstGeom>
        </p:spPr>
        <p:txBody>
          <a:bodyPr wrap="square">
            <a:spAutoFit/>
            <a:scene3d>
              <a:camera prst="orthographicFront"/>
              <a:lightRig rig="threePt" dir="t"/>
            </a:scene3d>
            <a:sp3d extrusionH="57150">
              <a:bevelT w="38100" h="38100"/>
            </a:sp3d>
          </a:bodyPr>
          <a:lstStyle/>
          <a:p>
            <a:r>
              <a:rPr lang="ro-RO" sz="1700" b="1" dirty="0" smtClean="0">
                <a:solidFill>
                  <a:schemeClr val="accent2">
                    <a:lumMod val="50000"/>
                  </a:schemeClr>
                </a:solidFill>
                <a:latin typeface="Comic Sans MS" panose="030F0702030302020204" pitchFamily="66" charset="0"/>
              </a:rPr>
              <a:t>'Căci bărbatul necredincios este sfinţit prin nevasta credincioasă şi nevasta necredincioasă este sfinţită prin fratele [...] Căci ce ştii tu, nevastă, dacă îţi vei mântui bărbatul? Sau ce ştii tu, bărbate, dacă îţi vei mântui nevasta?‘ </a:t>
            </a:r>
            <a:r>
              <a:rPr lang="ro-RO" sz="1600" b="1" dirty="0" smtClean="0">
                <a:solidFill>
                  <a:schemeClr val="accent2">
                    <a:lumMod val="50000"/>
                  </a:schemeClr>
                </a:solidFill>
                <a:latin typeface="Comic Sans MS" panose="030F0702030302020204" pitchFamily="66" charset="0"/>
              </a:rPr>
              <a:t>(1</a:t>
            </a:r>
            <a:r>
              <a:rPr lang="ro-RO" sz="1600" dirty="0" smtClean="0"/>
              <a:t> </a:t>
            </a:r>
            <a:r>
              <a:rPr lang="ro-RO" sz="1600" b="1" dirty="0" smtClean="0">
                <a:solidFill>
                  <a:schemeClr val="accent2">
                    <a:lumMod val="50000"/>
                  </a:schemeClr>
                </a:solidFill>
                <a:latin typeface="Comic Sans MS" panose="030F0702030302020204" pitchFamily="66" charset="0"/>
              </a:rPr>
              <a:t>Corinteni 7:14,16)</a:t>
            </a:r>
            <a:endParaRPr lang="ro-RO" sz="1600" b="1" dirty="0">
              <a:solidFill>
                <a:schemeClr val="accent2">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00B4A97-A88A-449E-A944-D59FDF6A6760}"/>
              </a:ext>
            </a:extLst>
          </p:cNvPr>
          <p:cNvSpPr txBox="1"/>
          <p:nvPr/>
        </p:nvSpPr>
        <p:spPr>
          <a:xfrm>
            <a:off x="87085" y="2128427"/>
            <a:ext cx="5329104" cy="4001095"/>
          </a:xfrm>
          <a:prstGeom prst="rect">
            <a:avLst/>
          </a:prstGeom>
          <a:noFill/>
        </p:spPr>
        <p:txBody>
          <a:bodyPr wrap="square" rtlCol="0">
            <a:spAutoFit/>
          </a:bodyPr>
          <a:lstStyle/>
          <a:p>
            <a:pPr>
              <a:spcBef>
                <a:spcPts val="600"/>
              </a:spcBef>
            </a:pPr>
            <a:r>
              <a:rPr lang="ro-RO" b="1" dirty="0"/>
              <a:t>Cum poate o persoană necredincioasă să fie </a:t>
            </a:r>
            <a:r>
              <a:rPr lang="ro-RO" b="1" dirty="0" smtClean="0"/>
              <a:t>sfinţită </a:t>
            </a:r>
            <a:r>
              <a:rPr lang="ro-RO" b="1" dirty="0"/>
              <a:t>de partenerul ei?</a:t>
            </a:r>
          </a:p>
          <a:p>
            <a:pPr>
              <a:spcBef>
                <a:spcPts val="600"/>
              </a:spcBef>
            </a:pPr>
            <a:r>
              <a:rPr lang="ro-RO" b="1" dirty="0"/>
              <a:t>Persoana necredincioasă </a:t>
            </a:r>
            <a:r>
              <a:rPr lang="ro-RO" b="1" dirty="0" smtClean="0"/>
              <a:t>primeşte </a:t>
            </a:r>
            <a:r>
              <a:rPr lang="ro-RO" b="1" dirty="0"/>
              <a:t>binecuvântările lui Dumnezeu prin partenerul care este credincios.</a:t>
            </a:r>
          </a:p>
          <a:p>
            <a:pPr>
              <a:spcBef>
                <a:spcPts val="600"/>
              </a:spcBef>
            </a:pPr>
            <a:r>
              <a:rPr lang="ro-RO" b="1" dirty="0"/>
              <a:t>Ar trebui să se despartă </a:t>
            </a:r>
            <a:r>
              <a:rPr lang="ro-RO" b="1" dirty="0" smtClean="0"/>
              <a:t>creştinul </a:t>
            </a:r>
            <a:r>
              <a:rPr lang="ro-RO" b="1" dirty="0"/>
              <a:t>dacă partenerul necredincios le face probleme?</a:t>
            </a:r>
          </a:p>
          <a:p>
            <a:pPr>
              <a:spcBef>
                <a:spcPts val="600"/>
              </a:spcBef>
            </a:pPr>
            <a:r>
              <a:rPr lang="ro-RO" b="1" dirty="0"/>
              <a:t>În versetul 13, Pavel </a:t>
            </a:r>
            <a:r>
              <a:rPr lang="ro-RO" b="1" dirty="0" smtClean="0"/>
              <a:t>menţionează </a:t>
            </a:r>
            <a:r>
              <a:rPr lang="ro-RO" b="1" dirty="0"/>
              <a:t>că nu ar trebui. Cu toate acestea, el specifică în versetul 15 că dacă partenerul necredincios </a:t>
            </a:r>
            <a:r>
              <a:rPr lang="ro-RO" b="1" dirty="0" smtClean="0"/>
              <a:t>doreşte </a:t>
            </a:r>
            <a:r>
              <a:rPr lang="ro-RO" b="1" dirty="0"/>
              <a:t>să se despartă, </a:t>
            </a:r>
            <a:r>
              <a:rPr lang="ro-RO" b="1" dirty="0" smtClean="0"/>
              <a:t>despărţirea </a:t>
            </a:r>
            <a:r>
              <a:rPr lang="ro-RO" b="1" dirty="0"/>
              <a:t>ar trebui să fie acceptată </a:t>
            </a:r>
            <a:r>
              <a:rPr lang="ro-RO" b="1" dirty="0" smtClean="0"/>
              <a:t>(de </a:t>
            </a:r>
            <a:r>
              <a:rPr lang="ro-RO" b="1" dirty="0"/>
              <a:t>dragul păcii).</a:t>
            </a:r>
          </a:p>
          <a:p>
            <a:pPr>
              <a:spcBef>
                <a:spcPts val="600"/>
              </a:spcBef>
            </a:pPr>
            <a:r>
              <a:rPr lang="ro-RO" b="1" dirty="0"/>
              <a:t>Să </a:t>
            </a:r>
            <a:r>
              <a:rPr lang="ro-RO" b="1" dirty="0" smtClean="0"/>
              <a:t>aveţi </a:t>
            </a:r>
            <a:r>
              <a:rPr lang="ro-RO" b="1" dirty="0"/>
              <a:t>în vedere că un exemplu persistent de loialitate </a:t>
            </a:r>
            <a:r>
              <a:rPr lang="ro-RO" b="1" dirty="0" smtClean="0"/>
              <a:t>şi obedienţă </a:t>
            </a:r>
            <a:r>
              <a:rPr lang="ro-RO" b="1" dirty="0"/>
              <a:t>întru Hristos poate duce la convertirea partenerului necredincios. (1 Petru 3:1-2</a:t>
            </a:r>
            <a:r>
              <a:rPr lang="ro-RO" b="1" dirty="0" smtClean="0"/>
              <a:t>).</a:t>
            </a:r>
            <a:endParaRPr lang="ro-RO" b="1" dirty="0"/>
          </a:p>
        </p:txBody>
      </p:sp>
      <p:pic>
        <p:nvPicPr>
          <p:cNvPr id="6" name="Imagen 5" descr="Imagen que contiene interior, persona, mesa, pared&#10;&#10;Descripción generada automáticamente">
            <a:extLst>
              <a:ext uri="{FF2B5EF4-FFF2-40B4-BE49-F238E27FC236}">
                <a16:creationId xmlns:a16="http://schemas.microsoft.com/office/drawing/2014/main" xmlns="" id="{6510EA8C-F2F8-4FD3-8700-F818D2999771}"/>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416189" y="1643449"/>
            <a:ext cx="3701685" cy="5248050"/>
          </a:xfrm>
          <a:prstGeom prst="rect">
            <a:avLst/>
          </a:prstGeom>
          <a:ln>
            <a:noFill/>
          </a:ln>
          <a:effectLst>
            <a:softEdge rad="112500"/>
          </a:effectLst>
        </p:spPr>
      </p:pic>
    </p:spTree>
    <p:extLst>
      <p:ext uri="{BB962C8B-B14F-4D97-AF65-F5344CB8AC3E}">
        <p14:creationId xmlns:p14="http://schemas.microsoft.com/office/powerpoint/2010/main" xmlns="" val="1086834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1000"/>
                                        <p:tgtEl>
                                          <p:spTgt spid="4">
                                            <p:txEl>
                                              <p:pRg st="4" end="4"/>
                                            </p:txEl>
                                          </p:spTgt>
                                        </p:tgtEl>
                                      </p:cBhvr>
                                    </p:animEffect>
                                    <p:anim calcmode="lin" valueType="num">
                                      <p:cBhvr>
                                        <p:cTn id="5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8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4985D38-2625-40BF-9BDF-AAC6C29DFA9F}"/>
              </a:ext>
            </a:extLst>
          </p:cNvPr>
          <p:cNvSpPr/>
          <p:nvPr/>
        </p:nvSpPr>
        <p:spPr>
          <a:xfrm>
            <a:off x="1213759" y="0"/>
            <a:ext cx="7930241" cy="584775"/>
          </a:xfrm>
          <a:prstGeom prst="rect">
            <a:avLst/>
          </a:prstGeom>
        </p:spPr>
        <p:txBody>
          <a:bodyPr wrap="square">
            <a:spAutoFit/>
          </a:bodyPr>
          <a:lstStyle/>
          <a:p>
            <a:pPr algn="ctr"/>
            <a:r>
              <a:rPr lang="ro-RO"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 BINECUVÂNTARE PENTRU SOCIETATE</a:t>
            </a:r>
            <a:endParaRPr lang="ro-RO" sz="3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F804CD22-0E7E-432D-8D7E-7FCCE8658F1F}"/>
              </a:ext>
            </a:extLst>
          </p:cNvPr>
          <p:cNvSpPr/>
          <p:nvPr/>
        </p:nvSpPr>
        <p:spPr>
          <a:xfrm>
            <a:off x="1358538" y="622156"/>
            <a:ext cx="7676568" cy="61555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ro-RO"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'Călcaţi pe urmele mele, întrucât şi eu calc pe urmele lui Hristos.‘ </a:t>
            </a:r>
            <a:r>
              <a:rPr lang="ro-RO" sz="1600" b="1">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(1 Corinteni 11:1)</a:t>
            </a:r>
            <a:endParaRPr lang="ro-RO" b="1">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FF91C6D4-7137-47EC-B4DC-0A4B3DBDC55D}"/>
              </a:ext>
            </a:extLst>
          </p:cNvPr>
          <p:cNvSpPr txBox="1"/>
          <p:nvPr/>
        </p:nvSpPr>
        <p:spPr>
          <a:xfrm>
            <a:off x="234362" y="1237709"/>
            <a:ext cx="4908813" cy="2939266"/>
          </a:xfrm>
          <a:prstGeom prst="rect">
            <a:avLst/>
          </a:prstGeom>
          <a:noFill/>
        </p:spPr>
        <p:txBody>
          <a:bodyPr wrap="square" rtlCol="0">
            <a:spAutoFit/>
          </a:bodyPr>
          <a:lstStyle/>
          <a:p>
            <a:pPr>
              <a:spcBef>
                <a:spcPts val="600"/>
              </a:spcBef>
            </a:pPr>
            <a:r>
              <a:rPr lang="ro-RO" sz="2000" b="1"/>
              <a:t>Suntem </a:t>
            </a:r>
            <a:r>
              <a:rPr lang="ro-RO" sz="2000" b="1" smtClean="0"/>
              <a:t>încurajaţi </a:t>
            </a:r>
            <a:r>
              <a:rPr lang="ro-RO" sz="2000" b="1"/>
              <a:t>să călcăm pe urmele lui Hristos </a:t>
            </a:r>
            <a:r>
              <a:rPr lang="ro-RO" sz="2000" b="1" smtClean="0"/>
              <a:t>şi </a:t>
            </a:r>
            <a:r>
              <a:rPr lang="ro-RO" sz="2000" b="1"/>
              <a:t>să-i imităm pe cei care-I calcă pe urme lui Hristos (1 Corinteni 4:16; Efeseni 5:1; 1 Tesaloniceni 1:6; Evrei 6:12, 13:7; </a:t>
            </a:r>
            <a:r>
              <a:rPr lang="ro-RO" sz="2000" b="1" smtClean="0"/>
              <a:t>3 Ioan </a:t>
            </a:r>
            <a:r>
              <a:rPr lang="ro-RO" sz="2000" b="1"/>
              <a:t>11). De ce?</a:t>
            </a:r>
          </a:p>
          <a:p>
            <a:pPr>
              <a:spcBef>
                <a:spcPts val="600"/>
              </a:spcBef>
            </a:pPr>
            <a:r>
              <a:rPr lang="ro-RO" sz="2000" b="1"/>
              <a:t>Exemplul este o metodă excelentă de a-i </a:t>
            </a:r>
            <a:r>
              <a:rPr lang="ro-RO" sz="2000" b="1" smtClean="0"/>
              <a:t>învăţa </a:t>
            </a:r>
            <a:r>
              <a:rPr lang="ro-RO" sz="2000" b="1"/>
              <a:t>pe </a:t>
            </a:r>
            <a:r>
              <a:rPr lang="ro-RO" sz="2000" b="1" smtClean="0"/>
              <a:t>alţii</a:t>
            </a:r>
            <a:r>
              <a:rPr lang="ro-RO" sz="2000" b="1"/>
              <a:t>. Ca familie, noi suntem un exemplu pentru </a:t>
            </a:r>
            <a:r>
              <a:rPr lang="ro-RO" sz="2000" b="1" smtClean="0"/>
              <a:t>toţi </a:t>
            </a:r>
            <a:r>
              <a:rPr lang="ro-RO" sz="2000" b="1"/>
              <a:t>cei ce văd atitudini speciale în noi</a:t>
            </a:r>
            <a:r>
              <a:rPr lang="ro-RO" sz="2000" b="1" smtClean="0"/>
              <a:t>.</a:t>
            </a:r>
            <a:endParaRPr lang="ro-RO" sz="2000" b="1"/>
          </a:p>
        </p:txBody>
      </p:sp>
      <p:pic>
        <p:nvPicPr>
          <p:cNvPr id="1026" name="Picture 2" descr="Resultado de imagen de educar hijos">
            <a:extLst>
              <a:ext uri="{FF2B5EF4-FFF2-40B4-BE49-F238E27FC236}">
                <a16:creationId xmlns:a16="http://schemas.microsoft.com/office/drawing/2014/main" xmlns="" id="{649CEB05-69CC-4D59-ABD3-39BAA42E85F6}"/>
              </a:ext>
            </a:extLst>
          </p:cNvPr>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flipH="1">
            <a:off x="105591" y="5562337"/>
            <a:ext cx="1793967" cy="119566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2" name="Picture 8" descr="Resultado de imagen de ejemplo para los vecinos">
            <a:extLst>
              <a:ext uri="{FF2B5EF4-FFF2-40B4-BE49-F238E27FC236}">
                <a16:creationId xmlns:a16="http://schemas.microsoft.com/office/drawing/2014/main" xmlns="" id="{32116C5C-3B4E-4ED7-8BA9-BD46848F5AB2}"/>
              </a:ext>
            </a:extLst>
          </p:cNvPr>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215565" y="1136937"/>
            <a:ext cx="3819540" cy="2954945"/>
          </a:xfrm>
          <a:prstGeom prst="roundRect">
            <a:avLst>
              <a:gd name="adj" fmla="val 4167"/>
            </a:avLst>
          </a:prstGeom>
          <a:solidFill>
            <a:srgbClr val="FFFFFF"/>
          </a:solidFill>
          <a:ln w="76200" cap="sq">
            <a:solidFill>
              <a:schemeClr val="accent5">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34" name="Picture 10" descr="https://www.ilovecooking.ie/wp-content/uploads/2015/08/rsz_picnic.jpg">
            <a:extLst>
              <a:ext uri="{FF2B5EF4-FFF2-40B4-BE49-F238E27FC236}">
                <a16:creationId xmlns:a16="http://schemas.microsoft.com/office/drawing/2014/main" xmlns="" id="{00384F05-9EAF-4A4E-B959-96192277A75F}"/>
              </a:ext>
            </a:extLst>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5593" y="4269431"/>
            <a:ext cx="1793966" cy="119566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AutoShape 12" descr="https://beechacres.org/wp-content/uploads/2019/01/Family-Discussion-1252019.jpg">
            <a:extLst>
              <a:ext uri="{FF2B5EF4-FFF2-40B4-BE49-F238E27FC236}">
                <a16:creationId xmlns:a16="http://schemas.microsoft.com/office/drawing/2014/main" xmlns="" id="{7FAA9732-AE21-4745-8EDC-6570D8CE3D2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9" name="Imagen 8">
            <a:extLst>
              <a:ext uri="{FF2B5EF4-FFF2-40B4-BE49-F238E27FC236}">
                <a16:creationId xmlns:a16="http://schemas.microsoft.com/office/drawing/2014/main" xmlns="" id="{D33D05D5-C4B5-45EB-BE0B-1466E211F868}"/>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05593" y="99997"/>
            <a:ext cx="1108166" cy="922391"/>
          </a:xfrm>
          <a:prstGeom prst="ellipse">
            <a:avLst/>
          </a:prstGeom>
          <a:ln w="38100" cap="rnd">
            <a:solidFill>
              <a:schemeClr val="accent5">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Imagen que contiene persona, exterior, árbol, de pie&#10;&#10;Descripción generada automáticamente">
            <a:extLst>
              <a:ext uri="{FF2B5EF4-FFF2-40B4-BE49-F238E27FC236}">
                <a16:creationId xmlns:a16="http://schemas.microsoft.com/office/drawing/2014/main" xmlns="" id="{B09AB634-8C56-45F5-B518-80EB28A18193}"/>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6662054" y="4269431"/>
            <a:ext cx="2373051" cy="2453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ángulo 11">
            <a:extLst>
              <a:ext uri="{FF2B5EF4-FFF2-40B4-BE49-F238E27FC236}">
                <a16:creationId xmlns:a16="http://schemas.microsoft.com/office/drawing/2014/main" xmlns="" id="{69DF5C6C-29FD-4A78-8CEA-9BF0737244B5}"/>
              </a:ext>
            </a:extLst>
          </p:cNvPr>
          <p:cNvSpPr/>
          <p:nvPr/>
        </p:nvSpPr>
        <p:spPr>
          <a:xfrm>
            <a:off x="2053490" y="4307203"/>
            <a:ext cx="4608564" cy="2385268"/>
          </a:xfrm>
          <a:prstGeom prst="rect">
            <a:avLst/>
          </a:prstGeom>
        </p:spPr>
        <p:txBody>
          <a:bodyPr wrap="square">
            <a:spAutoFit/>
          </a:bodyPr>
          <a:lstStyle/>
          <a:p>
            <a:pPr>
              <a:spcBef>
                <a:spcPts val="600"/>
              </a:spcBef>
            </a:pPr>
            <a:r>
              <a:rPr lang="ro-RO" b="1" dirty="0" smtClean="0"/>
              <a:t>Afecţiunea </a:t>
            </a:r>
            <a:r>
              <a:rPr lang="ro-RO" b="1" dirty="0"/>
              <a:t>ce o manifestăm, modul în care ne educăm </a:t>
            </a:r>
            <a:r>
              <a:rPr lang="ro-RO" b="1" dirty="0" smtClean="0"/>
              <a:t>copiii</a:t>
            </a:r>
            <a:r>
              <a:rPr lang="ro-RO" b="1" dirty="0"/>
              <a:t>, cum gestionăm conflictele, cum îi tratăm pe </a:t>
            </a:r>
            <a:r>
              <a:rPr lang="ro-RO" b="1" dirty="0" smtClean="0"/>
              <a:t>ceilalţi</a:t>
            </a:r>
            <a:r>
              <a:rPr lang="ro-RO" b="1" dirty="0"/>
              <a:t>. În toate lucrurile pe care le facem putem reflecta imaginea lui Hristos.</a:t>
            </a:r>
          </a:p>
          <a:p>
            <a:pPr>
              <a:spcBef>
                <a:spcPts val="600"/>
              </a:spcBef>
            </a:pPr>
            <a:r>
              <a:rPr lang="ro-RO" b="1" dirty="0"/>
              <a:t>Cu toate că reflexia lui Hristos în noi nu este </a:t>
            </a:r>
            <a:r>
              <a:rPr lang="ro-RO" b="1" dirty="0" smtClean="0"/>
              <a:t>desăvârşită</a:t>
            </a:r>
            <a:r>
              <a:rPr lang="ro-RO" b="1" dirty="0"/>
              <a:t>, fiecare cămin care calcă pe urmele lui Hristos este o binecuvântare pentru societatea din care face parte</a:t>
            </a:r>
            <a:r>
              <a:rPr lang="ro-RO" b="1" dirty="0" smtClean="0"/>
              <a:t>.</a:t>
            </a:r>
            <a:endParaRPr lang="ro-RO" b="1" dirty="0"/>
          </a:p>
        </p:txBody>
      </p:sp>
    </p:spTree>
    <p:extLst>
      <p:ext uri="{BB962C8B-B14F-4D97-AF65-F5344CB8AC3E}">
        <p14:creationId xmlns:p14="http://schemas.microsoft.com/office/powerpoint/2010/main" xmlns="" val="4256170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
                                        <p:tgtEl>
                                          <p:spTgt spid="9"/>
                                        </p:tgtEl>
                                      </p:cBhvr>
                                    </p:animEffect>
                                    <p:anim calcmode="lin" valueType="num">
                                      <p:cBhvr>
                                        <p:cTn id="17" dur="400" fill="hold"/>
                                        <p:tgtEl>
                                          <p:spTgt spid="9"/>
                                        </p:tgtEl>
                                        <p:attrNameLst>
                                          <p:attrName>ppt_x</p:attrName>
                                        </p:attrNameLst>
                                      </p:cBhvr>
                                      <p:tavLst>
                                        <p:tav tm="0">
                                          <p:val>
                                            <p:strVal val="#ppt_x"/>
                                          </p:val>
                                        </p:tav>
                                        <p:tav tm="100000">
                                          <p:val>
                                            <p:strVal val="#ppt_x"/>
                                          </p:val>
                                        </p:tav>
                                      </p:tavLst>
                                    </p:anim>
                                    <p:anim calcmode="lin" valueType="num">
                                      <p:cBhvr>
                                        <p:cTn id="18" dur="400" fill="hold"/>
                                        <p:tgtEl>
                                          <p:spTgt spid="9"/>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anim calcmode="lin" valueType="num">
                                      <p:cBhvr>
                                        <p:cTn id="24" dur="400" fill="hold"/>
                                        <p:tgtEl>
                                          <p:spTgt spid="3"/>
                                        </p:tgtEl>
                                        <p:attrNameLst>
                                          <p:attrName>ppt_x</p:attrName>
                                        </p:attrNameLst>
                                      </p:cBhvr>
                                      <p:tavLst>
                                        <p:tav tm="0">
                                          <p:val>
                                            <p:strVal val="#ppt_x"/>
                                          </p:val>
                                        </p:tav>
                                        <p:tav tm="100000">
                                          <p:val>
                                            <p:strVal val="#ppt_x"/>
                                          </p:val>
                                        </p:tav>
                                      </p:tavLst>
                                    </p:anim>
                                    <p:anim calcmode="lin" valueType="num">
                                      <p:cBhvr>
                                        <p:cTn id="25" dur="400" fill="hold"/>
                                        <p:tgtEl>
                                          <p:spTgt spid="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wheel(8)">
                                      <p:cBhvr>
                                        <p:cTn id="37" dur="1000"/>
                                        <p:tgtEl>
                                          <p:spTgt spid="103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wipe(down)">
                                      <p:cBhvr>
                                        <p:cTn id="46" dur="580">
                                          <p:stCondLst>
                                            <p:cond delay="0"/>
                                          </p:stCondLst>
                                        </p:cTn>
                                        <p:tgtEl>
                                          <p:spTgt spid="1034"/>
                                        </p:tgtEl>
                                      </p:cBhvr>
                                    </p:animEffect>
                                    <p:anim calcmode="lin" valueType="num">
                                      <p:cBhvr>
                                        <p:cTn id="47"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52" dur="26">
                                          <p:stCondLst>
                                            <p:cond delay="650"/>
                                          </p:stCondLst>
                                        </p:cTn>
                                        <p:tgtEl>
                                          <p:spTgt spid="1034"/>
                                        </p:tgtEl>
                                      </p:cBhvr>
                                      <p:to x="100000" y="60000"/>
                                    </p:animScale>
                                    <p:animScale>
                                      <p:cBhvr>
                                        <p:cTn id="53" dur="166" decel="50000">
                                          <p:stCondLst>
                                            <p:cond delay="676"/>
                                          </p:stCondLst>
                                        </p:cTn>
                                        <p:tgtEl>
                                          <p:spTgt spid="1034"/>
                                        </p:tgtEl>
                                      </p:cBhvr>
                                      <p:to x="100000" y="100000"/>
                                    </p:animScale>
                                    <p:animScale>
                                      <p:cBhvr>
                                        <p:cTn id="54" dur="26">
                                          <p:stCondLst>
                                            <p:cond delay="1312"/>
                                          </p:stCondLst>
                                        </p:cTn>
                                        <p:tgtEl>
                                          <p:spTgt spid="1034"/>
                                        </p:tgtEl>
                                      </p:cBhvr>
                                      <p:to x="100000" y="80000"/>
                                    </p:animScale>
                                    <p:animScale>
                                      <p:cBhvr>
                                        <p:cTn id="55" dur="166" decel="50000">
                                          <p:stCondLst>
                                            <p:cond delay="1338"/>
                                          </p:stCondLst>
                                        </p:cTn>
                                        <p:tgtEl>
                                          <p:spTgt spid="1034"/>
                                        </p:tgtEl>
                                      </p:cBhvr>
                                      <p:to x="100000" y="100000"/>
                                    </p:animScale>
                                    <p:animScale>
                                      <p:cBhvr>
                                        <p:cTn id="56" dur="26">
                                          <p:stCondLst>
                                            <p:cond delay="1642"/>
                                          </p:stCondLst>
                                        </p:cTn>
                                        <p:tgtEl>
                                          <p:spTgt spid="1034"/>
                                        </p:tgtEl>
                                      </p:cBhvr>
                                      <p:to x="100000" y="90000"/>
                                    </p:animScale>
                                    <p:animScale>
                                      <p:cBhvr>
                                        <p:cTn id="57" dur="166" decel="50000">
                                          <p:stCondLst>
                                            <p:cond delay="1668"/>
                                          </p:stCondLst>
                                        </p:cTn>
                                        <p:tgtEl>
                                          <p:spTgt spid="1034"/>
                                        </p:tgtEl>
                                      </p:cBhvr>
                                      <p:to x="100000" y="100000"/>
                                    </p:animScale>
                                    <p:animScale>
                                      <p:cBhvr>
                                        <p:cTn id="58" dur="26">
                                          <p:stCondLst>
                                            <p:cond delay="1808"/>
                                          </p:stCondLst>
                                        </p:cTn>
                                        <p:tgtEl>
                                          <p:spTgt spid="1034"/>
                                        </p:tgtEl>
                                      </p:cBhvr>
                                      <p:to x="100000" y="95000"/>
                                    </p:animScale>
                                    <p:animScale>
                                      <p:cBhvr>
                                        <p:cTn id="59" dur="166" decel="50000">
                                          <p:stCondLst>
                                            <p:cond delay="1834"/>
                                          </p:stCondLst>
                                        </p:cTn>
                                        <p:tgtEl>
                                          <p:spTgt spid="1034"/>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wipe(down)">
                                      <p:cBhvr>
                                        <p:cTn id="62" dur="580">
                                          <p:stCondLst>
                                            <p:cond delay="0"/>
                                          </p:stCondLst>
                                        </p:cTn>
                                        <p:tgtEl>
                                          <p:spTgt spid="1026"/>
                                        </p:tgtEl>
                                      </p:cBhvr>
                                    </p:animEffect>
                                    <p:anim calcmode="lin" valueType="num">
                                      <p:cBhvr>
                                        <p:cTn id="6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8" dur="26">
                                          <p:stCondLst>
                                            <p:cond delay="650"/>
                                          </p:stCondLst>
                                        </p:cTn>
                                        <p:tgtEl>
                                          <p:spTgt spid="1026"/>
                                        </p:tgtEl>
                                      </p:cBhvr>
                                      <p:to x="100000" y="60000"/>
                                    </p:animScale>
                                    <p:animScale>
                                      <p:cBhvr>
                                        <p:cTn id="69" dur="166" decel="50000">
                                          <p:stCondLst>
                                            <p:cond delay="676"/>
                                          </p:stCondLst>
                                        </p:cTn>
                                        <p:tgtEl>
                                          <p:spTgt spid="1026"/>
                                        </p:tgtEl>
                                      </p:cBhvr>
                                      <p:to x="100000" y="100000"/>
                                    </p:animScale>
                                    <p:animScale>
                                      <p:cBhvr>
                                        <p:cTn id="70" dur="26">
                                          <p:stCondLst>
                                            <p:cond delay="1312"/>
                                          </p:stCondLst>
                                        </p:cTn>
                                        <p:tgtEl>
                                          <p:spTgt spid="1026"/>
                                        </p:tgtEl>
                                      </p:cBhvr>
                                      <p:to x="100000" y="80000"/>
                                    </p:animScale>
                                    <p:animScale>
                                      <p:cBhvr>
                                        <p:cTn id="71" dur="166" decel="50000">
                                          <p:stCondLst>
                                            <p:cond delay="1338"/>
                                          </p:stCondLst>
                                        </p:cTn>
                                        <p:tgtEl>
                                          <p:spTgt spid="1026"/>
                                        </p:tgtEl>
                                      </p:cBhvr>
                                      <p:to x="100000" y="100000"/>
                                    </p:animScale>
                                    <p:animScale>
                                      <p:cBhvr>
                                        <p:cTn id="72" dur="26">
                                          <p:stCondLst>
                                            <p:cond delay="1642"/>
                                          </p:stCondLst>
                                        </p:cTn>
                                        <p:tgtEl>
                                          <p:spTgt spid="1026"/>
                                        </p:tgtEl>
                                      </p:cBhvr>
                                      <p:to x="100000" y="90000"/>
                                    </p:animScale>
                                    <p:animScale>
                                      <p:cBhvr>
                                        <p:cTn id="73" dur="166" decel="50000">
                                          <p:stCondLst>
                                            <p:cond delay="1668"/>
                                          </p:stCondLst>
                                        </p:cTn>
                                        <p:tgtEl>
                                          <p:spTgt spid="1026"/>
                                        </p:tgtEl>
                                      </p:cBhvr>
                                      <p:to x="100000" y="100000"/>
                                    </p:animScale>
                                    <p:animScale>
                                      <p:cBhvr>
                                        <p:cTn id="74" dur="26">
                                          <p:stCondLst>
                                            <p:cond delay="1808"/>
                                          </p:stCondLst>
                                        </p:cTn>
                                        <p:tgtEl>
                                          <p:spTgt spid="1026"/>
                                        </p:tgtEl>
                                      </p:cBhvr>
                                      <p:to x="100000" y="95000"/>
                                    </p:animScale>
                                    <p:animScale>
                                      <p:cBhvr>
                                        <p:cTn id="75" dur="166" decel="50000">
                                          <p:stCondLst>
                                            <p:cond delay="1834"/>
                                          </p:stCondLst>
                                        </p:cTn>
                                        <p:tgtEl>
                                          <p:spTgt spid="1026"/>
                                        </p:tgtEl>
                                      </p:cBhvr>
                                      <p:to x="100000" y="100000"/>
                                    </p:animScale>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Effect transition="in" filter="wipe(left)">
                                      <p:cBhvr>
                                        <p:cTn id="79" dur="500"/>
                                        <p:tgtEl>
                                          <p:spTgt spid="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randombar(horizontal)">
                                      <p:cBhvr>
                                        <p:cTn id="84" dur="500"/>
                                        <p:tgtEl>
                                          <p:spTgt spid="11"/>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2">
                                            <p:txEl>
                                              <p:pRg st="1" end="1"/>
                                            </p:txEl>
                                          </p:spTgt>
                                        </p:tgtEl>
                                        <p:attrNameLst>
                                          <p:attrName>style.visibility</p:attrName>
                                        </p:attrNameLst>
                                      </p:cBhvr>
                                      <p:to>
                                        <p:strVal val="visible"/>
                                      </p:to>
                                    </p:set>
                                    <p:animEffect transition="in" filter="wipe(left)">
                                      <p:cBhvr>
                                        <p:cTn id="8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54319AA-ADD7-412C-B373-451C633033B3}"/>
              </a:ext>
            </a:extLst>
          </p:cNvPr>
          <p:cNvSpPr/>
          <p:nvPr/>
        </p:nvSpPr>
        <p:spPr>
          <a:xfrm>
            <a:off x="0" y="-26127"/>
            <a:ext cx="9143999" cy="584775"/>
          </a:xfrm>
          <a:prstGeom prst="rect">
            <a:avLst/>
          </a:prstGeom>
          <a:noFill/>
        </p:spPr>
        <p:txBody>
          <a:bodyPr wrap="square" rtlCol="0">
            <a:spAutoFit/>
          </a:bodyPr>
          <a:lstStyle/>
          <a:p>
            <a:pPr algn="ctr" defTabSz="914400"/>
            <a:r>
              <a:rPr lang="ro-RO"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 BINECUVÂNTARE PENTRU OASPEŢI</a:t>
            </a:r>
            <a:endParaRPr lang="ro-RO"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ángulo 2">
            <a:extLst>
              <a:ext uri="{FF2B5EF4-FFF2-40B4-BE49-F238E27FC236}">
                <a16:creationId xmlns:a16="http://schemas.microsoft.com/office/drawing/2014/main" xmlns="" id="{6C191520-75C9-4DF3-B57E-FD707E1F1BFA}"/>
              </a:ext>
            </a:extLst>
          </p:cNvPr>
          <p:cNvSpPr/>
          <p:nvPr/>
        </p:nvSpPr>
        <p:spPr>
          <a:xfrm>
            <a:off x="4632965" y="516354"/>
            <a:ext cx="4389120" cy="923330"/>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chemeClr val="accent2">
                    <a:lumMod val="75000"/>
                  </a:schemeClr>
                </a:solidFill>
                <a:latin typeface="Comic Sans MS" panose="030F0702030302020204" pitchFamily="66" charset="0"/>
              </a:rPr>
              <a:t>'Ajutaţi pe sfinţi când sunt în nevoie. Fiţi primitori de oaspeţi.‘ </a:t>
            </a:r>
            <a:r>
              <a:rPr lang="ro-RO" sz="1600" b="1" dirty="0" smtClean="0">
                <a:solidFill>
                  <a:schemeClr val="accent2">
                    <a:lumMod val="75000"/>
                  </a:schemeClr>
                </a:solidFill>
                <a:latin typeface="Comic Sans MS" panose="030F0702030302020204" pitchFamily="66" charset="0"/>
              </a:rPr>
              <a:t>(Romani 12:13)</a:t>
            </a:r>
            <a:endParaRPr lang="ro-RO" b="1" dirty="0">
              <a:solidFill>
                <a:schemeClr val="accent2">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296A08C-3965-44D1-92FD-5ECAE6DB5CFC}"/>
              </a:ext>
            </a:extLst>
          </p:cNvPr>
          <p:cNvSpPr txBox="1"/>
          <p:nvPr/>
        </p:nvSpPr>
        <p:spPr>
          <a:xfrm>
            <a:off x="4576358" y="1346003"/>
            <a:ext cx="4502333" cy="5555367"/>
          </a:xfrm>
          <a:prstGeom prst="rect">
            <a:avLst/>
          </a:prstGeom>
          <a:noFill/>
        </p:spPr>
        <p:txBody>
          <a:bodyPr wrap="square" rtlCol="0">
            <a:spAutoFit/>
          </a:bodyPr>
          <a:lstStyle/>
          <a:p>
            <a:pPr>
              <a:spcBef>
                <a:spcPts val="600"/>
              </a:spcBef>
            </a:pPr>
            <a:r>
              <a:rPr lang="ro-RO" sz="2000" b="1" dirty="0"/>
              <a:t>Ospitalitatea presupune deschiderea caselor noastre înaintea acelora ce au nevoie de odihnă, mâncare sau companie.</a:t>
            </a:r>
          </a:p>
          <a:p>
            <a:pPr>
              <a:spcBef>
                <a:spcPts val="600"/>
              </a:spcBef>
            </a:pPr>
            <a:r>
              <a:rPr lang="ro-RO" sz="2000" b="1" dirty="0" smtClean="0"/>
              <a:t>Credincioşii </a:t>
            </a:r>
            <a:r>
              <a:rPr lang="ro-RO" sz="2000" b="1" dirty="0"/>
              <a:t>Noului </a:t>
            </a:r>
            <a:r>
              <a:rPr lang="ro-RO" sz="2000" b="1" dirty="0" smtClean="0"/>
              <a:t>şi </a:t>
            </a:r>
            <a:r>
              <a:rPr lang="ro-RO" sz="2000" b="1" dirty="0"/>
              <a:t>al Vechiului Testament practicau ospitalitatea ca pe un obicei. (Gen. 18:1-8; 19:1-3; 24:17-31; </a:t>
            </a:r>
            <a:r>
              <a:rPr lang="ro-RO" sz="2000" b="1" dirty="0" smtClean="0"/>
              <a:t>Luca </a:t>
            </a:r>
            <a:r>
              <a:rPr lang="ro-RO" sz="2000" b="1" dirty="0"/>
              <a:t>5:19; </a:t>
            </a:r>
            <a:r>
              <a:rPr lang="ro-RO" sz="2000" b="1" dirty="0" err="1"/>
              <a:t>19</a:t>
            </a:r>
            <a:r>
              <a:rPr lang="ro-RO" sz="2000" b="1" dirty="0"/>
              <a:t>:1-9).</a:t>
            </a:r>
          </a:p>
          <a:p>
            <a:pPr>
              <a:spcBef>
                <a:spcPts val="600"/>
              </a:spcBef>
            </a:pPr>
            <a:r>
              <a:rPr lang="ro-RO" sz="2000" b="1" dirty="0"/>
              <a:t>Când găzduim pe cineva pentru mai multe ore sau zile, putem îmbina o prietenie, vorbi despre Isus, ruga împreună, </a:t>
            </a:r>
            <a:r>
              <a:rPr lang="ro-RO" sz="2000" b="1" dirty="0" smtClean="0"/>
              <a:t>împărtăşi </a:t>
            </a:r>
            <a:r>
              <a:rPr lang="ro-RO" sz="2000" b="1" dirty="0"/>
              <a:t>adevăruri biblice </a:t>
            </a:r>
            <a:r>
              <a:rPr lang="ro-RO" sz="2000" b="1" dirty="0" smtClean="0"/>
              <a:t>şi </a:t>
            </a:r>
            <a:r>
              <a:rPr lang="ro-RO" sz="2000" b="1" dirty="0"/>
              <a:t>să ne arătăm dragostea pentru Isus prin vorbele </a:t>
            </a:r>
            <a:r>
              <a:rPr lang="ro-RO" sz="2000" b="1" dirty="0" smtClean="0"/>
              <a:t>şi acţiunile </a:t>
            </a:r>
            <a:r>
              <a:rPr lang="ro-RO" sz="2000" b="1" dirty="0"/>
              <a:t>noastre.</a:t>
            </a:r>
          </a:p>
          <a:p>
            <a:pPr>
              <a:spcBef>
                <a:spcPts val="600"/>
              </a:spcBef>
            </a:pPr>
            <a:r>
              <a:rPr lang="ro-RO" sz="2000" b="1" dirty="0"/>
              <a:t>Ospitalitatea este o binecuvântare atât pentru </a:t>
            </a:r>
            <a:r>
              <a:rPr lang="ro-RO" sz="2000" b="1" dirty="0" smtClean="0"/>
              <a:t>oaspeţi </a:t>
            </a:r>
            <a:r>
              <a:rPr lang="ro-RO" sz="2000" b="1" dirty="0"/>
              <a:t>cât </a:t>
            </a:r>
            <a:r>
              <a:rPr lang="ro-RO" sz="2000" b="1" dirty="0" smtClean="0"/>
              <a:t>şi </a:t>
            </a:r>
            <a:r>
              <a:rPr lang="ro-RO" sz="2000" b="1" dirty="0"/>
              <a:t>pentru gazde (</a:t>
            </a:r>
            <a:r>
              <a:rPr lang="ro-RO" sz="2000" b="1" dirty="0" err="1"/>
              <a:t>Evr</a:t>
            </a:r>
            <a:r>
              <a:rPr lang="ro-RO" sz="2000" b="1" dirty="0"/>
              <a:t>. 13:2</a:t>
            </a:r>
            <a:r>
              <a:rPr lang="ro-RO" sz="2000" b="1" dirty="0" smtClean="0"/>
              <a:t>).</a:t>
            </a:r>
            <a:endParaRPr lang="ro-RO" sz="2000" b="1" dirty="0"/>
          </a:p>
        </p:txBody>
      </p:sp>
      <p:pic>
        <p:nvPicPr>
          <p:cNvPr id="6" name="Imagen 5" descr="Imagen que contiene árbol, exterior, persona&#10;&#10;Descripción generada automáticamente">
            <a:extLst>
              <a:ext uri="{FF2B5EF4-FFF2-40B4-BE49-F238E27FC236}">
                <a16:creationId xmlns:a16="http://schemas.microsoft.com/office/drawing/2014/main" xmlns="" id="{49FC398E-3E34-46EB-83A6-B68D6F17A93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21915" y="684452"/>
            <a:ext cx="4214949" cy="2107475"/>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ro&#10;&#10;Descripción generada automáticamente">
            <a:extLst>
              <a:ext uri="{FF2B5EF4-FFF2-40B4-BE49-F238E27FC236}">
                <a16:creationId xmlns:a16="http://schemas.microsoft.com/office/drawing/2014/main" xmlns="" id="{0EB2744C-51B8-4881-8041-042FAA27299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1914" y="2867037"/>
            <a:ext cx="1416595" cy="2030537"/>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descr="Imagen que contiene persona, edificio, exterior, bailarín&#10;&#10;Descripción generada automáticamente">
            <a:extLst>
              <a:ext uri="{FF2B5EF4-FFF2-40B4-BE49-F238E27FC236}">
                <a16:creationId xmlns:a16="http://schemas.microsoft.com/office/drawing/2014/main" xmlns="" id="{0F470DC2-842F-4D80-B3BB-3DC76116C5A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625596" y="2867038"/>
            <a:ext cx="2711268" cy="2033451"/>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Imagen 13" descr="Imagen que contiene interior, pared, persona, mesa&#10;&#10;Descripción generada automáticamente">
            <a:extLst>
              <a:ext uri="{FF2B5EF4-FFF2-40B4-BE49-F238E27FC236}">
                <a16:creationId xmlns:a16="http://schemas.microsoft.com/office/drawing/2014/main" xmlns="" id="{F899A627-BF61-4CA3-B686-6FC46A92A8DA}"/>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21915" y="4990010"/>
            <a:ext cx="4214949" cy="1798317"/>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926122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ppt_h/2"/>
                                          </p:val>
                                        </p:tav>
                                        <p:tav tm="100000">
                                          <p:val>
                                            <p:strVal val="#ppt_y"/>
                                          </p:val>
                                        </p:tav>
                                      </p:tavLst>
                                    </p:anim>
                                    <p:anim calcmode="lin" valueType="num">
                                      <p:cBhvr>
                                        <p:cTn id="45" dur="500" fill="hold"/>
                                        <p:tgtEl>
                                          <p:spTgt spid="10"/>
                                        </p:tgtEl>
                                        <p:attrNameLst>
                                          <p:attrName>ppt_w</p:attrName>
                                        </p:attrNameLst>
                                      </p:cBhvr>
                                      <p:tavLst>
                                        <p:tav tm="0">
                                          <p:val>
                                            <p:strVal val="#ppt_w"/>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par>
                                <p:cTn id="47" presetID="17" presetClass="entr" presetSubtype="1"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ppt_h/2"/>
                                          </p:val>
                                        </p:tav>
                                        <p:tav tm="100000">
                                          <p:val>
                                            <p:strVal val="#ppt_y"/>
                                          </p:val>
                                        </p:tav>
                                      </p:tavLst>
                                    </p:anim>
                                    <p:anim calcmode="lin" valueType="num">
                                      <p:cBhvr>
                                        <p:cTn id="51" dur="500" fill="hold"/>
                                        <p:tgtEl>
                                          <p:spTgt spid="12"/>
                                        </p:tgtEl>
                                        <p:attrNameLst>
                                          <p:attrName>ppt_w</p:attrName>
                                        </p:attrNameLst>
                                      </p:cBhvr>
                                      <p:tavLst>
                                        <p:tav tm="0">
                                          <p:val>
                                            <p:strVal val="#ppt_w"/>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wipe(left)">
                                      <p:cBhvr>
                                        <p:cTn id="56" dur="500"/>
                                        <p:tgtEl>
                                          <p:spTgt spid="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wipe(left)">
                                      <p:cBhvr>
                                        <p:cTn id="61" dur="500"/>
                                        <p:tgtEl>
                                          <p:spTgt spid="4">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1"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ppt_h/2"/>
                                          </p:val>
                                        </p:tav>
                                        <p:tav tm="100000">
                                          <p:val>
                                            <p:strVal val="#ppt_y"/>
                                          </p:val>
                                        </p:tav>
                                      </p:tavLst>
                                    </p:anim>
                                    <p:anim calcmode="lin" valueType="num">
                                      <p:cBhvr>
                                        <p:cTn id="68" dur="500" fill="hold"/>
                                        <p:tgtEl>
                                          <p:spTgt spid="14"/>
                                        </p:tgtEl>
                                        <p:attrNameLst>
                                          <p:attrName>ppt_w</p:attrName>
                                        </p:attrNameLst>
                                      </p:cBhvr>
                                      <p:tavLst>
                                        <p:tav tm="0">
                                          <p:val>
                                            <p:strVal val="#ppt_w"/>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wipe(left)">
                                      <p:cBhvr>
                                        <p:cTn id="7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1040</Words>
  <Application>Microsoft Office PowerPoint</Application>
  <PresentationFormat>Expunere pe ecran (4:3)</PresentationFormat>
  <Paragraphs>51</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10</vt:i4>
      </vt:variant>
    </vt:vector>
  </HeadingPairs>
  <TitlesOfParts>
    <vt:vector size="16"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Ce au vazut in casa ta</dc:title>
  <dc:subject>Studiu Biblic, Trim. II, 2019 – Anotimpurile familiei</dc:subject>
  <dc:creator>Sergio Fustero Carreras</dc:creator>
  <cp:keywords>https://www.fustero.es/index_ro.php</cp:keywords>
  <cp:lastModifiedBy>Administrator</cp:lastModifiedBy>
  <cp:revision>81</cp:revision>
  <dcterms:created xsi:type="dcterms:W3CDTF">2019-06-08T17:32:55Z</dcterms:created>
  <dcterms:modified xsi:type="dcterms:W3CDTF">2019-06-20T17:38:33Z</dcterms:modified>
</cp:coreProperties>
</file>