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69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xmlns="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212D"/>
    <a:srgbClr val="BD9739"/>
    <a:srgbClr val="0658E8"/>
    <a:srgbClr val="041E4C"/>
    <a:srgbClr val="0C5AE2"/>
    <a:srgbClr val="7D2B52"/>
    <a:srgbClr val="D587AC"/>
    <a:srgbClr val="E1BDBF"/>
    <a:srgbClr val="CE9295"/>
    <a:srgbClr val="823A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1T07:51:04.249" idx="1">
    <p:pos x="1506" y="2569"/>
    <p:text>Una din obligațiile față de generatiile noi E să le dam informațiile de care au nevoi E
Si motivu' pentru care tre' s-o facem noi E că altfel le baga alții-n cap doar ce nu e voi E.</p:text>
    <p:extLst>
      <p:ext uri="{C676402C-5697-4E1C-873F-D02D1690AC5C}">
        <p15:threadingInfo xmlns:p15="http://schemas.microsoft.com/office/powerpoint/2012/main" xmlns="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710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122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71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93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38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517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314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207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999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734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616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28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21B9-28B3-42F2-862B-7C6FDC948A2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4E30-FD05-407F-BDF2-17E3757D86B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769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CDA6-7673-4DC2-A02F-811EC6A246FA}" type="datetimeFigureOut">
              <a:rPr lang="es-ES" smtClean="0"/>
              <a:pPr/>
              <a:t>14/06/2019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14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comments" Target="../comments/commen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9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515622"/>
            <a:ext cx="5534025" cy="634093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o-RO" sz="1350"/>
          </a:p>
        </p:txBody>
      </p:sp>
      <p:pic>
        <p:nvPicPr>
          <p:cNvPr id="2" name="Imagen 1" descr="Imagen que contiene árbol, persona, exterior, edificio&#10;&#10;Descripción generada automáticamente">
            <a:extLst>
              <a:ext uri="{FF2B5EF4-FFF2-40B4-BE49-F238E27FC236}">
                <a16:creationId xmlns:a16="http://schemas.microsoft.com/office/drawing/2014/main" xmlns="" id="{D25C61C5-F0F3-476E-90D3-BCC8F38B07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-1" y="672598"/>
            <a:ext cx="5381626" cy="619288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934FC06-5BA6-4156-9A75-9AB57AE8F42B}"/>
              </a:ext>
            </a:extLst>
          </p:cNvPr>
          <p:cNvSpPr txBox="1"/>
          <p:nvPr/>
        </p:nvSpPr>
        <p:spPr>
          <a:xfrm>
            <a:off x="5894754" y="6487226"/>
            <a:ext cx="318176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o-RO" b="1" dirty="0">
                <a:solidFill>
                  <a:srgbClr val="799AD5"/>
                </a:solidFill>
              </a:rPr>
              <a:t>Studiul 11 pentru 15 Iunie </a:t>
            </a:r>
            <a:r>
              <a:rPr lang="ro-RO" b="1" dirty="0" smtClean="0">
                <a:solidFill>
                  <a:srgbClr val="799AD5"/>
                </a:solidFill>
              </a:rPr>
              <a:t>2019</a:t>
            </a:r>
            <a:endParaRPr lang="ro-RO" b="1" dirty="0">
              <a:solidFill>
                <a:srgbClr val="799AD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A97C24-9469-4ADE-BBC3-F7C51E2CE8C8}"/>
              </a:ext>
            </a:extLst>
          </p:cNvPr>
          <p:cNvSpPr txBox="1"/>
          <p:nvPr/>
        </p:nvSpPr>
        <p:spPr>
          <a:xfrm>
            <a:off x="5483703" y="1073788"/>
            <a:ext cx="36602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799AD5"/>
                  </a:outerShdw>
                </a:effectLst>
              </a:rPr>
              <a:t>FAMILII </a:t>
            </a:r>
          </a:p>
          <a:p>
            <a:pPr algn="ctr"/>
            <a:r>
              <a:rPr lang="ro-RO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799AD5"/>
                  </a:outerShdw>
                </a:effectLst>
              </a:rPr>
              <a:t>CREDINCIOASE</a:t>
            </a:r>
          </a:p>
        </p:txBody>
      </p:sp>
    </p:spTree>
    <p:extLst>
      <p:ext uri="{BB962C8B-B14F-4D97-AF65-F5344CB8AC3E}">
        <p14:creationId xmlns:p14="http://schemas.microsoft.com/office/powerpoint/2010/main" xmlns="" val="8959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5425D4B-D68B-42CF-BA95-BC91157CD3B8}"/>
              </a:ext>
            </a:extLst>
          </p:cNvPr>
          <p:cNvSpPr/>
          <p:nvPr/>
        </p:nvSpPr>
        <p:spPr>
          <a:xfrm>
            <a:off x="557348" y="384852"/>
            <a:ext cx="809026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300" b="1" dirty="0" smtClean="0">
                <a:latin typeface="Comic Sans MS" panose="030F0702030302020204" pitchFamily="66" charset="0"/>
              </a:rPr>
              <a:t>„Nu </a:t>
            </a:r>
            <a:r>
              <a:rPr lang="ro-RO" sz="2300" b="1" dirty="0">
                <a:latin typeface="Comic Sans MS" panose="030F0702030302020204" pitchFamily="66" charset="0"/>
              </a:rPr>
              <a:t>există nicio persoană, nicio </a:t>
            </a:r>
            <a:r>
              <a:rPr lang="ro-RO" sz="2300" b="1" dirty="0" smtClean="0">
                <a:latin typeface="Comic Sans MS" panose="030F0702030302020204" pitchFamily="66" charset="0"/>
              </a:rPr>
              <a:t>naţiune </a:t>
            </a:r>
            <a:r>
              <a:rPr lang="ro-RO" sz="2300" b="1" dirty="0">
                <a:latin typeface="Comic Sans MS" panose="030F0702030302020204" pitchFamily="66" charset="0"/>
              </a:rPr>
              <a:t>care să fie </a:t>
            </a:r>
            <a:r>
              <a:rPr lang="ro-RO" sz="2300" b="1" dirty="0" smtClean="0">
                <a:latin typeface="Comic Sans MS" panose="030F0702030302020204" pitchFamily="66" charset="0"/>
              </a:rPr>
              <a:t>desăvârşită </a:t>
            </a:r>
            <a:r>
              <a:rPr lang="ro-RO" sz="2300" b="1" dirty="0">
                <a:latin typeface="Comic Sans MS" panose="030F0702030302020204" pitchFamily="66" charset="0"/>
              </a:rPr>
              <a:t>în fiecare obicei </a:t>
            </a:r>
            <a:r>
              <a:rPr lang="ro-RO" sz="2300" b="1" dirty="0" smtClean="0">
                <a:latin typeface="Comic Sans MS" panose="030F0702030302020204" pitchFamily="66" charset="0"/>
              </a:rPr>
              <a:t>şi </a:t>
            </a:r>
            <a:r>
              <a:rPr lang="ro-RO" sz="2300" b="1" dirty="0">
                <a:latin typeface="Comic Sans MS" panose="030F0702030302020204" pitchFamily="66" charset="0"/>
              </a:rPr>
              <a:t>gând. Fiecare trebuie să </a:t>
            </a:r>
            <a:r>
              <a:rPr lang="ro-RO" sz="2300" b="1" dirty="0" smtClean="0">
                <a:latin typeface="Comic Sans MS" panose="030F0702030302020204" pitchFamily="66" charset="0"/>
              </a:rPr>
              <a:t>înveţe </a:t>
            </a:r>
            <a:r>
              <a:rPr lang="ro-RO" sz="2300" b="1" dirty="0">
                <a:latin typeface="Comic Sans MS" panose="030F0702030302020204" pitchFamily="66" charset="0"/>
              </a:rPr>
              <a:t>de la cineva. </a:t>
            </a:r>
            <a:r>
              <a:rPr lang="ro-RO" sz="2300" b="1" dirty="0" smtClean="0">
                <a:latin typeface="Comic Sans MS" panose="030F0702030302020204" pitchFamily="66" charset="0"/>
              </a:rPr>
              <a:t>Aşadar </a:t>
            </a:r>
            <a:r>
              <a:rPr lang="ro-RO" sz="2300" b="1" dirty="0">
                <a:latin typeface="Comic Sans MS" panose="030F0702030302020204" pitchFamily="66" charset="0"/>
              </a:rPr>
              <a:t>Dumnezeu vrea ca diferitele </a:t>
            </a:r>
            <a:r>
              <a:rPr lang="ro-RO" sz="2300" b="1" dirty="0" smtClean="0">
                <a:latin typeface="Comic Sans MS" panose="030F0702030302020204" pitchFamily="66" charset="0"/>
              </a:rPr>
              <a:t>naţionalităţi </a:t>
            </a:r>
            <a:r>
              <a:rPr lang="ro-RO" sz="2300" b="1" dirty="0">
                <a:latin typeface="Comic Sans MS" panose="030F0702030302020204" pitchFamily="66" charset="0"/>
              </a:rPr>
              <a:t>să se amestece împreună, să </a:t>
            </a:r>
            <a:r>
              <a:rPr lang="ro-RO" sz="2300" b="1" dirty="0" err="1">
                <a:latin typeface="Comic Sans MS" panose="030F0702030302020204" pitchFamily="66" charset="0"/>
              </a:rPr>
              <a:t>aibe</a:t>
            </a:r>
            <a:r>
              <a:rPr lang="ro-RO" sz="2300" b="1" dirty="0">
                <a:latin typeface="Comic Sans MS" panose="030F0702030302020204" pitchFamily="66" charset="0"/>
              </a:rPr>
              <a:t> </a:t>
            </a:r>
            <a:r>
              <a:rPr lang="ro-RO" sz="2300" b="1" dirty="0" smtClean="0">
                <a:latin typeface="Comic Sans MS" panose="030F0702030302020204" pitchFamily="66" charset="0"/>
              </a:rPr>
              <a:t>aceeaşi </a:t>
            </a:r>
            <a:r>
              <a:rPr lang="ro-RO" sz="2300" b="1" dirty="0">
                <a:latin typeface="Comic Sans MS" panose="030F0702030302020204" pitchFamily="66" charset="0"/>
              </a:rPr>
              <a:t>judecată, </a:t>
            </a:r>
            <a:r>
              <a:rPr lang="ro-RO" sz="2300" b="1" dirty="0" smtClean="0">
                <a:latin typeface="Comic Sans MS" panose="030F0702030302020204" pitchFamily="66" charset="0"/>
              </a:rPr>
              <a:t>acelaşi </a:t>
            </a:r>
            <a:r>
              <a:rPr lang="ro-RO" sz="2300" b="1" dirty="0">
                <a:latin typeface="Comic Sans MS" panose="030F0702030302020204" pitchFamily="66" charset="0"/>
              </a:rPr>
              <a:t>scop</a:t>
            </a:r>
            <a:r>
              <a:rPr lang="ro-RO" sz="2300" b="1" dirty="0" smtClean="0">
                <a:latin typeface="Comic Sans MS" panose="030F0702030302020204" pitchFamily="66" charset="0"/>
              </a:rPr>
              <a:t>...</a:t>
            </a:r>
            <a:endParaRPr lang="ro-RO" sz="2300" b="1" dirty="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ro-RO" sz="2300" b="1" dirty="0">
                <a:latin typeface="Comic Sans MS" panose="030F0702030302020204" pitchFamily="66" charset="0"/>
              </a:rPr>
              <a:t>Dacă </a:t>
            </a:r>
            <a:r>
              <a:rPr lang="ro-RO" sz="2300" b="1" dirty="0" smtClean="0">
                <a:latin typeface="Comic Sans MS" panose="030F0702030302020204" pitchFamily="66" charset="0"/>
              </a:rPr>
              <a:t>fraţii </a:t>
            </a:r>
            <a:r>
              <a:rPr lang="ro-RO" sz="2300" b="1" dirty="0">
                <a:latin typeface="Comic Sans MS" panose="030F0702030302020204" pitchFamily="66" charset="0"/>
              </a:rPr>
              <a:t>italieni, </a:t>
            </a:r>
            <a:r>
              <a:rPr lang="ro-RO" sz="2300" b="1" dirty="0" smtClean="0">
                <a:latin typeface="Comic Sans MS" panose="030F0702030302020204" pitchFamily="66" charset="0"/>
              </a:rPr>
              <a:t>fraţii </a:t>
            </a:r>
            <a:r>
              <a:rPr lang="ro-RO" sz="2300" b="1" dirty="0">
                <a:latin typeface="Comic Sans MS" panose="030F0702030302020204" pitchFamily="66" charset="0"/>
              </a:rPr>
              <a:t>francezi </a:t>
            </a:r>
            <a:r>
              <a:rPr lang="ro-RO" sz="2300" b="1" dirty="0" smtClean="0">
                <a:latin typeface="Comic Sans MS" panose="030F0702030302020204" pitchFamily="66" charset="0"/>
              </a:rPr>
              <a:t>şi fraţii </a:t>
            </a:r>
            <a:r>
              <a:rPr lang="ro-RO" sz="2300" b="1" dirty="0">
                <a:latin typeface="Comic Sans MS" panose="030F0702030302020204" pitchFamily="66" charset="0"/>
              </a:rPr>
              <a:t>germani încearcă să fie ca El, </a:t>
            </a:r>
            <a:r>
              <a:rPr lang="ro-RO" sz="2300" b="1" dirty="0" smtClean="0">
                <a:latin typeface="Comic Sans MS" panose="030F0702030302020204" pitchFamily="66" charset="0"/>
              </a:rPr>
              <a:t>îşi </a:t>
            </a:r>
            <a:r>
              <a:rPr lang="ro-RO" sz="2300" b="1" dirty="0">
                <a:latin typeface="Comic Sans MS" panose="030F0702030302020204" pitchFamily="66" charset="0"/>
              </a:rPr>
              <a:t>vor pune bazele în </a:t>
            </a:r>
            <a:r>
              <a:rPr lang="ro-RO" sz="2300" b="1" dirty="0" smtClean="0">
                <a:latin typeface="Comic Sans MS" panose="030F0702030302020204" pitchFamily="66" charset="0"/>
              </a:rPr>
              <a:t>aceeaşi fundaţie </a:t>
            </a:r>
            <a:r>
              <a:rPr lang="ro-RO" sz="2300" b="1" dirty="0">
                <a:latin typeface="Comic Sans MS" panose="030F0702030302020204" pitchFamily="66" charset="0"/>
              </a:rPr>
              <a:t>de </a:t>
            </a:r>
            <a:r>
              <a:rPr lang="ro-RO" sz="2300" b="1" dirty="0" smtClean="0">
                <a:latin typeface="Comic Sans MS" panose="030F0702030302020204" pitchFamily="66" charset="0"/>
              </a:rPr>
              <a:t>adevăr; acelaşi </a:t>
            </a:r>
            <a:r>
              <a:rPr lang="ro-RO" sz="2300" b="1" dirty="0">
                <a:latin typeface="Comic Sans MS" panose="030F0702030302020204" pitchFamily="66" charset="0"/>
              </a:rPr>
              <a:t>spirit ce va locui în unul va locui </a:t>
            </a:r>
            <a:r>
              <a:rPr lang="ro-RO" sz="2300" b="1" dirty="0" smtClean="0">
                <a:latin typeface="Comic Sans MS" panose="030F0702030302020204" pitchFamily="66" charset="0"/>
              </a:rPr>
              <a:t>şi </a:t>
            </a:r>
            <a:r>
              <a:rPr lang="ro-RO" sz="2300" b="1" dirty="0">
                <a:latin typeface="Comic Sans MS" panose="030F0702030302020204" pitchFamily="66" charset="0"/>
              </a:rPr>
              <a:t>în celălalt — Hristos în ei, nădejdea slavei. Vă avertizez, </a:t>
            </a:r>
            <a:r>
              <a:rPr lang="ro-RO" sz="2300" b="1" dirty="0" smtClean="0">
                <a:latin typeface="Comic Sans MS" panose="030F0702030302020204" pitchFamily="66" charset="0"/>
              </a:rPr>
              <a:t>fraţi şi </a:t>
            </a:r>
            <a:r>
              <a:rPr lang="ro-RO" sz="2300" b="1" dirty="0">
                <a:latin typeface="Comic Sans MS" panose="030F0702030302020204" pitchFamily="66" charset="0"/>
              </a:rPr>
              <a:t>surori, să nu </a:t>
            </a:r>
            <a:r>
              <a:rPr lang="ro-RO" sz="2300" b="1" dirty="0" smtClean="0">
                <a:latin typeface="Comic Sans MS" panose="030F0702030302020204" pitchFamily="66" charset="0"/>
              </a:rPr>
              <a:t>construiţi </a:t>
            </a:r>
            <a:r>
              <a:rPr lang="ro-RO" sz="2300" b="1" dirty="0">
                <a:latin typeface="Comic Sans MS" panose="030F0702030302020204" pitchFamily="66" charset="0"/>
              </a:rPr>
              <a:t>un zid de partajare între deferitele </a:t>
            </a:r>
            <a:r>
              <a:rPr lang="ro-RO" sz="2300" b="1" dirty="0" smtClean="0">
                <a:latin typeface="Comic Sans MS" panose="030F0702030302020204" pitchFamily="66" charset="0"/>
              </a:rPr>
              <a:t>naţionalităţi</a:t>
            </a:r>
            <a:r>
              <a:rPr lang="ro-RO" sz="2300" b="1" dirty="0">
                <a:latin typeface="Comic Sans MS" panose="030F0702030302020204" pitchFamily="66" charset="0"/>
              </a:rPr>
              <a:t>. Din contră, </a:t>
            </a:r>
            <a:r>
              <a:rPr lang="ro-RO" sz="2300" b="1" dirty="0" smtClean="0">
                <a:latin typeface="Comic Sans MS" panose="030F0702030302020204" pitchFamily="66" charset="0"/>
              </a:rPr>
              <a:t>căutaţi </a:t>
            </a:r>
            <a:r>
              <a:rPr lang="ro-RO" sz="2300" b="1" dirty="0">
                <a:latin typeface="Comic Sans MS" panose="030F0702030302020204" pitchFamily="66" charset="0"/>
              </a:rPr>
              <a:t>să-l </a:t>
            </a:r>
            <a:r>
              <a:rPr lang="ro-RO" sz="2300" b="1" dirty="0" smtClean="0">
                <a:latin typeface="Comic Sans MS" panose="030F0702030302020204" pitchFamily="66" charset="0"/>
              </a:rPr>
              <a:t>dărâmaţi </a:t>
            </a:r>
            <a:r>
              <a:rPr lang="ro-RO" sz="2300" b="1" dirty="0">
                <a:latin typeface="Comic Sans MS" panose="030F0702030302020204" pitchFamily="66" charset="0"/>
              </a:rPr>
              <a:t>oriunde acesta există. Ar trebui să ne străduim să aducem totul în armonia ce se </a:t>
            </a:r>
            <a:r>
              <a:rPr lang="ro-RO" sz="2300" b="1" dirty="0" smtClean="0">
                <a:latin typeface="Comic Sans MS" panose="030F0702030302020204" pitchFamily="66" charset="0"/>
              </a:rPr>
              <a:t>găseşte </a:t>
            </a:r>
            <a:r>
              <a:rPr lang="ro-RO" sz="2300" b="1" dirty="0">
                <a:latin typeface="Comic Sans MS" panose="030F0702030302020204" pitchFamily="66" charset="0"/>
              </a:rPr>
              <a:t>în Isus, trudind pentru un singur scop —salvarea </a:t>
            </a:r>
            <a:r>
              <a:rPr lang="ro-RO" sz="2300" b="1" dirty="0" smtClean="0">
                <a:latin typeface="Comic Sans MS" panose="030F0702030302020204" pitchFamily="66" charset="0"/>
              </a:rPr>
              <a:t>oamenilor.”</a:t>
            </a:r>
            <a:endParaRPr lang="ro-RO" sz="2300" b="1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B6848F-80D2-4600-9908-93854DACFA1F}"/>
              </a:ext>
            </a:extLst>
          </p:cNvPr>
          <p:cNvSpPr txBox="1"/>
          <p:nvPr/>
        </p:nvSpPr>
        <p:spPr>
          <a:xfrm>
            <a:off x="4754098" y="6165669"/>
            <a:ext cx="375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</a:t>
            </a:r>
            <a:r>
              <a:rPr lang="ro-RO" b="1" dirty="0" smtClean="0"/>
              <a:t>Uită-te </a:t>
            </a:r>
            <a:r>
              <a:rPr lang="ro-RO" b="1" dirty="0" smtClean="0"/>
              <a:t>în sus, </a:t>
            </a:r>
            <a:r>
              <a:rPr lang="ro-RO" b="1" dirty="0" smtClean="0"/>
              <a:t>Septembrie 24)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117027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4252C5F-C6AF-44B9-98B5-9370C4A608A4}"/>
              </a:ext>
            </a:extLst>
          </p:cNvPr>
          <p:cNvSpPr/>
          <p:nvPr/>
        </p:nvSpPr>
        <p:spPr>
          <a:xfrm>
            <a:off x="4828478" y="11151"/>
            <a:ext cx="4315521" cy="686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noi, dar, fiindcă suntem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înconjuraţi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 un nor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aşa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mare de martori, să dăm la o parte orice piedică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păcatul care ne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înfăşoară aşa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lesne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să alergăm cu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stăruinţă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 alergarea care ne stă înainte. Să ne uităm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ţintă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Căpetenia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Desăvârşirea credinţei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noastre, adică la Isus, care, pentru bucuria care-I era pusă înainte, a suferit crucea, 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dispreţuit ruşinea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şade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dreapta scaunului de domnie al lui Dumnezeu”</a:t>
            </a:r>
          </a:p>
          <a:p>
            <a:pPr algn="ctr">
              <a:lnSpc>
                <a:spcPts val="2800"/>
              </a:lnSpc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(Evrei 12:1,2)</a:t>
            </a:r>
            <a:endParaRPr lang="ro-RO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 descr="Imagen que contiene persona, hombre&#10;&#10;Descripción generada automáticamente">
            <a:extLst>
              <a:ext uri="{FF2B5EF4-FFF2-40B4-BE49-F238E27FC236}">
                <a16:creationId xmlns:a16="http://schemas.microsoft.com/office/drawing/2014/main" xmlns="" id="{E97D08ED-C100-44FB-A096-19146482B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4876800" cy="6858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xmlns="" val="11432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3FD16C9-5F50-457F-B19C-C6C9B967C03D}"/>
              </a:ext>
            </a:extLst>
          </p:cNvPr>
          <p:cNvSpPr/>
          <p:nvPr/>
        </p:nvSpPr>
        <p:spPr>
          <a:xfrm>
            <a:off x="339634" y="2211977"/>
            <a:ext cx="3666309" cy="19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A6291D1-D090-46C2-A080-36F91AA44186}"/>
              </a:ext>
            </a:extLst>
          </p:cNvPr>
          <p:cNvSpPr txBox="1"/>
          <p:nvPr/>
        </p:nvSpPr>
        <p:spPr>
          <a:xfrm>
            <a:off x="0" y="-184729"/>
            <a:ext cx="1031965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ro-RO"/>
          </a:p>
        </p:txBody>
      </p:sp>
      <p:pic>
        <p:nvPicPr>
          <p:cNvPr id="4" name="Imagen 3" descr="Imagen que contiene persona, hombre&#10;&#10;Descripción generada automáticamente">
            <a:extLst>
              <a:ext uri="{FF2B5EF4-FFF2-40B4-BE49-F238E27FC236}">
                <a16:creationId xmlns:a16="http://schemas.microsoft.com/office/drawing/2014/main" xmlns="" id="{25382BB8-B36F-4B6A-A971-341443041B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A1C5FEB-1A99-4762-A60A-F51D078C26C4}"/>
              </a:ext>
            </a:extLst>
          </p:cNvPr>
          <p:cNvSpPr/>
          <p:nvPr/>
        </p:nvSpPr>
        <p:spPr>
          <a:xfrm>
            <a:off x="1" y="178768"/>
            <a:ext cx="449810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Fiecare familie </a:t>
            </a:r>
            <a:r>
              <a:rPr lang="ro-RO" sz="2000" b="1" dirty="0" smtClean="0"/>
              <a:t>îşi </a:t>
            </a:r>
            <a:r>
              <a:rPr lang="ro-RO" sz="2000" b="1" dirty="0"/>
              <a:t>are propriul decor cultural. Cultura </a:t>
            </a:r>
            <a:r>
              <a:rPr lang="ro-RO" sz="2000" b="1" dirty="0" smtClean="0"/>
              <a:t>societăţii </a:t>
            </a:r>
            <a:r>
              <a:rPr lang="ro-RO" sz="2000" b="1" dirty="0"/>
              <a:t>în care trăim ne conturează modul în care </a:t>
            </a:r>
            <a:r>
              <a:rPr lang="ro-RO" sz="2000" b="1" dirty="0" smtClean="0"/>
              <a:t>înţelegem şi </a:t>
            </a:r>
            <a:r>
              <a:rPr lang="ro-RO" sz="2000" b="1" dirty="0"/>
              <a:t>acceptăm Evanghelia.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Care dintre crezurile </a:t>
            </a:r>
            <a:r>
              <a:rPr lang="ro-RO" sz="2000" b="1" dirty="0" smtClean="0"/>
              <a:t>şi </a:t>
            </a:r>
            <a:r>
              <a:rPr lang="ro-RO" sz="2000" b="1" dirty="0"/>
              <a:t>obiceiurile noastre sunt bazate pe normele culturii noastre? Care aspecte din </a:t>
            </a:r>
            <a:r>
              <a:rPr lang="ro-RO" sz="2000" b="1" dirty="0" smtClean="0"/>
              <a:t>cultura </a:t>
            </a:r>
            <a:r>
              <a:rPr lang="ro-RO" sz="2000" b="1" dirty="0"/>
              <a:t>noastră ar trebui să acceptăm sau să respingem? Cum rămâne cu conflictele culturale dintre diferitele </a:t>
            </a:r>
            <a:r>
              <a:rPr lang="ro-RO" sz="2000" b="1" dirty="0" smtClean="0"/>
              <a:t>comunităţi creştine</a:t>
            </a:r>
            <a:r>
              <a:rPr lang="ro-RO" sz="2000" b="1" dirty="0"/>
              <a:t>? Cum putem predica Evanghelia într-un mediu cultural diferit de al nostru?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480D9A1-B60D-4E7B-A2A8-2BCB0A0191ED}"/>
              </a:ext>
            </a:extLst>
          </p:cNvPr>
          <p:cNvSpPr/>
          <p:nvPr/>
        </p:nvSpPr>
        <p:spPr>
          <a:xfrm>
            <a:off x="1142045" y="4504601"/>
            <a:ext cx="419154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accent1">
                    <a:lumMod val="50000"/>
                  </a:schemeClr>
                </a:solidFill>
              </a:rPr>
              <a:t>EVANGHELIA 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ŞI CULTURA</a:t>
            </a:r>
          </a:p>
          <a:p>
            <a:pPr lvl="1"/>
            <a:r>
              <a:rPr lang="ro-RO" sz="2000" b="1" dirty="0" smtClean="0"/>
              <a:t>Acceptarea binelui</a:t>
            </a:r>
          </a:p>
          <a:p>
            <a:pPr lvl="1"/>
            <a:r>
              <a:rPr lang="ro-RO" sz="2000" b="1" dirty="0" smtClean="0"/>
              <a:t>Respingerea răului</a:t>
            </a:r>
          </a:p>
          <a:p>
            <a:pPr lvl="1"/>
            <a:r>
              <a:rPr lang="ro-RO" sz="2000" b="1" dirty="0" smtClean="0"/>
              <a:t>Imersia </a:t>
            </a:r>
            <a:r>
              <a:rPr lang="ro-RO" sz="2000" b="1" dirty="0"/>
              <a:t>în </a:t>
            </a:r>
            <a:r>
              <a:rPr lang="ro-RO" sz="2000" b="1" dirty="0" smtClean="0"/>
              <a:t>cultură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CULTURA EVANGHELIEI</a:t>
            </a:r>
          </a:p>
          <a:p>
            <a:pPr lvl="1"/>
            <a:r>
              <a:rPr lang="ro-RO" sz="2000" b="1" dirty="0" smtClean="0"/>
              <a:t>Împărţirea Evangheliei</a:t>
            </a:r>
          </a:p>
          <a:p>
            <a:pPr lvl="1"/>
            <a:r>
              <a:rPr lang="ro-RO" sz="2000" b="1" dirty="0" smtClean="0"/>
              <a:t>Răspândirea Evangheliei</a:t>
            </a:r>
            <a:endParaRPr lang="ro-RO" sz="2000" b="1" dirty="0"/>
          </a:p>
        </p:txBody>
      </p:sp>
      <p:pic>
        <p:nvPicPr>
          <p:cNvPr id="12" name="Imagen 11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xmlns="" id="{B91A66F6-5394-44B0-A89F-68B57996DF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1522" y="4920144"/>
            <a:ext cx="339634" cy="1839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3D8AEAE-2A54-4623-904E-FA9E8ED92E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1522" y="5229049"/>
            <a:ext cx="339633" cy="18399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BD16460-CB4B-4477-A1B3-B975A0C0E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1522" y="5537954"/>
            <a:ext cx="339633" cy="18399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7778F62-21C4-4A56-A8A0-2DB36D8B08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1522" y="6233401"/>
            <a:ext cx="339633" cy="18399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CDA59E5-A309-4618-8F20-A45CD9970F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1522" y="6542306"/>
            <a:ext cx="339633" cy="18399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53AF5C6-A06D-410E-A919-063BA6D5A3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712" y="4577304"/>
            <a:ext cx="256333" cy="25633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E81A227F-38A8-47D3-AFE1-A9CAF1562A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712" y="5880701"/>
            <a:ext cx="256333" cy="25633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514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0E98BEA-9985-4AA1-9C56-82B39BE31087}"/>
              </a:ext>
            </a:extLst>
          </p:cNvPr>
          <p:cNvSpPr/>
          <p:nvPr/>
        </p:nvSpPr>
        <p:spPr>
          <a:xfrm>
            <a:off x="2429690" y="763341"/>
            <a:ext cx="6714309" cy="691881"/>
          </a:xfrm>
          <a:prstGeom prst="rect">
            <a:avLst/>
          </a:prstGeom>
          <a:solidFill>
            <a:srgbClr val="6D3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3031216-8E96-4984-8F2C-067E849F58D6}"/>
              </a:ext>
            </a:extLst>
          </p:cNvPr>
          <p:cNvSpPr/>
          <p:nvPr/>
        </p:nvSpPr>
        <p:spPr>
          <a:xfrm>
            <a:off x="2429690" y="0"/>
            <a:ext cx="6714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3800" b="1" spc="300" smtClean="0">
                <a:ln w="24500" cmpd="dbl">
                  <a:solidFill>
                    <a:srgbClr val="6D3D1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ACCEPTAREA BINELUI</a:t>
            </a:r>
            <a:endParaRPr lang="ro-RO" sz="3800" b="1" spc="300">
              <a:ln w="24500" cmpd="dbl">
                <a:solidFill>
                  <a:srgbClr val="6D3D1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E018207-D02A-4AD5-9C3A-9F3C9CDFB9EC}"/>
              </a:ext>
            </a:extLst>
          </p:cNvPr>
          <p:cNvSpPr/>
          <p:nvPr/>
        </p:nvSpPr>
        <p:spPr>
          <a:xfrm>
            <a:off x="3274423" y="821695"/>
            <a:ext cx="512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cercetaţi toate lucrurile şi păstraţi ce este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Tesaloniceni 5:21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D0F5460-F674-4EB0-9CF3-E8F4E9FDAB81}"/>
              </a:ext>
            </a:extLst>
          </p:cNvPr>
          <p:cNvSpPr txBox="1"/>
          <p:nvPr/>
        </p:nvSpPr>
        <p:spPr>
          <a:xfrm>
            <a:off x="148047" y="3066510"/>
            <a:ext cx="50074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Pe măsură ce Evanghelia era predicată </a:t>
            </a:r>
            <a:r>
              <a:rPr lang="ro-RO" sz="2000" b="1" smtClean="0"/>
              <a:t>şi </a:t>
            </a:r>
            <a:r>
              <a:rPr lang="ro-RO" sz="2000" b="1"/>
              <a:t>acceptată de culturi diferite, biserica a decis să nu impună noilor </a:t>
            </a:r>
            <a:r>
              <a:rPr lang="ro-RO" sz="2000" b="1" smtClean="0"/>
              <a:t>creştini </a:t>
            </a:r>
            <a:r>
              <a:rPr lang="ro-RO" sz="2000" b="1"/>
              <a:t>cultura iudelilor (Fapte 15).</a:t>
            </a:r>
          </a:p>
          <a:p>
            <a:pPr>
              <a:spcBef>
                <a:spcPts val="600"/>
              </a:spcBef>
            </a:pPr>
            <a:r>
              <a:rPr lang="ro-RO" sz="2000" b="1"/>
              <a:t>Ar trebui să îndepărtăm orice </a:t>
            </a:r>
            <a:r>
              <a:rPr lang="ro-RO" sz="2000" b="1" smtClean="0"/>
              <a:t>influenţă </a:t>
            </a:r>
            <a:r>
              <a:rPr lang="ro-RO" sz="2000" b="1"/>
              <a:t>culturală când predicăm Evanghelia?</a:t>
            </a:r>
          </a:p>
          <a:p>
            <a:pPr>
              <a:spcBef>
                <a:spcPts val="600"/>
              </a:spcBef>
            </a:pPr>
            <a:r>
              <a:rPr lang="ro-RO" sz="2000" b="1"/>
              <a:t>Ca membrii ai unei </a:t>
            </a:r>
            <a:r>
              <a:rPr lang="ro-RO" sz="2000" b="1" smtClean="0"/>
              <a:t>societăţi</a:t>
            </a:r>
            <a:r>
              <a:rPr lang="ro-RO" sz="2000" b="1"/>
              <a:t>, suntem </a:t>
            </a:r>
            <a:r>
              <a:rPr lang="ro-RO" sz="2000" b="1" smtClean="0"/>
              <a:t>scufundaţi </a:t>
            </a:r>
            <a:r>
              <a:rPr lang="ro-RO" sz="2000" b="1"/>
              <a:t>în cultura acesteia. Unele aspecte ale culturii sunt în armonie cu principiile biblice. Ar trebui să acceptăm </a:t>
            </a:r>
            <a:r>
              <a:rPr lang="ro-RO" sz="2000" b="1" smtClean="0"/>
              <a:t>şi </a:t>
            </a:r>
            <a:r>
              <a:rPr lang="ro-RO" sz="2000" b="1"/>
              <a:t>chiar să promovăm aceste aspecte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6" name="Imagen 5" descr="Imagen que contiene persona, grupo&#10;&#10;Descripción generada automáticamente">
            <a:extLst>
              <a:ext uri="{FF2B5EF4-FFF2-40B4-BE49-F238E27FC236}">
                <a16:creationId xmlns:a16="http://schemas.microsoft.com/office/drawing/2014/main" xmlns="" id="{C1C31FAF-3ECD-4623-9783-AA389FD4F9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5144" y="2973978"/>
            <a:ext cx="3762102" cy="376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mesa, interior, agua, cielo&#10;&#10;Descripción generada automáticamente">
            <a:extLst>
              <a:ext uri="{FF2B5EF4-FFF2-40B4-BE49-F238E27FC236}">
                <a16:creationId xmlns:a16="http://schemas.microsoft.com/office/drawing/2014/main" xmlns="" id="{D721FE5A-3B4B-43FE-8677-6227D2231A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793" y="118267"/>
            <a:ext cx="2333897" cy="2780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C87714E-05DF-489A-B85F-C569773460BD}"/>
              </a:ext>
            </a:extLst>
          </p:cNvPr>
          <p:cNvSpPr/>
          <p:nvPr/>
        </p:nvSpPr>
        <p:spPr>
          <a:xfrm>
            <a:off x="2656116" y="1525122"/>
            <a:ext cx="6435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Iudeii primului secol nu puteau intra în casa celor dintre neamuri sau lua masa cu ei. Această regulă nu era biblică, ci culturală. Dumnezeu a intervenit într-un mod miraculos pentru a o înlătura din </a:t>
            </a:r>
            <a:r>
              <a:rPr lang="ro-RO" sz="2000" b="1" smtClean="0"/>
              <a:t>minţile </a:t>
            </a:r>
            <a:r>
              <a:rPr lang="ro-RO" sz="2000" b="1"/>
              <a:t>lor</a:t>
            </a:r>
            <a:r>
              <a:rPr lang="ro-RO" sz="2000" b="1" smtClean="0"/>
              <a:t>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297441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5425D4B-D68B-42CF-BA95-BC91157CD3B8}"/>
              </a:ext>
            </a:extLst>
          </p:cNvPr>
          <p:cNvSpPr/>
          <p:nvPr/>
        </p:nvSpPr>
        <p:spPr>
          <a:xfrm>
            <a:off x="498565" y="898666"/>
            <a:ext cx="81468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„Când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practicile oamenilor nu se află în contradicţie cu Legea lui 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Dumnezeu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puteţi să vă 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conformaţi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. Dacă lucrătorii nu reuşesc să înţeleagă şi să respecte obiceiurile 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oamenilor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nu numai că îşi vor 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îngreun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lucrarea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dar vor aşeza obstacole serioase în calea celor pentru care lucrează şi îi vor împiedica în acceptarea </a:t>
            </a:r>
            <a:r>
              <a:rPr lang="ro-RO" sz="3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adevărului.”</a:t>
            </a:r>
            <a:endParaRPr lang="ro-RO" sz="3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B6848F-80D2-4600-9908-93854DACFA1F}"/>
              </a:ext>
            </a:extLst>
          </p:cNvPr>
          <p:cNvSpPr txBox="1"/>
          <p:nvPr/>
        </p:nvSpPr>
        <p:spPr>
          <a:xfrm>
            <a:off x="3596456" y="5007483"/>
            <a:ext cx="55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bg1"/>
                </a:solidFill>
              </a:rPr>
              <a:t>E.G.W. (Minte</a:t>
            </a:r>
            <a:r>
              <a:rPr lang="ro-RO" b="1">
                <a:solidFill>
                  <a:schemeClr val="bg1"/>
                </a:solidFill>
              </a:rPr>
              <a:t>, Caracter </a:t>
            </a:r>
            <a:r>
              <a:rPr lang="ro-RO" b="1" smtClean="0">
                <a:solidFill>
                  <a:schemeClr val="bg1"/>
                </a:solidFill>
              </a:rPr>
              <a:t>şi </a:t>
            </a:r>
            <a:r>
              <a:rPr lang="ro-RO" b="1" smtClean="0">
                <a:solidFill>
                  <a:schemeClr val="bg1"/>
                </a:solidFill>
              </a:rPr>
              <a:t>Personalitate</a:t>
            </a:r>
            <a:r>
              <a:rPr lang="ro-RO" b="1" smtClean="0">
                <a:solidFill>
                  <a:schemeClr val="bg1"/>
                </a:solidFill>
              </a:rPr>
              <a:t>, vol. 2</a:t>
            </a:r>
            <a:r>
              <a:rPr lang="ro-RO" b="1" smtClean="0">
                <a:solidFill>
                  <a:schemeClr val="bg1"/>
                </a:solidFill>
              </a:rPr>
              <a:t>, </a:t>
            </a:r>
            <a:r>
              <a:rPr lang="ro-RO" b="1" smtClean="0">
                <a:solidFill>
                  <a:schemeClr val="bg1"/>
                </a:solidFill>
              </a:rPr>
              <a:t>pag</a:t>
            </a:r>
            <a:r>
              <a:rPr lang="ro-RO" b="1" smtClean="0">
                <a:solidFill>
                  <a:schemeClr val="bg1"/>
                </a:solidFill>
              </a:rPr>
              <a:t>. </a:t>
            </a:r>
            <a:r>
              <a:rPr lang="ro-RO" b="1" smtClean="0">
                <a:solidFill>
                  <a:schemeClr val="bg1"/>
                </a:solidFill>
              </a:rPr>
              <a:t>560</a:t>
            </a:r>
            <a:r>
              <a:rPr lang="ro-RO" b="1" smtClean="0">
                <a:solidFill>
                  <a:schemeClr val="bg1"/>
                </a:solidFill>
              </a:rPr>
              <a:t>)</a:t>
            </a:r>
            <a:endParaRPr lang="ro-R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67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1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ropa, suelo&#10;&#10;Descripción generada automáticamente">
            <a:extLst>
              <a:ext uri="{FF2B5EF4-FFF2-40B4-BE49-F238E27FC236}">
                <a16:creationId xmlns:a16="http://schemas.microsoft.com/office/drawing/2014/main" xmlns="" id="{998862BB-8C6A-4E17-A468-5A5449618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32916" y="104503"/>
            <a:ext cx="1523084" cy="1652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6FCBEB6-D48D-4427-8564-65E49D21206A}"/>
              </a:ext>
            </a:extLst>
          </p:cNvPr>
          <p:cNvSpPr/>
          <p:nvPr/>
        </p:nvSpPr>
        <p:spPr>
          <a:xfrm>
            <a:off x="1979015" y="0"/>
            <a:ext cx="5623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RESPINGEREA RĂULUI</a:t>
            </a:r>
            <a:endParaRPr lang="ro-RO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32D9D94-5F1A-4757-A6A5-BE0F94C375AF}"/>
              </a:ext>
            </a:extLst>
          </p:cNvPr>
          <p:cNvSpPr/>
          <p:nvPr/>
        </p:nvSpPr>
        <p:spPr>
          <a:xfrm>
            <a:off x="2143392" y="870511"/>
            <a:ext cx="529481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Laban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răspuns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 locul acesta nu-i obicei să se dea cea mai tânără înaintea celei mai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mari.”</a:t>
            </a:r>
            <a:r>
              <a:rPr lang="ro-RO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</a:t>
            </a:r>
            <a:r>
              <a:rPr lang="ro-RO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29:26</a:t>
            </a:r>
            <a:r>
              <a:rPr lang="ro-RO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A2B92C-2EC6-4061-834A-CD0C0011DA32}"/>
              </a:ext>
            </a:extLst>
          </p:cNvPr>
          <p:cNvSpPr txBox="1"/>
          <p:nvPr/>
        </p:nvSpPr>
        <p:spPr>
          <a:xfrm>
            <a:off x="3448321" y="2025333"/>
            <a:ext cx="56956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Codul lui Hammurabi precizează că dacă o femeie infertilă </a:t>
            </a:r>
            <a:r>
              <a:rPr lang="ro-RO" sz="2000" b="1" smtClean="0"/>
              <a:t>îşi </a:t>
            </a:r>
            <a:r>
              <a:rPr lang="ro-RO" sz="2000" b="1"/>
              <a:t>dă una dintre sclave </a:t>
            </a:r>
            <a:r>
              <a:rPr lang="ro-RO" sz="2000" b="1" smtClean="0"/>
              <a:t>soţului </a:t>
            </a:r>
            <a:r>
              <a:rPr lang="ro-RO" sz="2000" b="1"/>
              <a:t>ei, copilul născut este considerat al </a:t>
            </a:r>
            <a:r>
              <a:rPr lang="ro-RO" sz="2000" b="1" smtClean="0"/>
              <a:t>soţiei</a:t>
            </a:r>
            <a:r>
              <a:rPr lang="ro-RO" sz="2000" b="1"/>
              <a:t>. Sarai s-a folosit de această </a:t>
            </a:r>
            <a:r>
              <a:rPr lang="ro-RO" sz="2000" b="1" smtClean="0"/>
              <a:t>tradiţie </a:t>
            </a:r>
            <a:r>
              <a:rPr lang="ro-RO" sz="2000" b="1"/>
              <a:t>pentru </a:t>
            </a:r>
            <a:r>
              <a:rPr lang="ro-RO" sz="2000" b="1" smtClean="0"/>
              <a:t>a-şi </a:t>
            </a:r>
            <a:r>
              <a:rPr lang="ro-RO" sz="2000" b="1"/>
              <a:t>justifica comportamentul contrar </a:t>
            </a:r>
            <a:r>
              <a:rPr lang="ro-RO" sz="2000" b="1" smtClean="0"/>
              <a:t>voinţei </a:t>
            </a:r>
            <a:r>
              <a:rPr lang="ro-RO" sz="2000" b="1"/>
              <a:t>lui Dumnezeu.</a:t>
            </a:r>
          </a:p>
          <a:p>
            <a:pPr>
              <a:spcBef>
                <a:spcPts val="600"/>
              </a:spcBef>
            </a:pPr>
            <a:r>
              <a:rPr lang="ro-RO" sz="2000" b="1"/>
              <a:t>Dumnezeu a tolerat unele </a:t>
            </a:r>
            <a:r>
              <a:rPr lang="ro-RO" sz="2000" b="1" smtClean="0"/>
              <a:t>tradiţii </a:t>
            </a:r>
            <a:r>
              <a:rPr lang="ro-RO" sz="2000" b="1"/>
              <a:t>culturale pentru o perioadă (ex. Poligamia), dar le-a respins pe altele (ex. Închinarea la </a:t>
            </a:r>
            <a:r>
              <a:rPr lang="ro-RO" sz="2000" b="1"/>
              <a:t>idoli</a:t>
            </a:r>
            <a:r>
              <a:rPr lang="ro-RO" sz="2000" b="1" smtClean="0"/>
              <a:t>).</a:t>
            </a:r>
            <a:endParaRPr lang="ro-RO" sz="2000" b="1"/>
          </a:p>
        </p:txBody>
      </p:sp>
      <p:pic>
        <p:nvPicPr>
          <p:cNvPr id="1026" name="Picture 2" descr="Resultado de imagen de cÃ³digo de hammurabi png">
            <a:extLst>
              <a:ext uri="{FF2B5EF4-FFF2-40B4-BE49-F238E27FC236}">
                <a16:creationId xmlns:a16="http://schemas.microsoft.com/office/drawing/2014/main" xmlns="" id="{6B43928D-F35F-46E1-8387-EEF3B65F5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5251" y="2457334"/>
            <a:ext cx="3233070" cy="210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Imagen que contiene persona, exterior, ropa&#10;&#10;Descripción generada automáticamente">
            <a:extLst>
              <a:ext uri="{FF2B5EF4-FFF2-40B4-BE49-F238E27FC236}">
                <a16:creationId xmlns:a16="http://schemas.microsoft.com/office/drawing/2014/main" xmlns="" id="{B89DA94F-937A-486C-A08D-2EB82D6FAC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1" y="0"/>
            <a:ext cx="1895824" cy="229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501978A-E6E1-4F44-800E-93DCBE69E280}"/>
              </a:ext>
            </a:extLst>
          </p:cNvPr>
          <p:cNvSpPr/>
          <p:nvPr/>
        </p:nvSpPr>
        <p:spPr>
          <a:xfrm>
            <a:off x="60961" y="4789351"/>
            <a:ext cx="64140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Cultura ne poate </a:t>
            </a:r>
            <a:r>
              <a:rPr lang="ro-RO" sz="2000" b="1" smtClean="0"/>
              <a:t>influenţa</a:t>
            </a:r>
            <a:r>
              <a:rPr lang="ro-RO" sz="2000" b="1"/>
              <a:t>, dar noi trebuie să respingem cu </a:t>
            </a:r>
            <a:r>
              <a:rPr lang="ro-RO" sz="2000" b="1" smtClean="0"/>
              <a:t>vehemenţă </a:t>
            </a:r>
            <a:r>
              <a:rPr lang="ro-RO" sz="2000" b="1"/>
              <a:t>orice ne-ar putea compromite </a:t>
            </a:r>
            <a:r>
              <a:rPr lang="ro-RO" sz="2000" b="1" smtClean="0"/>
              <a:t>credinţa</a:t>
            </a:r>
            <a:r>
              <a:rPr lang="ro-RO" sz="2000" b="1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/>
              <a:t>Dacă o </a:t>
            </a:r>
            <a:r>
              <a:rPr lang="ro-RO" sz="2000" b="1" smtClean="0"/>
              <a:t>tradiţie </a:t>
            </a:r>
            <a:r>
              <a:rPr lang="ro-RO" sz="2000" b="1"/>
              <a:t>culturală îi determină pe oameni să-i </a:t>
            </a:r>
            <a:r>
              <a:rPr lang="ro-RO" sz="2000" b="1" smtClean="0"/>
              <a:t>dispreţuiască </a:t>
            </a:r>
            <a:r>
              <a:rPr lang="ro-RO" sz="2000" b="1"/>
              <a:t>pe semeni pe bază de sex, grup etnic, clasă socială, dizabilitate, vârstă sau orice alt fel de </a:t>
            </a:r>
            <a:r>
              <a:rPr lang="ro-RO" sz="2000" b="1" smtClean="0"/>
              <a:t>diferenţă</a:t>
            </a:r>
            <a:r>
              <a:rPr lang="ro-RO" sz="2000" b="1"/>
              <a:t>, aceasta trebuie </a:t>
            </a:r>
            <a:r>
              <a:rPr lang="ro-RO" sz="2000" b="1"/>
              <a:t>respinsă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11" name="Imagen 10" descr="Imagen que contiene persona&#10;&#10;Descripción generada automáticamente">
            <a:extLst>
              <a:ext uri="{FF2B5EF4-FFF2-40B4-BE49-F238E27FC236}">
                <a16:creationId xmlns:a16="http://schemas.microsoft.com/office/drawing/2014/main" xmlns="" id="{E4F58715-A1FE-4DF4-A471-D55E830160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16839" y="4789351"/>
            <a:ext cx="2282732" cy="1911123"/>
          </a:xfrm>
          <a:prstGeom prst="roundRect">
            <a:avLst>
              <a:gd name="adj" fmla="val 1920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91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D80FA72-5537-4269-8F7A-84726E885AFF}"/>
              </a:ext>
            </a:extLst>
          </p:cNvPr>
          <p:cNvSpPr/>
          <p:nvPr/>
        </p:nvSpPr>
        <p:spPr>
          <a:xfrm>
            <a:off x="0" y="-26127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60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IMERSIA ÎN CULTURĂ</a:t>
            </a:r>
            <a:endParaRPr lang="ro-RO" sz="4400" b="1" spc="60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CE2259-8DBF-4300-9669-3694295B30ED}"/>
              </a:ext>
            </a:extLst>
          </p:cNvPr>
          <p:cNvSpPr/>
          <p:nvPr/>
        </p:nvSpPr>
        <p:spPr>
          <a:xfrm>
            <a:off x="104498" y="642984"/>
            <a:ext cx="8968273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'Domnul zisese lui Avram: „Ieşi din ţara ta, din rudenia ta şi din casa tatălui tău şi vino în ţara pe care ţi-o voi arăta.‘ </a:t>
            </a:r>
            <a:r>
              <a:rPr lang="ro-RO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(Geneza 12:1)</a:t>
            </a:r>
            <a:endParaRPr lang="ro-RO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21EF43B-5935-4CB8-A18D-7853555CB96C}"/>
              </a:ext>
            </a:extLst>
          </p:cNvPr>
          <p:cNvSpPr txBox="1"/>
          <p:nvPr/>
        </p:nvSpPr>
        <p:spPr>
          <a:xfrm>
            <a:off x="61784" y="1435818"/>
            <a:ext cx="479842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Există istorisiri în Biblie despre persoane precum Avraam, Rut, Estera </a:t>
            </a:r>
            <a:r>
              <a:rPr lang="ro-RO" sz="2000" b="1" dirty="0" smtClean="0"/>
              <a:t>şi </a:t>
            </a:r>
            <a:r>
              <a:rPr lang="ro-RO" sz="2000" b="1" dirty="0"/>
              <a:t>Daniel care au fost smulse din cultura lor </a:t>
            </a:r>
            <a:r>
              <a:rPr lang="ro-RO" sz="2000" b="1" dirty="0" smtClean="0"/>
              <a:t>şi </a:t>
            </a:r>
            <a:r>
              <a:rPr lang="ro-RO" sz="2000" b="1" dirty="0"/>
              <a:t>duse într-o societate cu o cultură complet diferită.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Acest tip de schimbare este comun în zilele noastre. Aceasta afectează </a:t>
            </a:r>
            <a:r>
              <a:rPr lang="ro-RO" sz="2000" b="1" dirty="0" smtClean="0"/>
              <a:t>viaţa </a:t>
            </a:r>
            <a:r>
              <a:rPr lang="ro-RO" sz="2000" b="1" dirty="0"/>
              <a:t>noastră familială </a:t>
            </a:r>
            <a:r>
              <a:rPr lang="ro-RO" sz="2000" b="1" dirty="0" smtClean="0"/>
              <a:t>şi </a:t>
            </a:r>
            <a:r>
              <a:rPr lang="ro-RO" sz="2000" b="1" dirty="0"/>
              <a:t>spirituală </a:t>
            </a:r>
            <a:r>
              <a:rPr lang="ro-RO" sz="2000" b="1" dirty="0" smtClean="0"/>
              <a:t>şi </a:t>
            </a:r>
            <a:r>
              <a:rPr lang="ro-RO" sz="2000" b="1" dirty="0"/>
              <a:t>generează anxietate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6" name="Imagen 5" descr="Imagen que contiene persona&#10;&#10;Descripción generada automáticamente">
            <a:extLst>
              <a:ext uri="{FF2B5EF4-FFF2-40B4-BE49-F238E27FC236}">
                <a16:creationId xmlns:a16="http://schemas.microsoft.com/office/drawing/2014/main" xmlns="" id="{B9939980-773F-48EF-871F-1506860FFE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9079" y="1316626"/>
            <a:ext cx="2451545" cy="1470927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Imagen 7" descr="Imagen que contiene ropa, falda&#10;&#10;Descripción generada automáticamente">
            <a:extLst>
              <a:ext uri="{FF2B5EF4-FFF2-40B4-BE49-F238E27FC236}">
                <a16:creationId xmlns:a16="http://schemas.microsoft.com/office/drawing/2014/main" xmlns="" id="{EB92BF5F-FF55-49B7-8E69-4B99A7D5B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9079" y="2890347"/>
            <a:ext cx="1994647" cy="1196788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Imagen 9" descr="Imagen que contiene edificio, exterior, suelo, chica&#10;&#10;Descripción generada automáticamente">
            <a:extLst>
              <a:ext uri="{FF2B5EF4-FFF2-40B4-BE49-F238E27FC236}">
                <a16:creationId xmlns:a16="http://schemas.microsoft.com/office/drawing/2014/main" xmlns="" id="{3BA27D83-0426-42CF-BD4C-044E8B8F5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8223" y="2897521"/>
            <a:ext cx="1994647" cy="1196788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Imagen 11" descr="Imagen que contiene persona, edificio, foto, pose&#10;&#10;Descripción generada automáticamente">
            <a:extLst>
              <a:ext uri="{FF2B5EF4-FFF2-40B4-BE49-F238E27FC236}">
                <a16:creationId xmlns:a16="http://schemas.microsoft.com/office/drawing/2014/main" xmlns="" id="{335BEEA5-31C3-4043-91CF-66324E887B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00526" y="1316626"/>
            <a:ext cx="1592344" cy="1470927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9E019D0-7785-4A1E-A253-369BE3D1C264}"/>
              </a:ext>
            </a:extLst>
          </p:cNvPr>
          <p:cNvSpPr/>
          <p:nvPr/>
        </p:nvSpPr>
        <p:spPr>
          <a:xfrm>
            <a:off x="4376604" y="4343619"/>
            <a:ext cx="476739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Promisiunile lui Dumnezeu, încrederea în 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sprijinul familiei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prietenilor ne pot da putere în acele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circumstanţe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 trebuie să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învăţăm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să ne adaptăm la o cultură nouă acceptând ce e bun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respingând ce e rău. Rugăciunea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îndrumarea Duhului Sfânt sunt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esenţiale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http://www.bendt.dk/wp-content/uploads/2018/06/immigration.jpg">
            <a:extLst>
              <a:ext uri="{FF2B5EF4-FFF2-40B4-BE49-F238E27FC236}">
                <a16:creationId xmlns:a16="http://schemas.microsoft.com/office/drawing/2014/main" xmlns="" id="{C34934F4-238F-4E50-BC06-5C59946D1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4103" y="4255892"/>
            <a:ext cx="2879917" cy="25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7DAD0E1-F842-47F6-81B5-A0D5D1E63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2796" y="6099213"/>
            <a:ext cx="1189608" cy="696703"/>
          </a:xfrm>
          <a:prstGeom prst="rect">
            <a:avLst/>
          </a:prstGeom>
        </p:spPr>
      </p:pic>
      <p:pic>
        <p:nvPicPr>
          <p:cNvPr id="19" name="Imagen 18" descr="Imagen que contiene persona, pose, foto, cielo&#10;&#10;Descripción generada automáticamente">
            <a:extLst>
              <a:ext uri="{FF2B5EF4-FFF2-40B4-BE49-F238E27FC236}">
                <a16:creationId xmlns:a16="http://schemas.microsoft.com/office/drawing/2014/main" xmlns="" id="{883CE937-95F1-4BCE-913D-6D71A321B92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52762" y="5129375"/>
            <a:ext cx="1189608" cy="883752"/>
          </a:xfrm>
          <a:prstGeom prst="rect">
            <a:avLst/>
          </a:prstGeom>
        </p:spPr>
      </p:pic>
      <p:pic>
        <p:nvPicPr>
          <p:cNvPr id="21" name="Imagen 20" descr="Imagen que contiene persona, interior, mesa, hombre&#10;&#10;Descripción generada automáticamente">
            <a:extLst>
              <a:ext uri="{FF2B5EF4-FFF2-40B4-BE49-F238E27FC236}">
                <a16:creationId xmlns:a16="http://schemas.microsoft.com/office/drawing/2014/main" xmlns="" id="{0C9BA824-6837-462D-93AF-1D72D6AB40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1261" y="4247950"/>
            <a:ext cx="1191143" cy="7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50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3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43FDFFF-898C-4CE0-8497-9FC0085E5F27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ro-RO" sz="4400" b="1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ÎMPĂRŢIREA EVANGHELIEI</a:t>
            </a:r>
            <a:endParaRPr lang="ro-RO" sz="4400" b="1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2F233D-4323-466F-B0BF-C23176BE8E8C}"/>
              </a:ext>
            </a:extLst>
          </p:cNvPr>
          <p:cNvSpPr/>
          <p:nvPr/>
        </p:nvSpPr>
        <p:spPr>
          <a:xfrm>
            <a:off x="0" y="749166"/>
            <a:ext cx="9144000" cy="923330"/>
          </a:xfrm>
          <a:prstGeom prst="rect">
            <a:avLst/>
          </a:prstGeom>
          <a:solidFill>
            <a:srgbClr val="7D2B52"/>
          </a:solidFill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 tuturor celor ce L-au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primit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adică celor ce cred în Numele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Lui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le-a dat dreptul să se facă copii ai lui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Dumnezeu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născuţi nu din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sânge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nici din voia firii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nici din voia vreunui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ci din 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Dumnezeu</a:t>
            </a:r>
            <a:r>
              <a:rPr lang="ro-RO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(Ioan</a:t>
            </a:r>
            <a:r>
              <a:rPr lang="ro-RO" sz="1600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1:12-13</a:t>
            </a:r>
            <a:r>
              <a:rPr lang="ro-RO" sz="1600" b="1" smtClean="0">
                <a:solidFill>
                  <a:srgbClr val="E1B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b="1">
              <a:solidFill>
                <a:srgbClr val="E1B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agen 5" descr="Imagen que contiene foto, interior, grupo, pared&#10;&#10;Descripción generada automáticamente">
            <a:extLst>
              <a:ext uri="{FF2B5EF4-FFF2-40B4-BE49-F238E27FC236}">
                <a16:creationId xmlns:a16="http://schemas.microsoft.com/office/drawing/2014/main" xmlns="" id="{80D9D482-B799-4DF2-B30D-C533985CF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637" y="1792734"/>
            <a:ext cx="3996099" cy="2250928"/>
          </a:xfrm>
          <a:prstGeom prst="snip2DiagRect">
            <a:avLst>
              <a:gd name="adj1" fmla="val 1005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BC9F8F6-5F05-4026-A503-8E3AC3FDFA73}"/>
              </a:ext>
            </a:extLst>
          </p:cNvPr>
          <p:cNvSpPr/>
          <p:nvPr/>
        </p:nvSpPr>
        <p:spPr>
          <a:xfrm>
            <a:off x="43544" y="4142574"/>
            <a:ext cx="541717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Cu toate că este datoria noastră să explicăm crezurile noastre copiilor </a:t>
            </a:r>
            <a:r>
              <a:rPr lang="ro-RO" sz="2000" b="1" dirty="0" smtClean="0"/>
              <a:t>noştri</a:t>
            </a:r>
            <a:r>
              <a:rPr lang="ro-RO" sz="2000" b="1" dirty="0"/>
              <a:t>, nu </a:t>
            </a:r>
            <a:r>
              <a:rPr lang="ro-RO" sz="2000" b="1" dirty="0" smtClean="0"/>
              <a:t>trebuie </a:t>
            </a:r>
            <a:r>
              <a:rPr lang="ro-RO" sz="2000" b="1" dirty="0"/>
              <a:t>să uităm faptul că Dumnezeu nu are </a:t>
            </a:r>
            <a:r>
              <a:rPr lang="ro-RO" sz="2000" b="1" dirty="0" smtClean="0"/>
              <a:t>nepoţi</a:t>
            </a:r>
            <a:r>
              <a:rPr lang="ro-RO" sz="2000" b="1" dirty="0"/>
              <a:t>, doar fii.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Credinţa </a:t>
            </a:r>
            <a:r>
              <a:rPr lang="ro-RO" sz="2000" b="1" dirty="0"/>
              <a:t>nu este o caracteristică generică ce poate fi transmisă următoarei </a:t>
            </a:r>
            <a:r>
              <a:rPr lang="ro-RO" sz="2000" b="1" dirty="0" smtClean="0"/>
              <a:t>generaţii</a:t>
            </a:r>
            <a:r>
              <a:rPr lang="ro-RO" sz="2000" b="1" dirty="0"/>
              <a:t>. Fiecare persoană trebuie să experimenteze o </a:t>
            </a:r>
            <a:r>
              <a:rPr lang="ro-RO" sz="2000" b="1" dirty="0" smtClean="0"/>
              <a:t>relaţie </a:t>
            </a:r>
            <a:r>
              <a:rPr lang="ro-RO" sz="2000" b="1" dirty="0"/>
              <a:t>personală cu Isus pentru a deveni un copil de Dumnezeu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9" name="Imagen 8" descr="Imagen que contiene persona, sentado&#10;&#10;Descripción generada automáticamente">
            <a:extLst>
              <a:ext uri="{FF2B5EF4-FFF2-40B4-BE49-F238E27FC236}">
                <a16:creationId xmlns:a16="http://schemas.microsoft.com/office/drawing/2014/main" xmlns="" id="{B1BC6D57-6908-4ECF-A8AE-C5735A2897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5460719" y="3845011"/>
            <a:ext cx="2886894" cy="1885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grupo, interior, hombre&#10;&#10;Descripción generada automáticamente">
            <a:extLst>
              <a:ext uri="{FF2B5EF4-FFF2-40B4-BE49-F238E27FC236}">
                <a16:creationId xmlns:a16="http://schemas.microsoft.com/office/drawing/2014/main" xmlns="" id="{2DAB1ED8-5655-40EF-9E5B-F0EABCC31D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2422" y="5039434"/>
            <a:ext cx="2688046" cy="1734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B4E6248-4211-4664-8066-29EA352085FB}"/>
              </a:ext>
            </a:extLst>
          </p:cNvPr>
          <p:cNvSpPr txBox="1"/>
          <p:nvPr/>
        </p:nvSpPr>
        <p:spPr>
          <a:xfrm>
            <a:off x="4101736" y="1672167"/>
            <a:ext cx="504226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Fondatorii unei </a:t>
            </a:r>
            <a:r>
              <a:rPr lang="ro-RO" sz="2000" b="1" dirty="0" smtClean="0"/>
              <a:t>mişcări </a:t>
            </a:r>
            <a:r>
              <a:rPr lang="ro-RO" sz="2000" b="1" dirty="0"/>
              <a:t>sunt, de regulă, complet </a:t>
            </a:r>
            <a:r>
              <a:rPr lang="ro-RO" sz="2000" b="1" dirty="0" smtClean="0"/>
              <a:t>dedicaţi </a:t>
            </a:r>
            <a:r>
              <a:rPr lang="ro-RO" sz="2000" b="1" dirty="0"/>
              <a:t>crezurilor lor. Apoi, după una sau două </a:t>
            </a:r>
            <a:r>
              <a:rPr lang="ro-RO" sz="2000" b="1" dirty="0" smtClean="0"/>
              <a:t>generaţii</a:t>
            </a:r>
            <a:r>
              <a:rPr lang="ro-RO" sz="2000" b="1" dirty="0"/>
              <a:t>, </a:t>
            </a:r>
            <a:r>
              <a:rPr lang="ro-RO" sz="2000" b="1" dirty="0" smtClean="0"/>
              <a:t>mulţi </a:t>
            </a:r>
            <a:r>
              <a:rPr lang="ro-RO" sz="2000" b="1" dirty="0"/>
              <a:t>pierd din vedere principiile ce le </a:t>
            </a:r>
            <a:r>
              <a:rPr lang="ro-RO" sz="2000" b="1" dirty="0" smtClean="0"/>
              <a:t>susţineau </a:t>
            </a:r>
            <a:r>
              <a:rPr lang="ro-RO" sz="2000" b="1" dirty="0"/>
              <a:t>valorile.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Obiceiurile curând devin </a:t>
            </a:r>
            <a:r>
              <a:rPr lang="ro-RO" sz="2000" b="1" dirty="0" smtClean="0"/>
              <a:t>tradiţii</a:t>
            </a:r>
            <a:r>
              <a:rPr lang="ro-RO" sz="2000" b="1" dirty="0"/>
              <a:t>. În cele din urmă </a:t>
            </a:r>
            <a:r>
              <a:rPr lang="ro-RO" sz="2000" b="1" dirty="0" smtClean="0"/>
              <a:t>tradiţia şi principiile </a:t>
            </a:r>
            <a:r>
              <a:rPr lang="ro-RO" sz="2000" b="1" dirty="0"/>
              <a:t>devin indistinctibile una de cealaltă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4602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hombre, exterior&#10;&#10;Descripción generada automáticamente">
            <a:extLst>
              <a:ext uri="{FF2B5EF4-FFF2-40B4-BE49-F238E27FC236}">
                <a16:creationId xmlns:a16="http://schemas.microsoft.com/office/drawing/2014/main" xmlns="" id="{6DFAB25B-6E13-4460-9CA6-1615C3B1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23"/>
          <a:stretch/>
        </p:blipFill>
        <p:spPr>
          <a:xfrm flipH="1">
            <a:off x="60960" y="1150239"/>
            <a:ext cx="4815844" cy="55846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C261C7D-5487-4B5F-957E-FC125ACB7FF5}"/>
              </a:ext>
            </a:extLst>
          </p:cNvPr>
          <p:cNvSpPr/>
          <p:nvPr/>
        </p:nvSpPr>
        <p:spPr>
          <a:xfrm>
            <a:off x="1" y="0"/>
            <a:ext cx="562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8C212D"/>
                  </a:outerShdw>
                </a:effectLst>
              </a:rPr>
              <a:t>RĂSPÂNDIREA EVANGHELIEI</a:t>
            </a:r>
            <a:endParaRPr lang="ro-RO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8C212D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3CEDD75-A8F6-4403-877D-DD1B300E0D15}"/>
              </a:ext>
            </a:extLst>
          </p:cNvPr>
          <p:cNvSpPr/>
          <p:nvPr/>
        </p:nvSpPr>
        <p:spPr>
          <a:xfrm>
            <a:off x="1124464" y="694399"/>
            <a:ext cx="37523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</a:t>
            </a:r>
            <a:r>
              <a:rPr lang="ro-RO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Căci n-am avut de gând să ştiu între voi altceva decât pe Isus </a:t>
            </a:r>
            <a:r>
              <a:rPr lang="ro-RO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Hristos</a:t>
            </a:r>
            <a:r>
              <a:rPr lang="ro-RO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şi pe El </a:t>
            </a:r>
            <a:r>
              <a:rPr lang="ro-RO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răstignit</a:t>
            </a:r>
            <a:r>
              <a:rPr lang="ro-RO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.‘ </a:t>
            </a:r>
            <a:r>
              <a:rPr lang="ro-RO" sz="14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Corinteni 2:2</a:t>
            </a:r>
            <a:r>
              <a:rPr lang="ro-RO" sz="14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F93E63E-D0B3-4789-AD45-FA5E1CFFF028}"/>
              </a:ext>
            </a:extLst>
          </p:cNvPr>
          <p:cNvSpPr txBox="1"/>
          <p:nvPr/>
        </p:nvSpPr>
        <p:spPr>
          <a:xfrm>
            <a:off x="4906908" y="1968070"/>
            <a:ext cx="41975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Familiile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creştine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sunt încurajate să experimenteze puterea Evangheliei împreună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s-o răspândească indiferent de mediul cultural în care trăiesc.</a:t>
            </a:r>
          </a:p>
          <a:p>
            <a:pPr>
              <a:spcBef>
                <a:spcPts val="600"/>
              </a:spcBef>
            </a:pP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Trebuie să fim vorbitori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pasionaţi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care să vestească Evanghelia mântuirii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să lucreze înspre unitate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armonie (Ioan 17:20-23). Trebuie să fim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dispuşi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chiar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să ne riscăm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viaţa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pentru crezul nostru (Apocalipsa 12:11).</a:t>
            </a:r>
          </a:p>
          <a:p>
            <a:pPr>
              <a:spcBef>
                <a:spcPts val="600"/>
              </a:spcBef>
            </a:pP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Posibil să ne poticnim când încercăm să explicăm Evanghelia unei culturi specifice. Cu toate acestea, Dumnezeu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ştie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cum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să-şi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introducă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Împărăţia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în orice context cultural. Dacă lucrăm împreună cu El, </a:t>
            </a:r>
            <a:r>
              <a:rPr lang="ro-RO" b="1" dirty="0" err="1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El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 ne va ghida cu Duhul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cu Cuvântul Lui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41E4C"/>
                  </a:glow>
                </a:effectLst>
              </a:rPr>
              <a:t>.</a:t>
            </a:r>
            <a:endParaRPr lang="ro-RO" b="1" dirty="0">
              <a:solidFill>
                <a:schemeClr val="bg1"/>
              </a:solidFill>
              <a:effectLst>
                <a:glow rad="127000">
                  <a:srgbClr val="041E4C"/>
                </a:glo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8015EBC-F07F-4EE1-9524-1570D163D8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28989" y="134898"/>
            <a:ext cx="1716690" cy="169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F4EC917-98F0-4F9E-93C9-B8F4373E18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5916" y="134898"/>
            <a:ext cx="1564874" cy="169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107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1121</Words>
  <Application>Microsoft Office PowerPoint</Application>
  <PresentationFormat>Expunere pe ecran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11 - Familii credincioase</dc:title>
  <dc:subject>Studiu Biblic, Trim. II, 2019 – Anotimpurile familiei</dc:subject>
  <dc:creator>Sergio Fustero Carreras</dc:creator>
  <cp:keywords>https://www.fustero.es/index_ro.php</cp:keywords>
  <cp:lastModifiedBy>Administrator</cp:lastModifiedBy>
  <cp:revision>104</cp:revision>
  <dcterms:created xsi:type="dcterms:W3CDTF">2019-06-02T14:32:15Z</dcterms:created>
  <dcterms:modified xsi:type="dcterms:W3CDTF">2019-06-14T04:55:09Z</dcterms:modified>
</cp:coreProperties>
</file>