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4" r:id="rId3"/>
  </p:sldMasterIdLst>
  <p:sldIdLst>
    <p:sldId id="264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6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Comic Sans MS" pitchFamily="66" charset="0"/>
      <p:regular r:id="rId17"/>
      <p:bold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EEE6"/>
    <a:srgbClr val="CDD3BF"/>
    <a:srgbClr val="93A074"/>
    <a:srgbClr val="2F1444"/>
    <a:srgbClr val="FFA457"/>
    <a:srgbClr val="FFFF66"/>
    <a:srgbClr val="792D31"/>
    <a:srgbClr val="A53137"/>
    <a:srgbClr val="E1CDA2"/>
    <a:srgbClr val="C5434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450278-B684-4E4C-B379-5D77AECAD1CB}" v="250" dt="2019-05-20T17:12:05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5.fntdata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2002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3364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40030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9344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2384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7272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72575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807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3119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184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8557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13452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18464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26197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3680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93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036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18635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62731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15880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24583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3721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6529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37B47-28E9-4693-9AA0-88D39E096188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13400-C638-4B96-AE38-F5685E314944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54868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8196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CDA6-7673-4DC2-A02F-811EC6A246FA}" type="datetimeFigureOut">
              <a:rPr lang="es-ES" smtClean="0"/>
              <a:pPr/>
              <a:t>31/05/2019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D178-2F73-4953-9509-F36BF454627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2146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5085D62-B4F8-4BA1-A4EA-91E99F07F33A}"/>
              </a:ext>
            </a:extLst>
          </p:cNvPr>
          <p:cNvSpPr txBox="1"/>
          <p:nvPr/>
        </p:nvSpPr>
        <p:spPr>
          <a:xfrm>
            <a:off x="0" y="5916885"/>
            <a:ext cx="9144000" cy="646331"/>
          </a:xfrm>
          <a:prstGeom prst="rect">
            <a:avLst/>
          </a:prstGeom>
          <a:noFill/>
          <a:scene3d>
            <a:camera prst="orthographicFront"/>
            <a:lightRig rig="freezing" dir="t"/>
          </a:scene3d>
        </p:spPr>
        <p:txBody>
          <a:bodyPr wrap="square" rtlCol="0">
            <a:spAutoFit/>
            <a:scene3d>
              <a:camera prst="orthographicFront"/>
              <a:lightRig rig="freezing" dir="t"/>
            </a:scene3d>
            <a:sp3d extrusionH="57150">
              <a:bevelT w="57150" h="38100" prst="hardEdge"/>
            </a:sp3d>
          </a:bodyPr>
          <a:lstStyle>
            <a:defPPr>
              <a:defRPr lang="es-ES"/>
            </a:defPPr>
            <a:lvl1pPr algn="ctr" defTabSz="914400">
              <a:defRPr sz="4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ro-RO" sz="3600" spc="600" dirty="0" smtClean="0">
                <a:ln w="24500" cmpd="dbl">
                  <a:solidFill>
                    <a:srgbClr val="510813"/>
                  </a:solidFill>
                  <a:prstDash val="solid"/>
                  <a:miter lim="800000"/>
                </a:ln>
                <a:gradFill>
                  <a:gsLst>
                    <a:gs pos="32000">
                      <a:srgbClr val="F9C7CE"/>
                    </a:gs>
                    <a:gs pos="100000">
                      <a:srgbClr val="510813"/>
                    </a:gs>
                  </a:gsLst>
                  <a:lin ang="5400000"/>
                </a:gradFill>
              </a:rPr>
              <a:t>CÂND VINE VREMEA </a:t>
            </a:r>
            <a:r>
              <a:rPr lang="ro-RO" sz="3600" spc="600" dirty="0" smtClean="0">
                <a:ln w="24500" cmpd="dbl">
                  <a:solidFill>
                    <a:srgbClr val="510813"/>
                  </a:solidFill>
                  <a:prstDash val="solid"/>
                  <a:miter lim="800000"/>
                </a:ln>
                <a:gradFill>
                  <a:gsLst>
                    <a:gs pos="32000">
                      <a:srgbClr val="F9C7CE"/>
                    </a:gs>
                    <a:gs pos="100000">
                      <a:srgbClr val="510813"/>
                    </a:gs>
                  </a:gsLst>
                  <a:lin ang="5400000"/>
                </a:gradFill>
              </a:rPr>
              <a:t>PIERDERII</a:t>
            </a:r>
            <a:endParaRPr lang="ro-RO" sz="3600" spc="600" dirty="0">
              <a:ln w="24500" cmpd="dbl">
                <a:solidFill>
                  <a:srgbClr val="510813"/>
                </a:solidFill>
                <a:prstDash val="solid"/>
                <a:miter lim="800000"/>
              </a:ln>
              <a:gradFill>
                <a:gsLst>
                  <a:gs pos="32000">
                    <a:srgbClr val="F9C7CE"/>
                  </a:gs>
                  <a:gs pos="100000">
                    <a:srgbClr val="510813"/>
                  </a:gs>
                </a:gsLst>
                <a:lin ang="5400000"/>
              </a:gra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05E96F1F-D5E1-433F-859A-73CE755513AF}"/>
              </a:ext>
            </a:extLst>
          </p:cNvPr>
          <p:cNvSpPr txBox="1"/>
          <p:nvPr/>
        </p:nvSpPr>
        <p:spPr>
          <a:xfrm>
            <a:off x="6121068" y="5419684"/>
            <a:ext cx="30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smtClean="0">
                <a:solidFill>
                  <a:srgbClr val="BCCD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9 pentru </a:t>
            </a:r>
            <a:r>
              <a:rPr lang="ro-RO" b="1" dirty="0">
                <a:solidFill>
                  <a:srgbClr val="BCCD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Iunie </a:t>
            </a:r>
            <a:r>
              <a:rPr lang="ro-RO" b="1" dirty="0" smtClean="0">
                <a:solidFill>
                  <a:srgbClr val="BCCD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ro-RO" b="1" dirty="0">
              <a:solidFill>
                <a:srgbClr val="BCCDD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7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1610CFB6-C7AE-4E7F-A325-BE476D7F5500}"/>
              </a:ext>
            </a:extLst>
          </p:cNvPr>
          <p:cNvSpPr/>
          <p:nvPr/>
        </p:nvSpPr>
        <p:spPr>
          <a:xfrm>
            <a:off x="1" y="5878512"/>
            <a:ext cx="914400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„Ba încă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acum privesc toate aceste lucruri ca o pierdere,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faţă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de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preţul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nespus de mare al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cunoaşterii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lui Hristos Isus, Domnul meu. Pentru El am pierdut toate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şi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le socotesc ca un gunoi, ca să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câştig </a:t>
            </a:r>
            <a:r>
              <a:rPr lang="ro-RO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pe Hristos” </a:t>
            </a:r>
            <a:r>
              <a:rPr lang="ro-RO" sz="1600" b="1" dirty="0" smtClean="0">
                <a:solidFill>
                  <a:srgbClr val="002260"/>
                </a:solidFill>
                <a:latin typeface="Comic Sans MS" panose="030F0702030302020204" pitchFamily="66" charset="0"/>
              </a:rPr>
              <a:t>(Filipeni 3:8)</a:t>
            </a:r>
            <a:endParaRPr lang="ro-RO" sz="1600" b="1" dirty="0">
              <a:solidFill>
                <a:srgbClr val="0022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persona, mujer, interior, ropa&#10;&#10;Descripción generada automáticamente">
            <a:extLst>
              <a:ext uri="{FF2B5EF4-FFF2-40B4-BE49-F238E27FC236}">
                <a16:creationId xmlns="" xmlns:a16="http://schemas.microsoft.com/office/drawing/2014/main" id="{27C4AADE-77C7-4F2B-8295-3BC861F7E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562839" y="-168318"/>
            <a:ext cx="4695998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7" name="Imagen 6" descr="Imagen que contiene árbol, exterior, persona, hombre&#10;&#10;Descripción generada automáticamente">
            <a:extLst>
              <a:ext uri="{FF2B5EF4-FFF2-40B4-BE49-F238E27FC236}">
                <a16:creationId xmlns="" xmlns:a16="http://schemas.microsoft.com/office/drawing/2014/main" id="{963FD5A5-CA2C-421A-8332-7866742C9A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3"/>
          <a:stretch/>
        </p:blipFill>
        <p:spPr>
          <a:xfrm>
            <a:off x="4567428" y="2670048"/>
            <a:ext cx="469773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C43669CD-86B9-49CE-9A29-3EEE5EE95F31}"/>
              </a:ext>
            </a:extLst>
          </p:cNvPr>
          <p:cNvSpPr txBox="1"/>
          <p:nvPr/>
        </p:nvSpPr>
        <p:spPr>
          <a:xfrm>
            <a:off x="1400509" y="3793847"/>
            <a:ext cx="3602727" cy="25391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sz="2200" b="1" dirty="0">
                <a:solidFill>
                  <a:srgbClr val="BC7F00"/>
                </a:solidFill>
                <a:ea typeface="+mj-ea"/>
                <a:cs typeface="+mj-cs"/>
              </a:rPr>
              <a:t>DARUL </a:t>
            </a:r>
            <a:r>
              <a:rPr lang="ro-RO" sz="2200" b="1" dirty="0" smtClean="0">
                <a:solidFill>
                  <a:srgbClr val="BC7F00"/>
                </a:solidFill>
                <a:ea typeface="+mj-ea"/>
                <a:cs typeface="+mj-cs"/>
              </a:rPr>
              <a:t>SĂNĂTĂŢII</a:t>
            </a:r>
            <a:endParaRPr lang="ro-RO" sz="2200" b="1" kern="1200" dirty="0" smtClean="0">
              <a:solidFill>
                <a:srgbClr val="BC7F0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sz="2200" b="1" dirty="0" smtClean="0">
                <a:solidFill>
                  <a:srgbClr val="7E9C00"/>
                </a:solidFill>
                <a:ea typeface="+mj-ea"/>
                <a:cs typeface="+mj-cs"/>
              </a:rPr>
              <a:t>DARUL ÎNCREDERII</a:t>
            </a:r>
            <a:endParaRPr lang="ro-RO" sz="2200" b="1" kern="1200" dirty="0" smtClean="0">
              <a:solidFill>
                <a:srgbClr val="7E9C0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sz="2200" b="1" dirty="0" smtClean="0">
                <a:solidFill>
                  <a:srgbClr val="309A00"/>
                </a:solidFill>
                <a:ea typeface="+mj-ea"/>
                <a:cs typeface="+mj-cs"/>
              </a:rPr>
              <a:t>DARUL BUNĂTĂŢII</a:t>
            </a:r>
            <a:endParaRPr lang="ro-RO" sz="2200" b="1" kern="1200" dirty="0" smtClean="0">
              <a:solidFill>
                <a:srgbClr val="309A0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sz="2200" b="1" dirty="0" smtClean="0">
                <a:solidFill>
                  <a:srgbClr val="00987D"/>
                </a:solidFill>
                <a:ea typeface="+mj-ea"/>
                <a:cs typeface="+mj-cs"/>
              </a:rPr>
              <a:t>DARUL LIBERTĂŢII</a:t>
            </a:r>
            <a:endParaRPr lang="ro-RO" sz="2200" b="1" kern="1200" dirty="0" smtClean="0">
              <a:solidFill>
                <a:srgbClr val="00987D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ro-RO" sz="2200" b="1" dirty="0" smtClean="0">
                <a:solidFill>
                  <a:srgbClr val="0062AF"/>
                </a:solidFill>
                <a:ea typeface="+mj-ea"/>
                <a:cs typeface="+mj-cs"/>
              </a:rPr>
              <a:t>DARUL VIEŢII</a:t>
            </a:r>
            <a:endParaRPr lang="ro-RO" sz="2200" b="1" kern="1200" dirty="0">
              <a:solidFill>
                <a:srgbClr val="0062AF"/>
              </a:solidFill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230889E-0B71-4856-8EC7-0048F409C053}"/>
              </a:ext>
            </a:extLst>
          </p:cNvPr>
          <p:cNvSpPr txBox="1"/>
          <p:nvPr/>
        </p:nvSpPr>
        <p:spPr>
          <a:xfrm>
            <a:off x="113686" y="56790"/>
            <a:ext cx="4821694" cy="364715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ro-RO" sz="2000" b="1" dirty="0">
                <a:solidFill>
                  <a:srgbClr val="000000"/>
                </a:solidFill>
              </a:rPr>
              <a:t>Adam </a:t>
            </a:r>
            <a:r>
              <a:rPr lang="ro-RO" sz="2000" b="1" dirty="0" smtClean="0">
                <a:solidFill>
                  <a:srgbClr val="000000"/>
                </a:solidFill>
              </a:rPr>
              <a:t>şi </a:t>
            </a:r>
            <a:r>
              <a:rPr lang="ro-RO" sz="2000" b="1" dirty="0">
                <a:solidFill>
                  <a:srgbClr val="000000"/>
                </a:solidFill>
              </a:rPr>
              <a:t>Eva au fost </a:t>
            </a:r>
            <a:r>
              <a:rPr lang="ro-RO" sz="2000" b="1" dirty="0" smtClean="0">
                <a:solidFill>
                  <a:srgbClr val="000000"/>
                </a:solidFill>
              </a:rPr>
              <a:t>creaţi </a:t>
            </a:r>
            <a:r>
              <a:rPr lang="ro-RO" sz="2000" b="1" dirty="0">
                <a:solidFill>
                  <a:srgbClr val="000000"/>
                </a:solidFill>
              </a:rPr>
              <a:t>ca să se bucure de darurile Creatorului pentru totdeauna.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ro-RO" sz="2000" b="1" dirty="0">
                <a:solidFill>
                  <a:srgbClr val="000000"/>
                </a:solidFill>
              </a:rPr>
              <a:t>Ei au întors spatele Domnului când au păcătuit, astfel că </a:t>
            </a:r>
            <a:r>
              <a:rPr lang="ro-RO" sz="2000" b="1" dirty="0" smtClean="0">
                <a:solidFill>
                  <a:srgbClr val="000000"/>
                </a:solidFill>
              </a:rPr>
              <a:t>şi-au </a:t>
            </a:r>
            <a:r>
              <a:rPr lang="ro-RO" sz="2000" b="1" dirty="0">
                <a:solidFill>
                  <a:srgbClr val="000000"/>
                </a:solidFill>
              </a:rPr>
              <a:t>pierdut dreptul de a </a:t>
            </a:r>
            <a:r>
              <a:rPr lang="ro-RO" sz="2000" b="1" dirty="0" smtClean="0">
                <a:solidFill>
                  <a:srgbClr val="000000"/>
                </a:solidFill>
              </a:rPr>
              <a:t>primi </a:t>
            </a:r>
            <a:r>
              <a:rPr lang="ro-RO" sz="2000" b="1" dirty="0">
                <a:solidFill>
                  <a:srgbClr val="000000"/>
                </a:solidFill>
              </a:rPr>
              <a:t>în continuare aceste daruri.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ro-RO" sz="2000" b="1" dirty="0">
                <a:solidFill>
                  <a:srgbClr val="000000"/>
                </a:solidFill>
              </a:rPr>
              <a:t>Cu toate acestea, Dumnezeu </a:t>
            </a:r>
            <a:r>
              <a:rPr lang="ro-RO" sz="2000" b="1" dirty="0" smtClean="0">
                <a:solidFill>
                  <a:srgbClr val="000000"/>
                </a:solidFill>
              </a:rPr>
              <a:t>şi-a </a:t>
            </a:r>
            <a:r>
              <a:rPr lang="ro-RO" sz="2000" b="1" dirty="0">
                <a:solidFill>
                  <a:srgbClr val="000000"/>
                </a:solidFill>
              </a:rPr>
              <a:t>arătat dragostea prin faptul că a continuat să ne </a:t>
            </a:r>
            <a:r>
              <a:rPr lang="ro-RO" sz="2000" b="1" dirty="0" smtClean="0">
                <a:solidFill>
                  <a:srgbClr val="000000"/>
                </a:solidFill>
              </a:rPr>
              <a:t>ofere </a:t>
            </a:r>
            <a:r>
              <a:rPr lang="ro-RO" sz="2000" b="1" dirty="0">
                <a:solidFill>
                  <a:srgbClr val="000000"/>
                </a:solidFill>
              </a:rPr>
              <a:t>darurile Sale </a:t>
            </a:r>
            <a:r>
              <a:rPr lang="ro-RO" sz="2000" b="1" dirty="0" smtClean="0">
                <a:solidFill>
                  <a:srgbClr val="000000"/>
                </a:solidFill>
              </a:rPr>
              <a:t>şi </a:t>
            </a:r>
            <a:r>
              <a:rPr lang="ro-RO" sz="2000" b="1" dirty="0">
                <a:solidFill>
                  <a:srgbClr val="000000"/>
                </a:solidFill>
              </a:rPr>
              <a:t>după ce am căzut.</a:t>
            </a:r>
          </a:p>
          <a:p>
            <a:pPr defTabSz="914400">
              <a:lnSpc>
                <a:spcPct val="90000"/>
              </a:lnSpc>
              <a:spcBef>
                <a:spcPts val="600"/>
              </a:spcBef>
            </a:pPr>
            <a:r>
              <a:rPr lang="ro-RO" sz="2000" b="1" dirty="0">
                <a:solidFill>
                  <a:srgbClr val="000000"/>
                </a:solidFill>
              </a:rPr>
              <a:t>Datorită păcatelor noastre sau a păcatului din jurul nostru </a:t>
            </a:r>
            <a:r>
              <a:rPr lang="ro-RO" sz="2000" b="1" dirty="0" smtClean="0">
                <a:solidFill>
                  <a:srgbClr val="000000"/>
                </a:solidFill>
              </a:rPr>
              <a:t>şi </a:t>
            </a:r>
            <a:r>
              <a:rPr lang="ro-RO" sz="2000" b="1" dirty="0">
                <a:solidFill>
                  <a:srgbClr val="000000"/>
                </a:solidFill>
              </a:rPr>
              <a:t>noi putem pierde temporar sau pentru totdeauna unele dintre darurile lui Dumnezeu.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22E0C1DF-AD72-4DAE-AAF8-6601579224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60441" y="5824979"/>
            <a:ext cx="327306" cy="5455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7E25BB98-33EA-4240-B3DD-70AAAEE72C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60441" y="5293353"/>
            <a:ext cx="327306" cy="5455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14DD0596-9560-4454-B517-FD7CCCEBDFE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60441" y="4761727"/>
            <a:ext cx="327306" cy="5455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A36315AB-B2DA-45A9-BFF2-8C30D5F1426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60441" y="4230101"/>
            <a:ext cx="327306" cy="5455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magen que contiene objeto&#10;&#10;Descripción generada automáticamente">
            <a:extLst>
              <a:ext uri="{FF2B5EF4-FFF2-40B4-BE49-F238E27FC236}">
                <a16:creationId xmlns="" xmlns:a16="http://schemas.microsoft.com/office/drawing/2014/main" id="{6445B110-E4F1-4B2D-9E34-167A072730A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6200000">
            <a:off x="860441" y="3698475"/>
            <a:ext cx="327306" cy="5455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1029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E6A7F070-9ACC-4F4F-A478-6FA26AAF9395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3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DARUL</a:t>
            </a:r>
            <a:r>
              <a:rPr lang="ro-RO" sz="4400" b="1" spc="3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o-RO" sz="4400" b="1" spc="30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SĂNĂTAŢII</a:t>
            </a:r>
            <a:endParaRPr lang="ro-RO" sz="4400" b="1" spc="30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DDF5668-D9DD-443B-B9B9-3AFC5809D177}"/>
              </a:ext>
            </a:extLst>
          </p:cNvPr>
          <p:cNvSpPr/>
          <p:nvPr/>
        </p:nvSpPr>
        <p:spPr>
          <a:xfrm>
            <a:off x="252548" y="642986"/>
            <a:ext cx="8638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„Preaiubitule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, doresc ca toate lucrurile tale să-ţi meargă bine şi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sănătatea </a:t>
            </a:r>
            <a:r>
              <a:rPr lang="ro-RO" b="1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ta </a:t>
            </a:r>
            <a:r>
              <a:rPr lang="ro-RO" b="1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să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sporească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 tot aşa cum sporeşte sufletul 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tău</a:t>
            </a:r>
            <a:r>
              <a:rPr lang="ro-RO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.” </a:t>
            </a:r>
            <a:r>
              <a:rPr lang="ro-RO" sz="1600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ro-RO" sz="1600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3 Ioan 1:2</a:t>
            </a:r>
            <a:r>
              <a:rPr lang="ro-RO" sz="1600" b="1" smtClean="0">
                <a:solidFill>
                  <a:schemeClr val="bg1"/>
                </a:solidFill>
                <a:effectLst>
                  <a:glow rad="76200">
                    <a:srgbClr val="1E3346"/>
                  </a:glow>
                </a:effectLst>
                <a:latin typeface="Comic Sans MS" panose="030F0702030302020204" pitchFamily="66" charset="0"/>
              </a:rPr>
              <a:t>)</a:t>
            </a:r>
            <a:endParaRPr lang="ro-RO" sz="1600" b="1">
              <a:solidFill>
                <a:schemeClr val="bg1"/>
              </a:solidFill>
              <a:effectLst>
                <a:glow rad="76200">
                  <a:srgbClr val="1E3346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6DFA120B-CFE8-4966-A8FD-35EB22E3206F}"/>
              </a:ext>
            </a:extLst>
          </p:cNvPr>
          <p:cNvSpPr txBox="1"/>
          <p:nvPr/>
        </p:nvSpPr>
        <p:spPr>
          <a:xfrm>
            <a:off x="95795" y="1538699"/>
            <a:ext cx="47984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/>
              <a:t>Sănătatea este un dar fragil. Boala cauzează </a:t>
            </a:r>
            <a:r>
              <a:rPr lang="ro-RO" sz="2000" b="1" smtClean="0"/>
              <a:t>suferinţă </a:t>
            </a:r>
            <a:r>
              <a:rPr lang="ro-RO" sz="2000" b="1"/>
              <a:t>indiferent de gravitatea ei. Când o persoană iubită se </a:t>
            </a:r>
            <a:r>
              <a:rPr lang="ro-RO" sz="2000" b="1" smtClean="0"/>
              <a:t>îmbolnăveşte</a:t>
            </a:r>
            <a:r>
              <a:rPr lang="ro-RO" sz="2000" b="1"/>
              <a:t>, suferim împreună cu </a:t>
            </a:r>
            <a:r>
              <a:rPr lang="ro-RO" sz="2000" b="1"/>
              <a:t>ea</a:t>
            </a:r>
            <a:r>
              <a:rPr lang="ro-RO" sz="2000" b="1" smtClean="0"/>
              <a:t>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Ca şi credincioşi </a:t>
            </a:r>
            <a:r>
              <a:rPr lang="ro-RO" sz="2000" b="1"/>
              <a:t>ar trebui să </a:t>
            </a:r>
            <a:r>
              <a:rPr lang="ro-RO" sz="2000" b="1" smtClean="0"/>
              <a:t>reacţionăm </a:t>
            </a:r>
            <a:r>
              <a:rPr lang="ro-RO" sz="2000" b="1"/>
              <a:t>la fel ca </a:t>
            </a:r>
            <a:r>
              <a:rPr lang="ro-RO" sz="2000" b="1" smtClean="0"/>
              <a:t>şi </a:t>
            </a:r>
            <a:r>
              <a:rPr lang="ro-RO" sz="2000" b="1"/>
              <a:t>Iair, femeia cananită, </a:t>
            </a:r>
            <a:r>
              <a:rPr lang="ro-RO" sz="2000" b="1" smtClean="0"/>
              <a:t>sutaşul </a:t>
            </a:r>
            <a:r>
              <a:rPr lang="ro-RO" sz="2000" b="1"/>
              <a:t>din Capernaum </a:t>
            </a:r>
            <a:r>
              <a:rPr lang="ro-RO" sz="2000" b="1" smtClean="0"/>
              <a:t>şi </a:t>
            </a:r>
            <a:r>
              <a:rPr lang="ro-RO" sz="2000" b="1"/>
              <a:t>cum </a:t>
            </a:r>
            <a:r>
              <a:rPr lang="ro-RO" sz="2000" b="1" smtClean="0"/>
              <a:t>mulţi alţii </a:t>
            </a:r>
            <a:r>
              <a:rPr lang="ro-RO" sz="2000" b="1"/>
              <a:t>au </a:t>
            </a:r>
            <a:r>
              <a:rPr lang="ro-RO" sz="2000" b="1" smtClean="0"/>
              <a:t>făcut: să aducem boala noastră la picioarele </a:t>
            </a:r>
            <a:r>
              <a:rPr lang="ro-RO" sz="2000" b="1"/>
              <a:t>lui </a:t>
            </a:r>
            <a:r>
              <a:rPr lang="ro-RO" sz="2000" b="1"/>
              <a:t>Isus</a:t>
            </a:r>
            <a:r>
              <a:rPr lang="ro-RO" sz="2000" b="1" smtClean="0"/>
              <a:t>.</a:t>
            </a:r>
            <a:endParaRPr lang="ro-RO" sz="2000" b="1" smtClean="0"/>
          </a:p>
          <a:p>
            <a:pPr>
              <a:spcBef>
                <a:spcPts val="600"/>
              </a:spcBef>
            </a:pPr>
            <a:r>
              <a:rPr lang="ro-RO" sz="2000" b="1" smtClean="0"/>
              <a:t>Întotdeauna </a:t>
            </a:r>
            <a:r>
              <a:rPr lang="ro-RO" sz="2000" b="1"/>
              <a:t>putem </a:t>
            </a:r>
            <a:r>
              <a:rPr lang="ro-RO" sz="2000" b="1" smtClean="0"/>
              <a:t>învăţa </a:t>
            </a:r>
            <a:r>
              <a:rPr lang="ro-RO" sz="2000" b="1"/>
              <a:t>adevăruri spirituale, chiar </a:t>
            </a:r>
            <a:r>
              <a:rPr lang="ro-RO" sz="2000" b="1" smtClean="0"/>
              <a:t>şi </a:t>
            </a:r>
            <a:r>
              <a:rPr lang="ro-RO" sz="2000" b="1"/>
              <a:t>în mijlocul </a:t>
            </a:r>
            <a:r>
              <a:rPr lang="ro-RO" sz="2000" b="1" smtClean="0"/>
              <a:t>afecţiunilor</a:t>
            </a:r>
            <a:r>
              <a:rPr lang="ro-RO" sz="2000" b="1" smtClean="0"/>
              <a:t>.</a:t>
            </a:r>
            <a:endParaRPr lang="ro-RO" sz="2000" b="1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666F9EFD-853E-4096-88E9-06FFB6D77178}"/>
              </a:ext>
            </a:extLst>
          </p:cNvPr>
          <p:cNvSpPr/>
          <p:nvPr/>
        </p:nvSpPr>
        <p:spPr>
          <a:xfrm>
            <a:off x="3823062" y="5121377"/>
            <a:ext cx="5163919" cy="1631216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r>
              <a:rPr lang="ro-RO" sz="2000" b="1" dirty="0"/>
              <a:t>Iov l-a </a:t>
            </a:r>
            <a:r>
              <a:rPr lang="ro-RO" sz="2000" b="1" dirty="0" smtClean="0"/>
              <a:t>înţeles </a:t>
            </a:r>
            <a:r>
              <a:rPr lang="ro-RO" sz="2000" b="1" dirty="0"/>
              <a:t>mai bine pe Dumnezeu în timpul testului său </a:t>
            </a:r>
            <a:r>
              <a:rPr lang="ro-RO" sz="2000" b="1" dirty="0" smtClean="0"/>
              <a:t>şi </a:t>
            </a:r>
            <a:r>
              <a:rPr lang="ro-RO" sz="2000" b="1" dirty="0"/>
              <a:t>a </a:t>
            </a:r>
            <a:r>
              <a:rPr lang="ro-RO" sz="2000" b="1" dirty="0" smtClean="0"/>
              <a:t>învăţat şi </a:t>
            </a:r>
            <a:r>
              <a:rPr lang="ro-RO" sz="2000" b="1" dirty="0"/>
              <a:t>să ierte </a:t>
            </a:r>
            <a:r>
              <a:rPr lang="ro-RO" sz="2000" b="1" dirty="0" smtClean="0"/>
              <a:t>(Iov</a:t>
            </a:r>
            <a:r>
              <a:rPr lang="ro-RO" sz="2000" b="1" dirty="0"/>
              <a:t>. </a:t>
            </a:r>
            <a:r>
              <a:rPr lang="ro-RO" sz="2000" b="1" dirty="0" smtClean="0"/>
              <a:t>42:5, 10).</a:t>
            </a:r>
          </a:p>
          <a:p>
            <a:r>
              <a:rPr lang="ro-RO" sz="2000" b="1" dirty="0" smtClean="0"/>
              <a:t>Pavel </a:t>
            </a:r>
            <a:r>
              <a:rPr lang="ro-RO" sz="2000" b="1" dirty="0"/>
              <a:t>a fost mângâiat în </a:t>
            </a:r>
            <a:r>
              <a:rPr lang="ro-RO" sz="2000" b="1" dirty="0" smtClean="0"/>
              <a:t>suferinţa </a:t>
            </a:r>
            <a:r>
              <a:rPr lang="ro-RO" sz="2000" b="1" dirty="0"/>
              <a:t>lui </a:t>
            </a:r>
            <a:r>
              <a:rPr lang="ro-RO" sz="2000" b="1" dirty="0" smtClean="0"/>
              <a:t>şi </a:t>
            </a:r>
            <a:r>
              <a:rPr lang="ro-RO" sz="2000" b="1" dirty="0"/>
              <a:t>a </a:t>
            </a:r>
            <a:r>
              <a:rPr lang="ro-RO" sz="2000" b="1" dirty="0" smtClean="0"/>
              <a:t>învăţat </a:t>
            </a:r>
            <a:r>
              <a:rPr lang="ro-RO" sz="2000" b="1" dirty="0"/>
              <a:t>să fie umil </a:t>
            </a:r>
            <a:r>
              <a:rPr lang="ro-RO" sz="2000" b="1" dirty="0" smtClean="0"/>
              <a:t>şi </a:t>
            </a:r>
            <a:r>
              <a:rPr lang="ro-RO" sz="2000" b="1" dirty="0"/>
              <a:t>să mângâie pe </a:t>
            </a:r>
            <a:r>
              <a:rPr lang="ro-RO" sz="2000" b="1" dirty="0" smtClean="0"/>
              <a:t>alţii (</a:t>
            </a:r>
            <a:r>
              <a:rPr lang="ro-RO" sz="2000" b="1" dirty="0"/>
              <a:t>2 Corinteni 1:3-5; 12:7).</a:t>
            </a:r>
          </a:p>
        </p:txBody>
      </p:sp>
      <p:pic>
        <p:nvPicPr>
          <p:cNvPr id="7" name="Imagen 6" descr="Imagen que contiene persona, pared, interior, hombre&#10;&#10;Descripción generada automáticamente">
            <a:extLst>
              <a:ext uri="{FF2B5EF4-FFF2-40B4-BE49-F238E27FC236}">
                <a16:creationId xmlns="" xmlns:a16="http://schemas.microsoft.com/office/drawing/2014/main" id="{07F44549-0ED1-4A97-BB37-F79EF60857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6132" y="1411243"/>
            <a:ext cx="2020388" cy="1515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cielo, grupo, ropa&#10;&#10;Descripción generada automáticamente">
            <a:extLst>
              <a:ext uri="{FF2B5EF4-FFF2-40B4-BE49-F238E27FC236}">
                <a16:creationId xmlns="" xmlns:a16="http://schemas.microsoft.com/office/drawing/2014/main" id="{86FF388E-13A4-49AB-9A83-000FC002A5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7147688" y="1411243"/>
            <a:ext cx="1771119" cy="1515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grupo, deporte, bailarín&#10;&#10;Descripción generada automáticamente">
            <a:extLst>
              <a:ext uri="{FF2B5EF4-FFF2-40B4-BE49-F238E27FC236}">
                <a16:creationId xmlns="" xmlns:a16="http://schemas.microsoft.com/office/drawing/2014/main" id="{6139B5A2-A7AF-46DD-A53A-4509BA1C5F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5016132" y="3011537"/>
            <a:ext cx="2020388" cy="1957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exterior, hierba, agua, persona&#10;&#10;Descripción generada automáticamente">
            <a:extLst>
              <a:ext uri="{FF2B5EF4-FFF2-40B4-BE49-F238E27FC236}">
                <a16:creationId xmlns="" xmlns:a16="http://schemas.microsoft.com/office/drawing/2014/main" id="{6D5DEED3-A9E5-473B-9288-0B65AAB655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47688" y="3007444"/>
            <a:ext cx="1771118" cy="1961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Imagen 16" descr="Imagen que contiene persona, hombre, exterior, cielo&#10;&#10;Descripción generada automáticamente">
            <a:extLst>
              <a:ext uri="{FF2B5EF4-FFF2-40B4-BE49-F238E27FC236}">
                <a16:creationId xmlns="" xmlns:a16="http://schemas.microsoft.com/office/drawing/2014/main" id="{3E83FF5D-F850-42FA-A267-4D0D645FFE1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794" y="4901209"/>
            <a:ext cx="1410789" cy="1851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0" name="Imagen 19" descr="Imagen que contiene persona, hombre, sentado, edificio&#10;&#10;Descripción generada automáticamente">
            <a:extLst>
              <a:ext uri="{FF2B5EF4-FFF2-40B4-BE49-F238E27FC236}">
                <a16:creationId xmlns="" xmlns:a16="http://schemas.microsoft.com/office/drawing/2014/main" id="{6D1F8DD2-E0E3-462E-BF7B-54B4B7345C9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6251" y="4901208"/>
            <a:ext cx="1767839" cy="1851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7BD1832C-0638-45DE-B627-1C193AD28B1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55783" y="5204239"/>
            <a:ext cx="267280" cy="25413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CBEE7EFA-6C7E-4AF8-87D4-78A1AE6FF84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55783" y="5817985"/>
            <a:ext cx="267280" cy="25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867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8D23CB96-6CFF-477B-BBE8-36B2F5ADD5F1}"/>
              </a:ext>
            </a:extLst>
          </p:cNvPr>
          <p:cNvSpPr/>
          <p:nvPr/>
        </p:nvSpPr>
        <p:spPr>
          <a:xfrm>
            <a:off x="0" y="0"/>
            <a:ext cx="68711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mtClean="0">
                <a:ln w="1905"/>
                <a:gradFill>
                  <a:gsLst>
                    <a:gs pos="0">
                      <a:srgbClr val="313648"/>
                    </a:gs>
                    <a:gs pos="78000">
                      <a:srgbClr val="838CAB"/>
                    </a:gs>
                    <a:gs pos="100000">
                      <a:srgbClr val="D8DBE4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DARUL ÎNCREDERII</a:t>
            </a:r>
            <a:endParaRPr lang="ro-RO" sz="4400" b="1">
              <a:ln w="1905"/>
              <a:gradFill>
                <a:gsLst>
                  <a:gs pos="0">
                    <a:srgbClr val="313648"/>
                  </a:gs>
                  <a:gs pos="78000">
                    <a:srgbClr val="838CAB"/>
                  </a:gs>
                  <a:gs pos="100000">
                    <a:srgbClr val="D8DBE4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E1D4AEE4-0B3F-4688-AE0F-30232CED2354}"/>
              </a:ext>
            </a:extLst>
          </p:cNvPr>
          <p:cNvSpPr/>
          <p:nvPr/>
        </p:nvSpPr>
        <p:spPr>
          <a:xfrm>
            <a:off x="252829" y="677909"/>
            <a:ext cx="6357258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dirty="0" smtClean="0">
                <a:solidFill>
                  <a:srgbClr val="6E5414"/>
                </a:solidFill>
                <a:latin typeface="Comic Sans MS" panose="030F0702030302020204" pitchFamily="66" charset="0"/>
              </a:rPr>
              <a:t>„Mă bucur că mă pot încrede în voi în toate privinţele.” </a:t>
            </a:r>
            <a:r>
              <a:rPr lang="ro-RO" sz="1600" b="1" dirty="0" smtClean="0">
                <a:solidFill>
                  <a:srgbClr val="6E5414"/>
                </a:solidFill>
                <a:latin typeface="Comic Sans MS" panose="030F0702030302020204" pitchFamily="66" charset="0"/>
              </a:rPr>
              <a:t>(2 Corinteni 7:16)</a:t>
            </a:r>
            <a:endParaRPr lang="ro-RO" sz="1600" b="1" dirty="0">
              <a:solidFill>
                <a:srgbClr val="6E5414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758A16C6-6155-4B14-A289-262DCFE6F35D}"/>
              </a:ext>
            </a:extLst>
          </p:cNvPr>
          <p:cNvSpPr txBox="1"/>
          <p:nvPr/>
        </p:nvSpPr>
        <p:spPr>
          <a:xfrm>
            <a:off x="4015249" y="1228810"/>
            <a:ext cx="48942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/>
              <a:t>Suntem </a:t>
            </a:r>
            <a:r>
              <a:rPr lang="ro-RO" sz="2000" b="1" dirty="0" smtClean="0"/>
              <a:t>păcătoşi</a:t>
            </a:r>
            <a:r>
              <a:rPr lang="ro-RO" sz="2000" b="1" dirty="0" smtClean="0"/>
              <a:t>. Din </a:t>
            </a:r>
            <a:r>
              <a:rPr lang="ro-RO" sz="2000" b="1" dirty="0"/>
              <a:t>cauza asta îi putem trăda pe cei ce au încredere în noi </a:t>
            </a:r>
            <a:r>
              <a:rPr lang="ro-RO" sz="2000" b="1" dirty="0" smtClean="0"/>
              <a:t>— şi viceversa</a:t>
            </a:r>
            <a:r>
              <a:rPr lang="ro-RO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Redobândirea încrederii este grea, în special dacă </a:t>
            </a:r>
            <a:r>
              <a:rPr lang="ro-RO" sz="2000" b="1" dirty="0" smtClean="0"/>
              <a:t>consecinţele </a:t>
            </a:r>
            <a:r>
              <a:rPr lang="ro-RO" sz="2000" b="1" dirty="0"/>
              <a:t>trădării sunt importante.</a:t>
            </a:r>
          </a:p>
          <a:p>
            <a:pPr>
              <a:spcBef>
                <a:spcPts val="600"/>
              </a:spcBef>
            </a:pPr>
            <a:r>
              <a:rPr lang="ro-RO" sz="2000" b="1" dirty="0"/>
              <a:t>Spre exemplu, e mai </a:t>
            </a:r>
            <a:r>
              <a:rPr lang="ro-RO" sz="2000" b="1" dirty="0" smtClean="0"/>
              <a:t>uşor </a:t>
            </a:r>
            <a:r>
              <a:rPr lang="ro-RO" sz="2000" b="1" dirty="0"/>
              <a:t>să ai încredere într-un prieten care nu a venit la o întâlnire importantă programată decât să ai încredere într-un </a:t>
            </a:r>
            <a:r>
              <a:rPr lang="ro-RO" sz="2000" b="1" dirty="0" smtClean="0"/>
              <a:t>partener </a:t>
            </a:r>
            <a:r>
              <a:rPr lang="ro-RO" sz="2000" b="1" dirty="0"/>
              <a:t>de </a:t>
            </a:r>
            <a:r>
              <a:rPr lang="ro-RO" sz="2000" b="1" dirty="0" smtClean="0"/>
              <a:t>viaţă </a:t>
            </a:r>
            <a:r>
              <a:rPr lang="ro-RO" sz="2000" b="1" dirty="0"/>
              <a:t>infidel.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B9E779A6-F6C5-413A-B5F2-23FB39D215E0}"/>
              </a:ext>
            </a:extLst>
          </p:cNvPr>
          <p:cNvSpPr txBox="1"/>
          <p:nvPr/>
        </p:nvSpPr>
        <p:spPr>
          <a:xfrm>
            <a:off x="44885" y="5077097"/>
            <a:ext cx="4972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o-RO" sz="2000" b="1" smtClean="0"/>
              <a:t>Mărturiseşte-ţi </a:t>
            </a:r>
            <a:r>
              <a:rPr lang="ro-RO" sz="2000" b="1"/>
              <a:t>cu sinceritate </a:t>
            </a:r>
            <a:r>
              <a:rPr lang="ro-RO" sz="2000" b="1"/>
              <a:t>vina</a:t>
            </a:r>
            <a:r>
              <a:rPr lang="ro-RO" sz="2000" b="1" smtClean="0"/>
              <a:t>.</a:t>
            </a:r>
            <a:endParaRPr lang="ro-RO" sz="2000" b="1" smtClean="0"/>
          </a:p>
          <a:p>
            <a:pPr marL="342900" indent="-342900">
              <a:buFont typeface="+mj-lt"/>
              <a:buAutoNum type="arabicPeriod"/>
            </a:pPr>
            <a:r>
              <a:rPr lang="ro-RO" sz="2000" b="1" smtClean="0"/>
              <a:t>Ia </a:t>
            </a:r>
            <a:r>
              <a:rPr lang="ro-RO" sz="2000" b="1"/>
              <a:t>la </a:t>
            </a:r>
            <a:r>
              <a:rPr lang="ro-RO" sz="2000" b="1" smtClean="0"/>
              <a:t>cunoştinţă </a:t>
            </a:r>
            <a:r>
              <a:rPr lang="ro-RO" sz="2000" b="1"/>
              <a:t>răul ce l-ai </a:t>
            </a:r>
            <a:r>
              <a:rPr lang="ro-RO" sz="2000" b="1"/>
              <a:t>cauzat</a:t>
            </a:r>
            <a:r>
              <a:rPr lang="ro-RO" sz="2000" b="1" smtClean="0"/>
              <a:t>.</a:t>
            </a:r>
            <a:endParaRPr lang="ro-RO" sz="2000" b="1" smtClean="0"/>
          </a:p>
          <a:p>
            <a:pPr marL="342900" indent="-342900">
              <a:buFont typeface="+mj-lt"/>
              <a:buAutoNum type="arabicPeriod"/>
            </a:pPr>
            <a:r>
              <a:rPr lang="ro-RO" sz="2000" b="1" smtClean="0"/>
              <a:t>Dedică-te şi </a:t>
            </a:r>
            <a:r>
              <a:rPr lang="ro-RO" sz="2000" b="1"/>
              <a:t>fă eforturi să nu clachezi </a:t>
            </a:r>
            <a:r>
              <a:rPr lang="ro-RO" sz="2000" b="1"/>
              <a:t>iar</a:t>
            </a:r>
            <a:r>
              <a:rPr lang="ro-RO" sz="2000" b="1" smtClean="0"/>
              <a:t>.</a:t>
            </a:r>
            <a:endParaRPr lang="ro-RO" sz="2000" b="1" smtClean="0"/>
          </a:p>
          <a:p>
            <a:pPr marL="342900" indent="-342900">
              <a:buFont typeface="+mj-lt"/>
              <a:buAutoNum type="arabicPeriod"/>
            </a:pPr>
            <a:r>
              <a:rPr lang="ro-RO" sz="2000" b="1" smtClean="0"/>
              <a:t>Fii </a:t>
            </a:r>
            <a:r>
              <a:rPr lang="ro-RO" sz="2000" b="1"/>
              <a:t>răbdător </a:t>
            </a:r>
            <a:r>
              <a:rPr lang="ro-RO" sz="2000" b="1" smtClean="0"/>
              <a:t>şi aşteaptă </a:t>
            </a:r>
            <a:r>
              <a:rPr lang="ro-RO" sz="2000" b="1"/>
              <a:t>să se vindece </a:t>
            </a:r>
            <a:r>
              <a:rPr lang="ro-RO" sz="2000" b="1"/>
              <a:t>rana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7" name="Imagen 6" descr="Imagen que contiene persona, edificio, exterior, hombre&#10;&#10;Descripción generada automáticamente">
            <a:extLst>
              <a:ext uri="{FF2B5EF4-FFF2-40B4-BE49-F238E27FC236}">
                <a16:creationId xmlns="" xmlns:a16="http://schemas.microsoft.com/office/drawing/2014/main" id="{7C97CE7D-0A15-4617-B36B-FDF34136DCD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047" y="1377359"/>
            <a:ext cx="3683726" cy="2762795"/>
          </a:xfrm>
          <a:prstGeom prst="roundRect">
            <a:avLst>
              <a:gd name="adj" fmla="val 1036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53056C2-857F-4987-8484-2BC9E9B5F71D}"/>
              </a:ext>
            </a:extLst>
          </p:cNvPr>
          <p:cNvSpPr/>
          <p:nvPr/>
        </p:nvSpPr>
        <p:spPr>
          <a:xfrm>
            <a:off x="69823" y="4369211"/>
            <a:ext cx="4894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o-RO" sz="2000" b="1"/>
              <a:t>Ce </a:t>
            </a:r>
            <a:r>
              <a:rPr lang="ro-RO" sz="2000" b="1" smtClean="0"/>
              <a:t>poţi </a:t>
            </a:r>
            <a:r>
              <a:rPr lang="ro-RO" sz="2000" b="1"/>
              <a:t>face pentru a </a:t>
            </a:r>
            <a:r>
              <a:rPr lang="ro-RO" sz="2000" b="1" smtClean="0"/>
              <a:t>recâştiga </a:t>
            </a:r>
            <a:r>
              <a:rPr lang="ro-RO" sz="2000" b="1"/>
              <a:t>încrederea cuiva căruia i-ai </a:t>
            </a:r>
            <a:r>
              <a:rPr lang="ro-RO" sz="2000" b="1"/>
              <a:t>trădat-o</a:t>
            </a:r>
            <a:r>
              <a:rPr lang="ro-RO" sz="2000" b="1" smtClean="0"/>
              <a:t>?</a:t>
            </a:r>
            <a:endParaRPr lang="ro-RO" sz="2000" b="1"/>
          </a:p>
        </p:txBody>
      </p:sp>
      <p:pic>
        <p:nvPicPr>
          <p:cNvPr id="10" name="Imagen 9" descr="Imagen que contiene persona, hombre, exterior, cielo&#10;&#10;Descripción generada automáticamente">
            <a:extLst>
              <a:ext uri="{FF2B5EF4-FFF2-40B4-BE49-F238E27FC236}">
                <a16:creationId xmlns="" xmlns:a16="http://schemas.microsoft.com/office/drawing/2014/main" id="{86B42345-9753-42A1-8411-33E10B1410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32152" y="4260307"/>
            <a:ext cx="2081232" cy="249830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2" name="Imagen 11" descr="Imagen que contiene exterior, edificio&#10;&#10;Descripción generada automáticamente">
            <a:extLst>
              <a:ext uri="{FF2B5EF4-FFF2-40B4-BE49-F238E27FC236}">
                <a16:creationId xmlns="" xmlns:a16="http://schemas.microsoft.com/office/drawing/2014/main" id="{8BC31310-B915-4BA7-B266-55B297D3EC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078503" y="4260307"/>
            <a:ext cx="1678223" cy="24961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https://www.relationship-development.com/wp-content/uploads/2019/04/finding-trust.jpg">
            <a:extLst>
              <a:ext uri="{FF2B5EF4-FFF2-40B4-BE49-F238E27FC236}">
                <a16:creationId xmlns="" xmlns:a16="http://schemas.microsoft.com/office/drawing/2014/main" id="{E013191D-87CA-404F-AA07-82D4083EC8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71189" y="67572"/>
            <a:ext cx="2202988" cy="1193943"/>
          </a:xfrm>
          <a:prstGeom prst="ellipse">
            <a:avLst/>
          </a:prstGeom>
          <a:ln w="63500" cap="rnd">
            <a:solidFill>
              <a:srgbClr val="313648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8573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3A698FD-B82D-45E8-8DC0-6A0186D4CBA1}"/>
              </a:ext>
            </a:extLst>
          </p:cNvPr>
          <p:cNvSpPr/>
          <p:nvPr/>
        </p:nvSpPr>
        <p:spPr>
          <a:xfrm>
            <a:off x="2041770" y="0"/>
            <a:ext cx="7102229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914400"/>
            <a:r>
              <a:rPr lang="ro-RO" sz="4400" b="1" smtClean="0">
                <a:ln w="11430"/>
                <a:gradFill flip="none" rotWithShape="1">
                  <a:gsLst>
                    <a:gs pos="22000">
                      <a:srgbClr val="792D31"/>
                    </a:gs>
                    <a:gs pos="1000">
                      <a:srgbClr val="792D31">
                        <a:shade val="30000"/>
                        <a:satMod val="115000"/>
                      </a:srgbClr>
                    </a:gs>
                    <a:gs pos="100000">
                      <a:srgbClr val="E1CDA2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DARUL</a:t>
            </a:r>
            <a:r>
              <a:rPr lang="ro-RO" sz="4400" b="1" smtClean="0">
                <a:ln w="11430"/>
                <a:gradFill flip="none" rotWithShape="1">
                  <a:gsLst>
                    <a:gs pos="22000">
                      <a:srgbClr val="792D31"/>
                    </a:gs>
                    <a:gs pos="1000">
                      <a:srgbClr val="792D31">
                        <a:shade val="30000"/>
                        <a:satMod val="115000"/>
                      </a:srgbClr>
                    </a:gs>
                    <a:gs pos="100000">
                      <a:srgbClr val="E1CDA2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o-RO" sz="4400" b="1" smtClean="0">
                <a:ln w="11430"/>
                <a:gradFill flip="none" rotWithShape="1">
                  <a:gsLst>
                    <a:gs pos="22000">
                      <a:srgbClr val="792D31"/>
                    </a:gs>
                    <a:gs pos="1000">
                      <a:srgbClr val="792D31">
                        <a:shade val="30000"/>
                        <a:satMod val="115000"/>
                      </a:srgbClr>
                    </a:gs>
                    <a:gs pos="100000">
                      <a:srgbClr val="E1CDA2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BUNĂTĂŢII</a:t>
            </a:r>
            <a:endParaRPr lang="ro-RO" sz="4400" b="1">
              <a:ln w="11430"/>
              <a:gradFill flip="none" rotWithShape="1">
                <a:gsLst>
                  <a:gs pos="22000">
                    <a:srgbClr val="792D31"/>
                  </a:gs>
                  <a:gs pos="1000">
                    <a:srgbClr val="792D31">
                      <a:shade val="30000"/>
                      <a:satMod val="115000"/>
                    </a:srgbClr>
                  </a:gs>
                  <a:gs pos="100000">
                    <a:srgbClr val="E1CDA2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7C770640-A03B-44F3-B9EB-EEE015433DDE}"/>
              </a:ext>
            </a:extLst>
          </p:cNvPr>
          <p:cNvSpPr/>
          <p:nvPr/>
        </p:nvSpPr>
        <p:spPr>
          <a:xfrm>
            <a:off x="2721233" y="772778"/>
            <a:ext cx="5743303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o-RO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“Dragostea </a:t>
            </a:r>
            <a:r>
              <a:rPr lang="ro-RO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nu face rău aproapelui; dragostea este, deci, </a:t>
            </a:r>
            <a:r>
              <a:rPr lang="ro-RO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împlinirea </a:t>
            </a:r>
            <a:r>
              <a:rPr lang="ro-RO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legii.”</a:t>
            </a:r>
            <a:r>
              <a:rPr lang="ro-RO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(Romani</a:t>
            </a:r>
            <a:r>
              <a:rPr lang="ro-RO" sz="1600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4E693B"/>
                </a:solidFill>
                <a:latin typeface="Comic Sans MS" panose="030F0702030302020204" pitchFamily="66" charset="0"/>
              </a:rPr>
              <a:t>13:10)</a:t>
            </a:r>
            <a:endParaRPr lang="ro-RO" sz="1600" b="1">
              <a:solidFill>
                <a:srgbClr val="4E693B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B1990EE-4551-4A69-86D9-9BE220353E91}"/>
              </a:ext>
            </a:extLst>
          </p:cNvPr>
          <p:cNvSpPr txBox="1"/>
          <p:nvPr/>
        </p:nvSpPr>
        <p:spPr>
          <a:xfrm>
            <a:off x="86892" y="1791161"/>
            <a:ext cx="540802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dirty="0" smtClean="0"/>
              <a:t>Biblia ne încurajează să </a:t>
            </a:r>
            <a:r>
              <a:rPr lang="ro-RO" sz="2000" b="1" dirty="0" smtClean="0"/>
              <a:t>acţionăm </a:t>
            </a:r>
            <a:r>
              <a:rPr lang="ro-RO" sz="2000" b="1" dirty="0" smtClean="0"/>
              <a:t>totdeauna cu bunătate </a:t>
            </a:r>
            <a:r>
              <a:rPr lang="ro-RO" sz="2000" b="1" dirty="0" smtClean="0"/>
              <a:t>şi </a:t>
            </a:r>
            <a:r>
              <a:rPr lang="ro-RO" sz="2000" b="1" dirty="0" smtClean="0"/>
              <a:t>cordialitate. Comportamentul abuziv </a:t>
            </a:r>
            <a:r>
              <a:rPr lang="ro-RO" sz="2000" b="1" dirty="0" smtClean="0"/>
              <a:t>şi </a:t>
            </a:r>
            <a:r>
              <a:rPr lang="ro-RO" sz="2000" b="1" dirty="0" smtClean="0"/>
              <a:t>violent al unui copil de Dumnezeu este </a:t>
            </a:r>
            <a:r>
              <a:rPr lang="ro-RO" sz="2000" b="1" dirty="0" smtClean="0"/>
              <a:t>inacceptabil.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Violenţa </a:t>
            </a:r>
            <a:r>
              <a:rPr lang="ro-RO" sz="2000" b="1" dirty="0" smtClean="0"/>
              <a:t>în familie este adesea ascunsă, fapt ce o face cu atât mai păcătoasă. 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Biblia prezintă cazuri tulburătoare de </a:t>
            </a:r>
            <a:r>
              <a:rPr lang="ro-RO" sz="2000" b="1" dirty="0" smtClean="0"/>
              <a:t>violenţă </a:t>
            </a:r>
            <a:r>
              <a:rPr lang="ro-RO" sz="2000" b="1" dirty="0" smtClean="0"/>
              <a:t>în familie: </a:t>
            </a:r>
            <a:r>
              <a:rPr lang="ro-RO" sz="2000" b="1" dirty="0" smtClean="0"/>
              <a:t>fraţii </a:t>
            </a:r>
            <a:r>
              <a:rPr lang="ro-RO" sz="2000" b="1" dirty="0" smtClean="0"/>
              <a:t>lui Iosif </a:t>
            </a:r>
            <a:r>
              <a:rPr lang="ro-RO" sz="2000" b="1" dirty="0" smtClean="0"/>
              <a:t>(Gen. 37:17-28); Amnon şi Tamar (2 Sam. 13:1-22); Manase </a:t>
            </a:r>
            <a:r>
              <a:rPr lang="ro-RO" sz="2000" b="1" dirty="0" smtClean="0"/>
              <a:t>care </a:t>
            </a:r>
            <a:r>
              <a:rPr lang="ro-RO" sz="2000" b="1" dirty="0" smtClean="0"/>
              <a:t>şi-a </a:t>
            </a:r>
            <a:r>
              <a:rPr lang="ro-RO" sz="2000" b="1" dirty="0" smtClean="0"/>
              <a:t>ucis </a:t>
            </a:r>
            <a:r>
              <a:rPr lang="ro-RO" sz="2000" b="1" dirty="0" smtClean="0"/>
              <a:t>proprii copii (2 </a:t>
            </a:r>
            <a:r>
              <a:rPr lang="ro-RO" sz="2000" b="1" dirty="0" err="1" smtClean="0"/>
              <a:t>Împ</a:t>
            </a:r>
            <a:r>
              <a:rPr lang="ro-RO" sz="2000" b="1" dirty="0" smtClean="0"/>
              <a:t>. 21:6).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Abuzatorii </a:t>
            </a:r>
            <a:r>
              <a:rPr lang="ro-RO" sz="2000" b="1" dirty="0" smtClean="0"/>
              <a:t>au nevoie de ajutor pentru </a:t>
            </a:r>
            <a:r>
              <a:rPr lang="ro-RO" sz="2000" b="1" dirty="0" smtClean="0"/>
              <a:t>a-şi </a:t>
            </a:r>
            <a:r>
              <a:rPr lang="ro-RO" sz="2000" b="1" dirty="0" smtClean="0"/>
              <a:t>bloca comportamentul </a:t>
            </a:r>
            <a:r>
              <a:rPr lang="ro-RO" sz="2000" b="1" dirty="0" smtClean="0"/>
              <a:t>violent, a </a:t>
            </a:r>
            <a:r>
              <a:rPr lang="ro-RO" sz="2000" b="1" dirty="0" smtClean="0"/>
              <a:t>se pocăi </a:t>
            </a:r>
            <a:r>
              <a:rPr lang="ro-RO" sz="2000" b="1" dirty="0" smtClean="0"/>
              <a:t>şi </a:t>
            </a:r>
            <a:r>
              <a:rPr lang="ro-RO" sz="2000" b="1" dirty="0" smtClean="0"/>
              <a:t>a remedia răul </a:t>
            </a:r>
            <a:r>
              <a:rPr lang="ro-RO" sz="2000" b="1" dirty="0" smtClean="0"/>
              <a:t>făcut. Abuzatul </a:t>
            </a:r>
            <a:r>
              <a:rPr lang="ro-RO" sz="2000" b="1" dirty="0" smtClean="0"/>
              <a:t>are nevoie să </a:t>
            </a:r>
            <a:r>
              <a:rPr lang="ro-RO" sz="2000" b="1" dirty="0" smtClean="0"/>
              <a:t>ierte.</a:t>
            </a:r>
          </a:p>
          <a:p>
            <a:pPr>
              <a:spcBef>
                <a:spcPts val="600"/>
              </a:spcBef>
            </a:pPr>
            <a:r>
              <a:rPr lang="ro-RO" sz="2000" b="1" dirty="0" smtClean="0"/>
              <a:t>Doar </a:t>
            </a:r>
            <a:r>
              <a:rPr lang="ro-RO" sz="2000" b="1" dirty="0" smtClean="0"/>
              <a:t>Dumnezeu oferă  dragostea </a:t>
            </a:r>
            <a:r>
              <a:rPr lang="ro-RO" sz="2000" b="1" i="1" dirty="0" err="1" smtClean="0"/>
              <a:t>ágape</a:t>
            </a:r>
            <a:r>
              <a:rPr lang="ro-RO" sz="2000" b="1" dirty="0" smtClean="0"/>
              <a:t> de </a:t>
            </a:r>
            <a:r>
              <a:rPr lang="ro-RO" sz="2000" b="1" dirty="0" smtClean="0"/>
              <a:t>care avem nevoie pentru a ne vindeca </a:t>
            </a:r>
            <a:r>
              <a:rPr lang="ro-RO" sz="2000" b="1" dirty="0" smtClean="0"/>
              <a:t>rănile.</a:t>
            </a:r>
            <a:endParaRPr lang="ro-RO" sz="2000" b="1" dirty="0"/>
          </a:p>
        </p:txBody>
      </p:sp>
      <p:pic>
        <p:nvPicPr>
          <p:cNvPr id="6" name="Imagen 5" descr="Imagen que contiene persona, exterior, cielo, hombre&#10;&#10;Descripción generada automáticamente">
            <a:extLst>
              <a:ext uri="{FF2B5EF4-FFF2-40B4-BE49-F238E27FC236}">
                <a16:creationId xmlns="" xmlns:a16="http://schemas.microsoft.com/office/drawing/2014/main" id="{3A435658-CD45-48B7-9D68-7489B0D62A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77" y="60920"/>
            <a:ext cx="1963393" cy="1472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 descr="Imagen que contiene persona, grupo&#10;&#10;Descripción generada automáticamente">
            <a:extLst>
              <a:ext uri="{FF2B5EF4-FFF2-40B4-BE49-F238E27FC236}">
                <a16:creationId xmlns="" xmlns:a16="http://schemas.microsoft.com/office/drawing/2014/main" id="{E38FAB06-AFB2-4A60-BD42-4CAFE9D3D9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03431" y="4874139"/>
            <a:ext cx="1794150" cy="1814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Imagen que contiene ropa&#10;&#10;Descripción generada automáticamente">
            <a:extLst>
              <a:ext uri="{FF2B5EF4-FFF2-40B4-BE49-F238E27FC236}">
                <a16:creationId xmlns="" xmlns:a16="http://schemas.microsoft.com/office/drawing/2014/main" id="{286290B4-9E3D-4006-A41A-DC86EFD672D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521229" y="1722123"/>
            <a:ext cx="1776351" cy="3046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interior, edificio&#10;&#10;Descripción generada automáticamente">
            <a:extLst>
              <a:ext uri="{FF2B5EF4-FFF2-40B4-BE49-F238E27FC236}">
                <a16:creationId xmlns="" xmlns:a16="http://schemas.microsoft.com/office/drawing/2014/main" id="{F1D47EEB-8944-48D1-BCD4-4B9D0B9B55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02076" y="2097402"/>
            <a:ext cx="1637213" cy="3046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4E22EF45-1568-49E5-B82F-08116C6F6A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419494" y="5188561"/>
            <a:ext cx="1637213" cy="1008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49993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interior, sentado, mesa, portátil&#10;&#10;Descripción generada automáticamente">
            <a:extLst>
              <a:ext uri="{FF2B5EF4-FFF2-40B4-BE49-F238E27FC236}">
                <a16:creationId xmlns="" xmlns:a16="http://schemas.microsoft.com/office/drawing/2014/main" id="{7EBF0C2F-C7FE-43D4-8911-4D16BAF75B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86545" y="1502330"/>
            <a:ext cx="2962705" cy="373162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5C0E936-077F-4C47-903D-D537A86F4C29}"/>
              </a:ext>
            </a:extLst>
          </p:cNvPr>
          <p:cNvSpPr/>
          <p:nvPr/>
        </p:nvSpPr>
        <p:spPr>
          <a:xfrm>
            <a:off x="2133600" y="400594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o-RO" sz="4400" b="1" spc="3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DARUL</a:t>
            </a:r>
            <a:r>
              <a:rPr lang="ro-RO" sz="4400" b="1" spc="3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o-RO" sz="4400" b="1" spc="3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LIBERTĂŢII</a:t>
            </a:r>
            <a:endParaRPr lang="ro-RO" sz="4400" b="1" spc="30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FD4218D-B2FE-42DA-8C70-422BAC8B3D3D}"/>
              </a:ext>
            </a:extLst>
          </p:cNvPr>
          <p:cNvSpPr/>
          <p:nvPr/>
        </p:nvSpPr>
        <p:spPr>
          <a:xfrm>
            <a:off x="3117196" y="1054142"/>
            <a:ext cx="4824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„Căci fiecare este robul lucrului de care este biruit.” </a:t>
            </a:r>
            <a:r>
              <a:rPr lang="ro-RO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(2 Petru 2:19 </a:t>
            </a:r>
            <a:r>
              <a:rPr lang="ro-RO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u.p</a:t>
            </a:r>
            <a:r>
              <a:rPr lang="ro-RO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.)</a:t>
            </a:r>
            <a:endParaRPr lang="ro-RO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BF057CFE-DCFD-42E5-865A-CCE4463AE373}"/>
              </a:ext>
            </a:extLst>
          </p:cNvPr>
          <p:cNvSpPr txBox="1"/>
          <p:nvPr/>
        </p:nvSpPr>
        <p:spPr>
          <a:xfrm>
            <a:off x="2246811" y="2032768"/>
            <a:ext cx="394498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dirty="0" err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Adicţiile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răpesc liberul arbitru pe care ni l-a dăruit Dumnezeu.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Dependenţii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nu sunt liberi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să-şi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învingă </a:t>
            </a:r>
            <a:r>
              <a:rPr lang="ro-RO" sz="1900" b="1" dirty="0" err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adicţiile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fără ajutor din afară.</a:t>
            </a:r>
          </a:p>
          <a:p>
            <a:pPr>
              <a:spcBef>
                <a:spcPts val="600"/>
              </a:spcBef>
            </a:pP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Drogurile, alcoolul,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tutunul,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jocurile de noroc, sexul, internetul, mâncarea... Obiectul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adicţiei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poate să nu fie un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păcat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de unul singur, dar fiecare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adicţie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ne afectează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relaţiile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cu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ceilalţi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, cu familia 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şi </a:t>
            </a:r>
            <a:r>
              <a:rPr lang="ro-RO" sz="1900" b="1" dirty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cu Dumnezeu</a:t>
            </a:r>
            <a:r>
              <a:rPr lang="ro-RO" sz="1900" b="1" dirty="0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.</a:t>
            </a:r>
            <a:endParaRPr lang="ro-RO" sz="1900" b="1" dirty="0">
              <a:solidFill>
                <a:schemeClr val="bg1"/>
              </a:solidFill>
              <a:effectLst>
                <a:glow rad="88900">
                  <a:srgbClr val="2F1444"/>
                </a:glo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3331CEDE-B31C-4EFB-AF82-3926B8FD06A8}"/>
              </a:ext>
            </a:extLst>
          </p:cNvPr>
          <p:cNvSpPr/>
          <p:nvPr/>
        </p:nvSpPr>
        <p:spPr>
          <a:xfrm>
            <a:off x="2246811" y="5251370"/>
            <a:ext cx="68971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„O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, nenorocitul de 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mine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! Cine mă va izbăvi de acest trup de 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moarte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?” 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(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Romani 7:24) </a:t>
            </a:r>
            <a:r>
              <a:rPr lang="ro-RO" sz="1900" b="1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Cine mă va izbăvi din 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dependenţele 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mele</a:t>
            </a:r>
            <a:r>
              <a:rPr lang="ro-RO" sz="1900" b="1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?</a:t>
            </a:r>
          </a:p>
          <a:p>
            <a:pPr>
              <a:spcBef>
                <a:spcPts val="600"/>
              </a:spcBef>
            </a:pPr>
            <a:r>
              <a:rPr lang="ro-RO" sz="1900" b="1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Dumnezeu intervine în ajutorul nostru. El a promis să ne dea o inimă nouă, gânduri noi 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şi </a:t>
            </a:r>
            <a:r>
              <a:rPr lang="ro-RO" sz="1900" b="1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libertate adevărată (Ezechiel 36:26;    Ioan </a:t>
            </a:r>
            <a:r>
              <a:rPr lang="ro-RO" sz="1900" b="1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8:36</a:t>
            </a:r>
            <a:r>
              <a:rPr lang="ro-RO" sz="1900" b="1" smtClean="0">
                <a:solidFill>
                  <a:schemeClr val="bg1"/>
                </a:solidFill>
                <a:effectLst>
                  <a:glow rad="88900">
                    <a:srgbClr val="2F1444"/>
                  </a:glow>
                </a:effectLst>
              </a:rPr>
              <a:t>).</a:t>
            </a:r>
            <a:endParaRPr lang="ro-RO" sz="1900" b="1">
              <a:solidFill>
                <a:schemeClr val="bg1"/>
              </a:solidFill>
              <a:effectLst>
                <a:glow rad="88900">
                  <a:srgbClr val="2F1444"/>
                </a:glo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A27427F9-98BE-4447-A2A6-1C2665051A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4376" y="3709851"/>
            <a:ext cx="1748460" cy="2821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87657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5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015CEA58-96F5-4C33-9C16-4265318D27A6}"/>
              </a:ext>
            </a:extLst>
          </p:cNvPr>
          <p:cNvSpPr/>
          <p:nvPr/>
        </p:nvSpPr>
        <p:spPr>
          <a:xfrm>
            <a:off x="1" y="-38271"/>
            <a:ext cx="9143998" cy="677108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 algn="ctr"/>
            <a:r>
              <a:rPr lang="ro-RO" sz="4400" b="1" spc="60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DARUL VIEŢII</a:t>
            </a:r>
            <a:endParaRPr lang="ro-RO" sz="4400" b="1" spc="60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8F1180D-E886-4303-87E6-198ABAFD2993}"/>
              </a:ext>
            </a:extLst>
          </p:cNvPr>
          <p:cNvSpPr/>
          <p:nvPr/>
        </p:nvSpPr>
        <p:spPr>
          <a:xfrm>
            <a:off x="2943497" y="718436"/>
            <a:ext cx="54515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„[…] Căci ce este viaţa voastră? Nu sunteţi decât un abur, care se arată puţintel şi apoi piere.” </a:t>
            </a:r>
            <a:r>
              <a:rPr lang="ro-RO" sz="1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(Iacov 4:14)</a:t>
            </a:r>
            <a:endParaRPr lang="ro-RO" sz="1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157390C0-33CC-4136-B765-6E58F91C544A}"/>
              </a:ext>
            </a:extLst>
          </p:cNvPr>
          <p:cNvSpPr txBox="1"/>
          <p:nvPr/>
        </p:nvSpPr>
        <p:spPr>
          <a:xfrm>
            <a:off x="78378" y="2000464"/>
            <a:ext cx="563444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b="1" smtClean="0"/>
              <a:t>A-ţi </a:t>
            </a:r>
            <a:r>
              <a:rPr lang="ro-RO" sz="2000" b="1"/>
              <a:t>pierde </a:t>
            </a:r>
            <a:r>
              <a:rPr lang="ro-RO" sz="2000" b="1" smtClean="0"/>
              <a:t>viaţa </a:t>
            </a:r>
            <a:r>
              <a:rPr lang="ro-RO" sz="2000" b="1"/>
              <a:t>înseamnă a pierde totul. „(</a:t>
            </a:r>
            <a:r>
              <a:rPr lang="ro-RO" sz="2000" b="1" smtClean="0"/>
              <a:t>Morţii</a:t>
            </a:r>
            <a:r>
              <a:rPr lang="ro-RO" sz="2000" b="1"/>
              <a:t>) </a:t>
            </a:r>
            <a:r>
              <a:rPr lang="ro-RO" sz="2000" b="1" smtClean="0"/>
              <a:t>nu vor mai avea parte de tot ce se face sub </a:t>
            </a:r>
            <a:r>
              <a:rPr lang="ro-RO" sz="2000" b="1" smtClean="0"/>
              <a:t>soare</a:t>
            </a:r>
            <a:r>
              <a:rPr lang="ro-RO" sz="2000" b="1" smtClean="0"/>
              <a:t>.” </a:t>
            </a:r>
            <a:r>
              <a:rPr lang="ro-RO" sz="2000" b="1" smtClean="0"/>
              <a:t>(Eclesiastul</a:t>
            </a:r>
            <a:r>
              <a:rPr lang="ro-RO" sz="2000" b="1" smtClean="0"/>
              <a:t> </a:t>
            </a:r>
            <a:r>
              <a:rPr lang="ro-RO" sz="2000" b="1" smtClean="0"/>
              <a:t>9:6).</a:t>
            </a:r>
            <a:endParaRPr lang="ro-RO" sz="2000" b="1"/>
          </a:p>
          <a:p>
            <a:pPr>
              <a:spcBef>
                <a:spcPts val="600"/>
              </a:spcBef>
            </a:pPr>
            <a:r>
              <a:rPr lang="ro-RO" sz="2000" b="1"/>
              <a:t>Cei ce încă trăiesc îi jelesc pe cei dragi ce au murit. Jelitul de regulă trece prin următoarele etape:</a:t>
            </a:r>
          </a:p>
          <a:p>
            <a:pPr>
              <a:spcBef>
                <a:spcPts val="600"/>
              </a:spcBef>
            </a:pPr>
            <a:r>
              <a:rPr lang="ro-RO" sz="2000" b="1"/>
              <a:t>În primul rând, realitatea </a:t>
            </a:r>
            <a:r>
              <a:rPr lang="ro-RO" sz="2000" b="1" smtClean="0"/>
              <a:t>morţii </a:t>
            </a:r>
            <a:r>
              <a:rPr lang="ro-RO" sz="2000" b="1"/>
              <a:t>este negată (chiar </a:t>
            </a:r>
            <a:r>
              <a:rPr lang="ro-RO" sz="2000" b="1" smtClean="0"/>
              <a:t>şi </a:t>
            </a:r>
            <a:r>
              <a:rPr lang="ro-RO" sz="2000" b="1"/>
              <a:t>când era de </a:t>
            </a:r>
            <a:r>
              <a:rPr lang="ro-RO" sz="2000" b="1" smtClean="0"/>
              <a:t>aşteptat</a:t>
            </a:r>
            <a:r>
              <a:rPr lang="ro-RO" sz="2000" b="1"/>
              <a:t>). Gândurile </a:t>
            </a:r>
            <a:r>
              <a:rPr lang="ro-RO" sz="2000" b="1" smtClean="0"/>
              <a:t>şi discuţiile </a:t>
            </a:r>
            <a:r>
              <a:rPr lang="ro-RO" sz="2000" b="1"/>
              <a:t>sunt centrate pe decedat. Apoi disperarea </a:t>
            </a:r>
            <a:r>
              <a:rPr lang="ro-RO" sz="2000" b="1" smtClean="0"/>
              <a:t>şi </a:t>
            </a:r>
            <a:r>
              <a:rPr lang="ro-RO" sz="2000" b="1"/>
              <a:t>depresia invadează. În mod normal, după un an, ultimul stagiu al revenirii se apropie de </a:t>
            </a:r>
            <a:r>
              <a:rPr lang="ro-RO" sz="2000" b="1" smtClean="0"/>
              <a:t>sfârşit şi </a:t>
            </a:r>
            <a:r>
              <a:rPr lang="ro-RO" sz="2000" b="1"/>
              <a:t>normalitatea este restaurată.</a:t>
            </a:r>
          </a:p>
          <a:p>
            <a:pPr>
              <a:spcBef>
                <a:spcPts val="600"/>
              </a:spcBef>
            </a:pPr>
            <a:r>
              <a:rPr lang="ro-RO" sz="2000" b="1"/>
              <a:t>Găsim confort în </a:t>
            </a:r>
            <a:r>
              <a:rPr lang="ro-RO" sz="2000" b="1" smtClean="0"/>
              <a:t>speranţa şi </a:t>
            </a:r>
            <a:r>
              <a:rPr lang="ro-RO" sz="2000" b="1"/>
              <a:t>asigurarea celei de-a Doua Venire a lui Isus. În acel moment, îi vom revedea pe </a:t>
            </a:r>
            <a:r>
              <a:rPr lang="ro-RO" sz="2000" b="1" smtClean="0"/>
              <a:t>toţi </a:t>
            </a:r>
            <a:r>
              <a:rPr lang="ro-RO" sz="2000" b="1"/>
              <a:t>cei dragi din </a:t>
            </a:r>
            <a:r>
              <a:rPr lang="ro-RO" sz="2000" b="1"/>
              <a:t>nou</a:t>
            </a:r>
            <a:r>
              <a:rPr lang="ro-RO" sz="2000" b="1" smtClean="0"/>
              <a:t>.</a:t>
            </a:r>
            <a:endParaRPr lang="ro-RO" sz="2000" b="1"/>
          </a:p>
        </p:txBody>
      </p:sp>
      <p:pic>
        <p:nvPicPr>
          <p:cNvPr id="8" name="Imagen 7" descr="Imagen que contiene hierba, exterior&#10;&#10;Descripción generada automáticamente">
            <a:extLst>
              <a:ext uri="{FF2B5EF4-FFF2-40B4-BE49-F238E27FC236}">
                <a16:creationId xmlns="" xmlns:a16="http://schemas.microsoft.com/office/drawing/2014/main" id="{0C7A8A18-85AE-4E79-8EB9-14ABEA320D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58764" y="2868688"/>
            <a:ext cx="2923971" cy="3899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B04E9DF2-5299-4F1B-9A50-EED7A0FA4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95405" y="1834605"/>
            <a:ext cx="3361508" cy="886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2125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B6010F9-CF50-458A-9F0D-05BB7B941646}"/>
              </a:ext>
            </a:extLst>
          </p:cNvPr>
          <p:cNvSpPr/>
          <p:nvPr/>
        </p:nvSpPr>
        <p:spPr>
          <a:xfrm>
            <a:off x="1220517" y="558097"/>
            <a:ext cx="7097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spcBef>
                <a:spcPts val="600"/>
              </a:spcBef>
            </a:pPr>
            <a:r>
              <a:rPr lang="ro-RO" sz="2400" b="1">
                <a:latin typeface="Comic Sans MS" panose="030F0702030302020204" pitchFamily="66" charset="0"/>
              </a:rPr>
              <a:t>„În vremurile de </a:t>
            </a:r>
            <a:r>
              <a:rPr lang="ro-RO" sz="2400" b="1" smtClean="0">
                <a:latin typeface="Comic Sans MS" panose="030F0702030302020204" pitchFamily="66" charset="0"/>
              </a:rPr>
              <a:t>restrişte</a:t>
            </a:r>
            <a:r>
              <a:rPr lang="ro-RO" sz="2400" b="1">
                <a:latin typeface="Comic Sans MS" panose="030F0702030302020204" pitchFamily="66" charset="0"/>
              </a:rPr>
              <a:t>, </a:t>
            </a:r>
            <a:r>
              <a:rPr lang="ro-RO" sz="2400" b="1" smtClean="0">
                <a:latin typeface="Comic Sans MS" panose="030F0702030302020204" pitchFamily="66" charset="0"/>
              </a:rPr>
              <a:t>creştinul </a:t>
            </a:r>
            <a:r>
              <a:rPr lang="ro-RO" sz="2400" b="1">
                <a:latin typeface="Comic Sans MS" panose="030F0702030302020204" pitchFamily="66" charset="0"/>
              </a:rPr>
              <a:t>are parte de o consolare puternică, iar dacă Domnul permite ca acesta să sufere o boală jalnică </a:t>
            </a:r>
            <a:r>
              <a:rPr lang="ro-RO" sz="2400" b="1" smtClean="0">
                <a:latin typeface="Comic Sans MS" panose="030F0702030302020204" pitchFamily="66" charset="0"/>
              </a:rPr>
              <a:t>şi şovăitoare </a:t>
            </a:r>
            <a:r>
              <a:rPr lang="ro-RO" sz="2400" b="1">
                <a:latin typeface="Comic Sans MS" panose="030F0702030302020204" pitchFamily="66" charset="0"/>
              </a:rPr>
              <a:t>înainte de a-i închide ochii în moarte, </a:t>
            </a:r>
            <a:r>
              <a:rPr lang="ro-RO" sz="2400" b="1" smtClean="0">
                <a:latin typeface="Comic Sans MS" panose="030F0702030302020204" pitchFamily="66" charset="0"/>
              </a:rPr>
              <a:t>creştinul </a:t>
            </a:r>
            <a:r>
              <a:rPr lang="ro-RO" sz="2400" b="1">
                <a:latin typeface="Comic Sans MS" panose="030F0702030302020204" pitchFamily="66" charset="0"/>
              </a:rPr>
              <a:t>le poate purta pe toate cu zâmbetul pe buze... El contemplează la viitor cu o </a:t>
            </a:r>
            <a:r>
              <a:rPr lang="ro-RO" sz="2400" b="1" smtClean="0">
                <a:latin typeface="Comic Sans MS" panose="030F0702030302020204" pitchFamily="66" charset="0"/>
              </a:rPr>
              <a:t>satisfacţie </a:t>
            </a:r>
            <a:r>
              <a:rPr lang="ro-RO" sz="2400" b="1">
                <a:latin typeface="Comic Sans MS" panose="030F0702030302020204" pitchFamily="66" charset="0"/>
              </a:rPr>
              <a:t>cerească. După un scurt repaus în mormânt, Dătătorul de </a:t>
            </a:r>
            <a:r>
              <a:rPr lang="ro-RO" sz="2400" b="1" smtClean="0">
                <a:latin typeface="Comic Sans MS" panose="030F0702030302020204" pitchFamily="66" charset="0"/>
              </a:rPr>
              <a:t>viaţă </a:t>
            </a:r>
            <a:r>
              <a:rPr lang="ro-RO" sz="2400" b="1">
                <a:latin typeface="Comic Sans MS" panose="030F0702030302020204" pitchFamily="66" charset="0"/>
              </a:rPr>
              <a:t>va spulbera </a:t>
            </a:r>
            <a:r>
              <a:rPr lang="ro-RO" sz="2400" b="1" smtClean="0">
                <a:latin typeface="Comic Sans MS" panose="030F0702030302020204" pitchFamily="66" charset="0"/>
              </a:rPr>
              <a:t>lanţurile </a:t>
            </a:r>
            <a:r>
              <a:rPr lang="ro-RO" sz="2400" b="1">
                <a:latin typeface="Comic Sans MS" panose="030F0702030302020204" pitchFamily="66" charset="0"/>
              </a:rPr>
              <a:t>criptei, va elibera prizonierul </a:t>
            </a:r>
            <a:r>
              <a:rPr lang="ro-RO" sz="2400" b="1" smtClean="0">
                <a:latin typeface="Comic Sans MS" panose="030F0702030302020204" pitchFamily="66" charset="0"/>
              </a:rPr>
              <a:t>şi-l </a:t>
            </a:r>
            <a:r>
              <a:rPr lang="ro-RO" sz="2400" b="1">
                <a:latin typeface="Comic Sans MS" panose="030F0702030302020204" pitchFamily="66" charset="0"/>
              </a:rPr>
              <a:t>va ridica din patul său prăfuit în nemurire unde nu va mai </a:t>
            </a:r>
            <a:r>
              <a:rPr lang="ro-RO" sz="2400" b="1" smtClean="0">
                <a:latin typeface="Comic Sans MS" panose="030F0702030302020204" pitchFamily="66" charset="0"/>
              </a:rPr>
              <a:t>şti </a:t>
            </a:r>
            <a:r>
              <a:rPr lang="ro-RO" sz="2400" b="1">
                <a:latin typeface="Comic Sans MS" panose="030F0702030302020204" pitchFamily="66" charset="0"/>
              </a:rPr>
              <a:t>nici durere, nici plânset nici moarte. Oh ce </a:t>
            </a:r>
            <a:r>
              <a:rPr lang="ro-RO" sz="2400" b="1" smtClean="0">
                <a:latin typeface="Comic Sans MS" panose="030F0702030302020204" pitchFamily="66" charset="0"/>
              </a:rPr>
              <a:t>speranţă </a:t>
            </a:r>
            <a:r>
              <a:rPr lang="ro-RO" sz="2400" b="1">
                <a:latin typeface="Comic Sans MS" panose="030F0702030302020204" pitchFamily="66" charset="0"/>
              </a:rPr>
              <a:t>este cea a </a:t>
            </a:r>
            <a:r>
              <a:rPr lang="ro-RO" sz="2400" b="1" smtClean="0">
                <a:latin typeface="Comic Sans MS" panose="030F0702030302020204" pitchFamily="66" charset="0"/>
              </a:rPr>
              <a:t>creştinului</a:t>
            </a:r>
            <a:r>
              <a:rPr lang="ro-RO" sz="2400" b="1">
                <a:latin typeface="Comic Sans MS" panose="030F0702030302020204" pitchFamily="66" charset="0"/>
              </a:rPr>
              <a:t>! Fie ca această </a:t>
            </a:r>
            <a:r>
              <a:rPr lang="ro-RO" sz="2400" b="1" smtClean="0">
                <a:latin typeface="Comic Sans MS" panose="030F0702030302020204" pitchFamily="66" charset="0"/>
              </a:rPr>
              <a:t>speranţă </a:t>
            </a:r>
            <a:r>
              <a:rPr lang="ro-RO" sz="2400" b="1">
                <a:latin typeface="Comic Sans MS" panose="030F0702030302020204" pitchFamily="66" charset="0"/>
              </a:rPr>
              <a:t>să fie </a:t>
            </a:r>
            <a:r>
              <a:rPr lang="ro-RO" sz="2400" b="1" smtClean="0">
                <a:latin typeface="Comic Sans MS" panose="030F0702030302020204" pitchFamily="66" charset="0"/>
              </a:rPr>
              <a:t>şi </a:t>
            </a:r>
            <a:r>
              <a:rPr lang="ro-RO" sz="2400" b="1">
                <a:latin typeface="Comic Sans MS" panose="030F0702030302020204" pitchFamily="66" charset="0"/>
              </a:rPr>
              <a:t>a mea. Fie </a:t>
            </a:r>
            <a:r>
              <a:rPr lang="ro-RO" sz="2400" b="1" smtClean="0">
                <a:latin typeface="Comic Sans MS" panose="030F0702030302020204" pitchFamily="66" charset="0"/>
              </a:rPr>
              <a:t>şi </a:t>
            </a:r>
            <a:r>
              <a:rPr lang="ro-RO" sz="2400" b="1">
                <a:latin typeface="Comic Sans MS" panose="030F0702030302020204" pitchFamily="66" charset="0"/>
              </a:rPr>
              <a:t>a ta</a:t>
            </a:r>
            <a:r>
              <a:rPr lang="ro-RO" sz="2400" b="1" smtClean="0">
                <a:latin typeface="Comic Sans MS" panose="030F0702030302020204" pitchFamily="66" charset="0"/>
              </a:rPr>
              <a:t>!”</a:t>
            </a:r>
            <a:endParaRPr lang="ro-RO" sz="2400" b="1">
              <a:latin typeface="Comic Sans MS" panose="030F0702030302020204" pitchFamily="66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8061AD9-BB96-4840-B660-C6E51CA66BB1}"/>
              </a:ext>
            </a:extLst>
          </p:cNvPr>
          <p:cNvSpPr txBox="1"/>
          <p:nvPr/>
        </p:nvSpPr>
        <p:spPr>
          <a:xfrm>
            <a:off x="3883340" y="6005742"/>
            <a:ext cx="404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(„</a:t>
            </a:r>
            <a:r>
              <a:rPr lang="ro-RO" b="1"/>
              <a:t>Tatălui nostru îi pasă</a:t>
            </a:r>
            <a:r>
              <a:rPr lang="ro-RO" b="1" smtClean="0"/>
              <a:t>”, 1 Aprilie)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89261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998</Words>
  <Application>Microsoft Office PowerPoint</Application>
  <PresentationFormat>Expunere pe ecran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3</vt:i4>
      </vt:variant>
      <vt:variant>
        <vt:lpstr>Titluri diapozitive</vt:lpstr>
      </vt:variant>
      <vt:variant>
        <vt:i4>9</vt:i4>
      </vt:variant>
    </vt:vector>
  </HeadingPairs>
  <TitlesOfParts>
    <vt:vector size="16" baseType="lpstr">
      <vt:lpstr>Arial</vt:lpstr>
      <vt:lpstr>Calibri</vt:lpstr>
      <vt:lpstr>Comic Sans MS</vt:lpstr>
      <vt:lpstr>Calibri Light</vt:lpstr>
      <vt:lpstr>Tema de Office</vt:lpstr>
      <vt:lpstr>1_Tema de Office</vt:lpstr>
      <vt:lpstr>2_Tema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9 - Cand vine vremea pierderii</dc:title>
  <dc:subject>Studiu Biblic, Trim. II, 2019 – Anotimpurile familiei</dc:subject>
  <dc:creator>Sergio Fustero Carreras</dc:creator>
  <cp:keywords>https://www.fustero.es/index_ro.php</cp:keywords>
  <cp:lastModifiedBy>Administrator</cp:lastModifiedBy>
  <cp:revision>76</cp:revision>
  <dcterms:created xsi:type="dcterms:W3CDTF">2019-05-19T06:38:08Z</dcterms:created>
  <dcterms:modified xsi:type="dcterms:W3CDTF">2019-05-31T06:32:25Z</dcterms:modified>
</cp:coreProperties>
</file>