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7" r:id="rId3"/>
    <p:sldId id="268" r:id="rId4"/>
    <p:sldId id="257" r:id="rId5"/>
    <p:sldId id="258" r:id="rId6"/>
    <p:sldId id="259" r:id="rId7"/>
    <p:sldId id="260" r:id="rId8"/>
    <p:sldId id="261" r:id="rId9"/>
    <p:sldId id="262" r:id="rId10"/>
    <p:sldId id="265" r:id="rId11"/>
    <p:sldId id="264"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alibri Light" pitchFamily="34" charset="0"/>
      <p:regular r:id="rId17"/>
      <p:italic r:id="rId18"/>
    </p:embeddedFont>
    <p:embeddedFont>
      <p:font typeface="Comic Sans MS" pitchFamily="66" charset="0"/>
      <p:regular r:id="rId19"/>
      <p:bold r:id="rId20"/>
    </p:embeddedFont>
    <p:embeddedFont>
      <p:font typeface="Arial Black" pitchFamily="34" charset="0"/>
      <p:bold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B6B6D"/>
    <a:srgbClr val="729B9D"/>
    <a:srgbClr val="F7BA00"/>
    <a:srgbClr val="B093B0"/>
    <a:srgbClr val="D4B669"/>
    <a:srgbClr val="496E80"/>
    <a:srgbClr val="BD4241"/>
    <a:srgbClr val="D37F7F"/>
    <a:srgbClr val="CABCE6"/>
    <a:srgbClr val="3B256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2595828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1341546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3518487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BCDA6-7673-4DC2-A02F-811EC6A246FA}" type="datetimeFigureOut">
              <a:rPr lang="es-ES" smtClean="0"/>
              <a:pPr/>
              <a:t>24/04/2019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37693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35818333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42531180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25709743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8544380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5946463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300781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2389339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E90930E-1367-4611-8850-D74C50EBE60E}" type="datetimeFigureOut">
              <a:rPr lang="es-ES" smtClean="0"/>
              <a:pPr/>
              <a:t>24/04/2019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11107112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930E-1367-4611-8850-D74C50EBE60E}" type="datetimeFigureOut">
              <a:rPr lang="es-ES" smtClean="0"/>
              <a:pPr/>
              <a:t>24/04/2019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33E97-B06B-422C-851F-23BBA3FBB565}" type="slidenum">
              <a:rPr lang="es-ES" smtClean="0"/>
              <a:pPr/>
              <a:t>‹#›</a:t>
            </a:fld>
            <a:endParaRPr lang="es-ES"/>
          </a:p>
        </p:txBody>
      </p:sp>
    </p:spTree>
    <p:extLst>
      <p:ext uri="{BB962C8B-B14F-4D97-AF65-F5344CB8AC3E}">
        <p14:creationId xmlns:p14="http://schemas.microsoft.com/office/powerpoint/2010/main" xmlns="" val="4111367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BCDA6-7673-4DC2-A02F-811EC6A246FA}" type="datetimeFigureOut">
              <a:rPr lang="es-ES" smtClean="0"/>
              <a:pPr/>
              <a:t>24/04/2019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DD178-2F73-4953-9509-F36BF4546277}" type="slidenum">
              <a:rPr lang="es-ES" smtClean="0"/>
              <a:pPr/>
              <a:t>‹#›</a:t>
            </a:fld>
            <a:endParaRPr lang="es-ES"/>
          </a:p>
        </p:txBody>
      </p:sp>
    </p:spTree>
    <p:extLst>
      <p:ext uri="{BB962C8B-B14F-4D97-AF65-F5344CB8AC3E}">
        <p14:creationId xmlns:p14="http://schemas.microsoft.com/office/powerpoint/2010/main" xmlns="" val="2121463315"/>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árbol, planta, palmera&#10;&#10;Descripción generada automáticamente">
            <a:extLst>
              <a:ext uri="{FF2B5EF4-FFF2-40B4-BE49-F238E27FC236}">
                <a16:creationId xmlns:a16="http://schemas.microsoft.com/office/drawing/2014/main" xmlns="" id="{E74329E1-F2DF-4AC0-AE23-48BE577F471D}"/>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r="-1"/>
          <a:stretch/>
        </p:blipFill>
        <p:spPr>
          <a:xfrm>
            <a:off x="-23" y="10"/>
            <a:ext cx="9143980" cy="6857990"/>
          </a:xfrm>
          <a:prstGeom prst="rect">
            <a:avLst/>
          </a:prstGeom>
        </p:spPr>
      </p:pic>
      <p:sp>
        <p:nvSpPr>
          <p:cNvPr id="18" name="Rectangle 12">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CuadroTexto 7">
            <a:extLst>
              <a:ext uri="{FF2B5EF4-FFF2-40B4-BE49-F238E27FC236}">
                <a16:creationId xmlns:a16="http://schemas.microsoft.com/office/drawing/2014/main" xmlns="" id="{951393CA-6F68-4752-9F25-5F55AAD9D322}"/>
              </a:ext>
            </a:extLst>
          </p:cNvPr>
          <p:cNvSpPr txBox="1"/>
          <p:nvPr/>
        </p:nvSpPr>
        <p:spPr>
          <a:xfrm>
            <a:off x="-134113" y="5284696"/>
            <a:ext cx="9143979" cy="840230"/>
          </a:xfrm>
          <a:prstGeom prst="rect">
            <a:avLst/>
          </a:prstGeom>
        </p:spPr>
        <p:txBody>
          <a:bodyPr vert="horz" lIns="91440" tIns="45720" rIns="91440" bIns="45720" rtlCol="0" anchor="ctr">
            <a:spAutoFit/>
          </a:bodyPr>
          <a:lstStyle/>
          <a:p>
            <a:pPr algn="ctr" defTabSz="914400">
              <a:lnSpc>
                <a:spcPct val="90000"/>
              </a:lnSpc>
              <a:spcBef>
                <a:spcPct val="0"/>
              </a:spcBef>
              <a:spcAft>
                <a:spcPts val="600"/>
              </a:spcAft>
            </a:pPr>
            <a:r>
              <a:rPr lang="ro-RO" sz="5400" b="1" spc="300"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latin typeface="+mj-lt"/>
                <a:ea typeface="+mj-ea"/>
                <a:cs typeface="+mj-cs"/>
              </a:rPr>
              <a:t>CÂND </a:t>
            </a:r>
            <a:r>
              <a:rPr lang="ro-RO" sz="5400" b="1" spc="300" dirty="0" smtClean="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latin typeface="+mj-lt"/>
                <a:ea typeface="+mj-ea"/>
                <a:cs typeface="+mj-cs"/>
              </a:rPr>
              <a:t>EŞTI SINGUR</a:t>
            </a:r>
            <a:endParaRPr lang="ro-RO" sz="5400" b="1" spc="300" dirty="0">
              <a:ln w="22225">
                <a:solidFill>
                  <a:schemeClr val="accent2"/>
                </a:solidFill>
                <a:prstDash val="solid"/>
              </a:ln>
              <a:solidFill>
                <a:schemeClr val="accent2">
                  <a:lumMod val="40000"/>
                  <a:lumOff val="60000"/>
                </a:schemeClr>
              </a:solidFill>
              <a:effectLst>
                <a:outerShdw blurRad="50800" dist="38100" dir="2700000" algn="tl" rotWithShape="0">
                  <a:prstClr val="black">
                    <a:alpha val="40000"/>
                  </a:prstClr>
                </a:outerShdw>
              </a:effectLst>
              <a:latin typeface="+mj-lt"/>
              <a:ea typeface="+mj-ea"/>
              <a:cs typeface="+mj-cs"/>
            </a:endParaRPr>
          </a:p>
        </p:txBody>
      </p:sp>
      <p:cxnSp>
        <p:nvCxnSpPr>
          <p:cNvPr id="19" name="Straight Connector 14">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xmlns="" id="{0E69FD27-5E70-4729-9941-4F6CADD1483B}"/>
              </a:ext>
            </a:extLst>
          </p:cNvPr>
          <p:cNvSpPr txBox="1"/>
          <p:nvPr/>
        </p:nvSpPr>
        <p:spPr>
          <a:xfrm>
            <a:off x="5955776" y="6488658"/>
            <a:ext cx="3188181" cy="369332"/>
          </a:xfrm>
          <a:prstGeom prst="rect">
            <a:avLst/>
          </a:prstGeom>
          <a:noFill/>
        </p:spPr>
        <p:txBody>
          <a:bodyPr wrap="none" rtlCol="0">
            <a:spAutoFit/>
          </a:bodyPr>
          <a:lstStyle/>
          <a:p>
            <a:pPr algn="r"/>
            <a:r>
              <a:rPr lang="ro-RO" b="1" dirty="0" smtClean="0">
                <a:solidFill>
                  <a:schemeClr val="bg1"/>
                </a:solidFill>
                <a:effectLst>
                  <a:glow rad="127000">
                    <a:schemeClr val="tx1"/>
                  </a:glow>
                </a:effectLst>
              </a:rPr>
              <a:t>Studiul 4 pentru 27 </a:t>
            </a:r>
            <a:r>
              <a:rPr lang="ro-RO" b="1" dirty="0">
                <a:solidFill>
                  <a:schemeClr val="bg1"/>
                </a:solidFill>
                <a:effectLst>
                  <a:glow rad="127000">
                    <a:schemeClr val="tx1"/>
                  </a:glow>
                </a:effectLst>
              </a:rPr>
              <a:t>aprilie </a:t>
            </a:r>
            <a:r>
              <a:rPr lang="ro-RO" b="1" dirty="0" smtClean="0">
                <a:solidFill>
                  <a:schemeClr val="bg1"/>
                </a:solidFill>
                <a:effectLst>
                  <a:glow rad="127000">
                    <a:schemeClr val="tx1"/>
                  </a:glow>
                </a:effectLst>
              </a:rPr>
              <a:t>2019</a:t>
            </a:r>
            <a:endParaRPr lang="ro-RO" b="1" dirty="0">
              <a:solidFill>
                <a:schemeClr val="bg1"/>
              </a:solidFill>
              <a:effectLst>
                <a:glow rad="127000">
                  <a:schemeClr val="tx1"/>
                </a:glow>
              </a:effectLst>
            </a:endParaRPr>
          </a:p>
        </p:txBody>
      </p:sp>
    </p:spTree>
    <p:extLst>
      <p:ext uri="{BB962C8B-B14F-4D97-AF65-F5344CB8AC3E}">
        <p14:creationId xmlns:p14="http://schemas.microsoft.com/office/powerpoint/2010/main" xmlns="" val="774311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0525C56-000F-47B2-94C5-5D16E0640B5B}"/>
              </a:ext>
            </a:extLst>
          </p:cNvPr>
          <p:cNvSpPr/>
          <p:nvPr/>
        </p:nvSpPr>
        <p:spPr>
          <a:xfrm>
            <a:off x="1728654" y="830594"/>
            <a:ext cx="7241176" cy="5293757"/>
          </a:xfrm>
          <a:prstGeom prst="rect">
            <a:avLst/>
          </a:prstGeom>
        </p:spPr>
        <p:txBody>
          <a:bodyPr wrap="square">
            <a:spAutoFit/>
          </a:bodyPr>
          <a:lstStyle/>
          <a:p>
            <a:pPr indent="360363" algn="just">
              <a:spcBef>
                <a:spcPts val="600"/>
              </a:spcBef>
            </a:pPr>
            <a:r>
              <a:rPr lang="ro-RO" sz="2600" dirty="0" smtClean="0">
                <a:latin typeface="Arial Black" panose="020B0A04020102020204" pitchFamily="34" charset="0"/>
              </a:rPr>
              <a:t>„</a:t>
            </a:r>
            <a:r>
              <a:rPr lang="ro-RO" sz="2600" dirty="0" smtClean="0">
                <a:latin typeface="Arial Black" panose="020B0A04020102020204" pitchFamily="34" charset="0"/>
              </a:rPr>
              <a:t>El </a:t>
            </a:r>
            <a:r>
              <a:rPr lang="ro-RO" sz="2600" dirty="0">
                <a:latin typeface="Arial Black" panose="020B0A04020102020204" pitchFamily="34" charset="0"/>
              </a:rPr>
              <a:t>veghează mereu, gata să reverse când avem cea mai mare nevoie, binecuvântări noi </a:t>
            </a:r>
            <a:r>
              <a:rPr lang="ro-RO" sz="2600" dirty="0" smtClean="0">
                <a:latin typeface="Arial Black" panose="020B0A04020102020204" pitchFamily="34" charset="0"/>
              </a:rPr>
              <a:t>şi </a:t>
            </a:r>
            <a:r>
              <a:rPr lang="ro-RO" sz="2600" dirty="0">
                <a:latin typeface="Arial Black" panose="020B0A04020102020204" pitchFamily="34" charset="0"/>
              </a:rPr>
              <a:t>proaspete care să ne întărească în ceasul nostru de </a:t>
            </a:r>
            <a:r>
              <a:rPr lang="ro-RO" sz="2600" dirty="0" smtClean="0">
                <a:latin typeface="Arial Black" panose="020B0A04020102020204" pitchFamily="34" charset="0"/>
              </a:rPr>
              <a:t>slăbiciune. Acela care ne-a iubit atât de mult încât a murit pentru noi a construit pentru noi o cetate. Noul Ierusalim este locul nostru de odihnă. În cetatea lui Dumnezeu nu va mai fi nicio tristeţe, nu va mai fi niciun sunet de jale. Nu se va mai auzi niciodată plânsul speranţelor zdrobite şi al iubirilor înmormântate.”</a:t>
            </a:r>
            <a:endParaRPr lang="ro-RO" sz="2600" dirty="0">
              <a:latin typeface="Arial Black" panose="020B0A04020102020204" pitchFamily="34" charset="0"/>
            </a:endParaRPr>
          </a:p>
        </p:txBody>
      </p:sp>
      <p:sp>
        <p:nvSpPr>
          <p:cNvPr id="3" name="CuadroTexto 2">
            <a:extLst>
              <a:ext uri="{FF2B5EF4-FFF2-40B4-BE49-F238E27FC236}">
                <a16:creationId xmlns:a16="http://schemas.microsoft.com/office/drawing/2014/main" xmlns="" id="{D4DCC60D-950E-4731-B664-CCA61EA351D8}"/>
              </a:ext>
            </a:extLst>
          </p:cNvPr>
          <p:cNvSpPr txBox="1"/>
          <p:nvPr/>
        </p:nvSpPr>
        <p:spPr>
          <a:xfrm>
            <a:off x="4300239" y="6488668"/>
            <a:ext cx="4843762" cy="369332"/>
          </a:xfrm>
          <a:prstGeom prst="rect">
            <a:avLst/>
          </a:prstGeom>
          <a:noFill/>
        </p:spPr>
        <p:txBody>
          <a:bodyPr wrap="none" rtlCol="0">
            <a:spAutoFit/>
          </a:bodyPr>
          <a:lstStyle/>
          <a:p>
            <a:pPr algn="r"/>
            <a:r>
              <a:rPr lang="ro-RO" b="1" dirty="0" err="1" smtClean="0"/>
              <a:t>E.G.W</a:t>
            </a:r>
            <a:r>
              <a:rPr lang="ro-RO" b="1" dirty="0" smtClean="0"/>
              <a:t>. </a:t>
            </a:r>
            <a:r>
              <a:rPr lang="ro-RO" b="1" smtClean="0"/>
              <a:t>(Fiice </a:t>
            </a:r>
            <a:r>
              <a:rPr lang="ro-RO" b="1" dirty="0"/>
              <a:t>ale lui Dumnezeu</a:t>
            </a:r>
            <a:r>
              <a:rPr lang="ro-RO" b="1" dirty="0" smtClean="0"/>
              <a:t>, cap. 21, pag. 224)</a:t>
            </a:r>
            <a:endParaRPr lang="ro-RO" b="1" dirty="0"/>
          </a:p>
        </p:txBody>
      </p:sp>
    </p:spTree>
    <p:extLst>
      <p:ext uri="{BB962C8B-B14F-4D97-AF65-F5344CB8AC3E}">
        <p14:creationId xmlns:p14="http://schemas.microsoft.com/office/powerpoint/2010/main" xmlns="" val="2392194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t="-1000" r="-1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11899016-4B7C-41FB-88F7-0D2C7C61E555}"/>
              </a:ext>
            </a:extLst>
          </p:cNvPr>
          <p:cNvSpPr/>
          <p:nvPr/>
        </p:nvSpPr>
        <p:spPr>
          <a:xfrm>
            <a:off x="0" y="6013635"/>
            <a:ext cx="9144000" cy="830997"/>
          </a:xfrm>
          <a:prstGeom prst="rect">
            <a:avLst/>
          </a:prstGeom>
          <a:gradFill>
            <a:gsLst>
              <a:gs pos="0">
                <a:schemeClr val="accent6">
                  <a:lumMod val="110000"/>
                  <a:satMod val="105000"/>
                  <a:tint val="67000"/>
                  <a:alpha val="58000"/>
                </a:schemeClr>
              </a:gs>
              <a:gs pos="50000">
                <a:schemeClr val="accent6">
                  <a:lumMod val="105000"/>
                  <a:satMod val="103000"/>
                  <a:tint val="73000"/>
                </a:schemeClr>
              </a:gs>
              <a:gs pos="100000">
                <a:schemeClr val="accent6">
                  <a:lumMod val="105000"/>
                  <a:satMod val="109000"/>
                  <a:tint val="81000"/>
                </a:schemeClr>
              </a:gs>
            </a:gsLst>
          </a:gradFill>
        </p:spPr>
        <p:style>
          <a:lnRef idx="1">
            <a:schemeClr val="accent6"/>
          </a:lnRef>
          <a:fillRef idx="2">
            <a:schemeClr val="accent6"/>
          </a:fillRef>
          <a:effectRef idx="1">
            <a:schemeClr val="accent6"/>
          </a:effectRef>
          <a:fontRef idx="minor">
            <a:schemeClr val="dk1"/>
          </a:fontRef>
        </p:style>
        <p:txBody>
          <a:bodyPr wrap="square" lIns="0" rIns="0">
            <a:spAutoFit/>
            <a:scene3d>
              <a:camera prst="orthographicFront"/>
              <a:lightRig rig="threePt" dir="t"/>
            </a:scene3d>
            <a:sp3d extrusionH="57150">
              <a:bevelT w="38100" h="38100"/>
            </a:sp3d>
          </a:bodyPr>
          <a:lstStyle/>
          <a:p>
            <a:pPr algn="ctr"/>
            <a:r>
              <a:rPr lang="vi-VN" sz="2400" b="1" dirty="0" smtClean="0">
                <a:solidFill>
                  <a:schemeClr val="accent6">
                    <a:lumMod val="50000"/>
                  </a:schemeClr>
                </a:solidFill>
                <a:latin typeface="Comic Sans MS" panose="030F0702030302020204" pitchFamily="66" charset="0"/>
              </a:rPr>
              <a:t>„Domnul Dumnezeu a zis: «Nu este bine ca omul să fie singur; am să-i fac un ajutor potrivit pentru el.»”</a:t>
            </a:r>
            <a:r>
              <a:rPr lang="ro-RO" b="1" dirty="0" smtClean="0">
                <a:solidFill>
                  <a:schemeClr val="accent6">
                    <a:lumMod val="50000"/>
                  </a:schemeClr>
                </a:solidFill>
                <a:latin typeface="Comic Sans MS" panose="030F0702030302020204" pitchFamily="66" charset="0"/>
              </a:rPr>
              <a:t> (Geneza 2:18)</a:t>
            </a:r>
            <a:endParaRPr lang="ro-RO" b="1"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xmlns="" val="117635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ECA9213E-A8D6-4F17-B0AF-FE20BDE468EE}"/>
              </a:ext>
            </a:extLst>
          </p:cNvPr>
          <p:cNvSpPr txBox="1"/>
          <p:nvPr/>
        </p:nvSpPr>
        <p:spPr>
          <a:xfrm>
            <a:off x="1123406" y="3577557"/>
            <a:ext cx="3448594" cy="3016210"/>
          </a:xfrm>
          <a:prstGeom prst="rect">
            <a:avLst/>
          </a:prstGeom>
          <a:noFill/>
        </p:spPr>
        <p:txBody>
          <a:bodyPr wrap="square" rtlCol="0">
            <a:spAutoFit/>
          </a:bodyPr>
          <a:lstStyle/>
          <a:p>
            <a:pPr>
              <a:spcBef>
                <a:spcPts val="1200"/>
              </a:spcBef>
              <a:spcAft>
                <a:spcPts val="1200"/>
              </a:spcAft>
            </a:pPr>
            <a:r>
              <a:rPr lang="ro-RO" sz="2000" b="1" dirty="0" smtClean="0">
                <a:solidFill>
                  <a:srgbClr val="E9F236"/>
                </a:solidFill>
                <a:effectLst>
                  <a:outerShdw blurRad="38100" dist="38100" dir="2700000" algn="tl">
                    <a:srgbClr val="000000">
                      <a:alpha val="43137"/>
                    </a:srgbClr>
                  </a:outerShdw>
                </a:effectLst>
              </a:rPr>
              <a:t>Compania</a:t>
            </a:r>
          </a:p>
          <a:p>
            <a:pPr>
              <a:spcBef>
                <a:spcPts val="1200"/>
              </a:spcBef>
            </a:pPr>
            <a:r>
              <a:rPr lang="ro-RO" sz="2000" b="1" dirty="0" smtClean="0">
                <a:solidFill>
                  <a:srgbClr val="81E0F3"/>
                </a:solidFill>
                <a:effectLst>
                  <a:outerShdw blurRad="38100" dist="38100" dir="2700000" algn="tl">
                    <a:srgbClr val="000000">
                      <a:alpha val="43137"/>
                    </a:srgbClr>
                  </a:outerShdw>
                </a:effectLst>
              </a:rPr>
              <a:t>Singurătatea</a:t>
            </a:r>
          </a:p>
          <a:p>
            <a:pPr lvl="1">
              <a:spcBef>
                <a:spcPts val="600"/>
              </a:spcBef>
            </a:pPr>
            <a:r>
              <a:rPr lang="ro-RO" sz="2000" b="1" dirty="0" smtClean="0">
                <a:solidFill>
                  <a:schemeClr val="bg1"/>
                </a:solidFill>
                <a:effectLst>
                  <a:outerShdw blurRad="38100" dist="38100" dir="2700000" algn="tl">
                    <a:srgbClr val="000000">
                      <a:alpha val="43137"/>
                    </a:srgbClr>
                  </a:outerShdw>
                </a:effectLst>
              </a:rPr>
              <a:t>Singurătatea fizică</a:t>
            </a:r>
          </a:p>
          <a:p>
            <a:pPr lvl="1">
              <a:spcBef>
                <a:spcPts val="600"/>
              </a:spcBef>
            </a:pPr>
            <a:r>
              <a:rPr lang="ro-RO" sz="2000" b="1" dirty="0" smtClean="0">
                <a:solidFill>
                  <a:schemeClr val="bg1"/>
                </a:solidFill>
                <a:effectLst>
                  <a:outerShdw blurRad="38100" dist="38100" dir="2700000" algn="tl">
                    <a:srgbClr val="000000">
                      <a:alpha val="43137"/>
                    </a:srgbClr>
                  </a:outerShdw>
                </a:effectLst>
              </a:rPr>
              <a:t>Singurătatea spirituală</a:t>
            </a:r>
          </a:p>
          <a:p>
            <a:pPr>
              <a:spcBef>
                <a:spcPts val="1200"/>
              </a:spcBef>
            </a:pPr>
            <a:r>
              <a:rPr lang="ro-RO" sz="2000" b="1" dirty="0" smtClean="0">
                <a:solidFill>
                  <a:srgbClr val="F29E9C"/>
                </a:solidFill>
                <a:effectLst>
                  <a:outerShdw blurRad="38100" dist="38100" dir="2700000" algn="tl">
                    <a:srgbClr val="000000">
                      <a:alpha val="43137"/>
                    </a:srgbClr>
                  </a:outerShdw>
                </a:effectLst>
              </a:rPr>
              <a:t>Singurătatea neplanificată</a:t>
            </a:r>
          </a:p>
          <a:p>
            <a:pPr lvl="1">
              <a:spcBef>
                <a:spcPts val="600"/>
              </a:spcBef>
            </a:pPr>
            <a:r>
              <a:rPr lang="ro-RO" sz="2000" b="1" dirty="0" smtClean="0">
                <a:solidFill>
                  <a:schemeClr val="bg1"/>
                </a:solidFill>
                <a:effectLst>
                  <a:outerShdw blurRad="38100" dist="38100" dir="2700000" algn="tl">
                    <a:srgbClr val="000000">
                      <a:alpha val="43137"/>
                    </a:srgbClr>
                  </a:outerShdw>
                </a:effectLst>
              </a:rPr>
              <a:t>Divorţul</a:t>
            </a:r>
          </a:p>
          <a:p>
            <a:pPr lvl="1">
              <a:spcBef>
                <a:spcPts val="600"/>
              </a:spcBef>
            </a:pPr>
            <a:r>
              <a:rPr lang="ro-RO" sz="2000" b="1" dirty="0" smtClean="0">
                <a:solidFill>
                  <a:schemeClr val="bg1"/>
                </a:solidFill>
                <a:effectLst>
                  <a:outerShdw blurRad="38100" dist="38100" dir="2700000" algn="tl">
                    <a:srgbClr val="000000">
                      <a:alpha val="43137"/>
                    </a:srgbClr>
                  </a:outerShdw>
                </a:effectLst>
              </a:rPr>
              <a:t>Moartea</a:t>
            </a:r>
            <a:endParaRPr lang="ro-RO" sz="2000" b="1"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xmlns="" id="{E0C47836-A52E-413D-97ED-EEB181509D11}"/>
              </a:ext>
            </a:extLst>
          </p:cNvPr>
          <p:cNvSpPr txBox="1"/>
          <p:nvPr/>
        </p:nvSpPr>
        <p:spPr>
          <a:xfrm>
            <a:off x="539933" y="165462"/>
            <a:ext cx="8020594" cy="1400383"/>
          </a:xfrm>
          <a:prstGeom prst="rect">
            <a:avLst/>
          </a:prstGeom>
          <a:noFill/>
        </p:spPr>
        <p:txBody>
          <a:bodyPr wrap="square" rtlCol="0">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„Nu este bine ca omul să fie singur</a:t>
            </a:r>
            <a:r>
              <a:rPr lang="ro-RO" sz="2000" b="1" dirty="0" smtClean="0">
                <a:solidFill>
                  <a:schemeClr val="bg1"/>
                </a:solidFill>
                <a:effectLst>
                  <a:outerShdw blurRad="38100" dist="38100" dir="2700000" algn="tl">
                    <a:srgbClr val="000000">
                      <a:alpha val="43137"/>
                    </a:srgbClr>
                  </a:outerShdw>
                </a:effectLst>
              </a:rPr>
              <a:t>.” (</a:t>
            </a:r>
            <a:r>
              <a:rPr lang="ro-RO" sz="2000" b="1" dirty="0">
                <a:solidFill>
                  <a:schemeClr val="bg1"/>
                </a:solidFill>
                <a:effectLst>
                  <a:outerShdw blurRad="38100" dist="38100" dir="2700000" algn="tl">
                    <a:srgbClr val="000000">
                      <a:alpha val="43137"/>
                    </a:srgbClr>
                  </a:outerShdw>
                </a:effectLst>
              </a:rPr>
              <a:t>Geneza 2:18). Am fost </a:t>
            </a:r>
            <a:r>
              <a:rPr lang="ro-RO" sz="2000" b="1" dirty="0" smtClean="0">
                <a:solidFill>
                  <a:schemeClr val="bg1"/>
                </a:solidFill>
                <a:effectLst>
                  <a:outerShdw blurRad="38100" dist="38100" dir="2700000" algn="tl">
                    <a:srgbClr val="000000">
                      <a:alpha val="43137"/>
                    </a:srgbClr>
                  </a:outerShdw>
                </a:effectLst>
              </a:rPr>
              <a:t>creaţi </a:t>
            </a:r>
            <a:r>
              <a:rPr lang="ro-RO" sz="2000" b="1" dirty="0">
                <a:solidFill>
                  <a:schemeClr val="bg1"/>
                </a:solidFill>
                <a:effectLst>
                  <a:outerShdw blurRad="38100" dist="38100" dir="2700000" algn="tl">
                    <a:srgbClr val="000000">
                      <a:alpha val="43137"/>
                    </a:srgbClr>
                  </a:outerShdw>
                </a:effectLst>
              </a:rPr>
              <a:t>să trăim în compania altora. Aceasta este starea noastră ideală.</a:t>
            </a:r>
          </a:p>
          <a:p>
            <a:pPr>
              <a:spcBef>
                <a:spcPts val="600"/>
              </a:spcBef>
            </a:pPr>
            <a:r>
              <a:rPr lang="ro-RO" sz="2000" b="1" dirty="0">
                <a:solidFill>
                  <a:schemeClr val="bg1"/>
                </a:solidFill>
                <a:effectLst>
                  <a:outerShdw blurRad="38100" dist="38100" dir="2700000" algn="tl">
                    <a:srgbClr val="000000">
                      <a:alpha val="43137"/>
                    </a:srgbClr>
                  </a:outerShdw>
                </a:effectLst>
              </a:rPr>
              <a:t>Cu toate acestea, unele persoane trăiesc în singurătate datorită </a:t>
            </a:r>
            <a:r>
              <a:rPr lang="ro-RO" sz="2000" b="1" dirty="0" smtClean="0">
                <a:solidFill>
                  <a:schemeClr val="bg1"/>
                </a:solidFill>
                <a:effectLst>
                  <a:outerShdw blurRad="38100" dist="38100" dir="2700000" algn="tl">
                    <a:srgbClr val="000000">
                      <a:alpha val="43137"/>
                    </a:srgbClr>
                  </a:outerShdw>
                </a:effectLst>
              </a:rPr>
              <a:t>circumstanţelor </a:t>
            </a:r>
            <a:r>
              <a:rPr lang="ro-RO" sz="2000" b="1" dirty="0">
                <a:solidFill>
                  <a:schemeClr val="bg1"/>
                </a:solidFill>
                <a:effectLst>
                  <a:outerShdw blurRad="38100" dist="38100" dir="2700000" algn="tl">
                    <a:srgbClr val="000000">
                      <a:alpha val="43137"/>
                    </a:srgbClr>
                  </a:outerShdw>
                </a:effectLst>
              </a:rPr>
              <a:t>sau a deciziilor lor</a:t>
            </a:r>
            <a:r>
              <a:rPr lang="ro-RO" sz="2000" b="1" dirty="0" smtClean="0">
                <a:solidFill>
                  <a:schemeClr val="bg1"/>
                </a:solidFill>
                <a:effectLst>
                  <a:outerShdw blurRad="38100" dist="38100" dir="2700000" algn="tl">
                    <a:srgbClr val="000000">
                      <a:alpha val="43137"/>
                    </a:srgbClr>
                  </a:outerShdw>
                </a:effectLst>
              </a:rPr>
              <a:t>.</a:t>
            </a:r>
            <a:endParaRPr lang="ro-RO" sz="2000" b="1" dirty="0">
              <a:solidFill>
                <a:schemeClr val="bg1"/>
              </a:solidFill>
              <a:effectLst>
                <a:outerShdw blurRad="38100" dist="38100" dir="2700000" algn="tl">
                  <a:srgbClr val="000000">
                    <a:alpha val="43137"/>
                  </a:srgbClr>
                </a:outerShdw>
              </a:effectLst>
            </a:endParaRPr>
          </a:p>
        </p:txBody>
      </p:sp>
      <p:sp>
        <p:nvSpPr>
          <p:cNvPr id="4" name="Rectángulo 3">
            <a:extLst>
              <a:ext uri="{FF2B5EF4-FFF2-40B4-BE49-F238E27FC236}">
                <a16:creationId xmlns:a16="http://schemas.microsoft.com/office/drawing/2014/main" xmlns="" id="{7D7EF141-1D63-4C00-B297-F4925F6DCE5E}"/>
              </a:ext>
            </a:extLst>
          </p:cNvPr>
          <p:cNvSpPr/>
          <p:nvPr/>
        </p:nvSpPr>
        <p:spPr>
          <a:xfrm>
            <a:off x="539933" y="1866791"/>
            <a:ext cx="2629988" cy="1015663"/>
          </a:xfrm>
          <a:prstGeom prst="rect">
            <a:avLst/>
          </a:prstGeom>
        </p:spPr>
        <p:txBody>
          <a:bodyPr wrap="square">
            <a:spAutoFit/>
          </a:bodyPr>
          <a:lstStyle/>
          <a:p>
            <a:pPr>
              <a:spcBef>
                <a:spcPts val="600"/>
              </a:spcBef>
            </a:pPr>
            <a:r>
              <a:rPr lang="ro-RO" sz="2000" b="1" dirty="0">
                <a:solidFill>
                  <a:schemeClr val="bg1"/>
                </a:solidFill>
                <a:effectLst>
                  <a:outerShdw blurRad="38100" dist="38100" dir="2700000" algn="tl">
                    <a:srgbClr val="000000">
                      <a:alpha val="43137"/>
                    </a:srgbClr>
                  </a:outerShdw>
                </a:effectLst>
              </a:rPr>
              <a:t>Să vedem ce spune Biblia despre companie </a:t>
            </a:r>
            <a:r>
              <a:rPr lang="ro-RO" sz="2000" b="1" dirty="0" smtClean="0">
                <a:solidFill>
                  <a:schemeClr val="bg1"/>
                </a:solidFill>
                <a:effectLst>
                  <a:outerShdw blurRad="38100" dist="38100" dir="2700000" algn="tl">
                    <a:srgbClr val="000000">
                      <a:alpha val="43137"/>
                    </a:srgbClr>
                  </a:outerShdw>
                </a:effectLst>
              </a:rPr>
              <a:t>şi </a:t>
            </a:r>
            <a:r>
              <a:rPr lang="ro-RO" sz="2000" b="1" dirty="0">
                <a:solidFill>
                  <a:schemeClr val="bg1"/>
                </a:solidFill>
                <a:effectLst>
                  <a:outerShdw blurRad="38100" dist="38100" dir="2700000" algn="tl">
                    <a:srgbClr val="000000">
                      <a:alpha val="43137"/>
                    </a:srgbClr>
                  </a:outerShdw>
                </a:effectLst>
              </a:rPr>
              <a:t>solitudine</a:t>
            </a:r>
            <a:r>
              <a:rPr lang="ro-RO" sz="2000" b="1" dirty="0" smtClean="0">
                <a:solidFill>
                  <a:schemeClr val="bg1"/>
                </a:solidFill>
                <a:effectLst>
                  <a:outerShdw blurRad="38100" dist="38100" dir="2700000" algn="tl">
                    <a:srgbClr val="000000">
                      <a:alpha val="43137"/>
                    </a:srgbClr>
                  </a:outerShdw>
                </a:effectLst>
              </a:rPr>
              <a:t>.</a:t>
            </a:r>
            <a:endParaRPr lang="ro-RO" sz="2000" b="1" dirty="0">
              <a:solidFill>
                <a:schemeClr val="bg1"/>
              </a:solidFill>
              <a:effectLst>
                <a:outerShdw blurRad="38100" dist="38100" dir="2700000" algn="tl">
                  <a:srgbClr val="000000">
                    <a:alpha val="43137"/>
                  </a:srgbClr>
                </a:outerShdw>
              </a:effectLst>
            </a:endParaRPr>
          </a:p>
        </p:txBody>
      </p:sp>
      <p:pic>
        <p:nvPicPr>
          <p:cNvPr id="14" name="Imagen 13" descr="Imagen que contiene monitor, pantalla, electrónica&#10;&#10;Descripción generada automáticamente">
            <a:extLst>
              <a:ext uri="{FF2B5EF4-FFF2-40B4-BE49-F238E27FC236}">
                <a16:creationId xmlns:a16="http://schemas.microsoft.com/office/drawing/2014/main" xmlns="" id="{B9DBCFE9-77BC-4EF8-A7FC-0E9E90E3CB6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73817" y="4259818"/>
            <a:ext cx="747636" cy="286187"/>
          </a:xfrm>
          <a:prstGeom prst="rect">
            <a:avLst/>
          </a:prstGeom>
          <a:effectLst>
            <a:outerShdw blurRad="50800" dist="38100" dir="2700000" algn="tl" rotWithShape="0">
              <a:schemeClr val="bg1">
                <a:alpha val="40000"/>
              </a:schemeClr>
            </a:outerShdw>
          </a:effectLst>
        </p:spPr>
      </p:pic>
      <p:pic>
        <p:nvPicPr>
          <p:cNvPr id="16" name="Imagen 15">
            <a:extLst>
              <a:ext uri="{FF2B5EF4-FFF2-40B4-BE49-F238E27FC236}">
                <a16:creationId xmlns:a16="http://schemas.microsoft.com/office/drawing/2014/main" xmlns="" id="{7FDB69B5-C068-47E2-AB6C-84184589DE15}"/>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73820" y="5449847"/>
            <a:ext cx="747636" cy="285437"/>
          </a:xfrm>
          <a:prstGeom prst="rect">
            <a:avLst/>
          </a:prstGeom>
          <a:effectLst>
            <a:outerShdw blurRad="50800" dist="38100" dir="2700000" algn="tl" rotWithShape="0">
              <a:schemeClr val="bg1">
                <a:alpha val="40000"/>
              </a:schemeClr>
            </a:outerShdw>
          </a:effectLst>
        </p:spPr>
      </p:pic>
      <p:pic>
        <p:nvPicPr>
          <p:cNvPr id="18" name="Imagen 17">
            <a:extLst>
              <a:ext uri="{FF2B5EF4-FFF2-40B4-BE49-F238E27FC236}">
                <a16:creationId xmlns:a16="http://schemas.microsoft.com/office/drawing/2014/main" xmlns="" id="{DB806B28-E30E-4B02-B189-982BC4D06D7D}"/>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73818" y="3610001"/>
            <a:ext cx="747635" cy="286439"/>
          </a:xfrm>
          <a:prstGeom prst="rect">
            <a:avLst/>
          </a:prstGeom>
          <a:effectLst>
            <a:outerShdw blurRad="50800" dist="38100" dir="2700000" algn="tl" rotWithShape="0">
              <a:schemeClr val="bg1">
                <a:alpha val="40000"/>
              </a:schemeClr>
            </a:outerShdw>
          </a:effectLst>
        </p:spPr>
      </p:pic>
      <p:pic>
        <p:nvPicPr>
          <p:cNvPr id="22" name="Imagen 21">
            <a:extLst>
              <a:ext uri="{FF2B5EF4-FFF2-40B4-BE49-F238E27FC236}">
                <a16:creationId xmlns:a16="http://schemas.microsoft.com/office/drawing/2014/main" xmlns="" id="{81C28E1E-46F8-44A3-9F73-67AB2E30A38E}"/>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279186" y="5877428"/>
            <a:ext cx="280852" cy="281773"/>
          </a:xfrm>
          <a:prstGeom prst="rect">
            <a:avLst/>
          </a:prstGeom>
        </p:spPr>
      </p:pic>
      <p:pic>
        <p:nvPicPr>
          <p:cNvPr id="24" name="Imagen 23" descr="Imagen que contiene puño de acero&#10;&#10;Descripción generada automáticamente">
            <a:extLst>
              <a:ext uri="{FF2B5EF4-FFF2-40B4-BE49-F238E27FC236}">
                <a16:creationId xmlns:a16="http://schemas.microsoft.com/office/drawing/2014/main" xmlns="" id="{67EA1F58-2EEB-49C5-B629-0A940813C7C7}"/>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1279186" y="6236058"/>
            <a:ext cx="280852" cy="280852"/>
          </a:xfrm>
          <a:prstGeom prst="rect">
            <a:avLst/>
          </a:prstGeom>
        </p:spPr>
      </p:pic>
      <p:pic>
        <p:nvPicPr>
          <p:cNvPr id="26" name="Imagen 25">
            <a:extLst>
              <a:ext uri="{FF2B5EF4-FFF2-40B4-BE49-F238E27FC236}">
                <a16:creationId xmlns:a16="http://schemas.microsoft.com/office/drawing/2014/main" xmlns="" id="{40D7E77E-E942-4C1F-969F-4A9D50145BD6}"/>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279186" y="4651105"/>
            <a:ext cx="280852" cy="281773"/>
          </a:xfrm>
          <a:prstGeom prst="rect">
            <a:avLst/>
          </a:prstGeom>
        </p:spPr>
      </p:pic>
      <p:pic>
        <p:nvPicPr>
          <p:cNvPr id="30" name="Imagen 29">
            <a:extLst>
              <a:ext uri="{FF2B5EF4-FFF2-40B4-BE49-F238E27FC236}">
                <a16:creationId xmlns:a16="http://schemas.microsoft.com/office/drawing/2014/main" xmlns="" id="{F90D1E8A-C6C9-4099-9A90-9E7E972FDED3}"/>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1279186" y="5002969"/>
            <a:ext cx="280852" cy="280852"/>
          </a:xfrm>
          <a:prstGeom prst="rect">
            <a:avLst/>
          </a:prstGeom>
        </p:spPr>
      </p:pic>
    </p:spTree>
    <p:extLst>
      <p:ext uri="{BB962C8B-B14F-4D97-AF65-F5344CB8AC3E}">
        <p14:creationId xmlns:p14="http://schemas.microsoft.com/office/powerpoint/2010/main" xmlns="" val="19019899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ppt_x</p:attrName>
                                        </p:attrNameLst>
                                      </p:cBhvr>
                                      <p:tavLst>
                                        <p:tav tm="0">
                                          <p:val>
                                            <p:strVal val="#ppt_x-#ppt_w/2"/>
                                          </p:val>
                                        </p:tav>
                                        <p:tav tm="100000">
                                          <p:val>
                                            <p:strVal val="#ppt_x"/>
                                          </p:val>
                                        </p:tav>
                                      </p:tavLst>
                                    </p:anim>
                                    <p:anim calcmode="lin" valueType="num">
                                      <p:cBhvr>
                                        <p:cTn id="29" dur="500" fill="hold"/>
                                        <p:tgtEl>
                                          <p:spTgt spid="18"/>
                                        </p:tgtEl>
                                        <p:attrNameLst>
                                          <p:attrName>ppt_y</p:attrName>
                                        </p:attrNameLst>
                                      </p:cBhvr>
                                      <p:tavLst>
                                        <p:tav tm="0">
                                          <p:val>
                                            <p:strVal val="#ppt_y"/>
                                          </p:val>
                                        </p:tav>
                                        <p:tav tm="100000">
                                          <p:val>
                                            <p:strVal val="#ppt_y"/>
                                          </p:val>
                                        </p:tav>
                                      </p:tavLst>
                                    </p:anim>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strVal val="#ppt_h"/>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ppt_x</p:attrName>
                                        </p:attrNameLst>
                                      </p:cBhvr>
                                      <p:tavLst>
                                        <p:tav tm="0">
                                          <p:val>
                                            <p:strVal val="#ppt_x-#ppt_w/2"/>
                                          </p:val>
                                        </p:tav>
                                        <p:tav tm="100000">
                                          <p:val>
                                            <p:strVal val="#ppt_x"/>
                                          </p:val>
                                        </p:tav>
                                      </p:tavLst>
                                    </p:anim>
                                    <p:anim calcmode="lin" valueType="num">
                                      <p:cBhvr>
                                        <p:cTn id="41" dur="500" fill="hold"/>
                                        <p:tgtEl>
                                          <p:spTgt spid="14"/>
                                        </p:tgtEl>
                                        <p:attrNameLst>
                                          <p:attrName>ppt_y</p:attrName>
                                        </p:attrNameLst>
                                      </p:cBhvr>
                                      <p:tavLst>
                                        <p:tav tm="0">
                                          <p:val>
                                            <p:strVal val="#ppt_y"/>
                                          </p:val>
                                        </p:tav>
                                        <p:tav tm="100000">
                                          <p:val>
                                            <p:strVal val="#ppt_y"/>
                                          </p:val>
                                        </p:tav>
                                      </p:tavLst>
                                    </p:anim>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strVal val="#ppt_h"/>
                                          </p:val>
                                        </p:tav>
                                        <p:tav tm="100000">
                                          <p:val>
                                            <p:strVal val="#ppt_h"/>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wipe(left)">
                                      <p:cBhvr>
                                        <p:cTn id="47" dur="500"/>
                                        <p:tgtEl>
                                          <p:spTgt spid="2">
                                            <p:txEl>
                                              <p:pRg st="1" end="1"/>
                                            </p:txEl>
                                          </p:spTgt>
                                        </p:tgtEl>
                                      </p:cBhvr>
                                    </p:animEffect>
                                  </p:childTnLst>
                                </p:cTn>
                              </p:par>
                            </p:childTnLst>
                          </p:cTn>
                        </p:par>
                        <p:par>
                          <p:cTn id="48" fill="hold">
                            <p:stCondLst>
                              <p:cond delay="1000"/>
                            </p:stCondLst>
                            <p:childTnLst>
                              <p:par>
                                <p:cTn id="49" presetID="53" presetClass="entr" presetSubtype="16"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500"/>
                            </p:stCondLst>
                            <p:childTnLst>
                              <p:par>
                                <p:cTn id="58" presetID="53" presetClass="entr" presetSubtype="16"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
                                            <p:txEl>
                                              <p:pRg st="3" end="3"/>
                                            </p:txEl>
                                          </p:spTgt>
                                        </p:tgtEl>
                                        <p:attrNameLst>
                                          <p:attrName>style.visibility</p:attrName>
                                        </p:attrNameLst>
                                      </p:cBhvr>
                                      <p:to>
                                        <p:strVal val="visible"/>
                                      </p:to>
                                    </p:set>
                                    <p:animEffect transition="in" filter="wipe(left)">
                                      <p:cBhvr>
                                        <p:cTn id="65" dur="500"/>
                                        <p:tgtEl>
                                          <p:spTgt spid="2">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ppt_x</p:attrName>
                                        </p:attrNameLst>
                                      </p:cBhvr>
                                      <p:tavLst>
                                        <p:tav tm="0">
                                          <p:val>
                                            <p:strVal val="#ppt_x-#ppt_w/2"/>
                                          </p:val>
                                        </p:tav>
                                        <p:tav tm="100000">
                                          <p:val>
                                            <p:strVal val="#ppt_x"/>
                                          </p:val>
                                        </p:tav>
                                      </p:tavLst>
                                    </p:anim>
                                    <p:anim calcmode="lin" valueType="num">
                                      <p:cBhvr>
                                        <p:cTn id="71" dur="500" fill="hold"/>
                                        <p:tgtEl>
                                          <p:spTgt spid="16"/>
                                        </p:tgtEl>
                                        <p:attrNameLst>
                                          <p:attrName>ppt_y</p:attrName>
                                        </p:attrNameLst>
                                      </p:cBhvr>
                                      <p:tavLst>
                                        <p:tav tm="0">
                                          <p:val>
                                            <p:strVal val="#ppt_y"/>
                                          </p:val>
                                        </p:tav>
                                        <p:tav tm="100000">
                                          <p:val>
                                            <p:strVal val="#ppt_y"/>
                                          </p:val>
                                        </p:tav>
                                      </p:tavLst>
                                    </p:anim>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strVal val="#ppt_h"/>
                                          </p:val>
                                        </p:tav>
                                        <p:tav tm="100000">
                                          <p:val>
                                            <p:strVal val="#ppt_h"/>
                                          </p:val>
                                        </p:tav>
                                      </p:tavLst>
                                    </p:anim>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2">
                                            <p:txEl>
                                              <p:pRg st="4" end="4"/>
                                            </p:txEl>
                                          </p:spTgt>
                                        </p:tgtEl>
                                        <p:attrNameLst>
                                          <p:attrName>style.visibility</p:attrName>
                                        </p:attrNameLst>
                                      </p:cBhvr>
                                      <p:to>
                                        <p:strVal val="visible"/>
                                      </p:to>
                                    </p:set>
                                    <p:animEffect transition="in" filter="wipe(left)">
                                      <p:cBhvr>
                                        <p:cTn id="77" dur="500"/>
                                        <p:tgtEl>
                                          <p:spTgt spid="2">
                                            <p:txEl>
                                              <p:pRg st="4" end="4"/>
                                            </p:txEl>
                                          </p:spTgt>
                                        </p:tgtEl>
                                      </p:cBhvr>
                                    </p:animEffect>
                                  </p:childTnLst>
                                </p:cTn>
                              </p:par>
                            </p:childTnLst>
                          </p:cTn>
                        </p:par>
                        <p:par>
                          <p:cTn id="78" fill="hold">
                            <p:stCondLst>
                              <p:cond delay="1000"/>
                            </p:stCondLst>
                            <p:childTnLst>
                              <p:par>
                                <p:cTn id="79" presetID="53" presetClass="entr" presetSubtype="16" fill="hold"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txEl>
                                              <p:pRg st="5" end="5"/>
                                            </p:txEl>
                                          </p:spTgt>
                                        </p:tgtEl>
                                        <p:attrNameLst>
                                          <p:attrName>style.visibility</p:attrName>
                                        </p:attrNameLst>
                                      </p:cBhvr>
                                      <p:to>
                                        <p:strVal val="visible"/>
                                      </p:to>
                                    </p:set>
                                    <p:animEffect transition="in" filter="wipe(left)">
                                      <p:cBhvr>
                                        <p:cTn id="86" dur="500"/>
                                        <p:tgtEl>
                                          <p:spTgt spid="2">
                                            <p:txEl>
                                              <p:pRg st="5" end="5"/>
                                            </p:txEl>
                                          </p:spTgt>
                                        </p:tgtEl>
                                      </p:cBhvr>
                                    </p:animEffect>
                                  </p:childTnLst>
                                </p:cTn>
                              </p:par>
                            </p:childTnLst>
                          </p:cTn>
                        </p:par>
                        <p:par>
                          <p:cTn id="87" fill="hold">
                            <p:stCondLst>
                              <p:cond delay="1500"/>
                            </p:stCondLst>
                            <p:childTnLst>
                              <p:par>
                                <p:cTn id="88" presetID="53" presetClass="entr" presetSubtype="16" fill="hold"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txEl>
                                              <p:pRg st="6" end="6"/>
                                            </p:txEl>
                                          </p:spTgt>
                                        </p:tgtEl>
                                        <p:attrNameLst>
                                          <p:attrName>style.visibility</p:attrName>
                                        </p:attrNameLst>
                                      </p:cBhvr>
                                      <p:to>
                                        <p:strVal val="visible"/>
                                      </p:to>
                                    </p:set>
                                    <p:animEffect transition="in" filter="wipe(left)">
                                      <p:cBhvr>
                                        <p:cTn id="9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6AB623CB-3701-46B3-BF9C-E8ACFA76EC7D}"/>
              </a:ext>
            </a:extLst>
          </p:cNvPr>
          <p:cNvSpPr/>
          <p:nvPr/>
        </p:nvSpPr>
        <p:spPr>
          <a:xfrm>
            <a:off x="0" y="329301"/>
            <a:ext cx="6461760" cy="769441"/>
          </a:xfrm>
          <a:prstGeom prst="rect">
            <a:avLst/>
          </a:prstGeom>
        </p:spPr>
        <p:txBody>
          <a:bodyPr wrap="square">
            <a:spAutoFit/>
          </a:bodyPr>
          <a:lstStyle/>
          <a:p>
            <a:pPr algn="ctr"/>
            <a:r>
              <a:rPr lang="ro-RO" sz="4400" b="1" smtClean="0">
                <a:ln w="6600">
                  <a:solidFill>
                    <a:srgbClr val="BD4241"/>
                  </a:solidFill>
                  <a:prstDash val="solid"/>
                </a:ln>
                <a:solidFill>
                  <a:srgbClr val="FFFFFF"/>
                </a:solidFill>
                <a:effectLst>
                  <a:outerShdw dist="38100" dir="2700000" algn="tl" rotWithShape="0">
                    <a:srgbClr val="D37F7F"/>
                  </a:outerShdw>
                </a:effectLst>
              </a:rPr>
              <a:t>COMPANIA</a:t>
            </a:r>
            <a:endParaRPr lang="ro-RO" sz="4400" b="1">
              <a:ln w="6600">
                <a:solidFill>
                  <a:srgbClr val="BD4241"/>
                </a:solidFill>
                <a:prstDash val="solid"/>
              </a:ln>
              <a:solidFill>
                <a:srgbClr val="FFFFFF"/>
              </a:solidFill>
              <a:effectLst>
                <a:outerShdw dist="38100" dir="2700000" algn="tl" rotWithShape="0">
                  <a:srgbClr val="D37F7F"/>
                </a:outerShdw>
              </a:effectLst>
            </a:endParaRPr>
          </a:p>
        </p:txBody>
      </p:sp>
      <p:sp>
        <p:nvSpPr>
          <p:cNvPr id="3" name="Rectángulo 2">
            <a:extLst>
              <a:ext uri="{FF2B5EF4-FFF2-40B4-BE49-F238E27FC236}">
                <a16:creationId xmlns:a16="http://schemas.microsoft.com/office/drawing/2014/main" xmlns="" id="{4CA02BE1-8DDB-419D-8376-BBE2B6E6E03A}"/>
              </a:ext>
            </a:extLst>
          </p:cNvPr>
          <p:cNvSpPr/>
          <p:nvPr/>
        </p:nvSpPr>
        <p:spPr>
          <a:xfrm>
            <a:off x="347137" y="1065309"/>
            <a:ext cx="5790901" cy="646331"/>
          </a:xfrm>
          <a:prstGeom prst="rect">
            <a:avLst/>
          </a:prstGeom>
        </p:spPr>
        <p:txBody>
          <a:bodyPr wrap="square">
            <a:spAutoFit/>
          </a:bodyPr>
          <a:lstStyle/>
          <a:p>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a:t>
            </a:r>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Mai </a:t>
            </a:r>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bine doi decât </a:t>
            </a:r>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unul</a:t>
            </a:r>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 căci iau o plată cu atât mai bună pentru munca </a:t>
            </a:r>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lor</a:t>
            </a:r>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 </a:t>
            </a:r>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(Eclesiastul</a:t>
            </a:r>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 4:9</a:t>
            </a:r>
            <a:r>
              <a:rPr lang="ro-RO" b="1" smtClean="0">
                <a:solidFill>
                  <a:srgbClr val="CABCE6"/>
                </a:solidFill>
                <a:effectLst>
                  <a:outerShdw blurRad="38100" dist="38100" dir="2700000" algn="tl">
                    <a:srgbClr val="000000">
                      <a:alpha val="43137"/>
                    </a:srgbClr>
                  </a:outerShdw>
                </a:effectLst>
                <a:latin typeface="Comic Sans MS" panose="030F0702030302020204" pitchFamily="66" charset="0"/>
              </a:rPr>
              <a:t>)</a:t>
            </a:r>
            <a:endParaRPr lang="ro-RO" sz="1600" b="1">
              <a:solidFill>
                <a:srgbClr val="CABCE6"/>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694A8D3A-0B59-495F-BAB0-DC87F9FA8109}"/>
              </a:ext>
            </a:extLst>
          </p:cNvPr>
          <p:cNvSpPr txBox="1"/>
          <p:nvPr/>
        </p:nvSpPr>
        <p:spPr>
          <a:xfrm>
            <a:off x="3692434" y="2014534"/>
            <a:ext cx="5338354" cy="4324261"/>
          </a:xfrm>
          <a:prstGeom prst="rect">
            <a:avLst/>
          </a:prstGeom>
          <a:noFill/>
        </p:spPr>
        <p:txBody>
          <a:bodyPr wrap="square" rtlCol="0">
            <a:spAutoFit/>
          </a:bodyPr>
          <a:lstStyle/>
          <a:p>
            <a:pPr>
              <a:spcBef>
                <a:spcPts val="600"/>
              </a:spcBef>
            </a:pPr>
            <a:r>
              <a:rPr lang="ro-RO" sz="2000" b="1" dirty="0">
                <a:solidFill>
                  <a:schemeClr val="bg1"/>
                </a:solidFill>
                <a:effectLst>
                  <a:glow rad="127000">
                    <a:srgbClr val="3B191A"/>
                  </a:glow>
                </a:effectLst>
              </a:rPr>
              <a:t>Solomon explică de ce ar trebui să ne </a:t>
            </a:r>
            <a:r>
              <a:rPr lang="ro-RO" sz="2000" b="1" dirty="0" smtClean="0">
                <a:solidFill>
                  <a:schemeClr val="bg1"/>
                </a:solidFill>
                <a:effectLst>
                  <a:glow rad="127000">
                    <a:srgbClr val="3B191A"/>
                  </a:glow>
                </a:effectLst>
              </a:rPr>
              <a:t>împărţim viaţa </a:t>
            </a:r>
            <a:r>
              <a:rPr lang="ro-RO" sz="2000" b="1" dirty="0">
                <a:solidFill>
                  <a:schemeClr val="bg1"/>
                </a:solidFill>
                <a:effectLst>
                  <a:glow rad="127000">
                    <a:srgbClr val="3B191A"/>
                  </a:glow>
                </a:effectLst>
              </a:rPr>
              <a:t>cu o altă persoană, prin căsătorie, </a:t>
            </a:r>
            <a:r>
              <a:rPr lang="ro-RO" sz="2000" b="1" dirty="0" smtClean="0">
                <a:solidFill>
                  <a:schemeClr val="bg1"/>
                </a:solidFill>
                <a:effectLst>
                  <a:glow rad="127000">
                    <a:srgbClr val="3B191A"/>
                  </a:glow>
                </a:effectLst>
              </a:rPr>
              <a:t>şi </a:t>
            </a:r>
            <a:r>
              <a:rPr lang="ro-RO" sz="2000" b="1" dirty="0">
                <a:solidFill>
                  <a:schemeClr val="bg1"/>
                </a:solidFill>
                <a:effectLst>
                  <a:glow rad="127000">
                    <a:srgbClr val="3B191A"/>
                  </a:glow>
                </a:effectLst>
              </a:rPr>
              <a:t>cu Dumnezeu („Funia împletită în trei nu se rupe </a:t>
            </a:r>
            <a:r>
              <a:rPr lang="ro-RO" sz="2000" b="1" dirty="0" smtClean="0">
                <a:solidFill>
                  <a:schemeClr val="bg1"/>
                </a:solidFill>
                <a:effectLst>
                  <a:glow rad="127000">
                    <a:srgbClr val="3B191A"/>
                  </a:glow>
                </a:effectLst>
              </a:rPr>
              <a:t>uşor</a:t>
            </a:r>
            <a:r>
              <a:rPr lang="ro-RO" sz="2000" b="1" dirty="0">
                <a:solidFill>
                  <a:schemeClr val="bg1"/>
                </a:solidFill>
                <a:effectLst>
                  <a:glow rad="127000">
                    <a:srgbClr val="3B191A"/>
                  </a:glow>
                </a:effectLst>
              </a:rPr>
              <a:t>.” Eclesiastul 4:12).</a:t>
            </a:r>
          </a:p>
          <a:p>
            <a:pPr>
              <a:spcBef>
                <a:spcPts val="600"/>
              </a:spcBef>
            </a:pPr>
            <a:r>
              <a:rPr lang="ro-RO" sz="2000" b="1" dirty="0">
                <a:solidFill>
                  <a:schemeClr val="bg1"/>
                </a:solidFill>
                <a:effectLst>
                  <a:glow rad="127000">
                    <a:srgbClr val="3B191A"/>
                  </a:glow>
                </a:effectLst>
              </a:rPr>
              <a:t>Dacă unul are o problemă, partenerul îl poate ajuta. Dacă unul are inima grea, celălalt îl poate încuraja. Împreună pot rezolva </a:t>
            </a:r>
            <a:r>
              <a:rPr lang="ro-RO" sz="2000" b="1" dirty="0" smtClean="0">
                <a:solidFill>
                  <a:schemeClr val="bg1"/>
                </a:solidFill>
                <a:effectLst>
                  <a:glow rad="127000">
                    <a:srgbClr val="3B191A"/>
                  </a:glow>
                </a:effectLst>
              </a:rPr>
              <a:t>situaţii </a:t>
            </a:r>
            <a:r>
              <a:rPr lang="ro-RO" sz="2000" b="1" dirty="0">
                <a:solidFill>
                  <a:schemeClr val="bg1"/>
                </a:solidFill>
                <a:effectLst>
                  <a:glow rad="127000">
                    <a:srgbClr val="3B191A"/>
                  </a:glow>
                </a:effectLst>
              </a:rPr>
              <a:t>pe care nu le-ar putea rezolva individual.</a:t>
            </a:r>
          </a:p>
          <a:p>
            <a:pPr>
              <a:spcBef>
                <a:spcPts val="600"/>
              </a:spcBef>
            </a:pPr>
            <a:r>
              <a:rPr lang="ro-RO" sz="2000" b="1" dirty="0">
                <a:solidFill>
                  <a:schemeClr val="bg1"/>
                </a:solidFill>
                <a:effectLst>
                  <a:glow rad="127000">
                    <a:srgbClr val="3B191A"/>
                  </a:glow>
                </a:effectLst>
              </a:rPr>
              <a:t>Chiar </a:t>
            </a:r>
            <a:r>
              <a:rPr lang="ro-RO" sz="2000" b="1" dirty="0" smtClean="0">
                <a:solidFill>
                  <a:schemeClr val="bg1"/>
                </a:solidFill>
                <a:effectLst>
                  <a:glow rad="127000">
                    <a:srgbClr val="3B191A"/>
                  </a:glow>
                </a:effectLst>
              </a:rPr>
              <a:t>şi </a:t>
            </a:r>
            <a:r>
              <a:rPr lang="ro-RO" sz="2000" b="1" dirty="0">
                <a:solidFill>
                  <a:schemeClr val="bg1"/>
                </a:solidFill>
                <a:effectLst>
                  <a:glow rad="127000">
                    <a:srgbClr val="3B191A"/>
                  </a:glow>
                </a:effectLst>
              </a:rPr>
              <a:t>la nivele mai </a:t>
            </a:r>
            <a:r>
              <a:rPr lang="ro-RO" sz="2000" b="1" dirty="0" smtClean="0">
                <a:solidFill>
                  <a:schemeClr val="bg1"/>
                </a:solidFill>
                <a:effectLst>
                  <a:glow rad="127000">
                    <a:srgbClr val="3B191A"/>
                  </a:glow>
                </a:effectLst>
              </a:rPr>
              <a:t>puţin </a:t>
            </a:r>
            <a:r>
              <a:rPr lang="ro-RO" sz="2000" b="1" dirty="0">
                <a:solidFill>
                  <a:schemeClr val="bg1"/>
                </a:solidFill>
                <a:effectLst>
                  <a:glow rad="127000">
                    <a:srgbClr val="3B191A"/>
                  </a:glow>
                </a:effectLst>
              </a:rPr>
              <a:t>adânci decât căsătoria oamenii au nevoie de companie.</a:t>
            </a:r>
          </a:p>
          <a:p>
            <a:pPr>
              <a:spcBef>
                <a:spcPts val="600"/>
              </a:spcBef>
            </a:pPr>
            <a:r>
              <a:rPr lang="ro-RO" sz="2000" b="1" dirty="0">
                <a:solidFill>
                  <a:schemeClr val="bg1"/>
                </a:solidFill>
                <a:effectLst>
                  <a:glow rad="127000">
                    <a:srgbClr val="3B191A"/>
                  </a:glow>
                </a:effectLst>
              </a:rPr>
              <a:t>Dar doar fiind în </a:t>
            </a:r>
            <a:r>
              <a:rPr lang="ro-RO" sz="2000" b="1" dirty="0" smtClean="0">
                <a:solidFill>
                  <a:schemeClr val="bg1"/>
                </a:solidFill>
                <a:effectLst>
                  <a:glow rad="127000">
                    <a:srgbClr val="3B191A"/>
                  </a:glow>
                </a:effectLst>
              </a:rPr>
              <a:t>prezenţa </a:t>
            </a:r>
            <a:r>
              <a:rPr lang="ro-RO" sz="2000" b="1" dirty="0">
                <a:solidFill>
                  <a:schemeClr val="bg1"/>
                </a:solidFill>
                <a:effectLst>
                  <a:glow rad="127000">
                    <a:srgbClr val="3B191A"/>
                  </a:glow>
                </a:effectLst>
              </a:rPr>
              <a:t>altor </a:t>
            </a:r>
            <a:r>
              <a:rPr lang="ro-RO" sz="2000" b="1" dirty="0" smtClean="0">
                <a:solidFill>
                  <a:schemeClr val="bg1"/>
                </a:solidFill>
                <a:effectLst>
                  <a:glow rad="127000">
                    <a:srgbClr val="3B191A"/>
                  </a:glow>
                </a:effectLst>
              </a:rPr>
              <a:t>fiinţe </a:t>
            </a:r>
            <a:r>
              <a:rPr lang="ro-RO" sz="2000" b="1" dirty="0">
                <a:solidFill>
                  <a:schemeClr val="bg1"/>
                </a:solidFill>
                <a:effectLst>
                  <a:glow rad="127000">
                    <a:srgbClr val="3B191A"/>
                  </a:glow>
                </a:effectLst>
              </a:rPr>
              <a:t>nu înseamnă </a:t>
            </a:r>
            <a:r>
              <a:rPr lang="ro-RO" sz="2000" b="1" dirty="0" smtClean="0">
                <a:solidFill>
                  <a:schemeClr val="bg1"/>
                </a:solidFill>
                <a:effectLst>
                  <a:glow rad="127000">
                    <a:srgbClr val="3B191A"/>
                  </a:glow>
                </a:effectLst>
              </a:rPr>
              <a:t>şi </a:t>
            </a:r>
            <a:r>
              <a:rPr lang="ro-RO" sz="2000" b="1" dirty="0">
                <a:solidFill>
                  <a:schemeClr val="bg1"/>
                </a:solidFill>
                <a:effectLst>
                  <a:glow rad="127000">
                    <a:srgbClr val="3B191A"/>
                  </a:glow>
                </a:effectLst>
              </a:rPr>
              <a:t>că nu ne putem </a:t>
            </a:r>
            <a:r>
              <a:rPr lang="ro-RO" sz="2000" b="1" dirty="0" smtClean="0">
                <a:solidFill>
                  <a:schemeClr val="bg1"/>
                </a:solidFill>
                <a:effectLst>
                  <a:glow rad="127000">
                    <a:srgbClr val="3B191A"/>
                  </a:glow>
                </a:effectLst>
              </a:rPr>
              <a:t>simţii </a:t>
            </a:r>
            <a:r>
              <a:rPr lang="ro-RO" sz="2000" b="1" dirty="0">
                <a:solidFill>
                  <a:schemeClr val="bg1"/>
                </a:solidFill>
                <a:effectLst>
                  <a:glow rad="127000">
                    <a:srgbClr val="3B191A"/>
                  </a:glow>
                </a:effectLst>
              </a:rPr>
              <a:t>singuri sau </a:t>
            </a:r>
            <a:r>
              <a:rPr lang="ro-RO" sz="2000" b="1" dirty="0" smtClean="0">
                <a:solidFill>
                  <a:schemeClr val="bg1"/>
                </a:solidFill>
                <a:effectLst>
                  <a:glow rad="127000">
                    <a:srgbClr val="3B191A"/>
                  </a:glow>
                </a:effectLst>
              </a:rPr>
              <a:t>alienaţi </a:t>
            </a:r>
            <a:r>
              <a:rPr lang="ro-RO" sz="2000" b="1" dirty="0">
                <a:solidFill>
                  <a:schemeClr val="bg1"/>
                </a:solidFill>
                <a:effectLst>
                  <a:glow rad="127000">
                    <a:srgbClr val="3B191A"/>
                  </a:glow>
                </a:effectLst>
              </a:rPr>
              <a:t>sau în nevoie de companie. </a:t>
            </a:r>
          </a:p>
        </p:txBody>
      </p:sp>
      <p:pic>
        <p:nvPicPr>
          <p:cNvPr id="1026" name="Picture 2" descr="https://craigbcooper.files.wordpress.com/2017/10/satans-cord-of-three-strands.jpg">
            <a:extLst>
              <a:ext uri="{FF2B5EF4-FFF2-40B4-BE49-F238E27FC236}">
                <a16:creationId xmlns:a16="http://schemas.microsoft.com/office/drawing/2014/main" xmlns="" id="{003BC625-4755-42FB-9F63-E768777507D8}"/>
              </a:ext>
            </a:extLst>
          </p:cNvPr>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461760" y="494356"/>
            <a:ext cx="2429693" cy="1208772"/>
          </a:xfrm>
          <a:prstGeom prst="rect">
            <a:avLst/>
          </a:prstGeom>
          <a:noFill/>
          <a:effectLst>
            <a:softEdge rad="381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63016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4" dur="1000" fill="hold"/>
                                        <p:tgtEl>
                                          <p:spTgt spid="102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026"/>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wipe(left)">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wipe(left)">
                                      <p:cBhvr>
                                        <p:cTn id="4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brightnessContrast bright="3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8C317399-F680-4089-A594-71BC0534FBA2}"/>
              </a:ext>
            </a:extLst>
          </p:cNvPr>
          <p:cNvSpPr/>
          <p:nvPr/>
        </p:nvSpPr>
        <p:spPr>
          <a:xfrm>
            <a:off x="0" y="0"/>
            <a:ext cx="6823203" cy="769441"/>
          </a:xfrm>
          <a:prstGeom prst="rect">
            <a:avLst/>
          </a:prstGeom>
        </p:spPr>
        <p:txBody>
          <a:bodyPr wrap="square">
            <a:spAutoFit/>
          </a:bodyPr>
          <a:lstStyle/>
          <a:p>
            <a:pPr algn="ctr"/>
            <a:r>
              <a:rPr lang="ro-RO" sz="4400" b="1">
                <a:ln w="13462">
                  <a:solidFill>
                    <a:schemeClr val="bg1"/>
                  </a:solidFill>
                  <a:prstDash val="solid"/>
                </a:ln>
                <a:solidFill>
                  <a:schemeClr val="accent4">
                    <a:lumMod val="50000"/>
                  </a:schemeClr>
                </a:solidFill>
                <a:effectLst>
                  <a:outerShdw dist="38100" dir="2700000" algn="bl" rotWithShape="0">
                    <a:schemeClr val="accent5"/>
                  </a:outerShdw>
                </a:effectLst>
              </a:rPr>
              <a:t>SINGURĂTATEA </a:t>
            </a:r>
            <a:r>
              <a:rPr lang="ro-RO" sz="4400" b="1" smtClean="0">
                <a:ln w="13462">
                  <a:solidFill>
                    <a:schemeClr val="bg1"/>
                  </a:solidFill>
                  <a:prstDash val="solid"/>
                </a:ln>
                <a:solidFill>
                  <a:schemeClr val="accent4">
                    <a:lumMod val="50000"/>
                  </a:schemeClr>
                </a:solidFill>
                <a:effectLst>
                  <a:outerShdw dist="38100" dir="2700000" algn="bl" rotWithShape="0">
                    <a:schemeClr val="accent5"/>
                  </a:outerShdw>
                </a:effectLst>
              </a:rPr>
              <a:t>FIZICĂ</a:t>
            </a:r>
            <a:endParaRPr lang="ro-RO" sz="4400" b="1">
              <a:ln w="13462">
                <a:solidFill>
                  <a:schemeClr val="bg1"/>
                </a:solidFill>
                <a:prstDash val="solid"/>
              </a:ln>
              <a:solidFill>
                <a:schemeClr val="accent4">
                  <a:lumMod val="50000"/>
                </a:schemeClr>
              </a:solidFill>
              <a:effectLst>
                <a:outerShdw dist="38100" dir="2700000" algn="bl" rotWithShape="0">
                  <a:schemeClr val="accent5"/>
                </a:outerShdw>
              </a:effectLst>
            </a:endParaRPr>
          </a:p>
        </p:txBody>
      </p:sp>
      <p:sp>
        <p:nvSpPr>
          <p:cNvPr id="4" name="Rectángulo 3">
            <a:extLst>
              <a:ext uri="{FF2B5EF4-FFF2-40B4-BE49-F238E27FC236}">
                <a16:creationId xmlns:a16="http://schemas.microsoft.com/office/drawing/2014/main" xmlns="" id="{9059CAC7-D8AC-4B6D-B263-2B329A1A2C8C}"/>
              </a:ext>
            </a:extLst>
          </p:cNvPr>
          <p:cNvSpPr/>
          <p:nvPr/>
        </p:nvSpPr>
        <p:spPr>
          <a:xfrm>
            <a:off x="376664" y="722988"/>
            <a:ext cx="6069874" cy="646331"/>
          </a:xfrm>
          <a:prstGeom prst="rect">
            <a:avLst/>
          </a:prstGeom>
        </p:spPr>
        <p:txBody>
          <a:bodyPr wrap="square">
            <a:spAutoFit/>
            <a:scene3d>
              <a:camera prst="orthographicFront"/>
              <a:lightRig rig="threePt" dir="t"/>
            </a:scene3d>
            <a:sp3d extrusionH="57150">
              <a:bevelT w="38100" h="38100"/>
            </a:sp3d>
          </a:bodyPr>
          <a:lstStyle/>
          <a:p>
            <a:r>
              <a:rPr lang="ro-RO" b="1" dirty="0" smtClean="0">
                <a:solidFill>
                  <a:schemeClr val="accent2">
                    <a:lumMod val="75000"/>
                  </a:schemeClr>
                </a:solidFill>
                <a:effectLst>
                  <a:glow rad="127000">
                    <a:schemeClr val="accent5">
                      <a:lumMod val="40000"/>
                      <a:lumOff val="60000"/>
                    </a:schemeClr>
                  </a:glow>
                </a:effectLst>
                <a:latin typeface="Comic Sans MS" panose="030F0702030302020204" pitchFamily="66" charset="0"/>
              </a:rPr>
              <a:t>„Celor neînsuraţi şi văduvelor, le spun că este bine pentru ei să rămână ca mine.” </a:t>
            </a:r>
            <a:r>
              <a:rPr lang="ro-RO" sz="1600" b="1" dirty="0" smtClean="0">
                <a:solidFill>
                  <a:schemeClr val="accent2">
                    <a:lumMod val="75000"/>
                  </a:schemeClr>
                </a:solidFill>
                <a:effectLst>
                  <a:glow rad="127000">
                    <a:schemeClr val="accent5">
                      <a:lumMod val="40000"/>
                      <a:lumOff val="60000"/>
                    </a:schemeClr>
                  </a:glow>
                </a:effectLst>
                <a:latin typeface="Comic Sans MS" panose="030F0702030302020204" pitchFamily="66" charset="0"/>
              </a:rPr>
              <a:t>(1 Corinteni 7:8)</a:t>
            </a:r>
            <a:endParaRPr lang="ro-RO" sz="1600" b="1" dirty="0">
              <a:solidFill>
                <a:schemeClr val="accent2">
                  <a:lumMod val="75000"/>
                </a:schemeClr>
              </a:solidFill>
              <a:effectLst>
                <a:glow rad="127000">
                  <a:schemeClr val="accent5">
                    <a:lumMod val="40000"/>
                    <a:lumOff val="60000"/>
                  </a:schemeClr>
                </a:glow>
              </a:effectLst>
              <a:latin typeface="Comic Sans MS" panose="030F0702030302020204" pitchFamily="66" charset="0"/>
            </a:endParaRPr>
          </a:p>
        </p:txBody>
      </p:sp>
      <p:sp>
        <p:nvSpPr>
          <p:cNvPr id="5" name="CuadroTexto 4">
            <a:extLst>
              <a:ext uri="{FF2B5EF4-FFF2-40B4-BE49-F238E27FC236}">
                <a16:creationId xmlns:a16="http://schemas.microsoft.com/office/drawing/2014/main" xmlns="" id="{38A7EE80-6C44-4C08-B4F5-E9E4484CB26D}"/>
              </a:ext>
            </a:extLst>
          </p:cNvPr>
          <p:cNvSpPr txBox="1"/>
          <p:nvPr/>
        </p:nvSpPr>
        <p:spPr>
          <a:xfrm>
            <a:off x="135116" y="1491637"/>
            <a:ext cx="4463007" cy="2631490"/>
          </a:xfrm>
          <a:prstGeom prst="rect">
            <a:avLst/>
          </a:prstGeom>
          <a:noFill/>
        </p:spPr>
        <p:txBody>
          <a:bodyPr wrap="square" rtlCol="0">
            <a:spAutoFit/>
          </a:bodyPr>
          <a:lstStyle/>
          <a:p>
            <a:pPr>
              <a:spcBef>
                <a:spcPts val="600"/>
              </a:spcBef>
            </a:pPr>
            <a:r>
              <a:rPr lang="ro-RO" sz="2000" b="1" dirty="0"/>
              <a:t>Contrazice prin asta Pavel sfatul lui Dumnezeu din Geneza 2:18?</a:t>
            </a:r>
          </a:p>
          <a:p>
            <a:pPr>
              <a:spcBef>
                <a:spcPts val="600"/>
              </a:spcBef>
            </a:pPr>
            <a:r>
              <a:rPr lang="ro-RO" sz="2000" b="1" dirty="0"/>
              <a:t>Pavel ne surprinde prin </a:t>
            </a:r>
            <a:r>
              <a:rPr lang="ro-RO" sz="2000" b="1" dirty="0" smtClean="0"/>
              <a:t>afirmaţia </a:t>
            </a:r>
            <a:r>
              <a:rPr lang="ro-RO" sz="2000" b="1" dirty="0"/>
              <a:t>asta când </a:t>
            </a:r>
            <a:r>
              <a:rPr lang="ro-RO" sz="2000" b="1" dirty="0" smtClean="0"/>
              <a:t>vorbeşte </a:t>
            </a:r>
            <a:r>
              <a:rPr lang="ro-RO" sz="2000" b="1" dirty="0"/>
              <a:t>despre </a:t>
            </a:r>
            <a:r>
              <a:rPr lang="ro-RO" sz="2000" b="1" dirty="0" smtClean="0"/>
              <a:t>viaţa </a:t>
            </a:r>
            <a:r>
              <a:rPr lang="ro-RO" sz="2000" b="1" dirty="0"/>
              <a:t>familială, dar clarifică de îndată ideea: </a:t>
            </a:r>
            <a:r>
              <a:rPr lang="ro-RO" sz="2000" b="1" dirty="0" smtClean="0"/>
              <a:t>numai </a:t>
            </a:r>
            <a:r>
              <a:rPr lang="ro-RO" sz="2000" b="1" dirty="0"/>
              <a:t>cei ce „se pot înfrâna” (v. 9). Aceasta este pentru cei ce au primit darul de a nu avea nevoie de o </a:t>
            </a:r>
            <a:r>
              <a:rPr lang="ro-RO" sz="2000" b="1" dirty="0" smtClean="0"/>
              <a:t>viaţă </a:t>
            </a:r>
            <a:r>
              <a:rPr lang="ro-RO" sz="2000" b="1" dirty="0"/>
              <a:t>conjugală.</a:t>
            </a:r>
          </a:p>
        </p:txBody>
      </p:sp>
      <p:pic>
        <p:nvPicPr>
          <p:cNvPr id="12" name="Imagen 11" descr="Imagen que contiene persona, hombre, interior, sentado&#10;&#10;Descripción generada automáticamente">
            <a:extLst>
              <a:ext uri="{FF2B5EF4-FFF2-40B4-BE49-F238E27FC236}">
                <a16:creationId xmlns:a16="http://schemas.microsoft.com/office/drawing/2014/main" xmlns="" id="{4851FCBE-D974-4FD2-85A3-7C46F4A908EE}"/>
              </a:ext>
            </a:extLst>
          </p:cNvPr>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6823203" y="111501"/>
            <a:ext cx="2229226" cy="224811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persona, interior, edificio, grupo&#10;&#10;Descripción generada automáticamente">
            <a:extLst>
              <a:ext uri="{FF2B5EF4-FFF2-40B4-BE49-F238E27FC236}">
                <a16:creationId xmlns:a16="http://schemas.microsoft.com/office/drawing/2014/main" xmlns="" id="{998765A4-D6BC-4670-BFC2-B3DF3C4A8236}"/>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4617907" y="1453334"/>
            <a:ext cx="2229226" cy="23543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interior, persona, mesa, pared&#10;&#10;Descripción generada automáticamente">
            <a:extLst>
              <a:ext uri="{FF2B5EF4-FFF2-40B4-BE49-F238E27FC236}">
                <a16:creationId xmlns:a16="http://schemas.microsoft.com/office/drawing/2014/main" xmlns="" id="{DEA99353-4D71-448D-B682-4F2664634D7A}"/>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331542" y="2512284"/>
            <a:ext cx="2986627" cy="1343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descr="Imagen que contiene exterior, agua, cielo, persona&#10;&#10;Descripción generada automáticamente">
            <a:extLst>
              <a:ext uri="{FF2B5EF4-FFF2-40B4-BE49-F238E27FC236}">
                <a16:creationId xmlns:a16="http://schemas.microsoft.com/office/drawing/2014/main" xmlns="" id="{0C8B0BA6-EB99-4C40-9622-071D804A9D54}"/>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220078" y="4184273"/>
            <a:ext cx="3890367" cy="26045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ángulo 18">
            <a:extLst>
              <a:ext uri="{FF2B5EF4-FFF2-40B4-BE49-F238E27FC236}">
                <a16:creationId xmlns:a16="http://schemas.microsoft.com/office/drawing/2014/main" xmlns="" id="{95C8F13E-F4D3-4B54-AF3C-0FCC8107E563}"/>
              </a:ext>
            </a:extLst>
          </p:cNvPr>
          <p:cNvSpPr/>
          <p:nvPr/>
        </p:nvSpPr>
        <p:spPr>
          <a:xfrm>
            <a:off x="4445594" y="4132022"/>
            <a:ext cx="4606835" cy="2631490"/>
          </a:xfrm>
          <a:prstGeom prst="rect">
            <a:avLst/>
          </a:prstGeom>
        </p:spPr>
        <p:txBody>
          <a:bodyPr wrap="square">
            <a:spAutoFit/>
          </a:bodyPr>
          <a:lstStyle/>
          <a:p>
            <a:pPr>
              <a:spcBef>
                <a:spcPts val="600"/>
              </a:spcBef>
            </a:pPr>
            <a:r>
              <a:rPr lang="ro-RO" sz="2000" b="1" dirty="0"/>
              <a:t>Pe de altă parte, o persoană fără partener se poate axa mai </a:t>
            </a:r>
            <a:r>
              <a:rPr lang="ro-RO" sz="2000" b="1" dirty="0" smtClean="0"/>
              <a:t>minuţios </a:t>
            </a:r>
            <a:r>
              <a:rPr lang="ro-RO" sz="2000" b="1" dirty="0"/>
              <a:t>pe munca misionară (v. 32-33). Asta au făcut Ieremia (necăsătorit) </a:t>
            </a:r>
            <a:r>
              <a:rPr lang="ro-RO" sz="2000" b="1" dirty="0" smtClean="0"/>
              <a:t>şi </a:t>
            </a:r>
            <a:r>
              <a:rPr lang="ro-RO" sz="2000" b="1" dirty="0"/>
              <a:t>Ezechiel (văduv).</a:t>
            </a:r>
          </a:p>
          <a:p>
            <a:pPr>
              <a:spcBef>
                <a:spcPts val="600"/>
              </a:spcBef>
            </a:pPr>
            <a:r>
              <a:rPr lang="ro-RO" sz="2000" b="1" dirty="0"/>
              <a:t>Trăind în solitudine nu presupune să fim singuri de tot. Isus a </a:t>
            </a:r>
            <a:r>
              <a:rPr lang="ro-RO" sz="2000" b="1" dirty="0" smtClean="0"/>
              <a:t>spus: „</a:t>
            </a:r>
            <a:r>
              <a:rPr lang="ro-RO" sz="2000" b="1" dirty="0"/>
              <a:t>nu sunt singur, căci </a:t>
            </a:r>
            <a:r>
              <a:rPr lang="ro-RO" sz="2000" b="1" dirty="0" smtClean="0"/>
              <a:t>Tatăl </a:t>
            </a:r>
            <a:r>
              <a:rPr lang="ro-RO" sz="2000" b="1" dirty="0"/>
              <a:t>este cu Mine.” (Ioan 16:32</a:t>
            </a:r>
            <a:r>
              <a:rPr lang="ro-RO" sz="2000" b="1" dirty="0" smtClean="0"/>
              <a:t>).</a:t>
            </a:r>
            <a:endParaRPr lang="ro-RO" sz="2000" b="1" dirty="0"/>
          </a:p>
        </p:txBody>
      </p:sp>
    </p:spTree>
    <p:extLst>
      <p:ext uri="{BB962C8B-B14F-4D97-AF65-F5344CB8AC3E}">
        <p14:creationId xmlns:p14="http://schemas.microsoft.com/office/powerpoint/2010/main" xmlns="" val="2670572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900" decel="100000" fill="hold"/>
                                        <p:tgtEl>
                                          <p:spTgt spid="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900" decel="100000" fill="hold"/>
                                        <p:tgtEl>
                                          <p:spTgt spid="1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 calcmode="lin" valueType="num">
                                      <p:cBhvr>
                                        <p:cTn id="30"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33"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p:cTn id="42"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45"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900" decel="100000" fill="hold"/>
                                        <p:tgtEl>
                                          <p:spTgt spid="14"/>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8" presetID="37" presetClass="entr" presetSubtype="0" fill="hold" nodeType="withEffect">
                                  <p:stCondLst>
                                    <p:cond delay="50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900" decel="100000" fill="hold"/>
                                        <p:tgtEl>
                                          <p:spTgt spid="1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19">
                                            <p:txEl>
                                              <p:pRg st="0" end="0"/>
                                            </p:txEl>
                                          </p:spTgt>
                                        </p:tgtEl>
                                        <p:attrNameLst>
                                          <p:attrName>style.visibility</p:attrName>
                                        </p:attrNameLst>
                                      </p:cBhvr>
                                      <p:to>
                                        <p:strVal val="visible"/>
                                      </p:to>
                                    </p:set>
                                    <p:animEffect transition="in" filter="wipe(left)">
                                      <p:cBhvr>
                                        <p:cTn id="67" dur="500"/>
                                        <p:tgtEl>
                                          <p:spTgt spid="1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19">
                                            <p:txEl>
                                              <p:pRg st="1" end="1"/>
                                            </p:txEl>
                                          </p:spTgt>
                                        </p:tgtEl>
                                        <p:attrNameLst>
                                          <p:attrName>style.visibility</p:attrName>
                                        </p:attrNameLst>
                                      </p:cBhvr>
                                      <p:to>
                                        <p:strVal val="visible"/>
                                      </p:to>
                                    </p:set>
                                    <p:animEffect transition="in" filter="wipe(left)">
                                      <p:cBhvr>
                                        <p:cTn id="76"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uiExpand="1" build="p"/>
      <p:bldP spid="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595C1F4-1D06-4D5E-9539-85DDF9916604}"/>
              </a:ext>
            </a:extLst>
          </p:cNvPr>
          <p:cNvSpPr/>
          <p:nvPr/>
        </p:nvSpPr>
        <p:spPr>
          <a:xfrm>
            <a:off x="1" y="-43545"/>
            <a:ext cx="9143998" cy="830997"/>
          </a:xfrm>
          <a:prstGeom prst="rect">
            <a:avLst/>
          </a:prstGeom>
        </p:spPr>
        <p:txBody>
          <a:bodyPr wrap="square">
            <a:spAutoFit/>
            <a:scene3d>
              <a:camera prst="orthographicFront"/>
              <a:lightRig rig="sunset" dir="t"/>
            </a:scene3d>
            <a:sp3d extrusionH="57150">
              <a:bevelT h="25400" prst="softRound"/>
            </a:sp3d>
          </a:bodyPr>
          <a:lstStyle/>
          <a:p>
            <a:pPr algn="ctr"/>
            <a:r>
              <a:rPr lang="ro-RO" sz="48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SINGURĂTATEA </a:t>
            </a:r>
            <a:r>
              <a:rPr lang="ro-RO" sz="4800" b="1" spc="30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SPIRITUALĂ</a:t>
            </a:r>
            <a:endParaRPr lang="ro-RO" sz="48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EDD1A273-3463-4473-BE6C-CDFB4F4ECC96}"/>
              </a:ext>
            </a:extLst>
          </p:cNvPr>
          <p:cNvSpPr/>
          <p:nvPr/>
        </p:nvSpPr>
        <p:spPr>
          <a:xfrm>
            <a:off x="378823" y="703949"/>
            <a:ext cx="8386354" cy="923330"/>
          </a:xfrm>
          <a:prstGeom prst="rect">
            <a:avLst/>
          </a:prstGeom>
        </p:spPr>
        <p:txBody>
          <a:bodyPr wrap="square">
            <a:spAutoFit/>
          </a:bodyPr>
          <a:lstStyle/>
          <a:p>
            <a:pPr algn="ctr"/>
            <a:r>
              <a:rPr lang="ro-RO" b="1">
                <a:solidFill>
                  <a:schemeClr val="accent4">
                    <a:lumMod val="40000"/>
                    <a:lumOff val="60000"/>
                  </a:schemeClr>
                </a:solidFill>
                <a:latin typeface="Comic Sans MS" panose="030F0702030302020204" pitchFamily="66" charset="0"/>
              </a:rPr>
              <a:t>„</a:t>
            </a:r>
            <a:r>
              <a:rPr lang="ro-RO" b="1" smtClean="0">
                <a:solidFill>
                  <a:schemeClr val="accent4">
                    <a:lumMod val="40000"/>
                    <a:lumOff val="60000"/>
                  </a:schemeClr>
                </a:solidFill>
                <a:latin typeface="Comic Sans MS" panose="030F0702030302020204" pitchFamily="66" charset="0"/>
              </a:rPr>
              <a:t>Căci</a:t>
            </a:r>
            <a:r>
              <a:rPr lang="ro-RO" b="1" smtClean="0">
                <a:solidFill>
                  <a:schemeClr val="accent4">
                    <a:lumMod val="40000"/>
                    <a:lumOff val="60000"/>
                  </a:schemeClr>
                </a:solidFill>
                <a:latin typeface="Comic Sans MS" panose="030F0702030302020204" pitchFamily="66" charset="0"/>
              </a:rPr>
              <a:t> Făcătorul tău este bărbatul </a:t>
            </a:r>
            <a:r>
              <a:rPr lang="ro-RO" b="1" smtClean="0">
                <a:solidFill>
                  <a:schemeClr val="accent4">
                    <a:lumMod val="40000"/>
                    <a:lumOff val="60000"/>
                  </a:schemeClr>
                </a:solidFill>
                <a:latin typeface="Comic Sans MS" panose="030F0702030302020204" pitchFamily="66" charset="0"/>
              </a:rPr>
              <a:t>tău</a:t>
            </a:r>
            <a:r>
              <a:rPr lang="ro-RO" b="1" smtClean="0">
                <a:solidFill>
                  <a:schemeClr val="accent4">
                    <a:lumMod val="40000"/>
                    <a:lumOff val="60000"/>
                  </a:schemeClr>
                </a:solidFill>
                <a:latin typeface="Comic Sans MS" panose="030F0702030302020204" pitchFamily="66" charset="0"/>
              </a:rPr>
              <a:t>: Domnul este Numele </a:t>
            </a:r>
            <a:r>
              <a:rPr lang="ro-RO" b="1" smtClean="0">
                <a:solidFill>
                  <a:schemeClr val="accent4">
                    <a:lumMod val="40000"/>
                    <a:lumOff val="60000"/>
                  </a:schemeClr>
                </a:solidFill>
                <a:latin typeface="Comic Sans MS" panose="030F0702030302020204" pitchFamily="66" charset="0"/>
              </a:rPr>
              <a:t>Lui</a:t>
            </a:r>
            <a:r>
              <a:rPr lang="ro-RO" b="1" smtClean="0">
                <a:solidFill>
                  <a:schemeClr val="accent4">
                    <a:lumMod val="40000"/>
                    <a:lumOff val="60000"/>
                  </a:schemeClr>
                </a:solidFill>
                <a:latin typeface="Comic Sans MS" panose="030F0702030302020204" pitchFamily="66" charset="0"/>
              </a:rPr>
              <a:t>, şi Răscumpărătorul tău este Sfântul lui </a:t>
            </a:r>
            <a:r>
              <a:rPr lang="ro-RO" b="1" smtClean="0">
                <a:solidFill>
                  <a:schemeClr val="accent4">
                    <a:lumMod val="40000"/>
                    <a:lumOff val="60000"/>
                  </a:schemeClr>
                </a:solidFill>
                <a:latin typeface="Comic Sans MS" panose="030F0702030302020204" pitchFamily="66" charset="0"/>
              </a:rPr>
              <a:t>Israel</a:t>
            </a:r>
            <a:r>
              <a:rPr lang="ro-RO" b="1" smtClean="0">
                <a:solidFill>
                  <a:schemeClr val="accent4">
                    <a:lumMod val="40000"/>
                    <a:lumOff val="60000"/>
                  </a:schemeClr>
                </a:solidFill>
                <a:latin typeface="Comic Sans MS" panose="030F0702030302020204" pitchFamily="66" charset="0"/>
              </a:rPr>
              <a:t>. El Se numeşte Dumnezeul întregului </a:t>
            </a:r>
            <a:r>
              <a:rPr lang="ro-RO" b="1" smtClean="0">
                <a:solidFill>
                  <a:schemeClr val="accent4">
                    <a:lumMod val="40000"/>
                    <a:lumOff val="60000"/>
                  </a:schemeClr>
                </a:solidFill>
                <a:latin typeface="Comic Sans MS" panose="030F0702030302020204" pitchFamily="66" charset="0"/>
              </a:rPr>
              <a:t>pământ</a:t>
            </a:r>
            <a:r>
              <a:rPr lang="ro-RO" b="1" smtClean="0">
                <a:solidFill>
                  <a:schemeClr val="accent4">
                    <a:lumMod val="40000"/>
                    <a:lumOff val="60000"/>
                  </a:schemeClr>
                </a:solidFill>
                <a:latin typeface="Comic Sans MS" panose="030F0702030302020204" pitchFamily="66" charset="0"/>
              </a:rPr>
              <a:t>.” </a:t>
            </a:r>
            <a:r>
              <a:rPr lang="ro-RO" sz="1600" b="1" smtClean="0">
                <a:solidFill>
                  <a:schemeClr val="accent4">
                    <a:lumMod val="40000"/>
                    <a:lumOff val="60000"/>
                  </a:schemeClr>
                </a:solidFill>
                <a:latin typeface="Comic Sans MS" panose="030F0702030302020204" pitchFamily="66" charset="0"/>
              </a:rPr>
              <a:t>(Isaia</a:t>
            </a:r>
            <a:r>
              <a:rPr lang="ro-RO" sz="1600" b="1" smtClean="0">
                <a:solidFill>
                  <a:schemeClr val="accent4">
                    <a:lumMod val="40000"/>
                    <a:lumOff val="60000"/>
                  </a:schemeClr>
                </a:solidFill>
                <a:latin typeface="Comic Sans MS" panose="030F0702030302020204" pitchFamily="66" charset="0"/>
              </a:rPr>
              <a:t> 54:5</a:t>
            </a:r>
            <a:r>
              <a:rPr lang="ro-RO" sz="1600" b="1" smtClean="0">
                <a:solidFill>
                  <a:schemeClr val="accent4">
                    <a:lumMod val="40000"/>
                    <a:lumOff val="60000"/>
                  </a:schemeClr>
                </a:solidFill>
                <a:latin typeface="Comic Sans MS" panose="030F0702030302020204" pitchFamily="66" charset="0"/>
              </a:rPr>
              <a:t>)</a:t>
            </a:r>
            <a:endParaRPr lang="ro-RO" sz="1600" b="1">
              <a:solidFill>
                <a:schemeClr val="accent4">
                  <a:lumMod val="40000"/>
                  <a:lumOff val="6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7E7BCA34-00D2-4052-850C-6DAB03BD00B6}"/>
              </a:ext>
            </a:extLst>
          </p:cNvPr>
          <p:cNvSpPr txBox="1"/>
          <p:nvPr/>
        </p:nvSpPr>
        <p:spPr>
          <a:xfrm>
            <a:off x="200294" y="1673395"/>
            <a:ext cx="4659085" cy="2508379"/>
          </a:xfrm>
          <a:prstGeom prst="rect">
            <a:avLst/>
          </a:prstGeom>
          <a:noFill/>
        </p:spPr>
        <p:txBody>
          <a:bodyPr wrap="square" rtlCol="0">
            <a:spAutoFit/>
          </a:bodyPr>
          <a:lstStyle/>
          <a:p>
            <a:pPr>
              <a:spcBef>
                <a:spcPts val="600"/>
              </a:spcBef>
            </a:pPr>
            <a:r>
              <a:rPr lang="ro-RO" sz="1900" b="1">
                <a:solidFill>
                  <a:schemeClr val="bg1"/>
                </a:solidFill>
                <a:effectLst>
                  <a:outerShdw blurRad="38100" dist="38100" dir="2700000" algn="tl">
                    <a:srgbClr val="000000">
                      <a:alpha val="43137"/>
                    </a:srgbClr>
                  </a:outerShdw>
                </a:effectLst>
              </a:rPr>
              <a:t>O persoană este singură spiritual atunci când partenerul de </a:t>
            </a:r>
            <a:r>
              <a:rPr lang="ro-RO" sz="1900" b="1" smtClean="0">
                <a:solidFill>
                  <a:schemeClr val="bg1"/>
                </a:solidFill>
                <a:effectLst>
                  <a:outerShdw blurRad="38100" dist="38100" dir="2700000" algn="tl">
                    <a:srgbClr val="000000">
                      <a:alpha val="43137"/>
                    </a:srgbClr>
                  </a:outerShdw>
                </a:effectLst>
              </a:rPr>
              <a:t>viaţă </a:t>
            </a:r>
            <a:r>
              <a:rPr lang="ro-RO" sz="1900" b="1">
                <a:solidFill>
                  <a:schemeClr val="bg1"/>
                </a:solidFill>
                <a:effectLst>
                  <a:outerShdw blurRad="38100" dist="38100" dir="2700000" algn="tl">
                    <a:srgbClr val="000000">
                      <a:alpha val="43137"/>
                    </a:srgbClr>
                  </a:outerShdw>
                </a:effectLst>
              </a:rPr>
              <a:t>nu-i </a:t>
            </a:r>
            <a:r>
              <a:rPr lang="ro-RO" sz="1900" b="1" smtClean="0">
                <a:solidFill>
                  <a:schemeClr val="bg1"/>
                </a:solidFill>
                <a:effectLst>
                  <a:outerShdw blurRad="38100" dist="38100" dir="2700000" algn="tl">
                    <a:srgbClr val="000000">
                      <a:alpha val="43137"/>
                    </a:srgbClr>
                  </a:outerShdw>
                </a:effectLst>
              </a:rPr>
              <a:t>împărtăşeşte credinţa</a:t>
            </a:r>
            <a:r>
              <a:rPr lang="ro-RO" sz="1900" b="1">
                <a:solidFill>
                  <a:schemeClr val="bg1"/>
                </a:solidFill>
                <a:effectLst>
                  <a:outerShdw blurRad="38100" dist="38100" dir="2700000" algn="tl">
                    <a:srgbClr val="000000">
                      <a:alpha val="43137"/>
                    </a:srgbClr>
                  </a:outerShdw>
                </a:effectLst>
              </a:rPr>
              <a:t>. Acesta </a:t>
            </a:r>
            <a:r>
              <a:rPr lang="ro-RO" sz="1900" b="1" smtClean="0">
                <a:solidFill>
                  <a:schemeClr val="bg1"/>
                </a:solidFill>
                <a:effectLst>
                  <a:outerShdw blurRad="38100" dist="38100" dir="2700000" algn="tl">
                    <a:srgbClr val="000000">
                      <a:alpha val="43137"/>
                    </a:srgbClr>
                  </a:outerShdw>
                </a:effectLst>
              </a:rPr>
              <a:t>îşi </a:t>
            </a:r>
            <a:r>
              <a:rPr lang="ro-RO" sz="1900" b="1">
                <a:solidFill>
                  <a:schemeClr val="bg1"/>
                </a:solidFill>
                <a:effectLst>
                  <a:outerShdw blurRad="38100" dist="38100" dir="2700000" algn="tl">
                    <a:srgbClr val="000000">
                      <a:alpha val="43137"/>
                    </a:srgbClr>
                  </a:outerShdw>
                </a:effectLst>
              </a:rPr>
              <a:t>va trăi </a:t>
            </a:r>
            <a:r>
              <a:rPr lang="ro-RO" sz="1900" b="1" smtClean="0">
                <a:solidFill>
                  <a:schemeClr val="bg1"/>
                </a:solidFill>
                <a:effectLst>
                  <a:outerShdw blurRad="38100" dist="38100" dir="2700000" algn="tl">
                    <a:srgbClr val="000000">
                      <a:alpha val="43137"/>
                    </a:srgbClr>
                  </a:outerShdw>
                </a:effectLst>
              </a:rPr>
              <a:t>viaţa </a:t>
            </a:r>
            <a:r>
              <a:rPr lang="ro-RO" sz="1900" b="1">
                <a:solidFill>
                  <a:schemeClr val="bg1"/>
                </a:solidFill>
                <a:effectLst>
                  <a:outerShdw blurRad="38100" dist="38100" dir="2700000" algn="tl">
                    <a:srgbClr val="000000">
                      <a:alpha val="43137"/>
                    </a:srgbClr>
                  </a:outerShdw>
                </a:effectLst>
              </a:rPr>
              <a:t>spirituală în solitudine. Nu se poate ruga împreună cu partenerul </a:t>
            </a:r>
            <a:r>
              <a:rPr lang="ro-RO" sz="1900" b="1" smtClean="0">
                <a:solidFill>
                  <a:schemeClr val="bg1"/>
                </a:solidFill>
                <a:effectLst>
                  <a:outerShdw blurRad="38100" dist="38100" dir="2700000" algn="tl">
                    <a:srgbClr val="000000">
                      <a:alpha val="43137"/>
                    </a:srgbClr>
                  </a:outerShdw>
                </a:effectLst>
              </a:rPr>
              <a:t>şi </a:t>
            </a:r>
            <a:r>
              <a:rPr lang="ro-RO" sz="1900" b="1">
                <a:solidFill>
                  <a:schemeClr val="bg1"/>
                </a:solidFill>
                <a:effectLst>
                  <a:outerShdw blurRad="38100" dist="38100" dir="2700000" algn="tl">
                    <a:srgbClr val="000000">
                      <a:alpha val="43137"/>
                    </a:srgbClr>
                  </a:outerShdw>
                </a:effectLst>
              </a:rPr>
              <a:t>nu pot merge la biserică împreună.</a:t>
            </a:r>
          </a:p>
          <a:p>
            <a:pPr>
              <a:spcBef>
                <a:spcPts val="600"/>
              </a:spcBef>
            </a:pPr>
            <a:r>
              <a:rPr lang="ro-RO" sz="1900" b="1">
                <a:solidFill>
                  <a:schemeClr val="bg1"/>
                </a:solidFill>
                <a:effectLst>
                  <a:outerShdw blurRad="38100" dist="38100" dir="2700000" algn="tl">
                    <a:srgbClr val="000000">
                      <a:alpha val="43137"/>
                    </a:srgbClr>
                  </a:outerShdw>
                </a:effectLst>
              </a:rPr>
              <a:t>Sunt trei cauze posibile pentru acest tip de </a:t>
            </a:r>
            <a:r>
              <a:rPr lang="ro-RO" sz="1900" b="1" smtClean="0">
                <a:solidFill>
                  <a:schemeClr val="bg1"/>
                </a:solidFill>
                <a:effectLst>
                  <a:outerShdw blurRad="38100" dist="38100" dir="2700000" algn="tl">
                    <a:srgbClr val="000000">
                      <a:alpha val="43137"/>
                    </a:srgbClr>
                  </a:outerShdw>
                </a:effectLst>
              </a:rPr>
              <a:t>situaţii</a:t>
            </a:r>
            <a:r>
              <a:rPr lang="ro-RO" sz="1900" b="1">
                <a:solidFill>
                  <a:schemeClr val="bg1"/>
                </a:solidFill>
                <a:effectLst>
                  <a:outerShdw blurRad="38100" dist="38100" dir="2700000" algn="tl">
                    <a:srgbClr val="000000">
                      <a:alpha val="43137"/>
                    </a:srgbClr>
                  </a:outerShdw>
                </a:effectLst>
              </a:rPr>
              <a:t>:</a:t>
            </a:r>
          </a:p>
        </p:txBody>
      </p:sp>
      <p:sp>
        <p:nvSpPr>
          <p:cNvPr id="5" name="CuadroTexto 4">
            <a:extLst>
              <a:ext uri="{FF2B5EF4-FFF2-40B4-BE49-F238E27FC236}">
                <a16:creationId xmlns:a16="http://schemas.microsoft.com/office/drawing/2014/main" xmlns="" id="{36390017-31D0-4A0D-BFF8-60DB9058F965}"/>
              </a:ext>
            </a:extLst>
          </p:cNvPr>
          <p:cNvSpPr txBox="1"/>
          <p:nvPr/>
        </p:nvSpPr>
        <p:spPr>
          <a:xfrm>
            <a:off x="609601" y="4119153"/>
            <a:ext cx="4249780" cy="1938992"/>
          </a:xfrm>
          <a:prstGeom prst="rect">
            <a:avLst/>
          </a:prstGeom>
          <a:noFill/>
        </p:spPr>
        <p:txBody>
          <a:bodyPr wrap="square" rtlCol="0">
            <a:spAutoFit/>
          </a:bodyPr>
          <a:lstStyle/>
          <a:p>
            <a:r>
              <a:rPr lang="ro-RO" sz="2000" b="1">
                <a:solidFill>
                  <a:schemeClr val="bg1"/>
                </a:solidFill>
                <a:effectLst>
                  <a:outerShdw blurRad="38100" dist="38100" dir="2700000" algn="tl">
                    <a:srgbClr val="000000">
                      <a:alpha val="43137"/>
                    </a:srgbClr>
                  </a:outerShdw>
                </a:effectLst>
              </a:rPr>
              <a:t>Acea persoană s-a căsatorit cu </a:t>
            </a:r>
            <a:r>
              <a:rPr lang="ro-RO" sz="2000" b="1">
                <a:solidFill>
                  <a:schemeClr val="bg1"/>
                </a:solidFill>
                <a:effectLst>
                  <a:outerShdw blurRad="38100" dist="38100" dir="2700000" algn="tl">
                    <a:srgbClr val="000000">
                      <a:alpha val="43137"/>
                    </a:srgbClr>
                  </a:outerShdw>
                </a:effectLst>
              </a:rPr>
              <a:t>un </a:t>
            </a:r>
            <a:r>
              <a:rPr lang="ro-RO" sz="2000" b="1" smtClean="0">
                <a:solidFill>
                  <a:schemeClr val="bg1"/>
                </a:solidFill>
                <a:effectLst>
                  <a:outerShdw blurRad="38100" dist="38100" dir="2700000" algn="tl">
                    <a:srgbClr val="000000">
                      <a:alpha val="43137"/>
                    </a:srgbClr>
                  </a:outerShdw>
                </a:effectLst>
              </a:rPr>
              <a:t>necredincios</a:t>
            </a:r>
            <a:endParaRPr lang="ro-RO" sz="2000" b="1" smtClean="0">
              <a:solidFill>
                <a:schemeClr val="bg1"/>
              </a:solidFill>
              <a:effectLst>
                <a:outerShdw blurRad="38100" dist="38100" dir="2700000" algn="tl">
                  <a:srgbClr val="000000">
                    <a:alpha val="43137"/>
                  </a:srgbClr>
                </a:outerShdw>
              </a:effectLst>
            </a:endParaRPr>
          </a:p>
          <a:p>
            <a:r>
              <a:rPr lang="ro-RO" sz="2000" b="1" smtClean="0">
                <a:solidFill>
                  <a:schemeClr val="bg1"/>
                </a:solidFill>
                <a:effectLst>
                  <a:outerShdw blurRad="38100" dist="38100" dir="2700000" algn="tl">
                    <a:srgbClr val="000000">
                      <a:alpha val="43137"/>
                    </a:srgbClr>
                  </a:outerShdw>
                </a:effectLst>
              </a:rPr>
              <a:t>Acea </a:t>
            </a:r>
            <a:r>
              <a:rPr lang="ro-RO" sz="2000" b="1">
                <a:solidFill>
                  <a:schemeClr val="bg1"/>
                </a:solidFill>
                <a:effectLst>
                  <a:outerShdw blurRad="38100" dist="38100" dir="2700000" algn="tl">
                    <a:srgbClr val="000000">
                      <a:alpha val="43137"/>
                    </a:srgbClr>
                  </a:outerShdw>
                </a:effectLst>
              </a:rPr>
              <a:t>persoană l-a acceptat pe Hristos </a:t>
            </a:r>
            <a:r>
              <a:rPr lang="ro-RO" sz="2000" b="1">
                <a:solidFill>
                  <a:schemeClr val="bg1"/>
                </a:solidFill>
                <a:effectLst>
                  <a:outerShdw blurRad="38100" dist="38100" dir="2700000" algn="tl">
                    <a:srgbClr val="000000">
                      <a:alpha val="43137"/>
                    </a:srgbClr>
                  </a:outerShdw>
                </a:effectLst>
              </a:rPr>
              <a:t>după </a:t>
            </a:r>
            <a:r>
              <a:rPr lang="ro-RO" sz="2000" b="1" smtClean="0">
                <a:solidFill>
                  <a:schemeClr val="bg1"/>
                </a:solidFill>
                <a:effectLst>
                  <a:outerShdw blurRad="38100" dist="38100" dir="2700000" algn="tl">
                    <a:srgbClr val="000000">
                      <a:alpha val="43137"/>
                    </a:srgbClr>
                  </a:outerShdw>
                </a:effectLst>
              </a:rPr>
              <a:t>căsătorie.</a:t>
            </a:r>
            <a:endParaRPr lang="ro-RO" sz="2000" b="1" smtClean="0">
              <a:solidFill>
                <a:schemeClr val="bg1"/>
              </a:solidFill>
              <a:effectLst>
                <a:outerShdw blurRad="38100" dist="38100" dir="2700000" algn="tl">
                  <a:srgbClr val="000000">
                    <a:alpha val="43137"/>
                  </a:srgbClr>
                </a:outerShdw>
              </a:effectLst>
            </a:endParaRPr>
          </a:p>
          <a:p>
            <a:r>
              <a:rPr lang="ro-RO" sz="2000" b="1" smtClean="0">
                <a:solidFill>
                  <a:schemeClr val="bg1"/>
                </a:solidFill>
                <a:effectLst>
                  <a:outerShdw blurRad="38100" dist="38100" dir="2700000" algn="tl">
                    <a:srgbClr val="000000">
                      <a:alpha val="43137"/>
                    </a:srgbClr>
                  </a:outerShdw>
                </a:effectLst>
              </a:rPr>
              <a:t>Partenerul </a:t>
            </a:r>
            <a:r>
              <a:rPr lang="ro-RO" sz="2000" b="1">
                <a:solidFill>
                  <a:schemeClr val="bg1"/>
                </a:solidFill>
                <a:effectLst>
                  <a:outerShdw blurRad="38100" dist="38100" dir="2700000" algn="tl">
                    <a:srgbClr val="000000">
                      <a:alpha val="43137"/>
                    </a:srgbClr>
                  </a:outerShdw>
                </a:effectLst>
              </a:rPr>
              <a:t>acelei persoane a </a:t>
            </a:r>
            <a:r>
              <a:rPr lang="ro-RO" sz="2000" b="1">
                <a:solidFill>
                  <a:schemeClr val="bg1"/>
                </a:solidFill>
                <a:effectLst>
                  <a:outerShdw blurRad="38100" dist="38100" dir="2700000" algn="tl">
                    <a:srgbClr val="000000">
                      <a:alpha val="43137"/>
                    </a:srgbClr>
                  </a:outerShdw>
                </a:effectLst>
              </a:rPr>
              <a:t>abandonat </a:t>
            </a:r>
            <a:r>
              <a:rPr lang="ro-RO" sz="2000" b="1" smtClean="0">
                <a:solidFill>
                  <a:schemeClr val="bg1"/>
                </a:solidFill>
                <a:effectLst>
                  <a:outerShdw blurRad="38100" dist="38100" dir="2700000" algn="tl">
                    <a:srgbClr val="000000">
                      <a:alpha val="43137"/>
                    </a:srgbClr>
                  </a:outerShdw>
                </a:effectLst>
              </a:rPr>
              <a:t>credinţa.</a:t>
            </a:r>
            <a:endParaRPr lang="ro-RO" sz="2000" b="1">
              <a:solidFill>
                <a:schemeClr val="bg1"/>
              </a:solidFill>
              <a:effectLst>
                <a:outerShdw blurRad="38100" dist="38100" dir="2700000" algn="tl">
                  <a:srgbClr val="000000">
                    <a:alpha val="43137"/>
                  </a:srgbClr>
                </a:outerShdw>
              </a:effectLst>
            </a:endParaRPr>
          </a:p>
        </p:txBody>
      </p:sp>
      <p:sp>
        <p:nvSpPr>
          <p:cNvPr id="6" name="CuadroTexto 5">
            <a:extLst>
              <a:ext uri="{FF2B5EF4-FFF2-40B4-BE49-F238E27FC236}">
                <a16:creationId xmlns:a16="http://schemas.microsoft.com/office/drawing/2014/main" xmlns="" id="{D5E28885-87BC-4A08-ADD6-5F0C0948BDF0}"/>
              </a:ext>
            </a:extLst>
          </p:cNvPr>
          <p:cNvSpPr txBox="1"/>
          <p:nvPr/>
        </p:nvSpPr>
        <p:spPr>
          <a:xfrm>
            <a:off x="200294" y="5997299"/>
            <a:ext cx="7924801" cy="707886"/>
          </a:xfrm>
          <a:prstGeom prst="rect">
            <a:avLst/>
          </a:prstGeom>
          <a:noFill/>
        </p:spPr>
        <p:txBody>
          <a:bodyPr wrap="square" rtlCol="0">
            <a:spAutoFit/>
          </a:bodyPr>
          <a:lstStyle/>
          <a:p>
            <a:pPr>
              <a:spcBef>
                <a:spcPts val="600"/>
              </a:spcBef>
            </a:pPr>
            <a:r>
              <a:rPr lang="ro-RO" sz="2000" b="1">
                <a:solidFill>
                  <a:schemeClr val="bg1"/>
                </a:solidFill>
                <a:effectLst>
                  <a:outerShdw blurRad="38100" dist="38100" dir="2700000" algn="tl">
                    <a:srgbClr val="000000">
                      <a:alpha val="43137"/>
                    </a:srgbClr>
                  </a:outerShdw>
                </a:effectLst>
              </a:rPr>
              <a:t>Este foarte important să încurajăm aceste persoane cu dragoste </a:t>
            </a:r>
            <a:r>
              <a:rPr lang="ro-RO" sz="2000" b="1" smtClean="0">
                <a:solidFill>
                  <a:schemeClr val="bg1"/>
                </a:solidFill>
                <a:effectLst>
                  <a:outerShdw blurRad="38100" dist="38100" dir="2700000" algn="tl">
                    <a:srgbClr val="000000">
                      <a:alpha val="43137"/>
                    </a:srgbClr>
                  </a:outerShdw>
                </a:effectLst>
              </a:rPr>
              <a:t>şi susţinere</a:t>
            </a:r>
            <a:r>
              <a:rPr lang="ro-RO" sz="2000" b="1">
                <a:solidFill>
                  <a:schemeClr val="bg1"/>
                </a:solidFill>
                <a:effectLst>
                  <a:outerShdw blurRad="38100" dist="38100" dir="2700000" algn="tl">
                    <a:srgbClr val="000000">
                      <a:alpha val="43137"/>
                    </a:srgbClr>
                  </a:outerShdw>
                </a:effectLst>
              </a:rPr>
              <a:t>, atât personal, cât </a:t>
            </a:r>
            <a:r>
              <a:rPr lang="ro-RO" sz="2000" b="1" smtClean="0">
                <a:solidFill>
                  <a:schemeClr val="bg1"/>
                </a:solidFill>
                <a:effectLst>
                  <a:outerShdw blurRad="38100" dist="38100" dir="2700000" algn="tl">
                    <a:srgbClr val="000000">
                      <a:alpha val="43137"/>
                    </a:srgbClr>
                  </a:outerShdw>
                </a:effectLst>
              </a:rPr>
              <a:t>şi </a:t>
            </a:r>
            <a:r>
              <a:rPr lang="ro-RO" sz="2000" b="1">
                <a:solidFill>
                  <a:schemeClr val="bg1"/>
                </a:solidFill>
                <a:effectLst>
                  <a:outerShdw blurRad="38100" dist="38100" dir="2700000" algn="tl">
                    <a:srgbClr val="000000">
                      <a:alpha val="43137"/>
                    </a:srgbClr>
                  </a:outerShdw>
                </a:effectLst>
              </a:rPr>
              <a:t>ca </a:t>
            </a:r>
            <a:r>
              <a:rPr lang="ro-RO" sz="2000" b="1" smtClean="0">
                <a:solidFill>
                  <a:schemeClr val="bg1"/>
                </a:solidFill>
                <a:effectLst>
                  <a:outerShdw blurRad="38100" dist="38100" dir="2700000" algn="tl">
                    <a:srgbClr val="000000">
                      <a:alpha val="43137"/>
                    </a:srgbClr>
                  </a:outerShdw>
                </a:effectLst>
              </a:rPr>
              <a:t>Biserică.</a:t>
            </a:r>
            <a:endParaRPr lang="ro-RO" sz="2000" b="1">
              <a:solidFill>
                <a:schemeClr val="bg1"/>
              </a:solidFill>
              <a:effectLst>
                <a:outerShdw blurRad="38100" dist="38100" dir="2700000" algn="tl">
                  <a:srgbClr val="000000">
                    <a:alpha val="43137"/>
                  </a:srgbClr>
                </a:outerShdw>
              </a:effectLst>
            </a:endParaRPr>
          </a:p>
        </p:txBody>
      </p:sp>
      <p:pic>
        <p:nvPicPr>
          <p:cNvPr id="26" name="Imagen 25" descr="Imagen que contiene rosa&#10;&#10;Descripción generada automáticamente">
            <a:extLst>
              <a:ext uri="{FF2B5EF4-FFF2-40B4-BE49-F238E27FC236}">
                <a16:creationId xmlns:a16="http://schemas.microsoft.com/office/drawing/2014/main" xmlns="" id="{66401241-8F6C-4156-A860-8AC1DED99F5F}"/>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16200000">
            <a:off x="287382" y="4165269"/>
            <a:ext cx="337813" cy="337813"/>
          </a:xfrm>
          <a:prstGeom prst="rect">
            <a:avLst/>
          </a:prstGeom>
        </p:spPr>
      </p:pic>
      <p:pic>
        <p:nvPicPr>
          <p:cNvPr id="28" name="Imagen 27" descr="Imagen que contiene monitor&#10;&#10;Descripción generada automáticamente">
            <a:extLst>
              <a:ext uri="{FF2B5EF4-FFF2-40B4-BE49-F238E27FC236}">
                <a16:creationId xmlns:a16="http://schemas.microsoft.com/office/drawing/2014/main" xmlns="" id="{66B812E3-B0F8-4F4D-BD3B-54E867ED449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16200000">
            <a:off x="287382" y="4757447"/>
            <a:ext cx="337813" cy="337813"/>
          </a:xfrm>
          <a:prstGeom prst="rect">
            <a:avLst/>
          </a:prstGeom>
        </p:spPr>
      </p:pic>
      <p:pic>
        <p:nvPicPr>
          <p:cNvPr id="30" name="Imagen 29">
            <a:extLst>
              <a:ext uri="{FF2B5EF4-FFF2-40B4-BE49-F238E27FC236}">
                <a16:creationId xmlns:a16="http://schemas.microsoft.com/office/drawing/2014/main" xmlns="" id="{D39854D9-261A-4EC7-B686-66064DEC4B0C}"/>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rot="16200000">
            <a:off x="287382" y="5375759"/>
            <a:ext cx="337813" cy="337813"/>
          </a:xfrm>
          <a:prstGeom prst="rect">
            <a:avLst/>
          </a:prstGeom>
        </p:spPr>
      </p:pic>
    </p:spTree>
    <p:extLst>
      <p:ext uri="{BB962C8B-B14F-4D97-AF65-F5344CB8AC3E}">
        <p14:creationId xmlns:p14="http://schemas.microsoft.com/office/powerpoint/2010/main" xmlns="" val="6937580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left)">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left)">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p:cTn id="55" dur="500" fill="hold"/>
                                        <p:tgtEl>
                                          <p:spTgt spid="30"/>
                                        </p:tgtEl>
                                        <p:attrNameLst>
                                          <p:attrName>ppt_w</p:attrName>
                                        </p:attrNameLst>
                                      </p:cBhvr>
                                      <p:tavLst>
                                        <p:tav tm="0">
                                          <p:val>
                                            <p:fltVal val="0"/>
                                          </p:val>
                                        </p:tav>
                                        <p:tav tm="100000">
                                          <p:val>
                                            <p:strVal val="#ppt_w"/>
                                          </p:val>
                                        </p:tav>
                                      </p:tavLst>
                                    </p:anim>
                                    <p:anim calcmode="lin" valueType="num">
                                      <p:cBhvr>
                                        <p:cTn id="56" dur="500" fill="hold"/>
                                        <p:tgtEl>
                                          <p:spTgt spid="30"/>
                                        </p:tgtEl>
                                        <p:attrNameLst>
                                          <p:attrName>ppt_h</p:attrName>
                                        </p:attrNameLst>
                                      </p:cBhvr>
                                      <p:tavLst>
                                        <p:tav tm="0">
                                          <p:val>
                                            <p:fltVal val="0"/>
                                          </p:val>
                                        </p:tav>
                                        <p:tav tm="100000">
                                          <p:val>
                                            <p:strVal val="#ppt_h"/>
                                          </p:val>
                                        </p:tav>
                                      </p:tavLst>
                                    </p:anim>
                                    <p:animEffect transition="in" filter="fade">
                                      <p:cBhvr>
                                        <p:cTn id="57" dur="500"/>
                                        <p:tgtEl>
                                          <p:spTgt spid="3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Effect transition="in" filter="wipe(left)">
                                      <p:cBhvr>
                                        <p:cTn id="61" dur="500"/>
                                        <p:tgtEl>
                                          <p:spTgt spid="5">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6">
                                            <p:txEl>
                                              <p:pRg st="0" end="0"/>
                                            </p:txEl>
                                          </p:spTgt>
                                        </p:tgtEl>
                                        <p:attrNameLst>
                                          <p:attrName>style.visibility</p:attrName>
                                        </p:attrNameLst>
                                      </p:cBhvr>
                                      <p:to>
                                        <p:strVal val="visible"/>
                                      </p:to>
                                    </p:set>
                                    <p:animEffect transition="in" filter="wipe(left)">
                                      <p:cBhvr>
                                        <p:cTn id="6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uiExpand="1"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xmlns="">
                  <a14:imgLayer r:embed="rId3">
                    <a14:imgEffect>
                      <a14:artisticBlur/>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 name="Imagen 5" descr="Imagen que contiene tarta&#10;&#10;Descripción generada automáticamente">
            <a:extLst>
              <a:ext uri="{FF2B5EF4-FFF2-40B4-BE49-F238E27FC236}">
                <a16:creationId xmlns:a16="http://schemas.microsoft.com/office/drawing/2014/main" xmlns="" id="{4AF01FD0-088B-40FF-89D6-4D37A0805FC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83343" y="1036323"/>
            <a:ext cx="4890477" cy="4319451"/>
          </a:xfrm>
          <a:prstGeom prst="rect">
            <a:avLst/>
          </a:prstGeom>
        </p:spPr>
      </p:pic>
      <p:sp>
        <p:nvSpPr>
          <p:cNvPr id="2" name="Rectángulo 1">
            <a:extLst>
              <a:ext uri="{FF2B5EF4-FFF2-40B4-BE49-F238E27FC236}">
                <a16:creationId xmlns:a16="http://schemas.microsoft.com/office/drawing/2014/main" xmlns="" id="{C206F072-008E-4A67-A4A4-65E31A28BA0D}"/>
              </a:ext>
            </a:extLst>
          </p:cNvPr>
          <p:cNvSpPr/>
          <p:nvPr/>
        </p:nvSpPr>
        <p:spPr>
          <a:xfrm>
            <a:off x="3849189" y="-121926"/>
            <a:ext cx="5294810" cy="92333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endParaRPr lang="ro-RO" sz="5400" b="1" spc="600">
              <a:ln/>
              <a:solidFill>
                <a:schemeClr val="accent4"/>
              </a:solidFill>
              <a:effectLst>
                <a:outerShdw blurRad="50800" dist="38100" dir="2700000" algn="tl" rotWithShape="0">
                  <a:prstClr val="black">
                    <a:alpha val="40000"/>
                  </a:prstClr>
                </a:outerShdw>
              </a:effectLst>
            </a:endParaRPr>
          </a:p>
        </p:txBody>
      </p:sp>
      <p:sp>
        <p:nvSpPr>
          <p:cNvPr id="3" name="Rectángulo 2">
            <a:extLst>
              <a:ext uri="{FF2B5EF4-FFF2-40B4-BE49-F238E27FC236}">
                <a16:creationId xmlns:a16="http://schemas.microsoft.com/office/drawing/2014/main" xmlns="" id="{16343918-CED4-42B7-9F0F-D618F39E1BA1}"/>
              </a:ext>
            </a:extLst>
          </p:cNvPr>
          <p:cNvSpPr/>
          <p:nvPr/>
        </p:nvSpPr>
        <p:spPr>
          <a:xfrm>
            <a:off x="156900" y="732409"/>
            <a:ext cx="8830200" cy="923330"/>
          </a:xfrm>
          <a:prstGeom prst="rect">
            <a:avLst/>
          </a:prstGeom>
          <a:solidFill>
            <a:srgbClr val="B093B0"/>
          </a:solidFill>
        </p:spPr>
        <p:style>
          <a:lnRef idx="0">
            <a:schemeClr val="accent4"/>
          </a:lnRef>
          <a:fillRef idx="3">
            <a:schemeClr val="accent4"/>
          </a:fillRef>
          <a:effectRef idx="3">
            <a:schemeClr val="accent4"/>
          </a:effectRef>
          <a:fontRef idx="minor">
            <a:schemeClr val="lt1"/>
          </a:fontRef>
        </p:style>
        <p:txBody>
          <a:bodyPr wrap="square">
            <a:spAutoFit/>
          </a:bodyPr>
          <a:lstStyle/>
          <a:p>
            <a:r>
              <a:rPr lang="ro-RO" b="1" smtClean="0">
                <a:effectLst>
                  <a:outerShdw blurRad="38100" dist="38100" dir="2700000" algn="tl">
                    <a:srgbClr val="000000">
                      <a:alpha val="43137"/>
                    </a:srgbClr>
                  </a:outerShdw>
                </a:effectLst>
                <a:latin typeface="Comic Sans MS" panose="030F0702030302020204" pitchFamily="66" charset="0"/>
              </a:rPr>
              <a:t>„„</a:t>
            </a:r>
            <a:r>
              <a:rPr lang="ro-RO" b="1" smtClean="0">
                <a:effectLst>
                  <a:outerShdw blurRad="38100" dist="38100" dir="2700000" algn="tl">
                    <a:srgbClr val="000000">
                      <a:alpha val="43137"/>
                    </a:srgbClr>
                  </a:outerShdw>
                </a:effectLst>
                <a:latin typeface="Comic Sans MS" panose="030F0702030302020204" pitchFamily="66" charset="0"/>
              </a:rPr>
              <a:t>Căci Eu urăsc despărţirea în </a:t>
            </a:r>
            <a:r>
              <a:rPr lang="ro-RO" b="1" smtClean="0">
                <a:effectLst>
                  <a:outerShdw blurRad="38100" dist="38100" dir="2700000" algn="tl">
                    <a:srgbClr val="000000">
                      <a:alpha val="43137"/>
                    </a:srgbClr>
                  </a:outerShdw>
                </a:effectLst>
                <a:latin typeface="Comic Sans MS" panose="030F0702030302020204" pitchFamily="66" charset="0"/>
              </a:rPr>
              <a:t>căsătorie</a:t>
            </a:r>
            <a:r>
              <a:rPr lang="ro-RO" b="1" smtClean="0">
                <a:effectLst>
                  <a:outerShdw blurRad="38100" dist="38100" dir="2700000" algn="tl">
                    <a:srgbClr val="000000">
                      <a:alpha val="43137"/>
                    </a:srgbClr>
                  </a:outerShdw>
                </a:effectLst>
                <a:latin typeface="Comic Sans MS" panose="030F0702030302020204" pitchFamily="66" charset="0"/>
              </a:rPr>
              <a:t>”, zice Domnul Dumnezeul lui </a:t>
            </a:r>
            <a:r>
              <a:rPr lang="ro-RO" b="1" smtClean="0">
                <a:effectLst>
                  <a:outerShdw blurRad="38100" dist="38100" dir="2700000" algn="tl">
                    <a:srgbClr val="000000">
                      <a:alpha val="43137"/>
                    </a:srgbClr>
                  </a:outerShdw>
                </a:effectLst>
                <a:latin typeface="Comic Sans MS" panose="030F0702030302020204" pitchFamily="66" charset="0"/>
              </a:rPr>
              <a:t>Israel</a:t>
            </a:r>
            <a:r>
              <a:rPr lang="ro-RO" b="1" smtClean="0">
                <a:effectLst>
                  <a:outerShdw blurRad="38100" dist="38100" dir="2700000" algn="tl">
                    <a:srgbClr val="000000">
                      <a:alpha val="43137"/>
                    </a:srgbClr>
                  </a:outerShdw>
                </a:effectLst>
                <a:latin typeface="Comic Sans MS" panose="030F0702030302020204" pitchFamily="66" charset="0"/>
              </a:rPr>
              <a:t>, </a:t>
            </a:r>
            <a:r>
              <a:rPr lang="ro-RO" b="1" smtClean="0">
                <a:effectLst>
                  <a:outerShdw blurRad="38100" dist="38100" dir="2700000" algn="tl">
                    <a:srgbClr val="000000">
                      <a:alpha val="43137"/>
                    </a:srgbClr>
                  </a:outerShdw>
                </a:effectLst>
                <a:latin typeface="Comic Sans MS" panose="030F0702030302020204" pitchFamily="66" charset="0"/>
              </a:rPr>
              <a:t>„</a:t>
            </a:r>
            <a:r>
              <a:rPr lang="ro-RO" b="1" smtClean="0">
                <a:effectLst>
                  <a:outerShdw blurRad="38100" dist="38100" dir="2700000" algn="tl">
                    <a:srgbClr val="000000">
                      <a:alpha val="43137"/>
                    </a:srgbClr>
                  </a:outerShdw>
                </a:effectLst>
                <a:latin typeface="Comic Sans MS" panose="030F0702030302020204" pitchFamily="66" charset="0"/>
              </a:rPr>
              <a:t>şi pe cel ce îşi acoperă haina cu </a:t>
            </a:r>
            <a:r>
              <a:rPr lang="ro-RO" b="1" smtClean="0">
                <a:effectLst>
                  <a:outerShdw blurRad="38100" dist="38100" dir="2700000" algn="tl">
                    <a:srgbClr val="000000">
                      <a:alpha val="43137"/>
                    </a:srgbClr>
                  </a:outerShdw>
                </a:effectLst>
                <a:latin typeface="Comic Sans MS" panose="030F0702030302020204" pitchFamily="66" charset="0"/>
              </a:rPr>
              <a:t>silnicie</a:t>
            </a:r>
            <a:r>
              <a:rPr lang="ro-RO" b="1" smtClean="0">
                <a:effectLst>
                  <a:outerShdw blurRad="38100" dist="38100" dir="2700000" algn="tl">
                    <a:srgbClr val="000000">
                      <a:alpha val="43137"/>
                    </a:srgbClr>
                  </a:outerShdw>
                </a:effectLst>
                <a:latin typeface="Comic Sans MS" panose="030F0702030302020204" pitchFamily="66" charset="0"/>
              </a:rPr>
              <a:t>”, zice Domnul </a:t>
            </a:r>
            <a:r>
              <a:rPr lang="ro-RO" b="1" smtClean="0">
                <a:effectLst>
                  <a:outerShdw blurRad="38100" dist="38100" dir="2700000" algn="tl">
                    <a:srgbClr val="000000">
                      <a:alpha val="43137"/>
                    </a:srgbClr>
                  </a:outerShdw>
                </a:effectLst>
                <a:latin typeface="Comic Sans MS" panose="030F0702030302020204" pitchFamily="66" charset="0"/>
              </a:rPr>
              <a:t>oştirilor</a:t>
            </a:r>
            <a:r>
              <a:rPr lang="ro-RO" b="1" smtClean="0">
                <a:effectLst>
                  <a:outerShdw blurRad="38100" dist="38100" dir="2700000" algn="tl">
                    <a:srgbClr val="000000">
                      <a:alpha val="43137"/>
                    </a:srgbClr>
                  </a:outerShdw>
                </a:effectLst>
                <a:latin typeface="Comic Sans MS" panose="030F0702030302020204" pitchFamily="66" charset="0"/>
              </a:rPr>
              <a:t>. </a:t>
            </a:r>
            <a:r>
              <a:rPr lang="ro-RO" b="1" smtClean="0">
                <a:effectLst>
                  <a:outerShdw blurRad="38100" dist="38100" dir="2700000" algn="tl">
                    <a:srgbClr val="000000">
                      <a:alpha val="43137"/>
                    </a:srgbClr>
                  </a:outerShdw>
                </a:effectLst>
                <a:latin typeface="Comic Sans MS" panose="030F0702030302020204" pitchFamily="66" charset="0"/>
              </a:rPr>
              <a:t>„</a:t>
            </a:r>
            <a:r>
              <a:rPr lang="ro-RO" b="1" smtClean="0">
                <a:effectLst>
                  <a:outerShdw blurRad="38100" dist="38100" dir="2700000" algn="tl">
                    <a:srgbClr val="000000">
                      <a:alpha val="43137"/>
                    </a:srgbClr>
                  </a:outerShdw>
                </a:effectLst>
                <a:latin typeface="Comic Sans MS" panose="030F0702030302020204" pitchFamily="66" charset="0"/>
              </a:rPr>
              <a:t>De </a:t>
            </a:r>
            <a:r>
              <a:rPr lang="ro-RO" b="1" smtClean="0">
                <a:effectLst>
                  <a:outerShdw blurRad="38100" dist="38100" dir="2700000" algn="tl">
                    <a:srgbClr val="000000">
                      <a:alpha val="43137"/>
                    </a:srgbClr>
                  </a:outerShdw>
                </a:effectLst>
                <a:latin typeface="Comic Sans MS" panose="030F0702030302020204" pitchFamily="66" charset="0"/>
              </a:rPr>
              <a:t>aceea</a:t>
            </a:r>
            <a:r>
              <a:rPr lang="ro-RO" b="1" smtClean="0">
                <a:effectLst>
                  <a:outerShdw blurRad="38100" dist="38100" dir="2700000" algn="tl">
                    <a:srgbClr val="000000">
                      <a:alpha val="43137"/>
                    </a:srgbClr>
                  </a:outerShdw>
                </a:effectLst>
                <a:latin typeface="Comic Sans MS" panose="030F0702030302020204" pitchFamily="66" charset="0"/>
              </a:rPr>
              <a:t>, luaţi seama în mintea voastră şi nu fiţi </a:t>
            </a:r>
            <a:r>
              <a:rPr lang="ro-RO" b="1" smtClean="0">
                <a:effectLst>
                  <a:outerShdw blurRad="38100" dist="38100" dir="2700000" algn="tl">
                    <a:srgbClr val="000000">
                      <a:alpha val="43137"/>
                    </a:srgbClr>
                  </a:outerShdw>
                </a:effectLst>
                <a:latin typeface="Comic Sans MS" panose="030F0702030302020204" pitchFamily="66" charset="0"/>
              </a:rPr>
              <a:t>necredincioşi</a:t>
            </a:r>
            <a:r>
              <a:rPr lang="ro-RO" b="1" smtClean="0">
                <a:effectLst>
                  <a:outerShdw blurRad="38100" dist="38100" dir="2700000" algn="tl">
                    <a:srgbClr val="000000">
                      <a:alpha val="43137"/>
                    </a:srgbClr>
                  </a:outerShdw>
                </a:effectLst>
                <a:latin typeface="Comic Sans MS" panose="030F0702030302020204" pitchFamily="66" charset="0"/>
              </a:rPr>
              <a:t>!”” </a:t>
            </a:r>
            <a:r>
              <a:rPr lang="ro-RO" sz="1600" b="1" smtClean="0">
                <a:effectLst>
                  <a:outerShdw blurRad="38100" dist="38100" dir="2700000" algn="tl">
                    <a:srgbClr val="000000">
                      <a:alpha val="43137"/>
                    </a:srgbClr>
                  </a:outerShdw>
                </a:effectLst>
                <a:latin typeface="Comic Sans MS" panose="030F0702030302020204" pitchFamily="66" charset="0"/>
              </a:rPr>
              <a:t>(Maleahi</a:t>
            </a:r>
            <a:r>
              <a:rPr lang="ro-RO" sz="1600" b="1" smtClean="0">
                <a:effectLst>
                  <a:outerShdw blurRad="38100" dist="38100" dir="2700000" algn="tl">
                    <a:srgbClr val="000000">
                      <a:alpha val="43137"/>
                    </a:srgbClr>
                  </a:outerShdw>
                </a:effectLst>
                <a:latin typeface="Comic Sans MS" panose="030F0702030302020204" pitchFamily="66" charset="0"/>
              </a:rPr>
              <a:t> 2:16</a:t>
            </a:r>
            <a:r>
              <a:rPr lang="ro-RO" sz="1600" b="1" smtClean="0">
                <a:effectLst>
                  <a:outerShdw blurRad="38100" dist="38100" dir="2700000" algn="tl">
                    <a:srgbClr val="000000">
                      <a:alpha val="43137"/>
                    </a:srgbClr>
                  </a:outerShdw>
                </a:effectLst>
                <a:latin typeface="Comic Sans MS" panose="030F0702030302020204" pitchFamily="66" charset="0"/>
              </a:rPr>
              <a:t>)</a:t>
            </a:r>
            <a:endParaRPr lang="ro-RO" sz="1600" b="1">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859A8766-C11F-4429-8EE4-5D8240924542}"/>
              </a:ext>
            </a:extLst>
          </p:cNvPr>
          <p:cNvSpPr txBox="1"/>
          <p:nvPr/>
        </p:nvSpPr>
        <p:spPr>
          <a:xfrm>
            <a:off x="4772005" y="1743516"/>
            <a:ext cx="4188823" cy="2323713"/>
          </a:xfrm>
          <a:prstGeom prst="rect">
            <a:avLst/>
          </a:prstGeom>
          <a:noFill/>
        </p:spPr>
        <p:txBody>
          <a:bodyPr wrap="square" rtlCol="0">
            <a:spAutoFit/>
          </a:bodyPr>
          <a:lstStyle/>
          <a:p>
            <a:pPr>
              <a:spcBef>
                <a:spcPts val="600"/>
              </a:spcBef>
            </a:pPr>
            <a:r>
              <a:rPr lang="ro-RO" sz="2000" b="1" smtClean="0"/>
              <a:t>Divorţul păgubeşte </a:t>
            </a:r>
            <a:r>
              <a:rPr lang="ro-RO" sz="2000" b="1"/>
              <a:t>planul lui Dumnezeu pentru familie. Din cauza păcatului, Dumnezeu a îngăduit </a:t>
            </a:r>
            <a:r>
              <a:rPr lang="ro-RO" sz="2000" b="1" smtClean="0"/>
              <a:t>desfiinţarea </a:t>
            </a:r>
            <a:r>
              <a:rPr lang="ro-RO" sz="2000" b="1"/>
              <a:t>căsătoriei în anumite </a:t>
            </a:r>
            <a:r>
              <a:rPr lang="ro-RO" sz="2000" b="1" smtClean="0"/>
              <a:t>circumstanţe </a:t>
            </a:r>
            <a:r>
              <a:rPr lang="ro-RO" sz="2000" b="1"/>
              <a:t>(Matei 19:8; 5:31-32).</a:t>
            </a:r>
          </a:p>
          <a:p>
            <a:pPr>
              <a:spcBef>
                <a:spcPts val="600"/>
              </a:spcBef>
            </a:pPr>
            <a:r>
              <a:rPr lang="ro-RO" sz="2000" b="1" smtClean="0"/>
              <a:t>Divorţul </a:t>
            </a:r>
            <a:r>
              <a:rPr lang="ro-RO" sz="2000" b="1"/>
              <a:t>cauzează </a:t>
            </a:r>
            <a:r>
              <a:rPr lang="ro-RO" sz="2000" b="1" smtClean="0"/>
              <a:t>suferinţă</a:t>
            </a:r>
            <a:r>
              <a:rPr lang="ro-RO" sz="2000" b="1"/>
              <a:t>, depresie</a:t>
            </a:r>
            <a:r>
              <a:rPr lang="ro-RO" sz="2000" b="1" smtClean="0"/>
              <a:t>, furie şi </a:t>
            </a:r>
            <a:r>
              <a:rPr lang="ro-RO" sz="2000" b="1"/>
              <a:t>singurătate</a:t>
            </a:r>
            <a:r>
              <a:rPr lang="ro-RO" sz="2000" b="1" smtClean="0"/>
              <a:t>.</a:t>
            </a:r>
            <a:endParaRPr lang="ro-RO" sz="2000" b="1"/>
          </a:p>
        </p:txBody>
      </p:sp>
      <p:sp>
        <p:nvSpPr>
          <p:cNvPr id="7" name="Rectángulo 6">
            <a:extLst>
              <a:ext uri="{FF2B5EF4-FFF2-40B4-BE49-F238E27FC236}">
                <a16:creationId xmlns:a16="http://schemas.microsoft.com/office/drawing/2014/main" xmlns="" id="{AE5CC907-6E9B-44ED-9EB2-9D7FA7C2FF47}"/>
              </a:ext>
            </a:extLst>
          </p:cNvPr>
          <p:cNvSpPr/>
          <p:nvPr/>
        </p:nvSpPr>
        <p:spPr>
          <a:xfrm>
            <a:off x="12858" y="4832543"/>
            <a:ext cx="5793574" cy="2015936"/>
          </a:xfrm>
          <a:prstGeom prst="rect">
            <a:avLst/>
          </a:prstGeom>
        </p:spPr>
        <p:txBody>
          <a:bodyPr wrap="square" rIns="0">
            <a:spAutoFit/>
          </a:bodyPr>
          <a:lstStyle/>
          <a:p>
            <a:pPr>
              <a:spcBef>
                <a:spcPts val="600"/>
              </a:spcBef>
            </a:pPr>
            <a:r>
              <a:rPr lang="ro-RO" sz="2000" b="1" dirty="0"/>
              <a:t>Biblia ne încurajează </a:t>
            </a:r>
            <a:r>
              <a:rPr lang="ro-RO" sz="2000" b="1" dirty="0" smtClean="0"/>
              <a:t>să </a:t>
            </a:r>
            <a:r>
              <a:rPr lang="ro-RO" sz="2000" b="1" dirty="0"/>
              <a:t>facem tot posibilul să împiedicăm </a:t>
            </a:r>
            <a:r>
              <a:rPr lang="ro-RO" sz="2000" b="1" dirty="0" smtClean="0"/>
              <a:t>despărţirea</a:t>
            </a:r>
            <a:r>
              <a:rPr lang="ro-RO" sz="2000" b="1" dirty="0"/>
              <a:t>, căutând reconciliere prin dragoste, iertare </a:t>
            </a:r>
            <a:r>
              <a:rPr lang="ro-RO" sz="2000" b="1" dirty="0" smtClean="0"/>
              <a:t>şi </a:t>
            </a:r>
            <a:r>
              <a:rPr lang="ro-RO" sz="2000" b="1" dirty="0"/>
              <a:t>restaurare (Osea 3:1-3</a:t>
            </a:r>
            <a:r>
              <a:rPr lang="ro-RO" sz="2000" b="1" dirty="0" smtClean="0"/>
              <a:t>; 1 Corinteni </a:t>
            </a:r>
            <a:r>
              <a:rPr lang="ro-RO" sz="2000" b="1" dirty="0"/>
              <a:t>7:10-11; Galateni 6:1).</a:t>
            </a:r>
          </a:p>
          <a:p>
            <a:pPr>
              <a:spcBef>
                <a:spcPts val="600"/>
              </a:spcBef>
            </a:pPr>
            <a:r>
              <a:rPr lang="ro-RO" sz="2000" b="1" dirty="0"/>
              <a:t>Atunci când </a:t>
            </a:r>
            <a:r>
              <a:rPr lang="ro-RO" sz="2000" b="1" dirty="0" smtClean="0"/>
              <a:t>divorţul </a:t>
            </a:r>
            <a:r>
              <a:rPr lang="ro-RO" sz="2000" b="1" dirty="0"/>
              <a:t>este inevitabil, biserica trebuie să ofere suport, consolare </a:t>
            </a:r>
            <a:r>
              <a:rPr lang="ro-RO" sz="2000" b="1" dirty="0" smtClean="0"/>
              <a:t>şi </a:t>
            </a:r>
            <a:r>
              <a:rPr lang="ro-RO" sz="2000" b="1" dirty="0"/>
              <a:t>încurajare</a:t>
            </a:r>
            <a:r>
              <a:rPr lang="ro-RO" sz="2000" b="1" dirty="0" smtClean="0"/>
              <a:t>.</a:t>
            </a:r>
            <a:endParaRPr lang="ro-RO" sz="2000" b="1" dirty="0"/>
          </a:p>
        </p:txBody>
      </p:sp>
      <p:pic>
        <p:nvPicPr>
          <p:cNvPr id="11" name="Imagen 10" descr="Imagen que contiene ropa&#10;&#10;Descripción generada automáticamente">
            <a:extLst>
              <a:ext uri="{FF2B5EF4-FFF2-40B4-BE49-F238E27FC236}">
                <a16:creationId xmlns:a16="http://schemas.microsoft.com/office/drawing/2014/main" xmlns="" id="{61471E23-130E-4D4C-ACD7-DAF46992BA6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906791" y="4416750"/>
            <a:ext cx="3106581" cy="2329936"/>
          </a:xfrm>
          <a:prstGeom prst="snip2DiagRect">
            <a:avLst>
              <a:gd name="adj1" fmla="val 3738"/>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Rectángulo 1">
            <a:extLst>
              <a:ext uri="{FF2B5EF4-FFF2-40B4-BE49-F238E27FC236}">
                <a16:creationId xmlns:a16="http://schemas.microsoft.com/office/drawing/2014/main" xmlns="" id="{C206F072-008E-4A67-A4A4-65E31A28BA0D}"/>
              </a:ext>
            </a:extLst>
          </p:cNvPr>
          <p:cNvSpPr/>
          <p:nvPr/>
        </p:nvSpPr>
        <p:spPr>
          <a:xfrm>
            <a:off x="3849190" y="-78366"/>
            <a:ext cx="5294810" cy="830997"/>
          </a:xfrm>
          <a:prstGeom prst="rect">
            <a:avLst/>
          </a:prstGeom>
        </p:spPr>
        <p:txBody>
          <a:bodyPr wrap="square" tIns="0" bIns="0">
            <a:spAutoFit/>
            <a:scene3d>
              <a:camera prst="orthographicFront"/>
              <a:lightRig rig="soft" dir="t">
                <a:rot lat="0" lon="0" rev="15600000"/>
              </a:lightRig>
            </a:scene3d>
            <a:sp3d extrusionH="57150" prstMaterial="softEdge">
              <a:bevelT w="25400" h="38100"/>
            </a:sp3d>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ro-RO" sz="5400" b="1" spc="600" dirty="0" smtClean="0">
                <a:ln/>
                <a:solidFill>
                  <a:schemeClr val="accent4"/>
                </a:solidFill>
                <a:effectLst>
                  <a:outerShdw blurRad="50800" dist="38100" dir="2700000" algn="tl" rotWithShape="0">
                    <a:prstClr val="black">
                      <a:alpha val="40000"/>
                    </a:prstClr>
                  </a:outerShdw>
                </a:effectLst>
              </a:rPr>
              <a:t>DIVORŢUL</a:t>
            </a:r>
            <a:endParaRPr lang="ro-RO" sz="5400" b="1" spc="600" dirty="0">
              <a:ln/>
              <a:solidFill>
                <a:schemeClr val="accent4"/>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xmlns="" val="625087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left)">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left)">
                                      <p:cBhvr>
                                        <p:cTn id="4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build="p"/>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CDE2AA8-A04C-4568-B4CD-45C17C455299}"/>
              </a:ext>
            </a:extLst>
          </p:cNvPr>
          <p:cNvSpPr/>
          <p:nvPr/>
        </p:nvSpPr>
        <p:spPr>
          <a:xfrm>
            <a:off x="940526" y="26127"/>
            <a:ext cx="4187578" cy="769441"/>
          </a:xfrm>
          <a:prstGeom prst="rect">
            <a:avLst/>
          </a:prstGeom>
        </p:spPr>
        <p:txBody>
          <a:bodyPr wrap="square">
            <a:spAutoFit/>
          </a:bodyPr>
          <a:lstStyle/>
          <a:p>
            <a:pPr algn="ctr"/>
            <a:r>
              <a:rPr lang="ro-RO" sz="4400" b="1" spc="300" smtClean="0">
                <a:ln w="12700">
                  <a:solidFill>
                    <a:schemeClr val="tx1"/>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MOARTEA</a:t>
            </a:r>
            <a:endParaRPr lang="ro-RO" sz="4400" b="1" spc="300">
              <a:ln w="12700">
                <a:solidFill>
                  <a:schemeClr val="tx1"/>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Rectángulo 2">
            <a:extLst>
              <a:ext uri="{FF2B5EF4-FFF2-40B4-BE49-F238E27FC236}">
                <a16:creationId xmlns:a16="http://schemas.microsoft.com/office/drawing/2014/main" xmlns="" id="{7CAADC4A-CA3B-4FFA-904C-65FD04B5193B}"/>
              </a:ext>
            </a:extLst>
          </p:cNvPr>
          <p:cNvSpPr/>
          <p:nvPr/>
        </p:nvSpPr>
        <p:spPr>
          <a:xfrm>
            <a:off x="472966" y="678556"/>
            <a:ext cx="4535551" cy="1138773"/>
          </a:xfrm>
          <a:prstGeom prst="rect">
            <a:avLst/>
          </a:prstGeom>
        </p:spPr>
        <p:txBody>
          <a:bodyPr wrap="square">
            <a:spAutoFit/>
            <a:scene3d>
              <a:camera prst="orthographicFront"/>
              <a:lightRig rig="threePt" dir="t"/>
            </a:scene3d>
            <a:sp3d extrusionH="57150">
              <a:bevelT w="38100" h="38100"/>
            </a:sp3d>
          </a:bodyPr>
          <a:lstStyle/>
          <a:p>
            <a:r>
              <a:rPr lang="ro-RO" sz="1700" b="1" dirty="0" smtClean="0">
                <a:solidFill>
                  <a:srgbClr val="4B6B6D"/>
                </a:solidFill>
                <a:latin typeface="Comic Sans MS" panose="030F0702030302020204" pitchFamily="66" charset="0"/>
              </a:rPr>
              <a:t>„Sara a murit la </a:t>
            </a:r>
            <a:r>
              <a:rPr lang="ro-RO" sz="1700" b="1" dirty="0" err="1" smtClean="0">
                <a:solidFill>
                  <a:srgbClr val="4B6B6D"/>
                </a:solidFill>
                <a:latin typeface="Comic Sans MS" panose="030F0702030302020204" pitchFamily="66" charset="0"/>
              </a:rPr>
              <a:t>Chiriat-Arba</a:t>
            </a:r>
            <a:r>
              <a:rPr lang="ro-RO" sz="1700" b="1" dirty="0" smtClean="0">
                <a:solidFill>
                  <a:srgbClr val="4B6B6D"/>
                </a:solidFill>
                <a:latin typeface="Comic Sans MS" panose="030F0702030302020204" pitchFamily="66" charset="0"/>
              </a:rPr>
              <a:t>, adică </a:t>
            </a:r>
            <a:r>
              <a:rPr lang="ro-RO" sz="1700" b="1" dirty="0" err="1" smtClean="0">
                <a:solidFill>
                  <a:srgbClr val="4B6B6D"/>
                </a:solidFill>
                <a:latin typeface="Comic Sans MS" panose="030F0702030302020204" pitchFamily="66" charset="0"/>
              </a:rPr>
              <a:t>Hebron</a:t>
            </a:r>
            <a:r>
              <a:rPr lang="ro-RO" sz="1700" b="1" dirty="0" smtClean="0">
                <a:solidFill>
                  <a:srgbClr val="4B6B6D"/>
                </a:solidFill>
                <a:latin typeface="Comic Sans MS" panose="030F0702030302020204" pitchFamily="66" charset="0"/>
              </a:rPr>
              <a:t>, în ţara Canaan, şi Avraam a venit să jelească pe Sara şi s-o plângă.” (Geneza 23:2)</a:t>
            </a:r>
            <a:endParaRPr lang="ro-RO" sz="1700" b="1" dirty="0">
              <a:solidFill>
                <a:srgbClr val="4B6B6D"/>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DD0303C-199E-4E7E-A540-F34E19F879B2}"/>
              </a:ext>
            </a:extLst>
          </p:cNvPr>
          <p:cNvSpPr txBox="1"/>
          <p:nvPr/>
        </p:nvSpPr>
        <p:spPr>
          <a:xfrm>
            <a:off x="191589" y="1848011"/>
            <a:ext cx="4848493" cy="2015936"/>
          </a:xfrm>
          <a:prstGeom prst="rect">
            <a:avLst/>
          </a:prstGeom>
          <a:noFill/>
        </p:spPr>
        <p:txBody>
          <a:bodyPr wrap="square" rtlCol="0">
            <a:spAutoFit/>
          </a:bodyPr>
          <a:lstStyle/>
          <a:p>
            <a:pPr>
              <a:spcBef>
                <a:spcPts val="600"/>
              </a:spcBef>
            </a:pPr>
            <a:r>
              <a:rPr lang="ro-RO" sz="2000" b="1"/>
              <a:t>Moartea este o certitudine pentru </a:t>
            </a:r>
            <a:r>
              <a:rPr lang="ro-RO" sz="2000" b="1" smtClean="0"/>
              <a:t>toţi </a:t>
            </a:r>
            <a:r>
              <a:rPr lang="ro-RO" sz="2000" b="1"/>
              <a:t>de la căderea în păcat a lui Adam </a:t>
            </a:r>
            <a:r>
              <a:rPr lang="ro-RO" sz="2000" b="1" smtClean="0"/>
              <a:t>şi </a:t>
            </a:r>
            <a:r>
              <a:rPr lang="ro-RO" sz="2000" b="1"/>
              <a:t>a Evei </a:t>
            </a:r>
            <a:r>
              <a:rPr lang="ro-RO" sz="2000" b="1" smtClean="0"/>
              <a:t>şi </a:t>
            </a:r>
            <a:r>
              <a:rPr lang="ro-RO" sz="2000" b="1"/>
              <a:t>până la a doua venire a lui Isus.</a:t>
            </a:r>
          </a:p>
          <a:p>
            <a:pPr>
              <a:spcBef>
                <a:spcPts val="600"/>
              </a:spcBef>
            </a:pPr>
            <a:r>
              <a:rPr lang="ro-RO" sz="2000" b="1"/>
              <a:t>Evident, moartea cauzează o separare inevitabilă. Partenerul văduvit este astfel inundat de singurătate</a:t>
            </a:r>
            <a:r>
              <a:rPr lang="ro-RO" sz="2000" b="1"/>
              <a:t>. </a:t>
            </a:r>
            <a:endParaRPr lang="ro-RO" sz="2000" b="1"/>
          </a:p>
        </p:txBody>
      </p:sp>
      <p:grpSp>
        <p:nvGrpSpPr>
          <p:cNvPr id="9" name="Grupo 8">
            <a:extLst>
              <a:ext uri="{FF2B5EF4-FFF2-40B4-BE49-F238E27FC236}">
                <a16:creationId xmlns:a16="http://schemas.microsoft.com/office/drawing/2014/main" xmlns="" id="{A24FA903-DCAC-4BA3-B2BB-94608B262A15}"/>
              </a:ext>
            </a:extLst>
          </p:cNvPr>
          <p:cNvGrpSpPr/>
          <p:nvPr/>
        </p:nvGrpSpPr>
        <p:grpSpPr>
          <a:xfrm>
            <a:off x="5128104" y="112674"/>
            <a:ext cx="3898330" cy="3740763"/>
            <a:chOff x="4889863" y="1513913"/>
            <a:chExt cx="2743200" cy="2668308"/>
          </a:xfrm>
        </p:grpSpPr>
        <p:pic>
          <p:nvPicPr>
            <p:cNvPr id="6" name="Imagen 5" descr="Imagen que contiene ropa&#10;&#10;Descripción generada automáticamente">
              <a:extLst>
                <a:ext uri="{FF2B5EF4-FFF2-40B4-BE49-F238E27FC236}">
                  <a16:creationId xmlns:a16="http://schemas.microsoft.com/office/drawing/2014/main" xmlns="" id="{25242C08-F7C1-4AE4-8C97-3A0FD033293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89863" y="1513913"/>
              <a:ext cx="2743200" cy="131673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8" name="Imagen 7" descr="Imagen que contiene persona, hombre&#10;&#10;Descripción generada automáticamente">
              <a:extLst>
                <a:ext uri="{FF2B5EF4-FFF2-40B4-BE49-F238E27FC236}">
                  <a16:creationId xmlns:a16="http://schemas.microsoft.com/office/drawing/2014/main" xmlns="" id="{43F8A618-BEF0-4350-B40D-B3A7C31715C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889863" y="2865485"/>
              <a:ext cx="2743200" cy="1316736"/>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grpSp>
      <p:pic>
        <p:nvPicPr>
          <p:cNvPr id="12" name="Imagen 11" descr="Imagen que contiene persona, hombre, niño, exterior&#10;&#10;Descripción generada automáticamente">
            <a:extLst>
              <a:ext uri="{FF2B5EF4-FFF2-40B4-BE49-F238E27FC236}">
                <a16:creationId xmlns:a16="http://schemas.microsoft.com/office/drawing/2014/main" xmlns="" id="{1F33AC0F-B9A2-4451-882E-866FC37B3728}"/>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113208" y="4302034"/>
            <a:ext cx="2863905" cy="2405872"/>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4" name="Imagen 13" descr="Imagen que contiene hierba, hombre, persona, exterior&#10;&#10;Descripción generada automáticamente">
            <a:extLst>
              <a:ext uri="{FF2B5EF4-FFF2-40B4-BE49-F238E27FC236}">
                <a16:creationId xmlns:a16="http://schemas.microsoft.com/office/drawing/2014/main" xmlns="" id="{97F58A9F-DDA0-4549-B195-1EC9AF8F4EF3}"/>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5617028" y="4889681"/>
            <a:ext cx="3409406" cy="1871198"/>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15" name="Rectángulo 14">
            <a:extLst>
              <a:ext uri="{FF2B5EF4-FFF2-40B4-BE49-F238E27FC236}">
                <a16:creationId xmlns:a16="http://schemas.microsoft.com/office/drawing/2014/main" xmlns="" id="{91C1CCA1-0D7C-45D6-BFBC-BD32B3B4410B}"/>
              </a:ext>
            </a:extLst>
          </p:cNvPr>
          <p:cNvSpPr/>
          <p:nvPr/>
        </p:nvSpPr>
        <p:spPr>
          <a:xfrm>
            <a:off x="188258" y="3866434"/>
            <a:ext cx="6223051" cy="400110"/>
          </a:xfrm>
          <a:prstGeom prst="rect">
            <a:avLst/>
          </a:prstGeom>
        </p:spPr>
        <p:txBody>
          <a:bodyPr wrap="square">
            <a:spAutoFit/>
          </a:bodyPr>
          <a:lstStyle/>
          <a:p>
            <a:pPr>
              <a:spcBef>
                <a:spcPts val="600"/>
              </a:spcBef>
            </a:pPr>
            <a:r>
              <a:rPr lang="ro-RO" sz="2000" b="1"/>
              <a:t>Timpul poate vindeca rana, dar golul produs </a:t>
            </a:r>
            <a:r>
              <a:rPr lang="ro-RO" sz="2000" b="1"/>
              <a:t>dăinuie</a:t>
            </a:r>
            <a:r>
              <a:rPr lang="ro-RO" sz="2000" b="1" smtClean="0"/>
              <a:t>.</a:t>
            </a:r>
            <a:endParaRPr lang="ro-RO" sz="2000" b="1"/>
          </a:p>
        </p:txBody>
      </p:sp>
      <p:sp>
        <p:nvSpPr>
          <p:cNvPr id="10" name="Rectángulo 9">
            <a:extLst>
              <a:ext uri="{FF2B5EF4-FFF2-40B4-BE49-F238E27FC236}">
                <a16:creationId xmlns:a16="http://schemas.microsoft.com/office/drawing/2014/main" xmlns="" id="{9A53996D-A414-4D09-956E-15B830C3F2D1}"/>
              </a:ext>
            </a:extLst>
          </p:cNvPr>
          <p:cNvSpPr/>
          <p:nvPr/>
        </p:nvSpPr>
        <p:spPr>
          <a:xfrm>
            <a:off x="2977113" y="4228791"/>
            <a:ext cx="5896917" cy="1938992"/>
          </a:xfrm>
          <a:prstGeom prst="rect">
            <a:avLst/>
          </a:prstGeom>
        </p:spPr>
        <p:txBody>
          <a:bodyPr wrap="square" lIns="36000" rIns="36000">
            <a:spAutoFit/>
          </a:bodyPr>
          <a:lstStyle/>
          <a:p>
            <a:pPr>
              <a:spcBef>
                <a:spcPts val="600"/>
              </a:spcBef>
            </a:pPr>
            <a:r>
              <a:rPr lang="ro-RO" sz="2000" b="1" dirty="0"/>
              <a:t>Dumnezeu ne-a dat </a:t>
            </a:r>
            <a:r>
              <a:rPr lang="ro-RO" sz="2000" b="1" dirty="0" smtClean="0"/>
              <a:t>speranţa </a:t>
            </a:r>
            <a:r>
              <a:rPr lang="ro-RO" sz="2000" b="1" dirty="0"/>
              <a:t>de a-i revedea pe cei dragi din nou </a:t>
            </a:r>
            <a:r>
              <a:rPr lang="ro-RO" sz="2000" b="1" dirty="0" smtClean="0"/>
              <a:t>şi </a:t>
            </a:r>
            <a:r>
              <a:rPr lang="ro-RO" sz="2000" b="1" dirty="0"/>
              <a:t>să </a:t>
            </a:r>
            <a:r>
              <a:rPr lang="ro-RO" sz="2000" b="1" dirty="0" smtClean="0"/>
              <a:t>trăim alături </a:t>
            </a:r>
            <a:r>
              <a:rPr lang="ro-RO" sz="2000" b="1" dirty="0"/>
              <a:t>de ei pe </a:t>
            </a:r>
            <a:r>
              <a:rPr lang="ro-RO" sz="2000" b="1" dirty="0" smtClean="0"/>
              <a:t>Noul Pământ</a:t>
            </a:r>
            <a:r>
              <a:rPr lang="ro-RO" sz="2000" b="1" dirty="0"/>
              <a:t>, unde </a:t>
            </a:r>
            <a:r>
              <a:rPr lang="ro-RO" sz="2000" b="1" dirty="0" smtClean="0"/>
              <a:t>moartea nu </a:t>
            </a:r>
            <a:r>
              <a:rPr lang="ro-RO" sz="2000" b="1" dirty="0"/>
              <a:t>va </a:t>
            </a:r>
            <a:r>
              <a:rPr lang="ro-RO" sz="2000" b="1" dirty="0" smtClean="0"/>
              <a:t>mai</a:t>
            </a:r>
            <a:br>
              <a:rPr lang="ro-RO" sz="2000" b="1" dirty="0" smtClean="0"/>
            </a:br>
            <a:r>
              <a:rPr lang="ro-RO" sz="2000" b="1" dirty="0" smtClean="0"/>
              <a:t>exista</a:t>
            </a:r>
            <a:br>
              <a:rPr lang="ro-RO" sz="2000" b="1" dirty="0" smtClean="0"/>
            </a:br>
            <a:r>
              <a:rPr lang="ro-RO" sz="2000" b="1" dirty="0" smtClean="0"/>
              <a:t>(1 Tesaloniceni 4:16-17; </a:t>
            </a:r>
            <a:br>
              <a:rPr lang="ro-RO" sz="2000" b="1" dirty="0" smtClean="0"/>
            </a:br>
            <a:r>
              <a:rPr lang="ro-RO" sz="2000" b="1" dirty="0" smtClean="0"/>
              <a:t>Apocalipsa </a:t>
            </a:r>
            <a:r>
              <a:rPr lang="ro-RO" sz="2000" b="1" dirty="0"/>
              <a:t>21:4). </a:t>
            </a:r>
          </a:p>
        </p:txBody>
      </p:sp>
    </p:spTree>
    <p:extLst>
      <p:ext uri="{BB962C8B-B14F-4D97-AF65-F5344CB8AC3E}">
        <p14:creationId xmlns:p14="http://schemas.microsoft.com/office/powerpoint/2010/main" xmlns="" val="1761593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1000"/>
                                        <p:tgtEl>
                                          <p:spTgt spid="9"/>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80">
                                          <p:stCondLst>
                                            <p:cond delay="0"/>
                                          </p:stCondLst>
                                        </p:cTn>
                                        <p:tgtEl>
                                          <p:spTgt spid="14"/>
                                        </p:tgtEl>
                                      </p:cBhvr>
                                    </p:animEffect>
                                    <p:anim calcmode="lin" valueType="num">
                                      <p:cBhvr>
                                        <p:cTn id="3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4" dur="26">
                                          <p:stCondLst>
                                            <p:cond delay="650"/>
                                          </p:stCondLst>
                                        </p:cTn>
                                        <p:tgtEl>
                                          <p:spTgt spid="14"/>
                                        </p:tgtEl>
                                      </p:cBhvr>
                                      <p:to x="100000" y="60000"/>
                                    </p:animScale>
                                    <p:animScale>
                                      <p:cBhvr>
                                        <p:cTn id="45" dur="166" decel="50000">
                                          <p:stCondLst>
                                            <p:cond delay="676"/>
                                          </p:stCondLst>
                                        </p:cTn>
                                        <p:tgtEl>
                                          <p:spTgt spid="14"/>
                                        </p:tgtEl>
                                      </p:cBhvr>
                                      <p:to x="100000" y="100000"/>
                                    </p:animScale>
                                    <p:animScale>
                                      <p:cBhvr>
                                        <p:cTn id="46" dur="26">
                                          <p:stCondLst>
                                            <p:cond delay="1312"/>
                                          </p:stCondLst>
                                        </p:cTn>
                                        <p:tgtEl>
                                          <p:spTgt spid="14"/>
                                        </p:tgtEl>
                                      </p:cBhvr>
                                      <p:to x="100000" y="80000"/>
                                    </p:animScale>
                                    <p:animScale>
                                      <p:cBhvr>
                                        <p:cTn id="47" dur="166" decel="50000">
                                          <p:stCondLst>
                                            <p:cond delay="1338"/>
                                          </p:stCondLst>
                                        </p:cTn>
                                        <p:tgtEl>
                                          <p:spTgt spid="14"/>
                                        </p:tgtEl>
                                      </p:cBhvr>
                                      <p:to x="100000" y="100000"/>
                                    </p:animScale>
                                    <p:animScale>
                                      <p:cBhvr>
                                        <p:cTn id="48" dur="26">
                                          <p:stCondLst>
                                            <p:cond delay="1642"/>
                                          </p:stCondLst>
                                        </p:cTn>
                                        <p:tgtEl>
                                          <p:spTgt spid="14"/>
                                        </p:tgtEl>
                                      </p:cBhvr>
                                      <p:to x="100000" y="90000"/>
                                    </p:animScale>
                                    <p:animScale>
                                      <p:cBhvr>
                                        <p:cTn id="49" dur="166" decel="50000">
                                          <p:stCondLst>
                                            <p:cond delay="1668"/>
                                          </p:stCondLst>
                                        </p:cTn>
                                        <p:tgtEl>
                                          <p:spTgt spid="14"/>
                                        </p:tgtEl>
                                      </p:cBhvr>
                                      <p:to x="100000" y="100000"/>
                                    </p:animScale>
                                    <p:animScale>
                                      <p:cBhvr>
                                        <p:cTn id="50" dur="26">
                                          <p:stCondLst>
                                            <p:cond delay="1808"/>
                                          </p:stCondLst>
                                        </p:cTn>
                                        <p:tgtEl>
                                          <p:spTgt spid="14"/>
                                        </p:tgtEl>
                                      </p:cBhvr>
                                      <p:to x="100000" y="95000"/>
                                    </p:animScale>
                                    <p:animScale>
                                      <p:cBhvr>
                                        <p:cTn id="51" dur="166" decel="50000">
                                          <p:stCondLst>
                                            <p:cond delay="1834"/>
                                          </p:stCondLst>
                                        </p:cTn>
                                        <p:tgtEl>
                                          <p:spTgt spid="14"/>
                                        </p:tgtEl>
                                      </p:cBhvr>
                                      <p:to x="100000" y="100000"/>
                                    </p:animScale>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randombar(horizontal)">
                                      <p:cBhvr>
                                        <p:cTn id="60" dur="500"/>
                                        <p:tgtEl>
                                          <p:spTgt spid="12"/>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randombar(horizontal)">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0525C56-000F-47B2-94C5-5D16E0640B5B}"/>
              </a:ext>
            </a:extLst>
          </p:cNvPr>
          <p:cNvSpPr/>
          <p:nvPr/>
        </p:nvSpPr>
        <p:spPr>
          <a:xfrm>
            <a:off x="1935479" y="1674402"/>
            <a:ext cx="5273041" cy="4708981"/>
          </a:xfrm>
          <a:prstGeom prst="rect">
            <a:avLst/>
          </a:prstGeom>
        </p:spPr>
        <p:txBody>
          <a:bodyPr wrap="square">
            <a:spAutoFit/>
          </a:bodyPr>
          <a:lstStyle/>
          <a:p>
            <a:pPr>
              <a:spcBef>
                <a:spcPts val="600"/>
              </a:spcBef>
            </a:pPr>
            <a:r>
              <a:rPr lang="ro-RO" sz="2500" b="1" dirty="0" smtClean="0">
                <a:latin typeface="Arial Black" panose="020B0A04020102020204" pitchFamily="34" charset="0"/>
              </a:rPr>
              <a:t>„Oricare </a:t>
            </a:r>
            <a:r>
              <a:rPr lang="ro-RO" sz="2500" b="1" dirty="0">
                <a:latin typeface="Arial Black" panose="020B0A04020102020204" pitchFamily="34" charset="0"/>
              </a:rPr>
              <a:t>ar fi </a:t>
            </a:r>
            <a:r>
              <a:rPr lang="ro-RO" sz="2500" b="1" dirty="0" smtClean="0">
                <a:latin typeface="Arial Black" panose="020B0A04020102020204" pitchFamily="34" charset="0"/>
              </a:rPr>
              <a:t>situaţia </a:t>
            </a:r>
            <a:r>
              <a:rPr lang="ro-RO" sz="2500" b="1" dirty="0">
                <a:latin typeface="Arial Black" panose="020B0A04020102020204" pitchFamily="34" charset="0"/>
              </a:rPr>
              <a:t>în care ne aflăm, dacă suntem împlinitori ai Cuvântului Său, avem o Călăuză care să ne îndrume pe cale; oricare ar fi nedumerirea noastră, avem un Sfetnic priceput; oricare ar fi întristarea noastră, pierderea suferită sau singurătatea de care suferim, avem un Prieten plin de compasiune</a:t>
            </a:r>
            <a:r>
              <a:rPr lang="ro-RO" sz="2500" b="1" dirty="0" smtClean="0">
                <a:latin typeface="Arial Black" panose="020B0A04020102020204" pitchFamily="34" charset="0"/>
              </a:rPr>
              <a:t>.”</a:t>
            </a:r>
            <a:endParaRPr lang="ro-RO" sz="2500" b="1" dirty="0">
              <a:latin typeface="Arial Black" panose="020B0A04020102020204" pitchFamily="34" charset="0"/>
            </a:endParaRPr>
          </a:p>
        </p:txBody>
      </p:sp>
      <p:sp>
        <p:nvSpPr>
          <p:cNvPr id="3" name="CuadroTexto 2">
            <a:extLst>
              <a:ext uri="{FF2B5EF4-FFF2-40B4-BE49-F238E27FC236}">
                <a16:creationId xmlns:a16="http://schemas.microsoft.com/office/drawing/2014/main" xmlns="" id="{D4DCC60D-950E-4731-B664-CCA61EA351D8}"/>
              </a:ext>
            </a:extLst>
          </p:cNvPr>
          <p:cNvSpPr txBox="1"/>
          <p:nvPr/>
        </p:nvSpPr>
        <p:spPr>
          <a:xfrm>
            <a:off x="3918304" y="6383383"/>
            <a:ext cx="3538084" cy="369332"/>
          </a:xfrm>
          <a:prstGeom prst="rect">
            <a:avLst/>
          </a:prstGeom>
          <a:noFill/>
        </p:spPr>
        <p:txBody>
          <a:bodyPr wrap="none" rtlCol="0">
            <a:spAutoFit/>
          </a:bodyPr>
          <a:lstStyle/>
          <a:p>
            <a:pPr algn="r"/>
            <a:r>
              <a:rPr lang="ro-RO" b="1" smtClean="0"/>
              <a:t>E.G.W. (</a:t>
            </a:r>
            <a:r>
              <a:rPr lang="ro-RO" b="1" smtClean="0"/>
              <a:t>Divina </a:t>
            </a:r>
            <a:r>
              <a:rPr lang="ro-RO" b="1" smtClean="0"/>
              <a:t>Vindecare</a:t>
            </a:r>
            <a:r>
              <a:rPr lang="ro-RO" b="1" smtClean="0"/>
              <a:t>, </a:t>
            </a:r>
            <a:r>
              <a:rPr lang="ro-RO" b="1" smtClean="0"/>
              <a:t>pag</a:t>
            </a:r>
            <a:r>
              <a:rPr lang="ro-RO" b="1" smtClean="0"/>
              <a:t>. </a:t>
            </a:r>
            <a:r>
              <a:rPr lang="ro-RO" b="1" smtClean="0"/>
              <a:t>248</a:t>
            </a:r>
            <a:r>
              <a:rPr lang="ro-RO" b="1" smtClean="0"/>
              <a:t>)</a:t>
            </a:r>
            <a:endParaRPr lang="ro-RO" b="1"/>
          </a:p>
        </p:txBody>
      </p:sp>
    </p:spTree>
    <p:extLst>
      <p:ext uri="{BB962C8B-B14F-4D97-AF65-F5344CB8AC3E}">
        <p14:creationId xmlns:p14="http://schemas.microsoft.com/office/powerpoint/2010/main" xmlns="" val="38529122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TotalTime>
  <Words>924</Words>
  <Application>Microsoft Office PowerPoint</Application>
  <PresentationFormat>Expunere pe ecran (4:3)</PresentationFormat>
  <Paragraphs>49</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Calibri Light</vt:lpstr>
      <vt:lpstr>Comic Sans MS</vt:lpstr>
      <vt:lpstr>Arial Black</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Cand esti singur</dc:title>
  <dc:subject>Studiu Biblic, Trim. II, 2019 – Anotimpurile familiei</dc:subject>
  <dc:creator>Sergio Fustero Carreras</dc:creator>
  <cp:keywords>https://www.fustero.es/index_ro.php</cp:keywords>
  <cp:lastModifiedBy>Administrator</cp:lastModifiedBy>
  <cp:revision>87</cp:revision>
  <dcterms:created xsi:type="dcterms:W3CDTF">2019-04-13T16:46:07Z</dcterms:created>
  <dcterms:modified xsi:type="dcterms:W3CDTF">2019-04-24T17:47:31Z</dcterms:modified>
</cp:coreProperties>
</file>