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0" r:id="rId4"/>
    <p:sldId id="257" r:id="rId5"/>
    <p:sldId id="258" r:id="rId6"/>
    <p:sldId id="264" r:id="rId7"/>
    <p:sldId id="268" r:id="rId8"/>
    <p:sldId id="260" r:id="rId9"/>
    <p:sldId id="262" r:id="rId10"/>
    <p:sldId id="269" r:id="rId11"/>
    <p:sldId id="263" r:id="rId12"/>
    <p:sldId id="266"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A541A"/>
    <a:srgbClr val="DDD589"/>
    <a:srgbClr val="952623"/>
    <a:srgbClr val="CB171B"/>
    <a:srgbClr val="A71317"/>
    <a:srgbClr val="FE1E1C"/>
    <a:srgbClr val="144462"/>
    <a:srgbClr val="B7D6EF"/>
    <a:srgbClr val="EAF3FA"/>
    <a:srgbClr val="BCDF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16100344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40847623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18100259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290C0-1C76-402E-806C-A4B79FF53895}" type="datetimeFigureOut">
              <a:rPr lang="es-ES" smtClean="0"/>
              <a:pPr/>
              <a:t>22/03/2019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B22282-E4C0-4B75-82DC-6C5A83EC0F10}" type="slidenum">
              <a:rPr lang="es-ES" smtClean="0"/>
              <a:pPr/>
              <a:t>‹#›</a:t>
            </a:fld>
            <a:endParaRPr lang="es-ES"/>
          </a:p>
        </p:txBody>
      </p:sp>
    </p:spTree>
    <p:extLst>
      <p:ext uri="{BB962C8B-B14F-4D97-AF65-F5344CB8AC3E}">
        <p14:creationId xmlns:p14="http://schemas.microsoft.com/office/powerpoint/2010/main" xmlns="" val="57352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37083747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369952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13537275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22329917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1940315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29732537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699762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312F26C-6488-4692-B859-273D78272808}" type="datetimeFigureOut">
              <a:rPr lang="es-ES" smtClean="0"/>
              <a:pPr/>
              <a:t>22/03/2019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2457276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2F26C-6488-4692-B859-273D78272808}" type="datetimeFigureOut">
              <a:rPr lang="es-ES" smtClean="0"/>
              <a:pPr/>
              <a:t>22/03/2019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83123-FE2D-46A5-ACD1-03718A5D4AA5}" type="slidenum">
              <a:rPr lang="es-ES" smtClean="0"/>
              <a:pPr/>
              <a:t>‹#›</a:t>
            </a:fld>
            <a:endParaRPr lang="es-ES"/>
          </a:p>
        </p:txBody>
      </p:sp>
    </p:spTree>
    <p:extLst>
      <p:ext uri="{BB962C8B-B14F-4D97-AF65-F5344CB8AC3E}">
        <p14:creationId xmlns="" xmlns:p14="http://schemas.microsoft.com/office/powerpoint/2010/main" val="3479204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0C0-1C76-402E-806C-A4B79FF53895}" type="datetimeFigureOut">
              <a:rPr lang="es-ES" smtClean="0"/>
              <a:pPr/>
              <a:t>22/03/2019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22282-E4C0-4B75-82DC-6C5A83EC0F10}" type="slidenum">
              <a:rPr lang="es-ES" smtClean="0"/>
              <a:pPr/>
              <a:t>‹#›</a:t>
            </a:fld>
            <a:endParaRPr lang="es-ES"/>
          </a:p>
        </p:txBody>
      </p:sp>
    </p:spTree>
    <p:extLst>
      <p:ext uri="{BB962C8B-B14F-4D97-AF65-F5344CB8AC3E}">
        <p14:creationId xmlns:p14="http://schemas.microsoft.com/office/powerpoint/2010/main" xmlns="" val="52720841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DC67BDC6-26D8-4181-B4B0-7642396EC59D}"/>
              </a:ext>
            </a:extLst>
          </p:cNvPr>
          <p:cNvSpPr txBox="1"/>
          <p:nvPr/>
        </p:nvSpPr>
        <p:spPr>
          <a:xfrm>
            <a:off x="879566" y="51246"/>
            <a:ext cx="4772298" cy="1569660"/>
          </a:xfrm>
          <a:prstGeom prst="rect">
            <a:avLst/>
          </a:prstGeom>
          <a:noFill/>
        </p:spPr>
        <p:txBody>
          <a:bodyPr wrap="square" rtlCol="0">
            <a:spAutoFit/>
          </a:bodyPr>
          <a:lstStyle/>
          <a:p>
            <a:pPr algn="ctr"/>
            <a:r>
              <a:rPr lang="ro-RO" sz="4800" b="1" dirty="0">
                <a:ln w="6600">
                  <a:solidFill>
                    <a:srgbClr val="CC2A25"/>
                  </a:solidFill>
                  <a:prstDash val="solid"/>
                </a:ln>
                <a:solidFill>
                  <a:srgbClr val="FFFFFF"/>
                </a:solidFill>
                <a:effectLst>
                  <a:outerShdw dist="38100" dir="2700000" algn="tl" rotWithShape="0">
                    <a:srgbClr val="CC2A25"/>
                  </a:outerShdw>
                </a:effectLst>
              </a:rPr>
              <a:t>JUDECAREA </a:t>
            </a:r>
            <a:r>
              <a:rPr lang="ro-RO" sz="4800" b="1" dirty="0" smtClean="0">
                <a:ln w="6600">
                  <a:solidFill>
                    <a:srgbClr val="CC2A25"/>
                  </a:solidFill>
                  <a:prstDash val="solid"/>
                </a:ln>
                <a:solidFill>
                  <a:srgbClr val="FFFFFF"/>
                </a:solidFill>
                <a:effectLst>
                  <a:outerShdw dist="38100" dir="2700000" algn="tl" rotWithShape="0">
                    <a:srgbClr val="CC2A25"/>
                  </a:outerShdw>
                </a:effectLst>
              </a:rPr>
              <a:t>BABILONULUI</a:t>
            </a:r>
            <a:endParaRPr lang="ro-RO" sz="4800" b="1" dirty="0">
              <a:ln w="6600">
                <a:solidFill>
                  <a:srgbClr val="CC2A25"/>
                </a:solidFill>
                <a:prstDash val="solid"/>
              </a:ln>
              <a:solidFill>
                <a:srgbClr val="FFFFFF"/>
              </a:solidFill>
              <a:effectLst>
                <a:outerShdw dist="38100" dir="2700000" algn="tl" rotWithShape="0">
                  <a:srgbClr val="CC2A25"/>
                </a:outerShdw>
              </a:effectLst>
            </a:endParaRPr>
          </a:p>
        </p:txBody>
      </p:sp>
      <p:sp>
        <p:nvSpPr>
          <p:cNvPr id="5" name="CuadroTexto 4">
            <a:extLst>
              <a:ext uri="{FF2B5EF4-FFF2-40B4-BE49-F238E27FC236}">
                <a16:creationId xmlns="" xmlns:a16="http://schemas.microsoft.com/office/drawing/2014/main" id="{F5DA2935-AB82-49AC-B314-AD61470B3478}"/>
              </a:ext>
            </a:extLst>
          </p:cNvPr>
          <p:cNvSpPr txBox="1"/>
          <p:nvPr/>
        </p:nvSpPr>
        <p:spPr>
          <a:xfrm>
            <a:off x="5806740" y="6488668"/>
            <a:ext cx="3337260" cy="369332"/>
          </a:xfrm>
          <a:prstGeom prst="rect">
            <a:avLst/>
          </a:prstGeom>
          <a:noFill/>
        </p:spPr>
        <p:txBody>
          <a:bodyPr wrap="none" rtlCol="0">
            <a:spAutoFit/>
          </a:bodyPr>
          <a:lstStyle/>
          <a:p>
            <a:pPr algn="r"/>
            <a:r>
              <a:rPr lang="ro-RO" b="1" dirty="0" smtClean="0">
                <a:solidFill>
                  <a:schemeClr val="bg1"/>
                </a:solidFill>
                <a:effectLst>
                  <a:glow rad="127000">
                    <a:srgbClr val="4C3220"/>
                  </a:glow>
                </a:effectLst>
              </a:rPr>
              <a:t>Studiul 12 pentru 23 martie 2019</a:t>
            </a:r>
            <a:endParaRPr lang="ro-RO" b="1" dirty="0">
              <a:solidFill>
                <a:schemeClr val="bg1"/>
              </a:solidFill>
              <a:effectLst>
                <a:glow rad="127000">
                  <a:srgbClr val="4C3220"/>
                </a:glow>
              </a:effectLst>
            </a:endParaRPr>
          </a:p>
        </p:txBody>
      </p:sp>
    </p:spTree>
    <p:extLst>
      <p:ext uri="{BB962C8B-B14F-4D97-AF65-F5344CB8AC3E}">
        <p14:creationId xmlns="" xmlns:p14="http://schemas.microsoft.com/office/powerpoint/2010/main" val="4080869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3297A414-137D-4C3E-933F-54FCC4E3E940}"/>
              </a:ext>
            </a:extLst>
          </p:cNvPr>
          <p:cNvSpPr/>
          <p:nvPr/>
        </p:nvSpPr>
        <p:spPr>
          <a:xfrm>
            <a:off x="5699758" y="0"/>
            <a:ext cx="3444241" cy="1446550"/>
          </a:xfrm>
          <a:prstGeom prst="rect">
            <a:avLst/>
          </a:prstGeom>
        </p:spPr>
        <p:txBody>
          <a:bodyPr wrap="square">
            <a:spAutoFit/>
          </a:bodyPr>
          <a:lstStyle/>
          <a:p>
            <a:pPr algn="ctr"/>
            <a:r>
              <a:rPr lang="ro-RO" sz="4400" b="1" spc="50">
                <a:ln w="9525" cmpd="sng">
                  <a:solidFill>
                    <a:srgbClr val="952623"/>
                  </a:solidFill>
                  <a:prstDash val="solid"/>
                </a:ln>
                <a:solidFill>
                  <a:srgbClr val="70AD47">
                    <a:tint val="1000"/>
                  </a:srgbClr>
                </a:solidFill>
                <a:effectLst>
                  <a:glow rad="38100">
                    <a:srgbClr val="952623">
                      <a:alpha val="40000"/>
                    </a:srgbClr>
                  </a:glow>
                </a:effectLst>
              </a:rPr>
              <a:t>VICTORIA LUI </a:t>
            </a:r>
            <a:r>
              <a:rPr lang="ro-RO" sz="4400" b="1" spc="50" smtClean="0">
                <a:ln w="9525" cmpd="sng">
                  <a:solidFill>
                    <a:srgbClr val="952623"/>
                  </a:solidFill>
                  <a:prstDash val="solid"/>
                </a:ln>
                <a:solidFill>
                  <a:srgbClr val="70AD47">
                    <a:tint val="1000"/>
                  </a:srgbClr>
                </a:solidFill>
                <a:effectLst>
                  <a:glow rad="38100">
                    <a:srgbClr val="952623">
                      <a:alpha val="40000"/>
                    </a:srgbClr>
                  </a:glow>
                </a:effectLst>
              </a:rPr>
              <a:t>HRISTOS</a:t>
            </a:r>
            <a:endParaRPr lang="ro-RO" sz="4400" b="1" spc="50">
              <a:ln w="9525" cmpd="sng">
                <a:solidFill>
                  <a:srgbClr val="952623"/>
                </a:solidFill>
                <a:prstDash val="solid"/>
              </a:ln>
              <a:solidFill>
                <a:srgbClr val="70AD47">
                  <a:tint val="1000"/>
                </a:srgbClr>
              </a:solidFill>
              <a:effectLst>
                <a:glow rad="38100">
                  <a:srgbClr val="952623">
                    <a:alpha val="40000"/>
                  </a:srgbClr>
                </a:glow>
              </a:effectLst>
            </a:endParaRPr>
          </a:p>
        </p:txBody>
      </p:sp>
      <p:sp>
        <p:nvSpPr>
          <p:cNvPr id="3" name="Rectángulo 2">
            <a:extLst>
              <a:ext uri="{FF2B5EF4-FFF2-40B4-BE49-F238E27FC236}">
                <a16:creationId xmlns="" xmlns:a16="http://schemas.microsoft.com/office/drawing/2014/main" id="{534F0D3F-D25C-4DC4-86F8-98721CA927B6}"/>
              </a:ext>
            </a:extLst>
          </p:cNvPr>
          <p:cNvSpPr/>
          <p:nvPr/>
        </p:nvSpPr>
        <p:spPr>
          <a:xfrm>
            <a:off x="74021" y="99650"/>
            <a:ext cx="362712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dirty="0" smtClean="0">
                <a:latin typeface="Comic Sans MS" panose="030F0702030302020204" pitchFamily="66" charset="0"/>
              </a:rPr>
              <a:t>„Ei se vor război cu Mielul, dar Mielul îi va birui, pentru că El este Domnul domnilor şi Împăratul împăraţilor. Şi cei chemaţi, aleşi şi credincioşi care sunt cu El, de asemenea, îi vor birui.” </a:t>
            </a:r>
            <a:r>
              <a:rPr lang="ro-RO" sz="1600" b="1" dirty="0" smtClean="0">
                <a:latin typeface="Comic Sans MS" panose="030F0702030302020204" pitchFamily="66" charset="0"/>
              </a:rPr>
              <a:t>(Apocalipsa 17:14)</a:t>
            </a:r>
            <a:endParaRPr lang="ro-RO" sz="1600" b="1" dirty="0">
              <a:latin typeface="Comic Sans MS" panose="030F0702030302020204" pitchFamily="66" charset="0"/>
            </a:endParaRPr>
          </a:p>
        </p:txBody>
      </p:sp>
      <p:sp>
        <p:nvSpPr>
          <p:cNvPr id="4" name="CuadroTexto 3">
            <a:extLst>
              <a:ext uri="{FF2B5EF4-FFF2-40B4-BE49-F238E27FC236}">
                <a16:creationId xmlns="" xmlns:a16="http://schemas.microsoft.com/office/drawing/2014/main" id="{E3636841-58FB-4AAE-AB3E-DA73E8F75DC6}"/>
              </a:ext>
            </a:extLst>
          </p:cNvPr>
          <p:cNvSpPr txBox="1"/>
          <p:nvPr/>
        </p:nvSpPr>
        <p:spPr>
          <a:xfrm>
            <a:off x="1" y="4380399"/>
            <a:ext cx="9143999" cy="1400383"/>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lIns="144000" rIns="1368000" rtlCol="0">
            <a:spAutoFit/>
          </a:bodyPr>
          <a:lstStyle/>
          <a:p>
            <a:pPr>
              <a:spcBef>
                <a:spcPts val="600"/>
              </a:spcBef>
            </a:pPr>
            <a:r>
              <a:rPr lang="ro-RO" sz="2000" b="1"/>
              <a:t>Chiar înainte de ultimele evenimente mondiale, va fi o chemare de a </a:t>
            </a:r>
            <a:r>
              <a:rPr lang="ro-RO" sz="2000" b="1" smtClean="0"/>
              <a:t>ieşi </a:t>
            </a:r>
            <a:r>
              <a:rPr lang="ro-RO" sz="2000" b="1"/>
              <a:t>din Babilon </a:t>
            </a:r>
            <a:r>
              <a:rPr lang="ro-RO" sz="2000" b="1" smtClean="0"/>
              <a:t>şi </a:t>
            </a:r>
            <a:r>
              <a:rPr lang="ro-RO" sz="2000" b="1"/>
              <a:t>a nu primi semnul </a:t>
            </a:r>
            <a:r>
              <a:rPr lang="ro-RO" sz="2000" b="1" smtClean="0"/>
              <a:t>fiarei.</a:t>
            </a:r>
          </a:p>
          <a:p>
            <a:pPr>
              <a:spcBef>
                <a:spcPts val="600"/>
              </a:spcBef>
            </a:pPr>
            <a:r>
              <a:rPr lang="ro-RO" sz="2000" b="1" smtClean="0"/>
              <a:t>Cei </a:t>
            </a:r>
            <a:r>
              <a:rPr lang="ro-RO" sz="2000" b="1"/>
              <a:t>care vor accepta mesajul </a:t>
            </a:r>
            <a:r>
              <a:rPr lang="ro-RO" sz="2000" b="1" smtClean="0"/>
              <a:t>şi </a:t>
            </a:r>
            <a:r>
              <a:rPr lang="ro-RO" sz="2000" b="1"/>
              <a:t>vor rămâne de partea lui Hristos sunt </a:t>
            </a:r>
            <a:r>
              <a:rPr lang="ro-RO" sz="2000" b="1" smtClean="0"/>
              <a:t>chemaţi şi aleşi şi credincioşi.</a:t>
            </a:r>
            <a:endParaRPr lang="ro-RO" sz="2000" b="1"/>
          </a:p>
        </p:txBody>
      </p:sp>
      <p:sp>
        <p:nvSpPr>
          <p:cNvPr id="8" name="CuadroTexto 7">
            <a:extLst>
              <a:ext uri="{FF2B5EF4-FFF2-40B4-BE49-F238E27FC236}">
                <a16:creationId xmlns="" xmlns:a16="http://schemas.microsoft.com/office/drawing/2014/main" id="{2E178B26-06E8-46D3-95C7-D1F36B93621F}"/>
              </a:ext>
            </a:extLst>
          </p:cNvPr>
          <p:cNvSpPr txBox="1"/>
          <p:nvPr/>
        </p:nvSpPr>
        <p:spPr>
          <a:xfrm>
            <a:off x="0" y="5765393"/>
            <a:ext cx="9143999" cy="1092607"/>
          </a:xfrm>
          <a:prstGeom prst="rect">
            <a:avLst/>
          </a:prstGeom>
          <a:gradFill flip="none" rotWithShape="1">
            <a:lin ang="16200000" scaled="1"/>
            <a:tileRect/>
          </a:gradFill>
          <a:ln>
            <a:noFill/>
          </a:ln>
        </p:spPr>
        <p:style>
          <a:lnRef idx="1">
            <a:schemeClr val="accent6"/>
          </a:lnRef>
          <a:fillRef idx="2">
            <a:schemeClr val="accent6"/>
          </a:fillRef>
          <a:effectRef idx="1">
            <a:schemeClr val="accent6"/>
          </a:effectRef>
          <a:fontRef idx="minor">
            <a:schemeClr val="dk1"/>
          </a:fontRef>
        </p:style>
        <p:txBody>
          <a:bodyPr wrap="square" lIns="144000" rIns="252000" rtlCol="0">
            <a:spAutoFit/>
          </a:bodyPr>
          <a:lstStyle/>
          <a:p>
            <a:pPr>
              <a:spcBef>
                <a:spcPts val="600"/>
              </a:spcBef>
            </a:pPr>
            <a:r>
              <a:rPr lang="ro-RO" sz="2000" b="1"/>
              <a:t>Victoria noastră este asigurată pentru că Mielul luptă pentru </a:t>
            </a:r>
            <a:r>
              <a:rPr lang="ro-RO" sz="2000" b="1" smtClean="0"/>
              <a:t>noi.</a:t>
            </a:r>
          </a:p>
          <a:p>
            <a:pPr>
              <a:spcBef>
                <a:spcPts val="600"/>
              </a:spcBef>
            </a:pPr>
            <a:r>
              <a:rPr lang="ro-RO" sz="2000" b="1" smtClean="0"/>
              <a:t>Ce </a:t>
            </a:r>
            <a:r>
              <a:rPr lang="ro-RO" sz="2000" b="1"/>
              <a:t>ar trebui să ne spună aceasta despre </a:t>
            </a:r>
            <a:r>
              <a:rPr lang="ro-RO" sz="2000" b="1" smtClean="0"/>
              <a:t>importanţa </a:t>
            </a:r>
            <a:r>
              <a:rPr lang="ro-RO" sz="2000" b="1"/>
              <a:t>de a rămâne </a:t>
            </a:r>
            <a:r>
              <a:rPr lang="ro-RO" sz="2000" b="1" smtClean="0"/>
              <a:t>credincioşi şi </a:t>
            </a:r>
            <a:r>
              <a:rPr lang="ro-RO" sz="2000" b="1"/>
              <a:t>fideli chiar de acum mesajului pe care Dumnezeu ni l-a </a:t>
            </a:r>
            <a:r>
              <a:rPr lang="ro-RO" sz="2000" b="1" smtClean="0"/>
              <a:t>dat?</a:t>
            </a:r>
            <a:endParaRPr lang="ro-RO" sz="2000" b="1"/>
          </a:p>
        </p:txBody>
      </p:sp>
      <p:pic>
        <p:nvPicPr>
          <p:cNvPr id="9" name="Imagen 8">
            <a:extLst>
              <a:ext uri="{FF2B5EF4-FFF2-40B4-BE49-F238E27FC236}">
                <a16:creationId xmlns="" xmlns:a16="http://schemas.microsoft.com/office/drawing/2014/main" id="{E51FCD9C-89B8-44A4-A173-DA3EC2F69E04}"/>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890507" y="4487250"/>
            <a:ext cx="1143001" cy="152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70576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500"/>
                                        <p:tgtEl>
                                          <p:spTgt spid="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500"/>
                                        <p:tgtEl>
                                          <p:spTgt spid="8">
                                            <p:bg/>
                                          </p:spTgt>
                                        </p:tgtEl>
                                      </p:cBhvr>
                                    </p:animEffect>
                                  </p:childTnLst>
                                </p:cTn>
                              </p:par>
                            </p:childTnLst>
                          </p:cTn>
                        </p:par>
                        <p:par>
                          <p:cTn id="25" fill="hold">
                            <p:stCondLst>
                              <p:cond delay="500"/>
                            </p:stCondLst>
                            <p:childTnLst>
                              <p:par>
                                <p:cTn id="26" presetID="37"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6F44CED-074F-4A34-99C1-8437EC94ADAD}"/>
              </a:ext>
            </a:extLst>
          </p:cNvPr>
          <p:cNvSpPr/>
          <p:nvPr/>
        </p:nvSpPr>
        <p:spPr>
          <a:xfrm>
            <a:off x="2156623" y="456171"/>
            <a:ext cx="6537962" cy="5693866"/>
          </a:xfrm>
          <a:prstGeom prst="rect">
            <a:avLst/>
          </a:prstGeom>
        </p:spPr>
        <p:txBody>
          <a:bodyPr wrap="square">
            <a:spAutoFit/>
          </a:bodyPr>
          <a:lstStyle/>
          <a:p>
            <a:pPr algn="r">
              <a:spcBef>
                <a:spcPts val="600"/>
              </a:spcBef>
            </a:pPr>
            <a:r>
              <a:rPr lang="ro-RO" sz="2800" dirty="0" smtClean="0">
                <a:latin typeface="Arial Black" panose="020B0A04020102020204" pitchFamily="34" charset="0"/>
              </a:rPr>
              <a:t>„Trebuie </a:t>
            </a:r>
            <a:r>
              <a:rPr lang="ro-RO" sz="2800" dirty="0">
                <a:latin typeface="Arial Black" panose="020B0A04020102020204" pitchFamily="34" charset="0"/>
              </a:rPr>
              <a:t>să ne amintim totdeauna faptul că timpul este </a:t>
            </a:r>
            <a:r>
              <a:rPr lang="ro-RO" sz="2800" dirty="0" smtClean="0">
                <a:latin typeface="Arial Black" panose="020B0A04020102020204" pitchFamily="34" charset="0"/>
              </a:rPr>
              <a:t>scurt. Nelegiuirea </a:t>
            </a:r>
            <a:r>
              <a:rPr lang="ro-RO" sz="2800" dirty="0">
                <a:latin typeface="Arial Black" panose="020B0A04020102020204" pitchFamily="34" charset="0"/>
              </a:rPr>
              <a:t>abundă </a:t>
            </a:r>
            <a:r>
              <a:rPr lang="ro-RO" sz="2800" dirty="0" smtClean="0">
                <a:latin typeface="Arial Black" panose="020B0A04020102020204" pitchFamily="34" charset="0"/>
              </a:rPr>
              <a:t>pretutindeni. Cei drepţi </a:t>
            </a:r>
            <a:r>
              <a:rPr lang="ro-RO" sz="2800" dirty="0">
                <a:latin typeface="Arial Black" panose="020B0A04020102020204" pitchFamily="34" charset="0"/>
              </a:rPr>
              <a:t>sunt lumini în </a:t>
            </a:r>
            <a:r>
              <a:rPr lang="ro-RO" sz="2800" dirty="0" smtClean="0">
                <a:latin typeface="Arial Black" panose="020B0A04020102020204" pitchFamily="34" charset="0"/>
              </a:rPr>
              <a:t>lume. Prin </a:t>
            </a:r>
            <a:r>
              <a:rPr lang="ro-RO" sz="2800" dirty="0">
                <a:latin typeface="Arial Black" panose="020B0A04020102020204" pitchFamily="34" charset="0"/>
              </a:rPr>
              <a:t>intermediul lor ar trebui să se manifeste Slava lui </a:t>
            </a:r>
            <a:r>
              <a:rPr lang="ro-RO" sz="2800" dirty="0" smtClean="0">
                <a:latin typeface="Arial Black" panose="020B0A04020102020204" pitchFamily="34" charset="0"/>
              </a:rPr>
              <a:t>Dumnezeu. Amintiţi-vă </a:t>
            </a:r>
            <a:r>
              <a:rPr lang="ro-RO" sz="2800" dirty="0">
                <a:latin typeface="Arial Black" panose="020B0A04020102020204" pitchFamily="34" charset="0"/>
              </a:rPr>
              <a:t>totdeauna întâmplările solemne ce ne </a:t>
            </a:r>
            <a:r>
              <a:rPr lang="ro-RO" sz="2800" dirty="0" smtClean="0">
                <a:latin typeface="Arial Black" panose="020B0A04020102020204" pitchFamily="34" charset="0"/>
              </a:rPr>
              <a:t>aşteaptă </a:t>
            </a:r>
            <a:r>
              <a:rPr lang="ro-RO" sz="2800" dirty="0">
                <a:latin typeface="Arial Black" panose="020B0A04020102020204" pitchFamily="34" charset="0"/>
              </a:rPr>
              <a:t>în </a:t>
            </a:r>
            <a:r>
              <a:rPr lang="ro-RO" sz="2800" dirty="0" smtClean="0">
                <a:latin typeface="Arial Black" panose="020B0A04020102020204" pitchFamily="34" charset="0"/>
              </a:rPr>
              <a:t>viitor: </a:t>
            </a:r>
            <a:r>
              <a:rPr lang="ro-RO" sz="2800" dirty="0">
                <a:latin typeface="Arial Black" panose="020B0A04020102020204" pitchFamily="34" charset="0"/>
              </a:rPr>
              <a:t>judecata de cercetare </a:t>
            </a:r>
            <a:r>
              <a:rPr lang="ro-RO" sz="2800" dirty="0" smtClean="0">
                <a:latin typeface="Arial Black" panose="020B0A04020102020204" pitchFamily="34" charset="0"/>
              </a:rPr>
              <a:t>şi </a:t>
            </a:r>
            <a:r>
              <a:rPr lang="ro-RO" sz="2800" dirty="0">
                <a:latin typeface="Arial Black" panose="020B0A04020102020204" pitchFamily="34" charset="0"/>
              </a:rPr>
              <a:t>revenirea lui </a:t>
            </a:r>
            <a:r>
              <a:rPr lang="ro-RO" sz="2800" dirty="0" smtClean="0">
                <a:latin typeface="Arial Black" panose="020B0A04020102020204" pitchFamily="34" charset="0"/>
              </a:rPr>
              <a:t>Hristos. Voi şi </a:t>
            </a:r>
            <a:r>
              <a:rPr lang="ro-RO" sz="2800" dirty="0" smtClean="0">
                <a:latin typeface="Arial Black" panose="020B0A04020102020204" pitchFamily="34" charset="0"/>
              </a:rPr>
              <a:t>fii voştri </a:t>
            </a:r>
            <a:r>
              <a:rPr lang="ro-RO" sz="2800" dirty="0">
                <a:latin typeface="Arial Black" panose="020B0A04020102020204" pitchFamily="34" charset="0"/>
              </a:rPr>
              <a:t>trebuie să vă </a:t>
            </a:r>
            <a:r>
              <a:rPr lang="ro-RO" sz="2800" dirty="0" smtClean="0">
                <a:latin typeface="Arial Black" panose="020B0A04020102020204" pitchFamily="34" charset="0"/>
              </a:rPr>
              <a:t>pregătiţi </a:t>
            </a:r>
            <a:r>
              <a:rPr lang="ro-RO" sz="2800" dirty="0">
                <a:latin typeface="Arial Black" panose="020B0A04020102020204" pitchFamily="34" charset="0"/>
              </a:rPr>
              <a:t>pentru această </a:t>
            </a:r>
            <a:r>
              <a:rPr lang="ro-RO" sz="2800" dirty="0" smtClean="0">
                <a:latin typeface="Arial Black" panose="020B0A04020102020204" pitchFamily="34" charset="0"/>
              </a:rPr>
              <a:t>zi”</a:t>
            </a:r>
            <a:endParaRPr lang="ro-RO" sz="2800" dirty="0">
              <a:latin typeface="Arial Black" panose="020B0A04020102020204" pitchFamily="34" charset="0"/>
            </a:endParaRPr>
          </a:p>
        </p:txBody>
      </p:sp>
      <p:sp>
        <p:nvSpPr>
          <p:cNvPr id="3" name="CuadroTexto 2">
            <a:extLst>
              <a:ext uri="{FF2B5EF4-FFF2-40B4-BE49-F238E27FC236}">
                <a16:creationId xmlns="" xmlns:a16="http://schemas.microsoft.com/office/drawing/2014/main" id="{E2455201-2F16-4CFA-8586-0A50027AF9F3}"/>
              </a:ext>
            </a:extLst>
          </p:cNvPr>
          <p:cNvSpPr txBox="1"/>
          <p:nvPr/>
        </p:nvSpPr>
        <p:spPr>
          <a:xfrm>
            <a:off x="4540048" y="5965371"/>
            <a:ext cx="4603953" cy="369332"/>
          </a:xfrm>
          <a:prstGeom prst="rect">
            <a:avLst/>
          </a:prstGeom>
          <a:noFill/>
        </p:spPr>
        <p:txBody>
          <a:bodyPr wrap="none" rtlCol="0">
            <a:spAutoFit/>
          </a:bodyPr>
          <a:lstStyle/>
          <a:p>
            <a:pPr algn="r"/>
            <a:r>
              <a:rPr lang="ro-RO" b="1" smtClean="0"/>
              <a:t>E.G.W. (Fiecare </a:t>
            </a:r>
            <a:r>
              <a:rPr lang="ro-RO" b="1"/>
              <a:t>zi cu Dumnezeu</a:t>
            </a:r>
            <a:r>
              <a:rPr lang="ro-RO" b="1" smtClean="0"/>
              <a:t>, 9 noiembrie)</a:t>
            </a:r>
            <a:endParaRPr lang="ro-RO" b="1"/>
          </a:p>
        </p:txBody>
      </p:sp>
    </p:spTree>
    <p:extLst>
      <p:ext uri="{BB962C8B-B14F-4D97-AF65-F5344CB8AC3E}">
        <p14:creationId xmlns="" xmlns:p14="http://schemas.microsoft.com/office/powerpoint/2010/main" val="13886960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5FD"/>
        </a:solidFill>
        <a:effectLst/>
      </p:bgPr>
    </p:bg>
    <p:spTree>
      <p:nvGrpSpPr>
        <p:cNvPr id="1" name=""/>
        <p:cNvGrpSpPr/>
        <p:nvPr/>
      </p:nvGrpSpPr>
      <p:grpSpPr>
        <a:xfrm>
          <a:off x="0" y="0"/>
          <a:ext cx="0" cy="0"/>
          <a:chOff x="0" y="0"/>
          <a:chExt cx="0" cy="0"/>
        </a:xfrm>
      </p:grpSpPr>
      <p:pic>
        <p:nvPicPr>
          <p:cNvPr id="4" name="Imagen 3" descr="Imagen que contiene mesa, cielo, pared&#10;&#10;Descripción generada automáticamente">
            <a:extLst>
              <a:ext uri="{FF2B5EF4-FFF2-40B4-BE49-F238E27FC236}">
                <a16:creationId xmlns:a16="http://schemas.microsoft.com/office/drawing/2014/main" xmlns="" id="{DEC8BAFB-AA2F-47AD-AA15-ADF577EFA9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202" y="-226435"/>
            <a:ext cx="7811597" cy="6249277"/>
          </a:xfrm>
          <a:prstGeom prst="rect">
            <a:avLst/>
          </a:prstGeom>
          <a:effectLst>
            <a:softEdge rad="317500"/>
          </a:effectLst>
        </p:spPr>
      </p:pic>
      <p:sp>
        <p:nvSpPr>
          <p:cNvPr id="2" name="Rectángulo 1">
            <a:extLst>
              <a:ext uri="{FF2B5EF4-FFF2-40B4-BE49-F238E27FC236}">
                <a16:creationId xmlns:a16="http://schemas.microsoft.com/office/drawing/2014/main" xmlns="" id="{8FCF28BE-DFD3-4399-969D-6F36E31E3567}"/>
              </a:ext>
            </a:extLst>
          </p:cNvPr>
          <p:cNvSpPr/>
          <p:nvPr/>
        </p:nvSpPr>
        <p:spPr>
          <a:xfrm>
            <a:off x="198665" y="5579290"/>
            <a:ext cx="8746670" cy="1200329"/>
          </a:xfrm>
          <a:prstGeom prst="rect">
            <a:avLst/>
          </a:prstGeom>
          <a:solidFill>
            <a:srgbClr val="C41903">
              <a:alpha val="25000"/>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spcBef>
                <a:spcPts val="600"/>
              </a:spcBef>
            </a:pPr>
            <a:r>
              <a:rPr lang="ro-RO" b="1" dirty="0" smtClean="0">
                <a:latin typeface="Comic Sans MS" panose="030F0702030302020204" pitchFamily="66" charset="0"/>
              </a:rPr>
              <a:t>„Apoi am auzit din cer un alt glas, care zicea: «Ieşiţi din mijlocul ei, poporul Meu, ca să nu fiţi părtaşi la păcatele ei şi să nu fiţi loviţi cu urgiile ei! Pentru că păcatele ei s-au îngrămădit şi au ajuns până în cer; şi Dumnezeu Şi-a adus aminte de nelegiuirile ei.»” </a:t>
            </a:r>
            <a:r>
              <a:rPr lang="ro-RO" sz="1600" b="1" dirty="0" smtClean="0">
                <a:latin typeface="Comic Sans MS" panose="030F0702030302020204" pitchFamily="66" charset="0"/>
              </a:rPr>
              <a:t>(Apocalipsa 18:4,5)</a:t>
            </a:r>
            <a:endParaRPr lang="ro-RO" sz="1600" b="1" dirty="0">
              <a:latin typeface="Comic Sans MS" panose="030F0702030302020204" pitchFamily="66" charset="0"/>
            </a:endParaRPr>
          </a:p>
        </p:txBody>
      </p:sp>
    </p:spTree>
    <p:extLst>
      <p:ext uri="{BB962C8B-B14F-4D97-AF65-F5344CB8AC3E}">
        <p14:creationId xmlns:p14="http://schemas.microsoft.com/office/powerpoint/2010/main" xmlns="" val="333024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radiu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1458E23-7B02-43C5-9CA2-82A232844C6F}"/>
              </a:ext>
            </a:extLst>
          </p:cNvPr>
          <p:cNvSpPr txBox="1"/>
          <p:nvPr/>
        </p:nvSpPr>
        <p:spPr>
          <a:xfrm>
            <a:off x="3579222" y="4541559"/>
            <a:ext cx="5556069" cy="2246769"/>
          </a:xfrm>
          <a:prstGeom prst="rect">
            <a:avLst/>
          </a:prstGeom>
          <a:noFill/>
        </p:spPr>
        <p:txBody>
          <a:bodyPr wrap="square" rtlCol="0">
            <a:spAutoFit/>
          </a:bodyPr>
          <a:lstStyle/>
          <a:p>
            <a:r>
              <a:rPr lang="ro-RO" sz="2000" b="1" dirty="0" smtClean="0"/>
              <a:t>Babilonia şi aliaţii săi. Apocalipsa 17:1-2.</a:t>
            </a:r>
          </a:p>
          <a:p>
            <a:r>
              <a:rPr lang="ro-RO" sz="2000" b="1" dirty="0" smtClean="0"/>
              <a:t>Babilonia şi </a:t>
            </a:r>
            <a:r>
              <a:rPr lang="ro-RO" sz="2000" b="1" dirty="0"/>
              <a:t>fiara </a:t>
            </a:r>
            <a:r>
              <a:rPr lang="ro-RO" sz="2000" b="1" dirty="0" smtClean="0"/>
              <a:t>stacojie. Apocalipsa 17:3-7.</a:t>
            </a:r>
          </a:p>
          <a:p>
            <a:r>
              <a:rPr lang="ro-RO" sz="2000" b="1" dirty="0" smtClean="0"/>
              <a:t>Fiara stacojie:</a:t>
            </a:r>
          </a:p>
          <a:p>
            <a:pPr lvl="1"/>
            <a:r>
              <a:rPr lang="ro-RO" sz="2000" b="1" dirty="0" smtClean="0"/>
              <a:t>Era, nu </a:t>
            </a:r>
            <a:r>
              <a:rPr lang="ro-RO" sz="2000" b="1" dirty="0"/>
              <a:t>mai e </a:t>
            </a:r>
            <a:r>
              <a:rPr lang="ro-RO" sz="2000" b="1" dirty="0" smtClean="0"/>
              <a:t>şi </a:t>
            </a:r>
            <a:r>
              <a:rPr lang="ro-RO" sz="2000" b="1" dirty="0"/>
              <a:t>are să </a:t>
            </a:r>
            <a:r>
              <a:rPr lang="ro-RO" sz="2000" b="1" dirty="0" smtClean="0"/>
              <a:t>revină. Apocalipsa 17:8.</a:t>
            </a:r>
          </a:p>
          <a:p>
            <a:pPr lvl="1"/>
            <a:r>
              <a:rPr lang="ro-RO" sz="2000" b="1" dirty="0" smtClean="0"/>
              <a:t>Cele şapte capete. Apocalipsa 17:9-11.</a:t>
            </a:r>
          </a:p>
          <a:p>
            <a:pPr lvl="1"/>
            <a:r>
              <a:rPr lang="ro-RO" sz="2000" b="1" dirty="0" smtClean="0"/>
              <a:t>Cele </a:t>
            </a:r>
            <a:r>
              <a:rPr lang="ro-RO" sz="2000" b="1" dirty="0"/>
              <a:t>zece </a:t>
            </a:r>
            <a:r>
              <a:rPr lang="ro-RO" sz="2000" b="1" dirty="0" smtClean="0"/>
              <a:t>coarne. Apocalipsa 17:12-18.</a:t>
            </a:r>
          </a:p>
          <a:p>
            <a:r>
              <a:rPr lang="ro-RO" sz="2000" b="1" dirty="0" smtClean="0"/>
              <a:t>Victoria </a:t>
            </a:r>
            <a:r>
              <a:rPr lang="ro-RO" sz="2000" b="1" dirty="0"/>
              <a:t>lui </a:t>
            </a:r>
            <a:r>
              <a:rPr lang="ro-RO" sz="2000" b="1" dirty="0" smtClean="0"/>
              <a:t>Hristos. Apocalipsa 17:14.</a:t>
            </a:r>
            <a:endParaRPr lang="ro-RO" sz="2000" b="1" dirty="0"/>
          </a:p>
        </p:txBody>
      </p:sp>
      <p:sp>
        <p:nvSpPr>
          <p:cNvPr id="3" name="CuadroTexto 2">
            <a:extLst>
              <a:ext uri="{FF2B5EF4-FFF2-40B4-BE49-F238E27FC236}">
                <a16:creationId xmlns="" xmlns:a16="http://schemas.microsoft.com/office/drawing/2014/main" id="{C3D342D3-6D6A-4F13-A440-0D01B642F041}"/>
              </a:ext>
            </a:extLst>
          </p:cNvPr>
          <p:cNvSpPr txBox="1"/>
          <p:nvPr/>
        </p:nvSpPr>
        <p:spPr>
          <a:xfrm>
            <a:off x="108337" y="152332"/>
            <a:ext cx="4550749" cy="3554819"/>
          </a:xfrm>
          <a:prstGeom prst="rect">
            <a:avLst/>
          </a:prstGeom>
          <a:noFill/>
        </p:spPr>
        <p:txBody>
          <a:bodyPr wrap="square" rtlCol="0">
            <a:spAutoFit/>
          </a:bodyPr>
          <a:lstStyle/>
          <a:p>
            <a:pPr>
              <a:spcBef>
                <a:spcPts val="600"/>
              </a:spcBef>
            </a:pPr>
            <a:r>
              <a:rPr lang="ro-RO" sz="2000" b="1" dirty="0"/>
              <a:t>În ultimele momente ale Pământului, vor exista trei mari grupuri sau </a:t>
            </a:r>
            <a:r>
              <a:rPr lang="ro-RO" sz="2000" b="1" dirty="0" smtClean="0"/>
              <a:t>alianţe:</a:t>
            </a:r>
          </a:p>
          <a:p>
            <a:pPr marL="357188" indent="-357188">
              <a:spcBef>
                <a:spcPts val="600"/>
              </a:spcBef>
              <a:buClr>
                <a:srgbClr val="5A541A"/>
              </a:buClr>
              <a:buFont typeface="+mj-lt"/>
              <a:buAutoNum type="arabicPeriod"/>
            </a:pPr>
            <a:r>
              <a:rPr lang="ro-RO" sz="2000" b="1" dirty="0" smtClean="0"/>
              <a:t>O alianţă </a:t>
            </a:r>
            <a:r>
              <a:rPr lang="ro-RO" sz="2000" b="1" dirty="0"/>
              <a:t>religioasă, cunoscută drept Babilon, femeia </a:t>
            </a:r>
            <a:r>
              <a:rPr lang="ro-RO" sz="2000" b="1" dirty="0" smtClean="0"/>
              <a:t>adulteră.</a:t>
            </a:r>
          </a:p>
          <a:p>
            <a:pPr marL="357188" indent="-357188">
              <a:buClr>
                <a:srgbClr val="5A541A"/>
              </a:buClr>
              <a:buFont typeface="+mj-lt"/>
              <a:buAutoNum type="arabicPeriod"/>
            </a:pPr>
            <a:r>
              <a:rPr lang="ro-RO" sz="2000" b="1" dirty="0" smtClean="0"/>
              <a:t>O alianţă </a:t>
            </a:r>
            <a:r>
              <a:rPr lang="ro-RO" sz="2000" b="1" dirty="0"/>
              <a:t>de puteri </a:t>
            </a:r>
            <a:r>
              <a:rPr lang="ro-RO" sz="2000" b="1" dirty="0" smtClean="0"/>
              <a:t>politice, cunoscută </a:t>
            </a:r>
            <a:r>
              <a:rPr lang="ro-RO" sz="2000" b="1" dirty="0"/>
              <a:t>drept </a:t>
            </a:r>
            <a:r>
              <a:rPr lang="ro-RO" sz="2000" b="1" dirty="0" smtClean="0"/>
              <a:t>Împăraţii Pământului, cele şapte </a:t>
            </a:r>
            <a:r>
              <a:rPr lang="ro-RO" sz="2000" b="1" dirty="0"/>
              <a:t>capete sau cele zece </a:t>
            </a:r>
            <a:r>
              <a:rPr lang="ro-RO" sz="2000" b="1" dirty="0" smtClean="0"/>
              <a:t>coarne.</a:t>
            </a:r>
          </a:p>
          <a:p>
            <a:pPr marL="357188" indent="-357188">
              <a:buClr>
                <a:srgbClr val="5A541A"/>
              </a:buClr>
              <a:buFont typeface="+mj-lt"/>
              <a:buAutoNum type="arabicPeriod"/>
            </a:pPr>
            <a:r>
              <a:rPr lang="ro-RO" sz="2000" b="1" dirty="0" smtClean="0"/>
              <a:t>O alianţă </a:t>
            </a:r>
            <a:r>
              <a:rPr lang="ro-RO" sz="2000" b="1" dirty="0"/>
              <a:t>de slujitori ai lui </a:t>
            </a:r>
            <a:r>
              <a:rPr lang="ro-RO" sz="2000" b="1" dirty="0" smtClean="0"/>
              <a:t>Dumnezeu, cunoscută </a:t>
            </a:r>
            <a:r>
              <a:rPr lang="ro-RO" sz="2000" b="1" dirty="0"/>
              <a:t>drept Cei </a:t>
            </a:r>
            <a:r>
              <a:rPr lang="ro-RO" sz="2000" b="1" dirty="0" smtClean="0"/>
              <a:t>Pecetluiţi, cei 144.000 sau rămăşiţa, cei </a:t>
            </a:r>
            <a:r>
              <a:rPr lang="ro-RO" sz="2000" b="1" dirty="0"/>
              <a:t>care sunt </a:t>
            </a:r>
            <a:r>
              <a:rPr lang="ro-RO" sz="2000" b="1" dirty="0" smtClean="0"/>
              <a:t>chemaţi şi aleşi şi credincioşi.</a:t>
            </a:r>
            <a:endParaRPr lang="ro-RO" sz="2000" b="1" dirty="0"/>
          </a:p>
        </p:txBody>
      </p:sp>
      <p:pic>
        <p:nvPicPr>
          <p:cNvPr id="6" name="Imagen 5">
            <a:extLst>
              <a:ext uri="{FF2B5EF4-FFF2-40B4-BE49-F238E27FC236}">
                <a16:creationId xmlns="" xmlns:a16="http://schemas.microsoft.com/office/drawing/2014/main" id="{3F8B2742-54C0-4D9F-BEA8-9DA5C395B021}"/>
              </a:ext>
            </a:extLst>
          </p:cNvPr>
          <p:cNvPicPr>
            <a:picLocks noChangeAspect="1"/>
          </p:cNvPicPr>
          <p:nvPr/>
        </p:nvPicPr>
        <p:blipFill>
          <a:blip r:embed="rId4"/>
          <a:stretch>
            <a:fillRect/>
          </a:stretch>
        </p:blipFill>
        <p:spPr>
          <a:xfrm>
            <a:off x="4754880" y="87053"/>
            <a:ext cx="4280783" cy="3616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a:extLst>
              <a:ext uri="{FF2B5EF4-FFF2-40B4-BE49-F238E27FC236}">
                <a16:creationId xmlns="" xmlns:a16="http://schemas.microsoft.com/office/drawing/2014/main" id="{A0D1DDD5-B361-4DA6-81A2-FDAC2ED9EE2A}"/>
              </a:ext>
            </a:extLst>
          </p:cNvPr>
          <p:cNvSpPr/>
          <p:nvPr/>
        </p:nvSpPr>
        <p:spPr>
          <a:xfrm>
            <a:off x="108337" y="3744353"/>
            <a:ext cx="8586401" cy="707886"/>
          </a:xfrm>
          <a:prstGeom prst="rect">
            <a:avLst/>
          </a:prstGeom>
        </p:spPr>
        <p:txBody>
          <a:bodyPr wrap="square">
            <a:spAutoFit/>
          </a:bodyPr>
          <a:lstStyle/>
          <a:p>
            <a:pPr>
              <a:spcBef>
                <a:spcPts val="600"/>
              </a:spcBef>
            </a:pPr>
            <a:r>
              <a:rPr lang="ro-RO" sz="2000" b="1" dirty="0" smtClean="0"/>
              <a:t>Apocalipsa 17 ne </a:t>
            </a:r>
            <a:r>
              <a:rPr lang="ro-RO" sz="2000" b="1" dirty="0"/>
              <a:t>arată identitatea acestor puteri </a:t>
            </a:r>
            <a:r>
              <a:rPr lang="ro-RO" sz="2000" b="1" dirty="0" smtClean="0"/>
              <a:t>şi </a:t>
            </a:r>
            <a:r>
              <a:rPr lang="ro-RO" sz="2000" b="1" dirty="0"/>
              <a:t>asigură triumful definitiv al lui Hristos </a:t>
            </a:r>
            <a:r>
              <a:rPr lang="ro-RO" sz="2000" b="1" dirty="0" smtClean="0"/>
              <a:t>şi </a:t>
            </a:r>
            <a:r>
              <a:rPr lang="ro-RO" sz="2000" b="1" dirty="0"/>
              <a:t>a </a:t>
            </a:r>
            <a:r>
              <a:rPr lang="ro-RO" sz="2000" b="1" dirty="0" smtClean="0"/>
              <a:t>credincioşilor </a:t>
            </a:r>
            <a:r>
              <a:rPr lang="ro-RO" sz="2000" b="1" dirty="0"/>
              <a:t>Săi </a:t>
            </a:r>
            <a:r>
              <a:rPr lang="ro-RO" sz="2000" b="1" dirty="0" smtClean="0"/>
              <a:t>(v. 14).</a:t>
            </a:r>
            <a:endParaRPr lang="ro-RO" sz="2000" b="1" dirty="0"/>
          </a:p>
        </p:txBody>
      </p:sp>
      <p:pic>
        <p:nvPicPr>
          <p:cNvPr id="9" name="Imagen 8" descr="Imagen que contiene interior&#10;&#10;Descripción generada automáticamente">
            <a:extLst>
              <a:ext uri="{FF2B5EF4-FFF2-40B4-BE49-F238E27FC236}">
                <a16:creationId xmlns="" xmlns:a16="http://schemas.microsoft.com/office/drawing/2014/main" id="{9B155690-635B-4F0F-90D8-200C12317479}"/>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108337" y="4452239"/>
            <a:ext cx="3044165" cy="2379236"/>
          </a:xfrm>
          <a:prstGeom prst="rect">
            <a:avLst/>
          </a:prstGeom>
          <a:ln>
            <a:noFill/>
          </a:ln>
          <a:effectLst>
            <a:softEdge rad="112500"/>
          </a:effectLst>
        </p:spPr>
      </p:pic>
      <p:pic>
        <p:nvPicPr>
          <p:cNvPr id="31" name="Imagen 30">
            <a:extLst>
              <a:ext uri="{FF2B5EF4-FFF2-40B4-BE49-F238E27FC236}">
                <a16:creationId xmlns="" xmlns:a16="http://schemas.microsoft.com/office/drawing/2014/main" id="{7E33BBA0-5B86-48B9-9F07-14157BFF58F3}"/>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3345702" y="4669946"/>
            <a:ext cx="233520" cy="182581"/>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32" name="Imagen 31">
            <a:extLst>
              <a:ext uri="{FF2B5EF4-FFF2-40B4-BE49-F238E27FC236}">
                <a16:creationId xmlns="" xmlns:a16="http://schemas.microsoft.com/office/drawing/2014/main" id="{805BF5E4-C04E-4D85-912D-52D5FC0B5B44}"/>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3345702" y="4967281"/>
            <a:ext cx="233520" cy="182581"/>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33" name="Imagen 32">
            <a:extLst>
              <a:ext uri="{FF2B5EF4-FFF2-40B4-BE49-F238E27FC236}">
                <a16:creationId xmlns="" xmlns:a16="http://schemas.microsoft.com/office/drawing/2014/main" id="{61BBC13D-9848-4CCC-9DBA-33D348502EBD}"/>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3345702" y="6496960"/>
            <a:ext cx="233520" cy="182581"/>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34" name="Imagen 33" descr="Imagen que contiene gráficos vectoriales&#10;&#10;Descripción generada automáticamente">
            <a:extLst>
              <a:ext uri="{FF2B5EF4-FFF2-40B4-BE49-F238E27FC236}">
                <a16:creationId xmlns="" xmlns:a16="http://schemas.microsoft.com/office/drawing/2014/main" id="{BDEECDF3-8D1F-4680-9483-ACDB1A1869AA}"/>
              </a:ext>
            </a:extLst>
          </p:cNvPr>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3345702" y="5264617"/>
            <a:ext cx="233520" cy="182581"/>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36" name="Imagen 35">
            <a:extLst>
              <a:ext uri="{FF2B5EF4-FFF2-40B4-BE49-F238E27FC236}">
                <a16:creationId xmlns="" xmlns:a16="http://schemas.microsoft.com/office/drawing/2014/main" id="{9C7080F5-EECB-4CE1-88DE-E20E1578F2CD}"/>
              </a:ext>
            </a:extLst>
          </p:cNvPr>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rot="16200000">
            <a:off x="3763025" y="5454531"/>
            <a:ext cx="187702" cy="415969"/>
          </a:xfrm>
          <a:prstGeom prst="rect">
            <a:avLst/>
          </a:prstGeom>
          <a:effectLst>
            <a:outerShdw blurRad="50800" dist="38100" dir="2700000" algn="tl" rotWithShape="0">
              <a:prstClr val="black">
                <a:alpha val="40000"/>
              </a:prstClr>
            </a:outerShdw>
          </a:effectLst>
        </p:spPr>
      </p:pic>
      <p:pic>
        <p:nvPicPr>
          <p:cNvPr id="37" name="Imagen 36">
            <a:extLst>
              <a:ext uri="{FF2B5EF4-FFF2-40B4-BE49-F238E27FC236}">
                <a16:creationId xmlns="" xmlns:a16="http://schemas.microsoft.com/office/drawing/2014/main" id="{3932E565-0209-4290-B3D2-2A368C11C2A0}"/>
              </a:ext>
            </a:extLst>
          </p:cNvPr>
          <p:cNvPicPr>
            <a:picLocks noChangeAspect="1"/>
          </p:cNvPicPr>
          <p:nvPr/>
        </p:nvPicPr>
        <p:blipFill>
          <a:blip r:embed="rId10" cstate="screen">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a:xfrm rot="16200000">
            <a:off x="3763025" y="5750621"/>
            <a:ext cx="187702" cy="415969"/>
          </a:xfrm>
          <a:prstGeom prst="rect">
            <a:avLst/>
          </a:prstGeom>
          <a:effectLst>
            <a:outerShdw blurRad="50800" dist="38100" dir="2700000" algn="tl" rotWithShape="0">
              <a:prstClr val="black">
                <a:alpha val="40000"/>
              </a:prstClr>
            </a:outerShdw>
          </a:effectLst>
        </p:spPr>
      </p:pic>
      <p:pic>
        <p:nvPicPr>
          <p:cNvPr id="38" name="Imagen 37">
            <a:extLst>
              <a:ext uri="{FF2B5EF4-FFF2-40B4-BE49-F238E27FC236}">
                <a16:creationId xmlns="" xmlns:a16="http://schemas.microsoft.com/office/drawing/2014/main" id="{A381ADA2-F522-452C-8FDC-D555CB143069}"/>
              </a:ext>
            </a:extLst>
          </p:cNvPr>
          <p:cNvPicPr>
            <a:picLocks noChangeAspect="1"/>
          </p:cNvPicPr>
          <p:nvPr/>
        </p:nvPicPr>
        <p:blipFill>
          <a:blip r:embed="rId10" cstate="screen">
            <a:duotone>
              <a:prstClr val="black"/>
              <a:schemeClr val="accent4">
                <a:tint val="45000"/>
                <a:satMod val="400000"/>
              </a:schemeClr>
            </a:duotone>
            <a:extLst>
              <a:ext uri="{28A0092B-C50C-407E-A947-70E740481C1C}">
                <a14:useLocalDpi xmlns="" xmlns:a14="http://schemas.microsoft.com/office/drawing/2010/main"/>
              </a:ext>
            </a:extLst>
          </a:blip>
          <a:stretch>
            <a:fillRect/>
          </a:stretch>
        </p:blipFill>
        <p:spPr>
          <a:xfrm rot="16200000">
            <a:off x="3763025" y="6046711"/>
            <a:ext cx="187702" cy="41596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937357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left)">
                                      <p:cBhvr>
                                        <p:cTn id="72" dur="500"/>
                                        <p:tgtEl>
                                          <p:spTgt spid="2">
                                            <p:txEl>
                                              <p:pRg st="2" end="2"/>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500" fill="hold"/>
                                        <p:tgtEl>
                                          <p:spTgt spid="38"/>
                                        </p:tgtEl>
                                        <p:attrNameLst>
                                          <p:attrName>ppt_w</p:attrName>
                                        </p:attrNameLst>
                                      </p:cBhvr>
                                      <p:tavLst>
                                        <p:tav tm="0">
                                          <p:val>
                                            <p:fltVal val="0"/>
                                          </p:val>
                                        </p:tav>
                                        <p:tav tm="100000">
                                          <p:val>
                                            <p:strVal val="#ppt_w"/>
                                          </p:val>
                                        </p:tav>
                                      </p:tavLst>
                                    </p:anim>
                                    <p:anim calcmode="lin" valueType="num">
                                      <p:cBhvr>
                                        <p:cTn id="97" dur="500" fill="hold"/>
                                        <p:tgtEl>
                                          <p:spTgt spid="38"/>
                                        </p:tgtEl>
                                        <p:attrNameLst>
                                          <p:attrName>ppt_h</p:attrName>
                                        </p:attrNameLst>
                                      </p:cBhvr>
                                      <p:tavLst>
                                        <p:tav tm="0">
                                          <p:val>
                                            <p:fltVal val="0"/>
                                          </p:val>
                                        </p:tav>
                                        <p:tav tm="100000">
                                          <p:val>
                                            <p:strVal val="#ppt_h"/>
                                          </p:val>
                                        </p:tav>
                                      </p:tavLst>
                                    </p:anim>
                                    <p:animEffect transition="in" filter="fade">
                                      <p:cBhvr>
                                        <p:cTn id="98" dur="500"/>
                                        <p:tgtEl>
                                          <p:spTgt spid="38"/>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txEl>
                                              <p:pRg st="6" end="6"/>
                                            </p:txEl>
                                          </p:spTgt>
                                        </p:tgtEl>
                                        <p:attrNameLst>
                                          <p:attrName>style.visibility</p:attrName>
                                        </p:attrNameLst>
                                      </p:cBhvr>
                                      <p:to>
                                        <p:strVal val="visible"/>
                                      </p:to>
                                    </p:set>
                                    <p:animEffect transition="in" filter="wipe(left)">
                                      <p:cBhvr>
                                        <p:cTn id="1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5">
                <a:shade val="45000"/>
                <a:satMod val="135000"/>
              </a:schemeClr>
              <a:prstClr val="white"/>
            </a:duotone>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69DE5EAA-7FFC-41C7-A99B-0B913BF67782}"/>
              </a:ext>
            </a:extLst>
          </p:cNvPr>
          <p:cNvSpPr/>
          <p:nvPr/>
        </p:nvSpPr>
        <p:spPr>
          <a:xfrm>
            <a:off x="0" y="-43545"/>
            <a:ext cx="9143999"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dirty="0" smtClean="0">
                <a:ln/>
                <a:solidFill>
                  <a:srgbClr val="C51E0F"/>
                </a:solidFill>
              </a:rPr>
              <a:t>BABILONIA ŞI ALIAŢII SĂI</a:t>
            </a:r>
            <a:endParaRPr lang="ro-RO" sz="4400" b="1" dirty="0">
              <a:ln/>
              <a:solidFill>
                <a:srgbClr val="C51E0F"/>
              </a:solidFill>
            </a:endParaRPr>
          </a:p>
        </p:txBody>
      </p:sp>
      <p:sp>
        <p:nvSpPr>
          <p:cNvPr id="3" name="Rectángulo 2">
            <a:extLst>
              <a:ext uri="{FF2B5EF4-FFF2-40B4-BE49-F238E27FC236}">
                <a16:creationId xmlns="" xmlns:a16="http://schemas.microsoft.com/office/drawing/2014/main" id="{E2BA3119-AB7A-405D-918B-BC5DAB9D17D0}"/>
              </a:ext>
            </a:extLst>
          </p:cNvPr>
          <p:cNvSpPr/>
          <p:nvPr/>
        </p:nvSpPr>
        <p:spPr>
          <a:xfrm>
            <a:off x="439782" y="642146"/>
            <a:ext cx="8264433" cy="646331"/>
          </a:xfrm>
          <a:prstGeom prst="rect">
            <a:avLst/>
          </a:prstGeom>
        </p:spPr>
        <p:txBody>
          <a:bodyPr wrap="square">
            <a:spAutoFit/>
          </a:bodyPr>
          <a:lstStyle/>
          <a:p>
            <a:r>
              <a:rPr lang="ro-RO" b="1" dirty="0" smtClean="0">
                <a:solidFill>
                  <a:srgbClr val="413375"/>
                </a:solidFill>
                <a:latin typeface="Comic Sans MS" panose="030F0702030302020204" pitchFamily="66" charset="0"/>
              </a:rPr>
              <a:t>„Cu ea au curvit împăraţii pământului şi locuitorii pământului s-au îmbătat de vinul curviei ei!” </a:t>
            </a:r>
            <a:r>
              <a:rPr lang="ro-RO" sz="1600" b="1" dirty="0" smtClean="0">
                <a:solidFill>
                  <a:srgbClr val="413375"/>
                </a:solidFill>
                <a:latin typeface="Comic Sans MS" panose="030F0702030302020204" pitchFamily="66" charset="0"/>
              </a:rPr>
              <a:t>(Apocalipsa 17:2)</a:t>
            </a:r>
            <a:endParaRPr lang="ro-RO" b="1" dirty="0">
              <a:solidFill>
                <a:srgbClr val="413375"/>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29FBB64-A0A6-4746-97CC-E2BE5D1C19AF}"/>
              </a:ext>
            </a:extLst>
          </p:cNvPr>
          <p:cNvSpPr txBox="1"/>
          <p:nvPr/>
        </p:nvSpPr>
        <p:spPr>
          <a:xfrm>
            <a:off x="165462" y="1298370"/>
            <a:ext cx="6043749" cy="461665"/>
          </a:xfrm>
          <a:prstGeom prst="rect">
            <a:avLst/>
          </a:prstGeom>
          <a:noFill/>
        </p:spPr>
        <p:txBody>
          <a:bodyPr wrap="square" rtlCol="0">
            <a:spAutoFit/>
            <a:scene3d>
              <a:camera prst="orthographicFront"/>
              <a:lightRig rig="threePt" dir="t"/>
            </a:scene3d>
            <a:sp3d extrusionH="57150">
              <a:bevelT w="38100" h="38100"/>
            </a:sp3d>
          </a:bodyPr>
          <a:lstStyle/>
          <a:p>
            <a:pPr algn="ctr">
              <a:spcBef>
                <a:spcPts val="600"/>
              </a:spcBef>
            </a:pPr>
            <a:r>
              <a:rPr lang="ro-RO" sz="2400" b="1">
                <a:solidFill>
                  <a:srgbClr val="C51E0F"/>
                </a:solidFill>
              </a:rPr>
              <a:t>Ce reprezintă femeia numită </a:t>
            </a:r>
            <a:r>
              <a:rPr lang="ro-RO" sz="2400" b="1" smtClean="0">
                <a:solidFill>
                  <a:srgbClr val="C51E0F"/>
                </a:solidFill>
              </a:rPr>
              <a:t>Babilonia?</a:t>
            </a:r>
            <a:endParaRPr lang="ro-RO" sz="2400" b="1">
              <a:solidFill>
                <a:srgbClr val="C51E0F"/>
              </a:solidFill>
            </a:endParaRPr>
          </a:p>
        </p:txBody>
      </p:sp>
      <p:sp>
        <p:nvSpPr>
          <p:cNvPr id="5" name="CuadroTexto 4">
            <a:extLst>
              <a:ext uri="{FF2B5EF4-FFF2-40B4-BE49-F238E27FC236}">
                <a16:creationId xmlns="" xmlns:a16="http://schemas.microsoft.com/office/drawing/2014/main" id="{AECE74D7-73DF-4D61-BDF3-57590FCDE569}"/>
              </a:ext>
            </a:extLst>
          </p:cNvPr>
          <p:cNvSpPr txBox="1"/>
          <p:nvPr/>
        </p:nvSpPr>
        <p:spPr>
          <a:xfrm>
            <a:off x="165463" y="1699696"/>
            <a:ext cx="6104708" cy="1631216"/>
          </a:xfrm>
          <a:prstGeom prst="rect">
            <a:avLst/>
          </a:prstGeom>
          <a:noFill/>
        </p:spPr>
        <p:txBody>
          <a:bodyPr wrap="square" rtlCol="0">
            <a:spAutoFit/>
          </a:bodyPr>
          <a:lstStyle/>
          <a:p>
            <a:pPr>
              <a:spcBef>
                <a:spcPts val="600"/>
              </a:spcBef>
            </a:pPr>
            <a:r>
              <a:rPr lang="ro-RO" sz="2000" b="1" dirty="0"/>
              <a:t>La fel ca femeia din </a:t>
            </a:r>
            <a:r>
              <a:rPr lang="ro-RO" sz="2000" b="1" dirty="0" smtClean="0"/>
              <a:t>Apocalipsa 12 reprezintă </a:t>
            </a:r>
            <a:r>
              <a:rPr lang="ro-RO" sz="2000" b="1" dirty="0"/>
              <a:t>biserica lui Dumnezeu pură </a:t>
            </a:r>
            <a:r>
              <a:rPr lang="ro-RO" sz="2000" b="1" dirty="0" smtClean="0"/>
              <a:t>şi credincioasă, Babilonia reprezintă </a:t>
            </a:r>
            <a:r>
              <a:rPr lang="ro-RO" sz="2000" b="1" dirty="0"/>
              <a:t>biserica apostată </a:t>
            </a:r>
            <a:r>
              <a:rPr lang="ro-RO" sz="2000" b="1" dirty="0" smtClean="0"/>
              <a:t>şi </a:t>
            </a:r>
            <a:r>
              <a:rPr lang="ro-RO" sz="2000" b="1" dirty="0"/>
              <a:t>necredincioasă din timpul </a:t>
            </a:r>
            <a:r>
              <a:rPr lang="ro-RO" sz="2000" b="1" dirty="0" smtClean="0"/>
              <a:t>sfârşitului</a:t>
            </a:r>
            <a:r>
              <a:rPr lang="ro-RO" sz="2000" b="1" dirty="0"/>
              <a:t>. Această biserică, este în realitate, uniunea mai multor biserici. </a:t>
            </a:r>
          </a:p>
        </p:txBody>
      </p:sp>
      <p:sp>
        <p:nvSpPr>
          <p:cNvPr id="6" name="CuadroTexto 5">
            <a:extLst>
              <a:ext uri="{FF2B5EF4-FFF2-40B4-BE49-F238E27FC236}">
                <a16:creationId xmlns="" xmlns:a16="http://schemas.microsoft.com/office/drawing/2014/main" id="{3FB26F26-312B-4404-9739-1618F13F7CC0}"/>
              </a:ext>
            </a:extLst>
          </p:cNvPr>
          <p:cNvSpPr txBox="1"/>
          <p:nvPr/>
        </p:nvSpPr>
        <p:spPr>
          <a:xfrm>
            <a:off x="628599" y="3063812"/>
            <a:ext cx="6043748" cy="461665"/>
          </a:xfrm>
          <a:prstGeom prst="rect">
            <a:avLst/>
          </a:prstGeom>
          <a:noFill/>
        </p:spPr>
        <p:txBody>
          <a:bodyPr wrap="square" rtlCol="0">
            <a:spAutoFit/>
            <a:scene3d>
              <a:camera prst="orthographicFront"/>
              <a:lightRig rig="threePt" dir="t"/>
            </a:scene3d>
            <a:sp3d extrusionH="57150">
              <a:bevelT w="38100" h="38100"/>
            </a:sp3d>
          </a:bodyPr>
          <a:lstStyle/>
          <a:p>
            <a:pPr algn="ctr">
              <a:spcBef>
                <a:spcPts val="600"/>
              </a:spcBef>
            </a:pPr>
            <a:r>
              <a:rPr lang="ro-RO" sz="2400" b="1" dirty="0">
                <a:solidFill>
                  <a:srgbClr val="C51E0F"/>
                </a:solidFill>
              </a:rPr>
              <a:t>Cine sunt </a:t>
            </a:r>
            <a:r>
              <a:rPr lang="ro-RO" sz="2400" b="1" dirty="0" smtClean="0">
                <a:solidFill>
                  <a:srgbClr val="C51E0F"/>
                </a:solidFill>
              </a:rPr>
              <a:t>aliaţii săi?</a:t>
            </a:r>
            <a:endParaRPr lang="ro-RO" sz="2400" b="1" dirty="0">
              <a:solidFill>
                <a:srgbClr val="C51E0F"/>
              </a:solidFill>
            </a:endParaRPr>
          </a:p>
        </p:txBody>
      </p:sp>
      <p:sp>
        <p:nvSpPr>
          <p:cNvPr id="7" name="CuadroTexto 6">
            <a:extLst>
              <a:ext uri="{FF2B5EF4-FFF2-40B4-BE49-F238E27FC236}">
                <a16:creationId xmlns="" xmlns:a16="http://schemas.microsoft.com/office/drawing/2014/main" id="{53C062E4-781A-46C2-95D3-25B9B9DCD90A}"/>
              </a:ext>
            </a:extLst>
          </p:cNvPr>
          <p:cNvSpPr txBox="1"/>
          <p:nvPr/>
        </p:nvSpPr>
        <p:spPr>
          <a:xfrm>
            <a:off x="226422" y="3574700"/>
            <a:ext cx="6043749" cy="707886"/>
          </a:xfrm>
          <a:prstGeom prst="rect">
            <a:avLst/>
          </a:prstGeom>
          <a:noFill/>
        </p:spPr>
        <p:txBody>
          <a:bodyPr wrap="square" rtlCol="0">
            <a:spAutoFit/>
          </a:bodyPr>
          <a:lstStyle/>
          <a:p>
            <a:pPr>
              <a:spcBef>
                <a:spcPts val="600"/>
              </a:spcBef>
            </a:pPr>
            <a:r>
              <a:rPr lang="ro-RO" sz="2000" b="1" dirty="0"/>
              <a:t>Conform cu versetele </a:t>
            </a:r>
            <a:r>
              <a:rPr lang="ro-RO" sz="2000" b="1" dirty="0" smtClean="0"/>
              <a:t>1, 2 şi 15, sunt mulţimi împărţite </a:t>
            </a:r>
            <a:r>
              <a:rPr lang="ro-RO" sz="2000" b="1" dirty="0"/>
              <a:t>în două </a:t>
            </a:r>
            <a:r>
              <a:rPr lang="ro-RO" sz="2000" b="1" dirty="0" smtClean="0"/>
              <a:t>grupuri:</a:t>
            </a:r>
            <a:endParaRPr lang="ro-RO" sz="2000" b="1" dirty="0"/>
          </a:p>
        </p:txBody>
      </p:sp>
      <p:sp>
        <p:nvSpPr>
          <p:cNvPr id="8" name="CuadroTexto 7">
            <a:extLst>
              <a:ext uri="{FF2B5EF4-FFF2-40B4-BE49-F238E27FC236}">
                <a16:creationId xmlns="" xmlns:a16="http://schemas.microsoft.com/office/drawing/2014/main" id="{F1A0DF28-FF67-43A1-9A08-01DDEB8E1BA8}"/>
              </a:ext>
            </a:extLst>
          </p:cNvPr>
          <p:cNvSpPr txBox="1"/>
          <p:nvPr/>
        </p:nvSpPr>
        <p:spPr>
          <a:xfrm>
            <a:off x="3143796" y="4867784"/>
            <a:ext cx="3901434" cy="1323439"/>
          </a:xfrm>
          <a:prstGeom prst="rect">
            <a:avLst/>
          </a:prstGeom>
          <a:noFill/>
        </p:spPr>
        <p:txBody>
          <a:bodyPr wrap="square" rtlCol="0">
            <a:spAutoFit/>
          </a:bodyPr>
          <a:lstStyle/>
          <a:p>
            <a:pPr marL="269875" indent="-269875">
              <a:buFont typeface="+mj-lt"/>
              <a:buAutoNum type="arabicPeriod" startAt="2"/>
            </a:pPr>
            <a:r>
              <a:rPr lang="ro-RO" sz="2000" b="1" i="1" u="sng" dirty="0">
                <a:solidFill>
                  <a:srgbClr val="413375"/>
                </a:solidFill>
              </a:rPr>
              <a:t>Locuitorii </a:t>
            </a:r>
            <a:r>
              <a:rPr lang="ro-RO" sz="2000" b="1" i="1" u="sng" dirty="0" smtClean="0">
                <a:solidFill>
                  <a:srgbClr val="413375"/>
                </a:solidFill>
              </a:rPr>
              <a:t>pământului</a:t>
            </a:r>
            <a:r>
              <a:rPr lang="ro-RO" sz="2000" b="1" dirty="0" smtClean="0">
                <a:solidFill>
                  <a:srgbClr val="413375"/>
                </a:solidFill>
              </a:rPr>
              <a:t>. </a:t>
            </a:r>
            <a:r>
              <a:rPr lang="ro-RO" sz="2000" b="1" dirty="0" smtClean="0"/>
              <a:t>Toţi </a:t>
            </a:r>
            <a:r>
              <a:rPr lang="ro-RO" sz="2000" b="1" dirty="0"/>
              <a:t>cei care, </a:t>
            </a:r>
            <a:r>
              <a:rPr lang="ro-RO" sz="2000" b="1" dirty="0" smtClean="0"/>
              <a:t>ameţiţi </a:t>
            </a:r>
            <a:r>
              <a:rPr lang="ro-RO" sz="2000" b="1" dirty="0"/>
              <a:t>de </a:t>
            </a:r>
            <a:r>
              <a:rPr lang="ro-RO" sz="2000" b="1" dirty="0" smtClean="0"/>
              <a:t>învăţăturile </a:t>
            </a:r>
            <a:r>
              <a:rPr lang="ro-RO" sz="2000" b="1" dirty="0"/>
              <a:t>false ale Babiloniei, se închină fiarei </a:t>
            </a:r>
            <a:r>
              <a:rPr lang="ro-RO" sz="2000" b="1" dirty="0" smtClean="0"/>
              <a:t>şi </a:t>
            </a:r>
            <a:r>
              <a:rPr lang="ro-RO" sz="2000" b="1" dirty="0"/>
              <a:t>chipului ei. </a:t>
            </a:r>
          </a:p>
        </p:txBody>
      </p:sp>
      <p:pic>
        <p:nvPicPr>
          <p:cNvPr id="10" name="Imagen 9" descr="Imagen que contiene pared, ropa, persona, interior&#10;&#10;Descripción generada automáticamente">
            <a:extLst>
              <a:ext uri="{FF2B5EF4-FFF2-40B4-BE49-F238E27FC236}">
                <a16:creationId xmlns="" xmlns:a16="http://schemas.microsoft.com/office/drawing/2014/main" id="{1168F9E8-B34B-4F9E-A821-8E5242086C47}"/>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243840" y="4854340"/>
            <a:ext cx="2873829" cy="1909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Imagen que contiene persona&#10;&#10;Descripción generada automáticamente">
            <a:extLst>
              <a:ext uri="{FF2B5EF4-FFF2-40B4-BE49-F238E27FC236}">
                <a16:creationId xmlns="" xmlns:a16="http://schemas.microsoft.com/office/drawing/2014/main" id="{671DE99C-9AF0-453B-B06D-F4495F9B457D}"/>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395635" y="1347824"/>
            <a:ext cx="2438400" cy="2295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interior, suelo, rojo&#10;&#10;Descripción generada automáticamente">
            <a:extLst>
              <a:ext uri="{FF2B5EF4-FFF2-40B4-BE49-F238E27FC236}">
                <a16:creationId xmlns="" xmlns:a16="http://schemas.microsoft.com/office/drawing/2014/main" id="{AB12AA43-DA90-4426-9F51-DD35F8A1D756}"/>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7080065" y="3770394"/>
            <a:ext cx="1968138" cy="300802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5" name="Rectángulo 14">
            <a:extLst>
              <a:ext uri="{FF2B5EF4-FFF2-40B4-BE49-F238E27FC236}">
                <a16:creationId xmlns="" xmlns:a16="http://schemas.microsoft.com/office/drawing/2014/main" id="{5855B170-3C6F-45B1-80B1-1F7B9FBF42B3}"/>
              </a:ext>
            </a:extLst>
          </p:cNvPr>
          <p:cNvSpPr/>
          <p:nvPr/>
        </p:nvSpPr>
        <p:spPr>
          <a:xfrm>
            <a:off x="165462" y="4152324"/>
            <a:ext cx="6696892" cy="707886"/>
          </a:xfrm>
          <a:prstGeom prst="rect">
            <a:avLst/>
          </a:prstGeom>
        </p:spPr>
        <p:txBody>
          <a:bodyPr wrap="square">
            <a:spAutoFit/>
          </a:bodyPr>
          <a:lstStyle/>
          <a:p>
            <a:pPr marL="269875" indent="-269875">
              <a:buFont typeface="+mj-lt"/>
              <a:buAutoNum type="arabicPeriod"/>
            </a:pPr>
            <a:r>
              <a:rPr lang="ro-RO" sz="2000" b="1" i="1" u="sng" dirty="0" smtClean="0">
                <a:solidFill>
                  <a:srgbClr val="413375"/>
                </a:solidFill>
              </a:rPr>
              <a:t>Împăraţii pământului</a:t>
            </a:r>
            <a:r>
              <a:rPr lang="ro-RO" sz="2000" b="1" dirty="0" smtClean="0">
                <a:solidFill>
                  <a:srgbClr val="413375"/>
                </a:solidFill>
              </a:rPr>
              <a:t>.</a:t>
            </a:r>
            <a:r>
              <a:rPr lang="ro-RO" sz="2000" b="1" dirty="0" smtClean="0"/>
              <a:t> Conducătorii </a:t>
            </a:r>
            <a:r>
              <a:rPr lang="ro-RO" sz="2000" b="1" dirty="0"/>
              <a:t>politici care </a:t>
            </a:r>
            <a:r>
              <a:rPr lang="ro-RO" sz="2000" b="1" dirty="0" smtClean="0"/>
              <a:t>sprijină Babilonia </a:t>
            </a:r>
            <a:r>
              <a:rPr lang="ro-RO" sz="2000" b="1" dirty="0" smtClean="0"/>
              <a:t>cu </a:t>
            </a:r>
            <a:r>
              <a:rPr lang="ro-RO" sz="2000" b="1" dirty="0"/>
              <a:t>legi </a:t>
            </a:r>
            <a:r>
              <a:rPr lang="ro-RO" sz="2000" b="1" dirty="0" smtClean="0"/>
              <a:t>politico-religioase.</a:t>
            </a:r>
            <a:endParaRPr lang="ro-RO" sz="2000" b="1" dirty="0"/>
          </a:p>
        </p:txBody>
      </p:sp>
    </p:spTree>
    <p:extLst>
      <p:ext uri="{BB962C8B-B14F-4D97-AF65-F5344CB8AC3E}">
        <p14:creationId xmlns="" xmlns:p14="http://schemas.microsoft.com/office/powerpoint/2010/main" val="4793172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900" decel="100000" fill="hold"/>
                                        <p:tgtEl>
                                          <p:spTgt spid="7"/>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randombar(horizontal)">
                                      <p:cBhvr>
                                        <p:cTn id="74" dur="500"/>
                                        <p:tgtEl>
                                          <p:spTgt spid="10"/>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6F44CED-074F-4A34-99C1-8437EC94ADAD}"/>
              </a:ext>
            </a:extLst>
          </p:cNvPr>
          <p:cNvSpPr/>
          <p:nvPr/>
        </p:nvSpPr>
        <p:spPr>
          <a:xfrm>
            <a:off x="406037" y="1764383"/>
            <a:ext cx="8331926" cy="3785652"/>
          </a:xfrm>
          <a:prstGeom prst="rect">
            <a:avLst/>
          </a:prstGeom>
        </p:spPr>
        <p:txBody>
          <a:bodyPr wrap="square">
            <a:spAutoFit/>
          </a:bodyPr>
          <a:lstStyle/>
          <a:p>
            <a:pPr>
              <a:spcBef>
                <a:spcPts val="600"/>
              </a:spcBef>
            </a:pPr>
            <a:r>
              <a:rPr lang="ro-RO" sz="2400" dirty="0" smtClean="0">
                <a:latin typeface="Arial Black" panose="020B0A04020102020204" pitchFamily="34" charset="0"/>
              </a:rPr>
              <a:t>„Multe </a:t>
            </a:r>
            <a:r>
              <a:rPr lang="ro-RO" sz="2400" dirty="0">
                <a:latin typeface="Arial Black" panose="020B0A04020102020204" pitchFamily="34" charset="0"/>
              </a:rPr>
              <a:t>dintre bisericile protestante urmează exemplul Romei </a:t>
            </a:r>
            <a:r>
              <a:rPr lang="ro-RO" sz="2400" dirty="0" smtClean="0">
                <a:latin typeface="Arial Black" panose="020B0A04020102020204" pitchFamily="34" charset="0"/>
              </a:rPr>
              <a:t>şi </a:t>
            </a:r>
            <a:r>
              <a:rPr lang="ro-RO" sz="2400" dirty="0">
                <a:latin typeface="Arial Black" panose="020B0A04020102020204" pitchFamily="34" charset="0"/>
              </a:rPr>
              <a:t>se </a:t>
            </a:r>
            <a:r>
              <a:rPr lang="ro-RO" sz="2400" dirty="0" err="1">
                <a:latin typeface="Arial Black" panose="020B0A04020102020204" pitchFamily="34" charset="0"/>
              </a:rPr>
              <a:t>umesc</a:t>
            </a:r>
            <a:r>
              <a:rPr lang="ro-RO" sz="2400" dirty="0">
                <a:latin typeface="Arial Black" panose="020B0A04020102020204" pitchFamily="34" charset="0"/>
              </a:rPr>
              <a:t> necorespunzător </a:t>
            </a:r>
            <a:r>
              <a:rPr lang="ro-RO" sz="2400" dirty="0" smtClean="0">
                <a:latin typeface="Arial Black" panose="020B0A04020102020204" pitchFamily="34" charset="0"/>
              </a:rPr>
              <a:t>cu „</a:t>
            </a:r>
            <a:r>
              <a:rPr lang="ro-RO" sz="2400" dirty="0" smtClean="0">
                <a:latin typeface="Arial Black" panose="020B0A04020102020204" pitchFamily="34" charset="0"/>
              </a:rPr>
              <a:t>împăraţii pământului”. Aşa </a:t>
            </a:r>
            <a:r>
              <a:rPr lang="ro-RO" sz="2400" dirty="0">
                <a:latin typeface="Arial Black" panose="020B0A04020102020204" pitchFamily="34" charset="0"/>
              </a:rPr>
              <a:t>lucrează bisericile statului în </a:t>
            </a:r>
            <a:r>
              <a:rPr lang="ro-RO" sz="2400" dirty="0" smtClean="0">
                <a:latin typeface="Arial Black" panose="020B0A04020102020204" pitchFamily="34" charset="0"/>
              </a:rPr>
              <a:t>relaţie </a:t>
            </a:r>
            <a:r>
              <a:rPr lang="ro-RO" sz="2400" dirty="0">
                <a:latin typeface="Arial Black" panose="020B0A04020102020204" pitchFamily="34" charset="0"/>
              </a:rPr>
              <a:t>cu guvernele seculare, </a:t>
            </a:r>
            <a:r>
              <a:rPr lang="ro-RO" sz="2400" dirty="0" smtClean="0">
                <a:latin typeface="Arial Black" panose="020B0A04020102020204" pitchFamily="34" charset="0"/>
              </a:rPr>
              <a:t>şi </a:t>
            </a:r>
            <a:r>
              <a:rPr lang="ro-RO" sz="2400" dirty="0">
                <a:latin typeface="Arial Black" panose="020B0A04020102020204" pitchFamily="34" charset="0"/>
              </a:rPr>
              <a:t>alte </a:t>
            </a:r>
            <a:r>
              <a:rPr lang="ro-RO" sz="2400" dirty="0" smtClean="0">
                <a:latin typeface="Arial Black" panose="020B0A04020102020204" pitchFamily="34" charset="0"/>
              </a:rPr>
              <a:t>denominaţiuni </a:t>
            </a:r>
            <a:r>
              <a:rPr lang="ro-RO" sz="2400" dirty="0">
                <a:latin typeface="Arial Black" panose="020B0A04020102020204" pitchFamily="34" charset="0"/>
              </a:rPr>
              <a:t>– în </a:t>
            </a:r>
            <a:r>
              <a:rPr lang="ro-RO" sz="2400" dirty="0" smtClean="0">
                <a:latin typeface="Arial Black" panose="020B0A04020102020204" pitchFamily="34" charset="0"/>
              </a:rPr>
              <a:t>dorinţa </a:t>
            </a:r>
            <a:r>
              <a:rPr lang="ro-RO" sz="2400" dirty="0">
                <a:latin typeface="Arial Black" panose="020B0A04020102020204" pitchFamily="34" charset="0"/>
              </a:rPr>
              <a:t>de a capta favoarea lumii. Iar </a:t>
            </a:r>
            <a:r>
              <a:rPr lang="ro-RO" sz="2400" dirty="0" smtClean="0">
                <a:latin typeface="Arial Black" panose="020B0A04020102020204" pitchFamily="34" charset="0"/>
              </a:rPr>
              <a:t>expresia „Babilonia” – confuzie – poate </a:t>
            </a:r>
            <a:r>
              <a:rPr lang="ro-RO" sz="2400" dirty="0">
                <a:latin typeface="Arial Black" panose="020B0A04020102020204" pitchFamily="34" charset="0"/>
              </a:rPr>
              <a:t>să se aplice chiar la aceste </a:t>
            </a:r>
            <a:r>
              <a:rPr lang="ro-RO" sz="2400" dirty="0" smtClean="0">
                <a:latin typeface="Arial Black" panose="020B0A04020102020204" pitchFamily="34" charset="0"/>
              </a:rPr>
              <a:t>congregaţii </a:t>
            </a:r>
            <a:r>
              <a:rPr lang="ro-RO" sz="2400" dirty="0">
                <a:latin typeface="Arial Black" panose="020B0A04020102020204" pitchFamily="34" charset="0"/>
              </a:rPr>
              <a:t>care, cu toate că declară că toate doctrinele lor derivă din </a:t>
            </a:r>
            <a:r>
              <a:rPr lang="ro-RO" sz="2400" dirty="0" smtClean="0">
                <a:latin typeface="Arial Black" panose="020B0A04020102020204" pitchFamily="34" charset="0"/>
              </a:rPr>
              <a:t>Biblie, sunt împărţite </a:t>
            </a:r>
            <a:r>
              <a:rPr lang="ro-RO" sz="2400" dirty="0">
                <a:latin typeface="Arial Black" panose="020B0A04020102020204" pitchFamily="34" charset="0"/>
              </a:rPr>
              <a:t>în secte fără </a:t>
            </a:r>
            <a:r>
              <a:rPr lang="ro-RO" sz="2400" dirty="0" smtClean="0">
                <a:latin typeface="Arial Black" panose="020B0A04020102020204" pitchFamily="34" charset="0"/>
              </a:rPr>
              <a:t>număr, cu </a:t>
            </a:r>
            <a:r>
              <a:rPr lang="ro-RO" sz="2400" dirty="0">
                <a:latin typeface="Arial Black" panose="020B0A04020102020204" pitchFamily="34" charset="0"/>
              </a:rPr>
              <a:t>doctrine </a:t>
            </a:r>
            <a:r>
              <a:rPr lang="ro-RO" sz="2400" dirty="0" smtClean="0">
                <a:latin typeface="Arial Black" panose="020B0A04020102020204" pitchFamily="34" charset="0"/>
              </a:rPr>
              <a:t>şi </a:t>
            </a:r>
            <a:r>
              <a:rPr lang="ro-RO" sz="2400" dirty="0">
                <a:latin typeface="Arial Black" panose="020B0A04020102020204" pitchFamily="34" charset="0"/>
              </a:rPr>
              <a:t>teorii foarte </a:t>
            </a:r>
            <a:r>
              <a:rPr lang="ro-RO" sz="2400" dirty="0" smtClean="0">
                <a:latin typeface="Arial Black" panose="020B0A04020102020204" pitchFamily="34" charset="0"/>
              </a:rPr>
              <a:t>opuse”</a:t>
            </a:r>
            <a:endParaRPr lang="ro-RO" sz="2400" dirty="0">
              <a:latin typeface="Arial Black" panose="020B0A04020102020204" pitchFamily="34" charset="0"/>
            </a:endParaRPr>
          </a:p>
        </p:txBody>
      </p:sp>
      <p:sp>
        <p:nvSpPr>
          <p:cNvPr id="3" name="CuadroTexto 2">
            <a:extLst>
              <a:ext uri="{FF2B5EF4-FFF2-40B4-BE49-F238E27FC236}">
                <a16:creationId xmlns="" xmlns:a16="http://schemas.microsoft.com/office/drawing/2014/main" id="{E2455201-2F16-4CFA-8586-0A50027AF9F3}"/>
              </a:ext>
            </a:extLst>
          </p:cNvPr>
          <p:cNvSpPr txBox="1"/>
          <p:nvPr/>
        </p:nvSpPr>
        <p:spPr>
          <a:xfrm>
            <a:off x="4969534" y="6008914"/>
            <a:ext cx="3739037" cy="369332"/>
          </a:xfrm>
          <a:prstGeom prst="rect">
            <a:avLst/>
          </a:prstGeom>
          <a:noFill/>
        </p:spPr>
        <p:txBody>
          <a:bodyPr wrap="none" rtlCol="0">
            <a:spAutoFit/>
          </a:bodyPr>
          <a:lstStyle/>
          <a:p>
            <a:pPr algn="r"/>
            <a:r>
              <a:rPr lang="ro-RO" b="1" smtClean="0"/>
              <a:t>E.G.W. (</a:t>
            </a:r>
            <a:r>
              <a:rPr lang="ro-RO" b="1"/>
              <a:t>	Tragedia </a:t>
            </a:r>
            <a:r>
              <a:rPr lang="ro-RO" b="1" smtClean="0"/>
              <a:t>Veacurilor, pag. 380)</a:t>
            </a:r>
            <a:endParaRPr lang="ro-RO" b="1"/>
          </a:p>
        </p:txBody>
      </p:sp>
    </p:spTree>
    <p:extLst>
      <p:ext uri="{BB962C8B-B14F-4D97-AF65-F5344CB8AC3E}">
        <p14:creationId xmlns="" xmlns:p14="http://schemas.microsoft.com/office/powerpoint/2010/main" val="680076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 xmlns:a16="http://schemas.microsoft.com/office/drawing/2014/main" id="{E26DCDEC-A612-4B73-A544-8A8E3A1A9818}"/>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587596" y="1627275"/>
            <a:ext cx="3609935" cy="5230726"/>
          </a:xfrm>
          <a:prstGeom prst="rect">
            <a:avLst/>
          </a:prstGeom>
        </p:spPr>
      </p:pic>
      <p:sp>
        <p:nvSpPr>
          <p:cNvPr id="2" name="Rectángulo 1">
            <a:extLst>
              <a:ext uri="{FF2B5EF4-FFF2-40B4-BE49-F238E27FC236}">
                <a16:creationId xmlns="" xmlns:a16="http://schemas.microsoft.com/office/drawing/2014/main" id="{23F9C0A6-C5B5-40D8-B45F-BC2E56DB008D}"/>
              </a:ext>
            </a:extLst>
          </p:cNvPr>
          <p:cNvSpPr/>
          <p:nvPr/>
        </p:nvSpPr>
        <p:spPr>
          <a:xfrm>
            <a:off x="0" y="43545"/>
            <a:ext cx="7480663" cy="677108"/>
          </a:xfrm>
          <a:prstGeom prst="rect">
            <a:avLst/>
          </a:prstGeom>
        </p:spPr>
        <p:txBody>
          <a:bodyPr wrap="square">
            <a:spAutoFit/>
            <a:scene3d>
              <a:camera prst="orthographicFront"/>
              <a:lightRig rig="threePt" dir="t"/>
            </a:scene3d>
            <a:sp3d extrusionH="57150">
              <a:bevelT h="25400" prst="softRound"/>
            </a:sp3d>
          </a:bodyPr>
          <a:lstStyle/>
          <a:p>
            <a:pPr algn="ctr"/>
            <a:r>
              <a:rPr lang="ro-RO" sz="3800" b="1" smtClean="0">
                <a:ln w="22225">
                  <a:solidFill>
                    <a:schemeClr val="accent2"/>
                  </a:solidFill>
                  <a:prstDash val="solid"/>
                </a:ln>
                <a:solidFill>
                  <a:schemeClr val="accent2">
                    <a:lumMod val="40000"/>
                    <a:lumOff val="60000"/>
                  </a:schemeClr>
                </a:solidFill>
              </a:rPr>
              <a:t>BABILONIA ŞI </a:t>
            </a:r>
            <a:r>
              <a:rPr lang="ro-RO" sz="3800" b="1">
                <a:ln w="22225">
                  <a:solidFill>
                    <a:schemeClr val="accent2"/>
                  </a:solidFill>
                  <a:prstDash val="solid"/>
                </a:ln>
                <a:solidFill>
                  <a:schemeClr val="accent2">
                    <a:lumMod val="40000"/>
                    <a:lumOff val="60000"/>
                  </a:schemeClr>
                </a:solidFill>
              </a:rPr>
              <a:t>FIARA </a:t>
            </a:r>
            <a:r>
              <a:rPr lang="ro-RO" sz="3800" b="1" smtClean="0">
                <a:ln w="22225">
                  <a:solidFill>
                    <a:schemeClr val="accent2"/>
                  </a:solidFill>
                  <a:prstDash val="solid"/>
                </a:ln>
                <a:solidFill>
                  <a:schemeClr val="accent2">
                    <a:lumMod val="40000"/>
                    <a:lumOff val="60000"/>
                  </a:schemeClr>
                </a:solidFill>
              </a:rPr>
              <a:t>STACOJIE</a:t>
            </a:r>
            <a:endParaRPr lang="ro-RO" sz="3800" b="1">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 xmlns:a16="http://schemas.microsoft.com/office/drawing/2014/main" id="{5785CD47-02BE-4E00-8788-071A8BC41EE4}"/>
              </a:ext>
            </a:extLst>
          </p:cNvPr>
          <p:cNvSpPr/>
          <p:nvPr/>
        </p:nvSpPr>
        <p:spPr>
          <a:xfrm>
            <a:off x="64338" y="624108"/>
            <a:ext cx="7285695" cy="923330"/>
          </a:xfrm>
          <a:prstGeom prst="rect">
            <a:avLst/>
          </a:prstGeom>
        </p:spPr>
        <p:txBody>
          <a:bodyPr wrap="square">
            <a:spAutoFit/>
          </a:bodyPr>
          <a:lstStyle/>
          <a:p>
            <a:r>
              <a:rPr lang="ro-RO" b="1" dirty="0" smtClean="0">
                <a:solidFill>
                  <a:schemeClr val="accent6">
                    <a:lumMod val="50000"/>
                  </a:schemeClr>
                </a:solidFill>
                <a:latin typeface="Comic Sans MS" panose="030F0702030302020204" pitchFamily="66" charset="0"/>
              </a:rPr>
              <a:t>„Şi m-a dus, în Duhul, într-o pustie. Şi am văzut o femeie şezând pe o fiară de culoare stacojie, plină cu nume de hulă, şi avea şapte capete şi zece coarne.” </a:t>
            </a:r>
            <a:r>
              <a:rPr lang="ro-RO" sz="1600" b="1" dirty="0" smtClean="0">
                <a:solidFill>
                  <a:schemeClr val="accent6">
                    <a:lumMod val="50000"/>
                  </a:schemeClr>
                </a:solidFill>
                <a:latin typeface="Comic Sans MS" panose="030F0702030302020204" pitchFamily="66" charset="0"/>
              </a:rPr>
              <a:t>(Apocalipsa 17:3)</a:t>
            </a:r>
            <a:endParaRPr lang="ro-RO" b="1" dirty="0">
              <a:solidFill>
                <a:schemeClr val="accent6">
                  <a:lumMod val="5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478CEA85-DF7A-455E-BF3E-CEDFDFF1DC2D}"/>
              </a:ext>
            </a:extLst>
          </p:cNvPr>
          <p:cNvSpPr txBox="1"/>
          <p:nvPr/>
        </p:nvSpPr>
        <p:spPr>
          <a:xfrm rot="16200000">
            <a:off x="-352057" y="2930288"/>
            <a:ext cx="2281849" cy="707886"/>
          </a:xfrm>
          <a:prstGeom prst="rect">
            <a:avLst/>
          </a:prstGeom>
          <a:noFill/>
        </p:spPr>
        <p:txBody>
          <a:bodyPr wrap="square" rtlCol="0">
            <a:spAutoFit/>
          </a:bodyPr>
          <a:lstStyle/>
          <a:p>
            <a:pPr algn="ctr"/>
            <a:r>
              <a:rPr lang="ro-RO" sz="2000" b="1" smtClean="0"/>
              <a:t>PUTEREA RELIGIOASĂ</a:t>
            </a:r>
            <a:endParaRPr lang="ro-RO" sz="2000" b="1"/>
          </a:p>
        </p:txBody>
      </p:sp>
      <p:sp>
        <p:nvSpPr>
          <p:cNvPr id="5" name="CuadroTexto 4">
            <a:extLst>
              <a:ext uri="{FF2B5EF4-FFF2-40B4-BE49-F238E27FC236}">
                <a16:creationId xmlns="" xmlns:a16="http://schemas.microsoft.com/office/drawing/2014/main" id="{F7D09658-FED9-43BF-8480-FAD804502C71}"/>
              </a:ext>
            </a:extLst>
          </p:cNvPr>
          <p:cNvSpPr txBox="1"/>
          <p:nvPr/>
        </p:nvSpPr>
        <p:spPr>
          <a:xfrm rot="16200000">
            <a:off x="-1042055" y="5362143"/>
            <a:ext cx="2516106" cy="400110"/>
          </a:xfrm>
          <a:prstGeom prst="rect">
            <a:avLst/>
          </a:prstGeom>
          <a:noFill/>
        </p:spPr>
        <p:txBody>
          <a:bodyPr wrap="square" rtlCol="0">
            <a:spAutoFit/>
          </a:bodyPr>
          <a:lstStyle/>
          <a:p>
            <a:pPr algn="ctr"/>
            <a:r>
              <a:rPr lang="ro-RO" sz="2000" b="1"/>
              <a:t>PUTEREA </a:t>
            </a:r>
            <a:r>
              <a:rPr lang="ro-RO" sz="2000" b="1" smtClean="0"/>
              <a:t>POLITICĂ</a:t>
            </a:r>
            <a:endParaRPr lang="ro-RO" sz="2000" b="1"/>
          </a:p>
        </p:txBody>
      </p:sp>
      <p:sp>
        <p:nvSpPr>
          <p:cNvPr id="6" name="Cerrar llave 5">
            <a:extLst>
              <a:ext uri="{FF2B5EF4-FFF2-40B4-BE49-F238E27FC236}">
                <a16:creationId xmlns="" xmlns:a16="http://schemas.microsoft.com/office/drawing/2014/main" id="{5C002C90-C490-4281-9907-D46911A79478}"/>
              </a:ext>
            </a:extLst>
          </p:cNvPr>
          <p:cNvSpPr/>
          <p:nvPr/>
        </p:nvSpPr>
        <p:spPr>
          <a:xfrm rot="10800000">
            <a:off x="1066568" y="1822292"/>
            <a:ext cx="400111" cy="2923878"/>
          </a:xfrm>
          <a:prstGeom prst="rightBrace">
            <a:avLst>
              <a:gd name="adj1" fmla="val 3728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o-RO"/>
          </a:p>
        </p:txBody>
      </p:sp>
      <p:sp>
        <p:nvSpPr>
          <p:cNvPr id="7" name="Cerrar llave 6">
            <a:extLst>
              <a:ext uri="{FF2B5EF4-FFF2-40B4-BE49-F238E27FC236}">
                <a16:creationId xmlns="" xmlns:a16="http://schemas.microsoft.com/office/drawing/2014/main" id="{CADA474E-45E2-4569-BC23-9D11E342DF0B}"/>
              </a:ext>
            </a:extLst>
          </p:cNvPr>
          <p:cNvSpPr/>
          <p:nvPr/>
        </p:nvSpPr>
        <p:spPr>
          <a:xfrm rot="10800000">
            <a:off x="416052" y="4746168"/>
            <a:ext cx="258633" cy="2036333"/>
          </a:xfrm>
          <a:prstGeom prst="rightBrace">
            <a:avLst>
              <a:gd name="adj1" fmla="val 3728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o-RO"/>
          </a:p>
        </p:txBody>
      </p:sp>
      <p:sp>
        <p:nvSpPr>
          <p:cNvPr id="8" name="CuadroTexto 7">
            <a:extLst>
              <a:ext uri="{FF2B5EF4-FFF2-40B4-BE49-F238E27FC236}">
                <a16:creationId xmlns="" xmlns:a16="http://schemas.microsoft.com/office/drawing/2014/main" id="{A21CAF5D-89C8-4B48-BEB5-7F69FAA1682F}"/>
              </a:ext>
            </a:extLst>
          </p:cNvPr>
          <p:cNvSpPr txBox="1"/>
          <p:nvPr/>
        </p:nvSpPr>
        <p:spPr>
          <a:xfrm>
            <a:off x="4197531" y="1822292"/>
            <a:ext cx="4930527" cy="4324261"/>
          </a:xfrm>
          <a:prstGeom prst="rect">
            <a:avLst/>
          </a:prstGeom>
          <a:noFill/>
        </p:spPr>
        <p:txBody>
          <a:bodyPr wrap="square" rtlCol="0">
            <a:spAutoFit/>
          </a:bodyPr>
          <a:lstStyle/>
          <a:p>
            <a:pPr>
              <a:spcBef>
                <a:spcPts val="600"/>
              </a:spcBef>
            </a:pPr>
            <a:r>
              <a:rPr lang="ro-RO" sz="2000" b="1"/>
              <a:t>În timp ce </a:t>
            </a:r>
            <a:r>
              <a:rPr lang="ro-RO" sz="2000" b="1" smtClean="0"/>
              <a:t>Babilonia reprezintă </a:t>
            </a:r>
            <a:r>
              <a:rPr lang="ro-RO" sz="2000" b="1"/>
              <a:t>o putere </a:t>
            </a:r>
            <a:r>
              <a:rPr lang="ro-RO" sz="2000" b="1" smtClean="0"/>
              <a:t>religioasă, </a:t>
            </a:r>
            <a:r>
              <a:rPr lang="ro-RO" sz="2000" b="1"/>
              <a:t>fiara reprezintă puterile </a:t>
            </a:r>
            <a:r>
              <a:rPr lang="ro-RO" sz="2000" b="1" smtClean="0"/>
              <a:t>politice.</a:t>
            </a:r>
          </a:p>
          <a:p>
            <a:pPr>
              <a:spcBef>
                <a:spcPts val="600"/>
              </a:spcBef>
            </a:pPr>
            <a:r>
              <a:rPr lang="ro-RO" sz="2000" b="1" smtClean="0"/>
              <a:t>Contrar </a:t>
            </a:r>
            <a:r>
              <a:rPr lang="ro-RO" sz="2000" b="1"/>
              <a:t>celor întâmplate în trecut, în timpul </a:t>
            </a:r>
            <a:r>
              <a:rPr lang="ro-RO" sz="2000" b="1" smtClean="0"/>
              <a:t>sfârşitului</a:t>
            </a:r>
            <a:r>
              <a:rPr lang="ro-RO" sz="2000" b="1"/>
              <a:t>, puterile politice </a:t>
            </a:r>
            <a:r>
              <a:rPr lang="ro-RO" sz="2000" b="1" smtClean="0"/>
              <a:t>şi </a:t>
            </a:r>
            <a:r>
              <a:rPr lang="ro-RO" sz="2000" b="1"/>
              <a:t>cele religioase vor fi clar </a:t>
            </a:r>
            <a:r>
              <a:rPr lang="ro-RO" sz="2000" b="1" smtClean="0"/>
              <a:t>diferenţiate</a:t>
            </a:r>
            <a:r>
              <a:rPr lang="ro-RO" sz="2000" b="1"/>
              <a:t>. </a:t>
            </a:r>
          </a:p>
          <a:p>
            <a:pPr>
              <a:spcBef>
                <a:spcPts val="600"/>
              </a:spcBef>
            </a:pPr>
            <a:r>
              <a:rPr lang="ro-RO" sz="2000" b="1"/>
              <a:t>Faptul că Babilonia este </a:t>
            </a:r>
            <a:r>
              <a:rPr lang="ro-RO" sz="2000" b="1" smtClean="0"/>
              <a:t>aşezată </a:t>
            </a:r>
            <a:r>
              <a:rPr lang="ro-RO" sz="2000" b="1"/>
              <a:t>pe fiară implică faptul că religia va domina politica </a:t>
            </a:r>
            <a:r>
              <a:rPr lang="ro-RO" sz="2000" b="1" smtClean="0"/>
              <a:t>şi </a:t>
            </a:r>
            <a:r>
              <a:rPr lang="ro-RO" sz="2000" b="1"/>
              <a:t>o va folosi (din nou) pentru a vărsa sângele </a:t>
            </a:r>
            <a:r>
              <a:rPr lang="ro-RO" sz="2000" b="1" smtClean="0"/>
              <a:t>sfinţilor</a:t>
            </a:r>
            <a:r>
              <a:rPr lang="ro-RO" sz="2000" b="1"/>
              <a:t>.</a:t>
            </a:r>
          </a:p>
          <a:p>
            <a:pPr>
              <a:spcBef>
                <a:spcPts val="600"/>
              </a:spcBef>
            </a:pPr>
            <a:r>
              <a:rPr lang="ro-RO" sz="2000" b="1"/>
              <a:t>Pretinzând că ocupă locul marelui preot, Babilonia se îmbracă cu purpură </a:t>
            </a:r>
            <a:r>
              <a:rPr lang="ro-RO" sz="2000" b="1" smtClean="0"/>
              <a:t>şi </a:t>
            </a:r>
            <a:r>
              <a:rPr lang="ro-RO" sz="2000" b="1"/>
              <a:t>cârmâz, se </a:t>
            </a:r>
            <a:r>
              <a:rPr lang="ro-RO" sz="2000" b="1" smtClean="0"/>
              <a:t>împodobeşte </a:t>
            </a:r>
            <a:r>
              <a:rPr lang="ro-RO" sz="2000" b="1"/>
              <a:t>cu bijuterii </a:t>
            </a:r>
            <a:r>
              <a:rPr lang="ro-RO" sz="2000" b="1" smtClean="0"/>
              <a:t>şi îşi aşează </a:t>
            </a:r>
            <a:r>
              <a:rPr lang="ro-RO" sz="2000" b="1"/>
              <a:t>o diademă </a:t>
            </a:r>
            <a:r>
              <a:rPr lang="ro-RO" sz="2000" b="1" smtClean="0"/>
              <a:t>inscripţionată </a:t>
            </a:r>
            <a:r>
              <a:rPr lang="ro-RO" b="1" smtClean="0"/>
              <a:t>(vezi Exod 28).</a:t>
            </a:r>
            <a:endParaRPr lang="ro-RO" sz="2000" b="1"/>
          </a:p>
        </p:txBody>
      </p:sp>
      <p:pic>
        <p:nvPicPr>
          <p:cNvPr id="11" name="Imagen 10" descr="Imagen que contiene artrópodo, animal, invertebrado, interior&#10;&#10;Descripción generada automáticamente">
            <a:extLst>
              <a:ext uri="{FF2B5EF4-FFF2-40B4-BE49-F238E27FC236}">
                <a16:creationId xmlns="" xmlns:a16="http://schemas.microsoft.com/office/drawing/2014/main" id="{876F0102-B9C4-4661-ADD1-2D6BF2E72A7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224735" y="52249"/>
            <a:ext cx="1912429" cy="1566315"/>
          </a:xfrm>
          <a:prstGeom prst="rect">
            <a:avLst/>
          </a:prstGeom>
        </p:spPr>
      </p:pic>
    </p:spTree>
    <p:extLst>
      <p:ext uri="{BB962C8B-B14F-4D97-AF65-F5344CB8AC3E}">
        <p14:creationId xmlns="" xmlns:p14="http://schemas.microsoft.com/office/powerpoint/2010/main" val="4263484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ppt_h/2"/>
                                          </p:val>
                                        </p:tav>
                                        <p:tav tm="100000">
                                          <p:val>
                                            <p:strVal val="#ppt_y"/>
                                          </p:val>
                                        </p:tav>
                                      </p:tavLst>
                                    </p:anim>
                                    <p:anim calcmode="lin" valueType="num">
                                      <p:cBhvr>
                                        <p:cTn id="34" dur="500" fill="hold"/>
                                        <p:tgtEl>
                                          <p:spTgt spid="14"/>
                                        </p:tgtEl>
                                        <p:attrNameLst>
                                          <p:attrName>ppt_w</p:attrName>
                                        </p:attrNameLst>
                                      </p:cBhvr>
                                      <p:tavLst>
                                        <p:tav tm="0">
                                          <p:val>
                                            <p:strVal val="#ppt_w"/>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par>
                          <p:cTn id="48" fill="hold">
                            <p:stCondLst>
                              <p:cond delay="1000"/>
                            </p:stCondLst>
                            <p:childTnLst>
                              <p:par>
                                <p:cTn id="49" presetID="17"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ppt_x</p:attrName>
                                        </p:attrNameLst>
                                      </p:cBhvr>
                                      <p:tavLst>
                                        <p:tav tm="0">
                                          <p:val>
                                            <p:strVal val="#ppt_x-#ppt_w/2"/>
                                          </p:val>
                                        </p:tav>
                                        <p:tav tm="100000">
                                          <p:val>
                                            <p:strVal val="#ppt_x"/>
                                          </p:val>
                                        </p:tav>
                                      </p:tavLst>
                                    </p:anim>
                                    <p:anim calcmode="lin" valueType="num">
                                      <p:cBhvr>
                                        <p:cTn id="52" dur="500" fill="hold"/>
                                        <p:tgtEl>
                                          <p:spTgt spid="6"/>
                                        </p:tgtEl>
                                        <p:attrNameLst>
                                          <p:attrName>ppt_y</p:attrName>
                                        </p:attrNameLst>
                                      </p:cBhvr>
                                      <p:tavLst>
                                        <p:tav tm="0">
                                          <p:val>
                                            <p:strVal val="#ppt_y"/>
                                          </p:val>
                                        </p:tav>
                                        <p:tav tm="100000">
                                          <p:val>
                                            <p:strVal val="#ppt_y"/>
                                          </p:val>
                                        </p:tav>
                                      </p:tavLst>
                                    </p:anim>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1500"/>
                            </p:stCondLst>
                            <p:childTnLst>
                              <p:par>
                                <p:cTn id="56" presetID="31"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fill="hold"/>
                                        <p:tgtEl>
                                          <p:spTgt spid="5"/>
                                        </p:tgtEl>
                                        <p:attrNameLst>
                                          <p:attrName>ppt_w</p:attrName>
                                        </p:attrNameLst>
                                      </p:cBhvr>
                                      <p:tavLst>
                                        <p:tav tm="0">
                                          <p:val>
                                            <p:fltVal val="0"/>
                                          </p:val>
                                        </p:tav>
                                        <p:tav tm="100000">
                                          <p:val>
                                            <p:strVal val="#ppt_w"/>
                                          </p:val>
                                        </p:tav>
                                      </p:tavLst>
                                    </p:anim>
                                    <p:anim calcmode="lin" valueType="num">
                                      <p:cBhvr>
                                        <p:cTn id="59" dur="1000" fill="hold"/>
                                        <p:tgtEl>
                                          <p:spTgt spid="5"/>
                                        </p:tgtEl>
                                        <p:attrNameLst>
                                          <p:attrName>ppt_h</p:attrName>
                                        </p:attrNameLst>
                                      </p:cBhvr>
                                      <p:tavLst>
                                        <p:tav tm="0">
                                          <p:val>
                                            <p:fltVal val="0"/>
                                          </p:val>
                                        </p:tav>
                                        <p:tav tm="100000">
                                          <p:val>
                                            <p:strVal val="#ppt_h"/>
                                          </p:val>
                                        </p:tav>
                                      </p:tavLst>
                                    </p:anim>
                                    <p:anim calcmode="lin" valueType="num">
                                      <p:cBhvr>
                                        <p:cTn id="60" dur="1000" fill="hold"/>
                                        <p:tgtEl>
                                          <p:spTgt spid="5"/>
                                        </p:tgtEl>
                                        <p:attrNameLst>
                                          <p:attrName>style.rotation</p:attrName>
                                        </p:attrNameLst>
                                      </p:cBhvr>
                                      <p:tavLst>
                                        <p:tav tm="0">
                                          <p:val>
                                            <p:fltVal val="90"/>
                                          </p:val>
                                        </p:tav>
                                        <p:tav tm="100000">
                                          <p:val>
                                            <p:fltVal val="0"/>
                                          </p:val>
                                        </p:tav>
                                      </p:tavLst>
                                    </p:anim>
                                    <p:animEffect transition="in" filter="fade">
                                      <p:cBhvr>
                                        <p:cTn id="61" dur="1000"/>
                                        <p:tgtEl>
                                          <p:spTgt spid="5"/>
                                        </p:tgtEl>
                                      </p:cBhvr>
                                    </p:animEffect>
                                  </p:childTnLst>
                                </p:cTn>
                              </p:par>
                            </p:childTnLst>
                          </p:cTn>
                        </p:par>
                        <p:par>
                          <p:cTn id="62" fill="hold">
                            <p:stCondLst>
                              <p:cond delay="2500"/>
                            </p:stCondLst>
                            <p:childTnLst>
                              <p:par>
                                <p:cTn id="63" presetID="17"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ppt_x</p:attrName>
                                        </p:attrNameLst>
                                      </p:cBhvr>
                                      <p:tavLst>
                                        <p:tav tm="0">
                                          <p:val>
                                            <p:strVal val="#ppt_x-#ppt_w/2"/>
                                          </p:val>
                                        </p:tav>
                                        <p:tav tm="100000">
                                          <p:val>
                                            <p:strVal val="#ppt_x"/>
                                          </p:val>
                                        </p:tav>
                                      </p:tavLst>
                                    </p:anim>
                                    <p:anim calcmode="lin" valueType="num">
                                      <p:cBhvr>
                                        <p:cTn id="66" dur="500" fill="hold"/>
                                        <p:tgtEl>
                                          <p:spTgt spid="7"/>
                                        </p:tgtEl>
                                        <p:attrNameLst>
                                          <p:attrName>ppt_y</p:attrName>
                                        </p:attrNameLst>
                                      </p:cBhvr>
                                      <p:tavLst>
                                        <p:tav tm="0">
                                          <p:val>
                                            <p:strVal val="#ppt_y"/>
                                          </p:val>
                                        </p:tav>
                                        <p:tav tm="100000">
                                          <p:val>
                                            <p:strVal val="#ppt_y"/>
                                          </p:val>
                                        </p:tav>
                                      </p:tavLst>
                                    </p:anim>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
                                            <p:txEl>
                                              <p:pRg st="1" end="1"/>
                                            </p:txEl>
                                          </p:spTgt>
                                        </p:tgtEl>
                                        <p:attrNameLst>
                                          <p:attrName>style.visibility</p:attrName>
                                        </p:attrNameLst>
                                      </p:cBhvr>
                                      <p:to>
                                        <p:strVal val="visible"/>
                                      </p:to>
                                    </p:set>
                                    <p:animEffect transition="in" filter="wipe(left)">
                                      <p:cBhvr>
                                        <p:cTn id="73" dur="500"/>
                                        <p:tgtEl>
                                          <p:spTgt spid="8">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txEl>
                                              <p:pRg st="2" end="2"/>
                                            </p:txEl>
                                          </p:spTgt>
                                        </p:tgtEl>
                                        <p:attrNameLst>
                                          <p:attrName>style.visibility</p:attrName>
                                        </p:attrNameLst>
                                      </p:cBhvr>
                                      <p:to>
                                        <p:strVal val="visible"/>
                                      </p:to>
                                    </p:set>
                                    <p:animEffect transition="in" filter="wipe(left)">
                                      <p:cBhvr>
                                        <p:cTn id="78" dur="500"/>
                                        <p:tgtEl>
                                          <p:spTgt spid="8">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xEl>
                                              <p:pRg st="3" end="3"/>
                                            </p:txEl>
                                          </p:spTgt>
                                        </p:tgtEl>
                                        <p:attrNameLst>
                                          <p:attrName>style.visibility</p:attrName>
                                        </p:attrNameLst>
                                      </p:cBhvr>
                                      <p:to>
                                        <p:strVal val="visible"/>
                                      </p:to>
                                    </p:set>
                                    <p:animEffect transition="in" filter="wipe(left)">
                                      <p:cBhvr>
                                        <p:cTn id="8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CF4BA9F-B11D-4EF9-A5A9-E8204D7986F8}"/>
              </a:ext>
            </a:extLst>
          </p:cNvPr>
          <p:cNvSpPr/>
          <p:nvPr/>
        </p:nvSpPr>
        <p:spPr>
          <a:xfrm>
            <a:off x="0" y="-17418"/>
            <a:ext cx="9144000" cy="769441"/>
          </a:xfrm>
          <a:prstGeom prst="rect">
            <a:avLst/>
          </a:prstGeom>
        </p:spPr>
        <p:txBody>
          <a:bodyPr wrap="square">
            <a:spAutoFit/>
          </a:bodyPr>
          <a:lstStyle/>
          <a:p>
            <a:pPr algn="ctr"/>
            <a:r>
              <a:rPr lang="ro-RO" sz="4400" b="1" spc="50" smtClean="0">
                <a:ln w="0"/>
                <a:solidFill>
                  <a:schemeClr val="bg1"/>
                </a:solidFill>
                <a:effectLst>
                  <a:innerShdw blurRad="63500" dist="50800" dir="13500000">
                    <a:srgbClr val="000000">
                      <a:alpha val="50000"/>
                    </a:srgbClr>
                  </a:innerShdw>
                </a:effectLst>
              </a:rPr>
              <a:t>ERA, NU </a:t>
            </a:r>
            <a:r>
              <a:rPr lang="ro-RO" sz="4400" b="1" spc="50">
                <a:ln w="0"/>
                <a:solidFill>
                  <a:schemeClr val="bg1"/>
                </a:solidFill>
                <a:effectLst>
                  <a:innerShdw blurRad="63500" dist="50800" dir="13500000">
                    <a:srgbClr val="000000">
                      <a:alpha val="50000"/>
                    </a:srgbClr>
                  </a:innerShdw>
                </a:effectLst>
              </a:rPr>
              <a:t>MAI E </a:t>
            </a:r>
            <a:r>
              <a:rPr lang="ro-RO" sz="4400" b="1" spc="50" smtClean="0">
                <a:ln w="0"/>
                <a:solidFill>
                  <a:schemeClr val="bg1"/>
                </a:solidFill>
                <a:effectLst>
                  <a:innerShdw blurRad="63500" dist="50800" dir="13500000">
                    <a:srgbClr val="000000">
                      <a:alpha val="50000"/>
                    </a:srgbClr>
                  </a:innerShdw>
                </a:effectLst>
              </a:rPr>
              <a:t>ŞI </a:t>
            </a:r>
            <a:r>
              <a:rPr lang="ro-RO" sz="4400" b="1" spc="50">
                <a:ln w="0"/>
                <a:solidFill>
                  <a:schemeClr val="bg1"/>
                </a:solidFill>
                <a:effectLst>
                  <a:innerShdw blurRad="63500" dist="50800" dir="13500000">
                    <a:srgbClr val="000000">
                      <a:alpha val="50000"/>
                    </a:srgbClr>
                  </a:innerShdw>
                </a:effectLst>
              </a:rPr>
              <a:t>ARE SĂ </a:t>
            </a:r>
            <a:r>
              <a:rPr lang="ro-RO" sz="4400" b="1" spc="50" smtClean="0">
                <a:ln w="0"/>
                <a:solidFill>
                  <a:schemeClr val="bg1"/>
                </a:solidFill>
                <a:effectLst>
                  <a:innerShdw blurRad="63500" dist="50800" dir="13500000">
                    <a:srgbClr val="000000">
                      <a:alpha val="50000"/>
                    </a:srgbClr>
                  </a:innerShdw>
                </a:effectLst>
              </a:rPr>
              <a:t>REVINĂ</a:t>
            </a:r>
            <a:endParaRPr lang="ro-RO" sz="4400" b="1" spc="50">
              <a:ln w="0"/>
              <a:solidFill>
                <a:schemeClr val="bg1"/>
              </a:solidFill>
              <a:effectLst>
                <a:innerShdw blurRad="63500" dist="50800" dir="13500000">
                  <a:srgbClr val="000000">
                    <a:alpha val="50000"/>
                  </a:srgbClr>
                </a:innerShdw>
              </a:effectLst>
            </a:endParaRPr>
          </a:p>
        </p:txBody>
      </p:sp>
      <p:sp>
        <p:nvSpPr>
          <p:cNvPr id="3" name="Rectángulo 2">
            <a:extLst>
              <a:ext uri="{FF2B5EF4-FFF2-40B4-BE49-F238E27FC236}">
                <a16:creationId xmlns="" xmlns:a16="http://schemas.microsoft.com/office/drawing/2014/main" id="{EC63194A-94AF-4BCD-9FBC-100F59675891}"/>
              </a:ext>
            </a:extLst>
          </p:cNvPr>
          <p:cNvSpPr/>
          <p:nvPr/>
        </p:nvSpPr>
        <p:spPr>
          <a:xfrm>
            <a:off x="3099821" y="754789"/>
            <a:ext cx="5721962" cy="1754326"/>
          </a:xfrm>
          <a:prstGeom prst="rect">
            <a:avLst/>
          </a:prstGeom>
        </p:spPr>
        <p:txBody>
          <a:bodyPr wrap="square">
            <a:spAutoFit/>
          </a:bodyPr>
          <a:lstStyle/>
          <a:p>
            <a:r>
              <a:rPr lang="ro-RO" b="1" dirty="0" smtClean="0">
                <a:solidFill>
                  <a:srgbClr val="BCDFE2"/>
                </a:solidFill>
                <a:effectLst>
                  <a:glow rad="127000">
                    <a:srgbClr val="000609"/>
                  </a:glow>
                </a:effectLst>
                <a:latin typeface="Comic Sans MS" panose="030F0702030302020204" pitchFamily="66" charset="0"/>
              </a:rPr>
              <a:t>„Fiara pe care ai văzut-o era şi nu mai este. Ea are să se ridice din adânc şi are să se ducă la pierzare. Şi locuitorii pământului ale căror nume n-au fost scrise de la întemeierea lumii în cartea vieţii se vor mira când vor vedea că fiara era, nu mai este şi va veni.” </a:t>
            </a:r>
            <a:r>
              <a:rPr lang="ro-RO" sz="1600" b="1" dirty="0" smtClean="0">
                <a:solidFill>
                  <a:srgbClr val="BCDFE2"/>
                </a:solidFill>
                <a:effectLst>
                  <a:glow rad="127000">
                    <a:srgbClr val="000609"/>
                  </a:glow>
                </a:effectLst>
                <a:latin typeface="Comic Sans MS" panose="030F0702030302020204" pitchFamily="66" charset="0"/>
              </a:rPr>
              <a:t>(Apocalipsa 17:8)</a:t>
            </a:r>
            <a:endParaRPr lang="ro-RO" sz="1600" b="1" dirty="0">
              <a:solidFill>
                <a:srgbClr val="BCDFE2"/>
              </a:solidFill>
              <a:effectLst>
                <a:glow rad="127000">
                  <a:srgbClr val="000609"/>
                </a:glo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851A48C1-4B23-4BB4-B427-3761A12E0EB7}"/>
              </a:ext>
            </a:extLst>
          </p:cNvPr>
          <p:cNvSpPr txBox="1"/>
          <p:nvPr/>
        </p:nvSpPr>
        <p:spPr>
          <a:xfrm>
            <a:off x="191588" y="2638690"/>
            <a:ext cx="5091612" cy="2631490"/>
          </a:xfrm>
          <a:prstGeom prst="rect">
            <a:avLst/>
          </a:prstGeom>
          <a:noFill/>
        </p:spPr>
        <p:txBody>
          <a:bodyPr wrap="square" rtlCol="0">
            <a:spAutoFit/>
          </a:bodyPr>
          <a:lstStyle/>
          <a:p>
            <a:pPr>
              <a:spcBef>
                <a:spcPts val="600"/>
              </a:spcBef>
            </a:pPr>
            <a:r>
              <a:rPr lang="ro-RO" sz="2000" b="1" dirty="0">
                <a:solidFill>
                  <a:schemeClr val="bg1"/>
                </a:solidFill>
              </a:rPr>
              <a:t>Această fiară, ca </a:t>
            </a:r>
            <a:r>
              <a:rPr lang="ro-RO" sz="2000" b="1" dirty="0" smtClean="0">
                <a:solidFill>
                  <a:schemeClr val="bg1"/>
                </a:solidFill>
              </a:rPr>
              <a:t>şi </a:t>
            </a:r>
            <a:r>
              <a:rPr lang="ro-RO" sz="2000" b="1" dirty="0">
                <a:solidFill>
                  <a:schemeClr val="bg1"/>
                </a:solidFill>
              </a:rPr>
              <a:t>balaurul </a:t>
            </a:r>
            <a:r>
              <a:rPr lang="ro-RO" sz="2000" b="1" dirty="0" smtClean="0">
                <a:solidFill>
                  <a:schemeClr val="bg1"/>
                </a:solidFill>
              </a:rPr>
              <a:t>şi </a:t>
            </a:r>
            <a:r>
              <a:rPr lang="ro-RO" sz="2000" b="1" dirty="0">
                <a:solidFill>
                  <a:schemeClr val="bg1"/>
                </a:solidFill>
              </a:rPr>
              <a:t>fiara din mare, are </a:t>
            </a:r>
            <a:r>
              <a:rPr lang="ro-RO" sz="2000" b="1" dirty="0" smtClean="0">
                <a:solidFill>
                  <a:schemeClr val="bg1"/>
                </a:solidFill>
              </a:rPr>
              <a:t>şapte </a:t>
            </a:r>
            <a:r>
              <a:rPr lang="ro-RO" sz="2000" b="1" dirty="0">
                <a:solidFill>
                  <a:schemeClr val="bg1"/>
                </a:solidFill>
              </a:rPr>
              <a:t>capete </a:t>
            </a:r>
            <a:r>
              <a:rPr lang="ro-RO" sz="2000" b="1" dirty="0" smtClean="0">
                <a:solidFill>
                  <a:schemeClr val="bg1"/>
                </a:solidFill>
              </a:rPr>
              <a:t>şi </a:t>
            </a:r>
            <a:r>
              <a:rPr lang="ro-RO" sz="2000" b="1" dirty="0">
                <a:solidFill>
                  <a:schemeClr val="bg1"/>
                </a:solidFill>
              </a:rPr>
              <a:t>zece coarne. Satana este în spatele acestei fiare, identificată mai apoi prin toate puterile politice care vor asupri poporul lui Dumnezeu. </a:t>
            </a:r>
          </a:p>
          <a:p>
            <a:pPr>
              <a:spcBef>
                <a:spcPts val="600"/>
              </a:spcBef>
            </a:pPr>
            <a:r>
              <a:rPr lang="ro-RO" sz="2000" b="1" dirty="0" smtClean="0">
                <a:solidFill>
                  <a:schemeClr val="bg1"/>
                </a:solidFill>
              </a:rPr>
              <a:t>Deşi </a:t>
            </a:r>
            <a:r>
              <a:rPr lang="ro-RO" sz="2000" b="1" dirty="0">
                <a:solidFill>
                  <a:schemeClr val="bg1"/>
                </a:solidFill>
              </a:rPr>
              <a:t>pretind a fi egale lui </a:t>
            </a:r>
            <a:r>
              <a:rPr lang="ro-RO" sz="2000" b="1" dirty="0" smtClean="0">
                <a:solidFill>
                  <a:schemeClr val="bg1"/>
                </a:solidFill>
              </a:rPr>
              <a:t>Dumnezeu „Cel </a:t>
            </a:r>
            <a:r>
              <a:rPr lang="ro-RO" sz="2000" b="1" dirty="0">
                <a:solidFill>
                  <a:schemeClr val="bg1"/>
                </a:solidFill>
              </a:rPr>
              <a:t>ce este, Cel ce era </a:t>
            </a:r>
            <a:r>
              <a:rPr lang="ro-RO" sz="2000" b="1" dirty="0" smtClean="0">
                <a:solidFill>
                  <a:schemeClr val="bg1"/>
                </a:solidFill>
              </a:rPr>
              <a:t>şi </a:t>
            </a:r>
            <a:r>
              <a:rPr lang="ro-RO" sz="2000" b="1" dirty="0">
                <a:solidFill>
                  <a:schemeClr val="bg1"/>
                </a:solidFill>
              </a:rPr>
              <a:t>Cel ce are să </a:t>
            </a:r>
            <a:r>
              <a:rPr lang="ro-RO" sz="2000" b="1" dirty="0" smtClean="0">
                <a:solidFill>
                  <a:schemeClr val="bg1"/>
                </a:solidFill>
              </a:rPr>
              <a:t>vină” (Ap. 1:8), se </a:t>
            </a:r>
            <a:r>
              <a:rPr lang="ro-RO" sz="2000" b="1" dirty="0">
                <a:solidFill>
                  <a:schemeClr val="bg1"/>
                </a:solidFill>
              </a:rPr>
              <a:t>manifestă </a:t>
            </a:r>
            <a:r>
              <a:rPr lang="ro-RO" sz="2000" b="1" dirty="0" smtClean="0">
                <a:solidFill>
                  <a:schemeClr val="bg1"/>
                </a:solidFill>
              </a:rPr>
              <a:t>astfel:</a:t>
            </a:r>
            <a:endParaRPr lang="ro-RO" sz="2000" b="1" dirty="0">
              <a:solidFill>
                <a:schemeClr val="bg1"/>
              </a:solidFill>
            </a:endParaRPr>
          </a:p>
        </p:txBody>
      </p:sp>
      <p:sp>
        <p:nvSpPr>
          <p:cNvPr id="7" name="CuadroTexto 6">
            <a:extLst>
              <a:ext uri="{FF2B5EF4-FFF2-40B4-BE49-F238E27FC236}">
                <a16:creationId xmlns="" xmlns:a16="http://schemas.microsoft.com/office/drawing/2014/main" id="{DA5F4DE4-DEDB-45DF-B457-6D58DE005477}"/>
              </a:ext>
            </a:extLst>
          </p:cNvPr>
          <p:cNvSpPr txBox="1"/>
          <p:nvPr/>
        </p:nvSpPr>
        <p:spPr>
          <a:xfrm>
            <a:off x="26122" y="5211141"/>
            <a:ext cx="5172895" cy="1631216"/>
          </a:xfrm>
          <a:prstGeom prst="rect">
            <a:avLst/>
          </a:prstGeom>
          <a:noFill/>
        </p:spPr>
        <p:txBody>
          <a:bodyPr wrap="square" rtlCol="0">
            <a:spAutoFit/>
          </a:bodyPr>
          <a:lstStyle/>
          <a:p>
            <a:pPr marL="269875" indent="-269875">
              <a:buClr>
                <a:schemeClr val="accent3">
                  <a:lumMod val="60000"/>
                  <a:lumOff val="40000"/>
                </a:schemeClr>
              </a:buClr>
              <a:buFont typeface="+mj-lt"/>
              <a:buAutoNum type="arabicPeriod"/>
            </a:pPr>
            <a:r>
              <a:rPr lang="ro-RO" sz="2000" b="1" dirty="0" smtClean="0">
                <a:solidFill>
                  <a:schemeClr val="bg1"/>
                </a:solidFill>
              </a:rPr>
              <a:t>„Era”. Include </a:t>
            </a:r>
            <a:r>
              <a:rPr lang="ro-RO" sz="2000" b="1" dirty="0">
                <a:solidFill>
                  <a:schemeClr val="bg1"/>
                </a:solidFill>
              </a:rPr>
              <a:t>capetele care au fost </a:t>
            </a:r>
            <a:r>
              <a:rPr lang="ro-RO" sz="2000" b="1" dirty="0" smtClean="0">
                <a:solidFill>
                  <a:schemeClr val="bg1"/>
                </a:solidFill>
              </a:rPr>
              <a:t>şi </a:t>
            </a:r>
            <a:r>
              <a:rPr lang="ro-RO" sz="2000" b="1" dirty="0">
                <a:solidFill>
                  <a:schemeClr val="bg1"/>
                </a:solidFill>
              </a:rPr>
              <a:t>sunt din timpul lui </a:t>
            </a:r>
            <a:r>
              <a:rPr lang="ro-RO" sz="2000" b="1" dirty="0" smtClean="0">
                <a:solidFill>
                  <a:schemeClr val="bg1"/>
                </a:solidFill>
              </a:rPr>
              <a:t>Ioan, adică, până în 1798.</a:t>
            </a:r>
          </a:p>
          <a:p>
            <a:pPr marL="269875" indent="-269875">
              <a:buClr>
                <a:schemeClr val="accent3">
                  <a:lumMod val="60000"/>
                  <a:lumOff val="40000"/>
                </a:schemeClr>
              </a:buClr>
              <a:buFont typeface="+mj-lt"/>
              <a:buAutoNum type="arabicPeriod"/>
            </a:pPr>
            <a:r>
              <a:rPr lang="ro-RO" sz="2000" b="1" dirty="0" smtClean="0">
                <a:solidFill>
                  <a:schemeClr val="bg1"/>
                </a:solidFill>
              </a:rPr>
              <a:t>„Nu </a:t>
            </a:r>
            <a:r>
              <a:rPr lang="ro-RO" sz="2000" b="1" dirty="0">
                <a:solidFill>
                  <a:schemeClr val="bg1"/>
                </a:solidFill>
              </a:rPr>
              <a:t>mai </a:t>
            </a:r>
            <a:r>
              <a:rPr lang="ro-RO" sz="2000" b="1" dirty="0" smtClean="0">
                <a:solidFill>
                  <a:schemeClr val="bg1"/>
                </a:solidFill>
              </a:rPr>
              <a:t>e”. Primeşte </a:t>
            </a:r>
            <a:r>
              <a:rPr lang="ro-RO" sz="2000" b="1" dirty="0">
                <a:solidFill>
                  <a:schemeClr val="bg1"/>
                </a:solidFill>
              </a:rPr>
              <a:t>o rană de </a:t>
            </a:r>
            <a:r>
              <a:rPr lang="ro-RO" sz="2000" b="1" dirty="0" smtClean="0">
                <a:solidFill>
                  <a:schemeClr val="bg1"/>
                </a:solidFill>
              </a:rPr>
              <a:t>moarte.</a:t>
            </a:r>
          </a:p>
          <a:p>
            <a:pPr marL="269875" indent="-269875">
              <a:buClr>
                <a:schemeClr val="accent3">
                  <a:lumMod val="60000"/>
                  <a:lumOff val="40000"/>
                </a:schemeClr>
              </a:buClr>
              <a:buFont typeface="+mj-lt"/>
              <a:buAutoNum type="arabicPeriod"/>
            </a:pPr>
            <a:r>
              <a:rPr lang="ro-RO" sz="2000" b="1" dirty="0" smtClean="0">
                <a:solidFill>
                  <a:schemeClr val="bg1"/>
                </a:solidFill>
              </a:rPr>
              <a:t>„Are </a:t>
            </a:r>
            <a:r>
              <a:rPr lang="ro-RO" sz="2000" b="1" dirty="0">
                <a:solidFill>
                  <a:schemeClr val="bg1"/>
                </a:solidFill>
              </a:rPr>
              <a:t>să se </a:t>
            </a:r>
            <a:r>
              <a:rPr lang="ro-RO" sz="2000" b="1" dirty="0" smtClean="0">
                <a:solidFill>
                  <a:schemeClr val="bg1"/>
                </a:solidFill>
              </a:rPr>
              <a:t>ridice”. Îşi </a:t>
            </a:r>
            <a:r>
              <a:rPr lang="ro-RO" sz="2000" b="1" dirty="0">
                <a:solidFill>
                  <a:schemeClr val="bg1"/>
                </a:solidFill>
              </a:rPr>
              <a:t>va recupera din nou puterea</a:t>
            </a:r>
            <a:r>
              <a:rPr lang="ro-RO" sz="2000" b="1" dirty="0" smtClean="0">
                <a:solidFill>
                  <a:schemeClr val="bg1"/>
                </a:solidFill>
              </a:rPr>
              <a:t>.</a:t>
            </a:r>
            <a:endParaRPr lang="ro-RO" sz="2000" b="1" dirty="0">
              <a:solidFill>
                <a:schemeClr val="bg1"/>
              </a:solidFill>
            </a:endParaRPr>
          </a:p>
        </p:txBody>
      </p:sp>
      <p:pic>
        <p:nvPicPr>
          <p:cNvPr id="6" name="Imagen 5" descr="Imagen que contiene cielo, animal&#10;&#10;Descripción generada automáticamente">
            <a:extLst>
              <a:ext uri="{FF2B5EF4-FFF2-40B4-BE49-F238E27FC236}">
                <a16:creationId xmlns="" xmlns:a16="http://schemas.microsoft.com/office/drawing/2014/main" id="{7BD6D4AF-6A49-4256-8EFA-E3BD58F6EA6B}"/>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5071653" y="2561369"/>
            <a:ext cx="3987437" cy="4187775"/>
          </a:xfrm>
          <a:prstGeom prst="ellipse">
            <a:avLst/>
          </a:prstGeom>
          <a:ln>
            <a:noFill/>
          </a:ln>
          <a:effectLst>
            <a:softEdge rad="112500"/>
          </a:effectLst>
        </p:spPr>
      </p:pic>
      <p:pic>
        <p:nvPicPr>
          <p:cNvPr id="9" name="Imagen 8" descr="Imagen que contiene cielo, foto, persona, exterior&#10;&#10;Descripción generada automáticamente">
            <a:extLst>
              <a:ext uri="{FF2B5EF4-FFF2-40B4-BE49-F238E27FC236}">
                <a16:creationId xmlns="" xmlns:a16="http://schemas.microsoft.com/office/drawing/2014/main" id="{9887BD8B-1F69-4E9D-BE04-FFDFA4C8A4D6}"/>
              </a:ext>
            </a:extLst>
          </p:cNvPr>
          <p:cNvPicPr>
            <a:picLocks noChangeAspect="1"/>
          </p:cNvPicPr>
          <p:nvPr/>
        </p:nvPicPr>
        <p:blipFill>
          <a:blip r:embed="rId4" cstate="screen">
            <a:extLst>
              <a:ext uri="{BEBA8EAE-BF5A-486C-A8C5-ECC9F3942E4B}">
                <a14:imgProps xmlns="" xmlns:a14="http://schemas.microsoft.com/office/drawing/2010/main">
                  <a14:imgLayer r:embed="rId5">
                    <a14:imgEffect>
                      <a14:brightnessContrast bright="20000"/>
                    </a14:imgEffect>
                  </a14:imgLayer>
                </a14:imgProps>
              </a:ext>
              <a:ext uri="{28A0092B-C50C-407E-A947-70E740481C1C}">
                <a14:useLocalDpi xmlns="" xmlns:a14="http://schemas.microsoft.com/office/drawing/2010/main"/>
              </a:ext>
            </a:extLst>
          </a:blip>
          <a:stretch>
            <a:fillRect/>
          </a:stretch>
        </p:blipFill>
        <p:spPr>
          <a:xfrm>
            <a:off x="182875" y="752023"/>
            <a:ext cx="2786313" cy="1859915"/>
          </a:xfrm>
          <a:prstGeom prst="rect">
            <a:avLst/>
          </a:prstGeom>
        </p:spPr>
      </p:pic>
    </p:spTree>
    <p:extLst>
      <p:ext uri="{BB962C8B-B14F-4D97-AF65-F5344CB8AC3E}">
        <p14:creationId xmlns="" xmlns:p14="http://schemas.microsoft.com/office/powerpoint/2010/main" val="19361668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A061502-AD00-44E3-B71A-A53C322CC81C}"/>
              </a:ext>
            </a:extLst>
          </p:cNvPr>
          <p:cNvSpPr/>
          <p:nvPr/>
        </p:nvSpPr>
        <p:spPr>
          <a:xfrm>
            <a:off x="1071" y="5255"/>
            <a:ext cx="6487885" cy="769441"/>
          </a:xfrm>
          <a:prstGeom prst="rect">
            <a:avLst/>
          </a:prstGeom>
        </p:spPr>
        <p:txBody>
          <a:bodyPr wrap="square">
            <a:spAutoFit/>
          </a:bodyPr>
          <a:lstStyle/>
          <a:p>
            <a:pPr algn="ctr"/>
            <a:r>
              <a:rPr lang="ro-RO"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13500000" algn="br" rotWithShape="0">
                    <a:prstClr val="black">
                      <a:alpha val="40000"/>
                    </a:prstClr>
                  </a:outerShdw>
                </a:effectLst>
              </a:rPr>
              <a:t>CELE </a:t>
            </a: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13500000" algn="br" rotWithShape="0">
                    <a:prstClr val="black">
                      <a:alpha val="40000"/>
                    </a:prstClr>
                  </a:outerShdw>
                </a:effectLst>
              </a:rPr>
              <a:t>ŞAPTE CAPETE</a:t>
            </a:r>
            <a:endParaRPr lang="ro-RO"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13500000" algn="br" rotWithShape="0">
                  <a:prstClr val="black">
                    <a:alpha val="40000"/>
                  </a:prstClr>
                </a:outerShdw>
              </a:effectLst>
            </a:endParaRPr>
          </a:p>
        </p:txBody>
      </p:sp>
      <p:sp>
        <p:nvSpPr>
          <p:cNvPr id="3" name="Rectángulo 2">
            <a:extLst>
              <a:ext uri="{FF2B5EF4-FFF2-40B4-BE49-F238E27FC236}">
                <a16:creationId xmlns="" xmlns:a16="http://schemas.microsoft.com/office/drawing/2014/main" id="{7059A497-19F4-46CC-A388-CA8DEC029CD4}"/>
              </a:ext>
            </a:extLst>
          </p:cNvPr>
          <p:cNvSpPr/>
          <p:nvPr/>
        </p:nvSpPr>
        <p:spPr>
          <a:xfrm>
            <a:off x="175238" y="712791"/>
            <a:ext cx="6103641" cy="923330"/>
          </a:xfrm>
          <a:prstGeom prst="rect">
            <a:avLst/>
          </a:prstGeom>
          <a:gradFill>
            <a:gsLst>
              <a:gs pos="0">
                <a:srgbClr val="EAF3FA"/>
              </a:gs>
              <a:gs pos="46000">
                <a:srgbClr val="B7D6EF"/>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dirty="0" smtClean="0">
                <a:solidFill>
                  <a:srgbClr val="144462"/>
                </a:solidFill>
                <a:latin typeface="Comic Sans MS" panose="030F0702030302020204" pitchFamily="66" charset="0"/>
              </a:rPr>
              <a:t>„Sunt şi şapte împăraţi: cinci au căzut, unul este, celălalt n-a venit încă şi, când va veni, el va rămâne puţină vreme.” </a:t>
            </a:r>
            <a:r>
              <a:rPr lang="ro-RO" sz="1600" b="1" dirty="0" smtClean="0">
                <a:solidFill>
                  <a:srgbClr val="144462"/>
                </a:solidFill>
                <a:latin typeface="Comic Sans MS" panose="030F0702030302020204" pitchFamily="66" charset="0"/>
              </a:rPr>
              <a:t>(Apocalipsa 17:10)</a:t>
            </a:r>
            <a:endParaRPr lang="ro-RO" b="1" dirty="0">
              <a:solidFill>
                <a:srgbClr val="144462"/>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3D7364AF-1042-435B-9334-54E05FCC48CB}"/>
              </a:ext>
            </a:extLst>
          </p:cNvPr>
          <p:cNvSpPr txBox="1"/>
          <p:nvPr/>
        </p:nvSpPr>
        <p:spPr>
          <a:xfrm>
            <a:off x="4397828" y="1679538"/>
            <a:ext cx="4746172" cy="2015936"/>
          </a:xfrm>
          <a:prstGeom prst="rect">
            <a:avLst/>
          </a:prstGeom>
          <a:noFill/>
        </p:spPr>
        <p:txBody>
          <a:bodyPr wrap="square" rtlCol="0">
            <a:spAutoFit/>
          </a:bodyPr>
          <a:lstStyle/>
          <a:p>
            <a:pPr>
              <a:spcBef>
                <a:spcPts val="600"/>
              </a:spcBef>
            </a:pPr>
            <a:r>
              <a:rPr lang="ro-RO" sz="2000" b="1" dirty="0"/>
              <a:t>Cu toate că este asociată </a:t>
            </a:r>
            <a:r>
              <a:rPr lang="ro-RO" sz="2000" b="1" dirty="0" smtClean="0"/>
              <a:t>iniţial </a:t>
            </a:r>
            <a:r>
              <a:rPr lang="ro-RO" sz="2000" b="1" dirty="0"/>
              <a:t>fiara cu Roma, </a:t>
            </a:r>
            <a:r>
              <a:rPr lang="ro-RO" sz="2000" b="1" dirty="0" smtClean="0"/>
              <a:t>oraşul </a:t>
            </a:r>
            <a:r>
              <a:rPr lang="ro-RO" sz="2000" b="1" dirty="0"/>
              <a:t>celor </a:t>
            </a:r>
            <a:r>
              <a:rPr lang="ro-RO" sz="2000" b="1" dirty="0" smtClean="0"/>
              <a:t>şapte munţi (v. 9), </a:t>
            </a:r>
            <a:r>
              <a:rPr lang="ro-RO" sz="2000" b="1" dirty="0"/>
              <a:t>se adaugă o a doua interpretare </a:t>
            </a:r>
            <a:r>
              <a:rPr lang="ro-RO" sz="2000" b="1" dirty="0" smtClean="0"/>
              <a:t>(v. 10).</a:t>
            </a:r>
          </a:p>
          <a:p>
            <a:pPr>
              <a:spcBef>
                <a:spcPts val="600"/>
              </a:spcBef>
            </a:pPr>
            <a:r>
              <a:rPr lang="ro-RO" sz="2000" b="1" dirty="0" smtClean="0"/>
              <a:t>Al şaselea „împărat”, care „este”, </a:t>
            </a:r>
            <a:r>
              <a:rPr lang="ro-RO" sz="2000" b="1" dirty="0" err="1" smtClean="0"/>
              <a:t>este</a:t>
            </a:r>
            <a:r>
              <a:rPr lang="ro-RO" sz="2000" b="1" dirty="0" smtClean="0"/>
              <a:t> Roma (a </a:t>
            </a:r>
            <a:r>
              <a:rPr lang="ro-RO" sz="2000" b="1" dirty="0"/>
              <a:t>patra fiară din </a:t>
            </a:r>
            <a:r>
              <a:rPr lang="ro-RO" sz="2000" b="1" dirty="0" smtClean="0"/>
              <a:t>Daniel 7 şi </a:t>
            </a:r>
            <a:r>
              <a:rPr lang="ro-RO" sz="2000" b="1" dirty="0"/>
              <a:t>cornul </a:t>
            </a:r>
            <a:r>
              <a:rPr lang="ro-RO" sz="2000" b="1" dirty="0" smtClean="0"/>
              <a:t>din Daniel 8).</a:t>
            </a:r>
            <a:endParaRPr lang="ro-RO" sz="2000" b="1" dirty="0"/>
          </a:p>
        </p:txBody>
      </p:sp>
      <p:pic>
        <p:nvPicPr>
          <p:cNvPr id="10" name="Imagen 9" descr="Imagen que contiene interior, sentado&#10;&#10;Descripción generada automáticamente">
            <a:extLst>
              <a:ext uri="{FF2B5EF4-FFF2-40B4-BE49-F238E27FC236}">
                <a16:creationId xmlns="" xmlns:a16="http://schemas.microsoft.com/office/drawing/2014/main" id="{FA06EA61-D0C7-4C6E-8F73-7EA24FD55059}"/>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201365" y="1720120"/>
            <a:ext cx="2354595" cy="2043243"/>
          </a:xfrm>
          <a:prstGeom prst="roundRect">
            <a:avLst>
              <a:gd name="adj" fmla="val 8594"/>
            </a:avLst>
          </a:prstGeom>
          <a:solidFill>
            <a:srgbClr val="FFFFFF">
              <a:shade val="85000"/>
            </a:srgbClr>
          </a:solidFill>
          <a:ln>
            <a:noFill/>
          </a:ln>
          <a:effectLst/>
        </p:spPr>
      </p:pic>
      <p:pic>
        <p:nvPicPr>
          <p:cNvPr id="12" name="Imagen 11">
            <a:extLst>
              <a:ext uri="{FF2B5EF4-FFF2-40B4-BE49-F238E27FC236}">
                <a16:creationId xmlns="" xmlns:a16="http://schemas.microsoft.com/office/drawing/2014/main" id="{7C823BE9-269F-42AF-BB0A-B8FE942D02F9}"/>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2372406" y="1908708"/>
            <a:ext cx="1879419"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Resultado de imagen de vaticano">
            <a:extLst>
              <a:ext uri="{FF2B5EF4-FFF2-40B4-BE49-F238E27FC236}">
                <a16:creationId xmlns="" xmlns:a16="http://schemas.microsoft.com/office/drawing/2014/main" id="{B65DA31A-0EBF-49D5-94D8-DE1401BA60EC}"/>
              </a:ext>
            </a:extLst>
          </p:cNvPr>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5634445" y="3738484"/>
            <a:ext cx="3161891" cy="165790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3" name="Rectángulo 12">
            <a:extLst>
              <a:ext uri="{FF2B5EF4-FFF2-40B4-BE49-F238E27FC236}">
                <a16:creationId xmlns="" xmlns:a16="http://schemas.microsoft.com/office/drawing/2014/main" id="{193B6070-043F-436B-A3FD-8D2C0C7B73A3}"/>
              </a:ext>
            </a:extLst>
          </p:cNvPr>
          <p:cNvSpPr/>
          <p:nvPr/>
        </p:nvSpPr>
        <p:spPr>
          <a:xfrm>
            <a:off x="86404" y="3779473"/>
            <a:ext cx="5548041" cy="1015663"/>
          </a:xfrm>
          <a:prstGeom prst="rect">
            <a:avLst/>
          </a:prstGeom>
        </p:spPr>
        <p:txBody>
          <a:bodyPr wrap="square">
            <a:spAutoFit/>
          </a:bodyPr>
          <a:lstStyle/>
          <a:p>
            <a:pPr>
              <a:spcBef>
                <a:spcPts val="600"/>
              </a:spcBef>
            </a:pPr>
            <a:r>
              <a:rPr lang="ro-RO" sz="2000" b="1" dirty="0" smtClean="0"/>
              <a:t>Aşadar</a:t>
            </a:r>
            <a:r>
              <a:rPr lang="ro-RO" sz="2000" b="1" dirty="0"/>
              <a:t>, cei cinci </a:t>
            </a:r>
            <a:r>
              <a:rPr lang="ro-RO" sz="2000" b="1" dirty="0" smtClean="0"/>
              <a:t>care „au căzut” sunt Egipt (primul </a:t>
            </a:r>
            <a:r>
              <a:rPr lang="ro-RO" sz="2000" b="1" dirty="0"/>
              <a:t>imperiu care a </a:t>
            </a:r>
            <a:r>
              <a:rPr lang="ro-RO" sz="2000" b="1" dirty="0" smtClean="0"/>
              <a:t>asuprit </a:t>
            </a:r>
            <a:r>
              <a:rPr lang="ro-RO" sz="2000" b="1" dirty="0"/>
              <a:t>poporul lui </a:t>
            </a:r>
            <a:r>
              <a:rPr lang="ro-RO" sz="2000" b="1" dirty="0" smtClean="0"/>
              <a:t>Dumnezeu), Asiria, Babilonia, </a:t>
            </a:r>
            <a:r>
              <a:rPr lang="ro-RO" sz="2000" b="1" dirty="0" err="1" smtClean="0"/>
              <a:t>Medopersia</a:t>
            </a:r>
            <a:r>
              <a:rPr lang="ro-RO" sz="2000" b="1" dirty="0" smtClean="0"/>
              <a:t> şi Grecia.</a:t>
            </a:r>
            <a:endParaRPr lang="ro-RO" sz="2000" b="1" dirty="0"/>
          </a:p>
        </p:txBody>
      </p:sp>
      <p:pic>
        <p:nvPicPr>
          <p:cNvPr id="1032" name="Picture 8" descr="Resultado de imagen de diferentes banderas">
            <a:extLst>
              <a:ext uri="{FF2B5EF4-FFF2-40B4-BE49-F238E27FC236}">
                <a16:creationId xmlns="" xmlns:a16="http://schemas.microsoft.com/office/drawing/2014/main" id="{8454D02D-BE36-42DC-A0D2-431DBCC49C05}"/>
              </a:ext>
            </a:extLst>
          </p:cNvPr>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04988" y="4853008"/>
            <a:ext cx="3239202" cy="1939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E96FDD0D-C8A0-4665-B5B5-19C8E97FBBDA}"/>
              </a:ext>
            </a:extLst>
          </p:cNvPr>
          <p:cNvSpPr/>
          <p:nvPr/>
        </p:nvSpPr>
        <p:spPr>
          <a:xfrm>
            <a:off x="3675017" y="5439397"/>
            <a:ext cx="5451565" cy="1400383"/>
          </a:xfrm>
          <a:prstGeom prst="rect">
            <a:avLst/>
          </a:prstGeom>
        </p:spPr>
        <p:txBody>
          <a:bodyPr wrap="square">
            <a:spAutoFit/>
          </a:bodyPr>
          <a:lstStyle/>
          <a:p>
            <a:pPr>
              <a:spcBef>
                <a:spcPts val="600"/>
              </a:spcBef>
            </a:pPr>
            <a:r>
              <a:rPr lang="ro-RO" sz="2000" b="1"/>
              <a:t>Fiara </a:t>
            </a:r>
            <a:r>
              <a:rPr lang="ro-RO" sz="2000" b="1" smtClean="0"/>
              <a:t>înseşi (papalitatea</a:t>
            </a:r>
            <a:r>
              <a:rPr lang="ro-RO" sz="2000" b="1"/>
              <a:t>, s-a recuperat de boala de </a:t>
            </a:r>
            <a:r>
              <a:rPr lang="ro-RO" sz="2000" b="1" smtClean="0"/>
              <a:t>moarte) este </a:t>
            </a:r>
            <a:r>
              <a:rPr lang="ro-RO" sz="2000" b="1"/>
              <a:t>al optulea </a:t>
            </a:r>
            <a:r>
              <a:rPr lang="ro-RO" sz="2000" b="1" smtClean="0"/>
              <a:t>împărat.</a:t>
            </a:r>
          </a:p>
          <a:p>
            <a:pPr>
              <a:spcBef>
                <a:spcPts val="600"/>
              </a:spcBef>
            </a:pPr>
            <a:r>
              <a:rPr lang="ro-RO" sz="2000" b="1" smtClean="0"/>
              <a:t>Acest </a:t>
            </a:r>
            <a:r>
              <a:rPr lang="ro-RO" sz="2000" b="1"/>
              <a:t>ultim împărat </a:t>
            </a:r>
            <a:r>
              <a:rPr lang="ro-RO" sz="2000" b="1" smtClean="0"/>
              <a:t>uneşte </a:t>
            </a:r>
            <a:r>
              <a:rPr lang="ro-RO" sz="2000" b="1"/>
              <a:t>toate puterile politice pentru a împlini obiectivele </a:t>
            </a:r>
            <a:r>
              <a:rPr lang="ro-RO" sz="2000" b="1" smtClean="0"/>
              <a:t>Babiloniei.</a:t>
            </a:r>
            <a:endParaRPr lang="ro-RO" sz="2000" b="1"/>
          </a:p>
        </p:txBody>
      </p:sp>
      <p:pic>
        <p:nvPicPr>
          <p:cNvPr id="1026" name="Picture 2" descr="Resultado de imagen de roma, la ciudad de las siete colinas">
            <a:extLst>
              <a:ext uri="{FF2B5EF4-FFF2-40B4-BE49-F238E27FC236}">
                <a16:creationId xmlns="" xmlns:a16="http://schemas.microsoft.com/office/drawing/2014/main" id="{A706A732-FE7F-4CCF-BA87-CE1CA1D3FBD0}"/>
              </a:ext>
            </a:extLst>
          </p:cNvPr>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434561" y="118334"/>
            <a:ext cx="2586445" cy="1500379"/>
          </a:xfrm>
          <a:prstGeom prst="round2DiagRect">
            <a:avLst>
              <a:gd name="adj1" fmla="val 16667"/>
              <a:gd name="adj2" fmla="val 0"/>
            </a:avLst>
          </a:prstGeom>
          <a:ln w="28575" cap="sq">
            <a:solidFill>
              <a:schemeClr val="bg1"/>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6124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0-#ppt_w/2"/>
                                          </p:val>
                                        </p:tav>
                                        <p:tav tm="100000">
                                          <p:val>
                                            <p:strVal val="#ppt_x"/>
                                          </p:val>
                                        </p:tav>
                                      </p:tavLst>
                                    </p:anim>
                                    <p:anim calcmode="lin" valueType="num">
                                      <p:cBhvr additive="base">
                                        <p:cTn id="35" dur="500" fill="hold"/>
                                        <p:tgtEl>
                                          <p:spTgt spid="102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42"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outHorizontal)">
                                      <p:cBhvr>
                                        <p:cTn id="44" dur="500"/>
                                        <p:tgtEl>
                                          <p:spTgt spid="10"/>
                                        </p:tgtEl>
                                      </p:cBhvr>
                                    </p:animEffect>
                                  </p:childTnLst>
                                </p:cTn>
                              </p:par>
                              <p:par>
                                <p:cTn id="45" presetID="16" presetClass="entr" presetSubtype="4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Horizontal)">
                                      <p:cBhvr>
                                        <p:cTn id="47" dur="500"/>
                                        <p:tgtEl>
                                          <p:spTgt spid="1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left)">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900" decel="100000" fill="hold"/>
                                        <p:tgtEl>
                                          <p:spTgt spid="1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028"/>
                                        </p:tgtEl>
                                        <p:attrNameLst>
                                          <p:attrName>style.visibility</p:attrName>
                                        </p:attrNameLst>
                                      </p:cBhvr>
                                      <p:to>
                                        <p:strVal val="visible"/>
                                      </p:to>
                                    </p:set>
                                    <p:animEffect transition="in" filter="randombar(horizontal)">
                                      <p:cBhvr>
                                        <p:cTn id="64" dur="500"/>
                                        <p:tgtEl>
                                          <p:spTgt spid="1028"/>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Effect transition="in" filter="wipe(left)">
                                      <p:cBhvr>
                                        <p:cTn id="68" dur="500"/>
                                        <p:tgtEl>
                                          <p:spTgt spid="14">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animEffect transition="in" filter="randombar(horizontal)">
                                      <p:cBhvr>
                                        <p:cTn id="73" dur="500"/>
                                        <p:tgtEl>
                                          <p:spTgt spid="1032"/>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4">
                                            <p:txEl>
                                              <p:pRg st="1" end="1"/>
                                            </p:txEl>
                                          </p:spTgt>
                                        </p:tgtEl>
                                        <p:attrNameLst>
                                          <p:attrName>style.visibility</p:attrName>
                                        </p:attrNameLst>
                                      </p:cBhvr>
                                      <p:to>
                                        <p:strVal val="visible"/>
                                      </p:to>
                                    </p:set>
                                    <p:animEffect transition="in" filter="wipe(left)">
                                      <p:cBhvr>
                                        <p:cTn id="7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3" grpId="0"/>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32C18B7A-4324-4376-B933-6D9AC8957811}"/>
              </a:ext>
            </a:extLst>
          </p:cNvPr>
          <p:cNvSpPr/>
          <p:nvPr/>
        </p:nvSpPr>
        <p:spPr>
          <a:xfrm>
            <a:off x="0" y="0"/>
            <a:ext cx="9143999" cy="769441"/>
          </a:xfrm>
          <a:prstGeom prst="rect">
            <a:avLst/>
          </a:prstGeom>
        </p:spPr>
        <p:txBody>
          <a:bodyPr wrap="square">
            <a:spAutoFit/>
          </a:bodyPr>
          <a:lstStyle/>
          <a:p>
            <a:pPr algn="ctr"/>
            <a:r>
              <a:rPr lang="ro-RO" sz="4400" b="1" spc="300">
                <a:ln w="9525">
                  <a:solidFill>
                    <a:schemeClr val="bg1"/>
                  </a:solidFill>
                  <a:prstDash val="solid"/>
                </a:ln>
                <a:solidFill>
                  <a:srgbClr val="CB171B"/>
                </a:solidFill>
                <a:effectLst>
                  <a:outerShdw blurRad="12700" dist="38100" dir="2700000" algn="tl" rotWithShape="0">
                    <a:schemeClr val="bg1">
                      <a:lumMod val="50000"/>
                    </a:schemeClr>
                  </a:outerShdw>
                </a:effectLst>
              </a:rPr>
              <a:t>CELE ZECE </a:t>
            </a:r>
            <a:r>
              <a:rPr lang="ro-RO" sz="4400" b="1" spc="300" smtClean="0">
                <a:ln w="9525">
                  <a:solidFill>
                    <a:schemeClr val="bg1"/>
                  </a:solidFill>
                  <a:prstDash val="solid"/>
                </a:ln>
                <a:solidFill>
                  <a:srgbClr val="CB171B"/>
                </a:solidFill>
                <a:effectLst>
                  <a:outerShdw blurRad="12700" dist="38100" dir="2700000" algn="tl" rotWithShape="0">
                    <a:schemeClr val="bg1">
                      <a:lumMod val="50000"/>
                    </a:schemeClr>
                  </a:outerShdw>
                </a:effectLst>
              </a:rPr>
              <a:t>COARNE</a:t>
            </a:r>
            <a:endParaRPr lang="ro-RO" sz="4400" b="1" spc="300">
              <a:ln w="9525">
                <a:solidFill>
                  <a:schemeClr val="bg1"/>
                </a:solidFill>
                <a:prstDash val="solid"/>
              </a:ln>
              <a:solidFill>
                <a:srgbClr val="CB171B"/>
              </a:solidFill>
              <a:effectLst>
                <a:outerShdw blurRad="12700" dist="38100" dir="2700000" algn="tl" rotWithShape="0">
                  <a:schemeClr val="bg1">
                    <a:lumMod val="50000"/>
                  </a:schemeClr>
                </a:outerShdw>
              </a:effectLst>
            </a:endParaRPr>
          </a:p>
        </p:txBody>
      </p:sp>
      <p:sp>
        <p:nvSpPr>
          <p:cNvPr id="3" name="Rectángulo 2">
            <a:extLst>
              <a:ext uri="{FF2B5EF4-FFF2-40B4-BE49-F238E27FC236}">
                <a16:creationId xmlns="" xmlns:a16="http://schemas.microsoft.com/office/drawing/2014/main" id="{9ACC24D5-886C-497C-B3D3-BCD8B1E71FA9}"/>
              </a:ext>
            </a:extLst>
          </p:cNvPr>
          <p:cNvSpPr/>
          <p:nvPr/>
        </p:nvSpPr>
        <p:spPr>
          <a:xfrm>
            <a:off x="751112" y="627772"/>
            <a:ext cx="7641773" cy="923330"/>
          </a:xfrm>
          <a:prstGeom prst="rect">
            <a:avLst/>
          </a:prstGeom>
        </p:spPr>
        <p:txBody>
          <a:bodyPr wrap="square">
            <a:spAutoFit/>
          </a:bodyPr>
          <a:lstStyle/>
          <a:p>
            <a:r>
              <a:rPr lang="ro-RO" b="1" dirty="0" smtClean="0">
                <a:solidFill>
                  <a:srgbClr val="002060"/>
                </a:solidFill>
                <a:latin typeface="Comic Sans MS" panose="030F0702030302020204" pitchFamily="66" charset="0"/>
              </a:rPr>
              <a:t>„Cele zece coarne pe care le-ai văzut şi fiara vor urî pe curvă, o vor pustii şi o vor lăsa goală. Carnea i-o vor mânca şi o vor arde cu foc.” </a:t>
            </a:r>
            <a:r>
              <a:rPr lang="ro-RO" sz="1600" b="1" dirty="0" smtClean="0">
                <a:solidFill>
                  <a:srgbClr val="002060"/>
                </a:solidFill>
                <a:latin typeface="Comic Sans MS" panose="030F0702030302020204" pitchFamily="66" charset="0"/>
              </a:rPr>
              <a:t>(Apocalipsa 17:16)</a:t>
            </a:r>
            <a:endParaRPr lang="ro-RO" sz="1600" b="1" dirty="0">
              <a:solidFill>
                <a:srgbClr val="00206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1E604D7-4B7E-43E5-A0CE-9A78E00379E9}"/>
              </a:ext>
            </a:extLst>
          </p:cNvPr>
          <p:cNvSpPr txBox="1"/>
          <p:nvPr/>
        </p:nvSpPr>
        <p:spPr>
          <a:xfrm>
            <a:off x="4490206" y="3429000"/>
            <a:ext cx="4537166" cy="1323439"/>
          </a:xfrm>
          <a:prstGeom prst="rect">
            <a:avLst/>
          </a:prstGeom>
          <a:noFill/>
        </p:spPr>
        <p:txBody>
          <a:bodyPr wrap="square" rtlCol="0">
            <a:spAutoFit/>
          </a:bodyPr>
          <a:lstStyle/>
          <a:p>
            <a:pPr>
              <a:spcBef>
                <a:spcPts val="600"/>
              </a:spcBef>
            </a:pPr>
            <a:r>
              <a:rPr lang="ro-RO" sz="2000" b="1" smtClean="0"/>
              <a:t>Deşi iniţial </a:t>
            </a:r>
            <a:r>
              <a:rPr lang="ro-RO" sz="2000" b="1"/>
              <a:t>sprijină </a:t>
            </a:r>
            <a:r>
              <a:rPr lang="ro-RO" sz="2000" b="1" smtClean="0"/>
              <a:t>Babilonia în </a:t>
            </a:r>
            <a:r>
              <a:rPr lang="ro-RO" sz="2000" b="1"/>
              <a:t>lupta sa împotriva poporului lui </a:t>
            </a:r>
            <a:r>
              <a:rPr lang="ro-RO" sz="2000" b="1" smtClean="0"/>
              <a:t>Dumnezeu, în </a:t>
            </a:r>
            <a:r>
              <a:rPr lang="ro-RO" sz="2000" b="1"/>
              <a:t>timpul plăgii a 5-a </a:t>
            </a:r>
            <a:r>
              <a:rPr lang="ro-RO" sz="2000" b="1" smtClean="0"/>
              <a:t>şi </a:t>
            </a:r>
            <a:r>
              <a:rPr lang="ro-RO" sz="2000" b="1"/>
              <a:t>a 6-a ajung să o </a:t>
            </a:r>
            <a:r>
              <a:rPr lang="ro-RO" sz="2000" b="1" smtClean="0"/>
              <a:t>dispreţuiască şi </a:t>
            </a:r>
            <a:r>
              <a:rPr lang="ro-RO" sz="2000" b="1"/>
              <a:t>o abandonează </a:t>
            </a:r>
            <a:r>
              <a:rPr lang="ro-RO" sz="2000" b="1" smtClean="0"/>
              <a:t>(v. 16).</a:t>
            </a:r>
            <a:endParaRPr lang="ro-RO" sz="2000" b="1"/>
          </a:p>
        </p:txBody>
      </p:sp>
      <p:pic>
        <p:nvPicPr>
          <p:cNvPr id="6" name="Imagen 5" descr="Imagen que contiene cielo&#10;&#10;Descripción generada automáticamente">
            <a:extLst>
              <a:ext uri="{FF2B5EF4-FFF2-40B4-BE49-F238E27FC236}">
                <a16:creationId xmlns="" xmlns:a16="http://schemas.microsoft.com/office/drawing/2014/main" id="{3757F4C9-4FAD-4E08-BEFA-23D182F8A667}"/>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5123292" y="4836183"/>
            <a:ext cx="3957451" cy="19207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0" name="Picture 2" descr="http://mneploho.net/upload/blogs/5ea165fd9f8c7e359b34a8f77e21e84c.jpg">
            <a:extLst>
              <a:ext uri="{FF2B5EF4-FFF2-40B4-BE49-F238E27FC236}">
                <a16:creationId xmlns="" xmlns:a16="http://schemas.microsoft.com/office/drawing/2014/main" id="{04258A0D-37BE-429D-97AE-A1944259E88D}"/>
              </a:ext>
            </a:extLst>
          </p:cNvPr>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86117" y="2909102"/>
            <a:ext cx="2041000" cy="18689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Imagen 7" descr="Imagen que contiene persona&#10;&#10;Descripción generada automáticamente">
            <a:extLst>
              <a:ext uri="{FF2B5EF4-FFF2-40B4-BE49-F238E27FC236}">
                <a16:creationId xmlns="" xmlns:a16="http://schemas.microsoft.com/office/drawing/2014/main" id="{C06B1F7A-3CC4-4582-B0FB-4EF864107A2D}"/>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flipH="1">
            <a:off x="2602156" y="2902052"/>
            <a:ext cx="1785257" cy="18689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 xmlns:a16="http://schemas.microsoft.com/office/drawing/2014/main" id="{8767C66A-8A36-4B23-B580-FF52FFB201F1}"/>
              </a:ext>
            </a:extLst>
          </p:cNvPr>
          <p:cNvSpPr/>
          <p:nvPr/>
        </p:nvSpPr>
        <p:spPr>
          <a:xfrm>
            <a:off x="92616" y="1542118"/>
            <a:ext cx="6621693" cy="1323439"/>
          </a:xfrm>
          <a:prstGeom prst="rect">
            <a:avLst/>
          </a:prstGeom>
        </p:spPr>
        <p:txBody>
          <a:bodyPr wrap="square">
            <a:spAutoFit/>
          </a:bodyPr>
          <a:lstStyle/>
          <a:p>
            <a:pPr>
              <a:spcBef>
                <a:spcPts val="600"/>
              </a:spcBef>
            </a:pPr>
            <a:r>
              <a:rPr lang="ro-RO" sz="2000" b="1"/>
              <a:t>Aceste coarne apar în contextul căderii </a:t>
            </a:r>
            <a:r>
              <a:rPr lang="ro-RO" sz="2000" b="1" smtClean="0"/>
              <a:t>Babiloniei şi </a:t>
            </a:r>
            <a:r>
              <a:rPr lang="ro-RO" sz="2000" b="1"/>
              <a:t>joacă un rol important în aceasta </a:t>
            </a:r>
            <a:r>
              <a:rPr lang="ro-RO" sz="2000" b="1" smtClean="0"/>
              <a:t>(v. 16-17). Aşadar</a:t>
            </a:r>
            <a:r>
              <a:rPr lang="ro-RO" sz="2000" b="1"/>
              <a:t>, trebuie să le situăm în perioada plăgilor. Sunt identificate clar drept </a:t>
            </a:r>
            <a:r>
              <a:rPr lang="ro-RO" sz="2000" b="1" smtClean="0"/>
              <a:t>împăraţii pământului (v. 18).</a:t>
            </a:r>
            <a:endParaRPr lang="ro-RO" sz="2000" b="1"/>
          </a:p>
        </p:txBody>
      </p:sp>
      <p:pic>
        <p:nvPicPr>
          <p:cNvPr id="13" name="Imagen 12" descr="Imagen que contiene rojo, persona, agua, mujer&#10;&#10;Descripción generada automáticamente">
            <a:extLst>
              <a:ext uri="{FF2B5EF4-FFF2-40B4-BE49-F238E27FC236}">
                <a16:creationId xmlns="" xmlns:a16="http://schemas.microsoft.com/office/drawing/2014/main" id="{19DF3AB5-E8F0-48BE-8B72-F12B9E3EFD9E}"/>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6726883" y="1371086"/>
            <a:ext cx="2321322" cy="2031787"/>
          </a:xfrm>
          <a:prstGeom prst="rect">
            <a:avLst/>
          </a:prstGeom>
          <a:ln>
            <a:noFill/>
          </a:ln>
          <a:effectLst>
            <a:outerShdw blurRad="190500" algn="tl" rotWithShape="0">
              <a:srgbClr val="000000">
                <a:alpha val="70000"/>
              </a:srgbClr>
            </a:outerShdw>
          </a:effectLst>
        </p:spPr>
      </p:pic>
      <p:sp>
        <p:nvSpPr>
          <p:cNvPr id="14" name="Rectángulo 13">
            <a:extLst>
              <a:ext uri="{FF2B5EF4-FFF2-40B4-BE49-F238E27FC236}">
                <a16:creationId xmlns="" xmlns:a16="http://schemas.microsoft.com/office/drawing/2014/main" id="{FB74106F-79CF-4737-A762-CC42DCD49AFB}"/>
              </a:ext>
            </a:extLst>
          </p:cNvPr>
          <p:cNvSpPr/>
          <p:nvPr/>
        </p:nvSpPr>
        <p:spPr>
          <a:xfrm>
            <a:off x="92616" y="4842064"/>
            <a:ext cx="5006847" cy="2015936"/>
          </a:xfrm>
          <a:prstGeom prst="rect">
            <a:avLst/>
          </a:prstGeom>
        </p:spPr>
        <p:txBody>
          <a:bodyPr wrap="square">
            <a:spAutoFit/>
          </a:bodyPr>
          <a:lstStyle/>
          <a:p>
            <a:pPr>
              <a:spcBef>
                <a:spcPts val="600"/>
              </a:spcBef>
            </a:pPr>
            <a:r>
              <a:rPr lang="ro-RO" sz="2000" b="1"/>
              <a:t>Pedeapsa care i se dă simboliza pedeapsa pe care o primea fiica preotului, dacă se </a:t>
            </a:r>
            <a:r>
              <a:rPr lang="ro-RO" sz="2000" b="1" smtClean="0"/>
              <a:t>prostitua (Levitic 21:9).</a:t>
            </a:r>
          </a:p>
          <a:p>
            <a:pPr>
              <a:spcBef>
                <a:spcPts val="600"/>
              </a:spcBef>
            </a:pPr>
            <a:r>
              <a:rPr lang="ro-RO" sz="2000" b="1" smtClean="0"/>
              <a:t>Dar </a:t>
            </a:r>
            <a:r>
              <a:rPr lang="ro-RO" sz="2000" b="1"/>
              <a:t>cele trei puteri satanice vor </a:t>
            </a:r>
            <a:r>
              <a:rPr lang="ro-RO" sz="2000" b="1" smtClean="0"/>
              <a:t>reuşi </a:t>
            </a:r>
            <a:r>
              <a:rPr lang="ro-RO" sz="2000" b="1"/>
              <a:t>să îi convingă din nou să lupte împotriva lui Hristos </a:t>
            </a:r>
            <a:r>
              <a:rPr lang="ro-RO" sz="2000" b="1" smtClean="0"/>
              <a:t>şi </a:t>
            </a:r>
            <a:r>
              <a:rPr lang="ro-RO" sz="2000" b="1"/>
              <a:t>a poporului Său </a:t>
            </a:r>
            <a:r>
              <a:rPr lang="ro-RO" sz="2000" b="1" smtClean="0"/>
              <a:t>(v. 17).</a:t>
            </a:r>
            <a:endParaRPr lang="ro-RO" sz="2000" b="1"/>
          </a:p>
        </p:txBody>
      </p:sp>
    </p:spTree>
    <p:extLst>
      <p:ext uri="{BB962C8B-B14F-4D97-AF65-F5344CB8AC3E}">
        <p14:creationId xmlns="" xmlns:p14="http://schemas.microsoft.com/office/powerpoint/2010/main" val="36214053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1+#ppt_w/2"/>
                                          </p:val>
                                        </p:tav>
                                        <p:tav tm="100000">
                                          <p:val>
                                            <p:strVal val="#ppt_x"/>
                                          </p:val>
                                        </p:tav>
                                      </p:tavLst>
                                    </p:anim>
                                    <p:anim calcmode="lin" valueType="num">
                                      <p:cBhvr additive="base">
                                        <p:cTn id="36" dur="500" fill="hold"/>
                                        <p:tgtEl>
                                          <p:spTgt spid="205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left)">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animEffect transition="in" filter="wipe(left)">
                                      <p:cBhvr>
                                        <p:cTn id="6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4" grpId="0" uiExpand="1" build="p"/>
    </p:bldLst>
  </p:timing>
</p:sld>
</file>

<file path=ppt/theme/theme1.xml><?xml version="1.0" encoding="utf-8"?>
<a:theme xmlns:a="http://schemas.openxmlformats.org/drawingml/2006/main" name="Tema de Office">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1273</Words>
  <Application>Microsoft Office PowerPoint</Application>
  <PresentationFormat>Expunere pe ecran (4:3)</PresentationFormat>
  <Paragraphs>61</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Judecarea Babilonului</dc:title>
  <dc:subject>Studiu Biblic, Trim. I, 2019 – Cartea Apocalipsa</dc:subject>
  <dc:creator>Sergio Fustero Carreras</dc:creator>
  <cp:keywords>https://www.fustero.es/index_ro.php</cp:keywords>
  <cp:lastModifiedBy>Administrator</cp:lastModifiedBy>
  <cp:revision>82</cp:revision>
  <dcterms:created xsi:type="dcterms:W3CDTF">2019-03-03T07:48:14Z</dcterms:created>
  <dcterms:modified xsi:type="dcterms:W3CDTF">2019-03-22T09:17:06Z</dcterms:modified>
</cp:coreProperties>
</file>