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6" r:id="rId2"/>
    <p:sldId id="267" r:id="rId3"/>
    <p:sldId id="257" r:id="rId4"/>
    <p:sldId id="258" r:id="rId5"/>
    <p:sldId id="259" r:id="rId6"/>
    <p:sldId id="260" r:id="rId7"/>
    <p:sldId id="261" r:id="rId8"/>
    <p:sldId id="266" r:id="rId9"/>
    <p:sldId id="263" r:id="rId10"/>
    <p:sldId id="264" r:id="rId11"/>
  </p:sldIdLst>
  <p:sldSz cx="9144000" cy="6858000" type="screen4x3"/>
  <p:notesSz cx="6858000" cy="9144000"/>
  <p:embeddedFontLst>
    <p:embeddedFont>
      <p:font typeface="Calibri" pitchFamily="34" charset="0"/>
      <p:regular r:id="rId12"/>
      <p:bold r:id="rId13"/>
      <p:italic r:id="rId14"/>
      <p:boldItalic r:id="rId15"/>
    </p:embeddedFont>
    <p:embeddedFont>
      <p:font typeface="Comic Sans MS" pitchFamily="66" charset="0"/>
      <p:regular r:id="rId16"/>
      <p:bold r:id="rId17"/>
    </p:embeddedFont>
    <p:embeddedFont>
      <p:font typeface="Arial Black" pitchFamily="34" charset="0"/>
      <p:bold r:id="rId18"/>
    </p:embeddedFont>
    <p:embeddedFont>
      <p:font typeface="Calibri Light" pitchFamily="34" charset="0"/>
      <p:regular r:id="rId19"/>
      <p:italic r:id="rId2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C1319"/>
    <a:srgbClr val="B91601"/>
    <a:srgbClr val="B08600"/>
    <a:srgbClr val="FABE00"/>
    <a:srgbClr val="003CB4"/>
    <a:srgbClr val="E6E6E6"/>
    <a:srgbClr val="FFABAB"/>
    <a:srgbClr val="FF6161"/>
    <a:srgbClr val="873AC0"/>
    <a:srgbClr val="C7B78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87" autoAdjust="0"/>
    <p:restoredTop sz="94660"/>
  </p:normalViewPr>
  <p:slideViewPr>
    <p:cSldViewPr snapToGrid="0">
      <p:cViewPr varScale="1">
        <p:scale>
          <a:sx n="103" d="100"/>
          <a:sy n="103" d="100"/>
        </p:scale>
        <p:origin x="-108"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F268D974-6CD4-44E5-90A9-165503F05AD8}" type="datetimeFigureOut">
              <a:rPr lang="es-ES" smtClean="0"/>
              <a:pPr/>
              <a:t>15/03/2019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746B5C8-C8CD-486C-AAA1-06A82488AF41}" type="slidenum">
              <a:rPr lang="es-ES" smtClean="0"/>
              <a:pPr/>
              <a:t>‹#›</a:t>
            </a:fld>
            <a:endParaRPr lang="es-ES"/>
          </a:p>
        </p:txBody>
      </p:sp>
    </p:spTree>
    <p:extLst>
      <p:ext uri="{BB962C8B-B14F-4D97-AF65-F5344CB8AC3E}">
        <p14:creationId xmlns:p14="http://schemas.microsoft.com/office/powerpoint/2010/main" xmlns="" val="26519854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268D974-6CD4-44E5-90A9-165503F05AD8}" type="datetimeFigureOut">
              <a:rPr lang="es-ES" smtClean="0"/>
              <a:pPr/>
              <a:t>15/03/2019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746B5C8-C8CD-486C-AAA1-06A82488AF41}" type="slidenum">
              <a:rPr lang="es-ES" smtClean="0"/>
              <a:pPr/>
              <a:t>‹#›</a:t>
            </a:fld>
            <a:endParaRPr lang="es-ES"/>
          </a:p>
        </p:txBody>
      </p:sp>
    </p:spTree>
    <p:extLst>
      <p:ext uri="{BB962C8B-B14F-4D97-AF65-F5344CB8AC3E}">
        <p14:creationId xmlns:p14="http://schemas.microsoft.com/office/powerpoint/2010/main" xmlns="" val="2597235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268D974-6CD4-44E5-90A9-165503F05AD8}" type="datetimeFigureOut">
              <a:rPr lang="es-ES" smtClean="0"/>
              <a:pPr/>
              <a:t>15/03/2019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746B5C8-C8CD-486C-AAA1-06A82488AF41}" type="slidenum">
              <a:rPr lang="es-ES" smtClean="0"/>
              <a:pPr/>
              <a:t>‹#›</a:t>
            </a:fld>
            <a:endParaRPr lang="es-ES"/>
          </a:p>
        </p:txBody>
      </p:sp>
    </p:spTree>
    <p:extLst>
      <p:ext uri="{BB962C8B-B14F-4D97-AF65-F5344CB8AC3E}">
        <p14:creationId xmlns:p14="http://schemas.microsoft.com/office/powerpoint/2010/main" xmlns="" val="41692641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268D974-6CD4-44E5-90A9-165503F05AD8}" type="datetimeFigureOut">
              <a:rPr lang="es-ES" smtClean="0"/>
              <a:pPr/>
              <a:t>15/03/2019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746B5C8-C8CD-486C-AAA1-06A82488AF41}" type="slidenum">
              <a:rPr lang="es-ES" smtClean="0"/>
              <a:pPr/>
              <a:t>‹#›</a:t>
            </a:fld>
            <a:endParaRPr lang="es-ES"/>
          </a:p>
        </p:txBody>
      </p:sp>
    </p:spTree>
    <p:extLst>
      <p:ext uri="{BB962C8B-B14F-4D97-AF65-F5344CB8AC3E}">
        <p14:creationId xmlns:p14="http://schemas.microsoft.com/office/powerpoint/2010/main" xmlns="" val="17690118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F268D974-6CD4-44E5-90A9-165503F05AD8}" type="datetimeFigureOut">
              <a:rPr lang="es-ES" smtClean="0"/>
              <a:pPr/>
              <a:t>15/03/2019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746B5C8-C8CD-486C-AAA1-06A82488AF41}" type="slidenum">
              <a:rPr lang="es-ES" smtClean="0"/>
              <a:pPr/>
              <a:t>‹#›</a:t>
            </a:fld>
            <a:endParaRPr lang="es-ES"/>
          </a:p>
        </p:txBody>
      </p:sp>
    </p:spTree>
    <p:extLst>
      <p:ext uri="{BB962C8B-B14F-4D97-AF65-F5344CB8AC3E}">
        <p14:creationId xmlns:p14="http://schemas.microsoft.com/office/powerpoint/2010/main" xmlns="" val="12978376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268D974-6CD4-44E5-90A9-165503F05AD8}" type="datetimeFigureOut">
              <a:rPr lang="es-ES" smtClean="0"/>
              <a:pPr/>
              <a:t>15/03/2019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746B5C8-C8CD-486C-AAA1-06A82488AF41}" type="slidenum">
              <a:rPr lang="es-ES" smtClean="0"/>
              <a:pPr/>
              <a:t>‹#›</a:t>
            </a:fld>
            <a:endParaRPr lang="es-ES"/>
          </a:p>
        </p:txBody>
      </p:sp>
    </p:spTree>
    <p:extLst>
      <p:ext uri="{BB962C8B-B14F-4D97-AF65-F5344CB8AC3E}">
        <p14:creationId xmlns:p14="http://schemas.microsoft.com/office/powerpoint/2010/main" xmlns="" val="20054623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268D974-6CD4-44E5-90A9-165503F05AD8}" type="datetimeFigureOut">
              <a:rPr lang="es-ES" smtClean="0"/>
              <a:pPr/>
              <a:t>15/03/2019</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7746B5C8-C8CD-486C-AAA1-06A82488AF41}" type="slidenum">
              <a:rPr lang="es-ES" smtClean="0"/>
              <a:pPr/>
              <a:t>‹#›</a:t>
            </a:fld>
            <a:endParaRPr lang="es-ES"/>
          </a:p>
        </p:txBody>
      </p:sp>
    </p:spTree>
    <p:extLst>
      <p:ext uri="{BB962C8B-B14F-4D97-AF65-F5344CB8AC3E}">
        <p14:creationId xmlns:p14="http://schemas.microsoft.com/office/powerpoint/2010/main" xmlns="" val="36229884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268D974-6CD4-44E5-90A9-165503F05AD8}" type="datetimeFigureOut">
              <a:rPr lang="es-ES" smtClean="0"/>
              <a:pPr/>
              <a:t>15/03/2019</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7746B5C8-C8CD-486C-AAA1-06A82488AF41}" type="slidenum">
              <a:rPr lang="es-ES" smtClean="0"/>
              <a:pPr/>
              <a:t>‹#›</a:t>
            </a:fld>
            <a:endParaRPr lang="es-ES"/>
          </a:p>
        </p:txBody>
      </p:sp>
    </p:spTree>
    <p:extLst>
      <p:ext uri="{BB962C8B-B14F-4D97-AF65-F5344CB8AC3E}">
        <p14:creationId xmlns:p14="http://schemas.microsoft.com/office/powerpoint/2010/main" xmlns="" val="157029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68D974-6CD4-44E5-90A9-165503F05AD8}" type="datetimeFigureOut">
              <a:rPr lang="es-ES" smtClean="0"/>
              <a:pPr/>
              <a:t>15/03/2019</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7746B5C8-C8CD-486C-AAA1-06A82488AF41}" type="slidenum">
              <a:rPr lang="es-ES" smtClean="0"/>
              <a:pPr/>
              <a:t>‹#›</a:t>
            </a:fld>
            <a:endParaRPr lang="es-ES"/>
          </a:p>
        </p:txBody>
      </p:sp>
    </p:spTree>
    <p:extLst>
      <p:ext uri="{BB962C8B-B14F-4D97-AF65-F5344CB8AC3E}">
        <p14:creationId xmlns:p14="http://schemas.microsoft.com/office/powerpoint/2010/main" xmlns="" val="1838654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F268D974-6CD4-44E5-90A9-165503F05AD8}" type="datetimeFigureOut">
              <a:rPr lang="es-ES" smtClean="0"/>
              <a:pPr/>
              <a:t>15/03/2019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746B5C8-C8CD-486C-AAA1-06A82488AF41}" type="slidenum">
              <a:rPr lang="es-ES" smtClean="0"/>
              <a:pPr/>
              <a:t>‹#›</a:t>
            </a:fld>
            <a:endParaRPr lang="es-ES"/>
          </a:p>
        </p:txBody>
      </p:sp>
    </p:spTree>
    <p:extLst>
      <p:ext uri="{BB962C8B-B14F-4D97-AF65-F5344CB8AC3E}">
        <p14:creationId xmlns:p14="http://schemas.microsoft.com/office/powerpoint/2010/main" xmlns="" val="9273270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F268D974-6CD4-44E5-90A9-165503F05AD8}" type="datetimeFigureOut">
              <a:rPr lang="es-ES" smtClean="0"/>
              <a:pPr/>
              <a:t>15/03/2019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746B5C8-C8CD-486C-AAA1-06A82488AF41}" type="slidenum">
              <a:rPr lang="es-ES" smtClean="0"/>
              <a:pPr/>
              <a:t>‹#›</a:t>
            </a:fld>
            <a:endParaRPr lang="es-ES"/>
          </a:p>
        </p:txBody>
      </p:sp>
    </p:spTree>
    <p:extLst>
      <p:ext uri="{BB962C8B-B14F-4D97-AF65-F5344CB8AC3E}">
        <p14:creationId xmlns:p14="http://schemas.microsoft.com/office/powerpoint/2010/main" xmlns="" val="30003226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68D974-6CD4-44E5-90A9-165503F05AD8}" type="datetimeFigureOut">
              <a:rPr lang="es-ES" smtClean="0"/>
              <a:pPr/>
              <a:t>15/03/2019</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46B5C8-C8CD-486C-AAA1-06A82488AF41}" type="slidenum">
              <a:rPr lang="es-ES" smtClean="0"/>
              <a:pPr/>
              <a:t>‹#›</a:t>
            </a:fld>
            <a:endParaRPr lang="es-ES"/>
          </a:p>
        </p:txBody>
      </p:sp>
    </p:spTree>
    <p:extLst>
      <p:ext uri="{BB962C8B-B14F-4D97-AF65-F5344CB8AC3E}">
        <p14:creationId xmlns:p14="http://schemas.microsoft.com/office/powerpoint/2010/main" xmlns="" val="15005730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E1A92300-9BE9-4751-9F96-DBB570545584}"/>
              </a:ext>
            </a:extLst>
          </p:cNvPr>
          <p:cNvSpPr txBox="1"/>
          <p:nvPr/>
        </p:nvSpPr>
        <p:spPr>
          <a:xfrm>
            <a:off x="0" y="3572"/>
            <a:ext cx="659239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rgbClr val="C00000"/>
              </a:contourClr>
            </a:sp3d>
          </a:bodyPr>
          <a:lstStyle>
            <a:defPPr>
              <a:defRPr lang="es-ES"/>
            </a:defPPr>
            <a:lvl1pPr algn="ctr" defTabSz="914400">
              <a:defRPr sz="4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defRPr>
            </a:lvl1pPr>
            <a:lvl2pPr defTabSz="914400"/>
            <a:lvl3pPr defTabSz="914400"/>
            <a:lvl4pPr defTabSz="914400"/>
            <a:lvl5pPr defTabSz="914400"/>
            <a:lvl6pPr defTabSz="914400"/>
            <a:lvl7pPr defTabSz="914400"/>
            <a:lvl8pPr defTabSz="914400"/>
            <a:lvl9pPr defTabSz="914400"/>
          </a:lstStyle>
          <a:p>
            <a:r>
              <a:rPr lang="ro-RO" dirty="0">
                <a:solidFill>
                  <a:srgbClr val="C00000"/>
                </a:solidFill>
              </a:rPr>
              <a:t>ULTIMELE </a:t>
            </a:r>
            <a:r>
              <a:rPr lang="ro-RO" dirty="0" smtClean="0">
                <a:solidFill>
                  <a:srgbClr val="C00000"/>
                </a:solidFill>
              </a:rPr>
              <a:t>ŞAPTE URGII</a:t>
            </a:r>
            <a:endParaRPr lang="ro-RO" dirty="0">
              <a:solidFill>
                <a:srgbClr val="C00000"/>
              </a:solidFill>
            </a:endParaRPr>
          </a:p>
        </p:txBody>
      </p:sp>
      <p:sp>
        <p:nvSpPr>
          <p:cNvPr id="5" name="CuadroTexto 4">
            <a:extLst>
              <a:ext uri="{FF2B5EF4-FFF2-40B4-BE49-F238E27FC236}">
                <a16:creationId xmlns:a16="http://schemas.microsoft.com/office/drawing/2014/main" xmlns="" id="{A5869941-B014-4696-8139-5030781E595E}"/>
              </a:ext>
            </a:extLst>
          </p:cNvPr>
          <p:cNvSpPr txBox="1"/>
          <p:nvPr/>
        </p:nvSpPr>
        <p:spPr>
          <a:xfrm>
            <a:off x="2903373" y="6485096"/>
            <a:ext cx="3337260" cy="369332"/>
          </a:xfrm>
          <a:prstGeom prst="rect">
            <a:avLst/>
          </a:prstGeom>
          <a:noFill/>
        </p:spPr>
        <p:txBody>
          <a:bodyPr wrap="none" rtlCol="0">
            <a:spAutoFit/>
          </a:bodyPr>
          <a:lstStyle/>
          <a:p>
            <a:pPr algn="ctr"/>
            <a:r>
              <a:rPr lang="ro-RO" b="1" dirty="0">
                <a:solidFill>
                  <a:schemeClr val="bg1"/>
                </a:solidFill>
                <a:effectLst>
                  <a:glow rad="127000">
                    <a:schemeClr val="tx1"/>
                  </a:glow>
                </a:effectLst>
              </a:rPr>
              <a:t>Studiul </a:t>
            </a:r>
            <a:r>
              <a:rPr lang="ro-RO" b="1" dirty="0" smtClean="0">
                <a:solidFill>
                  <a:schemeClr val="bg1"/>
                </a:solidFill>
                <a:effectLst>
                  <a:glow rad="127000">
                    <a:schemeClr val="tx1"/>
                  </a:glow>
                </a:effectLst>
              </a:rPr>
              <a:t>11 pentru 16 martie 2019</a:t>
            </a:r>
            <a:endParaRPr lang="ro-RO" b="1" dirty="0">
              <a:solidFill>
                <a:schemeClr val="bg1"/>
              </a:solidFill>
              <a:effectLst>
                <a:glow rad="127000">
                  <a:schemeClr val="tx1"/>
                </a:glow>
              </a:effectLst>
            </a:endParaRPr>
          </a:p>
        </p:txBody>
      </p:sp>
    </p:spTree>
    <p:extLst>
      <p:ext uri="{BB962C8B-B14F-4D97-AF65-F5344CB8AC3E}">
        <p14:creationId xmlns:p14="http://schemas.microsoft.com/office/powerpoint/2010/main" xmlns="" val="10556722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057F11C5-50B3-49A3-8139-F3D33C6E8A5F}"/>
              </a:ext>
            </a:extLst>
          </p:cNvPr>
          <p:cNvSpPr/>
          <p:nvPr/>
        </p:nvSpPr>
        <p:spPr>
          <a:xfrm>
            <a:off x="432261" y="996940"/>
            <a:ext cx="8508539" cy="5170646"/>
          </a:xfrm>
          <a:prstGeom prst="rect">
            <a:avLst/>
          </a:prstGeom>
        </p:spPr>
        <p:txBody>
          <a:bodyPr wrap="square">
            <a:spAutoFit/>
          </a:bodyPr>
          <a:lstStyle/>
          <a:p>
            <a:pPr indent="357188" algn="just">
              <a:spcBef>
                <a:spcPts val="600"/>
              </a:spcBef>
            </a:pPr>
            <a:r>
              <a:rPr lang="ro-RO" sz="2200" dirty="0" smtClean="0">
                <a:latin typeface="Arial Black" panose="020B0A04020102020204" pitchFamily="34" charset="0"/>
              </a:rPr>
              <a:t>„Poporul </a:t>
            </a:r>
            <a:r>
              <a:rPr lang="ro-RO" sz="2200" dirty="0" smtClean="0">
                <a:latin typeface="Arial Black" panose="020B0A04020102020204" pitchFamily="34" charset="0"/>
              </a:rPr>
              <a:t>lui Dumnezeu nu va fi scutit de suferinţă; dar când este persecutat şi chinuit, când suferă lipsuri şi nu are hrană, nu va fi lăsat să piară. Dumnezeul acela care a avut grijă de Ilie nu va trece pe lângă nici unul dintre copiii Săi care au dat dovadă de sacrificiu de sine. El, care numără perii capului, va avea grijă de ei şi, în timp de foamete, vor fi săturaţi. În timp ce nelegiuiţii mor de foame şi de boli, îngerii îi vor ocroti pe cei neprihăniţi şi le vor împlini nevoile. Pentru cei </a:t>
            </a:r>
            <a:r>
              <a:rPr lang="ro-RO" sz="2200" dirty="0" smtClean="0">
                <a:latin typeface="Arial Black" panose="020B0A04020102020204" pitchFamily="34" charset="0"/>
              </a:rPr>
              <a:t>care „umblă </a:t>
            </a:r>
            <a:r>
              <a:rPr lang="ro-RO" sz="2200" dirty="0" smtClean="0">
                <a:latin typeface="Arial Black" panose="020B0A04020102020204" pitchFamily="34" charset="0"/>
              </a:rPr>
              <a:t>în neprihănire”, făgăduinţa este</a:t>
            </a:r>
            <a:r>
              <a:rPr lang="ro-RO" sz="2200" dirty="0" smtClean="0">
                <a:latin typeface="Arial Black" panose="020B0A04020102020204" pitchFamily="34" charset="0"/>
              </a:rPr>
              <a:t>: „I </a:t>
            </a:r>
            <a:r>
              <a:rPr lang="ro-RO" sz="2200" dirty="0" smtClean="0">
                <a:latin typeface="Arial Black" panose="020B0A04020102020204" pitchFamily="34" charset="0"/>
              </a:rPr>
              <a:t>se va da pâine şi apa nu-i va lipsi</a:t>
            </a:r>
            <a:r>
              <a:rPr lang="ro-RO" sz="2200" dirty="0" smtClean="0">
                <a:latin typeface="Arial Black" panose="020B0A04020102020204" pitchFamily="34" charset="0"/>
              </a:rPr>
              <a:t>”. „Cei </a:t>
            </a:r>
            <a:r>
              <a:rPr lang="ro-RO" sz="2200" dirty="0" smtClean="0">
                <a:latin typeface="Arial Black" panose="020B0A04020102020204" pitchFamily="34" charset="0"/>
              </a:rPr>
              <a:t>nenorociţi şi cei lipsiţi caută apă şi nu este; li se usucă limba de sete. Eu, Domnul, îi voi asculta; Eu, Dumnezeul lui Israel, nu-i voi părăsi” (Isaia 33,15.16; Isaia 41, 17).”</a:t>
            </a:r>
            <a:endParaRPr lang="ro-RO" sz="2200" dirty="0">
              <a:latin typeface="Arial Black" panose="020B0A04020102020204" pitchFamily="34" charset="0"/>
            </a:endParaRPr>
          </a:p>
        </p:txBody>
      </p:sp>
      <p:sp>
        <p:nvSpPr>
          <p:cNvPr id="3" name="CuadroTexto 2">
            <a:extLst>
              <a:ext uri="{FF2B5EF4-FFF2-40B4-BE49-F238E27FC236}">
                <a16:creationId xmlns:a16="http://schemas.microsoft.com/office/drawing/2014/main" xmlns="" id="{87A525BE-C823-4D34-8195-1F36ACDFED52}"/>
              </a:ext>
            </a:extLst>
          </p:cNvPr>
          <p:cNvSpPr txBox="1"/>
          <p:nvPr/>
        </p:nvSpPr>
        <p:spPr>
          <a:xfrm>
            <a:off x="5454527" y="6082316"/>
            <a:ext cx="3689473" cy="369332"/>
          </a:xfrm>
          <a:prstGeom prst="rect">
            <a:avLst/>
          </a:prstGeom>
          <a:noFill/>
        </p:spPr>
        <p:txBody>
          <a:bodyPr wrap="none" rtlCol="0">
            <a:spAutoFit/>
          </a:bodyPr>
          <a:lstStyle/>
          <a:p>
            <a:pPr algn="r"/>
            <a:r>
              <a:rPr lang="ro-RO" b="1" smtClean="0"/>
              <a:t>E.G.W. (</a:t>
            </a:r>
            <a:r>
              <a:rPr lang="ro-RO" b="1" smtClean="0"/>
              <a:t>Tragedia </a:t>
            </a:r>
            <a:r>
              <a:rPr lang="ro-RO" b="1" smtClean="0"/>
              <a:t>veacurilor</a:t>
            </a:r>
            <a:r>
              <a:rPr lang="ro-RO" b="1" smtClean="0"/>
              <a:t>, </a:t>
            </a:r>
            <a:r>
              <a:rPr lang="ro-RO" b="1" smtClean="0"/>
              <a:t>pa</a:t>
            </a:r>
            <a:r>
              <a:rPr lang="ro-RO" b="1" smtClean="0"/>
              <a:t>g</a:t>
            </a:r>
            <a:r>
              <a:rPr lang="ro-RO" b="1" smtClean="0"/>
              <a:t>. </a:t>
            </a:r>
            <a:r>
              <a:rPr lang="ro-RO" b="1" smtClean="0"/>
              <a:t>629</a:t>
            </a:r>
            <a:r>
              <a:rPr lang="ro-RO" b="1" smtClean="0"/>
              <a:t>)</a:t>
            </a:r>
            <a:endParaRPr lang="ro-RO" b="1"/>
          </a:p>
        </p:txBody>
      </p:sp>
    </p:spTree>
    <p:extLst>
      <p:ext uri="{BB962C8B-B14F-4D97-AF65-F5344CB8AC3E}">
        <p14:creationId xmlns:p14="http://schemas.microsoft.com/office/powerpoint/2010/main" xmlns="" val="5720761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68283FA7-622E-410F-95AE-B363B8201726}"/>
              </a:ext>
            </a:extLst>
          </p:cNvPr>
          <p:cNvSpPr/>
          <p:nvPr/>
        </p:nvSpPr>
        <p:spPr>
          <a:xfrm>
            <a:off x="302623" y="251936"/>
            <a:ext cx="8538754" cy="156966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o-RO" sz="2400" b="1" i="0" u="none" strike="noStrike" kern="1200" cap="none" spc="0" normalizeH="0" baseline="0" noProof="0" dirty="0">
                <a:ln w="0"/>
                <a:solidFill>
                  <a:prstClr val="black">
                    <a:lumMod val="85000"/>
                    <a:lumOff val="15000"/>
                  </a:prstClr>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„Cine nu se va teme, Doamne, </a:t>
            </a:r>
            <a:r>
              <a:rPr kumimoji="0" lang="ro-RO" sz="2400" b="1" i="0" u="none" strike="noStrike" kern="1200" cap="none" spc="0" normalizeH="0" baseline="0" noProof="0" dirty="0" smtClean="0">
                <a:ln w="0"/>
                <a:solidFill>
                  <a:prstClr val="black">
                    <a:lumMod val="85000"/>
                    <a:lumOff val="15000"/>
                  </a:prstClr>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şi </a:t>
            </a:r>
            <a:r>
              <a:rPr kumimoji="0" lang="ro-RO" sz="2400" b="1" i="0" u="none" strike="noStrike" kern="1200" cap="none" spc="0" normalizeH="0" baseline="0" noProof="0" dirty="0">
                <a:ln w="0"/>
                <a:solidFill>
                  <a:prstClr val="black">
                    <a:lumMod val="85000"/>
                    <a:lumOff val="15000"/>
                  </a:prstClr>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cine nu va slăvi Numele Tău? Căci numai Tu </a:t>
            </a:r>
            <a:r>
              <a:rPr kumimoji="0" lang="ro-RO" sz="2400" b="1" i="0" u="none" strike="noStrike" kern="1200" cap="none" spc="0" normalizeH="0" baseline="0" noProof="0" dirty="0" smtClean="0">
                <a:ln w="0"/>
                <a:solidFill>
                  <a:prstClr val="black">
                    <a:lumMod val="85000"/>
                    <a:lumOff val="15000"/>
                  </a:prstClr>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eşti </a:t>
            </a:r>
            <a:r>
              <a:rPr kumimoji="0" lang="ro-RO" sz="2400" b="1" i="0" u="none" strike="noStrike" kern="1200" cap="none" spc="0" normalizeH="0" baseline="0" noProof="0" dirty="0">
                <a:ln w="0"/>
                <a:solidFill>
                  <a:prstClr val="black">
                    <a:lumMod val="85000"/>
                    <a:lumOff val="15000"/>
                  </a:prstClr>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sfânt, </a:t>
            </a:r>
            <a:r>
              <a:rPr kumimoji="0" lang="ro-RO" sz="2400" b="1" i="0" u="none" strike="noStrike" kern="1200" cap="none" spc="0" normalizeH="0" baseline="0" noProof="0" dirty="0" smtClean="0">
                <a:ln w="0"/>
                <a:solidFill>
                  <a:prstClr val="black">
                    <a:lumMod val="85000"/>
                    <a:lumOff val="15000"/>
                  </a:prstClr>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şi </a:t>
            </a:r>
            <a:r>
              <a:rPr kumimoji="0" lang="ro-RO" sz="2400" b="1" i="0" u="none" strike="noStrike" kern="1200" cap="none" spc="0" normalizeH="0" baseline="0" noProof="0" dirty="0">
                <a:ln w="0"/>
                <a:solidFill>
                  <a:prstClr val="black">
                    <a:lumMod val="85000"/>
                    <a:lumOff val="15000"/>
                  </a:prstClr>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toate neamurile vor veni </a:t>
            </a:r>
            <a:r>
              <a:rPr kumimoji="0" lang="ro-RO" sz="2400" b="1" i="0" u="none" strike="noStrike" kern="1200" cap="none" spc="0" normalizeH="0" baseline="0" noProof="0" dirty="0" smtClean="0">
                <a:ln w="0"/>
                <a:solidFill>
                  <a:prstClr val="black">
                    <a:lumMod val="85000"/>
                    <a:lumOff val="15000"/>
                  </a:prstClr>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şi </a:t>
            </a:r>
            <a:r>
              <a:rPr kumimoji="0" lang="ro-RO" sz="2400" b="1" i="0" u="none" strike="noStrike" kern="1200" cap="none" spc="0" normalizeH="0" baseline="0" noProof="0" dirty="0">
                <a:ln w="0"/>
                <a:solidFill>
                  <a:prstClr val="black">
                    <a:lumMod val="85000"/>
                    <a:lumOff val="15000"/>
                  </a:prstClr>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se vor închina înaintea Ta, pentru că </a:t>
            </a:r>
            <a:r>
              <a:rPr kumimoji="0" lang="ro-RO" sz="2400" b="1" i="0" u="none" strike="noStrike" kern="1200" cap="none" spc="0" normalizeH="0" baseline="0" noProof="0" dirty="0" smtClean="0">
                <a:ln w="0"/>
                <a:solidFill>
                  <a:prstClr val="black">
                    <a:lumMod val="85000"/>
                    <a:lumOff val="15000"/>
                  </a:prstClr>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judecăţile </a:t>
            </a:r>
            <a:r>
              <a:rPr kumimoji="0" lang="ro-RO" sz="2400" b="1" i="0" u="none" strike="noStrike" kern="1200" cap="none" spc="0" normalizeH="0" baseline="0" noProof="0" dirty="0">
                <a:ln w="0"/>
                <a:solidFill>
                  <a:prstClr val="black">
                    <a:lumMod val="85000"/>
                    <a:lumOff val="15000"/>
                  </a:prstClr>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Tale au fost arătate!” </a:t>
            </a:r>
            <a:r>
              <a:rPr kumimoji="0" lang="ro-RO" sz="2000" b="1" i="0" u="none" strike="noStrike" kern="1200" cap="none" spc="0" normalizeH="0" baseline="0" noProof="0" dirty="0">
                <a:ln w="0"/>
                <a:solidFill>
                  <a:prstClr val="black">
                    <a:lumMod val="85000"/>
                    <a:lumOff val="15000"/>
                  </a:prstClr>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(Apocalipsa 15:4)</a:t>
            </a:r>
          </a:p>
        </p:txBody>
      </p:sp>
    </p:spTree>
    <p:extLst>
      <p:ext uri="{BB962C8B-B14F-4D97-AF65-F5344CB8AC3E}">
        <p14:creationId xmlns:p14="http://schemas.microsoft.com/office/powerpoint/2010/main" xmlns="" val="1710777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29ADF1EA-913A-445D-8D6E-E093E2654984}"/>
              </a:ext>
            </a:extLst>
          </p:cNvPr>
          <p:cNvSpPr txBox="1"/>
          <p:nvPr/>
        </p:nvSpPr>
        <p:spPr>
          <a:xfrm>
            <a:off x="3030583" y="4159576"/>
            <a:ext cx="6113417" cy="2554545"/>
          </a:xfrm>
          <a:prstGeom prst="rect">
            <a:avLst/>
          </a:prstGeom>
          <a:noFill/>
        </p:spPr>
        <p:txBody>
          <a:bodyPr wrap="square" rtlCol="0">
            <a:spAutoFit/>
          </a:bodyPr>
          <a:lstStyle/>
          <a:p>
            <a:pPr>
              <a:spcBef>
                <a:spcPts val="600"/>
              </a:spcBef>
              <a:spcAft>
                <a:spcPts val="600"/>
              </a:spcAft>
            </a:pPr>
            <a:r>
              <a:rPr lang="ro-RO" sz="2000" b="1"/>
              <a:t>Timpul </a:t>
            </a:r>
            <a:r>
              <a:rPr lang="ro-RO" sz="2000" b="1"/>
              <a:t>ultimelor </a:t>
            </a:r>
            <a:r>
              <a:rPr lang="ro-RO" sz="2000" b="1" smtClean="0"/>
              <a:t>urgii</a:t>
            </a:r>
            <a:r>
              <a:rPr lang="ro-RO" sz="2000" b="1" smtClean="0"/>
              <a:t>. </a:t>
            </a:r>
            <a:r>
              <a:rPr lang="ro-RO" sz="2000" b="1" smtClean="0"/>
              <a:t>Apocalipsa</a:t>
            </a:r>
            <a:r>
              <a:rPr lang="ro-RO" sz="2000" b="1" smtClean="0"/>
              <a:t> </a:t>
            </a:r>
            <a:r>
              <a:rPr lang="ro-RO" sz="2000" b="1" smtClean="0"/>
              <a:t>15.</a:t>
            </a:r>
            <a:endParaRPr lang="ro-RO" sz="2000" b="1" smtClean="0"/>
          </a:p>
          <a:p>
            <a:pPr>
              <a:spcBef>
                <a:spcPts val="600"/>
              </a:spcBef>
              <a:spcAft>
                <a:spcPts val="600"/>
              </a:spcAft>
            </a:pPr>
            <a:r>
              <a:rPr lang="ro-RO" sz="2000" b="1" smtClean="0"/>
              <a:t>Cad </a:t>
            </a:r>
            <a:r>
              <a:rPr lang="ro-RO" sz="2000" b="1"/>
              <a:t>primele </a:t>
            </a:r>
            <a:r>
              <a:rPr lang="ro-RO" sz="2000" b="1" smtClean="0"/>
              <a:t>plăgi</a:t>
            </a:r>
            <a:r>
              <a:rPr lang="ro-RO" sz="2000" b="1" smtClean="0"/>
              <a:t>. </a:t>
            </a:r>
            <a:r>
              <a:rPr lang="ro-RO" sz="2000" b="1" smtClean="0"/>
              <a:t>Apocalipsa</a:t>
            </a:r>
            <a:r>
              <a:rPr lang="ro-RO" sz="2000" b="1" smtClean="0"/>
              <a:t> </a:t>
            </a:r>
            <a:r>
              <a:rPr lang="ro-RO" sz="2000" b="1" smtClean="0"/>
              <a:t>16:1-11.</a:t>
            </a:r>
            <a:endParaRPr lang="ro-RO" sz="2000" b="1" smtClean="0"/>
          </a:p>
          <a:p>
            <a:pPr>
              <a:spcBef>
                <a:spcPts val="600"/>
              </a:spcBef>
              <a:spcAft>
                <a:spcPts val="600"/>
              </a:spcAft>
            </a:pPr>
            <a:r>
              <a:rPr lang="ro-RO" sz="2000" b="1" smtClean="0"/>
              <a:t>A </a:t>
            </a:r>
            <a:r>
              <a:rPr lang="ro-RO" sz="2000" b="1" smtClean="0"/>
              <a:t>şasea </a:t>
            </a:r>
            <a:r>
              <a:rPr lang="ro-RO" sz="2000" b="1" smtClean="0"/>
              <a:t>plagă</a:t>
            </a:r>
            <a:r>
              <a:rPr lang="ro-RO" sz="2000" b="1" smtClean="0"/>
              <a:t>.</a:t>
            </a:r>
          </a:p>
          <a:p>
            <a:pPr lvl="1">
              <a:spcBef>
                <a:spcPts val="600"/>
              </a:spcBef>
            </a:pPr>
            <a:r>
              <a:rPr lang="ro-RO" sz="2000" b="1" smtClean="0"/>
              <a:t>Râul </a:t>
            </a:r>
            <a:r>
              <a:rPr lang="ro-RO" sz="2000" b="1"/>
              <a:t>Eufrat </a:t>
            </a:r>
            <a:r>
              <a:rPr lang="ro-RO" sz="2000" b="1" smtClean="0"/>
              <a:t>seacă</a:t>
            </a:r>
            <a:r>
              <a:rPr lang="ro-RO" sz="2000" b="1" smtClean="0"/>
              <a:t>. </a:t>
            </a:r>
            <a:r>
              <a:rPr lang="ro-RO" sz="2000" b="1" smtClean="0"/>
              <a:t>Apocalipsa</a:t>
            </a:r>
            <a:r>
              <a:rPr lang="ro-RO" sz="2000" b="1" smtClean="0"/>
              <a:t> </a:t>
            </a:r>
            <a:r>
              <a:rPr lang="ro-RO" sz="2000" b="1" smtClean="0"/>
              <a:t>16:12.</a:t>
            </a:r>
            <a:endParaRPr lang="ro-RO" sz="2000" b="1" smtClean="0"/>
          </a:p>
          <a:p>
            <a:pPr lvl="1">
              <a:spcBef>
                <a:spcPts val="600"/>
              </a:spcBef>
            </a:pPr>
            <a:r>
              <a:rPr lang="ro-RO" sz="2000" b="1" smtClean="0"/>
              <a:t>Triplul </a:t>
            </a:r>
            <a:r>
              <a:rPr lang="ro-RO" sz="2000" b="1"/>
              <a:t>mesaj </a:t>
            </a:r>
            <a:r>
              <a:rPr lang="ro-RO" sz="2000" b="1" smtClean="0"/>
              <a:t>satanic</a:t>
            </a:r>
            <a:r>
              <a:rPr lang="ro-RO" sz="2000" b="1" smtClean="0"/>
              <a:t>. </a:t>
            </a:r>
            <a:r>
              <a:rPr lang="ro-RO" sz="2000" b="1" smtClean="0"/>
              <a:t>Apocalipsa</a:t>
            </a:r>
            <a:r>
              <a:rPr lang="ro-RO" sz="2000" b="1" smtClean="0"/>
              <a:t> </a:t>
            </a:r>
            <a:r>
              <a:rPr lang="ro-RO" sz="2000" b="1" smtClean="0"/>
              <a:t>16:13-14.</a:t>
            </a:r>
            <a:endParaRPr lang="ro-RO" sz="2000" b="1" smtClean="0"/>
          </a:p>
          <a:p>
            <a:pPr lvl="1">
              <a:spcBef>
                <a:spcPts val="600"/>
              </a:spcBef>
            </a:pPr>
            <a:r>
              <a:rPr lang="ro-RO" sz="2000" b="1" smtClean="0"/>
              <a:t>Bătălia </a:t>
            </a:r>
            <a:r>
              <a:rPr lang="ro-RO" sz="2000" b="1"/>
              <a:t>de </a:t>
            </a:r>
            <a:r>
              <a:rPr lang="ro-RO" sz="2000" b="1"/>
              <a:t>la </a:t>
            </a:r>
            <a:r>
              <a:rPr lang="ro-RO" sz="2000" b="1" smtClean="0"/>
              <a:t>Armaghedon</a:t>
            </a:r>
            <a:r>
              <a:rPr lang="ro-RO" sz="2000" b="1" smtClean="0"/>
              <a:t>. </a:t>
            </a:r>
            <a:r>
              <a:rPr lang="ro-RO" sz="2000" b="1" smtClean="0"/>
              <a:t>Apocalipsa</a:t>
            </a:r>
            <a:r>
              <a:rPr lang="ro-RO" sz="2000" b="1" smtClean="0"/>
              <a:t> </a:t>
            </a:r>
            <a:r>
              <a:rPr lang="ro-RO" sz="2000" b="1" smtClean="0"/>
              <a:t>16:15-16.</a:t>
            </a:r>
            <a:endParaRPr lang="ro-RO" sz="2000" b="1"/>
          </a:p>
        </p:txBody>
      </p:sp>
      <p:sp>
        <p:nvSpPr>
          <p:cNvPr id="3" name="CuadroTexto 2">
            <a:extLst>
              <a:ext uri="{FF2B5EF4-FFF2-40B4-BE49-F238E27FC236}">
                <a16:creationId xmlns:a16="http://schemas.microsoft.com/office/drawing/2014/main" xmlns="" id="{AFF54E07-BEFA-44FD-973A-4976073BF90C}"/>
              </a:ext>
            </a:extLst>
          </p:cNvPr>
          <p:cNvSpPr txBox="1"/>
          <p:nvPr/>
        </p:nvSpPr>
        <p:spPr>
          <a:xfrm>
            <a:off x="103255" y="166931"/>
            <a:ext cx="5179733" cy="3370153"/>
          </a:xfrm>
          <a:prstGeom prst="rect">
            <a:avLst/>
          </a:prstGeom>
          <a:noFill/>
        </p:spPr>
        <p:txBody>
          <a:bodyPr wrap="square" rtlCol="0">
            <a:spAutoFit/>
          </a:bodyPr>
          <a:lstStyle/>
          <a:p>
            <a:pPr>
              <a:spcBef>
                <a:spcPts val="600"/>
              </a:spcBef>
            </a:pPr>
            <a:r>
              <a:rPr lang="ro-RO" b="1" dirty="0" smtClean="0">
                <a:solidFill>
                  <a:schemeClr val="accent4">
                    <a:lumMod val="60000"/>
                    <a:lumOff val="40000"/>
                  </a:schemeClr>
                </a:solidFill>
                <a:effectLst>
                  <a:glow rad="88900">
                    <a:schemeClr val="tx1"/>
                  </a:glow>
                </a:effectLst>
                <a:latin typeface="Comic Sans MS" panose="030F0702030302020204" pitchFamily="66" charset="0"/>
              </a:rPr>
              <a:t>„Va lepăda Domnul pentru totdeauna? Şi nu va mai fi El binevoitor? S-a isprăvit bunătatea Lui pe vecie? S-a dus făgăduinţa Lui pentru totdeauna? A uitat Dumnezeu să aibă milă? Şi-a tras El, în mânia Lui, înapoi îndurarea?” ” (Psalmii 76:7-9).</a:t>
            </a:r>
          </a:p>
          <a:p>
            <a:pPr>
              <a:spcBef>
                <a:spcPts val="600"/>
              </a:spcBef>
            </a:pPr>
            <a:r>
              <a:rPr lang="ro-RO" sz="2000" b="1" dirty="0" smtClean="0"/>
              <a:t>Ca </a:t>
            </a:r>
            <a:r>
              <a:rPr lang="ro-RO" sz="2000" b="1" dirty="0"/>
              <a:t>un ecou al vocii psalmistului, </a:t>
            </a:r>
            <a:r>
              <a:rPr lang="ro-RO" sz="2000" b="1" dirty="0" smtClean="0"/>
              <a:t>Apocalipsa 15 arată </a:t>
            </a:r>
            <a:r>
              <a:rPr lang="ro-RO" sz="2000" b="1" dirty="0"/>
              <a:t>celor care vor rămâne în picioare când judecata lui Dumnezeu se va revărsa peste pământul nepocăit, </a:t>
            </a:r>
            <a:r>
              <a:rPr lang="ro-RO" sz="2000" b="1" dirty="0" smtClean="0"/>
              <a:t>şi </a:t>
            </a:r>
            <a:r>
              <a:rPr lang="ro-RO" sz="2000" b="1" dirty="0"/>
              <a:t>Domnul va veni să </a:t>
            </a:r>
            <a:r>
              <a:rPr lang="ro-RO" sz="2000" b="1" dirty="0" smtClean="0"/>
              <a:t>îşi </a:t>
            </a:r>
            <a:r>
              <a:rPr lang="ro-RO" sz="2000" b="1" dirty="0"/>
              <a:t>salveze poporul </a:t>
            </a:r>
            <a:r>
              <a:rPr lang="ro-RO" sz="2000" b="1" dirty="0" smtClean="0"/>
              <a:t>(Apocalipsa 16).</a:t>
            </a:r>
            <a:endParaRPr lang="ro-RO" sz="2000" b="1" dirty="0"/>
          </a:p>
        </p:txBody>
      </p:sp>
      <p:pic>
        <p:nvPicPr>
          <p:cNvPr id="4" name="Imagen 3" descr="Imagen que contiene persona, comida, interior&#10;&#10;Descripción generada automáticamente">
            <a:extLst>
              <a:ext uri="{FF2B5EF4-FFF2-40B4-BE49-F238E27FC236}">
                <a16:creationId xmlns:a16="http://schemas.microsoft.com/office/drawing/2014/main" xmlns="" id="{65A9DB1B-B0E2-4289-B204-D44B75E8EF68}"/>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5357781" y="252549"/>
            <a:ext cx="3673011" cy="37359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Imagen 5">
            <a:extLst>
              <a:ext uri="{FF2B5EF4-FFF2-40B4-BE49-F238E27FC236}">
                <a16:creationId xmlns:a16="http://schemas.microsoft.com/office/drawing/2014/main" xmlns="" id="{00B9F487-DF5F-4623-920C-60DAC19A47BA}"/>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137469" y="3816860"/>
            <a:ext cx="2220068" cy="296101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xmlns="" id="{05D00BA2-A70C-43A7-9DC3-CDFF3C5CB825}"/>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2693121" y="4252893"/>
            <a:ext cx="336287" cy="417647"/>
          </a:xfrm>
          <a:prstGeom prst="rect">
            <a:avLst/>
          </a:prstGeom>
        </p:spPr>
      </p:pic>
      <p:pic>
        <p:nvPicPr>
          <p:cNvPr id="12" name="Imagen 11">
            <a:extLst>
              <a:ext uri="{FF2B5EF4-FFF2-40B4-BE49-F238E27FC236}">
                <a16:creationId xmlns:a16="http://schemas.microsoft.com/office/drawing/2014/main" xmlns="" id="{1146956E-D68B-466E-B5BA-4BC86A4F2D2B}"/>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2693120" y="4703786"/>
            <a:ext cx="336287" cy="417647"/>
          </a:xfrm>
          <a:prstGeom prst="rect">
            <a:avLst/>
          </a:prstGeom>
        </p:spPr>
      </p:pic>
      <p:pic>
        <p:nvPicPr>
          <p:cNvPr id="13" name="Imagen 12">
            <a:extLst>
              <a:ext uri="{FF2B5EF4-FFF2-40B4-BE49-F238E27FC236}">
                <a16:creationId xmlns:a16="http://schemas.microsoft.com/office/drawing/2014/main" xmlns="" id="{905F52F7-94C2-4AA0-A36C-5FFD21A8ECF7}"/>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2693120" y="5154679"/>
            <a:ext cx="336287" cy="417647"/>
          </a:xfrm>
          <a:prstGeom prst="rect">
            <a:avLst/>
          </a:prstGeom>
        </p:spPr>
      </p:pic>
      <p:pic>
        <p:nvPicPr>
          <p:cNvPr id="15" name="Imagen 14">
            <a:extLst>
              <a:ext uri="{FF2B5EF4-FFF2-40B4-BE49-F238E27FC236}">
                <a16:creationId xmlns:a16="http://schemas.microsoft.com/office/drawing/2014/main" xmlns="" id="{80FFDFE3-8543-4B78-9C53-B1B4A68E449C}"/>
              </a:ext>
            </a:extLst>
          </p:cNvPr>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3176649" y="5589744"/>
            <a:ext cx="289592" cy="297150"/>
          </a:xfrm>
          <a:prstGeom prst="rect">
            <a:avLst/>
          </a:prstGeom>
        </p:spPr>
      </p:pic>
      <p:pic>
        <p:nvPicPr>
          <p:cNvPr id="16" name="Imagen 15">
            <a:extLst>
              <a:ext uri="{FF2B5EF4-FFF2-40B4-BE49-F238E27FC236}">
                <a16:creationId xmlns:a16="http://schemas.microsoft.com/office/drawing/2014/main" xmlns="" id="{2680D7F9-F732-4BD7-8236-B984DEF26431}"/>
              </a:ext>
            </a:extLst>
          </p:cNvPr>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3176649" y="5967170"/>
            <a:ext cx="289592" cy="297150"/>
          </a:xfrm>
          <a:prstGeom prst="rect">
            <a:avLst/>
          </a:prstGeom>
        </p:spPr>
      </p:pic>
      <p:pic>
        <p:nvPicPr>
          <p:cNvPr id="17" name="Imagen 16">
            <a:extLst>
              <a:ext uri="{FF2B5EF4-FFF2-40B4-BE49-F238E27FC236}">
                <a16:creationId xmlns:a16="http://schemas.microsoft.com/office/drawing/2014/main" xmlns="" id="{86A4FD28-A39A-4692-B1F3-5E37C3339791}"/>
              </a:ext>
            </a:extLst>
          </p:cNvPr>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3176649" y="6344596"/>
            <a:ext cx="289592" cy="297150"/>
          </a:xfrm>
          <a:prstGeom prst="rect">
            <a:avLst/>
          </a:prstGeom>
        </p:spPr>
      </p:pic>
    </p:spTree>
    <p:extLst>
      <p:ext uri="{BB962C8B-B14F-4D97-AF65-F5344CB8AC3E}">
        <p14:creationId xmlns:p14="http://schemas.microsoft.com/office/powerpoint/2010/main" xmlns="" val="25251985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900" decel="100000" fill="hold"/>
                                        <p:tgtEl>
                                          <p:spTgt spid="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animEffect transition="in" filter="wipe(left)">
                                      <p:cBhvr>
                                        <p:cTn id="37" dur="500"/>
                                        <p:tgtEl>
                                          <p:spTgt spid="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2">
                                            <p:txEl>
                                              <p:pRg st="1" end="1"/>
                                            </p:txEl>
                                          </p:spTgt>
                                        </p:tgtEl>
                                        <p:attrNameLst>
                                          <p:attrName>style.visibility</p:attrName>
                                        </p:attrNameLst>
                                      </p:cBhvr>
                                      <p:to>
                                        <p:strVal val="visible"/>
                                      </p:to>
                                    </p:set>
                                    <p:animEffect transition="in" filter="wipe(left)">
                                      <p:cBhvr>
                                        <p:cTn id="48" dur="500"/>
                                        <p:tgtEl>
                                          <p:spTgt spid="2">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p:cTn id="53" dur="500" fill="hold"/>
                                        <p:tgtEl>
                                          <p:spTgt spid="13"/>
                                        </p:tgtEl>
                                        <p:attrNameLst>
                                          <p:attrName>ppt_w</p:attrName>
                                        </p:attrNameLst>
                                      </p:cBhvr>
                                      <p:tavLst>
                                        <p:tav tm="0">
                                          <p:val>
                                            <p:fltVal val="0"/>
                                          </p:val>
                                        </p:tav>
                                        <p:tav tm="100000">
                                          <p:val>
                                            <p:strVal val="#ppt_w"/>
                                          </p:val>
                                        </p:tav>
                                      </p:tavLst>
                                    </p:anim>
                                    <p:anim calcmode="lin" valueType="num">
                                      <p:cBhvr>
                                        <p:cTn id="54" dur="500" fill="hold"/>
                                        <p:tgtEl>
                                          <p:spTgt spid="13"/>
                                        </p:tgtEl>
                                        <p:attrNameLst>
                                          <p:attrName>ppt_h</p:attrName>
                                        </p:attrNameLst>
                                      </p:cBhvr>
                                      <p:tavLst>
                                        <p:tav tm="0">
                                          <p:val>
                                            <p:fltVal val="0"/>
                                          </p:val>
                                        </p:tav>
                                        <p:tav tm="100000">
                                          <p:val>
                                            <p:strVal val="#ppt_h"/>
                                          </p:val>
                                        </p:tav>
                                      </p:tavLst>
                                    </p:anim>
                                    <p:animEffect transition="in" filter="fade">
                                      <p:cBhvr>
                                        <p:cTn id="55" dur="500"/>
                                        <p:tgtEl>
                                          <p:spTgt spid="13"/>
                                        </p:tgtEl>
                                      </p:cBhvr>
                                    </p:animEffec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2">
                                            <p:txEl>
                                              <p:pRg st="2" end="2"/>
                                            </p:txEl>
                                          </p:spTgt>
                                        </p:tgtEl>
                                        <p:attrNameLst>
                                          <p:attrName>style.visibility</p:attrName>
                                        </p:attrNameLst>
                                      </p:cBhvr>
                                      <p:to>
                                        <p:strVal val="visible"/>
                                      </p:to>
                                    </p:set>
                                    <p:animEffect transition="in" filter="wipe(left)">
                                      <p:cBhvr>
                                        <p:cTn id="59" dur="500"/>
                                        <p:tgtEl>
                                          <p:spTgt spid="2">
                                            <p:txEl>
                                              <p:pRg st="2" end="2"/>
                                            </p:txEl>
                                          </p:spTgt>
                                        </p:tgtEl>
                                      </p:cBhvr>
                                    </p:animEffect>
                                  </p:childTnLst>
                                </p:cTn>
                              </p:par>
                            </p:childTnLst>
                          </p:cTn>
                        </p:par>
                        <p:par>
                          <p:cTn id="60" fill="hold">
                            <p:stCondLst>
                              <p:cond delay="1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1500"/>
                            </p:stCondLst>
                            <p:childTnLst>
                              <p:par>
                                <p:cTn id="65" presetID="22" presetClass="entr" presetSubtype="8" fill="hold" grpId="0" nodeType="afterEffect">
                                  <p:stCondLst>
                                    <p:cond delay="0"/>
                                  </p:stCondLst>
                                  <p:childTnLst>
                                    <p:set>
                                      <p:cBhvr>
                                        <p:cTn id="66" dur="1" fill="hold">
                                          <p:stCondLst>
                                            <p:cond delay="0"/>
                                          </p:stCondLst>
                                        </p:cTn>
                                        <p:tgtEl>
                                          <p:spTgt spid="2">
                                            <p:txEl>
                                              <p:pRg st="3" end="3"/>
                                            </p:txEl>
                                          </p:spTgt>
                                        </p:tgtEl>
                                        <p:attrNameLst>
                                          <p:attrName>style.visibility</p:attrName>
                                        </p:attrNameLst>
                                      </p:cBhvr>
                                      <p:to>
                                        <p:strVal val="visible"/>
                                      </p:to>
                                    </p:set>
                                    <p:animEffect transition="in" filter="wipe(left)">
                                      <p:cBhvr>
                                        <p:cTn id="67" dur="500"/>
                                        <p:tgtEl>
                                          <p:spTgt spid="2">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wipe(left)">
                                      <p:cBhvr>
                                        <p:cTn id="72" dur="500"/>
                                        <p:tgtEl>
                                          <p:spTgt spid="16"/>
                                        </p:tgtEl>
                                      </p:cBhvr>
                                    </p:animEffect>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2">
                                            <p:txEl>
                                              <p:pRg st="4" end="4"/>
                                            </p:txEl>
                                          </p:spTgt>
                                        </p:tgtEl>
                                        <p:attrNameLst>
                                          <p:attrName>style.visibility</p:attrName>
                                        </p:attrNameLst>
                                      </p:cBhvr>
                                      <p:to>
                                        <p:strVal val="visible"/>
                                      </p:to>
                                    </p:set>
                                    <p:animEffect transition="in" filter="wipe(left)">
                                      <p:cBhvr>
                                        <p:cTn id="76" dur="500"/>
                                        <p:tgtEl>
                                          <p:spTgt spid="2">
                                            <p:txEl>
                                              <p:pRg st="4" end="4"/>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wipe(left)">
                                      <p:cBhvr>
                                        <p:cTn id="81" dur="500"/>
                                        <p:tgtEl>
                                          <p:spTgt spid="17"/>
                                        </p:tgtEl>
                                      </p:cBhvr>
                                    </p:animEffect>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2">
                                            <p:txEl>
                                              <p:pRg st="5" end="5"/>
                                            </p:txEl>
                                          </p:spTgt>
                                        </p:tgtEl>
                                        <p:attrNameLst>
                                          <p:attrName>style.visibility</p:attrName>
                                        </p:attrNameLst>
                                      </p:cBhvr>
                                      <p:to>
                                        <p:strVal val="visible"/>
                                      </p:to>
                                    </p:set>
                                    <p:animEffect transition="in" filter="wipe(left)">
                                      <p:cBhvr>
                                        <p:cTn id="85"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6AEF1062-2720-4186-940D-B387476B52E6}"/>
              </a:ext>
            </a:extLst>
          </p:cNvPr>
          <p:cNvSpPr/>
          <p:nvPr/>
        </p:nvSpPr>
        <p:spPr>
          <a:xfrm>
            <a:off x="1" y="-34836"/>
            <a:ext cx="9143998" cy="769441"/>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defTabSz="914400"/>
            <a:r>
              <a:rPr lang="ro-RO" sz="4400" b="1">
                <a:ln>
                  <a:prstDash val="solid"/>
                </a:ln>
                <a:solidFill>
                  <a:srgbClr val="7030A0"/>
                </a:solidFill>
                <a:effectLst>
                  <a:outerShdw blurRad="88000" dist="50800" dir="5040000" algn="tl">
                    <a:schemeClr val="accent4">
                      <a:tint val="80000"/>
                      <a:satMod val="250000"/>
                      <a:alpha val="45000"/>
                    </a:schemeClr>
                  </a:outerShdw>
                </a:effectLst>
              </a:rPr>
              <a:t>TIMPUL </a:t>
            </a:r>
            <a:r>
              <a:rPr lang="ro-RO" sz="4400" b="1">
                <a:ln>
                  <a:prstDash val="solid"/>
                </a:ln>
                <a:solidFill>
                  <a:srgbClr val="7030A0"/>
                </a:solidFill>
                <a:effectLst>
                  <a:outerShdw blurRad="88000" dist="50800" dir="5040000" algn="tl">
                    <a:schemeClr val="accent4">
                      <a:tint val="80000"/>
                      <a:satMod val="250000"/>
                      <a:alpha val="45000"/>
                    </a:schemeClr>
                  </a:outerShdw>
                </a:effectLst>
              </a:rPr>
              <a:t>ULTIMELOR </a:t>
            </a:r>
            <a:r>
              <a:rPr lang="ro-RO" sz="4400" b="1" smtClean="0">
                <a:ln>
                  <a:prstDash val="solid"/>
                </a:ln>
                <a:solidFill>
                  <a:srgbClr val="7030A0"/>
                </a:solidFill>
                <a:effectLst>
                  <a:outerShdw blurRad="88000" dist="50800" dir="5040000" algn="tl">
                    <a:schemeClr val="accent4">
                      <a:tint val="80000"/>
                      <a:satMod val="250000"/>
                      <a:alpha val="45000"/>
                    </a:schemeClr>
                  </a:outerShdw>
                </a:effectLst>
              </a:rPr>
              <a:t>PLĂGI</a:t>
            </a:r>
            <a:endParaRPr lang="ro-RO" sz="4400" b="1">
              <a:ln>
                <a:prstDash val="solid"/>
              </a:ln>
              <a:solidFill>
                <a:srgbClr val="7030A0"/>
              </a:solidFill>
              <a:effectLst>
                <a:outerShdw blurRad="88000" dist="50800" dir="5040000" algn="tl">
                  <a:schemeClr val="accent4">
                    <a:tint val="80000"/>
                    <a:satMod val="250000"/>
                    <a:alpha val="45000"/>
                  </a:schemeClr>
                </a:outerShdw>
              </a:effectLst>
            </a:endParaRPr>
          </a:p>
        </p:txBody>
      </p:sp>
      <p:sp>
        <p:nvSpPr>
          <p:cNvPr id="3" name="Rectángulo 2">
            <a:extLst>
              <a:ext uri="{FF2B5EF4-FFF2-40B4-BE49-F238E27FC236}">
                <a16:creationId xmlns:a16="http://schemas.microsoft.com/office/drawing/2014/main" xmlns="" id="{B294B18D-0277-45A1-90B3-37EA7AAEE4DA}"/>
              </a:ext>
            </a:extLst>
          </p:cNvPr>
          <p:cNvSpPr/>
          <p:nvPr/>
        </p:nvSpPr>
        <p:spPr>
          <a:xfrm>
            <a:off x="-1" y="662077"/>
            <a:ext cx="9144000" cy="923330"/>
          </a:xfrm>
          <a:prstGeom prst="rect">
            <a:avLst/>
          </a:prstGeom>
          <a:solidFill>
            <a:schemeClr val="bg1"/>
          </a:solidFill>
        </p:spPr>
        <p:txBody>
          <a:bodyPr wrap="square">
            <a:spAutoFit/>
            <a:scene3d>
              <a:camera prst="orthographicFront"/>
              <a:lightRig rig="threePt" dir="t"/>
            </a:scene3d>
            <a:sp3d extrusionH="57150">
              <a:bevelT w="38100" h="38100"/>
            </a:sp3d>
          </a:bodyPr>
          <a:lstStyle/>
          <a:p>
            <a:pPr algn="ctr"/>
            <a:r>
              <a:rPr lang="ro-RO" b="1" dirty="0" smtClean="0">
                <a:solidFill>
                  <a:srgbClr val="7030A0"/>
                </a:solidFill>
                <a:latin typeface="Comic Sans MS" panose="030F0702030302020204" pitchFamily="66" charset="0"/>
              </a:rPr>
              <a:t>„Şi </a:t>
            </a:r>
            <a:r>
              <a:rPr lang="ro-RO" b="1" dirty="0" smtClean="0">
                <a:solidFill>
                  <a:srgbClr val="7030A0"/>
                </a:solidFill>
                <a:latin typeface="Comic Sans MS" panose="030F0702030302020204" pitchFamily="66" charset="0"/>
              </a:rPr>
              <a:t>am văzut ca o mare de sticlă amestecată cu foc şi pe marea de sticlă, cu alăutele lui Dumnezeu în mână, stăteau biruitorii fiarei, ai icoanei ei şi ai numărului numelui ei.” </a:t>
            </a:r>
            <a:r>
              <a:rPr lang="ro-RO" sz="1600" b="1" dirty="0" smtClean="0">
                <a:solidFill>
                  <a:srgbClr val="7030A0"/>
                </a:solidFill>
                <a:latin typeface="Comic Sans MS" panose="030F0702030302020204" pitchFamily="66" charset="0"/>
              </a:rPr>
              <a:t>(Apocalipsa 15:2)</a:t>
            </a:r>
            <a:endParaRPr lang="ro-RO" sz="1600" b="1" dirty="0">
              <a:solidFill>
                <a:srgbClr val="7030A0"/>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EA0092F5-A853-4B3A-9A66-3C6289E28294}"/>
              </a:ext>
            </a:extLst>
          </p:cNvPr>
          <p:cNvSpPr txBox="1"/>
          <p:nvPr/>
        </p:nvSpPr>
        <p:spPr>
          <a:xfrm>
            <a:off x="2629989" y="1672045"/>
            <a:ext cx="4093029" cy="2246769"/>
          </a:xfrm>
          <a:prstGeom prst="rect">
            <a:avLst/>
          </a:prstGeom>
          <a:noFill/>
        </p:spPr>
        <p:txBody>
          <a:bodyPr wrap="square" rtlCol="0">
            <a:spAutoFit/>
          </a:bodyPr>
          <a:lstStyle/>
          <a:p>
            <a:pPr>
              <a:spcBef>
                <a:spcPts val="600"/>
              </a:spcBef>
            </a:pPr>
            <a:r>
              <a:rPr lang="ro-RO" sz="2000" b="1"/>
              <a:t>Fiecare locuitor al planetei noastre a avut ocazia de a se </a:t>
            </a:r>
            <a:r>
              <a:rPr lang="ro-RO" sz="2000" b="1" smtClean="0"/>
              <a:t>hotărî </a:t>
            </a:r>
            <a:r>
              <a:rPr lang="ro-RO" sz="2000" b="1"/>
              <a:t>dacă se închină fiarei sau lui Dumnezeu. Ioan îl vede victorios pe cel care s-a hotărât pentru Dumnezeu. Dar încă nu a venit timpul să </a:t>
            </a:r>
            <a:r>
              <a:rPr lang="ro-RO" sz="2000" b="1" smtClean="0"/>
              <a:t>îşi </a:t>
            </a:r>
            <a:r>
              <a:rPr lang="ro-RO" sz="2000" b="1"/>
              <a:t>primească răsplata</a:t>
            </a:r>
            <a:r>
              <a:rPr lang="ro-RO" sz="2000" b="1"/>
              <a:t>. </a:t>
            </a:r>
            <a:endParaRPr lang="ro-RO" sz="2000" b="1"/>
          </a:p>
        </p:txBody>
      </p:sp>
      <p:pic>
        <p:nvPicPr>
          <p:cNvPr id="6" name="Imagen 5" descr="Imagen que contiene persona, personas, cielo, exterior&#10;&#10;Descripción generada automáticamente">
            <a:extLst>
              <a:ext uri="{FF2B5EF4-FFF2-40B4-BE49-F238E27FC236}">
                <a16:creationId xmlns:a16="http://schemas.microsoft.com/office/drawing/2014/main" xmlns="" id="{C148C6E7-8422-44D5-9C2A-A8F536B9824D}"/>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243838" y="1672045"/>
            <a:ext cx="2268510" cy="2301960"/>
          </a:xfrm>
          <a:prstGeom prst="roundRect">
            <a:avLst>
              <a:gd name="adj" fmla="val 4167"/>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p:spPr>
      </p:pic>
      <p:sp>
        <p:nvSpPr>
          <p:cNvPr id="7" name="Rectángulo 6">
            <a:extLst>
              <a:ext uri="{FF2B5EF4-FFF2-40B4-BE49-F238E27FC236}">
                <a16:creationId xmlns:a16="http://schemas.microsoft.com/office/drawing/2014/main" xmlns="" id="{277589E0-853D-4F29-94DE-517204622D20}"/>
              </a:ext>
            </a:extLst>
          </p:cNvPr>
          <p:cNvSpPr/>
          <p:nvPr/>
        </p:nvSpPr>
        <p:spPr>
          <a:xfrm>
            <a:off x="217716" y="3956135"/>
            <a:ext cx="8882745" cy="1015663"/>
          </a:xfrm>
          <a:prstGeom prst="rect">
            <a:avLst/>
          </a:prstGeom>
        </p:spPr>
        <p:txBody>
          <a:bodyPr wrap="square">
            <a:spAutoFit/>
          </a:bodyPr>
          <a:lstStyle/>
          <a:p>
            <a:pPr>
              <a:spcBef>
                <a:spcPts val="600"/>
              </a:spcBef>
            </a:pPr>
            <a:r>
              <a:rPr lang="ro-RO" sz="2000" b="1" dirty="0"/>
              <a:t>Scena se schimbă, iar </a:t>
            </a:r>
            <a:r>
              <a:rPr lang="ro-RO" sz="2000" b="1" dirty="0" smtClean="0"/>
              <a:t>atenţia </a:t>
            </a:r>
            <a:r>
              <a:rPr lang="ro-RO" sz="2000" b="1" dirty="0"/>
              <a:t>lui Ioan este atrasă spre cer </a:t>
            </a:r>
            <a:r>
              <a:rPr lang="ro-RO" sz="2000" b="1" dirty="0" smtClean="0"/>
              <a:t>(v. 5). Acolo</a:t>
            </a:r>
            <a:r>
              <a:rPr lang="ro-RO" sz="2000" b="1" dirty="0"/>
              <a:t>, Sanctuarul este plin de fum </a:t>
            </a:r>
            <a:r>
              <a:rPr lang="ro-RO" sz="2000" b="1" dirty="0" smtClean="0"/>
              <a:t>(Ex. 40:34-35; 1 </a:t>
            </a:r>
            <a:r>
              <a:rPr lang="ro-RO" sz="2000" b="1" dirty="0" err="1" smtClean="0"/>
              <a:t>Împ</a:t>
            </a:r>
            <a:r>
              <a:rPr lang="ro-RO" sz="2000" b="1" dirty="0" smtClean="0"/>
              <a:t>. 8:10-11). Rolul </a:t>
            </a:r>
            <a:r>
              <a:rPr lang="ro-RO" sz="2000" b="1" dirty="0"/>
              <a:t>lui Isus de mijlocitor în sanctuarul ceresc s-a </a:t>
            </a:r>
            <a:r>
              <a:rPr lang="ro-RO" sz="2000" b="1" dirty="0" smtClean="0"/>
              <a:t>încheiat. Timpul </a:t>
            </a:r>
            <a:r>
              <a:rPr lang="ro-RO" sz="2000" b="1" dirty="0"/>
              <a:t>de har s-a </a:t>
            </a:r>
            <a:r>
              <a:rPr lang="ro-RO" sz="2000" b="1" dirty="0" smtClean="0"/>
              <a:t>sfârşit.</a:t>
            </a:r>
            <a:endParaRPr lang="ro-RO" sz="2000" b="1" dirty="0"/>
          </a:p>
        </p:txBody>
      </p:sp>
      <p:sp>
        <p:nvSpPr>
          <p:cNvPr id="8" name="Rectángulo 7">
            <a:extLst>
              <a:ext uri="{FF2B5EF4-FFF2-40B4-BE49-F238E27FC236}">
                <a16:creationId xmlns:a16="http://schemas.microsoft.com/office/drawing/2014/main" xmlns="" id="{C08DEFC9-33D6-497F-AF39-09EF34A3B540}"/>
              </a:ext>
            </a:extLst>
          </p:cNvPr>
          <p:cNvSpPr/>
          <p:nvPr/>
        </p:nvSpPr>
        <p:spPr>
          <a:xfrm>
            <a:off x="3508521" y="5095188"/>
            <a:ext cx="3406085" cy="1631216"/>
          </a:xfrm>
          <a:prstGeom prst="rect">
            <a:avLst/>
          </a:prstGeom>
        </p:spPr>
        <p:txBody>
          <a:bodyPr wrap="square">
            <a:spAutoFit/>
          </a:bodyPr>
          <a:lstStyle/>
          <a:p>
            <a:pPr>
              <a:spcBef>
                <a:spcPts val="600"/>
              </a:spcBef>
            </a:pPr>
            <a:r>
              <a:rPr lang="ro-RO" sz="2000" b="1" dirty="0" smtClean="0"/>
              <a:t>Aşa </a:t>
            </a:r>
            <a:r>
              <a:rPr lang="ro-RO" sz="2000" b="1" dirty="0"/>
              <a:t>cum a </a:t>
            </a:r>
            <a:r>
              <a:rPr lang="ro-RO" sz="2000" b="1" dirty="0" smtClean="0"/>
              <a:t>anunţat </a:t>
            </a:r>
            <a:r>
              <a:rPr lang="ro-RO" sz="2000" b="1" dirty="0"/>
              <a:t>mesajul îngerului al </a:t>
            </a:r>
            <a:r>
              <a:rPr lang="ro-RO" sz="2000" b="1" dirty="0" smtClean="0"/>
              <a:t>treilea, a </a:t>
            </a:r>
            <a:r>
              <a:rPr lang="ro-RO" sz="2000" b="1" dirty="0"/>
              <a:t>venit ceasul ca fiecare să se confrunte cu </a:t>
            </a:r>
            <a:r>
              <a:rPr lang="ro-RO" sz="2000" b="1" dirty="0" smtClean="0"/>
              <a:t>consecinţele </a:t>
            </a:r>
            <a:r>
              <a:rPr lang="ro-RO" sz="2000" b="1" dirty="0"/>
              <a:t>alegerii făcute. </a:t>
            </a:r>
          </a:p>
        </p:txBody>
      </p:sp>
      <p:pic>
        <p:nvPicPr>
          <p:cNvPr id="9" name="Imagen 8" descr="Imagen que contiene exterior&#10;&#10;Descripción generada automáticamente">
            <a:extLst>
              <a:ext uri="{FF2B5EF4-FFF2-40B4-BE49-F238E27FC236}">
                <a16:creationId xmlns:a16="http://schemas.microsoft.com/office/drawing/2014/main" xmlns="" id="{B417EFFC-76EE-444C-B5E7-5F09C5D8891D}"/>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251514" y="4986700"/>
            <a:ext cx="3153537" cy="17982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descr="Imagen que contiene arma&#10;&#10;Descripción generada automáticamente">
            <a:extLst>
              <a:ext uri="{FF2B5EF4-FFF2-40B4-BE49-F238E27FC236}">
                <a16:creationId xmlns:a16="http://schemas.microsoft.com/office/drawing/2014/main" xmlns="" id="{93278D1F-5DF5-4DDD-883D-EED437643437}"/>
              </a:ext>
            </a:extLst>
          </p:cNvPr>
          <p:cNvPicPr>
            <a:picLocks noChangeAspect="1"/>
          </p:cNvPicPr>
          <p:nvPr/>
        </p:nvPicPr>
        <p:blipFill rotWithShape="1">
          <a:blip r:embed="rId5" cstate="screen">
            <a:extLst>
              <a:ext uri="{28A0092B-C50C-407E-A947-70E740481C1C}">
                <a14:useLocalDpi xmlns:a14="http://schemas.microsoft.com/office/drawing/2010/main" xmlns=""/>
              </a:ext>
            </a:extLst>
          </a:blip>
          <a:srcRect/>
          <a:stretch/>
        </p:blipFill>
        <p:spPr>
          <a:xfrm>
            <a:off x="6770987" y="1680754"/>
            <a:ext cx="2224966" cy="22554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Imagen 12" descr="Imagen que contiene hombre, persona, animal, interior&#10;&#10;Descripción generada automáticamente">
            <a:extLst>
              <a:ext uri="{FF2B5EF4-FFF2-40B4-BE49-F238E27FC236}">
                <a16:creationId xmlns:a16="http://schemas.microsoft.com/office/drawing/2014/main" xmlns="" id="{15ACB835-73EF-441E-8284-50D599DBC31A}"/>
              </a:ext>
            </a:extLst>
          </p:cNvPr>
          <p:cNvPicPr>
            <a:picLocks noChangeAspect="1"/>
          </p:cNvPicPr>
          <p:nvPr/>
        </p:nvPicPr>
        <p:blipFill>
          <a:blip r:embed="rId6">
            <a:extLst>
              <a:ext uri="{28A0092B-C50C-407E-A947-70E740481C1C}">
                <a14:useLocalDpi xmlns:a14="http://schemas.microsoft.com/office/drawing/2010/main" xmlns=""/>
              </a:ext>
            </a:extLst>
          </a:blip>
          <a:stretch>
            <a:fillRect/>
          </a:stretch>
        </p:blipFill>
        <p:spPr>
          <a:xfrm>
            <a:off x="6914606" y="5059911"/>
            <a:ext cx="2116183" cy="16664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5065337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900" decel="100000" fill="hold"/>
                                        <p:tgtEl>
                                          <p:spTgt spid="4"/>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528"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Effect transition="in" filter="fade">
                                      <p:cBhvr>
                                        <p:cTn id="49" dur="500"/>
                                        <p:tgtEl>
                                          <p:spTgt spid="9"/>
                                        </p:tgtEl>
                                      </p:cBhvr>
                                    </p:animEffect>
                                    <p:anim calcmode="lin" valueType="num">
                                      <p:cBhvr>
                                        <p:cTn id="50" dur="500" fill="hold"/>
                                        <p:tgtEl>
                                          <p:spTgt spid="9"/>
                                        </p:tgtEl>
                                        <p:attrNameLst>
                                          <p:attrName>ppt_x</p:attrName>
                                        </p:attrNameLst>
                                      </p:cBhvr>
                                      <p:tavLst>
                                        <p:tav tm="0">
                                          <p:val>
                                            <p:fltVal val="0.5"/>
                                          </p:val>
                                        </p:tav>
                                        <p:tav tm="100000">
                                          <p:val>
                                            <p:strVal val="#ppt_x"/>
                                          </p:val>
                                        </p:tav>
                                      </p:tavLst>
                                    </p:anim>
                                    <p:anim calcmode="lin" valueType="num">
                                      <p:cBhvr>
                                        <p:cTn id="51" dur="500" fill="hold"/>
                                        <p:tgtEl>
                                          <p:spTgt spid="9"/>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p:cTn id="54" dur="500" fill="hold"/>
                                        <p:tgtEl>
                                          <p:spTgt spid="8"/>
                                        </p:tgtEl>
                                        <p:attrNameLst>
                                          <p:attrName>ppt_w</p:attrName>
                                        </p:attrNameLst>
                                      </p:cBhvr>
                                      <p:tavLst>
                                        <p:tav tm="0">
                                          <p:val>
                                            <p:fltVal val="0"/>
                                          </p:val>
                                        </p:tav>
                                        <p:tav tm="100000">
                                          <p:val>
                                            <p:strVal val="#ppt_w"/>
                                          </p:val>
                                        </p:tav>
                                      </p:tavLst>
                                    </p:anim>
                                    <p:anim calcmode="lin" valueType="num">
                                      <p:cBhvr>
                                        <p:cTn id="55" dur="500" fill="hold"/>
                                        <p:tgtEl>
                                          <p:spTgt spid="8"/>
                                        </p:tgtEl>
                                        <p:attrNameLst>
                                          <p:attrName>ppt_h</p:attrName>
                                        </p:attrNameLst>
                                      </p:cBhvr>
                                      <p:tavLst>
                                        <p:tav tm="0">
                                          <p:val>
                                            <p:fltVal val="0"/>
                                          </p:val>
                                        </p:tav>
                                        <p:tav tm="100000">
                                          <p:val>
                                            <p:strVal val="#ppt_h"/>
                                          </p:val>
                                        </p:tav>
                                      </p:tavLst>
                                    </p:anim>
                                    <p:animEffect transition="in" filter="fade">
                                      <p:cBhvr>
                                        <p:cTn id="56" dur="500"/>
                                        <p:tgtEl>
                                          <p:spTgt spid="8"/>
                                        </p:tgtEl>
                                      </p:cBhvr>
                                    </p:animEffect>
                                    <p:anim calcmode="lin" valueType="num">
                                      <p:cBhvr>
                                        <p:cTn id="57" dur="500" fill="hold"/>
                                        <p:tgtEl>
                                          <p:spTgt spid="8"/>
                                        </p:tgtEl>
                                        <p:attrNameLst>
                                          <p:attrName>ppt_x</p:attrName>
                                        </p:attrNameLst>
                                      </p:cBhvr>
                                      <p:tavLst>
                                        <p:tav tm="0">
                                          <p:val>
                                            <p:fltVal val="0.5"/>
                                          </p:val>
                                        </p:tav>
                                        <p:tav tm="100000">
                                          <p:val>
                                            <p:strVal val="#ppt_x"/>
                                          </p:val>
                                        </p:tav>
                                      </p:tavLst>
                                    </p:anim>
                                    <p:anim calcmode="lin" valueType="num">
                                      <p:cBhvr>
                                        <p:cTn id="58" dur="500" fill="hold"/>
                                        <p:tgtEl>
                                          <p:spTgt spid="8"/>
                                        </p:tgtEl>
                                        <p:attrNameLst>
                                          <p:attrName>ppt_y</p:attrName>
                                        </p:attrNameLst>
                                      </p:cBhvr>
                                      <p:tavLst>
                                        <p:tav tm="0">
                                          <p:val>
                                            <p:fltVal val="0.5"/>
                                          </p:val>
                                        </p:tav>
                                        <p:tav tm="100000">
                                          <p:val>
                                            <p:strVal val="#ppt_y"/>
                                          </p:val>
                                        </p:tav>
                                      </p:tavLst>
                                    </p:anim>
                                  </p:childTnLst>
                                </p:cTn>
                              </p:par>
                              <p:par>
                                <p:cTn id="59" presetID="53" presetClass="entr" presetSubtype="528" fill="hold" nodeType="with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Effect transition="in" filter="fade">
                                      <p:cBhvr>
                                        <p:cTn id="63" dur="500"/>
                                        <p:tgtEl>
                                          <p:spTgt spid="13"/>
                                        </p:tgtEl>
                                      </p:cBhvr>
                                    </p:animEffect>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4">
                <a:shade val="45000"/>
                <a:satMod val="135000"/>
              </a:schemeClr>
              <a:prstClr val="white"/>
            </a:duotone>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4F4A5390-81A9-4AD5-9BBA-4DEAF161808E}"/>
              </a:ext>
            </a:extLst>
          </p:cNvPr>
          <p:cNvSpPr/>
          <p:nvPr/>
        </p:nvSpPr>
        <p:spPr>
          <a:xfrm>
            <a:off x="0" y="-34836"/>
            <a:ext cx="9143999" cy="769441"/>
          </a:xfrm>
          <a:prstGeom prst="rect">
            <a:avLst/>
          </a:prstGeom>
          <a:noFill/>
        </p:spPr>
        <p:txBody>
          <a:bodyPr wrap="square" rtlCol="0">
            <a:spAutoFit/>
          </a:bodyPr>
          <a:lstStyle/>
          <a:p>
            <a:pPr algn="ctr" defTabSz="914400"/>
            <a:r>
              <a:rPr lang="ro-RO" sz="4400" b="1">
                <a:ln w="31550" cmpd="sng">
                  <a:gradFill>
                    <a:gsLst>
                      <a:gs pos="70000">
                        <a:srgbClr val="C00000"/>
                      </a:gs>
                      <a:gs pos="0">
                        <a:srgbClr val="E6E6E6"/>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CAD </a:t>
            </a:r>
            <a:r>
              <a:rPr lang="ro-RO" sz="4400" b="1">
                <a:ln w="31550" cmpd="sng">
                  <a:gradFill>
                    <a:gsLst>
                      <a:gs pos="70000">
                        <a:srgbClr val="C00000"/>
                      </a:gs>
                      <a:gs pos="0">
                        <a:srgbClr val="E6E6E6"/>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PRIMELE </a:t>
            </a:r>
            <a:r>
              <a:rPr lang="ro-RO" sz="4400" b="1" smtClean="0">
                <a:ln w="31550" cmpd="sng">
                  <a:gradFill>
                    <a:gsLst>
                      <a:gs pos="70000">
                        <a:srgbClr val="C00000"/>
                      </a:gs>
                      <a:gs pos="0">
                        <a:srgbClr val="E6E6E6"/>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PLĂGI</a:t>
            </a:r>
            <a:endParaRPr lang="ro-RO" sz="4400" b="1">
              <a:ln w="31550" cmpd="sng">
                <a:gradFill>
                  <a:gsLst>
                    <a:gs pos="70000">
                      <a:srgbClr val="C00000"/>
                    </a:gs>
                    <a:gs pos="0">
                      <a:srgbClr val="E6E6E6"/>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Rectángulo 2">
            <a:extLst>
              <a:ext uri="{FF2B5EF4-FFF2-40B4-BE49-F238E27FC236}">
                <a16:creationId xmlns:a16="http://schemas.microsoft.com/office/drawing/2014/main" xmlns="" id="{79F28E66-74F7-4AE0-BBF2-5887B268007C}"/>
              </a:ext>
            </a:extLst>
          </p:cNvPr>
          <p:cNvSpPr/>
          <p:nvPr/>
        </p:nvSpPr>
        <p:spPr>
          <a:xfrm>
            <a:off x="277090" y="576222"/>
            <a:ext cx="9254835" cy="923330"/>
          </a:xfrm>
          <a:prstGeom prst="rect">
            <a:avLst/>
          </a:prstGeom>
        </p:spPr>
        <p:txBody>
          <a:bodyPr wrap="square">
            <a:spAutoFit/>
            <a:scene3d>
              <a:camera prst="orthographicFront"/>
              <a:lightRig rig="threePt" dir="t"/>
            </a:scene3d>
            <a:sp3d extrusionH="57150">
              <a:bevelT w="38100" h="38100"/>
            </a:sp3d>
          </a:bodyPr>
          <a:lstStyle/>
          <a:p>
            <a:r>
              <a:rPr lang="ro-RO" b="1" dirty="0" smtClean="0">
                <a:solidFill>
                  <a:srgbClr val="C00000"/>
                </a:solidFill>
                <a:latin typeface="Comic Sans MS" panose="030F0702030302020204" pitchFamily="66" charset="0"/>
              </a:rPr>
              <a:t>„Şi </a:t>
            </a:r>
            <a:r>
              <a:rPr lang="ro-RO" b="1" dirty="0" smtClean="0">
                <a:solidFill>
                  <a:srgbClr val="C00000"/>
                </a:solidFill>
                <a:latin typeface="Comic Sans MS" panose="030F0702030302020204" pitchFamily="66" charset="0"/>
              </a:rPr>
              <a:t>am auzit un glas tare, care venea din Templu şi care zicea celor şapte îngeri: Duceţi-vă şi vărsaţi pe pământ cele şapte potire ale mâniei lui Dumnezeu!” </a:t>
            </a:r>
            <a:r>
              <a:rPr lang="ro-RO" sz="1600" b="1" dirty="0" smtClean="0">
                <a:solidFill>
                  <a:srgbClr val="C00000"/>
                </a:solidFill>
                <a:latin typeface="Comic Sans MS" panose="030F0702030302020204" pitchFamily="66" charset="0"/>
              </a:rPr>
              <a:t>(Apocalipsa 16:1)</a:t>
            </a:r>
            <a:endParaRPr lang="ro-RO" b="1" dirty="0">
              <a:solidFill>
                <a:srgbClr val="C00000"/>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F9B03C68-41B1-4F80-89BA-68CC4CF9DFDF}"/>
              </a:ext>
            </a:extLst>
          </p:cNvPr>
          <p:cNvSpPr txBox="1"/>
          <p:nvPr/>
        </p:nvSpPr>
        <p:spPr>
          <a:xfrm>
            <a:off x="74022" y="1418775"/>
            <a:ext cx="4153225" cy="5170646"/>
          </a:xfrm>
          <a:prstGeom prst="rect">
            <a:avLst/>
          </a:prstGeom>
          <a:noFill/>
        </p:spPr>
        <p:txBody>
          <a:bodyPr wrap="square" rtlCol="0">
            <a:spAutoFit/>
          </a:bodyPr>
          <a:lstStyle/>
          <a:p>
            <a:pPr>
              <a:spcBef>
                <a:spcPts val="600"/>
              </a:spcBef>
            </a:pPr>
            <a:r>
              <a:rPr lang="ro-RO" sz="2000" b="1" dirty="0"/>
              <a:t>La fel cum plăgile au fost </a:t>
            </a:r>
            <a:r>
              <a:rPr lang="ro-RO" sz="2000" b="1" dirty="0" smtClean="0"/>
              <a:t>desfăşurate </a:t>
            </a:r>
            <a:r>
              <a:rPr lang="ro-RO" sz="2000" b="1" dirty="0"/>
              <a:t>asupra Egiptului, acestea vor lăsa descoperit pe cel care </a:t>
            </a:r>
            <a:r>
              <a:rPr lang="ro-RO" sz="2000" b="1" dirty="0" smtClean="0"/>
              <a:t>şi-a </a:t>
            </a:r>
            <a:r>
              <a:rPr lang="ro-RO" sz="2000" b="1" dirty="0"/>
              <a:t>împietrit inima </a:t>
            </a:r>
            <a:r>
              <a:rPr lang="ro-RO" sz="2000" b="1" dirty="0" smtClean="0"/>
              <a:t>şi </a:t>
            </a:r>
            <a:r>
              <a:rPr lang="ro-RO" sz="2000" b="1" dirty="0"/>
              <a:t>a hotărât să se închine fiarei </a:t>
            </a:r>
            <a:r>
              <a:rPr lang="ro-RO" sz="2000" b="1" dirty="0" smtClean="0"/>
              <a:t>(v. 2 şi 9), şi </a:t>
            </a:r>
            <a:r>
              <a:rPr lang="ro-RO" sz="2000" b="1" dirty="0"/>
              <a:t>incapacitatea diavolului de </a:t>
            </a:r>
            <a:r>
              <a:rPr lang="ro-RO" sz="2000" b="1" dirty="0" smtClean="0"/>
              <a:t>a-şi </a:t>
            </a:r>
            <a:r>
              <a:rPr lang="ro-RO" sz="2000" b="1" dirty="0"/>
              <a:t>proteja </a:t>
            </a:r>
            <a:r>
              <a:rPr lang="ro-RO" sz="2000" b="1" dirty="0" smtClean="0"/>
              <a:t>închinătorii (v. 10-11).</a:t>
            </a:r>
          </a:p>
          <a:p>
            <a:pPr>
              <a:spcBef>
                <a:spcPts val="600"/>
              </a:spcBef>
            </a:pPr>
            <a:r>
              <a:rPr lang="ro-RO" sz="2000" b="1" dirty="0" smtClean="0"/>
              <a:t>După consecinţele </a:t>
            </a:r>
            <a:r>
              <a:rPr lang="ro-RO" sz="2000" b="1" dirty="0"/>
              <a:t>devastatoare ale primelor patru plăgi, lumea se îndreaptă spre fiară în căutarea ajutorului. Dar aceasta este incapabilă să îi ajute (tronul său se umple simbolic de întuneric</a:t>
            </a:r>
            <a:r>
              <a:rPr lang="ro-RO" sz="2000" b="1" dirty="0" smtClean="0"/>
              <a:t>).</a:t>
            </a:r>
          </a:p>
          <a:p>
            <a:pPr>
              <a:spcBef>
                <a:spcPts val="600"/>
              </a:spcBef>
            </a:pPr>
            <a:r>
              <a:rPr lang="ro-RO" sz="2000" b="1" dirty="0" smtClean="0"/>
              <a:t>Cu </a:t>
            </a:r>
            <a:r>
              <a:rPr lang="ro-RO" sz="2000" b="1" dirty="0"/>
              <a:t>toate acestea, umanitatea refuză acceptarea </a:t>
            </a:r>
            <a:r>
              <a:rPr lang="ro-RO" sz="2000" b="1" dirty="0" smtClean="0"/>
              <a:t>greşelii şi </a:t>
            </a:r>
            <a:r>
              <a:rPr lang="ro-RO" sz="2000" b="1" dirty="0"/>
              <a:t>se îndreaptă spre Dumnezeu numai pentru a-L blasfemia. </a:t>
            </a:r>
          </a:p>
        </p:txBody>
      </p:sp>
      <p:grpSp>
        <p:nvGrpSpPr>
          <p:cNvPr id="5" name="Grupo 4">
            <a:extLst>
              <a:ext uri="{FF2B5EF4-FFF2-40B4-BE49-F238E27FC236}">
                <a16:creationId xmlns:a16="http://schemas.microsoft.com/office/drawing/2014/main" xmlns="" id="{B0BBE3F0-688D-46AC-A4E9-118FCB58F6A6}"/>
              </a:ext>
            </a:extLst>
          </p:cNvPr>
          <p:cNvGrpSpPr/>
          <p:nvPr/>
        </p:nvGrpSpPr>
        <p:grpSpPr>
          <a:xfrm>
            <a:off x="4298501" y="1341168"/>
            <a:ext cx="2353022" cy="1797547"/>
            <a:chOff x="4298501" y="1341168"/>
            <a:chExt cx="2353022" cy="1797547"/>
          </a:xfrm>
        </p:grpSpPr>
        <p:pic>
          <p:nvPicPr>
            <p:cNvPr id="8" name="Imagen 7" descr="Imagen que contiene animal, mamífero&#10;&#10;Descripción generada automáticamente">
              <a:extLst>
                <a:ext uri="{FF2B5EF4-FFF2-40B4-BE49-F238E27FC236}">
                  <a16:creationId xmlns:a16="http://schemas.microsoft.com/office/drawing/2014/main" xmlns="" id="{A7D96F17-3FAA-4F6A-8124-D83124152804}"/>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4298501" y="1341168"/>
              <a:ext cx="2353022" cy="1758942"/>
            </a:xfrm>
            <a:prstGeom prst="rect">
              <a:avLst/>
            </a:prstGeom>
            <a:ln w="19050">
              <a:solidFill>
                <a:srgbClr val="C00000"/>
              </a:solidFill>
            </a:ln>
          </p:spPr>
        </p:pic>
        <p:sp>
          <p:nvSpPr>
            <p:cNvPr id="15" name="CuadroTexto 14">
              <a:extLst>
                <a:ext uri="{FF2B5EF4-FFF2-40B4-BE49-F238E27FC236}">
                  <a16:creationId xmlns:a16="http://schemas.microsoft.com/office/drawing/2014/main" xmlns="" id="{C46D2B4D-DC6A-4872-8D9F-01F541B6DCD6}"/>
                </a:ext>
              </a:extLst>
            </p:cNvPr>
            <p:cNvSpPr txBox="1"/>
            <p:nvPr/>
          </p:nvSpPr>
          <p:spPr>
            <a:xfrm>
              <a:off x="6153951" y="2769383"/>
              <a:ext cx="497572" cy="369332"/>
            </a:xfrm>
            <a:prstGeom prst="rect">
              <a:avLst/>
            </a:prstGeom>
            <a:noFill/>
          </p:spPr>
          <p:txBody>
            <a:bodyPr wrap="none" rtlCol="0">
              <a:spAutoFit/>
            </a:bodyPr>
            <a:lstStyle/>
            <a:p>
              <a:pPr algn="r"/>
              <a:r>
                <a:rPr lang="ro-RO" smtClean="0">
                  <a:solidFill>
                    <a:schemeClr val="bg1"/>
                  </a:solidFill>
                  <a:effectLst>
                    <a:outerShdw blurRad="38100" dist="38100" dir="2700000" algn="tl">
                      <a:srgbClr val="000000">
                        <a:alpha val="43137"/>
                      </a:srgbClr>
                    </a:outerShdw>
                  </a:effectLst>
                </a:rPr>
                <a:t>v. 2</a:t>
              </a:r>
              <a:endParaRPr lang="ro-RO">
                <a:solidFill>
                  <a:schemeClr val="bg1"/>
                </a:solidFill>
                <a:effectLst>
                  <a:outerShdw blurRad="38100" dist="38100" dir="2700000" algn="tl">
                    <a:srgbClr val="000000">
                      <a:alpha val="43137"/>
                    </a:srgbClr>
                  </a:outerShdw>
                </a:effectLst>
              </a:endParaRPr>
            </a:p>
          </p:txBody>
        </p:sp>
      </p:grpSp>
      <p:grpSp>
        <p:nvGrpSpPr>
          <p:cNvPr id="7" name="Grupo 6">
            <a:extLst>
              <a:ext uri="{FF2B5EF4-FFF2-40B4-BE49-F238E27FC236}">
                <a16:creationId xmlns:a16="http://schemas.microsoft.com/office/drawing/2014/main" xmlns="" id="{BBC1C356-AB67-42AE-B0B2-40BF91EF76AC}"/>
              </a:ext>
            </a:extLst>
          </p:cNvPr>
          <p:cNvGrpSpPr/>
          <p:nvPr/>
        </p:nvGrpSpPr>
        <p:grpSpPr>
          <a:xfrm>
            <a:off x="6722775" y="1344078"/>
            <a:ext cx="2347201" cy="1775024"/>
            <a:chOff x="6722775" y="1344078"/>
            <a:chExt cx="2347201" cy="1775024"/>
          </a:xfrm>
        </p:grpSpPr>
        <p:pic>
          <p:nvPicPr>
            <p:cNvPr id="10" name="Imagen 9" descr="Imagen que contiene animal&#10;&#10;Descripción generada automáticamente">
              <a:extLst>
                <a:ext uri="{FF2B5EF4-FFF2-40B4-BE49-F238E27FC236}">
                  <a16:creationId xmlns:a16="http://schemas.microsoft.com/office/drawing/2014/main" xmlns="" id="{18BD3FDD-648D-4623-B4A7-39A627B80118}"/>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6722775" y="1344078"/>
              <a:ext cx="2347201" cy="1756032"/>
            </a:xfrm>
            <a:prstGeom prst="rect">
              <a:avLst/>
            </a:prstGeom>
            <a:ln w="19050">
              <a:solidFill>
                <a:srgbClr val="C00000"/>
              </a:solidFill>
            </a:ln>
          </p:spPr>
        </p:pic>
        <p:sp>
          <p:nvSpPr>
            <p:cNvPr id="17" name="CuadroTexto 16">
              <a:extLst>
                <a:ext uri="{FF2B5EF4-FFF2-40B4-BE49-F238E27FC236}">
                  <a16:creationId xmlns:a16="http://schemas.microsoft.com/office/drawing/2014/main" xmlns="" id="{71F1E37A-9207-4230-A8BD-7A3130349298}"/>
                </a:ext>
              </a:extLst>
            </p:cNvPr>
            <p:cNvSpPr txBox="1"/>
            <p:nvPr/>
          </p:nvSpPr>
          <p:spPr>
            <a:xfrm>
              <a:off x="8565442" y="2749770"/>
              <a:ext cx="497572" cy="369332"/>
            </a:xfrm>
            <a:prstGeom prst="rect">
              <a:avLst/>
            </a:prstGeom>
            <a:noFill/>
          </p:spPr>
          <p:txBody>
            <a:bodyPr wrap="none" rtlCol="0">
              <a:spAutoFit/>
            </a:bodyPr>
            <a:lstStyle/>
            <a:p>
              <a:pPr algn="r"/>
              <a:r>
                <a:rPr lang="ro-RO" smtClean="0">
                  <a:solidFill>
                    <a:schemeClr val="bg1"/>
                  </a:solidFill>
                  <a:effectLst>
                    <a:outerShdw blurRad="38100" dist="38100" dir="2700000" algn="tl">
                      <a:srgbClr val="000000">
                        <a:alpha val="43137"/>
                      </a:srgbClr>
                    </a:outerShdw>
                  </a:effectLst>
                </a:rPr>
                <a:t>v. 3</a:t>
              </a:r>
              <a:endParaRPr lang="ro-RO">
                <a:solidFill>
                  <a:schemeClr val="bg1"/>
                </a:solidFill>
                <a:effectLst>
                  <a:outerShdw blurRad="38100" dist="38100" dir="2700000" algn="tl">
                    <a:srgbClr val="000000">
                      <a:alpha val="43137"/>
                    </a:srgbClr>
                  </a:outerShdw>
                </a:effectLst>
              </a:endParaRPr>
            </a:p>
          </p:txBody>
        </p:sp>
      </p:grpSp>
      <p:grpSp>
        <p:nvGrpSpPr>
          <p:cNvPr id="9" name="Grupo 8">
            <a:extLst>
              <a:ext uri="{FF2B5EF4-FFF2-40B4-BE49-F238E27FC236}">
                <a16:creationId xmlns:a16="http://schemas.microsoft.com/office/drawing/2014/main" xmlns="" id="{2A401EAA-1FA7-4DF0-A87D-A7C9C071CD83}"/>
              </a:ext>
            </a:extLst>
          </p:cNvPr>
          <p:cNvGrpSpPr/>
          <p:nvPr/>
        </p:nvGrpSpPr>
        <p:grpSpPr>
          <a:xfrm>
            <a:off x="4298499" y="3169911"/>
            <a:ext cx="2353024" cy="1803725"/>
            <a:chOff x="4298499" y="3169911"/>
            <a:chExt cx="2353024" cy="1803725"/>
          </a:xfrm>
        </p:grpSpPr>
        <p:pic>
          <p:nvPicPr>
            <p:cNvPr id="12" name="Imagen 11">
              <a:extLst>
                <a:ext uri="{FF2B5EF4-FFF2-40B4-BE49-F238E27FC236}">
                  <a16:creationId xmlns:a16="http://schemas.microsoft.com/office/drawing/2014/main" xmlns="" id="{C7AA8967-3430-4788-A60E-1BEC6DB73944}"/>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4298499" y="3169911"/>
              <a:ext cx="2353024" cy="1764768"/>
            </a:xfrm>
            <a:prstGeom prst="rect">
              <a:avLst/>
            </a:prstGeom>
            <a:ln w="19050">
              <a:solidFill>
                <a:srgbClr val="C00000"/>
              </a:solidFill>
            </a:ln>
          </p:spPr>
        </p:pic>
        <p:sp>
          <p:nvSpPr>
            <p:cNvPr id="18" name="CuadroTexto 17">
              <a:extLst>
                <a:ext uri="{FF2B5EF4-FFF2-40B4-BE49-F238E27FC236}">
                  <a16:creationId xmlns:a16="http://schemas.microsoft.com/office/drawing/2014/main" xmlns="" id="{08C81513-B778-496B-88AE-1DB97EA91ECE}"/>
                </a:ext>
              </a:extLst>
            </p:cNvPr>
            <p:cNvSpPr txBox="1"/>
            <p:nvPr/>
          </p:nvSpPr>
          <p:spPr>
            <a:xfrm>
              <a:off x="5966399" y="4604304"/>
              <a:ext cx="685124" cy="369332"/>
            </a:xfrm>
            <a:prstGeom prst="rect">
              <a:avLst/>
            </a:prstGeom>
            <a:noFill/>
          </p:spPr>
          <p:txBody>
            <a:bodyPr wrap="none" rtlCol="0">
              <a:spAutoFit/>
            </a:bodyPr>
            <a:lstStyle/>
            <a:p>
              <a:pPr algn="r"/>
              <a:r>
                <a:rPr lang="ro-RO" smtClean="0">
                  <a:solidFill>
                    <a:schemeClr val="bg1"/>
                  </a:solidFill>
                  <a:effectLst>
                    <a:outerShdw blurRad="38100" dist="38100" dir="2700000" algn="tl">
                      <a:srgbClr val="000000">
                        <a:alpha val="43137"/>
                      </a:srgbClr>
                    </a:outerShdw>
                  </a:effectLst>
                </a:rPr>
                <a:t>v. 4-7</a:t>
              </a:r>
              <a:endParaRPr lang="ro-RO">
                <a:solidFill>
                  <a:schemeClr val="bg1"/>
                </a:solidFill>
                <a:effectLst>
                  <a:outerShdw blurRad="38100" dist="38100" dir="2700000" algn="tl">
                    <a:srgbClr val="000000">
                      <a:alpha val="43137"/>
                    </a:srgbClr>
                  </a:outerShdw>
                </a:effectLst>
              </a:endParaRPr>
            </a:p>
          </p:txBody>
        </p:sp>
      </p:grpSp>
      <p:grpSp>
        <p:nvGrpSpPr>
          <p:cNvPr id="11" name="Grupo 10">
            <a:extLst>
              <a:ext uri="{FF2B5EF4-FFF2-40B4-BE49-F238E27FC236}">
                <a16:creationId xmlns:a16="http://schemas.microsoft.com/office/drawing/2014/main" xmlns="" id="{A894D113-2361-44DF-B41F-2978C3EC6046}"/>
              </a:ext>
            </a:extLst>
          </p:cNvPr>
          <p:cNvGrpSpPr/>
          <p:nvPr/>
        </p:nvGrpSpPr>
        <p:grpSpPr>
          <a:xfrm>
            <a:off x="6708217" y="3153749"/>
            <a:ext cx="2361759" cy="1780930"/>
            <a:chOff x="6708217" y="3153749"/>
            <a:chExt cx="2361759" cy="1780930"/>
          </a:xfrm>
        </p:grpSpPr>
        <p:pic>
          <p:nvPicPr>
            <p:cNvPr id="14" name="Imagen 13">
              <a:extLst>
                <a:ext uri="{FF2B5EF4-FFF2-40B4-BE49-F238E27FC236}">
                  <a16:creationId xmlns:a16="http://schemas.microsoft.com/office/drawing/2014/main" xmlns="" id="{00526DA9-7B4B-4B99-8FEB-30194C46EAB6}"/>
                </a:ext>
              </a:extLst>
            </p:cNvPr>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6708217" y="3153749"/>
              <a:ext cx="2361759" cy="1773503"/>
            </a:xfrm>
            <a:prstGeom prst="rect">
              <a:avLst/>
            </a:prstGeom>
            <a:ln w="19050">
              <a:solidFill>
                <a:srgbClr val="C00000"/>
              </a:solidFill>
            </a:ln>
          </p:spPr>
        </p:pic>
        <p:sp>
          <p:nvSpPr>
            <p:cNvPr id="19" name="CuadroTexto 18">
              <a:extLst>
                <a:ext uri="{FF2B5EF4-FFF2-40B4-BE49-F238E27FC236}">
                  <a16:creationId xmlns:a16="http://schemas.microsoft.com/office/drawing/2014/main" xmlns="" id="{3E5807F2-FEF1-4309-A71D-AA3F62BD7C35}"/>
                </a:ext>
              </a:extLst>
            </p:cNvPr>
            <p:cNvSpPr txBox="1"/>
            <p:nvPr/>
          </p:nvSpPr>
          <p:spPr>
            <a:xfrm>
              <a:off x="8377890" y="4565347"/>
              <a:ext cx="685124" cy="369332"/>
            </a:xfrm>
            <a:prstGeom prst="rect">
              <a:avLst/>
            </a:prstGeom>
            <a:noFill/>
          </p:spPr>
          <p:txBody>
            <a:bodyPr wrap="none" rtlCol="0">
              <a:spAutoFit/>
            </a:bodyPr>
            <a:lstStyle/>
            <a:p>
              <a:pPr algn="r"/>
              <a:r>
                <a:rPr lang="ro-RO" smtClean="0">
                  <a:solidFill>
                    <a:schemeClr val="bg1"/>
                  </a:solidFill>
                  <a:effectLst>
                    <a:outerShdw blurRad="38100" dist="38100" dir="2700000" algn="tl">
                      <a:srgbClr val="000000">
                        <a:alpha val="43137"/>
                      </a:srgbClr>
                    </a:outerShdw>
                  </a:effectLst>
                </a:rPr>
                <a:t>v. 8-9</a:t>
              </a:r>
              <a:endParaRPr lang="ro-RO">
                <a:solidFill>
                  <a:schemeClr val="bg1"/>
                </a:solidFill>
                <a:effectLst>
                  <a:outerShdw blurRad="38100" dist="38100" dir="2700000" algn="tl">
                    <a:srgbClr val="000000">
                      <a:alpha val="43137"/>
                    </a:srgbClr>
                  </a:outerShdw>
                </a:effectLst>
              </a:endParaRPr>
            </a:p>
          </p:txBody>
        </p:sp>
      </p:grpSp>
      <p:grpSp>
        <p:nvGrpSpPr>
          <p:cNvPr id="13" name="Grupo 12">
            <a:extLst>
              <a:ext uri="{FF2B5EF4-FFF2-40B4-BE49-F238E27FC236}">
                <a16:creationId xmlns:a16="http://schemas.microsoft.com/office/drawing/2014/main" xmlns="" id="{1876427E-0F10-4513-A2B6-DC74DCC897BA}"/>
              </a:ext>
            </a:extLst>
          </p:cNvPr>
          <p:cNvGrpSpPr/>
          <p:nvPr/>
        </p:nvGrpSpPr>
        <p:grpSpPr>
          <a:xfrm>
            <a:off x="4298499" y="5012593"/>
            <a:ext cx="2355935" cy="1795964"/>
            <a:chOff x="4298499" y="5012593"/>
            <a:chExt cx="2355935" cy="1795964"/>
          </a:xfrm>
        </p:grpSpPr>
        <p:pic>
          <p:nvPicPr>
            <p:cNvPr id="6" name="Imagen 5" descr="Imagen que contiene invertebrado, animal, artrópodo&#10;&#10;Descripción generada automáticamente">
              <a:extLst>
                <a:ext uri="{FF2B5EF4-FFF2-40B4-BE49-F238E27FC236}">
                  <a16:creationId xmlns:a16="http://schemas.microsoft.com/office/drawing/2014/main" xmlns="" id="{683FD48E-A403-4A9B-8A6A-ACB45111F697}"/>
                </a:ext>
              </a:extLst>
            </p:cNvPr>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a:off x="4298499" y="5012593"/>
              <a:ext cx="2355935" cy="1761855"/>
            </a:xfrm>
            <a:prstGeom prst="rect">
              <a:avLst/>
            </a:prstGeom>
            <a:ln w="19050">
              <a:solidFill>
                <a:srgbClr val="C00000"/>
              </a:solidFill>
            </a:ln>
          </p:spPr>
        </p:pic>
        <p:sp>
          <p:nvSpPr>
            <p:cNvPr id="20" name="CuadroTexto 19">
              <a:extLst>
                <a:ext uri="{FF2B5EF4-FFF2-40B4-BE49-F238E27FC236}">
                  <a16:creationId xmlns:a16="http://schemas.microsoft.com/office/drawing/2014/main" xmlns="" id="{AB5BAD0A-17A6-4E8C-9A3C-B9C0BB4343C4}"/>
                </a:ext>
              </a:extLst>
            </p:cNvPr>
            <p:cNvSpPr txBox="1"/>
            <p:nvPr/>
          </p:nvSpPr>
          <p:spPr>
            <a:xfrm>
              <a:off x="6036931" y="6439225"/>
              <a:ext cx="614592" cy="369332"/>
            </a:xfrm>
            <a:prstGeom prst="rect">
              <a:avLst/>
            </a:prstGeom>
            <a:noFill/>
          </p:spPr>
          <p:txBody>
            <a:bodyPr wrap="none" rtlCol="0">
              <a:spAutoFit/>
            </a:bodyPr>
            <a:lstStyle/>
            <a:p>
              <a:pPr algn="r"/>
              <a:r>
                <a:rPr lang="ro-RO" smtClean="0">
                  <a:solidFill>
                    <a:schemeClr val="bg1"/>
                  </a:solidFill>
                  <a:effectLst>
                    <a:outerShdw blurRad="38100" dist="38100" dir="2700000" algn="tl">
                      <a:srgbClr val="000000">
                        <a:alpha val="43137"/>
                      </a:srgbClr>
                    </a:outerShdw>
                  </a:effectLst>
                </a:rPr>
                <a:t>v. 10</a:t>
              </a:r>
              <a:endParaRPr lang="ro-RO">
                <a:solidFill>
                  <a:schemeClr val="bg1"/>
                </a:solidFill>
                <a:effectLst>
                  <a:outerShdw blurRad="38100" dist="38100" dir="2700000" algn="tl">
                    <a:srgbClr val="000000">
                      <a:alpha val="43137"/>
                    </a:srgbClr>
                  </a:outerShdw>
                </a:effectLst>
              </a:endParaRPr>
            </a:p>
          </p:txBody>
        </p:sp>
      </p:grpSp>
      <p:grpSp>
        <p:nvGrpSpPr>
          <p:cNvPr id="16" name="Grupo 15">
            <a:extLst>
              <a:ext uri="{FF2B5EF4-FFF2-40B4-BE49-F238E27FC236}">
                <a16:creationId xmlns:a16="http://schemas.microsoft.com/office/drawing/2014/main" xmlns="" id="{1734E993-A809-4900-B308-9FB25DDC1B79}"/>
              </a:ext>
            </a:extLst>
          </p:cNvPr>
          <p:cNvGrpSpPr/>
          <p:nvPr/>
        </p:nvGrpSpPr>
        <p:grpSpPr>
          <a:xfrm>
            <a:off x="6715177" y="4996546"/>
            <a:ext cx="2347837" cy="1781892"/>
            <a:chOff x="6715177" y="4996546"/>
            <a:chExt cx="2347837" cy="1781892"/>
          </a:xfrm>
        </p:grpSpPr>
        <p:pic>
          <p:nvPicPr>
            <p:cNvPr id="2050" name="Picture 2" descr="https://scrolls4all.org/feasts/wp-content/uploads/sites/2/2014/07/160zz2_001.jpg">
              <a:extLst>
                <a:ext uri="{FF2B5EF4-FFF2-40B4-BE49-F238E27FC236}">
                  <a16:creationId xmlns:a16="http://schemas.microsoft.com/office/drawing/2014/main" xmlns="" id="{69D4E85F-CDBA-44CD-B62A-99E6E34E2475}"/>
                </a:ext>
              </a:extLst>
            </p:cNvPr>
            <p:cNvPicPr>
              <a:picLocks noChangeAspect="1" noChangeArrowheads="1"/>
            </p:cNvPicPr>
            <p:nvPr/>
          </p:nvPicPr>
          <p:blipFill>
            <a:blip r:embed="rId8" cstate="screen">
              <a:extLst>
                <a:ext uri="{28A0092B-C50C-407E-A947-70E740481C1C}">
                  <a14:useLocalDpi xmlns:a14="http://schemas.microsoft.com/office/drawing/2010/main" xmlns=""/>
                </a:ext>
              </a:extLst>
            </a:blip>
            <a:srcRect/>
            <a:stretch>
              <a:fillRect/>
            </a:stretch>
          </p:blipFill>
          <p:spPr bwMode="auto">
            <a:xfrm>
              <a:off x="6715177" y="4996546"/>
              <a:ext cx="2347837" cy="1773502"/>
            </a:xfrm>
            <a:prstGeom prst="rect">
              <a:avLst/>
            </a:prstGeom>
            <a:noFill/>
            <a:ln w="19050">
              <a:solidFill>
                <a:srgbClr val="C00000"/>
              </a:solidFill>
            </a:ln>
            <a:extLst>
              <a:ext uri="{909E8E84-426E-40DD-AFC4-6F175D3DCCD1}">
                <a14:hiddenFill xmlns:a14="http://schemas.microsoft.com/office/drawing/2010/main" xmlns="">
                  <a:solidFill>
                    <a:srgbClr val="FFFFFF"/>
                  </a:solidFill>
                </a14:hiddenFill>
              </a:ext>
            </a:extLst>
          </p:spPr>
        </p:pic>
        <p:sp>
          <p:nvSpPr>
            <p:cNvPr id="21" name="CuadroTexto 20">
              <a:extLst>
                <a:ext uri="{FF2B5EF4-FFF2-40B4-BE49-F238E27FC236}">
                  <a16:creationId xmlns:a16="http://schemas.microsoft.com/office/drawing/2014/main" xmlns="" id="{982355CF-83F9-4FC0-9318-E2B82326DF26}"/>
                </a:ext>
              </a:extLst>
            </p:cNvPr>
            <p:cNvSpPr txBox="1"/>
            <p:nvPr/>
          </p:nvSpPr>
          <p:spPr>
            <a:xfrm>
              <a:off x="8441907" y="6409106"/>
              <a:ext cx="614592" cy="369332"/>
            </a:xfrm>
            <a:prstGeom prst="rect">
              <a:avLst/>
            </a:prstGeom>
            <a:noFill/>
          </p:spPr>
          <p:txBody>
            <a:bodyPr wrap="none" rtlCol="0">
              <a:spAutoFit/>
            </a:bodyPr>
            <a:lstStyle/>
            <a:p>
              <a:pPr algn="r"/>
              <a:r>
                <a:rPr lang="ro-RO" smtClean="0">
                  <a:solidFill>
                    <a:schemeClr val="bg1"/>
                  </a:solidFill>
                  <a:effectLst>
                    <a:outerShdw blurRad="38100" dist="38100" dir="2700000" algn="tl">
                      <a:srgbClr val="000000">
                        <a:alpha val="43137"/>
                      </a:srgbClr>
                    </a:outerShdw>
                  </a:effectLst>
                </a:rPr>
                <a:t>v. 11</a:t>
              </a:r>
              <a:endParaRPr lang="ro-RO">
                <a:solidFill>
                  <a:schemeClr val="bg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xmlns="" val="6685869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anim calcmode="lin" valueType="num">
                                      <p:cBhvr>
                                        <p:cTn id="19" dur="500" fill="hold"/>
                                        <p:tgtEl>
                                          <p:spTgt spid="3"/>
                                        </p:tgtEl>
                                        <p:attrNameLst>
                                          <p:attrName>ppt_x</p:attrName>
                                        </p:attrNameLst>
                                      </p:cBhvr>
                                      <p:tavLst>
                                        <p:tav tm="0">
                                          <p:val>
                                            <p:fltVal val="0.5"/>
                                          </p:val>
                                        </p:tav>
                                        <p:tav tm="100000">
                                          <p:val>
                                            <p:strVal val="#ppt_x"/>
                                          </p:val>
                                        </p:tav>
                                      </p:tavLst>
                                    </p:anim>
                                    <p:anim calcmode="lin" valueType="num">
                                      <p:cBhvr>
                                        <p:cTn id="20"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randombar(horizont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randombar(horizont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randombar(horizontal)">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
                                            <p:txEl>
                                              <p:pRg st="0" end="0"/>
                                            </p:txEl>
                                          </p:spTgt>
                                        </p:tgtEl>
                                        <p:attrNameLst>
                                          <p:attrName>style.visibility</p:attrName>
                                        </p:attrNameLst>
                                      </p:cBhvr>
                                      <p:to>
                                        <p:strVal val="visible"/>
                                      </p:to>
                                    </p:set>
                                    <p:animEffect transition="in" filter="wipe(left)">
                                      <p:cBhvr>
                                        <p:cTn id="45" dur="500"/>
                                        <p:tgtEl>
                                          <p:spTgt spid="4">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randombar(horizontal)">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4">
                                            <p:txEl>
                                              <p:pRg st="1" end="1"/>
                                            </p:txEl>
                                          </p:spTgt>
                                        </p:tgtEl>
                                        <p:attrNameLst>
                                          <p:attrName>style.visibility</p:attrName>
                                        </p:attrNameLst>
                                      </p:cBhvr>
                                      <p:to>
                                        <p:strVal val="visible"/>
                                      </p:to>
                                    </p:set>
                                    <p:animEffect transition="in" filter="wipe(left)">
                                      <p:cBhvr>
                                        <p:cTn id="55" dur="500"/>
                                        <p:tgtEl>
                                          <p:spTgt spid="4">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randombar(horizontal)">
                                      <p:cBhvr>
                                        <p:cTn id="60" dur="500"/>
                                        <p:tgtEl>
                                          <p:spTgt spid="16"/>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4">
                                            <p:txEl>
                                              <p:pRg st="2" end="2"/>
                                            </p:txEl>
                                          </p:spTgt>
                                        </p:tgtEl>
                                        <p:attrNameLst>
                                          <p:attrName>style.visibility</p:attrName>
                                        </p:attrNameLst>
                                      </p:cBhvr>
                                      <p:to>
                                        <p:strVal val="visible"/>
                                      </p:to>
                                    </p:set>
                                    <p:animEffect transition="in" filter="wipe(left)">
                                      <p:cBhvr>
                                        <p:cTn id="6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1">
                <a:shade val="45000"/>
                <a:satMod val="135000"/>
              </a:schemeClr>
              <a:prstClr val="white"/>
            </a:duotone>
            <a:extLst>
              <a:ext uri="{BEBA8EAE-BF5A-486C-A8C5-ECC9F3942E4B}">
                <a14:imgProps xmlns:a14="http://schemas.microsoft.com/office/drawing/2010/main" xmlns="">
                  <a14:imgLayer r:embed="rId3">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6" name="Imagen 5" descr="Imagen que contiene agua, edificio, exterior&#10;&#10;Descripción generada automáticamente">
            <a:extLst>
              <a:ext uri="{FF2B5EF4-FFF2-40B4-BE49-F238E27FC236}">
                <a16:creationId xmlns:a16="http://schemas.microsoft.com/office/drawing/2014/main" xmlns="" id="{98309DA8-174D-4E92-81B0-9A81EDA76CCB}"/>
              </a:ext>
            </a:extLst>
          </p:cNvPr>
          <p:cNvPicPr>
            <a:picLocks noChangeAspect="1"/>
          </p:cNvPicPr>
          <p:nvPr/>
        </p:nvPicPr>
        <p:blipFill rotWithShape="1">
          <a:blip r:embed="rId4" cstate="screen">
            <a:extLst>
              <a:ext uri="{28A0092B-C50C-407E-A947-70E740481C1C}">
                <a14:useLocalDpi xmlns:a14="http://schemas.microsoft.com/office/drawing/2010/main" xmlns=""/>
              </a:ext>
            </a:extLst>
          </a:blip>
          <a:srcRect/>
          <a:stretch/>
        </p:blipFill>
        <p:spPr>
          <a:xfrm>
            <a:off x="87086" y="1587204"/>
            <a:ext cx="4298946" cy="5170646"/>
          </a:xfrm>
          <a:prstGeom prst="round2DiagRect">
            <a:avLst>
              <a:gd name="adj1" fmla="val 16667"/>
              <a:gd name="adj2" fmla="val 0"/>
            </a:avLst>
          </a:prstGeom>
          <a:ln w="88900" cap="sq">
            <a:noFill/>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 name="Rectángulo 1">
            <a:extLst>
              <a:ext uri="{FF2B5EF4-FFF2-40B4-BE49-F238E27FC236}">
                <a16:creationId xmlns:a16="http://schemas.microsoft.com/office/drawing/2014/main" xmlns="" id="{D041E0FA-F96F-4051-ACBB-42D54CE58CA8}"/>
              </a:ext>
            </a:extLst>
          </p:cNvPr>
          <p:cNvSpPr/>
          <p:nvPr/>
        </p:nvSpPr>
        <p:spPr>
          <a:xfrm>
            <a:off x="87085" y="17415"/>
            <a:ext cx="4298947" cy="1446550"/>
          </a:xfrm>
          <a:prstGeom prst="rect">
            <a:avLst/>
          </a:prstGeom>
          <a:noFill/>
        </p:spPr>
        <p:txBody>
          <a:bodyPr wrap="square" rtlCol="0">
            <a:spAutoFit/>
            <a:scene3d>
              <a:camera prst="orthographicFront"/>
              <a:lightRig rig="threePt" dir="t"/>
            </a:scene3d>
            <a:sp3d extrusionH="57150" contourW="25400">
              <a:bevelT w="38100" h="38100" prst="angle"/>
              <a:contourClr>
                <a:srgbClr val="002060"/>
              </a:contourClr>
            </a:sp3d>
          </a:bodyPr>
          <a:lstStyle/>
          <a:p>
            <a:pPr algn="ctr" defTabSz="914400"/>
            <a:r>
              <a:rPr lang="ro-RO" sz="4400" b="1">
                <a:ln w="15875" cmpd="sng">
                  <a:no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RÂUL </a:t>
            </a:r>
            <a:r>
              <a:rPr lang="ro-RO" sz="4400" b="1" smtClean="0">
                <a:ln w="15875" cmpd="sng">
                  <a:no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EUFRAT</a:t>
            </a:r>
            <a:r>
              <a:rPr lang="ro-RO" sz="4400" b="1" smtClean="0">
                <a:ln w="15875" cmpd="sng">
                  <a:no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 </a:t>
            </a:r>
            <a:r>
              <a:rPr lang="ro-RO" sz="4400" b="1" smtClean="0">
                <a:ln w="15875" cmpd="sng">
                  <a:noFill/>
                  <a:prstDash val="solid"/>
                </a:ln>
                <a:gradFill>
                  <a:gsLst>
                    <a:gs pos="2000">
                      <a:schemeClr val="accent1">
                        <a:shade val="20000"/>
                        <a:satMod val="300000"/>
                      </a:schemeClr>
                    </a:gs>
                    <a:gs pos="17000">
                      <a:srgbClr val="003CB4"/>
                    </a:gs>
                    <a:gs pos="49000">
                      <a:srgbClr val="FABE00"/>
                    </a:gs>
                    <a:gs pos="100000">
                      <a:srgbClr val="B08600"/>
                    </a:gs>
                  </a:gsLst>
                  <a:lin ang="5400000"/>
                </a:gradFill>
                <a:effectLst>
                  <a:reflection blurRad="6350" stA="55000" endA="300" endPos="45500" dir="5400000" sy="-100000" algn="bl" rotWithShape="0"/>
                </a:effectLst>
              </a:rPr>
              <a:t>SEACĂ</a:t>
            </a:r>
            <a:endParaRPr lang="ro-RO" sz="4400" b="1">
              <a:ln w="15875" cmpd="sng">
                <a:noFill/>
                <a:prstDash val="solid"/>
              </a:ln>
              <a:gradFill>
                <a:gsLst>
                  <a:gs pos="2000">
                    <a:schemeClr val="accent1">
                      <a:shade val="20000"/>
                      <a:satMod val="300000"/>
                    </a:schemeClr>
                  </a:gs>
                  <a:gs pos="17000">
                    <a:srgbClr val="003CB4"/>
                  </a:gs>
                  <a:gs pos="49000">
                    <a:srgbClr val="FABE00"/>
                  </a:gs>
                  <a:gs pos="100000">
                    <a:srgbClr val="B08600"/>
                  </a:gs>
                </a:gsLst>
                <a:lin ang="5400000"/>
              </a:gradFill>
              <a:effectLst>
                <a:reflection blurRad="6350" stA="55000" endA="300" endPos="45500" dir="5400000" sy="-100000" algn="bl" rotWithShape="0"/>
              </a:effectLst>
            </a:endParaRPr>
          </a:p>
        </p:txBody>
      </p:sp>
      <p:sp>
        <p:nvSpPr>
          <p:cNvPr id="3" name="Rectángulo 2">
            <a:extLst>
              <a:ext uri="{FF2B5EF4-FFF2-40B4-BE49-F238E27FC236}">
                <a16:creationId xmlns:a16="http://schemas.microsoft.com/office/drawing/2014/main" xmlns="" id="{0839AF7D-AF77-43BD-B53E-35B2E1E518C6}"/>
              </a:ext>
            </a:extLst>
          </p:cNvPr>
          <p:cNvSpPr/>
          <p:nvPr/>
        </p:nvSpPr>
        <p:spPr>
          <a:xfrm>
            <a:off x="4464404" y="103052"/>
            <a:ext cx="4670884" cy="1477328"/>
          </a:xfrm>
          <a:prstGeom prst="rect">
            <a:avLst/>
          </a:prstGeom>
        </p:spPr>
        <p:txBody>
          <a:bodyPr wrap="square">
            <a:spAutoFit/>
            <a:scene3d>
              <a:camera prst="orthographicFront"/>
              <a:lightRig rig="threePt" dir="t"/>
            </a:scene3d>
            <a:sp3d extrusionH="57150">
              <a:bevelT w="38100" h="38100"/>
            </a:sp3d>
          </a:bodyPr>
          <a:lstStyle/>
          <a:p>
            <a:r>
              <a:rPr lang="ro-RO" b="1" dirty="0" smtClean="0">
                <a:solidFill>
                  <a:srgbClr val="002060"/>
                </a:solidFill>
                <a:latin typeface="Comic Sans MS" panose="030F0702030302020204" pitchFamily="66" charset="0"/>
              </a:rPr>
              <a:t>„Al </a:t>
            </a:r>
            <a:r>
              <a:rPr lang="ro-RO" b="1" dirty="0" smtClean="0">
                <a:solidFill>
                  <a:srgbClr val="002060"/>
                </a:solidFill>
                <a:latin typeface="Comic Sans MS" panose="030F0702030302020204" pitchFamily="66" charset="0"/>
              </a:rPr>
              <a:t>şaselea a vărsat potirul lui peste râul cel mare, Eufrat. Şi apa lui a secat, ca să fie pregătită calea împăraţilor care au să vină din Răsărit.” </a:t>
            </a:r>
            <a:r>
              <a:rPr lang="ro-RO" sz="1600" b="1" dirty="0" smtClean="0">
                <a:solidFill>
                  <a:srgbClr val="002060"/>
                </a:solidFill>
                <a:latin typeface="Comic Sans MS" panose="030F0702030302020204" pitchFamily="66" charset="0"/>
              </a:rPr>
              <a:t>(Apocalipsa 16:12)</a:t>
            </a:r>
            <a:endParaRPr lang="ro-RO" b="1" dirty="0">
              <a:solidFill>
                <a:srgbClr val="002060"/>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4673787E-79E3-43BB-8932-D700B087267C}"/>
              </a:ext>
            </a:extLst>
          </p:cNvPr>
          <p:cNvSpPr txBox="1"/>
          <p:nvPr/>
        </p:nvSpPr>
        <p:spPr>
          <a:xfrm>
            <a:off x="4473114" y="1626394"/>
            <a:ext cx="4583800" cy="5170646"/>
          </a:xfrm>
          <a:prstGeom prst="rect">
            <a:avLst/>
          </a:prstGeom>
          <a:noFill/>
        </p:spPr>
        <p:txBody>
          <a:bodyPr wrap="square" rtlCol="0">
            <a:spAutoFit/>
          </a:bodyPr>
          <a:lstStyle/>
          <a:p>
            <a:pPr>
              <a:spcBef>
                <a:spcPts val="600"/>
              </a:spcBef>
            </a:pPr>
            <a:r>
              <a:rPr lang="ro-RO" sz="2000" b="1"/>
              <a:t>Cea de-a </a:t>
            </a:r>
            <a:r>
              <a:rPr lang="ro-RO" sz="2000" b="1" smtClean="0"/>
              <a:t>şasea </a:t>
            </a:r>
            <a:r>
              <a:rPr lang="ro-RO" sz="2000" b="1"/>
              <a:t>plagă începe cu căderea </a:t>
            </a:r>
            <a:r>
              <a:rPr lang="ro-RO" sz="2000" b="1"/>
              <a:t>Babilonului </a:t>
            </a:r>
            <a:r>
              <a:rPr lang="ro-RO" sz="2000" b="1" smtClean="0"/>
              <a:t>(care </a:t>
            </a:r>
            <a:r>
              <a:rPr lang="ro-RO" sz="2000" b="1"/>
              <a:t>îi va fi prezentată mai în detaliu în </a:t>
            </a:r>
            <a:r>
              <a:rPr lang="ro-RO" sz="2000" b="1"/>
              <a:t>următoarele </a:t>
            </a:r>
            <a:r>
              <a:rPr lang="ro-RO" sz="2000" b="1" smtClean="0"/>
              <a:t>capitole</a:t>
            </a:r>
            <a:r>
              <a:rPr lang="ro-RO" sz="2000" b="1" smtClean="0"/>
              <a:t>). Secarea </a:t>
            </a:r>
            <a:r>
              <a:rPr lang="ro-RO" sz="2000" b="1"/>
              <a:t>literară a Eufratului a fost ceea ce a determinat căderea vechiului Babilon în mâinile lui Cir. </a:t>
            </a:r>
          </a:p>
          <a:p>
            <a:pPr>
              <a:spcBef>
                <a:spcPts val="600"/>
              </a:spcBef>
            </a:pPr>
            <a:r>
              <a:rPr lang="ro-RO" sz="2000" b="1"/>
              <a:t>Înaintea </a:t>
            </a:r>
            <a:r>
              <a:rPr lang="ro-RO" sz="2000" b="1" smtClean="0"/>
              <a:t>imposibilităţii papalităţii </a:t>
            </a:r>
            <a:r>
              <a:rPr lang="ro-RO" sz="2000" b="1"/>
              <a:t>de a ajuta omenirea, aceasta se întoarce înspre protestantismul apostat. În cele din urmă, ambele puteri pierd sprijinul mondial </a:t>
            </a:r>
            <a:r>
              <a:rPr lang="ro-RO" sz="2000" b="1" smtClean="0"/>
              <a:t>şi </a:t>
            </a:r>
            <a:r>
              <a:rPr lang="ro-RO" sz="2000" b="1"/>
              <a:t>rămâne pregătit timpul ca Isus să vină </a:t>
            </a:r>
            <a:r>
              <a:rPr lang="ro-RO" sz="2000" b="1" smtClean="0"/>
              <a:t>şi </a:t>
            </a:r>
            <a:r>
              <a:rPr lang="ro-RO" sz="2000" b="1"/>
              <a:t>să ia în primire ce îi </a:t>
            </a:r>
            <a:r>
              <a:rPr lang="ro-RO" sz="2000" b="1" smtClean="0"/>
              <a:t>aparţine </a:t>
            </a:r>
            <a:r>
              <a:rPr lang="ro-RO" sz="2000" b="1" smtClean="0"/>
              <a:t>(v. 15).</a:t>
            </a:r>
          </a:p>
          <a:p>
            <a:pPr>
              <a:spcBef>
                <a:spcPts val="600"/>
              </a:spcBef>
            </a:pPr>
            <a:r>
              <a:rPr lang="ro-RO" sz="2000" b="1" smtClean="0"/>
              <a:t>Însă </a:t>
            </a:r>
            <a:r>
              <a:rPr lang="ro-RO" sz="2000" b="1"/>
              <a:t>diavolul nu se va resemna să piardă puterea </a:t>
            </a:r>
            <a:r>
              <a:rPr lang="ro-RO" sz="2000" b="1" smtClean="0"/>
              <a:t>şi </a:t>
            </a:r>
            <a:r>
              <a:rPr lang="ro-RO" sz="2000" b="1"/>
              <a:t>va pregăti un ultim </a:t>
            </a:r>
            <a:r>
              <a:rPr lang="ro-RO" sz="2000" b="1" smtClean="0"/>
              <a:t>şi </a:t>
            </a:r>
            <a:r>
              <a:rPr lang="ro-RO" sz="2000" b="1"/>
              <a:t>disperat atac</a:t>
            </a:r>
            <a:r>
              <a:rPr lang="ro-RO" sz="2000" b="1"/>
              <a:t>. </a:t>
            </a:r>
            <a:endParaRPr lang="ro-RO" sz="2000" b="1"/>
          </a:p>
        </p:txBody>
      </p:sp>
    </p:spTree>
    <p:extLst>
      <p:ext uri="{BB962C8B-B14F-4D97-AF65-F5344CB8AC3E}">
        <p14:creationId xmlns:p14="http://schemas.microsoft.com/office/powerpoint/2010/main" xmlns="" val="6868679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900" decel="100000" fill="hold"/>
                                        <p:tgtEl>
                                          <p:spTgt spid="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7" fill="hold">
                            <p:stCondLst>
                              <p:cond delay="1000"/>
                            </p:stCondLst>
                            <p:childTnLst>
                              <p:par>
                                <p:cTn id="18" presetID="31"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ppt_w</p:attrName>
                                        </p:attrNameLst>
                                      </p:cBhvr>
                                      <p:tavLst>
                                        <p:tav tm="0">
                                          <p:val>
                                            <p:fltVal val="0"/>
                                          </p:val>
                                        </p:tav>
                                        <p:tav tm="100000">
                                          <p:val>
                                            <p:strVal val="#ppt_w"/>
                                          </p:val>
                                        </p:tav>
                                      </p:tavLst>
                                    </p:anim>
                                    <p:anim calcmode="lin" valueType="num">
                                      <p:cBhvr>
                                        <p:cTn id="21" dur="1000" fill="hold"/>
                                        <p:tgtEl>
                                          <p:spTgt spid="3"/>
                                        </p:tgtEl>
                                        <p:attrNameLst>
                                          <p:attrName>ppt_h</p:attrName>
                                        </p:attrNameLst>
                                      </p:cBhvr>
                                      <p:tavLst>
                                        <p:tav tm="0">
                                          <p:val>
                                            <p:fltVal val="0"/>
                                          </p:val>
                                        </p:tav>
                                        <p:tav tm="100000">
                                          <p:val>
                                            <p:strVal val="#ppt_h"/>
                                          </p:val>
                                        </p:tav>
                                      </p:tavLst>
                                    </p:anim>
                                    <p:anim calcmode="lin" valueType="num">
                                      <p:cBhvr>
                                        <p:cTn id="22" dur="1000" fill="hold"/>
                                        <p:tgtEl>
                                          <p:spTgt spid="3"/>
                                        </p:tgtEl>
                                        <p:attrNameLst>
                                          <p:attrName>style.rotation</p:attrName>
                                        </p:attrNameLst>
                                      </p:cBhvr>
                                      <p:tavLst>
                                        <p:tav tm="0">
                                          <p:val>
                                            <p:fltVal val="90"/>
                                          </p:val>
                                        </p:tav>
                                        <p:tav tm="100000">
                                          <p:val>
                                            <p:fltVal val="0"/>
                                          </p:val>
                                        </p:tav>
                                      </p:tavLst>
                                    </p:anim>
                                    <p:animEffect transition="in" filter="fade">
                                      <p:cBhvr>
                                        <p:cTn id="23" dur="10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fade">
                                      <p:cBhvr>
                                        <p:cTn id="28" dur="1000"/>
                                        <p:tgtEl>
                                          <p:spTgt spid="4">
                                            <p:txEl>
                                              <p:pRg st="0" end="0"/>
                                            </p:txEl>
                                          </p:spTgt>
                                        </p:tgtEl>
                                      </p:cBhvr>
                                    </p:animEffect>
                                    <p:anim calcmode="lin" valueType="num">
                                      <p:cBhvr>
                                        <p:cTn id="29"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fade">
                                      <p:cBhvr>
                                        <p:cTn id="35" dur="1000"/>
                                        <p:tgtEl>
                                          <p:spTgt spid="4">
                                            <p:txEl>
                                              <p:pRg st="1" end="1"/>
                                            </p:txEl>
                                          </p:spTgt>
                                        </p:tgtEl>
                                      </p:cBhvr>
                                    </p:animEffect>
                                    <p:anim calcmode="lin" valueType="num">
                                      <p:cBhvr>
                                        <p:cTn id="36"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fade">
                                      <p:cBhvr>
                                        <p:cTn id="42" dur="1000"/>
                                        <p:tgtEl>
                                          <p:spTgt spid="4">
                                            <p:txEl>
                                              <p:pRg st="2" end="2"/>
                                            </p:txEl>
                                          </p:spTgt>
                                        </p:tgtEl>
                                      </p:cBhvr>
                                    </p:animEffect>
                                    <p:anim calcmode="lin" valueType="num">
                                      <p:cBhvr>
                                        <p:cTn id="4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duotone>
              <a:prstClr val="black"/>
              <a:schemeClr val="accent6">
                <a:tint val="45000"/>
                <a:satMod val="400000"/>
              </a:schemeClr>
            </a:duotone>
            <a:extLst>
              <a:ext uri="{BEBA8EAE-BF5A-486C-A8C5-ECC9F3942E4B}">
                <a14:imgProps xmlns:a14="http://schemas.microsoft.com/office/drawing/2010/main" xmlns="">
                  <a14:imgLayer r:embed="rId3">
                    <a14:imgEffect>
                      <a14:brightnessContrast bright="20000"/>
                    </a14:imgEffect>
                  </a14:imgLayer>
                </a14:imgProps>
              </a:ex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9" name="Picture 2" descr="Resultado de imagen de tres espiritus a manera de ranas">
            <a:extLst>
              <a:ext uri="{FF2B5EF4-FFF2-40B4-BE49-F238E27FC236}">
                <a16:creationId xmlns:a16="http://schemas.microsoft.com/office/drawing/2014/main" xmlns="" id="{7E7CF639-832B-4E88-A7AE-4F1851A01450}"/>
              </a:ext>
            </a:extLst>
          </p:cNvPr>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a:stretch/>
        </p:blipFill>
        <p:spPr bwMode="auto">
          <a:xfrm>
            <a:off x="4824553" y="871957"/>
            <a:ext cx="4184467" cy="27072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Rectángulo 1">
            <a:extLst>
              <a:ext uri="{FF2B5EF4-FFF2-40B4-BE49-F238E27FC236}">
                <a16:creationId xmlns:a16="http://schemas.microsoft.com/office/drawing/2014/main" xmlns="" id="{929D4E50-714F-49F8-B838-8475DAF4D4FF}"/>
              </a:ext>
            </a:extLst>
          </p:cNvPr>
          <p:cNvSpPr/>
          <p:nvPr/>
        </p:nvSpPr>
        <p:spPr>
          <a:xfrm>
            <a:off x="0" y="-52254"/>
            <a:ext cx="9144000" cy="769441"/>
          </a:xfrm>
          <a:prstGeom prst="rect">
            <a:avLst/>
          </a:prstGeom>
          <a:noFill/>
        </p:spPr>
        <p:txBody>
          <a:bodyPr wrap="square" rtlCol="0">
            <a:spAutoFit/>
          </a:bodyPr>
          <a:lstStyle/>
          <a:p>
            <a:pPr algn="ctr" defTabSz="914400"/>
            <a:r>
              <a:rPr lang="ro-RO" sz="4400" b="1" dirty="0">
                <a:ln w="19050">
                  <a:solidFill>
                    <a:schemeClr val="tx2">
                      <a:tint val="1000"/>
                    </a:schemeClr>
                  </a:solidFill>
                  <a:prstDash val="solid"/>
                </a:ln>
                <a:solidFill>
                  <a:schemeClr val="accent6">
                    <a:lumMod val="75000"/>
                  </a:schemeClr>
                </a:solidFill>
                <a:effectLst>
                  <a:outerShdw blurRad="50000" dist="50800" dir="7500000" algn="tl">
                    <a:srgbClr val="000000">
                      <a:shade val="5000"/>
                      <a:alpha val="35000"/>
                    </a:srgbClr>
                  </a:outerShdw>
                </a:effectLst>
              </a:rPr>
              <a:t>TRIPLUL MESAJ </a:t>
            </a:r>
            <a:r>
              <a:rPr lang="ro-RO" sz="4400" b="1" dirty="0" smtClean="0">
                <a:ln w="19050">
                  <a:solidFill>
                    <a:schemeClr val="tx2">
                      <a:tint val="1000"/>
                    </a:schemeClr>
                  </a:solidFill>
                  <a:prstDash val="solid"/>
                </a:ln>
                <a:solidFill>
                  <a:schemeClr val="accent6">
                    <a:lumMod val="75000"/>
                  </a:schemeClr>
                </a:solidFill>
                <a:effectLst>
                  <a:outerShdw blurRad="50000" dist="50800" dir="7500000" algn="tl">
                    <a:srgbClr val="000000">
                      <a:shade val="5000"/>
                      <a:alpha val="35000"/>
                    </a:srgbClr>
                  </a:outerShdw>
                </a:effectLst>
              </a:rPr>
              <a:t>SATANIC</a:t>
            </a:r>
            <a:endParaRPr lang="ro-RO" sz="4400" b="1" dirty="0">
              <a:ln w="19050">
                <a:solidFill>
                  <a:schemeClr val="tx2">
                    <a:tint val="1000"/>
                  </a:schemeClr>
                </a:solidFill>
                <a:prstDash val="solid"/>
              </a:ln>
              <a:solidFill>
                <a:schemeClr val="accent6">
                  <a:lumMod val="75000"/>
                </a:schemeClr>
              </a:solidFill>
              <a:effectLst>
                <a:outerShdw blurRad="50000" dist="50800" dir="7500000" algn="tl">
                  <a:srgbClr val="000000">
                    <a:shade val="5000"/>
                    <a:alpha val="35000"/>
                  </a:srgbClr>
                </a:outerShdw>
              </a:effectLst>
            </a:endParaRPr>
          </a:p>
        </p:txBody>
      </p:sp>
      <p:sp>
        <p:nvSpPr>
          <p:cNvPr id="3" name="Rectángulo 2">
            <a:extLst>
              <a:ext uri="{FF2B5EF4-FFF2-40B4-BE49-F238E27FC236}">
                <a16:creationId xmlns:a16="http://schemas.microsoft.com/office/drawing/2014/main" xmlns="" id="{735CFB90-311C-4FE3-AB3A-4CE4F19483A7}"/>
              </a:ext>
            </a:extLst>
          </p:cNvPr>
          <p:cNvSpPr/>
          <p:nvPr/>
        </p:nvSpPr>
        <p:spPr>
          <a:xfrm>
            <a:off x="209008" y="686529"/>
            <a:ext cx="4406537" cy="1477328"/>
          </a:xfrm>
          <a:prstGeom prst="rect">
            <a:avLst/>
          </a:prstGeom>
        </p:spPr>
        <p:txBody>
          <a:bodyPr wrap="square">
            <a:spAutoFit/>
            <a:scene3d>
              <a:camera prst="orthographicFront"/>
              <a:lightRig rig="threePt" dir="t"/>
            </a:scene3d>
            <a:sp3d extrusionH="57150">
              <a:bevelT w="38100" h="38100"/>
            </a:sp3d>
          </a:bodyPr>
          <a:lstStyle/>
          <a:p>
            <a:pPr algn="ctr"/>
            <a:r>
              <a:rPr lang="ro-RO" b="1" dirty="0" smtClean="0">
                <a:solidFill>
                  <a:srgbClr val="B91601"/>
                </a:solidFill>
                <a:latin typeface="Comic Sans MS" panose="030F0702030302020204" pitchFamily="66" charset="0"/>
              </a:rPr>
              <a:t>„Apoi </a:t>
            </a:r>
            <a:r>
              <a:rPr lang="ro-RO" b="1" dirty="0" smtClean="0">
                <a:solidFill>
                  <a:srgbClr val="B91601"/>
                </a:solidFill>
                <a:latin typeface="Comic Sans MS" panose="030F0702030302020204" pitchFamily="66" charset="0"/>
              </a:rPr>
              <a:t>am văzut ieşind din gura balaurului şi din gura fiarei şi din gura prorocului mincinos trei duhuri necurate, care semănau cu nişte broaşte.” </a:t>
            </a:r>
            <a:r>
              <a:rPr lang="ro-RO" sz="1600" b="1" dirty="0" smtClean="0">
                <a:solidFill>
                  <a:srgbClr val="B91601"/>
                </a:solidFill>
                <a:latin typeface="Comic Sans MS" panose="030F0702030302020204" pitchFamily="66" charset="0"/>
              </a:rPr>
              <a:t>(Apocalipsa 16:13)</a:t>
            </a:r>
            <a:endParaRPr lang="ro-RO" sz="1600" b="1" dirty="0">
              <a:solidFill>
                <a:srgbClr val="B91601"/>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718ED475-B594-4FE4-AC7E-1BB1C7CC2450}"/>
              </a:ext>
            </a:extLst>
          </p:cNvPr>
          <p:cNvSpPr txBox="1"/>
          <p:nvPr/>
        </p:nvSpPr>
        <p:spPr>
          <a:xfrm>
            <a:off x="95796" y="2106952"/>
            <a:ext cx="4632960" cy="1631216"/>
          </a:xfrm>
          <a:prstGeom prst="rect">
            <a:avLst/>
          </a:prstGeom>
          <a:noFill/>
        </p:spPr>
        <p:txBody>
          <a:bodyPr wrap="square" rtlCol="0">
            <a:spAutoFit/>
          </a:bodyPr>
          <a:lstStyle/>
          <a:p>
            <a:pPr>
              <a:spcBef>
                <a:spcPts val="600"/>
              </a:spcBef>
            </a:pPr>
            <a:r>
              <a:rPr lang="ro-RO" sz="2000" b="1" dirty="0"/>
              <a:t>Ca o </a:t>
            </a:r>
            <a:r>
              <a:rPr lang="ro-RO" sz="2000" b="1" dirty="0" smtClean="0"/>
              <a:t>falsificare </a:t>
            </a:r>
            <a:r>
              <a:rPr lang="ro-RO" sz="2000" b="1" dirty="0"/>
              <a:t>al celui de-al treilea mesaj îngeresc, </a:t>
            </a:r>
            <a:r>
              <a:rPr lang="ro-RO" sz="2000" b="1" dirty="0" smtClean="0"/>
              <a:t>Apocalipsa 14, spiritismul (balaurul), papalitatea (fiara) şi </a:t>
            </a:r>
            <a:r>
              <a:rPr lang="ro-RO" sz="2000" b="1" dirty="0"/>
              <a:t>protestantismul apostat </a:t>
            </a:r>
            <a:r>
              <a:rPr lang="ro-RO" sz="2000" b="1" dirty="0" smtClean="0"/>
              <a:t>(falsul profet) trimit </a:t>
            </a:r>
            <a:r>
              <a:rPr lang="ro-RO" sz="2000" b="1" dirty="0"/>
              <a:t>lumii un triplu </a:t>
            </a:r>
            <a:r>
              <a:rPr lang="ro-RO" sz="2000" b="1" dirty="0" smtClean="0"/>
              <a:t>mesaj.</a:t>
            </a:r>
            <a:endParaRPr lang="ro-RO" sz="2000" b="1" dirty="0"/>
          </a:p>
        </p:txBody>
      </p:sp>
      <p:pic>
        <p:nvPicPr>
          <p:cNvPr id="7" name="Imagen 6" descr="Imagen que contiene cielo, exterior, edificio&#10;&#10;Descripción generada automáticamente">
            <a:extLst>
              <a:ext uri="{FF2B5EF4-FFF2-40B4-BE49-F238E27FC236}">
                <a16:creationId xmlns:a16="http://schemas.microsoft.com/office/drawing/2014/main" xmlns="" id="{10E99A3A-C6F6-43DF-A445-C94656A00D7A}"/>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104503" y="3762151"/>
            <a:ext cx="3790535" cy="29907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ángulo 7">
            <a:extLst>
              <a:ext uri="{FF2B5EF4-FFF2-40B4-BE49-F238E27FC236}">
                <a16:creationId xmlns:a16="http://schemas.microsoft.com/office/drawing/2014/main" xmlns="" id="{CDF7F616-9712-45E1-9206-F21F213EE38D}"/>
              </a:ext>
            </a:extLst>
          </p:cNvPr>
          <p:cNvSpPr/>
          <p:nvPr/>
        </p:nvSpPr>
        <p:spPr>
          <a:xfrm>
            <a:off x="3982124" y="4208645"/>
            <a:ext cx="5161876" cy="2323713"/>
          </a:xfrm>
          <a:prstGeom prst="rect">
            <a:avLst/>
          </a:prstGeom>
        </p:spPr>
        <p:txBody>
          <a:bodyPr wrap="square">
            <a:spAutoFit/>
          </a:bodyPr>
          <a:lstStyle/>
          <a:p>
            <a:pPr>
              <a:spcBef>
                <a:spcPts val="600"/>
              </a:spcBef>
            </a:pPr>
            <a:r>
              <a:rPr lang="ro-RO" sz="2000" b="1" dirty="0"/>
              <a:t>Cum în acel moment Dumnezeu a retras Duhul Sfânt, oamenii vor fi </a:t>
            </a:r>
            <a:r>
              <a:rPr lang="ro-RO" sz="2000" b="1" dirty="0" smtClean="0"/>
              <a:t>uşor </a:t>
            </a:r>
            <a:r>
              <a:rPr lang="ro-RO" sz="2000" b="1" dirty="0"/>
              <a:t>de păcălit de semnele </a:t>
            </a:r>
            <a:r>
              <a:rPr lang="ro-RO" sz="2000" b="1" dirty="0" smtClean="0"/>
              <a:t>şi </a:t>
            </a:r>
            <a:r>
              <a:rPr lang="ro-RO" sz="2000" b="1" dirty="0"/>
              <a:t>minunile realizate </a:t>
            </a:r>
            <a:r>
              <a:rPr lang="ro-RO" sz="2000" b="1" dirty="0" smtClean="0"/>
              <a:t>şi </a:t>
            </a:r>
            <a:r>
              <a:rPr lang="ro-RO" sz="2000" b="1" dirty="0"/>
              <a:t>se vor pune din nou de partea acestor puteri mondiale </a:t>
            </a:r>
            <a:r>
              <a:rPr lang="ro-RO" sz="2000" b="1" dirty="0" smtClean="0"/>
              <a:t>(vezi 1</a:t>
            </a:r>
            <a:r>
              <a:rPr lang="ro-RO" sz="2000" dirty="0" smtClean="0"/>
              <a:t> </a:t>
            </a:r>
            <a:r>
              <a:rPr lang="ro-RO" sz="2000" b="1" dirty="0" smtClean="0"/>
              <a:t>Tesaloniceni 2:11-12).</a:t>
            </a:r>
          </a:p>
          <a:p>
            <a:pPr>
              <a:spcBef>
                <a:spcPts val="600"/>
              </a:spcBef>
            </a:pPr>
            <a:r>
              <a:rPr lang="ro-RO" sz="2000" b="1" dirty="0" smtClean="0"/>
              <a:t>Sfârşitul este iminent</a:t>
            </a:r>
            <a:r>
              <a:rPr lang="ro-RO" sz="2000" b="1" dirty="0" smtClean="0"/>
              <a:t>: „Iată</a:t>
            </a:r>
            <a:r>
              <a:rPr lang="ro-RO" sz="2000" b="1" dirty="0"/>
              <a:t>, eu vin ca un </a:t>
            </a:r>
            <a:r>
              <a:rPr lang="ro-RO" sz="2000" b="1" dirty="0" smtClean="0"/>
              <a:t>hoţ” (v. 15). Satana </a:t>
            </a:r>
            <a:r>
              <a:rPr lang="ro-RO" sz="2000" b="1" dirty="0"/>
              <a:t>lansează ultimul atac</a:t>
            </a:r>
            <a:r>
              <a:rPr lang="ro-RO" sz="2000" b="1" dirty="0" smtClean="0"/>
              <a:t>.</a:t>
            </a:r>
            <a:endParaRPr lang="ro-RO" sz="2000" b="1" dirty="0"/>
          </a:p>
        </p:txBody>
      </p:sp>
    </p:spTree>
    <p:extLst>
      <p:ext uri="{BB962C8B-B14F-4D97-AF65-F5344CB8AC3E}">
        <p14:creationId xmlns:p14="http://schemas.microsoft.com/office/powerpoint/2010/main" xmlns="" val="23849908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43"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
                                        <p:tgtEl>
                                          <p:spTgt spid="3"/>
                                        </p:tgtEl>
                                      </p:cBhvr>
                                    </p:animEffect>
                                    <p:anim calcmode="lin" valueType="num">
                                      <p:cBhvr>
                                        <p:cTn id="13" dur="400" fill="hold"/>
                                        <p:tgtEl>
                                          <p:spTgt spid="3"/>
                                        </p:tgtEl>
                                        <p:attrNameLst>
                                          <p:attrName>ppt_x</p:attrName>
                                        </p:attrNameLst>
                                      </p:cBhvr>
                                      <p:tavLst>
                                        <p:tav tm="0">
                                          <p:val>
                                            <p:strVal val="#ppt_x"/>
                                          </p:val>
                                        </p:tav>
                                        <p:tav tm="100000">
                                          <p:val>
                                            <p:strVal val="#ppt_x"/>
                                          </p:val>
                                        </p:tav>
                                      </p:tavLst>
                                    </p:anim>
                                    <p:anim calcmode="lin" valueType="num">
                                      <p:cBhvr>
                                        <p:cTn id="14" dur="400" fill="hold"/>
                                        <p:tgtEl>
                                          <p:spTgt spid="3"/>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7" presetID="43"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
                                        <p:tgtEl>
                                          <p:spTgt spid="9"/>
                                        </p:tgtEl>
                                      </p:cBhvr>
                                    </p:animEffect>
                                    <p:anim calcmode="lin" valueType="num">
                                      <p:cBhvr>
                                        <p:cTn id="20" dur="400" fill="hold"/>
                                        <p:tgtEl>
                                          <p:spTgt spid="9"/>
                                        </p:tgtEl>
                                        <p:attrNameLst>
                                          <p:attrName>ppt_x</p:attrName>
                                        </p:attrNameLst>
                                      </p:cBhvr>
                                      <p:tavLst>
                                        <p:tav tm="0">
                                          <p:val>
                                            <p:strVal val="#ppt_x"/>
                                          </p:val>
                                        </p:tav>
                                        <p:tav tm="100000">
                                          <p:val>
                                            <p:strVal val="#ppt_x"/>
                                          </p:val>
                                        </p:tav>
                                      </p:tavLst>
                                    </p:anim>
                                    <p:anim calcmode="lin" valueType="num">
                                      <p:cBhvr>
                                        <p:cTn id="21" dur="400" fill="hold"/>
                                        <p:tgtEl>
                                          <p:spTgt spid="9"/>
                                        </p:tgtEl>
                                        <p:attrNameLst>
                                          <p:attrName>ppt_y</p:attrName>
                                        </p:attrNameLst>
                                      </p:cBhvr>
                                      <p:tavLst>
                                        <p:tav tm="0">
                                          <p:val>
                                            <p:strVal val="#ppt_y+0.31"/>
                                          </p:val>
                                        </p:tav>
                                        <p:tav tm="100000">
                                          <p:val>
                                            <p:strVal val="#ppt_y+0.31"/>
                                          </p:val>
                                        </p:tav>
                                      </p:tavLst>
                                    </p:anim>
                                    <p:anim calcmode="lin" valueType="num">
                                      <p:cBhvr>
                                        <p:cTn id="22"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3"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528"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anim calcmode="lin" valueType="num">
                                      <p:cBhvr>
                                        <p:cTn id="31" dur="500" fill="hold"/>
                                        <p:tgtEl>
                                          <p:spTgt spid="4"/>
                                        </p:tgtEl>
                                        <p:attrNameLst>
                                          <p:attrName>ppt_x</p:attrName>
                                        </p:attrNameLst>
                                      </p:cBhvr>
                                      <p:tavLst>
                                        <p:tav tm="0">
                                          <p:val>
                                            <p:fltVal val="0.5"/>
                                          </p:val>
                                        </p:tav>
                                        <p:tav tm="100000">
                                          <p:val>
                                            <p:strVal val="#ppt_x"/>
                                          </p:val>
                                        </p:tav>
                                      </p:tavLst>
                                    </p:anim>
                                    <p:anim calcmode="lin" valueType="num">
                                      <p:cBhvr>
                                        <p:cTn id="32" dur="5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1" presetClass="entr" presetSubtype="3"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heel(3)">
                                      <p:cBhvr>
                                        <p:cTn id="37" dur="1000"/>
                                        <p:tgtEl>
                                          <p:spTgt spid="7"/>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8">
                                            <p:txEl>
                                              <p:pRg st="0" end="0"/>
                                            </p:txEl>
                                          </p:spTgt>
                                        </p:tgtEl>
                                        <p:attrNameLst>
                                          <p:attrName>style.visibility</p:attrName>
                                        </p:attrNameLst>
                                      </p:cBhvr>
                                      <p:to>
                                        <p:strVal val="visible"/>
                                      </p:to>
                                    </p:set>
                                    <p:animEffect transition="in" filter="wipe(left)">
                                      <p:cBhvr>
                                        <p:cTn id="41" dur="500"/>
                                        <p:tgtEl>
                                          <p:spTgt spid="8">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8">
                                            <p:txEl>
                                              <p:pRg st="1" end="1"/>
                                            </p:txEl>
                                          </p:spTgt>
                                        </p:tgtEl>
                                        <p:attrNameLst>
                                          <p:attrName>style.visibility</p:attrName>
                                        </p:attrNameLst>
                                      </p:cBhvr>
                                      <p:to>
                                        <p:strVal val="visible"/>
                                      </p:to>
                                    </p:set>
                                    <p:animEffect transition="in" filter="wipe(left)">
                                      <p:cBhvr>
                                        <p:cTn id="46"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8256C148-6364-4398-B5F4-04A662959292}"/>
              </a:ext>
            </a:extLst>
          </p:cNvPr>
          <p:cNvSpPr/>
          <p:nvPr/>
        </p:nvSpPr>
        <p:spPr>
          <a:xfrm>
            <a:off x="0" y="-52254"/>
            <a:ext cx="9144000" cy="769441"/>
          </a:xfrm>
          <a:prstGeom prst="rect">
            <a:avLst/>
          </a:prstGeom>
          <a:noFill/>
        </p:spPr>
        <p:txBody>
          <a:bodyPr wrap="square" rtlCol="0">
            <a:spAutoFit/>
          </a:bodyPr>
          <a:lstStyle/>
          <a:p>
            <a:pPr algn="ctr" defTabSz="914400"/>
            <a:r>
              <a:rPr lang="ro-RO" sz="4400" b="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BĂTĂLIA DE </a:t>
            </a:r>
            <a:r>
              <a:rPr lang="ro-RO" sz="4400" b="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LA </a:t>
            </a:r>
            <a:r>
              <a:rPr lang="ro-RO" sz="4400" b="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ARMAGHEDON</a:t>
            </a:r>
            <a:endParaRPr lang="ro-RO" sz="4400" b="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 name="Rectángulo: esquinas redondeadas 2">
            <a:extLst>
              <a:ext uri="{FF2B5EF4-FFF2-40B4-BE49-F238E27FC236}">
                <a16:creationId xmlns:a16="http://schemas.microsoft.com/office/drawing/2014/main" xmlns="" id="{A63F2FB6-184A-460C-BBFF-BF1A07F6B116}"/>
              </a:ext>
            </a:extLst>
          </p:cNvPr>
          <p:cNvSpPr/>
          <p:nvPr/>
        </p:nvSpPr>
        <p:spPr>
          <a:xfrm>
            <a:off x="322217" y="993102"/>
            <a:ext cx="5573486" cy="1071086"/>
          </a:xfrm>
          <a:prstGeom prst="roundRect">
            <a:avLst>
              <a:gd name="adj" fmla="val 43662"/>
            </a:avLst>
          </a:prstGeom>
          <a:solidFill>
            <a:srgbClr val="4C1319"/>
          </a:solidFill>
          <a:ln w="38100">
            <a:solidFill>
              <a:schemeClr val="bg1"/>
            </a:solidFill>
          </a:ln>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wrap="square" tIns="0" bIns="0" anchor="ctr" anchorCtr="0">
            <a:spAutoFit/>
          </a:bodyPr>
          <a:lstStyle/>
          <a:p>
            <a:pPr algn="ctr"/>
            <a:r>
              <a:rPr lang="ro-RO" b="1" dirty="0" smtClean="0">
                <a:solidFill>
                  <a:schemeClr val="accent4">
                    <a:lumMod val="40000"/>
                    <a:lumOff val="60000"/>
                  </a:schemeClr>
                </a:solidFill>
                <a:latin typeface="Comic Sans MS" panose="030F0702030302020204" pitchFamily="66" charset="0"/>
              </a:rPr>
              <a:t>„Duhurile </a:t>
            </a:r>
            <a:r>
              <a:rPr lang="ro-RO" b="1" dirty="0" smtClean="0">
                <a:solidFill>
                  <a:schemeClr val="accent4">
                    <a:lumMod val="40000"/>
                    <a:lumOff val="60000"/>
                  </a:schemeClr>
                </a:solidFill>
                <a:latin typeface="Comic Sans MS" panose="030F0702030302020204" pitchFamily="66" charset="0"/>
              </a:rPr>
              <a:t>cele rele i-au strâns în locul care pe evreieşte se cheamă Armaghedon” </a:t>
            </a:r>
            <a:r>
              <a:rPr lang="ro-RO" sz="1600" b="1" dirty="0" smtClean="0">
                <a:solidFill>
                  <a:schemeClr val="accent4">
                    <a:lumMod val="40000"/>
                    <a:lumOff val="60000"/>
                  </a:schemeClr>
                </a:solidFill>
                <a:latin typeface="Comic Sans MS" panose="030F0702030302020204" pitchFamily="66" charset="0"/>
              </a:rPr>
              <a:t>(Apocalipsa 16:</a:t>
            </a:r>
            <a:r>
              <a:rPr lang="ro-RO" sz="1600" b="1" dirty="0" err="1" smtClean="0">
                <a:solidFill>
                  <a:schemeClr val="accent4">
                    <a:lumMod val="40000"/>
                    <a:lumOff val="60000"/>
                  </a:schemeClr>
                </a:solidFill>
                <a:latin typeface="Comic Sans MS" panose="030F0702030302020204" pitchFamily="66" charset="0"/>
              </a:rPr>
              <a:t>16</a:t>
            </a:r>
            <a:r>
              <a:rPr lang="ro-RO" sz="1600" b="1" dirty="0" smtClean="0">
                <a:solidFill>
                  <a:schemeClr val="accent4">
                    <a:lumMod val="40000"/>
                    <a:lumOff val="60000"/>
                  </a:schemeClr>
                </a:solidFill>
                <a:latin typeface="Comic Sans MS" panose="030F0702030302020204" pitchFamily="66" charset="0"/>
              </a:rPr>
              <a:t>)</a:t>
            </a:r>
            <a:endParaRPr lang="ro-RO" b="1" dirty="0">
              <a:solidFill>
                <a:schemeClr val="accent4">
                  <a:lumMod val="40000"/>
                  <a:lumOff val="60000"/>
                </a:schemeClr>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839F1662-A38E-4803-9D66-F2B0EA267AC6}"/>
              </a:ext>
            </a:extLst>
          </p:cNvPr>
          <p:cNvSpPr txBox="1"/>
          <p:nvPr/>
        </p:nvSpPr>
        <p:spPr>
          <a:xfrm>
            <a:off x="418012" y="2016554"/>
            <a:ext cx="5921830" cy="1015663"/>
          </a:xfrm>
          <a:prstGeom prst="rect">
            <a:avLst/>
          </a:prstGeom>
          <a:noFill/>
        </p:spPr>
        <p:txBody>
          <a:bodyPr wrap="square" rtlCol="0">
            <a:spAutoFit/>
          </a:bodyPr>
          <a:lstStyle/>
          <a:p>
            <a:pPr>
              <a:spcBef>
                <a:spcPts val="600"/>
              </a:spcBef>
            </a:pPr>
            <a:r>
              <a:rPr lang="ro-RO" sz="2000" b="1" dirty="0">
                <a:solidFill>
                  <a:schemeClr val="bg1"/>
                </a:solidFill>
                <a:effectLst>
                  <a:glow rad="127000">
                    <a:srgbClr val="4C1319"/>
                  </a:glow>
                </a:effectLst>
              </a:rPr>
              <a:t>În </a:t>
            </a:r>
            <a:r>
              <a:rPr lang="ro-RO" sz="2000" b="1" dirty="0" smtClean="0">
                <a:solidFill>
                  <a:schemeClr val="bg1"/>
                </a:solidFill>
                <a:effectLst>
                  <a:glow rad="127000">
                    <a:srgbClr val="4C1319"/>
                  </a:glow>
                </a:effectLst>
              </a:rPr>
              <a:t>evreieşte, Armaghedon </a:t>
            </a:r>
            <a:r>
              <a:rPr lang="ro-RO" sz="2000" b="1" dirty="0" smtClean="0">
                <a:solidFill>
                  <a:schemeClr val="bg1"/>
                </a:solidFill>
                <a:effectLst>
                  <a:glow rad="127000">
                    <a:srgbClr val="4C1319"/>
                  </a:glow>
                </a:effectLst>
              </a:rPr>
              <a:t>înseamnă „muntele </a:t>
            </a:r>
            <a:r>
              <a:rPr lang="ro-RO" sz="2000" b="1" dirty="0">
                <a:solidFill>
                  <a:schemeClr val="bg1"/>
                </a:solidFill>
                <a:effectLst>
                  <a:glow rad="127000">
                    <a:srgbClr val="4C1319"/>
                  </a:glow>
                </a:effectLst>
              </a:rPr>
              <a:t>lui </a:t>
            </a:r>
            <a:r>
              <a:rPr lang="ro-RO" sz="2000" b="1" dirty="0" err="1" smtClean="0">
                <a:solidFill>
                  <a:schemeClr val="bg1"/>
                </a:solidFill>
                <a:effectLst>
                  <a:glow rad="127000">
                    <a:srgbClr val="4C1319"/>
                  </a:glow>
                </a:effectLst>
              </a:rPr>
              <a:t>Meghido</a:t>
            </a:r>
            <a:r>
              <a:rPr lang="ro-RO" sz="2000" b="1" dirty="0" smtClean="0">
                <a:solidFill>
                  <a:schemeClr val="bg1"/>
                </a:solidFill>
                <a:effectLst>
                  <a:glow rad="127000">
                    <a:srgbClr val="4C1319"/>
                  </a:glow>
                </a:effectLst>
              </a:rPr>
              <a:t>”. Nu </a:t>
            </a:r>
            <a:r>
              <a:rPr lang="ro-RO" sz="2000" b="1" dirty="0">
                <a:solidFill>
                  <a:schemeClr val="bg1"/>
                </a:solidFill>
                <a:effectLst>
                  <a:glow rad="127000">
                    <a:srgbClr val="4C1319"/>
                  </a:glow>
                </a:effectLst>
              </a:rPr>
              <a:t>există niciun loc numit astfel, cu toate că există o zonă în Palestina numită </a:t>
            </a:r>
            <a:r>
              <a:rPr lang="ro-RO" sz="2000" b="1" dirty="0" smtClean="0">
                <a:solidFill>
                  <a:schemeClr val="bg1"/>
                </a:solidFill>
                <a:effectLst>
                  <a:glow rad="127000">
                    <a:srgbClr val="4C1319"/>
                  </a:glow>
                </a:effectLst>
              </a:rPr>
              <a:t>„</a:t>
            </a:r>
            <a:r>
              <a:rPr lang="ro-RO" sz="2000" b="1" dirty="0" err="1" smtClean="0">
                <a:solidFill>
                  <a:schemeClr val="bg1"/>
                </a:solidFill>
                <a:effectLst>
                  <a:glow rad="127000">
                    <a:srgbClr val="4C1319"/>
                  </a:glow>
                </a:effectLst>
              </a:rPr>
              <a:t>Meghido</a:t>
            </a:r>
            <a:r>
              <a:rPr lang="ro-RO" sz="2000" b="1" dirty="0" smtClean="0">
                <a:solidFill>
                  <a:schemeClr val="bg1"/>
                </a:solidFill>
                <a:effectLst>
                  <a:glow rad="127000">
                    <a:srgbClr val="4C1319"/>
                  </a:glow>
                </a:effectLst>
              </a:rPr>
              <a:t>”.</a:t>
            </a:r>
            <a:endParaRPr lang="ro-RO" sz="2000" b="1" dirty="0">
              <a:solidFill>
                <a:schemeClr val="bg1"/>
              </a:solidFill>
              <a:effectLst>
                <a:glow rad="127000">
                  <a:srgbClr val="4C1319"/>
                </a:glow>
              </a:effectLst>
            </a:endParaRPr>
          </a:p>
        </p:txBody>
      </p:sp>
      <p:sp>
        <p:nvSpPr>
          <p:cNvPr id="5" name="Rectángulo 4">
            <a:extLst>
              <a:ext uri="{FF2B5EF4-FFF2-40B4-BE49-F238E27FC236}">
                <a16:creationId xmlns:a16="http://schemas.microsoft.com/office/drawing/2014/main" xmlns="" id="{2FEE6492-D9A5-4ED5-9E17-51E3109ADC75}"/>
              </a:ext>
            </a:extLst>
          </p:cNvPr>
          <p:cNvSpPr/>
          <p:nvPr/>
        </p:nvSpPr>
        <p:spPr>
          <a:xfrm>
            <a:off x="836024" y="3049635"/>
            <a:ext cx="8220891" cy="3323987"/>
          </a:xfrm>
          <a:prstGeom prst="rect">
            <a:avLst/>
          </a:prstGeom>
        </p:spPr>
        <p:txBody>
          <a:bodyPr wrap="square">
            <a:spAutoFit/>
          </a:bodyPr>
          <a:lstStyle/>
          <a:p>
            <a:pPr>
              <a:spcBef>
                <a:spcPts val="600"/>
              </a:spcBef>
            </a:pPr>
            <a:r>
              <a:rPr lang="ro-RO" sz="2000" b="1" dirty="0">
                <a:solidFill>
                  <a:schemeClr val="bg1"/>
                </a:solidFill>
                <a:effectLst>
                  <a:glow rad="127000">
                    <a:srgbClr val="4C1319"/>
                  </a:glow>
                </a:effectLst>
              </a:rPr>
              <a:t>Această zonă este un pasaj </a:t>
            </a:r>
            <a:r>
              <a:rPr lang="ro-RO" sz="2000" b="1" dirty="0" smtClean="0">
                <a:solidFill>
                  <a:schemeClr val="bg1"/>
                </a:solidFill>
                <a:effectLst>
                  <a:glow rad="127000">
                    <a:srgbClr val="4C1319"/>
                  </a:glow>
                </a:effectLst>
              </a:rPr>
              <a:t>strategic. A </a:t>
            </a:r>
            <a:r>
              <a:rPr lang="ro-RO" sz="2000" b="1" dirty="0">
                <a:solidFill>
                  <a:schemeClr val="bg1"/>
                </a:solidFill>
                <a:effectLst>
                  <a:glow rad="127000">
                    <a:srgbClr val="4C1319"/>
                  </a:glow>
                </a:effectLst>
              </a:rPr>
              <a:t>fost scenariul multor </a:t>
            </a:r>
            <a:r>
              <a:rPr lang="ro-RO" sz="2000" b="1" dirty="0" smtClean="0">
                <a:solidFill>
                  <a:schemeClr val="bg1"/>
                </a:solidFill>
                <a:effectLst>
                  <a:glow rad="127000">
                    <a:srgbClr val="4C1319"/>
                  </a:glow>
                </a:effectLst>
              </a:rPr>
              <a:t>bătălii. Acolo </a:t>
            </a:r>
            <a:r>
              <a:rPr lang="ro-RO" sz="2000" b="1" dirty="0">
                <a:solidFill>
                  <a:schemeClr val="bg1"/>
                </a:solidFill>
                <a:effectLst>
                  <a:glow rad="127000">
                    <a:srgbClr val="4C1319"/>
                  </a:glow>
                </a:effectLst>
              </a:rPr>
              <a:t>au murit atât regi </a:t>
            </a:r>
            <a:r>
              <a:rPr lang="ro-RO" sz="2000" b="1" dirty="0" smtClean="0">
                <a:solidFill>
                  <a:schemeClr val="bg1"/>
                </a:solidFill>
                <a:effectLst>
                  <a:glow rad="127000">
                    <a:srgbClr val="4C1319"/>
                  </a:glow>
                </a:effectLst>
              </a:rPr>
              <a:t>apostaţi (</a:t>
            </a:r>
            <a:r>
              <a:rPr lang="ro-RO" sz="2000" b="1" dirty="0" err="1" smtClean="0">
                <a:solidFill>
                  <a:schemeClr val="bg1"/>
                </a:solidFill>
                <a:effectLst>
                  <a:glow rad="127000">
                    <a:srgbClr val="4C1319"/>
                  </a:glow>
                </a:effectLst>
              </a:rPr>
              <a:t>Ahazia</a:t>
            </a:r>
            <a:r>
              <a:rPr lang="ro-RO" sz="2000" b="1" dirty="0" smtClean="0">
                <a:solidFill>
                  <a:schemeClr val="bg1"/>
                </a:solidFill>
                <a:effectLst>
                  <a:glow rad="127000">
                    <a:srgbClr val="4C1319"/>
                  </a:glow>
                </a:effectLst>
              </a:rPr>
              <a:t>, 2 </a:t>
            </a:r>
            <a:r>
              <a:rPr lang="ro-RO" sz="2000" b="1" dirty="0" err="1" smtClean="0">
                <a:solidFill>
                  <a:schemeClr val="bg1"/>
                </a:solidFill>
                <a:effectLst>
                  <a:glow rad="127000">
                    <a:srgbClr val="4C1319"/>
                  </a:glow>
                </a:effectLst>
              </a:rPr>
              <a:t>Împ</a:t>
            </a:r>
            <a:r>
              <a:rPr lang="ro-RO" sz="2000" b="1" dirty="0" smtClean="0">
                <a:solidFill>
                  <a:schemeClr val="bg1"/>
                </a:solidFill>
                <a:effectLst>
                  <a:glow rad="127000">
                    <a:srgbClr val="4C1319"/>
                  </a:glow>
                </a:effectLst>
              </a:rPr>
              <a:t>. 9:27), cât şi credincioşi (Iosia, 2 </a:t>
            </a:r>
            <a:r>
              <a:rPr lang="ro-RO" sz="2000" b="1" dirty="0" err="1">
                <a:solidFill>
                  <a:schemeClr val="bg1"/>
                </a:solidFill>
                <a:effectLst>
                  <a:glow rad="127000">
                    <a:srgbClr val="4C1319"/>
                  </a:glow>
                </a:effectLst>
              </a:rPr>
              <a:t>Împ</a:t>
            </a:r>
            <a:r>
              <a:rPr lang="ro-RO" sz="2000" b="1" dirty="0" smtClean="0">
                <a:solidFill>
                  <a:schemeClr val="bg1"/>
                </a:solidFill>
                <a:effectLst>
                  <a:glow rad="127000">
                    <a:srgbClr val="4C1319"/>
                  </a:glow>
                </a:effectLst>
              </a:rPr>
              <a:t>. 23:29).</a:t>
            </a:r>
          </a:p>
          <a:p>
            <a:pPr>
              <a:spcBef>
                <a:spcPts val="600"/>
              </a:spcBef>
            </a:pPr>
            <a:r>
              <a:rPr lang="ro-RO" sz="2000" b="1" dirty="0" smtClean="0">
                <a:solidFill>
                  <a:schemeClr val="bg1"/>
                </a:solidFill>
                <a:effectLst>
                  <a:glow rad="127000">
                    <a:srgbClr val="4C1319"/>
                  </a:glow>
                </a:effectLst>
              </a:rPr>
              <a:t>Acest </a:t>
            </a:r>
            <a:r>
              <a:rPr lang="ro-RO" sz="2000" b="1" dirty="0">
                <a:solidFill>
                  <a:schemeClr val="bg1"/>
                </a:solidFill>
                <a:effectLst>
                  <a:glow rad="127000">
                    <a:srgbClr val="4C1319"/>
                  </a:glow>
                </a:effectLst>
              </a:rPr>
              <a:t>ultim atac al Satanei are </a:t>
            </a:r>
            <a:r>
              <a:rPr lang="ro-RO" sz="2000" b="1" dirty="0" smtClean="0">
                <a:solidFill>
                  <a:schemeClr val="bg1"/>
                </a:solidFill>
                <a:effectLst>
                  <a:glow rad="127000">
                    <a:srgbClr val="4C1319"/>
                  </a:glow>
                </a:effectLst>
              </a:rPr>
              <a:t>intenţia </a:t>
            </a:r>
            <a:r>
              <a:rPr lang="ro-RO" sz="2000" b="1" dirty="0">
                <a:solidFill>
                  <a:schemeClr val="bg1"/>
                </a:solidFill>
                <a:effectLst>
                  <a:glow rad="127000">
                    <a:srgbClr val="4C1319"/>
                  </a:glow>
                </a:effectLst>
              </a:rPr>
              <a:t>de a-i distruge pe cei care I-au mai rămas </a:t>
            </a:r>
            <a:r>
              <a:rPr lang="ro-RO" sz="2000" b="1" dirty="0" smtClean="0">
                <a:solidFill>
                  <a:schemeClr val="bg1"/>
                </a:solidFill>
                <a:effectLst>
                  <a:glow rad="127000">
                    <a:srgbClr val="4C1319"/>
                  </a:glow>
                </a:effectLst>
              </a:rPr>
              <a:t>credincioşi </a:t>
            </a:r>
            <a:r>
              <a:rPr lang="ro-RO" sz="2000" b="1" dirty="0">
                <a:solidFill>
                  <a:schemeClr val="bg1"/>
                </a:solidFill>
                <a:effectLst>
                  <a:glow rad="127000">
                    <a:srgbClr val="4C1319"/>
                  </a:glow>
                </a:effectLst>
              </a:rPr>
              <a:t>lui </a:t>
            </a:r>
            <a:r>
              <a:rPr lang="ro-RO" sz="2000" b="1" dirty="0" smtClean="0">
                <a:solidFill>
                  <a:schemeClr val="bg1"/>
                </a:solidFill>
                <a:effectLst>
                  <a:glow rad="127000">
                    <a:srgbClr val="4C1319"/>
                  </a:glow>
                </a:effectLst>
              </a:rPr>
              <a:t>Dumnezeu. </a:t>
            </a:r>
            <a:r>
              <a:rPr lang="ro-RO" sz="2000" b="1" i="1" dirty="0" smtClean="0">
                <a:solidFill>
                  <a:schemeClr val="accent2">
                    <a:lumMod val="60000"/>
                    <a:lumOff val="40000"/>
                  </a:schemeClr>
                </a:solidFill>
                <a:effectLst>
                  <a:glow rad="127000">
                    <a:srgbClr val="4C1319"/>
                  </a:glow>
                </a:effectLst>
              </a:rPr>
              <a:t>Când </a:t>
            </a:r>
            <a:r>
              <a:rPr lang="ro-RO" sz="2000" b="1" i="1" dirty="0">
                <a:solidFill>
                  <a:schemeClr val="accent2">
                    <a:lumMod val="60000"/>
                    <a:lumOff val="40000"/>
                  </a:schemeClr>
                </a:solidFill>
                <a:effectLst>
                  <a:glow rad="127000">
                    <a:srgbClr val="4C1319"/>
                  </a:glow>
                </a:effectLst>
              </a:rPr>
              <a:t>alegem să fim </a:t>
            </a:r>
            <a:r>
              <a:rPr lang="ro-RO" sz="2000" b="1" i="1" dirty="0" smtClean="0">
                <a:solidFill>
                  <a:schemeClr val="accent2">
                    <a:lumMod val="60000"/>
                    <a:lumOff val="40000"/>
                  </a:schemeClr>
                </a:solidFill>
                <a:effectLst>
                  <a:glow rad="127000">
                    <a:srgbClr val="4C1319"/>
                  </a:glow>
                </a:effectLst>
              </a:rPr>
              <a:t>credincioşi </a:t>
            </a:r>
            <a:r>
              <a:rPr lang="ro-RO" sz="2000" b="1" i="1" dirty="0">
                <a:solidFill>
                  <a:schemeClr val="accent2">
                    <a:lumMod val="60000"/>
                    <a:lumOff val="40000"/>
                  </a:schemeClr>
                </a:solidFill>
                <a:effectLst>
                  <a:glow rad="127000">
                    <a:srgbClr val="4C1319"/>
                  </a:glow>
                </a:effectLst>
              </a:rPr>
              <a:t>astăzi, în mijlocul ispitelor, ne pregătim să rămânem în picioare pe durata acestei ultime </a:t>
            </a:r>
            <a:r>
              <a:rPr lang="ro-RO" sz="2000" b="1" i="1" dirty="0" smtClean="0">
                <a:solidFill>
                  <a:schemeClr val="accent2">
                    <a:lumMod val="60000"/>
                    <a:lumOff val="40000"/>
                  </a:schemeClr>
                </a:solidFill>
                <a:effectLst>
                  <a:glow rad="127000">
                    <a:srgbClr val="4C1319"/>
                  </a:glow>
                </a:effectLst>
              </a:rPr>
              <a:t>bătălii.</a:t>
            </a:r>
          </a:p>
          <a:p>
            <a:pPr>
              <a:spcBef>
                <a:spcPts val="600"/>
              </a:spcBef>
            </a:pPr>
            <a:r>
              <a:rPr lang="ro-RO" sz="2000" b="1" dirty="0" smtClean="0">
                <a:solidFill>
                  <a:schemeClr val="bg1"/>
                </a:solidFill>
                <a:effectLst>
                  <a:glow rad="127000">
                    <a:srgbClr val="4C1319"/>
                  </a:glow>
                </a:effectLst>
              </a:rPr>
              <a:t>Dar </a:t>
            </a:r>
            <a:r>
              <a:rPr lang="ro-RO" sz="2000" b="1" dirty="0">
                <a:solidFill>
                  <a:schemeClr val="bg1"/>
                </a:solidFill>
                <a:effectLst>
                  <a:glow rad="127000">
                    <a:srgbClr val="4C1319"/>
                  </a:glow>
                </a:effectLst>
              </a:rPr>
              <a:t>acest atac va fi întrerupt de </a:t>
            </a:r>
            <a:r>
              <a:rPr lang="ro-RO" sz="2000" b="1" dirty="0" smtClean="0">
                <a:solidFill>
                  <a:schemeClr val="bg1"/>
                </a:solidFill>
                <a:effectLst>
                  <a:glow rad="127000">
                    <a:srgbClr val="4C1319"/>
                  </a:glow>
                </a:effectLst>
              </a:rPr>
              <a:t>desfăşurarea ultimei plăgi (v. 17-21). Aceste </a:t>
            </a:r>
            <a:r>
              <a:rPr lang="ro-RO" sz="2000" b="1" dirty="0">
                <a:solidFill>
                  <a:schemeClr val="bg1"/>
                </a:solidFill>
                <a:effectLst>
                  <a:glow rad="127000">
                    <a:srgbClr val="4C1319"/>
                  </a:glow>
                </a:effectLst>
              </a:rPr>
              <a:t>întâmplări vor avea loc exact înainte de </a:t>
            </a:r>
            <a:r>
              <a:rPr lang="ro-RO" sz="2000" b="1" dirty="0" smtClean="0">
                <a:solidFill>
                  <a:schemeClr val="bg1"/>
                </a:solidFill>
                <a:effectLst>
                  <a:glow rad="127000">
                    <a:srgbClr val="4C1319"/>
                  </a:glow>
                </a:effectLst>
              </a:rPr>
              <a:t>„arătarea </a:t>
            </a:r>
            <a:r>
              <a:rPr lang="ro-RO" sz="2000" b="1" dirty="0" smtClean="0">
                <a:solidFill>
                  <a:schemeClr val="bg1"/>
                </a:solidFill>
                <a:effectLst>
                  <a:glow rad="127000">
                    <a:srgbClr val="4C1319"/>
                  </a:glow>
                </a:effectLst>
              </a:rPr>
              <a:t>slavei marelui nostru Dumnezeu şi Mântuitor, Isus Hristos.” (</a:t>
            </a:r>
            <a:r>
              <a:rPr lang="ro-RO" sz="2000" b="1" dirty="0" err="1" smtClean="0">
                <a:solidFill>
                  <a:schemeClr val="bg1"/>
                </a:solidFill>
                <a:effectLst>
                  <a:glow rad="127000">
                    <a:srgbClr val="4C1319"/>
                  </a:glow>
                </a:effectLst>
              </a:rPr>
              <a:t>Tit</a:t>
            </a:r>
            <a:r>
              <a:rPr lang="ro-RO" sz="2000" b="1" dirty="0" smtClean="0">
                <a:solidFill>
                  <a:schemeClr val="bg1"/>
                </a:solidFill>
                <a:effectLst>
                  <a:glow rad="127000">
                    <a:srgbClr val="4C1319"/>
                  </a:glow>
                </a:effectLst>
              </a:rPr>
              <a:t> 2:13).</a:t>
            </a:r>
            <a:endParaRPr lang="ro-RO" sz="2000" b="1" dirty="0">
              <a:solidFill>
                <a:schemeClr val="bg1"/>
              </a:solidFill>
              <a:effectLst>
                <a:glow rad="127000">
                  <a:srgbClr val="4C1319"/>
                </a:glow>
              </a:effectLst>
            </a:endParaRPr>
          </a:p>
        </p:txBody>
      </p:sp>
      <p:pic>
        <p:nvPicPr>
          <p:cNvPr id="7" name="Imagen 6" descr="Imagen que contiene cielo, hierba, exterior, naturaleza&#10;&#10;Descripción generada automáticamente">
            <a:extLst>
              <a:ext uri="{FF2B5EF4-FFF2-40B4-BE49-F238E27FC236}">
                <a16:creationId xmlns:a16="http://schemas.microsoft.com/office/drawing/2014/main" xmlns="" id="{DFECC914-C938-4B99-8CD5-71E025583ED4}"/>
              </a:ext>
            </a:extLst>
          </p:cNvPr>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6113413" y="505443"/>
            <a:ext cx="2708369" cy="2669843"/>
          </a:xfrm>
          <a:prstGeom prst="ellipse">
            <a:avLst/>
          </a:prstGeom>
          <a:ln>
            <a:noFill/>
          </a:ln>
          <a:effectLst>
            <a:softEdge rad="112500"/>
          </a:effectLst>
        </p:spPr>
      </p:pic>
    </p:spTree>
    <p:extLst>
      <p:ext uri="{BB962C8B-B14F-4D97-AF65-F5344CB8AC3E}">
        <p14:creationId xmlns:p14="http://schemas.microsoft.com/office/powerpoint/2010/main" xmlns="" val="20088078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wipe(left)">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wipe(left)">
                                      <p:cBhvr>
                                        <p:cTn id="29" dur="500"/>
                                        <p:tgtEl>
                                          <p:spTgt spid="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0" presetClass="exit" presetSubtype="0" accel="100000" fill="hold" nodeType="clickEffect">
                                  <p:stCondLst>
                                    <p:cond delay="0"/>
                                  </p:stCondLst>
                                  <p:childTnLst>
                                    <p:anim calcmode="lin" valueType="num">
                                      <p:cBhvr>
                                        <p:cTn id="33" dur="1000"/>
                                        <p:tgtEl>
                                          <p:spTgt spid="7"/>
                                        </p:tgtEl>
                                        <p:attrNameLst>
                                          <p:attrName>ppt_w</p:attrName>
                                        </p:attrNameLst>
                                      </p:cBhvr>
                                      <p:tavLst>
                                        <p:tav tm="0">
                                          <p:val>
                                            <p:strVal val="ppt_w"/>
                                          </p:val>
                                        </p:tav>
                                        <p:tav tm="100000">
                                          <p:val>
                                            <p:strVal val="ppt_w+.3"/>
                                          </p:val>
                                        </p:tav>
                                      </p:tavLst>
                                    </p:anim>
                                    <p:anim calcmode="lin" valueType="num">
                                      <p:cBhvr>
                                        <p:cTn id="34" dur="1000"/>
                                        <p:tgtEl>
                                          <p:spTgt spid="7"/>
                                        </p:tgtEl>
                                        <p:attrNameLst>
                                          <p:attrName>ppt_h</p:attrName>
                                        </p:attrNameLst>
                                      </p:cBhvr>
                                      <p:tavLst>
                                        <p:tav tm="0">
                                          <p:val>
                                            <p:strVal val="ppt_h"/>
                                          </p:val>
                                        </p:tav>
                                        <p:tav tm="100000">
                                          <p:val>
                                            <p:strVal val="ppt_h"/>
                                          </p:val>
                                        </p:tav>
                                      </p:tavLst>
                                    </p:anim>
                                    <p:animEffect transition="out" filter="fade">
                                      <p:cBhvr>
                                        <p:cTn id="35" dur="1000"/>
                                        <p:tgtEl>
                                          <p:spTgt spid="7"/>
                                        </p:tgtEl>
                                      </p:cBhvr>
                                    </p:animEffect>
                                    <p:set>
                                      <p:cBhvr>
                                        <p:cTn id="36" dur="1" fill="hold">
                                          <p:stCondLst>
                                            <p:cond delay="999"/>
                                          </p:stCondLst>
                                        </p:cTn>
                                        <p:tgtEl>
                                          <p:spTgt spid="7"/>
                                        </p:tgtEl>
                                        <p:attrNameLst>
                                          <p:attrName>style.visibility</p:attrName>
                                        </p:attrNameLst>
                                      </p:cBhvr>
                                      <p:to>
                                        <p:strVal val="hidden"/>
                                      </p:to>
                                    </p:set>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5">
                                            <p:txEl>
                                              <p:pRg st="2" end="2"/>
                                            </p:txEl>
                                          </p:spTgt>
                                        </p:tgtEl>
                                        <p:attrNameLst>
                                          <p:attrName>style.visibility</p:attrName>
                                        </p:attrNameLst>
                                      </p:cBhvr>
                                      <p:to>
                                        <p:strVal val="visible"/>
                                      </p:to>
                                    </p:set>
                                    <p:animEffect transition="in" filter="wipe(left)">
                                      <p:cBhvr>
                                        <p:cTn id="4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057F11C5-50B3-49A3-8139-F3D33C6E8A5F}"/>
              </a:ext>
            </a:extLst>
          </p:cNvPr>
          <p:cNvSpPr/>
          <p:nvPr/>
        </p:nvSpPr>
        <p:spPr>
          <a:xfrm>
            <a:off x="1654628" y="746448"/>
            <a:ext cx="7491859" cy="5016758"/>
          </a:xfrm>
          <a:prstGeom prst="rect">
            <a:avLst/>
          </a:prstGeom>
        </p:spPr>
        <p:txBody>
          <a:bodyPr wrap="square">
            <a:spAutoFit/>
          </a:bodyPr>
          <a:lstStyle/>
          <a:p>
            <a:pPr indent="357188" algn="just">
              <a:spcBef>
                <a:spcPts val="600"/>
              </a:spcBef>
            </a:pPr>
            <a:r>
              <a:rPr lang="ro-RO" sz="2000" dirty="0" smtClean="0">
                <a:latin typeface="Arial Black" panose="020B0A04020102020204" pitchFamily="34" charset="0"/>
              </a:rPr>
              <a:t>„Câtă </a:t>
            </a:r>
            <a:r>
              <a:rPr lang="ro-RO" sz="2000" dirty="0" smtClean="0">
                <a:latin typeface="Arial Black" panose="020B0A04020102020204" pitchFamily="34" charset="0"/>
              </a:rPr>
              <a:t>vreme Isus stătuse între Dumnezeu şi omul vinovat, oamenii avuseseră o protecţie asupra lor; dar când El a încetat să mai stea între om şi Tatăl, aceasta a fost îndepărtată şi Satana a avut controlul deplin asupra celor nepocăiţi de la sfârşitul timpului. Era imposibil ca plăgile să fie revărsate în timp ce Isus slujea în Sanctuar; dar când lucrarea Sa de acolo ia sfârşit şi mijlocirea Sa se încheie, nu mai există nimic care să stăvilească mânia lui Dumnezeu, şi aceasta se dezlănţuie cu furie asupra capului neprotejat al păcătosului vinovat, care a dispreţuit mântuirea şi a urât mustrarea. În acel timp înfricoşător, la încheierea mijlocirii lui Isus, sfinţii trăiau fără Mijlocitor înaintea unui Dumnezeu sfânt. Fiecare caz în parte era hotărât, fiecare mărgăritar numărat.”</a:t>
            </a:r>
            <a:endParaRPr lang="ro-RO" sz="2000" dirty="0">
              <a:latin typeface="Arial Black" panose="020B0A04020102020204" pitchFamily="34" charset="0"/>
            </a:endParaRPr>
          </a:p>
        </p:txBody>
      </p:sp>
      <p:sp>
        <p:nvSpPr>
          <p:cNvPr id="3" name="CuadroTexto 2">
            <a:extLst>
              <a:ext uri="{FF2B5EF4-FFF2-40B4-BE49-F238E27FC236}">
                <a16:creationId xmlns:a16="http://schemas.microsoft.com/office/drawing/2014/main" xmlns="" id="{87A525BE-C823-4D34-8195-1F36ACDFED52}"/>
              </a:ext>
            </a:extLst>
          </p:cNvPr>
          <p:cNvSpPr txBox="1"/>
          <p:nvPr/>
        </p:nvSpPr>
        <p:spPr>
          <a:xfrm>
            <a:off x="5809676" y="5951930"/>
            <a:ext cx="3336812" cy="369332"/>
          </a:xfrm>
          <a:prstGeom prst="rect">
            <a:avLst/>
          </a:prstGeom>
          <a:noFill/>
        </p:spPr>
        <p:txBody>
          <a:bodyPr wrap="none" rtlCol="0">
            <a:spAutoFit/>
          </a:bodyPr>
          <a:lstStyle/>
          <a:p>
            <a:pPr algn="r"/>
            <a:r>
              <a:rPr lang="ro-RO" b="1" smtClean="0">
                <a:solidFill>
                  <a:schemeClr val="bg1">
                    <a:lumMod val="85000"/>
                  </a:schemeClr>
                </a:solidFill>
                <a:effectLst>
                  <a:outerShdw blurRad="38100" dist="38100" dir="2700000" algn="tl">
                    <a:srgbClr val="000000">
                      <a:alpha val="43137"/>
                    </a:srgbClr>
                  </a:outerShdw>
                </a:effectLst>
              </a:rPr>
              <a:t>E.G.W. (</a:t>
            </a:r>
            <a:r>
              <a:rPr lang="ro-RO" b="1" smtClean="0">
                <a:solidFill>
                  <a:schemeClr val="bg1">
                    <a:lumMod val="85000"/>
                  </a:schemeClr>
                </a:solidFill>
                <a:effectLst>
                  <a:outerShdw blurRad="38100" dist="38100" dir="2700000" algn="tl">
                    <a:srgbClr val="000000">
                      <a:alpha val="43137"/>
                    </a:srgbClr>
                  </a:outerShdw>
                </a:effectLst>
              </a:rPr>
              <a:t>Scrieri </a:t>
            </a:r>
            <a:r>
              <a:rPr lang="ro-RO" b="1" smtClean="0">
                <a:solidFill>
                  <a:schemeClr val="bg1">
                    <a:lumMod val="85000"/>
                  </a:schemeClr>
                </a:solidFill>
                <a:effectLst>
                  <a:outerShdw blurRad="38100" dist="38100" dir="2700000" algn="tl">
                    <a:srgbClr val="000000">
                      <a:alpha val="43137"/>
                    </a:srgbClr>
                  </a:outerShdw>
                </a:effectLst>
              </a:rPr>
              <a:t>timpurii</a:t>
            </a:r>
            <a:r>
              <a:rPr lang="ro-RO" b="1" smtClean="0">
                <a:solidFill>
                  <a:schemeClr val="bg1">
                    <a:lumMod val="85000"/>
                  </a:schemeClr>
                </a:solidFill>
                <a:effectLst>
                  <a:outerShdw blurRad="38100" dist="38100" dir="2700000" algn="tl">
                    <a:srgbClr val="000000">
                      <a:alpha val="43137"/>
                    </a:srgbClr>
                  </a:outerShdw>
                </a:effectLst>
              </a:rPr>
              <a:t>, </a:t>
            </a:r>
            <a:r>
              <a:rPr lang="ro-RO" b="1" smtClean="0">
                <a:solidFill>
                  <a:schemeClr val="bg1">
                    <a:lumMod val="85000"/>
                  </a:schemeClr>
                </a:solidFill>
                <a:effectLst>
                  <a:outerShdw blurRad="38100" dist="38100" dir="2700000" algn="tl">
                    <a:srgbClr val="000000">
                      <a:alpha val="43137"/>
                    </a:srgbClr>
                  </a:outerShdw>
                </a:effectLst>
              </a:rPr>
              <a:t>pa</a:t>
            </a:r>
            <a:r>
              <a:rPr lang="ro-RO" b="1" smtClean="0">
                <a:solidFill>
                  <a:schemeClr val="bg1">
                    <a:lumMod val="85000"/>
                  </a:schemeClr>
                </a:solidFill>
                <a:effectLst>
                  <a:outerShdw blurRad="38100" dist="38100" dir="2700000" algn="tl">
                    <a:srgbClr val="000000">
                      <a:alpha val="43137"/>
                    </a:srgbClr>
                  </a:outerShdw>
                </a:effectLst>
              </a:rPr>
              <a:t>g. 280)</a:t>
            </a:r>
            <a:endParaRPr lang="ro-RO" b="1">
              <a:solidFill>
                <a:schemeClr val="bg1">
                  <a:lumMod val="8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0744481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417</TotalTime>
  <Words>1258</Words>
  <Application>Microsoft Office PowerPoint</Application>
  <PresentationFormat>Expunere pe ecran (4:3)</PresentationFormat>
  <Paragraphs>47</Paragraphs>
  <Slides>10</Slides>
  <Notes>0</Notes>
  <HiddenSlides>0</HiddenSlides>
  <MMClips>0</MMClips>
  <ScaleCrop>false</ScaleCrop>
  <HeadingPairs>
    <vt:vector size="6" baseType="variant">
      <vt:variant>
        <vt:lpstr>Fonturi utilizate</vt:lpstr>
      </vt:variant>
      <vt:variant>
        <vt:i4>5</vt:i4>
      </vt:variant>
      <vt:variant>
        <vt:lpstr>Temă</vt:lpstr>
      </vt:variant>
      <vt:variant>
        <vt:i4>1</vt:i4>
      </vt:variant>
      <vt:variant>
        <vt:lpstr>Titluri diapozitive</vt:lpstr>
      </vt:variant>
      <vt:variant>
        <vt:i4>10</vt:i4>
      </vt:variant>
    </vt:vector>
  </HeadingPairs>
  <TitlesOfParts>
    <vt:vector size="16" baseType="lpstr">
      <vt:lpstr>Arial</vt:lpstr>
      <vt:lpstr>Calibri</vt:lpstr>
      <vt:lpstr>Comic Sans MS</vt:lpstr>
      <vt:lpstr>Arial Black</vt:lpstr>
      <vt:lpstr>Calibri Light</vt:lpstr>
      <vt:lpstr>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lpstr>Diapozitivul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11 - Ultimele sapte urgii</dc:title>
  <dc:subject>Studiu Biblic, Trim. I, 2019 – Cartea Apocalipsa</dc:subject>
  <dc:creator>Sergio Fustero Carreras</dc:creator>
  <cp:keywords>https://www.fustero.es/index_ro.php</cp:keywords>
  <cp:lastModifiedBy>Administrator</cp:lastModifiedBy>
  <cp:revision>74</cp:revision>
  <dcterms:created xsi:type="dcterms:W3CDTF">2019-02-24T09:02:32Z</dcterms:created>
  <dcterms:modified xsi:type="dcterms:W3CDTF">2019-03-15T08:55:58Z</dcterms:modified>
</cp:coreProperties>
</file>