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8" r:id="rId4"/>
    <p:sldId id="257" r:id="rId5"/>
    <p:sldId id="258" r:id="rId6"/>
    <p:sldId id="259" r:id="rId7"/>
    <p:sldId id="260" r:id="rId8"/>
    <p:sldId id="264" r:id="rId9"/>
    <p:sldId id="265" r:id="rId10"/>
    <p:sldId id="267" r:id="rId11"/>
    <p:sldId id="266"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Arial Black" pitchFamily="34" charset="0"/>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ACCFC"/>
    <a:srgbClr val="5315F1"/>
    <a:srgbClr val="C6A4D0"/>
    <a:srgbClr val="8D53A0"/>
    <a:srgbClr val="8779B7"/>
    <a:srgbClr val="B6AED4"/>
    <a:srgbClr val="36174D"/>
    <a:srgbClr val="BA0201"/>
    <a:srgbClr val="810F09"/>
    <a:srgbClr val="5809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96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1366503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17248559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1393674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290C0-1C76-402E-806C-A4B79FF53895}" type="datetimeFigureOut">
              <a:rPr lang="es-ES" smtClean="0">
                <a:solidFill>
                  <a:prstClr val="black">
                    <a:tint val="75000"/>
                  </a:prstClr>
                </a:solidFill>
              </a:rPr>
              <a:pPr/>
              <a:t>08/02/2019</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ADB22282-E4C0-4B75-82DC-6C5A83EC0F1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57352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4124114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573651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1860487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2801033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640968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2210752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3918598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84F4162D-2124-435F-AC21-B2F64BA044C0}" type="datetimeFigureOut">
              <a:rPr lang="es-ES" smtClean="0"/>
              <a:pPr/>
              <a:t>08/02/2019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4121796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4162D-2124-435F-AC21-B2F64BA044C0}" type="datetimeFigureOut">
              <a:rPr lang="es-ES" smtClean="0"/>
              <a:pPr/>
              <a:t>08/02/2019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3A007-60FB-421E-98D1-8D4B81E75135}" type="slidenum">
              <a:rPr lang="es-ES" smtClean="0"/>
              <a:pPr/>
              <a:t>‹#›</a:t>
            </a:fld>
            <a:endParaRPr lang="es-ES"/>
          </a:p>
        </p:txBody>
      </p:sp>
    </p:spTree>
    <p:extLst>
      <p:ext uri="{BB962C8B-B14F-4D97-AF65-F5344CB8AC3E}">
        <p14:creationId xmlns:p14="http://schemas.microsoft.com/office/powerpoint/2010/main" xmlns="" val="1000031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290C0-1C76-402E-806C-A4B79FF53895}" type="datetimeFigureOut">
              <a:rPr lang="es-ES" smtClean="0">
                <a:solidFill>
                  <a:prstClr val="black">
                    <a:tint val="75000"/>
                  </a:prstClr>
                </a:solidFill>
              </a:rPr>
              <a:pPr/>
              <a:t>08/02/2019</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22282-E4C0-4B75-82DC-6C5A83EC0F10}"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527208419"/>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A0EDE9B3-2665-448E-8011-296353D3DFB7}"/>
              </a:ext>
            </a:extLst>
          </p:cNvPr>
          <p:cNvSpPr txBox="1"/>
          <p:nvPr/>
        </p:nvSpPr>
        <p:spPr>
          <a:xfrm>
            <a:off x="4563290" y="235131"/>
            <a:ext cx="4380411" cy="2384018"/>
          </a:xfrm>
          <a:prstGeom prst="rect">
            <a:avLst/>
          </a:prstGeom>
          <a:noFill/>
        </p:spPr>
        <p:txBody>
          <a:bodyPr wrap="square" rtlCol="0">
            <a:prstTxWarp prst="textDeflateInflateDeflate">
              <a:avLst/>
            </a:prstTxWarp>
            <a:spAutoFit/>
            <a:scene3d>
              <a:camera prst="orthographicFront"/>
              <a:lightRig rig="sunrise" dir="t"/>
            </a:scene3d>
            <a:sp3d extrusionH="57150">
              <a:bevelT w="38100" h="38100"/>
            </a:sp3d>
          </a:bodyPr>
          <a:lstStyle/>
          <a:p>
            <a:pPr lvl="1" algn="ctr"/>
            <a:r>
              <a:rPr lang="ro-RO"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chemeClr val="accent2">
                      <a:satMod val="175000"/>
                      <a:alpha val="40000"/>
                    </a:schemeClr>
                  </a:glow>
                </a:effectLst>
              </a:rPr>
              <a:t>POPORUL LUI DUMNEZEU </a:t>
            </a:r>
            <a:r>
              <a:rPr lang="ro-RO"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chemeClr val="accent2">
                      <a:satMod val="175000"/>
                      <a:alpha val="40000"/>
                    </a:schemeClr>
                  </a:glow>
                </a:effectLst>
              </a:rPr>
              <a:t>SIGILAT</a:t>
            </a:r>
            <a:endParaRPr lang="ro-RO"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chemeClr val="accent2">
                    <a:satMod val="175000"/>
                    <a:alpha val="40000"/>
                  </a:schemeClr>
                </a:glow>
              </a:effectLst>
            </a:endParaRPr>
          </a:p>
        </p:txBody>
      </p:sp>
      <p:sp>
        <p:nvSpPr>
          <p:cNvPr id="5" name="CuadroTexto 4">
            <a:extLst>
              <a:ext uri="{FF2B5EF4-FFF2-40B4-BE49-F238E27FC236}">
                <a16:creationId xmlns:a16="http://schemas.microsoft.com/office/drawing/2014/main" xmlns="" id="{B8883819-576B-42A2-A979-53B411A1A0E2}"/>
              </a:ext>
            </a:extLst>
          </p:cNvPr>
          <p:cNvSpPr txBox="1"/>
          <p:nvPr/>
        </p:nvSpPr>
        <p:spPr>
          <a:xfrm>
            <a:off x="99091" y="6331131"/>
            <a:ext cx="3349250" cy="369332"/>
          </a:xfrm>
          <a:prstGeom prst="rect">
            <a:avLst/>
          </a:prstGeom>
          <a:noFill/>
        </p:spPr>
        <p:txBody>
          <a:bodyPr wrap="none" rtlCol="0">
            <a:spAutoFit/>
          </a:bodyPr>
          <a:lstStyle/>
          <a:p>
            <a:r>
              <a:rPr lang="ro-RO" b="1" dirty="0" smtClean="0">
                <a:solidFill>
                  <a:srgbClr val="D7B463"/>
                </a:solidFill>
              </a:rPr>
              <a:t>Studiul 6 pentru 9 februarie 2019</a:t>
            </a:r>
            <a:endParaRPr lang="ro-RO" b="1" dirty="0">
              <a:solidFill>
                <a:srgbClr val="D7B463"/>
              </a:solidFill>
            </a:endParaRPr>
          </a:p>
        </p:txBody>
      </p:sp>
    </p:spTree>
    <p:extLst>
      <p:ext uri="{BB962C8B-B14F-4D97-AF65-F5344CB8AC3E}">
        <p14:creationId xmlns:p14="http://schemas.microsoft.com/office/powerpoint/2010/main" xmlns="" val="33191530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1088D56-7905-4ADF-858B-A34878FED78B}"/>
              </a:ext>
            </a:extLst>
          </p:cNvPr>
          <p:cNvSpPr/>
          <p:nvPr/>
        </p:nvSpPr>
        <p:spPr>
          <a:xfrm>
            <a:off x="1583376" y="1323229"/>
            <a:ext cx="6757853" cy="4401205"/>
          </a:xfrm>
          <a:prstGeom prst="rect">
            <a:avLst/>
          </a:prstGeom>
        </p:spPr>
        <p:txBody>
          <a:bodyPr wrap="square">
            <a:spAutoFit/>
          </a:bodyPr>
          <a:lstStyle/>
          <a:p>
            <a:pPr>
              <a:spcBef>
                <a:spcPts val="600"/>
              </a:spcBef>
            </a:pPr>
            <a:r>
              <a:rPr lang="es-ES" sz="2000" dirty="0" smtClean="0">
                <a:latin typeface="Arial Black" panose="020B0A04020102020204" pitchFamily="34" charset="0"/>
              </a:rPr>
              <a:t>„</a:t>
            </a:r>
            <a:r>
              <a:rPr lang="ro-RO" sz="2000" dirty="0" smtClean="0">
                <a:latin typeface="Arial Black" panose="020B0A04020102020204" pitchFamily="34" charset="0"/>
              </a:rPr>
              <a:t>Toţi </a:t>
            </a:r>
            <a:r>
              <a:rPr lang="ro-RO" sz="2000" dirty="0">
                <a:latin typeface="Arial Black" panose="020B0A04020102020204" pitchFamily="34" charset="0"/>
              </a:rPr>
              <a:t>acei a căror nume se vor găsi scrise în cartea </a:t>
            </a:r>
            <a:r>
              <a:rPr lang="ro-RO" sz="2000" dirty="0" smtClean="0">
                <a:latin typeface="Arial Black" panose="020B0A04020102020204" pitchFamily="34" charset="0"/>
              </a:rPr>
              <a:t>vieţii </a:t>
            </a:r>
            <a:r>
              <a:rPr lang="ro-RO" sz="2000" dirty="0">
                <a:latin typeface="Arial Black" panose="020B0A04020102020204" pitchFamily="34" charset="0"/>
              </a:rPr>
              <a:t>Mielului, vor lupta cu curaj bătăliile Domnului</a:t>
            </a:r>
            <a:r>
              <a:rPr lang="es-ES" sz="2000" dirty="0">
                <a:latin typeface="Arial Black" panose="020B0A04020102020204" pitchFamily="34" charset="0"/>
              </a:rPr>
              <a:t>. </a:t>
            </a:r>
            <a:r>
              <a:rPr lang="ro-RO" sz="2000" dirty="0">
                <a:latin typeface="Arial Black" panose="020B0A04020102020204" pitchFamily="34" charset="0"/>
              </a:rPr>
              <a:t>Vor muncii asiduu pentru a discerne </a:t>
            </a:r>
            <a:r>
              <a:rPr lang="ro-RO" sz="2000" dirty="0" smtClean="0">
                <a:latin typeface="Arial Black" panose="020B0A04020102020204" pitchFamily="34" charset="0"/>
              </a:rPr>
              <a:t>şi </a:t>
            </a:r>
            <a:r>
              <a:rPr lang="ro-RO" sz="2000" dirty="0">
                <a:latin typeface="Arial Black" panose="020B0A04020102020204" pitchFamily="34" charset="0"/>
              </a:rPr>
              <a:t>respinge toate ispitele </a:t>
            </a:r>
            <a:r>
              <a:rPr lang="ro-RO" sz="2000" dirty="0" smtClean="0">
                <a:latin typeface="Arial Black" panose="020B0A04020102020204" pitchFamily="34" charset="0"/>
              </a:rPr>
              <a:t>şi </a:t>
            </a:r>
            <a:r>
              <a:rPr lang="ro-RO" sz="2000" dirty="0">
                <a:latin typeface="Arial Black" panose="020B0A04020102020204" pitchFamily="34" charset="0"/>
              </a:rPr>
              <a:t>orice lucru rău. Vor </a:t>
            </a:r>
            <a:r>
              <a:rPr lang="ro-RO" sz="2000" dirty="0" smtClean="0">
                <a:latin typeface="Arial Black" panose="020B0A04020102020204" pitchFamily="34" charset="0"/>
              </a:rPr>
              <a:t>simţi </a:t>
            </a:r>
            <a:r>
              <a:rPr lang="ro-RO" sz="2000" dirty="0">
                <a:latin typeface="Arial Black" panose="020B0A04020102020204" pitchFamily="34" charset="0"/>
              </a:rPr>
              <a:t>că ochiul lui Dumnezeu este asupra lor </a:t>
            </a:r>
            <a:r>
              <a:rPr lang="ro-RO" sz="2000" dirty="0" smtClean="0">
                <a:latin typeface="Arial Black" panose="020B0A04020102020204" pitchFamily="34" charset="0"/>
              </a:rPr>
              <a:t>şi </a:t>
            </a:r>
            <a:r>
              <a:rPr lang="ro-RO" sz="2000" dirty="0">
                <a:latin typeface="Arial Black" panose="020B0A04020102020204" pitchFamily="34" charset="0"/>
              </a:rPr>
              <a:t>că se </a:t>
            </a:r>
            <a:r>
              <a:rPr lang="ro-RO" sz="2000" dirty="0" smtClean="0">
                <a:latin typeface="Arial Black" panose="020B0A04020102020204" pitchFamily="34" charset="0"/>
              </a:rPr>
              <a:t>aşteaptă </a:t>
            </a:r>
            <a:r>
              <a:rPr lang="ro-RO" sz="2000" dirty="0">
                <a:latin typeface="Arial Black" panose="020B0A04020102020204" pitchFamily="34" charset="0"/>
              </a:rPr>
              <a:t>cea mai strictă fidelitate. Asemenea unei </a:t>
            </a:r>
            <a:r>
              <a:rPr lang="ro-RO" sz="2000" dirty="0" smtClean="0">
                <a:latin typeface="Arial Black" panose="020B0A04020102020204" pitchFamily="34" charset="0"/>
              </a:rPr>
              <a:t>sentinele credincioase</a:t>
            </a:r>
            <a:r>
              <a:rPr lang="ro-RO" sz="2000" dirty="0">
                <a:latin typeface="Arial Black" panose="020B0A04020102020204" pitchFamily="34" charset="0"/>
              </a:rPr>
              <a:t>, se vor </a:t>
            </a:r>
            <a:r>
              <a:rPr lang="ro-RO" sz="2000" dirty="0" smtClean="0">
                <a:latin typeface="Arial Black" panose="020B0A04020102020204" pitchFamily="34" charset="0"/>
              </a:rPr>
              <a:t>menţine </a:t>
            </a:r>
            <a:r>
              <a:rPr lang="ro-RO" sz="2000" dirty="0">
                <a:latin typeface="Arial Black" panose="020B0A04020102020204" pitchFamily="34" charset="0"/>
              </a:rPr>
              <a:t>pe baricade, pentru ca Satana să nu poată trece deghizat în înger de lumină </a:t>
            </a:r>
            <a:r>
              <a:rPr lang="ro-RO" sz="2000" dirty="0" smtClean="0">
                <a:latin typeface="Arial Black" panose="020B0A04020102020204" pitchFamily="34" charset="0"/>
              </a:rPr>
              <a:t>şi </a:t>
            </a:r>
            <a:r>
              <a:rPr lang="ro-RO" sz="2000" dirty="0">
                <a:latin typeface="Arial Black" panose="020B0A04020102020204" pitchFamily="34" charset="0"/>
              </a:rPr>
              <a:t>să </a:t>
            </a:r>
            <a:r>
              <a:rPr lang="ro-RO" sz="2000" dirty="0" smtClean="0">
                <a:latin typeface="Arial Black" panose="020B0A04020102020204" pitchFamily="34" charset="0"/>
              </a:rPr>
              <a:t>îşi </a:t>
            </a:r>
            <a:r>
              <a:rPr lang="ro-RO" sz="2000" dirty="0">
                <a:latin typeface="Arial Black" panose="020B0A04020102020204" pitchFamily="34" charset="0"/>
              </a:rPr>
              <a:t>realizeze lucrarea de moarte între ei</a:t>
            </a:r>
            <a:r>
              <a:rPr lang="es-ES" sz="2000" dirty="0">
                <a:latin typeface="Arial Black" panose="020B0A04020102020204" pitchFamily="34" charset="0"/>
              </a:rPr>
              <a:t>... </a:t>
            </a:r>
            <a:r>
              <a:rPr lang="ro-RO" sz="2000" dirty="0" smtClean="0">
                <a:latin typeface="Arial Black" panose="020B0A04020102020204" pitchFamily="34" charset="0"/>
              </a:rPr>
              <a:t>Îşi </a:t>
            </a:r>
            <a:r>
              <a:rPr lang="ro-RO" sz="2000" dirty="0">
                <a:latin typeface="Arial Black" panose="020B0A04020102020204" pitchFamily="34" charset="0"/>
              </a:rPr>
              <a:t>vor spăla hainele caracterului </a:t>
            </a:r>
            <a:r>
              <a:rPr lang="ro-RO" sz="2000" dirty="0" smtClean="0">
                <a:latin typeface="Arial Black" panose="020B0A04020102020204" pitchFamily="34" charset="0"/>
              </a:rPr>
              <a:t>şi </a:t>
            </a:r>
            <a:r>
              <a:rPr lang="ro-RO" sz="2000" dirty="0">
                <a:latin typeface="Arial Black" panose="020B0A04020102020204" pitchFamily="34" charset="0"/>
              </a:rPr>
              <a:t>le vor albi în sângele Mielului</a:t>
            </a:r>
            <a:r>
              <a:rPr lang="es-ES" sz="2000" dirty="0">
                <a:latin typeface="Arial Black" panose="020B0A04020102020204" pitchFamily="34" charset="0"/>
              </a:rPr>
              <a:t>. </a:t>
            </a:r>
            <a:r>
              <a:rPr lang="ro-RO" sz="2000" dirty="0" smtClean="0">
                <a:latin typeface="Arial Black" panose="020B0A04020102020204" pitchFamily="34" charset="0"/>
              </a:rPr>
              <a:t>Aceştia </a:t>
            </a:r>
            <a:r>
              <a:rPr lang="ro-RO" sz="2000" dirty="0">
                <a:latin typeface="Arial Black" panose="020B0A04020102020204" pitchFamily="34" charset="0"/>
              </a:rPr>
              <a:t>vor intona cântece de </a:t>
            </a:r>
            <a:r>
              <a:rPr lang="ro-RO" sz="2000" dirty="0" smtClean="0">
                <a:latin typeface="Arial Black" panose="020B0A04020102020204" pitchFamily="34" charset="0"/>
              </a:rPr>
              <a:t>biruinţă </a:t>
            </a:r>
            <a:r>
              <a:rPr lang="ro-RO" sz="2000" dirty="0">
                <a:latin typeface="Arial Black" panose="020B0A04020102020204" pitchFamily="34" charset="0"/>
              </a:rPr>
              <a:t>în </a:t>
            </a:r>
            <a:r>
              <a:rPr lang="ro-RO" sz="2000" dirty="0" smtClean="0">
                <a:latin typeface="Arial Black" panose="020B0A04020102020204" pitchFamily="34" charset="0"/>
              </a:rPr>
              <a:t>împărăţia </a:t>
            </a:r>
            <a:r>
              <a:rPr lang="ro-RO" sz="2000">
                <a:latin typeface="Arial Black" panose="020B0A04020102020204" pitchFamily="34" charset="0"/>
              </a:rPr>
              <a:t>slavei</a:t>
            </a:r>
            <a:r>
              <a:rPr lang="ro-RO" sz="2000" smtClean="0">
                <a:latin typeface="Arial Black" panose="020B0A04020102020204" pitchFamily="34" charset="0"/>
              </a:rPr>
              <a:t>.</a:t>
            </a:r>
            <a:r>
              <a:rPr lang="es-ES" sz="2000" smtClean="0">
                <a:latin typeface="Arial Black" panose="020B0A04020102020204" pitchFamily="34" charset="0"/>
              </a:rPr>
              <a:t>”</a:t>
            </a:r>
            <a:endParaRPr lang="es-ES" sz="2000" dirty="0">
              <a:latin typeface="Arial Black" panose="020B0A04020102020204" pitchFamily="34" charset="0"/>
            </a:endParaRPr>
          </a:p>
        </p:txBody>
      </p:sp>
      <p:sp>
        <p:nvSpPr>
          <p:cNvPr id="3" name="CuadroTexto 2">
            <a:extLst>
              <a:ext uri="{FF2B5EF4-FFF2-40B4-BE49-F238E27FC236}">
                <a16:creationId xmlns:a16="http://schemas.microsoft.com/office/drawing/2014/main" xmlns="" id="{28E5704C-1458-4A28-8809-97D2042EDFE7}"/>
              </a:ext>
            </a:extLst>
          </p:cNvPr>
          <p:cNvSpPr txBox="1"/>
          <p:nvPr/>
        </p:nvSpPr>
        <p:spPr>
          <a:xfrm>
            <a:off x="5193043" y="5826034"/>
            <a:ext cx="3665426" cy="369332"/>
          </a:xfrm>
          <a:prstGeom prst="rect">
            <a:avLst/>
          </a:prstGeom>
          <a:noFill/>
        </p:spPr>
        <p:txBody>
          <a:bodyPr wrap="none" rtlCol="0">
            <a:spAutoFit/>
          </a:bodyPr>
          <a:lstStyle/>
          <a:p>
            <a:pPr algn="r"/>
            <a:r>
              <a:rPr lang="es-ES" b="1" dirty="0">
                <a:solidFill>
                  <a:srgbClr val="DACCFC"/>
                </a:solidFill>
              </a:rPr>
              <a:t>E.G.W. </a:t>
            </a:r>
            <a:r>
              <a:rPr lang="es-ES" b="1" dirty="0" smtClean="0">
                <a:solidFill>
                  <a:srgbClr val="DACCFC"/>
                </a:solidFill>
              </a:rPr>
              <a:t>(</a:t>
            </a:r>
            <a:r>
              <a:rPr lang="ro-RO" b="1" dirty="0" smtClean="0">
                <a:solidFill>
                  <a:srgbClr val="DACCFC"/>
                </a:solidFill>
              </a:rPr>
              <a:t>Viaţa </a:t>
            </a:r>
            <a:r>
              <a:rPr lang="ro-RO" b="1" dirty="0">
                <a:solidFill>
                  <a:srgbClr val="DACCFC"/>
                </a:solidFill>
              </a:rPr>
              <a:t>mea azi,</a:t>
            </a:r>
            <a:r>
              <a:rPr lang="es-ES" b="1" dirty="0">
                <a:solidFill>
                  <a:srgbClr val="DACCFC"/>
                </a:solidFill>
              </a:rPr>
              <a:t> 13 </a:t>
            </a:r>
            <a:r>
              <a:rPr lang="ro-RO" b="1" dirty="0">
                <a:solidFill>
                  <a:srgbClr val="DACCFC"/>
                </a:solidFill>
              </a:rPr>
              <a:t>noiembrie</a:t>
            </a:r>
            <a:r>
              <a:rPr lang="es-ES" b="1" dirty="0">
                <a:solidFill>
                  <a:srgbClr val="DACCFC"/>
                </a:solidFill>
              </a:rPr>
              <a:t>)</a:t>
            </a:r>
          </a:p>
        </p:txBody>
      </p:sp>
    </p:spTree>
    <p:extLst>
      <p:ext uri="{BB962C8B-B14F-4D97-AF65-F5344CB8AC3E}">
        <p14:creationId xmlns:p14="http://schemas.microsoft.com/office/powerpoint/2010/main" xmlns="" val="897738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AC3D6BE-26D2-4EFC-861A-721AFFA757E1}"/>
              </a:ext>
            </a:extLst>
          </p:cNvPr>
          <p:cNvSpPr/>
          <p:nvPr/>
        </p:nvSpPr>
        <p:spPr>
          <a:xfrm>
            <a:off x="257908" y="5333283"/>
            <a:ext cx="8616462" cy="1323439"/>
          </a:xfrm>
          <a:prstGeom prst="rect">
            <a:avLst/>
          </a:prstGeom>
        </p:spPr>
        <p:txBody>
          <a:bodyPr wrap="square">
            <a:spAutoFit/>
          </a:bodyPr>
          <a:lstStyle/>
          <a:p>
            <a:pPr algn="ctr"/>
            <a:r>
              <a:rPr lang="ro-RO" sz="2800" b="1" dirty="0" smtClean="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rPr>
              <a:t>„</a:t>
            </a:r>
            <a:r>
              <a:rPr lang="ro-RO" sz="2800" b="1" dirty="0" smtClean="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rPr>
              <a:t>Aceştia </a:t>
            </a:r>
            <a:r>
              <a:rPr lang="ro-RO" sz="2800" b="1" dirty="0" smtClean="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rPr>
              <a:t>vin din necazul cel mare; ei </a:t>
            </a:r>
            <a:r>
              <a:rPr lang="ro-RO" sz="2800" b="1" dirty="0" smtClean="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rPr>
              <a:t>şi-au </a:t>
            </a:r>
            <a:r>
              <a:rPr lang="ro-RO" sz="2800" b="1" dirty="0" smtClean="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rPr>
              <a:t>spălat hainele </a:t>
            </a:r>
            <a:r>
              <a:rPr lang="ro-RO" sz="2800" b="1" dirty="0" smtClean="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rPr>
              <a:t>şi </a:t>
            </a:r>
            <a:r>
              <a:rPr lang="ro-RO" sz="2800" b="1" dirty="0" smtClean="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rPr>
              <a:t>le-au albit în sângele Mielului.”</a:t>
            </a:r>
          </a:p>
          <a:p>
            <a:pPr algn="ctr"/>
            <a:r>
              <a:rPr lang="ro-RO" sz="2400" b="1" dirty="0" smtClean="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rPr>
              <a:t>(Apocalipsa 7:14)</a:t>
            </a:r>
            <a:endParaRPr lang="ro-RO" sz="2400" b="1" dirty="0">
              <a:ln w="6600">
                <a:solidFill>
                  <a:srgbClr val="550105"/>
                </a:solidFill>
                <a:prstDash val="solid"/>
              </a:ln>
              <a:pattFill prst="dotDmnd">
                <a:fgClr>
                  <a:srgbClr val="CB9891"/>
                </a:fgClr>
                <a:bgClr>
                  <a:prstClr val="white"/>
                </a:bgClr>
              </a:pattFill>
              <a:effectLst>
                <a:outerShdw dist="38100" dir="2700000" algn="tl" rotWithShape="0">
                  <a:srgbClr val="550105"/>
                </a:outerShdw>
              </a:effectLst>
              <a:latin typeface="Comic Sans MS" panose="030F0702030302020204" pitchFamily="66" charset="0"/>
            </a:endParaRPr>
          </a:p>
        </p:txBody>
      </p:sp>
    </p:spTree>
    <p:extLst>
      <p:ext uri="{BB962C8B-B14F-4D97-AF65-F5344CB8AC3E}">
        <p14:creationId xmlns="" xmlns:p14="http://schemas.microsoft.com/office/powerpoint/2010/main" val="250603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4000">
              <a:schemeClr val="accent4">
                <a:lumMod val="60000"/>
                <a:lumOff val="40000"/>
              </a:schemeClr>
            </a:gs>
            <a:gs pos="87000">
              <a:schemeClr val="accent4">
                <a:lumMod val="20000"/>
                <a:lumOff val="80000"/>
              </a:schemeClr>
            </a:gs>
          </a:gsLst>
          <a:lin ang="5400000" scaled="0"/>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257E4BD-8545-43A3-A0F9-0829C84E6728}"/>
              </a:ext>
            </a:extLst>
          </p:cNvPr>
          <p:cNvSpPr txBox="1"/>
          <p:nvPr/>
        </p:nvSpPr>
        <p:spPr>
          <a:xfrm>
            <a:off x="4204132" y="4025008"/>
            <a:ext cx="4939868" cy="2400657"/>
          </a:xfrm>
          <a:prstGeom prst="rect">
            <a:avLst/>
          </a:prstGeom>
        </p:spPr>
        <p:txBody>
          <a:bodyPr vert="horz" lIns="91440" tIns="45720" rIns="91440" bIns="45720" rtlCol="0" anchor="b">
            <a:spAutoFit/>
          </a:bodyPr>
          <a:lstStyle/>
          <a:p>
            <a:pPr defTabSz="914400">
              <a:lnSpc>
                <a:spcPct val="90000"/>
              </a:lnSpc>
              <a:spcBef>
                <a:spcPts val="1200"/>
              </a:spcBef>
              <a:spcAft>
                <a:spcPts val="600"/>
              </a:spcAft>
            </a:pPr>
            <a:r>
              <a:rPr lang="ro-RO" sz="2000" b="1" dirty="0">
                <a:solidFill>
                  <a:srgbClr val="2523B3"/>
                </a:solidFill>
                <a:ea typeface="+mj-ea"/>
                <a:cs typeface="+mj-cs"/>
              </a:rPr>
              <a:t>Cele 4 </a:t>
            </a:r>
            <a:r>
              <a:rPr lang="ro-RO" sz="2000" b="1" dirty="0" smtClean="0">
                <a:solidFill>
                  <a:srgbClr val="2523B3"/>
                </a:solidFill>
                <a:ea typeface="+mj-ea"/>
                <a:cs typeface="+mj-cs"/>
              </a:rPr>
              <a:t>vânturi. </a:t>
            </a:r>
            <a:r>
              <a:rPr lang="ro-RO" sz="2000" b="1" dirty="0" smtClean="0">
                <a:ea typeface="+mj-ea"/>
                <a:cs typeface="+mj-cs"/>
              </a:rPr>
              <a:t>Apocalipsa 7:1-3.</a:t>
            </a:r>
          </a:p>
          <a:p>
            <a:pPr defTabSz="914400">
              <a:lnSpc>
                <a:spcPct val="90000"/>
              </a:lnSpc>
              <a:spcBef>
                <a:spcPts val="1200"/>
              </a:spcBef>
              <a:spcAft>
                <a:spcPts val="600"/>
              </a:spcAft>
            </a:pPr>
            <a:r>
              <a:rPr lang="ro-RO" sz="2000" b="1" dirty="0" smtClean="0">
                <a:solidFill>
                  <a:srgbClr val="8D00EB"/>
                </a:solidFill>
                <a:ea typeface="+mj-ea"/>
                <a:cs typeface="+mj-cs"/>
              </a:rPr>
              <a:t>Cei 144.000 pecetluiţi. </a:t>
            </a:r>
            <a:r>
              <a:rPr lang="ro-RO" sz="2000" b="1" dirty="0" smtClean="0">
                <a:ea typeface="+mj-ea"/>
                <a:cs typeface="+mj-cs"/>
              </a:rPr>
              <a:t>Apocalipsa 7:4-8.</a:t>
            </a:r>
          </a:p>
          <a:p>
            <a:pPr defTabSz="914400">
              <a:lnSpc>
                <a:spcPct val="90000"/>
              </a:lnSpc>
              <a:spcBef>
                <a:spcPts val="1200"/>
              </a:spcBef>
              <a:spcAft>
                <a:spcPts val="600"/>
              </a:spcAft>
            </a:pPr>
            <a:r>
              <a:rPr lang="ro-RO" sz="2000" b="1" dirty="0" smtClean="0">
                <a:solidFill>
                  <a:srgbClr val="E8008F"/>
                </a:solidFill>
                <a:ea typeface="+mj-ea"/>
                <a:cs typeface="+mj-cs"/>
              </a:rPr>
              <a:t>Marea gloată. </a:t>
            </a:r>
            <a:r>
              <a:rPr lang="ro-RO" sz="2000" b="1" dirty="0" smtClean="0">
                <a:ea typeface="+mj-ea"/>
                <a:cs typeface="+mj-cs"/>
              </a:rPr>
              <a:t>Apocalipsa 7:9-17.</a:t>
            </a:r>
          </a:p>
          <a:p>
            <a:pPr defTabSz="914400">
              <a:lnSpc>
                <a:spcPct val="90000"/>
              </a:lnSpc>
              <a:spcBef>
                <a:spcPts val="1200"/>
              </a:spcBef>
              <a:spcAft>
                <a:spcPts val="600"/>
              </a:spcAft>
            </a:pPr>
            <a:r>
              <a:rPr lang="ro-RO" sz="2000" b="1" dirty="0" smtClean="0">
                <a:solidFill>
                  <a:srgbClr val="0C9863"/>
                </a:solidFill>
                <a:ea typeface="+mj-ea"/>
                <a:cs typeface="+mj-cs"/>
              </a:rPr>
              <a:t>Primele </a:t>
            </a:r>
            <a:r>
              <a:rPr lang="ro-RO" sz="2000" b="1" dirty="0">
                <a:solidFill>
                  <a:srgbClr val="0C9863"/>
                </a:solidFill>
                <a:ea typeface="+mj-ea"/>
                <a:cs typeface="+mj-cs"/>
              </a:rPr>
              <a:t>roade </a:t>
            </a:r>
            <a:r>
              <a:rPr lang="ro-RO" sz="2000" b="1" dirty="0" smtClean="0">
                <a:solidFill>
                  <a:srgbClr val="0C9863"/>
                </a:solidFill>
                <a:ea typeface="+mj-ea"/>
                <a:cs typeface="+mj-cs"/>
              </a:rPr>
              <a:t>necontaminate. </a:t>
            </a:r>
            <a:r>
              <a:rPr lang="ro-RO" sz="2000" b="1" dirty="0" smtClean="0">
                <a:ea typeface="+mj-ea"/>
                <a:cs typeface="+mj-cs"/>
              </a:rPr>
              <a:t>Apoc. 14:1-4.</a:t>
            </a:r>
          </a:p>
          <a:p>
            <a:pPr defTabSz="914400">
              <a:lnSpc>
                <a:spcPct val="90000"/>
              </a:lnSpc>
              <a:spcBef>
                <a:spcPts val="1200"/>
              </a:spcBef>
              <a:spcAft>
                <a:spcPts val="600"/>
              </a:spcAft>
            </a:pPr>
            <a:r>
              <a:rPr lang="ro-RO" sz="2000" b="1" dirty="0" smtClean="0">
                <a:solidFill>
                  <a:srgbClr val="E94300"/>
                </a:solidFill>
                <a:ea typeface="+mj-ea"/>
                <a:cs typeface="+mj-cs"/>
              </a:rPr>
              <a:t>Fără </a:t>
            </a:r>
            <a:r>
              <a:rPr lang="ro-RO" sz="2000" b="1" dirty="0">
                <a:solidFill>
                  <a:srgbClr val="E94300"/>
                </a:solidFill>
                <a:ea typeface="+mj-ea"/>
                <a:cs typeface="+mj-cs"/>
              </a:rPr>
              <a:t>minciună </a:t>
            </a:r>
            <a:r>
              <a:rPr lang="ro-RO" sz="2000" b="1" dirty="0" smtClean="0">
                <a:solidFill>
                  <a:srgbClr val="E94300"/>
                </a:solidFill>
                <a:ea typeface="+mj-ea"/>
                <a:cs typeface="+mj-cs"/>
              </a:rPr>
              <a:t>şi </a:t>
            </a:r>
            <a:r>
              <a:rPr lang="ro-RO" sz="2000" b="1" dirty="0">
                <a:solidFill>
                  <a:srgbClr val="E94300"/>
                </a:solidFill>
                <a:ea typeface="+mj-ea"/>
                <a:cs typeface="+mj-cs"/>
              </a:rPr>
              <a:t>fără </a:t>
            </a:r>
            <a:r>
              <a:rPr lang="ro-RO" sz="2000" b="1" dirty="0" smtClean="0">
                <a:solidFill>
                  <a:srgbClr val="E94300"/>
                </a:solidFill>
                <a:ea typeface="+mj-ea"/>
                <a:cs typeface="+mj-cs"/>
              </a:rPr>
              <a:t>pată. </a:t>
            </a:r>
            <a:r>
              <a:rPr lang="ro-RO" sz="2000" b="1" dirty="0" smtClean="0">
                <a:ea typeface="+mj-ea"/>
                <a:cs typeface="+mj-cs"/>
              </a:rPr>
              <a:t>Apocalipsa 14:5.</a:t>
            </a:r>
            <a:endParaRPr lang="ro-RO" sz="2000" b="1" dirty="0">
              <a:ea typeface="+mj-ea"/>
              <a:cs typeface="+mj-cs"/>
            </a:endParaRPr>
          </a:p>
        </p:txBody>
      </p:sp>
      <p:pic>
        <p:nvPicPr>
          <p:cNvPr id="5" name="Imagen 4">
            <a:extLst>
              <a:ext uri="{FF2B5EF4-FFF2-40B4-BE49-F238E27FC236}">
                <a16:creationId xmlns:a16="http://schemas.microsoft.com/office/drawing/2014/main" xmlns="" id="{6B01F31D-2DBF-4A5B-A363-7C38C337E4A5}"/>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l="21362" r="21356"/>
          <a:stretch/>
        </p:blipFill>
        <p:spPr>
          <a:xfrm>
            <a:off x="20" y="10"/>
            <a:ext cx="3476673" cy="6857990"/>
          </a:xfrm>
          <a:prstGeom prst="rect">
            <a:avLst/>
          </a:prstGeom>
          <a:effectLst/>
        </p:spPr>
      </p:pic>
      <p:cxnSp>
        <p:nvCxnSpPr>
          <p:cNvPr id="34" name="Straight Connector 33">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10700" y="2115117"/>
            <a:ext cx="4732020" cy="0"/>
          </a:xfrm>
          <a:prstGeom prst="line">
            <a:avLst/>
          </a:prstGeom>
          <a:ln w="19050">
            <a:solidFill>
              <a:srgbClr val="A3F1FF"/>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xmlns="" id="{CBF02DD0-B5E8-4030-8992-0DB3FE771277}"/>
              </a:ext>
            </a:extLst>
          </p:cNvPr>
          <p:cNvSpPr/>
          <p:nvPr/>
        </p:nvSpPr>
        <p:spPr>
          <a:xfrm>
            <a:off x="3476693" y="2029097"/>
            <a:ext cx="5667287" cy="314707"/>
          </a:xfrm>
          <a:prstGeom prst="rect">
            <a:avLst/>
          </a:prstGeom>
          <a:solidFill>
            <a:srgbClr val="FFE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CuadroTexto 2">
            <a:extLst>
              <a:ext uri="{FF2B5EF4-FFF2-40B4-BE49-F238E27FC236}">
                <a16:creationId xmlns:a16="http://schemas.microsoft.com/office/drawing/2014/main" xmlns="" id="{9143364B-6777-403D-8DD9-D2ECE3CCB272}"/>
              </a:ext>
            </a:extLst>
          </p:cNvPr>
          <p:cNvSpPr txBox="1"/>
          <p:nvPr/>
        </p:nvSpPr>
        <p:spPr>
          <a:xfrm>
            <a:off x="3713644" y="505603"/>
            <a:ext cx="5193384" cy="3046988"/>
          </a:xfrm>
          <a:prstGeom prst="rect">
            <a:avLst/>
          </a:prstGeom>
        </p:spPr>
        <p:txBody>
          <a:bodyPr vert="horz" wrap="square" lIns="91440" tIns="45720" rIns="91440" bIns="45720" rtlCol="0">
            <a:spAutoFit/>
          </a:bodyPr>
          <a:lstStyle/>
          <a:p>
            <a:pPr defTabSz="914400">
              <a:lnSpc>
                <a:spcPct val="90000"/>
              </a:lnSpc>
              <a:spcBef>
                <a:spcPts val="1200"/>
              </a:spcBef>
              <a:spcAft>
                <a:spcPts val="600"/>
              </a:spcAft>
            </a:pPr>
            <a:r>
              <a:rPr lang="ro-RO" sz="2000" b="1" dirty="0" smtClean="0"/>
              <a:t>Cei 144.000 sigilaţi </a:t>
            </a:r>
            <a:r>
              <a:rPr lang="ro-RO" sz="2000" b="1" dirty="0"/>
              <a:t>sunt </a:t>
            </a:r>
            <a:r>
              <a:rPr lang="ro-RO" sz="2000" b="1" dirty="0" smtClean="0"/>
              <a:t>prezentaţi </a:t>
            </a:r>
            <a:r>
              <a:rPr lang="ro-RO" sz="2000" b="1" dirty="0"/>
              <a:t>în două ocazii paralele: Apocalipsa 7 </a:t>
            </a:r>
            <a:r>
              <a:rPr lang="ro-RO" sz="2000" b="1" dirty="0" smtClean="0"/>
              <a:t>şi 14:1-5.</a:t>
            </a:r>
          </a:p>
          <a:p>
            <a:pPr defTabSz="914400">
              <a:lnSpc>
                <a:spcPct val="90000"/>
              </a:lnSpc>
              <a:spcBef>
                <a:spcPts val="1200"/>
              </a:spcBef>
              <a:spcAft>
                <a:spcPts val="600"/>
              </a:spcAft>
            </a:pPr>
            <a:r>
              <a:rPr lang="ro-RO" sz="2000" b="1" dirty="0" smtClean="0"/>
              <a:t>În </a:t>
            </a:r>
            <a:r>
              <a:rPr lang="ro-RO" sz="2000" b="1" dirty="0"/>
              <a:t>prima ocazie, rămân în picioare înaintea iminentei veniri a Mielului. În a doua, sunt cei care au refuzat să primească semnul fiarei. </a:t>
            </a:r>
          </a:p>
          <a:p>
            <a:pPr defTabSz="914400">
              <a:lnSpc>
                <a:spcPct val="90000"/>
              </a:lnSpc>
              <a:spcBef>
                <a:spcPts val="1200"/>
              </a:spcBef>
              <a:spcAft>
                <a:spcPts val="600"/>
              </a:spcAft>
            </a:pPr>
            <a:r>
              <a:rPr lang="ro-RO" sz="2000" b="1" dirty="0" smtClean="0"/>
              <a:t>Aceştia </a:t>
            </a:r>
            <a:r>
              <a:rPr lang="ro-RO" sz="2000" b="1" dirty="0"/>
              <a:t>completează numărul celor </a:t>
            </a:r>
            <a:r>
              <a:rPr lang="ro-RO" sz="2000" b="1" dirty="0" smtClean="0"/>
              <a:t>răscumpăraţi </a:t>
            </a:r>
            <a:r>
              <a:rPr lang="ro-RO" sz="2000" b="1" dirty="0"/>
              <a:t>– </a:t>
            </a:r>
            <a:r>
              <a:rPr lang="ro-RO" sz="2000" b="1" dirty="0" smtClean="0"/>
              <a:t>sigilaţi </a:t>
            </a:r>
            <a:r>
              <a:rPr lang="ro-RO" sz="2000" b="1" dirty="0"/>
              <a:t>pentru mântuire -, o mare </a:t>
            </a:r>
            <a:r>
              <a:rPr lang="ro-RO" sz="2000" b="1" dirty="0" smtClean="0"/>
              <a:t>mulţime „orice </a:t>
            </a:r>
            <a:r>
              <a:rPr lang="ro-RO" sz="2000" b="1" dirty="0" smtClean="0"/>
              <a:t>neam, orice seminţie, orice limbă şi orice norod”.</a:t>
            </a:r>
            <a:endParaRPr lang="ro-RO" sz="2000" b="1" dirty="0"/>
          </a:p>
        </p:txBody>
      </p:sp>
      <p:pic>
        <p:nvPicPr>
          <p:cNvPr id="8" name="Imagen 7" descr="Imagen que contiene luz, iluminado, exterior, oscuro&#10;&#10;Descripción generada automáticamente">
            <a:extLst>
              <a:ext uri="{FF2B5EF4-FFF2-40B4-BE49-F238E27FC236}">
                <a16:creationId xmlns:a16="http://schemas.microsoft.com/office/drawing/2014/main" xmlns="" id="{6EF944BF-ED86-4A92-B83C-6D7B61F433C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5400000">
            <a:off x="3851618" y="3843932"/>
            <a:ext cx="280315" cy="362152"/>
          </a:xfrm>
          <a:prstGeom prst="rect">
            <a:avLst/>
          </a:prstGeom>
          <a:effectLst>
            <a:outerShdw blurRad="50800" dist="38100" dir="2700000" algn="tl" rotWithShape="0">
              <a:prstClr val="black">
                <a:alpha val="40000"/>
              </a:prstClr>
            </a:outerShdw>
          </a:effectLst>
        </p:spPr>
      </p:pic>
      <p:pic>
        <p:nvPicPr>
          <p:cNvPr id="19" name="Imagen 18" descr="Imagen que contiene sentado, exterior, verde&#10;&#10;Descripción generada automáticamente">
            <a:extLst>
              <a:ext uri="{FF2B5EF4-FFF2-40B4-BE49-F238E27FC236}">
                <a16:creationId xmlns:a16="http://schemas.microsoft.com/office/drawing/2014/main" xmlns="" id="{146DCAC9-A5C9-49D3-B00B-585EA68ACC63}"/>
              </a:ext>
            </a:extLst>
          </p:cNvPr>
          <p:cNvPicPr>
            <a:picLocks noChangeAspect="1"/>
          </p:cNvPicPr>
          <p:nvPr/>
        </p:nvPicPr>
        <p:blipFill>
          <a:blip r:embed="rId4" cstate="screen">
            <a:extLst>
              <a:ext uri="{BEBA8EAE-BF5A-486C-A8C5-ECC9F3942E4B}">
                <a14:imgProps xmlns:a14="http://schemas.microsoft.com/office/drawing/2010/main" xmlns="">
                  <a14:imgLayer r:embed="rId5">
                    <a14:imgEffect>
                      <a14:brightnessContrast contrast="-40000"/>
                    </a14:imgEffect>
                  </a14:imgLayer>
                </a14:imgProps>
              </a:ext>
              <a:ext uri="{28A0092B-C50C-407E-A947-70E740481C1C}">
                <a14:useLocalDpi xmlns:a14="http://schemas.microsoft.com/office/drawing/2010/main" xmlns=""/>
              </a:ext>
            </a:extLst>
          </a:blip>
          <a:stretch>
            <a:fillRect/>
          </a:stretch>
        </p:blipFill>
        <p:spPr>
          <a:xfrm rot="5400000">
            <a:off x="3876083" y="5364418"/>
            <a:ext cx="280315" cy="362152"/>
          </a:xfrm>
          <a:prstGeom prst="rect">
            <a:avLst/>
          </a:prstGeom>
          <a:effectLst>
            <a:outerShdw blurRad="50800" dist="38100" dir="2700000" algn="tl" rotWithShape="0">
              <a:prstClr val="black">
                <a:alpha val="40000"/>
              </a:prstClr>
            </a:outerShdw>
          </a:effectLst>
        </p:spPr>
      </p:pic>
      <p:pic>
        <p:nvPicPr>
          <p:cNvPr id="31" name="Imagen 30" descr="Imagen que contiene exterior, edificio, luz, cielo&#10;&#10;Descripción generada automáticamente">
            <a:extLst>
              <a:ext uri="{FF2B5EF4-FFF2-40B4-BE49-F238E27FC236}">
                <a16:creationId xmlns:a16="http://schemas.microsoft.com/office/drawing/2014/main" xmlns="" id="{8FB1EC41-6921-4A16-B997-0B7107D05D50}"/>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rot="5400000">
            <a:off x="3876083" y="5860487"/>
            <a:ext cx="280315" cy="362152"/>
          </a:xfrm>
          <a:prstGeom prst="rect">
            <a:avLst/>
          </a:prstGeom>
          <a:effectLst>
            <a:outerShdw blurRad="50800" dist="38100" dir="2700000" algn="tl" rotWithShape="0">
              <a:prstClr val="black">
                <a:alpha val="40000"/>
              </a:prstClr>
            </a:outerShdw>
          </a:effectLst>
        </p:spPr>
      </p:pic>
      <p:pic>
        <p:nvPicPr>
          <p:cNvPr id="35" name="Imagen 34" descr="Imagen que contiene exterior, cielo, sentado&#10;&#10;Descripción generada automáticamente">
            <a:extLst>
              <a:ext uri="{FF2B5EF4-FFF2-40B4-BE49-F238E27FC236}">
                <a16:creationId xmlns:a16="http://schemas.microsoft.com/office/drawing/2014/main" xmlns="" id="{7FAAA42F-4EB8-4F0C-A666-F0136F151181}"/>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rot="5400000">
            <a:off x="3876083" y="4868349"/>
            <a:ext cx="280315" cy="362152"/>
          </a:xfrm>
          <a:prstGeom prst="rect">
            <a:avLst/>
          </a:prstGeom>
          <a:effectLst>
            <a:outerShdw blurRad="50800" dist="38100" dir="2700000" algn="tl" rotWithShape="0">
              <a:prstClr val="black">
                <a:alpha val="40000"/>
              </a:prstClr>
            </a:outerShdw>
          </a:effectLst>
        </p:spPr>
      </p:pic>
      <p:pic>
        <p:nvPicPr>
          <p:cNvPr id="40" name="Imagen 39" descr="Imagen que contiene luz, sentado, iluminado&#10;&#10;Descripción generada automáticamente">
            <a:extLst>
              <a:ext uri="{FF2B5EF4-FFF2-40B4-BE49-F238E27FC236}">
                <a16:creationId xmlns:a16="http://schemas.microsoft.com/office/drawing/2014/main" xmlns="" id="{834409EE-DCAA-47FC-B6A3-6A3C372E64D8}"/>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rot="5400000">
            <a:off x="3876083" y="4372280"/>
            <a:ext cx="280315" cy="3621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412932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ppt_w/2"/>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ppt_x</p:attrName>
                                        </p:attrNameLst>
                                      </p:cBhvr>
                                      <p:tavLst>
                                        <p:tav tm="0">
                                          <p:val>
                                            <p:strVal val="#ppt_x-#ppt_w/2"/>
                                          </p:val>
                                        </p:tav>
                                        <p:tav tm="100000">
                                          <p:val>
                                            <p:strVal val="#ppt_x"/>
                                          </p:val>
                                        </p:tav>
                                      </p:tavLst>
                                    </p:anim>
                                    <p:anim calcmode="lin" valueType="num">
                                      <p:cBhvr>
                                        <p:cTn id="41" dur="500" fill="hold"/>
                                        <p:tgtEl>
                                          <p:spTgt spid="40"/>
                                        </p:tgtEl>
                                        <p:attrNameLst>
                                          <p:attrName>ppt_y</p:attrName>
                                        </p:attrNameLst>
                                      </p:cBhvr>
                                      <p:tavLst>
                                        <p:tav tm="0">
                                          <p:val>
                                            <p:strVal val="#ppt_y"/>
                                          </p:val>
                                        </p:tav>
                                        <p:tav tm="100000">
                                          <p:val>
                                            <p:strVal val="#ppt_y"/>
                                          </p:val>
                                        </p:tav>
                                      </p:tavLst>
                                    </p:anim>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8"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ppt_x</p:attrName>
                                        </p:attrNameLst>
                                      </p:cBhvr>
                                      <p:tavLst>
                                        <p:tav tm="0">
                                          <p:val>
                                            <p:strVal val="#ppt_x-#ppt_w/2"/>
                                          </p:val>
                                        </p:tav>
                                        <p:tav tm="100000">
                                          <p:val>
                                            <p:strVal val="#ppt_x"/>
                                          </p:val>
                                        </p:tav>
                                      </p:tavLst>
                                    </p:anim>
                                    <p:anim calcmode="lin" valueType="num">
                                      <p:cBhvr>
                                        <p:cTn id="53" dur="500" fill="hold"/>
                                        <p:tgtEl>
                                          <p:spTgt spid="35"/>
                                        </p:tgtEl>
                                        <p:attrNameLst>
                                          <p:attrName>ppt_y</p:attrName>
                                        </p:attrNameLst>
                                      </p:cBhvr>
                                      <p:tavLst>
                                        <p:tav tm="0">
                                          <p:val>
                                            <p:strVal val="#ppt_y"/>
                                          </p:val>
                                        </p:tav>
                                        <p:tav tm="100000">
                                          <p:val>
                                            <p:strVal val="#ppt_y"/>
                                          </p:val>
                                        </p:tav>
                                      </p:tavLst>
                                    </p:anim>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strVal val="#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8"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ppt_x</p:attrName>
                                        </p:attrNameLst>
                                      </p:cBhvr>
                                      <p:tavLst>
                                        <p:tav tm="0">
                                          <p:val>
                                            <p:strVal val="#ppt_x-#ppt_w/2"/>
                                          </p:val>
                                        </p:tav>
                                        <p:tav tm="100000">
                                          <p:val>
                                            <p:strVal val="#ppt_x"/>
                                          </p:val>
                                        </p:tav>
                                      </p:tavLst>
                                    </p:anim>
                                    <p:anim calcmode="lin" valueType="num">
                                      <p:cBhvr>
                                        <p:cTn id="65" dur="500" fill="hold"/>
                                        <p:tgtEl>
                                          <p:spTgt spid="19"/>
                                        </p:tgtEl>
                                        <p:attrNameLst>
                                          <p:attrName>ppt_y</p:attrName>
                                        </p:attrNameLst>
                                      </p:cBhvr>
                                      <p:tavLst>
                                        <p:tav tm="0">
                                          <p:val>
                                            <p:strVal val="#ppt_y"/>
                                          </p:val>
                                        </p:tav>
                                        <p:tav tm="100000">
                                          <p:val>
                                            <p:strVal val="#ppt_y"/>
                                          </p:val>
                                        </p:tav>
                                      </p:tavLst>
                                    </p:anim>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strVal val="#ppt_h"/>
                                          </p:val>
                                        </p:tav>
                                        <p:tav tm="100000">
                                          <p:val>
                                            <p:strVal val="#ppt_h"/>
                                          </p:val>
                                        </p:tav>
                                      </p:tavLst>
                                    </p:anim>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8"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ppt_x</p:attrName>
                                        </p:attrNameLst>
                                      </p:cBhvr>
                                      <p:tavLst>
                                        <p:tav tm="0">
                                          <p:val>
                                            <p:strVal val="#ppt_x-#ppt_w/2"/>
                                          </p:val>
                                        </p:tav>
                                        <p:tav tm="100000">
                                          <p:val>
                                            <p:strVal val="#ppt_x"/>
                                          </p:val>
                                        </p:tav>
                                      </p:tavLst>
                                    </p:anim>
                                    <p:anim calcmode="lin" valueType="num">
                                      <p:cBhvr>
                                        <p:cTn id="77" dur="500" fill="hold"/>
                                        <p:tgtEl>
                                          <p:spTgt spid="31"/>
                                        </p:tgtEl>
                                        <p:attrNameLst>
                                          <p:attrName>ppt_y</p:attrName>
                                        </p:attrNameLst>
                                      </p:cBhvr>
                                      <p:tavLst>
                                        <p:tav tm="0">
                                          <p:val>
                                            <p:strVal val="#ppt_y"/>
                                          </p:val>
                                        </p:tav>
                                        <p:tav tm="100000">
                                          <p:val>
                                            <p:strVal val="#ppt_y"/>
                                          </p:val>
                                        </p:tav>
                                      </p:tavLst>
                                    </p:anim>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strVal val="#ppt_h"/>
                                          </p:val>
                                        </p:tav>
                                        <p:tav tm="100000">
                                          <p:val>
                                            <p:strVal val="#ppt_h"/>
                                          </p:val>
                                        </p:tav>
                                      </p:tavLst>
                                    </p:anim>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A702CC72-72F2-4D75-9A7A-B0BD56D2C6BA}"/>
              </a:ext>
            </a:extLst>
          </p:cNvPr>
          <p:cNvSpPr/>
          <p:nvPr/>
        </p:nvSpPr>
        <p:spPr>
          <a:xfrm>
            <a:off x="4676501" y="26127"/>
            <a:ext cx="4354288" cy="769441"/>
          </a:xfrm>
          <a:prstGeom prst="rect">
            <a:avLst/>
          </a:prstGeom>
        </p:spPr>
        <p:txBody>
          <a:bodyPr wrap="square">
            <a:spAutoFit/>
          </a:bodyPr>
          <a:lstStyle/>
          <a:p>
            <a:pPr algn="ctr"/>
            <a:r>
              <a:rPr lang="ro-RO" sz="4400" b="1">
                <a:ln w="6600">
                  <a:solidFill>
                    <a:srgbClr val="D85648"/>
                  </a:solidFill>
                  <a:prstDash val="solid"/>
                </a:ln>
                <a:solidFill>
                  <a:srgbClr val="FFFFFF"/>
                </a:solidFill>
                <a:effectLst>
                  <a:outerShdw dist="38100" dir="2700000" algn="tl" rotWithShape="0">
                    <a:srgbClr val="D85648"/>
                  </a:outerShdw>
                </a:effectLst>
              </a:rPr>
              <a:t>CELE </a:t>
            </a:r>
            <a:r>
              <a:rPr lang="ro-RO" sz="4400" b="1">
                <a:ln w="6600">
                  <a:solidFill>
                    <a:srgbClr val="D85648"/>
                  </a:solidFill>
                  <a:prstDash val="solid"/>
                </a:ln>
                <a:solidFill>
                  <a:srgbClr val="FFFFFF"/>
                </a:solidFill>
                <a:effectLst>
                  <a:outerShdw dist="38100" dir="2700000" algn="tl" rotWithShape="0">
                    <a:srgbClr val="D85648"/>
                  </a:outerShdw>
                </a:effectLst>
              </a:rPr>
              <a:t>4 </a:t>
            </a:r>
            <a:r>
              <a:rPr lang="ro-RO" sz="4400" b="1" smtClean="0">
                <a:ln w="6600">
                  <a:solidFill>
                    <a:srgbClr val="D85648"/>
                  </a:solidFill>
                  <a:prstDash val="solid"/>
                </a:ln>
                <a:solidFill>
                  <a:srgbClr val="FFFFFF"/>
                </a:solidFill>
                <a:effectLst>
                  <a:outerShdw dist="38100" dir="2700000" algn="tl" rotWithShape="0">
                    <a:srgbClr val="D85648"/>
                  </a:outerShdw>
                </a:effectLst>
              </a:rPr>
              <a:t>VÂNTURI</a:t>
            </a:r>
            <a:endParaRPr lang="ro-RO" sz="4400" b="1">
              <a:ln w="6600">
                <a:solidFill>
                  <a:srgbClr val="D85648"/>
                </a:solidFill>
                <a:prstDash val="solid"/>
              </a:ln>
              <a:solidFill>
                <a:srgbClr val="FFFFFF"/>
              </a:solidFill>
              <a:effectLst>
                <a:outerShdw dist="38100" dir="2700000" algn="tl" rotWithShape="0">
                  <a:srgbClr val="D85648"/>
                </a:outerShdw>
              </a:effectLst>
            </a:endParaRPr>
          </a:p>
        </p:txBody>
      </p:sp>
      <p:sp>
        <p:nvSpPr>
          <p:cNvPr id="3" name="Rectángulo 2">
            <a:extLst>
              <a:ext uri="{FF2B5EF4-FFF2-40B4-BE49-F238E27FC236}">
                <a16:creationId xmlns:a16="http://schemas.microsoft.com/office/drawing/2014/main" xmlns="" id="{7116AB94-0440-43F3-8A0A-77E84908AF3B}"/>
              </a:ext>
            </a:extLst>
          </p:cNvPr>
          <p:cNvSpPr/>
          <p:nvPr/>
        </p:nvSpPr>
        <p:spPr>
          <a:xfrm>
            <a:off x="34832" y="105054"/>
            <a:ext cx="4572000" cy="1200329"/>
          </a:xfrm>
          <a:prstGeom prst="rect">
            <a:avLst/>
          </a:prstGeom>
          <a:gradFill>
            <a:gsLst>
              <a:gs pos="0">
                <a:srgbClr val="D85648"/>
              </a:gs>
              <a:gs pos="4000">
                <a:srgbClr val="D85648"/>
              </a:gs>
              <a:gs pos="87000">
                <a:srgbClr val="DF9A6B"/>
              </a:gs>
            </a:gsLst>
            <a:lin ang="5400000" scaled="0"/>
          </a:gradFill>
          <a:ln>
            <a:solidFill>
              <a:schemeClr val="accent4">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ro-RO" b="1" dirty="0" smtClean="0">
                <a:solidFill>
                  <a:schemeClr val="tx1"/>
                </a:solidFill>
                <a:latin typeface="Comic Sans MS" panose="030F0702030302020204" pitchFamily="66" charset="0"/>
              </a:rPr>
              <a:t>„Mulţumim </a:t>
            </a:r>
            <a:r>
              <a:rPr lang="ro-RO" b="1" dirty="0" smtClean="0">
                <a:solidFill>
                  <a:schemeClr val="tx1"/>
                </a:solidFill>
                <a:latin typeface="Comic Sans MS" panose="030F0702030302020204" pitchFamily="66" charset="0"/>
              </a:rPr>
              <a:t>lui Dumnezeu, Tatăl Domnului nostru Isus Hristos, căci ne rugăm neîncetat pentru voi” </a:t>
            </a:r>
            <a:endParaRPr lang="ro-RO" b="1" dirty="0">
              <a:solidFill>
                <a:schemeClr val="tx1"/>
              </a:solidFill>
              <a:latin typeface="Comic Sans MS" panose="030F0702030302020204" pitchFamily="66" charset="0"/>
            </a:endParaRPr>
          </a:p>
          <a:p>
            <a:pPr algn="ctr"/>
            <a:r>
              <a:rPr lang="ro-RO" sz="1600" b="1" dirty="0" smtClean="0">
                <a:solidFill>
                  <a:schemeClr val="tx1"/>
                </a:solidFill>
                <a:latin typeface="Comic Sans MS" panose="030F0702030302020204" pitchFamily="66" charset="0"/>
              </a:rPr>
              <a:t>(Apocalipsa 7:3)</a:t>
            </a:r>
            <a:endParaRPr lang="ro-RO" sz="1600" b="1" dirty="0">
              <a:solidFill>
                <a:schemeClr val="tx1"/>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28B7D57-74F9-4DFC-B1EB-4CCC9B27CEEA}"/>
              </a:ext>
            </a:extLst>
          </p:cNvPr>
          <p:cNvSpPr txBox="1"/>
          <p:nvPr/>
        </p:nvSpPr>
        <p:spPr>
          <a:xfrm>
            <a:off x="95794" y="1299214"/>
            <a:ext cx="4580707" cy="5247590"/>
          </a:xfrm>
          <a:prstGeom prst="rect">
            <a:avLst/>
          </a:prstGeom>
          <a:noFill/>
        </p:spPr>
        <p:txBody>
          <a:bodyPr wrap="square" rtlCol="0">
            <a:spAutoFit/>
          </a:bodyPr>
          <a:lstStyle/>
          <a:p>
            <a:pPr>
              <a:spcBef>
                <a:spcPts val="600"/>
              </a:spcBef>
            </a:pPr>
            <a:r>
              <a:rPr lang="ro-RO" sz="2000" b="1" dirty="0" smtClean="0">
                <a:solidFill>
                  <a:schemeClr val="bg1"/>
                </a:solidFill>
                <a:effectLst>
                  <a:glow rad="127000">
                    <a:srgbClr val="3F2807"/>
                  </a:glow>
                </a:effectLst>
              </a:rPr>
              <a:t>Profetic</a:t>
            </a:r>
            <a:r>
              <a:rPr lang="ro-RO" sz="2000" b="1" dirty="0">
                <a:solidFill>
                  <a:schemeClr val="bg1"/>
                </a:solidFill>
                <a:effectLst>
                  <a:glow rad="127000">
                    <a:srgbClr val="3F2807"/>
                  </a:glow>
                </a:effectLst>
              </a:rPr>
              <a:t>, vânturile reprezintă luptele dintre neamuri </a:t>
            </a:r>
            <a:r>
              <a:rPr lang="ro-RO" sz="2000" b="1" dirty="0" smtClean="0">
                <a:solidFill>
                  <a:schemeClr val="bg1"/>
                </a:solidFill>
                <a:effectLst>
                  <a:glow rad="127000">
                    <a:srgbClr val="3F2807"/>
                  </a:glow>
                </a:effectLst>
              </a:rPr>
              <a:t>(Daniel 7:2) şi </a:t>
            </a:r>
            <a:r>
              <a:rPr lang="ro-RO" sz="2000" b="1" dirty="0">
                <a:solidFill>
                  <a:schemeClr val="bg1"/>
                </a:solidFill>
                <a:effectLst>
                  <a:glow rad="127000">
                    <a:srgbClr val="3F2807"/>
                  </a:glow>
                </a:effectLst>
              </a:rPr>
              <a:t>pot fi folosite de Dumnezeu în executarea </a:t>
            </a:r>
            <a:r>
              <a:rPr lang="ro-RO" sz="2000" b="1" dirty="0" smtClean="0">
                <a:solidFill>
                  <a:schemeClr val="bg1"/>
                </a:solidFill>
                <a:effectLst>
                  <a:glow rad="127000">
                    <a:srgbClr val="3F2807"/>
                  </a:glow>
                </a:effectLst>
              </a:rPr>
              <a:t>judecăţilor </a:t>
            </a:r>
            <a:r>
              <a:rPr lang="ro-RO" sz="2000" b="1" dirty="0">
                <a:solidFill>
                  <a:schemeClr val="bg1"/>
                </a:solidFill>
                <a:effectLst>
                  <a:glow rad="127000">
                    <a:srgbClr val="3F2807"/>
                  </a:glow>
                </a:effectLst>
              </a:rPr>
              <a:t>Sale (</a:t>
            </a:r>
            <a:r>
              <a:rPr lang="ro-RO" sz="2000" b="1" dirty="0" smtClean="0">
                <a:solidFill>
                  <a:schemeClr val="bg1"/>
                </a:solidFill>
                <a:effectLst>
                  <a:glow rad="127000">
                    <a:srgbClr val="3F2807"/>
                  </a:glow>
                </a:effectLst>
              </a:rPr>
              <a:t>Ieremia 51:1).</a:t>
            </a:r>
          </a:p>
          <a:p>
            <a:pPr>
              <a:spcBef>
                <a:spcPts val="600"/>
              </a:spcBef>
            </a:pPr>
            <a:r>
              <a:rPr lang="ro-RO" sz="2000" b="1" dirty="0" smtClean="0">
                <a:solidFill>
                  <a:schemeClr val="bg1"/>
                </a:solidFill>
                <a:effectLst>
                  <a:glow rad="127000">
                    <a:srgbClr val="3F2807"/>
                  </a:glow>
                </a:effectLst>
              </a:rPr>
              <a:t>Dumnezeu </a:t>
            </a:r>
            <a:r>
              <a:rPr lang="ro-RO" sz="2000" b="1" dirty="0">
                <a:solidFill>
                  <a:schemeClr val="bg1"/>
                </a:solidFill>
                <a:effectLst>
                  <a:glow rad="127000">
                    <a:srgbClr val="3F2807"/>
                  </a:glow>
                </a:effectLst>
              </a:rPr>
              <a:t>nu va permite ca Satana să </a:t>
            </a:r>
            <a:r>
              <a:rPr lang="ro-RO" sz="2000" b="1" dirty="0" smtClean="0">
                <a:solidFill>
                  <a:schemeClr val="bg1"/>
                </a:solidFill>
                <a:effectLst>
                  <a:glow rad="127000">
                    <a:srgbClr val="3F2807"/>
                  </a:glow>
                </a:effectLst>
              </a:rPr>
              <a:t>îşi dezlănţuie </a:t>
            </a:r>
            <a:r>
              <a:rPr lang="ro-RO" sz="2000" b="1" dirty="0">
                <a:solidFill>
                  <a:schemeClr val="bg1"/>
                </a:solidFill>
                <a:effectLst>
                  <a:glow rad="127000">
                    <a:srgbClr val="3F2807"/>
                  </a:glow>
                </a:effectLst>
              </a:rPr>
              <a:t>toată puterea sa distrugătoare până ce poporul lui Dumnezeu nu va fi sigilat </a:t>
            </a:r>
            <a:r>
              <a:rPr lang="ro-RO" sz="2000" b="1" dirty="0" smtClean="0">
                <a:solidFill>
                  <a:schemeClr val="bg1"/>
                </a:solidFill>
                <a:effectLst>
                  <a:glow rad="127000">
                    <a:srgbClr val="3F2807"/>
                  </a:glow>
                </a:effectLst>
              </a:rPr>
              <a:t>(Ezechiel 9:1-11).</a:t>
            </a:r>
          </a:p>
          <a:p>
            <a:pPr>
              <a:spcBef>
                <a:spcPts val="600"/>
              </a:spcBef>
            </a:pPr>
            <a:r>
              <a:rPr lang="ro-RO" sz="2000" b="1" dirty="0" smtClean="0">
                <a:solidFill>
                  <a:schemeClr val="bg1"/>
                </a:solidFill>
                <a:effectLst>
                  <a:glow rad="127000">
                    <a:srgbClr val="3F2807"/>
                  </a:glow>
                </a:effectLst>
              </a:rPr>
              <a:t>Sigiliul </a:t>
            </a:r>
            <a:r>
              <a:rPr lang="ro-RO" sz="2000" b="1" dirty="0">
                <a:solidFill>
                  <a:schemeClr val="bg1"/>
                </a:solidFill>
                <a:effectLst>
                  <a:glow rad="127000">
                    <a:srgbClr val="3F2807"/>
                  </a:glow>
                </a:effectLst>
              </a:rPr>
              <a:t>ne </a:t>
            </a:r>
            <a:r>
              <a:rPr lang="ro-RO" sz="2000" b="1" dirty="0" smtClean="0">
                <a:solidFill>
                  <a:schemeClr val="bg1"/>
                </a:solidFill>
                <a:effectLst>
                  <a:glow rad="127000">
                    <a:srgbClr val="3F2807"/>
                  </a:glow>
                </a:effectLst>
              </a:rPr>
              <a:t>identifică </a:t>
            </a:r>
            <a:r>
              <a:rPr lang="ro-RO" sz="2000" b="1" dirty="0">
                <a:solidFill>
                  <a:schemeClr val="bg1"/>
                </a:solidFill>
                <a:effectLst>
                  <a:glow rad="127000">
                    <a:srgbClr val="3F2807"/>
                  </a:glow>
                </a:effectLst>
              </a:rPr>
              <a:t>drept proprietate a lui Dumnezeu </a:t>
            </a:r>
            <a:r>
              <a:rPr lang="ro-RO" sz="2000" b="1" dirty="0" smtClean="0">
                <a:solidFill>
                  <a:schemeClr val="bg1"/>
                </a:solidFill>
                <a:effectLst>
                  <a:glow rad="127000">
                    <a:srgbClr val="3F2807"/>
                  </a:glow>
                </a:effectLst>
              </a:rPr>
              <a:t>(2 Tim. 2:19). În </a:t>
            </a:r>
            <a:r>
              <a:rPr lang="ro-RO" sz="2000" b="1" dirty="0">
                <a:solidFill>
                  <a:schemeClr val="bg1"/>
                </a:solidFill>
                <a:effectLst>
                  <a:glow rad="127000">
                    <a:srgbClr val="3F2807"/>
                  </a:glow>
                </a:effectLst>
              </a:rPr>
              <a:t>toate epocile, poporul lui Dumnezeu a fost sigilat de Duhul Sfânt </a:t>
            </a:r>
            <a:r>
              <a:rPr lang="ro-RO" sz="2000" b="1" dirty="0" smtClean="0">
                <a:solidFill>
                  <a:schemeClr val="bg1"/>
                </a:solidFill>
                <a:effectLst>
                  <a:glow rad="127000">
                    <a:srgbClr val="3F2807"/>
                  </a:glow>
                </a:effectLst>
              </a:rPr>
              <a:t>(Efeseni 1:13-14).</a:t>
            </a:r>
          </a:p>
          <a:p>
            <a:pPr>
              <a:spcBef>
                <a:spcPts val="600"/>
              </a:spcBef>
            </a:pPr>
            <a:r>
              <a:rPr lang="ro-RO" sz="2000" b="1" dirty="0" smtClean="0">
                <a:solidFill>
                  <a:schemeClr val="bg1"/>
                </a:solidFill>
                <a:effectLst>
                  <a:glow rad="127000">
                    <a:srgbClr val="3F2807"/>
                  </a:glow>
                </a:effectLst>
              </a:rPr>
              <a:t>În </a:t>
            </a:r>
            <a:r>
              <a:rPr lang="ro-RO" sz="2000" b="1" dirty="0">
                <a:solidFill>
                  <a:schemeClr val="bg1"/>
                </a:solidFill>
                <a:effectLst>
                  <a:glow rad="127000">
                    <a:srgbClr val="3F2807"/>
                  </a:glow>
                </a:effectLst>
              </a:rPr>
              <a:t>ultimele zile, sigiliul va fi pus asupra celor care vor păzi poruncile lui Dumnezeu </a:t>
            </a:r>
            <a:r>
              <a:rPr lang="ro-RO" sz="2000" b="1" dirty="0" smtClean="0">
                <a:solidFill>
                  <a:schemeClr val="bg1"/>
                </a:solidFill>
                <a:effectLst>
                  <a:glow rad="127000">
                    <a:srgbClr val="3F2807"/>
                  </a:glow>
                </a:effectLst>
              </a:rPr>
              <a:t>(Ap. 14:12) şi </a:t>
            </a:r>
            <a:r>
              <a:rPr lang="ro-RO" sz="2000" b="1" dirty="0">
                <a:solidFill>
                  <a:schemeClr val="bg1"/>
                </a:solidFill>
                <a:effectLst>
                  <a:glow rad="127000">
                    <a:srgbClr val="3F2807"/>
                  </a:glow>
                </a:effectLst>
              </a:rPr>
              <a:t>se închină Lui în ziua cea </a:t>
            </a:r>
            <a:r>
              <a:rPr lang="ro-RO" sz="2000" b="1" dirty="0" smtClean="0">
                <a:solidFill>
                  <a:schemeClr val="bg1"/>
                </a:solidFill>
                <a:effectLst>
                  <a:glow rad="127000">
                    <a:srgbClr val="3F2807"/>
                  </a:glow>
                </a:effectLst>
              </a:rPr>
              <a:t>sfântă.</a:t>
            </a:r>
            <a:endParaRPr lang="ro-RO" sz="2000" b="1" dirty="0">
              <a:solidFill>
                <a:schemeClr val="bg1"/>
              </a:solidFill>
              <a:effectLst>
                <a:glow rad="127000">
                  <a:srgbClr val="3F2807"/>
                </a:glow>
              </a:effectLst>
            </a:endParaRPr>
          </a:p>
        </p:txBody>
      </p:sp>
      <p:pic>
        <p:nvPicPr>
          <p:cNvPr id="6" name="Imagen 5" descr="Imagen que contiene dibujo&#10;&#10;Descripción generada automáticamente">
            <a:extLst>
              <a:ext uri="{FF2B5EF4-FFF2-40B4-BE49-F238E27FC236}">
                <a16:creationId xmlns:a16="http://schemas.microsoft.com/office/drawing/2014/main" xmlns="" id="{73305CCB-EBC6-4DA3-9841-0F9E2069C1C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572000" y="760094"/>
            <a:ext cx="4572000" cy="6097905"/>
          </a:xfrm>
          <a:prstGeom prst="rect">
            <a:avLst/>
          </a:prstGeom>
          <a:ln>
            <a:noFill/>
          </a:ln>
          <a:effectLst>
            <a:softEdge rad="112500"/>
          </a:effectLst>
        </p:spPr>
      </p:pic>
    </p:spTree>
    <p:extLst>
      <p:ext uri="{BB962C8B-B14F-4D97-AF65-F5344CB8AC3E}">
        <p14:creationId xmlns:p14="http://schemas.microsoft.com/office/powerpoint/2010/main" xmlns="" val="8684263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52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1000"/>
                                        <p:tgtEl>
                                          <p:spTgt spid="4">
                                            <p:txEl>
                                              <p:pRg st="3" end="3"/>
                                            </p:txEl>
                                          </p:spTgt>
                                        </p:tgtEl>
                                      </p:cBhvr>
                                    </p:animEffect>
                                    <p:anim calcmode="lin" valueType="num">
                                      <p:cBhvr>
                                        <p:cTn id="5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E019814-739E-4399-A507-53743B7383BA}"/>
              </a:ext>
            </a:extLst>
          </p:cNvPr>
          <p:cNvSpPr/>
          <p:nvPr/>
        </p:nvSpPr>
        <p:spPr>
          <a:xfrm>
            <a:off x="1971918" y="-52254"/>
            <a:ext cx="7172082" cy="769441"/>
          </a:xfrm>
          <a:prstGeom prst="rect">
            <a:avLst/>
          </a:prstGeom>
        </p:spPr>
        <p:txBody>
          <a:bodyPr wrap="square">
            <a:spAutoFit/>
          </a:bodyPr>
          <a:lstStyle/>
          <a:p>
            <a:pPr algn="ctr"/>
            <a:r>
              <a:rPr lang="ro-RO" sz="4400" dirty="0" smtClean="0">
                <a:ln w="0"/>
                <a:effectLst>
                  <a:outerShdw blurRad="38100" dist="19050" dir="2700000" algn="tl" rotWithShape="0">
                    <a:schemeClr val="dk1">
                      <a:alpha val="40000"/>
                    </a:schemeClr>
                  </a:outerShdw>
                </a:effectLst>
              </a:rPr>
              <a:t>CEI 144.000 DE PECETLUIŢI</a:t>
            </a:r>
            <a:endParaRPr lang="ro-RO" sz="4400" dirty="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a16="http://schemas.microsoft.com/office/drawing/2014/main" xmlns="" id="{A36D9127-833A-433B-A005-6865F848FA23}"/>
              </a:ext>
            </a:extLst>
          </p:cNvPr>
          <p:cNvSpPr/>
          <p:nvPr/>
        </p:nvSpPr>
        <p:spPr>
          <a:xfrm>
            <a:off x="1971918" y="672318"/>
            <a:ext cx="5481827" cy="923330"/>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wrap="square">
            <a:spAutoFit/>
            <a:sp3d extrusionH="57150">
              <a:bevelT w="38100" h="38100"/>
            </a:sp3d>
          </a:bodyPr>
          <a:lstStyle/>
          <a:p>
            <a:r>
              <a:rPr lang="ro-RO" b="1" dirty="0" smtClean="0">
                <a:solidFill>
                  <a:srgbClr val="442280"/>
                </a:solidFill>
                <a:latin typeface="Comic Sans MS" panose="030F0702030302020204" pitchFamily="66" charset="0"/>
              </a:rPr>
              <a:t>„Şi </a:t>
            </a:r>
            <a:r>
              <a:rPr lang="ro-RO" b="1" dirty="0" smtClean="0">
                <a:solidFill>
                  <a:srgbClr val="442280"/>
                </a:solidFill>
                <a:latin typeface="Comic Sans MS" panose="030F0702030302020204" pitchFamily="66" charset="0"/>
              </a:rPr>
              <a:t>am auzit numărul celor ce fuseseră pecetluiţi: o sută patruzeci şi patru de mii din toate seminţiile fiilor lui Israel” </a:t>
            </a:r>
            <a:r>
              <a:rPr lang="ro-RO" sz="1600" b="1" dirty="0" smtClean="0">
                <a:solidFill>
                  <a:srgbClr val="442280"/>
                </a:solidFill>
                <a:latin typeface="Comic Sans MS" panose="030F0702030302020204" pitchFamily="66" charset="0"/>
              </a:rPr>
              <a:t>(Apocalipsa 7:4)</a:t>
            </a:r>
            <a:endParaRPr lang="ro-RO" b="1" dirty="0">
              <a:solidFill>
                <a:srgbClr val="44228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6EABFA6A-2705-4DFF-B740-3D70A4F1BA5C}"/>
              </a:ext>
            </a:extLst>
          </p:cNvPr>
          <p:cNvSpPr txBox="1"/>
          <p:nvPr/>
        </p:nvSpPr>
        <p:spPr>
          <a:xfrm>
            <a:off x="144985" y="1610410"/>
            <a:ext cx="7172082" cy="1015663"/>
          </a:xfrm>
          <a:prstGeom prst="rect">
            <a:avLst/>
          </a:prstGeom>
          <a:noFill/>
        </p:spPr>
        <p:txBody>
          <a:bodyPr wrap="square" rtlCol="0">
            <a:spAutoFit/>
          </a:bodyPr>
          <a:lstStyle/>
          <a:p>
            <a:pPr>
              <a:spcBef>
                <a:spcPts val="600"/>
              </a:spcBef>
            </a:pPr>
            <a:r>
              <a:rPr lang="ro-RO" sz="2000" b="1" smtClean="0"/>
              <a:t>144.000 este </a:t>
            </a:r>
            <a:r>
              <a:rPr lang="ro-RO" sz="2000" b="1"/>
              <a:t>un </a:t>
            </a:r>
            <a:r>
              <a:rPr lang="ro-RO" sz="2000" b="1"/>
              <a:t>număr </a:t>
            </a:r>
            <a:r>
              <a:rPr lang="ro-RO" sz="2000" b="1" smtClean="0"/>
              <a:t>simbolic</a:t>
            </a:r>
            <a:r>
              <a:rPr lang="ro-RO" sz="2000" b="1" smtClean="0"/>
              <a:t>. Dacă </a:t>
            </a:r>
            <a:r>
              <a:rPr lang="ro-RO" sz="2000" b="1"/>
              <a:t>ar </a:t>
            </a:r>
            <a:r>
              <a:rPr lang="ro-RO" sz="2000" b="1" smtClean="0"/>
              <a:t>fi</a:t>
            </a:r>
            <a:r>
              <a:rPr lang="ro-RO" sz="2000" b="1" smtClean="0"/>
              <a:t> literal, ar </a:t>
            </a:r>
            <a:r>
              <a:rPr lang="ro-RO" sz="2000" b="1"/>
              <a:t>fi trebuit să fie tineri </a:t>
            </a:r>
            <a:r>
              <a:rPr lang="ro-RO" sz="2000" b="1"/>
              <a:t>iudei </a:t>
            </a:r>
            <a:r>
              <a:rPr lang="ro-RO" sz="2000" b="1" smtClean="0"/>
              <a:t>necăsătoriţi</a:t>
            </a:r>
            <a:r>
              <a:rPr lang="ro-RO" sz="2000" b="1" smtClean="0"/>
              <a:t>, care </a:t>
            </a:r>
            <a:r>
              <a:rPr lang="ro-RO" sz="2000" b="1"/>
              <a:t>nu ar fi </a:t>
            </a:r>
            <a:r>
              <a:rPr lang="ro-RO" sz="2000" b="1" smtClean="0"/>
              <a:t>minţit </a:t>
            </a:r>
            <a:r>
              <a:rPr lang="ro-RO" sz="2000" b="1"/>
              <a:t>sau </a:t>
            </a:r>
            <a:r>
              <a:rPr lang="ro-RO" sz="2000" b="1"/>
              <a:t>păcătuit </a:t>
            </a:r>
            <a:r>
              <a:rPr lang="ro-RO" sz="2000" b="1" smtClean="0"/>
              <a:t>niciodată</a:t>
            </a:r>
            <a:r>
              <a:rPr lang="ro-RO" sz="2000" b="1" smtClean="0"/>
              <a:t>. După </a:t>
            </a:r>
            <a:r>
              <a:rPr lang="ro-RO" sz="2000" b="1"/>
              <a:t>Pavel, acest lucru este </a:t>
            </a:r>
            <a:r>
              <a:rPr lang="ro-RO" sz="2000" b="1"/>
              <a:t>imposibil </a:t>
            </a:r>
            <a:r>
              <a:rPr lang="ro-RO" sz="2000" b="1" smtClean="0"/>
              <a:t>(</a:t>
            </a:r>
            <a:r>
              <a:rPr lang="ro-RO" sz="2000" b="1" smtClean="0"/>
              <a:t>Romani</a:t>
            </a:r>
            <a:r>
              <a:rPr lang="ro-RO" sz="2000" b="1" smtClean="0"/>
              <a:t> </a:t>
            </a:r>
            <a:r>
              <a:rPr lang="ro-RO" sz="2000" b="1" smtClean="0"/>
              <a:t>3:23).</a:t>
            </a:r>
            <a:endParaRPr lang="ro-RO" sz="2000" b="1"/>
          </a:p>
        </p:txBody>
      </p:sp>
      <p:pic>
        <p:nvPicPr>
          <p:cNvPr id="6" name="Imagen 5">
            <a:extLst>
              <a:ext uri="{FF2B5EF4-FFF2-40B4-BE49-F238E27FC236}">
                <a16:creationId xmlns:a16="http://schemas.microsoft.com/office/drawing/2014/main" xmlns="" id="{2628EA3E-D099-41F1-A6F9-D73CE89E4EF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36742" y="106003"/>
            <a:ext cx="1835176" cy="1398404"/>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pic>
      <p:pic>
        <p:nvPicPr>
          <p:cNvPr id="8" name="Imagen 7" descr="Imagen que contiene interior&#10;&#10;Descripción generada automáticamente">
            <a:extLst>
              <a:ext uri="{FF2B5EF4-FFF2-40B4-BE49-F238E27FC236}">
                <a16:creationId xmlns:a16="http://schemas.microsoft.com/office/drawing/2014/main" xmlns="" id="{6A654172-625C-497B-8FC5-5836B7C6DA6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0527" y="4836912"/>
            <a:ext cx="3127416" cy="1930340"/>
          </a:xfrm>
          <a:prstGeom prst="roundRect">
            <a:avLst>
              <a:gd name="adj" fmla="val 4167"/>
            </a:avLst>
          </a:prstGeom>
          <a:solidFill>
            <a:srgbClr val="FFFFFF"/>
          </a:solidFill>
          <a:ln w="76200" cap="sq">
            <a:solidFill>
              <a:srgbClr val="341B3F"/>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Imagen que contiene pose, persona, foto, grupo&#10;&#10;Descripción generada automáticamente">
            <a:extLst>
              <a:ext uri="{FF2B5EF4-FFF2-40B4-BE49-F238E27FC236}">
                <a16:creationId xmlns:a16="http://schemas.microsoft.com/office/drawing/2014/main" xmlns="" id="{0C557164-4BF7-4708-BB8E-4D7A0710BB70}"/>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530199" y="674494"/>
            <a:ext cx="1468816" cy="1959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persona, interior, pared, hombre&#10;&#10;Descripción generada automáticamente">
            <a:extLst>
              <a:ext uri="{FF2B5EF4-FFF2-40B4-BE49-F238E27FC236}">
                <a16:creationId xmlns:a16="http://schemas.microsoft.com/office/drawing/2014/main" xmlns="" id="{AC2DD7AA-9A88-4679-9645-4C4BC9F81F34}"/>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80527" y="2676903"/>
            <a:ext cx="3127416" cy="2025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persona, exterior, hombre, cielo&#10;&#10;Descripción generada automáticamente">
            <a:extLst>
              <a:ext uri="{FF2B5EF4-FFF2-40B4-BE49-F238E27FC236}">
                <a16:creationId xmlns:a16="http://schemas.microsoft.com/office/drawing/2014/main" xmlns="" id="{0C1C7153-B44F-4559-8E6E-57DCDA2B458A}"/>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6304300" y="4045111"/>
            <a:ext cx="2759173" cy="2695575"/>
          </a:xfrm>
          <a:prstGeom prst="roundRect">
            <a:avLst>
              <a:gd name="adj" fmla="val 4167"/>
            </a:avLst>
          </a:prstGeom>
          <a:solidFill>
            <a:srgbClr val="FFFFFF"/>
          </a:solidFill>
          <a:ln w="76200" cap="sq">
            <a:solidFill>
              <a:srgbClr val="705244"/>
            </a:solidFill>
            <a:miter lim="800000"/>
          </a:ln>
          <a:effectLst/>
          <a:scene3d>
            <a:camera prst="orthographicFront"/>
            <a:lightRig rig="threePt" dir="t">
              <a:rot lat="0" lon="0" rev="2700000"/>
            </a:lightRig>
          </a:scene3d>
          <a:sp3d>
            <a:bevelT h="38100"/>
            <a:contourClr>
              <a:srgbClr val="C0C0C0"/>
            </a:contourClr>
          </a:sp3d>
        </p:spPr>
      </p:pic>
      <p:sp>
        <p:nvSpPr>
          <p:cNvPr id="5" name="Rectángulo 4">
            <a:extLst>
              <a:ext uri="{FF2B5EF4-FFF2-40B4-BE49-F238E27FC236}">
                <a16:creationId xmlns:a16="http://schemas.microsoft.com/office/drawing/2014/main" xmlns="" id="{C35A32D1-0976-45A2-9435-DB408DD7C3C0}"/>
              </a:ext>
            </a:extLst>
          </p:cNvPr>
          <p:cNvSpPr/>
          <p:nvPr/>
        </p:nvSpPr>
        <p:spPr>
          <a:xfrm>
            <a:off x="3241342" y="3949512"/>
            <a:ext cx="3062958" cy="1938992"/>
          </a:xfrm>
          <a:prstGeom prst="rect">
            <a:avLst/>
          </a:prstGeom>
        </p:spPr>
        <p:txBody>
          <a:bodyPr wrap="square">
            <a:spAutoFit/>
          </a:bodyPr>
          <a:lstStyle/>
          <a:p>
            <a:pPr>
              <a:spcBef>
                <a:spcPts val="600"/>
              </a:spcBef>
            </a:pPr>
            <a:r>
              <a:rPr lang="ro-RO" sz="2000" b="1"/>
              <a:t>Tribul lui Dan nu este luat în considerare din cauza </a:t>
            </a:r>
            <a:r>
              <a:rPr lang="ro-RO" sz="2000" b="1"/>
              <a:t>idolatriei </a:t>
            </a:r>
            <a:r>
              <a:rPr lang="ro-RO" sz="2000" b="1" smtClean="0"/>
              <a:t>(</a:t>
            </a:r>
            <a:r>
              <a:rPr lang="ro-RO" sz="2000" b="1" smtClean="0"/>
              <a:t>Jud</a:t>
            </a:r>
            <a:r>
              <a:rPr lang="ro-RO" sz="2000" b="1" smtClean="0"/>
              <a:t>. 18</a:t>
            </a:r>
            <a:r>
              <a:rPr lang="ro-RO" sz="2000" b="1" smtClean="0"/>
              <a:t>). </a:t>
            </a:r>
            <a:r>
              <a:rPr lang="ro-RO" sz="2000" b="1" smtClean="0"/>
              <a:t>Efraim </a:t>
            </a:r>
            <a:r>
              <a:rPr lang="ro-RO" sz="2000" b="1"/>
              <a:t>este înlocuit de tatăl său, Iosif, probabil din </a:t>
            </a:r>
            <a:r>
              <a:rPr lang="ro-RO" sz="2000" b="1" smtClean="0"/>
              <a:t>aceeaşi </a:t>
            </a:r>
            <a:r>
              <a:rPr lang="ro-RO" sz="2000" b="1"/>
              <a:t>cauză</a:t>
            </a:r>
            <a:r>
              <a:rPr lang="ro-RO" sz="2000" b="1"/>
              <a:t>. </a:t>
            </a:r>
            <a:r>
              <a:rPr lang="ro-RO" sz="2000" b="1" smtClean="0"/>
              <a:t>(</a:t>
            </a:r>
            <a:r>
              <a:rPr lang="ro-RO" sz="2000" b="1" smtClean="0"/>
              <a:t>Osea </a:t>
            </a:r>
            <a:r>
              <a:rPr lang="ro-RO" sz="2000" b="1" smtClean="0"/>
              <a:t>4:17).</a:t>
            </a:r>
            <a:endParaRPr lang="ro-RO" sz="2000" b="1"/>
          </a:p>
        </p:txBody>
      </p:sp>
      <p:sp>
        <p:nvSpPr>
          <p:cNvPr id="7" name="Rectángulo 6">
            <a:extLst>
              <a:ext uri="{FF2B5EF4-FFF2-40B4-BE49-F238E27FC236}">
                <a16:creationId xmlns:a16="http://schemas.microsoft.com/office/drawing/2014/main" xmlns="" id="{45BD9DD5-A4BA-4035-A914-DE4A9752219B}"/>
              </a:ext>
            </a:extLst>
          </p:cNvPr>
          <p:cNvSpPr/>
          <p:nvPr/>
        </p:nvSpPr>
        <p:spPr>
          <a:xfrm>
            <a:off x="3241342" y="5888504"/>
            <a:ext cx="3062958" cy="1015663"/>
          </a:xfrm>
          <a:prstGeom prst="rect">
            <a:avLst/>
          </a:prstGeom>
        </p:spPr>
        <p:txBody>
          <a:bodyPr wrap="square">
            <a:spAutoFit/>
          </a:bodyPr>
          <a:lstStyle/>
          <a:p>
            <a:pPr>
              <a:spcBef>
                <a:spcPts val="600"/>
              </a:spcBef>
            </a:pPr>
            <a:r>
              <a:rPr lang="ro-RO" sz="2000" b="1"/>
              <a:t>Cui </a:t>
            </a:r>
            <a:r>
              <a:rPr lang="ro-RO" sz="2000" b="1" smtClean="0"/>
              <a:t>şi </a:t>
            </a:r>
            <a:r>
              <a:rPr lang="ro-RO" sz="2000" b="1"/>
              <a:t>cum ne vom închina vor fi deciziile de bază la </a:t>
            </a:r>
            <a:r>
              <a:rPr lang="ro-RO" sz="2000" b="1"/>
              <a:t>vremea </a:t>
            </a:r>
            <a:r>
              <a:rPr lang="ro-RO" sz="2000" b="1" smtClean="0"/>
              <a:t>sigilării</a:t>
            </a:r>
            <a:r>
              <a:rPr lang="ro-RO" sz="2000" b="1" smtClean="0"/>
              <a:t>.</a:t>
            </a:r>
            <a:endParaRPr lang="ro-RO" sz="2000" b="1"/>
          </a:p>
        </p:txBody>
      </p:sp>
      <p:sp>
        <p:nvSpPr>
          <p:cNvPr id="9" name="Rectángulo 8">
            <a:extLst>
              <a:ext uri="{FF2B5EF4-FFF2-40B4-BE49-F238E27FC236}">
                <a16:creationId xmlns:a16="http://schemas.microsoft.com/office/drawing/2014/main" xmlns="" id="{723B46D8-DDC9-41BB-8D3B-C57ADA86B16C}"/>
              </a:ext>
            </a:extLst>
          </p:cNvPr>
          <p:cNvSpPr/>
          <p:nvPr/>
        </p:nvSpPr>
        <p:spPr>
          <a:xfrm>
            <a:off x="3241342" y="2626073"/>
            <a:ext cx="5627043" cy="1323439"/>
          </a:xfrm>
          <a:prstGeom prst="rect">
            <a:avLst/>
          </a:prstGeom>
        </p:spPr>
        <p:txBody>
          <a:bodyPr wrap="square">
            <a:spAutoFit/>
          </a:bodyPr>
          <a:lstStyle/>
          <a:p>
            <a:pPr>
              <a:spcBef>
                <a:spcPts val="600"/>
              </a:spcBef>
            </a:pPr>
            <a:r>
              <a:rPr lang="ro-RO" sz="2000" b="1" dirty="0" err="1" smtClean="0"/>
              <a:t>12x12</a:t>
            </a:r>
            <a:r>
              <a:rPr lang="ro-RO" sz="2000" b="1" dirty="0" smtClean="0"/>
              <a:t> reprezintă </a:t>
            </a:r>
            <a:r>
              <a:rPr lang="ro-RO" sz="2000" b="1" dirty="0"/>
              <a:t>poporul lui Dumnezeu atât în Vechiul Testament, cât </a:t>
            </a:r>
            <a:r>
              <a:rPr lang="ro-RO" sz="2000" b="1" dirty="0" smtClean="0"/>
              <a:t>şi </a:t>
            </a:r>
            <a:r>
              <a:rPr lang="ro-RO" sz="2000" b="1" dirty="0"/>
              <a:t>în Noul </a:t>
            </a:r>
            <a:r>
              <a:rPr lang="ro-RO" sz="2000" b="1" dirty="0" smtClean="0"/>
              <a:t>Testament. 1.000 este </a:t>
            </a:r>
            <a:r>
              <a:rPr lang="ro-RO" sz="2000" b="1" dirty="0"/>
              <a:t>folosit în literatura evreiască ca echivalent pentru </a:t>
            </a:r>
            <a:r>
              <a:rPr lang="ro-RO" sz="2000" b="1" dirty="0" smtClean="0"/>
              <a:t>mulţi (</a:t>
            </a:r>
            <a:r>
              <a:rPr lang="ro-RO" sz="2000" b="1" dirty="0" err="1" smtClean="0"/>
              <a:t>Deut</a:t>
            </a:r>
            <a:r>
              <a:rPr lang="ro-RO" sz="2000" b="1" dirty="0" smtClean="0"/>
              <a:t>. 32:30; 1 Sam. 18:7; </a:t>
            </a:r>
            <a:r>
              <a:rPr lang="ro-RO" sz="2000" b="1" dirty="0" err="1" smtClean="0"/>
              <a:t>Is</a:t>
            </a:r>
            <a:r>
              <a:rPr lang="ro-RO" sz="2000" b="1" dirty="0" smtClean="0"/>
              <a:t>. 60:22).</a:t>
            </a:r>
            <a:endParaRPr lang="ro-RO" sz="2000" b="1" dirty="0"/>
          </a:p>
        </p:txBody>
      </p:sp>
    </p:spTree>
    <p:extLst>
      <p:ext uri="{BB962C8B-B14F-4D97-AF65-F5344CB8AC3E}">
        <p14:creationId xmlns:p14="http://schemas.microsoft.com/office/powerpoint/2010/main" xmlns="" val="209124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2"/>
                                        </p:tgtEl>
                                      </p:cBhvr>
                                    </p:animEffect>
                                  </p:childTnLst>
                                </p:cTn>
                              </p:par>
                              <p:par>
                                <p:cTn id="43" presetID="25"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4"/>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anim calcmode="lin" valueType="num">
                                      <p:cBhvr>
                                        <p:cTn id="62" dur="1000" fill="hold"/>
                                        <p:tgtEl>
                                          <p:spTgt spid="5"/>
                                        </p:tgtEl>
                                        <p:attrNameLst>
                                          <p:attrName>ppt_x</p:attrName>
                                        </p:attrNameLst>
                                      </p:cBhvr>
                                      <p:tavLst>
                                        <p:tav tm="0">
                                          <p:val>
                                            <p:strVal val="#ppt_x"/>
                                          </p:val>
                                        </p:tav>
                                        <p:tav tm="100000">
                                          <p:val>
                                            <p:strVal val="#ppt_x"/>
                                          </p:val>
                                        </p:tav>
                                      </p:tavLst>
                                    </p:anim>
                                    <p:anim calcmode="lin" valueType="num">
                                      <p:cBhvr>
                                        <p:cTn id="63" dur="1000" fill="hold"/>
                                        <p:tgtEl>
                                          <p:spTgt spid="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8C803844-04B7-4708-A58C-C549FC8E6018}"/>
              </a:ext>
            </a:extLst>
          </p:cNvPr>
          <p:cNvSpPr/>
          <p:nvPr/>
        </p:nvSpPr>
        <p:spPr>
          <a:xfrm>
            <a:off x="0" y="-60963"/>
            <a:ext cx="9144000" cy="830997"/>
          </a:xfrm>
          <a:prstGeom prst="rect">
            <a:avLst/>
          </a:prstGeom>
        </p:spPr>
        <p:txBody>
          <a:bodyPr wrap="square">
            <a:spAutoFit/>
          </a:bodyPr>
          <a:lstStyle/>
          <a:p>
            <a:pPr algn="ctr"/>
            <a:r>
              <a:rPr lang="ro-RO" sz="4800" b="1" spc="600">
                <a:ln w="13462">
                  <a:solidFill>
                    <a:schemeClr val="bg1"/>
                  </a:solidFill>
                  <a:prstDash val="solid"/>
                </a:ln>
                <a:solidFill>
                  <a:srgbClr val="BA0201"/>
                </a:solidFill>
                <a:effectLst>
                  <a:outerShdw dist="38100" dir="2700000" algn="bl" rotWithShape="0">
                    <a:schemeClr val="accent6">
                      <a:lumMod val="50000"/>
                    </a:schemeClr>
                  </a:outerShdw>
                </a:effectLst>
              </a:rPr>
              <a:t>MAREA </a:t>
            </a:r>
            <a:r>
              <a:rPr lang="ro-RO" sz="4800" b="1" spc="600" smtClean="0">
                <a:ln w="13462">
                  <a:solidFill>
                    <a:schemeClr val="bg1"/>
                  </a:solidFill>
                  <a:prstDash val="solid"/>
                </a:ln>
                <a:solidFill>
                  <a:srgbClr val="BA0201"/>
                </a:solidFill>
                <a:effectLst>
                  <a:outerShdw dist="38100" dir="2700000" algn="bl" rotWithShape="0">
                    <a:schemeClr val="accent6">
                      <a:lumMod val="50000"/>
                    </a:schemeClr>
                  </a:outerShdw>
                </a:effectLst>
              </a:rPr>
              <a:t>GLOATĂ</a:t>
            </a:r>
            <a:endParaRPr lang="ro-RO" sz="4800" b="1" spc="600">
              <a:ln w="13462">
                <a:solidFill>
                  <a:schemeClr val="bg1"/>
                </a:solidFill>
                <a:prstDash val="solid"/>
              </a:ln>
              <a:solidFill>
                <a:srgbClr val="BA0201"/>
              </a:solidFill>
              <a:effectLst>
                <a:outerShdw dist="38100" dir="2700000" algn="bl" rotWithShape="0">
                  <a:schemeClr val="accent6">
                    <a:lumMod val="50000"/>
                  </a:schemeClr>
                </a:outerShdw>
              </a:effectLst>
            </a:endParaRPr>
          </a:p>
        </p:txBody>
      </p:sp>
      <p:sp>
        <p:nvSpPr>
          <p:cNvPr id="4" name="Rectángulo 3">
            <a:extLst>
              <a:ext uri="{FF2B5EF4-FFF2-40B4-BE49-F238E27FC236}">
                <a16:creationId xmlns:a16="http://schemas.microsoft.com/office/drawing/2014/main" xmlns="" id="{A20D88C6-9E31-4553-AF89-012EAC754F04}"/>
              </a:ext>
            </a:extLst>
          </p:cNvPr>
          <p:cNvSpPr/>
          <p:nvPr/>
        </p:nvSpPr>
        <p:spPr>
          <a:xfrm>
            <a:off x="225332" y="662077"/>
            <a:ext cx="8693336" cy="1200329"/>
          </a:xfrm>
          <a:prstGeom prst="rect">
            <a:avLst/>
          </a:prstGeom>
        </p:spPr>
        <p:txBody>
          <a:bodyPr wrap="square">
            <a:spAutoFit/>
            <a:scene3d>
              <a:camera prst="orthographicFront"/>
              <a:lightRig rig="threePt" dir="t"/>
            </a:scene3d>
            <a:sp3d extrusionH="57150">
              <a:bevelT w="38100" h="38100"/>
            </a:sp3d>
          </a:bodyPr>
          <a:lstStyle/>
          <a:p>
            <a:pPr algn="ctr"/>
            <a:r>
              <a:rPr lang="ro-RO" b="1" dirty="0" smtClean="0">
                <a:solidFill>
                  <a:srgbClr val="580906"/>
                </a:solidFill>
                <a:latin typeface="Comic Sans MS" panose="030F0702030302020204" pitchFamily="66" charset="0"/>
              </a:rPr>
              <a:t>„După </a:t>
            </a:r>
            <a:r>
              <a:rPr lang="ro-RO" b="1" dirty="0" smtClean="0">
                <a:solidFill>
                  <a:srgbClr val="580906"/>
                </a:solidFill>
                <a:latin typeface="Comic Sans MS" panose="030F0702030302020204" pitchFamily="66" charset="0"/>
              </a:rPr>
              <a:t>aceea m-am uitat şi iată că era o mare gloată pe care nu putea s-o numere nimeni, din orice neam, din orice seminţie, din orice norod şi de orice limbă, care stătea în picioare înaintea scaunului de domnie şi înaintea Mielului, îmbrăcaţi în haine albe, cu ramuri de </a:t>
            </a:r>
            <a:r>
              <a:rPr lang="ro-RO" b="1" dirty="0" err="1" smtClean="0">
                <a:solidFill>
                  <a:srgbClr val="580906"/>
                </a:solidFill>
                <a:latin typeface="Comic Sans MS" panose="030F0702030302020204" pitchFamily="66" charset="0"/>
              </a:rPr>
              <a:t>finic</a:t>
            </a:r>
            <a:r>
              <a:rPr lang="ro-RO" b="1" dirty="0" smtClean="0">
                <a:solidFill>
                  <a:srgbClr val="580906"/>
                </a:solidFill>
                <a:latin typeface="Comic Sans MS" panose="030F0702030302020204" pitchFamily="66" charset="0"/>
              </a:rPr>
              <a:t> în mâini” </a:t>
            </a:r>
            <a:r>
              <a:rPr lang="ro-RO" sz="1600" b="1" dirty="0" smtClean="0">
                <a:solidFill>
                  <a:srgbClr val="580906"/>
                </a:solidFill>
                <a:latin typeface="Comic Sans MS" panose="030F0702030302020204" pitchFamily="66" charset="0"/>
              </a:rPr>
              <a:t>(Apocalipsa 7:9)</a:t>
            </a:r>
            <a:endParaRPr lang="ro-RO" b="1" dirty="0">
              <a:solidFill>
                <a:srgbClr val="580906"/>
              </a:solidFill>
              <a:latin typeface="Comic Sans MS" panose="030F0702030302020204" pitchFamily="66" charset="0"/>
            </a:endParaRPr>
          </a:p>
        </p:txBody>
      </p:sp>
      <p:sp>
        <p:nvSpPr>
          <p:cNvPr id="2" name="CuadroTexto 1">
            <a:extLst>
              <a:ext uri="{FF2B5EF4-FFF2-40B4-BE49-F238E27FC236}">
                <a16:creationId xmlns:a16="http://schemas.microsoft.com/office/drawing/2014/main" xmlns="" id="{85784BE4-4D4F-4F9F-AA6C-1AECB2F639CB}"/>
              </a:ext>
            </a:extLst>
          </p:cNvPr>
          <p:cNvSpPr txBox="1"/>
          <p:nvPr/>
        </p:nvSpPr>
        <p:spPr>
          <a:xfrm>
            <a:off x="349499" y="2004509"/>
            <a:ext cx="4956268" cy="2015936"/>
          </a:xfrm>
          <a:prstGeom prst="rect">
            <a:avLst/>
          </a:prstGeom>
          <a:noFill/>
        </p:spPr>
        <p:txBody>
          <a:bodyPr wrap="square" rtlCol="0">
            <a:spAutoFit/>
          </a:bodyPr>
          <a:lstStyle/>
          <a:p>
            <a:pPr>
              <a:spcBef>
                <a:spcPts val="600"/>
              </a:spcBef>
            </a:pPr>
            <a:r>
              <a:rPr lang="ro-RO" sz="2000" b="1" dirty="0"/>
              <a:t>Ca </a:t>
            </a:r>
            <a:r>
              <a:rPr lang="ro-RO" sz="2000" b="1" dirty="0" smtClean="0"/>
              <a:t>şi </a:t>
            </a:r>
            <a:r>
              <a:rPr lang="ro-RO" sz="2000" b="1" dirty="0"/>
              <a:t>în alte ocazii, Ioan aude </a:t>
            </a:r>
            <a:r>
              <a:rPr lang="ro-RO" sz="2000" b="1" dirty="0" smtClean="0"/>
              <a:t>şi </a:t>
            </a:r>
            <a:r>
              <a:rPr lang="ro-RO" sz="2000" b="1" dirty="0"/>
              <a:t>apoi </a:t>
            </a:r>
            <a:r>
              <a:rPr lang="ro-RO" sz="2000" b="1" dirty="0" smtClean="0"/>
              <a:t>vede (Ap. 1:10, 12; 5:</a:t>
            </a:r>
            <a:r>
              <a:rPr lang="ro-RO" sz="2000" b="1" dirty="0" err="1" smtClean="0"/>
              <a:t>5</a:t>
            </a:r>
            <a:r>
              <a:rPr lang="ro-RO" sz="2000" b="1" dirty="0" smtClean="0"/>
              <a:t>, 6; 9:6, 7). Ioan </a:t>
            </a:r>
            <a:r>
              <a:rPr lang="ro-RO" sz="2000" b="1" dirty="0"/>
              <a:t>îi vede pe </a:t>
            </a:r>
            <a:r>
              <a:rPr lang="ro-RO" sz="2000" b="1" dirty="0" smtClean="0"/>
              <a:t>toţi </a:t>
            </a:r>
            <a:r>
              <a:rPr lang="ro-RO" sz="2000" b="1" dirty="0"/>
              <a:t>cei </a:t>
            </a:r>
            <a:r>
              <a:rPr lang="ro-RO" sz="2000" b="1" dirty="0" smtClean="0"/>
              <a:t>răscumpăraţi.</a:t>
            </a:r>
          </a:p>
          <a:p>
            <a:pPr>
              <a:spcBef>
                <a:spcPts val="600"/>
              </a:spcBef>
            </a:pPr>
            <a:r>
              <a:rPr lang="ro-RO" sz="2000" b="1" dirty="0" smtClean="0"/>
              <a:t>Între </a:t>
            </a:r>
            <a:r>
              <a:rPr lang="ro-RO" sz="2000" b="1" dirty="0"/>
              <a:t>ei sunt ultimii </a:t>
            </a:r>
            <a:r>
              <a:rPr lang="ro-RO" sz="2000" b="1" dirty="0" smtClean="0"/>
              <a:t>sigilaţi</a:t>
            </a:r>
            <a:r>
              <a:rPr lang="ro-RO" sz="2000" b="1" dirty="0"/>
              <a:t>, un grup cunoscut drept </a:t>
            </a:r>
            <a:r>
              <a:rPr lang="ro-RO" sz="2000" b="1" dirty="0" smtClean="0"/>
              <a:t>„cei </a:t>
            </a:r>
            <a:r>
              <a:rPr lang="ro-RO" sz="2000" b="1" dirty="0" smtClean="0"/>
              <a:t>144.000”. Toţi </a:t>
            </a:r>
            <a:r>
              <a:rPr lang="ro-RO" sz="2000" b="1" dirty="0"/>
              <a:t>vom primi răsplata în </a:t>
            </a:r>
            <a:r>
              <a:rPr lang="ro-RO" sz="2000" b="1" dirty="0" smtClean="0"/>
              <a:t>acelaşi </a:t>
            </a:r>
            <a:r>
              <a:rPr lang="ro-RO" sz="2000" b="1" dirty="0"/>
              <a:t>timp </a:t>
            </a:r>
            <a:r>
              <a:rPr lang="ro-RO" sz="2000" b="1" dirty="0" smtClean="0"/>
              <a:t>(Evrei 11:39-40).</a:t>
            </a:r>
            <a:endParaRPr lang="ro-RO" sz="2000" b="1" dirty="0"/>
          </a:p>
        </p:txBody>
      </p:sp>
      <p:pic>
        <p:nvPicPr>
          <p:cNvPr id="6" name="Imagen 5">
            <a:extLst>
              <a:ext uri="{FF2B5EF4-FFF2-40B4-BE49-F238E27FC236}">
                <a16:creationId xmlns:a16="http://schemas.microsoft.com/office/drawing/2014/main" xmlns="" id="{184DCD95-2E1E-4320-9AB2-79F3E934E96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305767" y="1871115"/>
            <a:ext cx="3743534" cy="2495689"/>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xmlns="" id="{A98A5B18-CA8F-43F9-A4B8-7A60F2DF8BA8}"/>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143146" y="4625981"/>
            <a:ext cx="3101341" cy="205086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5" name="Rectángulo 4">
            <a:extLst>
              <a:ext uri="{FF2B5EF4-FFF2-40B4-BE49-F238E27FC236}">
                <a16:creationId xmlns:a16="http://schemas.microsoft.com/office/drawing/2014/main" xmlns="" id="{5842CDED-C305-4E81-9779-5E65E1C08E3F}"/>
              </a:ext>
            </a:extLst>
          </p:cNvPr>
          <p:cNvSpPr/>
          <p:nvPr/>
        </p:nvSpPr>
        <p:spPr>
          <a:xfrm>
            <a:off x="25030" y="4127497"/>
            <a:ext cx="5304611" cy="400110"/>
          </a:xfrm>
          <a:prstGeom prst="rect">
            <a:avLst/>
          </a:prstGeom>
        </p:spPr>
        <p:txBody>
          <a:bodyPr wrap="square">
            <a:spAutoFit/>
          </a:bodyPr>
          <a:lstStyle/>
          <a:p>
            <a:pPr>
              <a:spcBef>
                <a:spcPts val="600"/>
              </a:spcBef>
            </a:pPr>
            <a:r>
              <a:rPr lang="ro-RO" sz="2000" b="1"/>
              <a:t>De ce stau înaintea tronului </a:t>
            </a:r>
            <a:r>
              <a:rPr lang="ro-RO" sz="2000" b="1" smtClean="0"/>
              <a:t>şi </a:t>
            </a:r>
            <a:r>
              <a:rPr lang="ro-RO" sz="2000" b="1"/>
              <a:t>alături </a:t>
            </a:r>
            <a:r>
              <a:rPr lang="ro-RO" sz="2000" b="1"/>
              <a:t>de </a:t>
            </a:r>
            <a:r>
              <a:rPr lang="ro-RO" sz="2000" b="1" smtClean="0"/>
              <a:t>Miel</a:t>
            </a:r>
            <a:r>
              <a:rPr lang="ro-RO" sz="2000" b="1" smtClean="0"/>
              <a:t>?</a:t>
            </a:r>
            <a:endParaRPr lang="ro-RO" sz="2000" b="1"/>
          </a:p>
        </p:txBody>
      </p:sp>
      <p:sp>
        <p:nvSpPr>
          <p:cNvPr id="7" name="Rectángulo 6">
            <a:extLst>
              <a:ext uri="{FF2B5EF4-FFF2-40B4-BE49-F238E27FC236}">
                <a16:creationId xmlns:a16="http://schemas.microsoft.com/office/drawing/2014/main" xmlns="" id="{BAE87371-5D3A-4F27-A42F-1B622D92297E}"/>
              </a:ext>
            </a:extLst>
          </p:cNvPr>
          <p:cNvSpPr/>
          <p:nvPr/>
        </p:nvSpPr>
        <p:spPr>
          <a:xfrm>
            <a:off x="3037113" y="4703358"/>
            <a:ext cx="4288974" cy="1708160"/>
          </a:xfrm>
          <a:prstGeom prst="rect">
            <a:avLst/>
          </a:prstGeom>
        </p:spPr>
        <p:txBody>
          <a:bodyPr wrap="square">
            <a:spAutoFit/>
          </a:bodyPr>
          <a:lstStyle/>
          <a:p>
            <a:pPr>
              <a:spcBef>
                <a:spcPts val="600"/>
              </a:spcBef>
            </a:pPr>
            <a:r>
              <a:rPr lang="ro-RO" sz="2000" b="1" dirty="0"/>
              <a:t>Pentru </a:t>
            </a:r>
            <a:r>
              <a:rPr lang="ro-RO" sz="2000" b="1" dirty="0" smtClean="0"/>
              <a:t>că „ei </a:t>
            </a:r>
            <a:r>
              <a:rPr lang="ro-RO" sz="2000" b="1" dirty="0" smtClean="0"/>
              <a:t>şi-au spălat hainele şi le-au albit în sângele Mielului” (v. 14).</a:t>
            </a:r>
          </a:p>
          <a:p>
            <a:pPr>
              <a:spcBef>
                <a:spcPts val="600"/>
              </a:spcBef>
            </a:pPr>
            <a:r>
              <a:rPr lang="ro-RO" sz="2000" b="1" dirty="0" smtClean="0"/>
              <a:t>S-au </a:t>
            </a:r>
            <a:r>
              <a:rPr lang="ro-RO" sz="2000" b="1" dirty="0"/>
              <a:t>luptat lupta </a:t>
            </a:r>
            <a:r>
              <a:rPr lang="ro-RO" sz="2000" b="1" dirty="0" smtClean="0"/>
              <a:t>credinţei. Dar </a:t>
            </a:r>
            <a:r>
              <a:rPr lang="ro-RO" sz="2000" b="1" dirty="0"/>
              <a:t>singurul lor drept de a fi acolo este dreptatea lui Hristos, primită prin </a:t>
            </a:r>
            <a:r>
              <a:rPr lang="ro-RO" sz="2000" b="1" dirty="0" smtClean="0"/>
              <a:t>har.</a:t>
            </a:r>
            <a:endParaRPr lang="ro-RO" sz="2000" b="1" dirty="0"/>
          </a:p>
        </p:txBody>
      </p:sp>
      <p:pic>
        <p:nvPicPr>
          <p:cNvPr id="11" name="Imagen 10">
            <a:extLst>
              <a:ext uri="{FF2B5EF4-FFF2-40B4-BE49-F238E27FC236}">
                <a16:creationId xmlns:a16="http://schemas.microsoft.com/office/drawing/2014/main" xmlns="" id="{17107F40-4CB8-4F08-887C-75C94EFDA99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524461" y="4473856"/>
            <a:ext cx="1394207" cy="2355119"/>
          </a:xfrm>
          <a:prstGeom prst="rect">
            <a:avLst/>
          </a:prstGeom>
        </p:spPr>
      </p:pic>
    </p:spTree>
    <p:extLst>
      <p:ext uri="{BB962C8B-B14F-4D97-AF65-F5344CB8AC3E}">
        <p14:creationId xmlns:p14="http://schemas.microsoft.com/office/powerpoint/2010/main" xmlns="" val="1104442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anim calcmode="lin" valueType="num">
                                      <p:cBhvr>
                                        <p:cTn id="24" dur="500" fill="hold"/>
                                        <p:tgtEl>
                                          <p:spTgt spid="6"/>
                                        </p:tgtEl>
                                        <p:attrNameLst>
                                          <p:attrName>ppt_x</p:attrName>
                                        </p:attrNameLst>
                                      </p:cBhvr>
                                      <p:tavLst>
                                        <p:tav tm="0">
                                          <p:val>
                                            <p:fltVal val="0.5"/>
                                          </p:val>
                                        </p:tav>
                                        <p:tav tm="100000">
                                          <p:val>
                                            <p:strVal val="#ppt_x"/>
                                          </p:val>
                                        </p:tav>
                                      </p:tavLst>
                                    </p:anim>
                                    <p:anim calcmode="lin" valueType="num">
                                      <p:cBhvr>
                                        <p:cTn id="25"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wipe(left)">
                                      <p:cBhvr>
                                        <p:cTn id="30" dur="500"/>
                                        <p:tgtEl>
                                          <p:spTgt spid="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wipe(left)">
                                      <p:cBhvr>
                                        <p:cTn id="40" dur="500"/>
                                        <p:tgtEl>
                                          <p:spTgt spid="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ppt_x</p:attrName>
                                        </p:attrNameLst>
                                      </p:cBhvr>
                                      <p:tavLst>
                                        <p:tav tm="0">
                                          <p:val>
                                            <p:strVal val="#ppt_x"/>
                                          </p:val>
                                        </p:tav>
                                        <p:tav tm="100000">
                                          <p:val>
                                            <p:strVal val="#ppt_x"/>
                                          </p:val>
                                        </p:tav>
                                      </p:tavLst>
                                    </p:anim>
                                    <p:anim calcmode="lin" valueType="num">
                                      <p:cBhvr>
                                        <p:cTn id="58" dur="500" fill="hold"/>
                                        <p:tgtEl>
                                          <p:spTgt spid="11"/>
                                        </p:tgtEl>
                                        <p:attrNameLst>
                                          <p:attrName>ppt_y</p:attrName>
                                        </p:attrNameLst>
                                      </p:cBhvr>
                                      <p:tavLst>
                                        <p:tav tm="0">
                                          <p:val>
                                            <p:strVal val="#ppt_y-#ppt_h/2"/>
                                          </p:val>
                                        </p:tav>
                                        <p:tav tm="100000">
                                          <p:val>
                                            <p:strVal val="#ppt_y"/>
                                          </p:val>
                                        </p:tav>
                                      </p:tavLst>
                                    </p:anim>
                                    <p:anim calcmode="lin" valueType="num">
                                      <p:cBhvr>
                                        <p:cTn id="59" dur="500" fill="hold"/>
                                        <p:tgtEl>
                                          <p:spTgt spid="11"/>
                                        </p:tgtEl>
                                        <p:attrNameLst>
                                          <p:attrName>ppt_w</p:attrName>
                                        </p:attrNameLst>
                                      </p:cBhvr>
                                      <p:tavLst>
                                        <p:tav tm="0">
                                          <p:val>
                                            <p:strVal val="#ppt_w"/>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7">
                                            <p:txEl>
                                              <p:pRg st="0" end="0"/>
                                            </p:txEl>
                                          </p:spTgt>
                                        </p:tgtEl>
                                        <p:attrNameLst>
                                          <p:attrName>style.visibility</p:attrName>
                                        </p:attrNameLst>
                                      </p:cBhvr>
                                      <p:to>
                                        <p:strVal val="visible"/>
                                      </p:to>
                                    </p:set>
                                    <p:animEffect transition="in" filter="wipe(left)">
                                      <p:cBhvr>
                                        <p:cTn id="64" dur="500"/>
                                        <p:tgtEl>
                                          <p:spTgt spid="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animEffect transition="in" filter="wipe(left)">
                                      <p:cBhvr>
                                        <p:cTn id="6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uiExpand="1" build="p"/>
      <p:bldP spid="5" grpId="0"/>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D10F7501-3120-4133-9D8B-3558F8FE52F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7406" y="74972"/>
            <a:ext cx="2721615" cy="204121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Rectángulo 1">
            <a:extLst>
              <a:ext uri="{FF2B5EF4-FFF2-40B4-BE49-F238E27FC236}">
                <a16:creationId xmlns:a16="http://schemas.microsoft.com/office/drawing/2014/main" xmlns="" id="{907C9557-E0AE-40E2-A5B8-34AC90239F17}"/>
              </a:ext>
            </a:extLst>
          </p:cNvPr>
          <p:cNvSpPr/>
          <p:nvPr/>
        </p:nvSpPr>
        <p:spPr>
          <a:xfrm>
            <a:off x="2829021" y="-26127"/>
            <a:ext cx="6314978" cy="584775"/>
          </a:xfrm>
          <a:prstGeom prst="rect">
            <a:avLst/>
          </a:prstGeom>
        </p:spPr>
        <p:txBody>
          <a:bodyPr wrap="square">
            <a:spAutoFit/>
          </a:bodyPr>
          <a:lstStyle/>
          <a:p>
            <a:pPr algn="ctr"/>
            <a:r>
              <a:rPr lang="ro-RO"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63500" sx="102000" sy="102000" algn="ctr" rotWithShape="0">
                    <a:prstClr val="black">
                      <a:alpha val="40000"/>
                    </a:prstClr>
                  </a:outerShdw>
                </a:effectLst>
              </a:rPr>
              <a:t>PRIMELE </a:t>
            </a:r>
            <a:r>
              <a:rPr lang="ro-RO"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63500" sx="102000" sy="102000" algn="ctr" rotWithShape="0">
                    <a:prstClr val="black">
                      <a:alpha val="40000"/>
                    </a:prstClr>
                  </a:outerShdw>
                </a:effectLst>
              </a:rPr>
              <a:t>ROADE </a:t>
            </a:r>
            <a:r>
              <a:rPr lang="ro-RO" sz="32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63500" sx="102000" sy="102000" algn="ctr" rotWithShape="0">
                    <a:prstClr val="black">
                      <a:alpha val="40000"/>
                    </a:prstClr>
                  </a:outerShdw>
                </a:effectLst>
              </a:rPr>
              <a:t>NECONTAMINATE</a:t>
            </a:r>
            <a:endParaRPr lang="ro-RO" sz="32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63500" sx="102000" sy="102000" algn="ctr" rotWithShape="0">
                  <a:prstClr val="black">
                    <a:alpha val="40000"/>
                  </a:prstClr>
                </a:outerShdw>
              </a:effectLst>
            </a:endParaRPr>
          </a:p>
        </p:txBody>
      </p:sp>
      <p:sp>
        <p:nvSpPr>
          <p:cNvPr id="3" name="Rectángulo 2">
            <a:extLst>
              <a:ext uri="{FF2B5EF4-FFF2-40B4-BE49-F238E27FC236}">
                <a16:creationId xmlns:a16="http://schemas.microsoft.com/office/drawing/2014/main" xmlns="" id="{2BC393C5-2822-4625-AF70-179C0D5B5009}"/>
              </a:ext>
            </a:extLst>
          </p:cNvPr>
          <p:cNvSpPr/>
          <p:nvPr/>
        </p:nvSpPr>
        <p:spPr>
          <a:xfrm>
            <a:off x="3004457" y="627239"/>
            <a:ext cx="6032136" cy="1200329"/>
          </a:xfrm>
          <a:prstGeom prst="rect">
            <a:avLst/>
          </a:prstGeom>
          <a:solidFill>
            <a:srgbClr val="8D53A0"/>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„Ei </a:t>
            </a:r>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nu s-au întinat cu femei, căci sunt </a:t>
            </a:r>
            <a:r>
              <a:rPr lang="ro-RO" b="1" dirty="0" err="1"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verguri</a:t>
            </a:r>
            <a:r>
              <a:rPr lang="ro-RO"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şi urmează pe Miel oriunde merge El. Au fost răscumpăraţi dintre oameni, ca cel dintâi rod pentru Dumnezeu şi pentru Miel.” </a:t>
            </a:r>
            <a:r>
              <a:rPr lang="ro-RO" sz="1600" b="1" dirty="0" smtClean="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(Apocalipsa 14:4)</a:t>
            </a:r>
            <a:endParaRPr lang="ro-RO"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455F9202-E572-423A-9F10-29962F2CB44A}"/>
              </a:ext>
            </a:extLst>
          </p:cNvPr>
          <p:cNvSpPr txBox="1"/>
          <p:nvPr/>
        </p:nvSpPr>
        <p:spPr>
          <a:xfrm>
            <a:off x="2051251" y="2245248"/>
            <a:ext cx="5100663" cy="2015936"/>
          </a:xfrm>
          <a:prstGeom prst="rect">
            <a:avLst/>
          </a:prstGeom>
          <a:noFill/>
        </p:spPr>
        <p:txBody>
          <a:bodyPr wrap="square" lIns="0" rIns="0" rtlCol="0">
            <a:spAutoFit/>
          </a:bodyPr>
          <a:lstStyle/>
          <a:p>
            <a:pPr>
              <a:spcBef>
                <a:spcPts val="600"/>
              </a:spcBef>
            </a:pPr>
            <a:r>
              <a:rPr lang="ro-RO" sz="2000" b="1" dirty="0">
                <a:solidFill>
                  <a:schemeClr val="bg1"/>
                </a:solidFill>
                <a:effectLst>
                  <a:glow rad="127000">
                    <a:srgbClr val="36174D"/>
                  </a:glow>
                </a:effectLst>
              </a:rPr>
              <a:t>În picioare, alături de Miel, sunt cei care nu s-au întinat cu femei. Adică, cu Babilonia </a:t>
            </a:r>
            <a:r>
              <a:rPr lang="ro-RO" sz="2000" b="1" dirty="0" smtClean="0">
                <a:solidFill>
                  <a:schemeClr val="bg1"/>
                </a:solidFill>
                <a:effectLst>
                  <a:glow rad="127000">
                    <a:srgbClr val="36174D"/>
                  </a:glow>
                </a:effectLst>
              </a:rPr>
              <a:t>şi </a:t>
            </a:r>
            <a:r>
              <a:rPr lang="ro-RO" sz="2000" b="1" dirty="0">
                <a:solidFill>
                  <a:schemeClr val="bg1"/>
                </a:solidFill>
                <a:effectLst>
                  <a:glow rad="127000">
                    <a:srgbClr val="36174D"/>
                  </a:glow>
                </a:effectLst>
              </a:rPr>
              <a:t>fetele ei </a:t>
            </a:r>
            <a:r>
              <a:rPr lang="ro-RO" sz="2000" b="1" dirty="0" smtClean="0">
                <a:solidFill>
                  <a:schemeClr val="bg1"/>
                </a:solidFill>
                <a:effectLst>
                  <a:glow rad="127000">
                    <a:srgbClr val="36174D"/>
                  </a:glow>
                </a:effectLst>
              </a:rPr>
              <a:t>(Ap. 17:5).</a:t>
            </a:r>
          </a:p>
          <a:p>
            <a:pPr>
              <a:spcBef>
                <a:spcPts val="600"/>
              </a:spcBef>
            </a:pPr>
            <a:r>
              <a:rPr lang="ro-RO" sz="2000" b="1" dirty="0" smtClean="0">
                <a:solidFill>
                  <a:schemeClr val="bg1"/>
                </a:solidFill>
                <a:effectLst>
                  <a:glow rad="127000">
                    <a:srgbClr val="36174D"/>
                  </a:glow>
                </a:effectLst>
              </a:rPr>
              <a:t>În </a:t>
            </a:r>
            <a:r>
              <a:rPr lang="ro-RO" sz="2000" b="1" dirty="0">
                <a:solidFill>
                  <a:schemeClr val="bg1"/>
                </a:solidFill>
                <a:effectLst>
                  <a:glow rad="127000">
                    <a:srgbClr val="36174D"/>
                  </a:glow>
                </a:effectLst>
              </a:rPr>
              <a:t>ultimele zile, acest grup nu se întinează cu bisericile </a:t>
            </a:r>
            <a:r>
              <a:rPr lang="ro-RO" sz="2000" b="1" dirty="0" smtClean="0">
                <a:solidFill>
                  <a:schemeClr val="bg1"/>
                </a:solidFill>
                <a:effectLst>
                  <a:glow rad="127000">
                    <a:srgbClr val="36174D"/>
                  </a:glow>
                </a:effectLst>
              </a:rPr>
              <a:t>apostate. Şi </a:t>
            </a:r>
            <a:r>
              <a:rPr lang="ro-RO" sz="2000" b="1" dirty="0">
                <a:solidFill>
                  <a:schemeClr val="bg1"/>
                </a:solidFill>
                <a:effectLst>
                  <a:glow rad="127000">
                    <a:srgbClr val="36174D"/>
                  </a:glow>
                </a:effectLst>
              </a:rPr>
              <a:t>dacă, în vreun moment au fost în </a:t>
            </a:r>
            <a:r>
              <a:rPr lang="ro-RO" sz="2000" b="1" dirty="0" smtClean="0">
                <a:solidFill>
                  <a:schemeClr val="bg1"/>
                </a:solidFill>
                <a:effectLst>
                  <a:glow rad="127000">
                    <a:srgbClr val="36174D"/>
                  </a:glow>
                </a:effectLst>
              </a:rPr>
              <a:t>Babilonia, au ieşit </a:t>
            </a:r>
            <a:r>
              <a:rPr lang="ro-RO" sz="2000" b="1" dirty="0">
                <a:solidFill>
                  <a:schemeClr val="bg1"/>
                </a:solidFill>
                <a:effectLst>
                  <a:glow rad="127000">
                    <a:srgbClr val="36174D"/>
                  </a:glow>
                </a:effectLst>
              </a:rPr>
              <a:t>din ea </a:t>
            </a:r>
            <a:r>
              <a:rPr lang="ro-RO" sz="2000" b="1" dirty="0" smtClean="0">
                <a:solidFill>
                  <a:schemeClr val="bg1"/>
                </a:solidFill>
                <a:effectLst>
                  <a:glow rad="127000">
                    <a:srgbClr val="36174D"/>
                  </a:glow>
                </a:effectLst>
              </a:rPr>
              <a:t>(Ap. 18:1-4).</a:t>
            </a:r>
            <a:endParaRPr lang="ro-RO" sz="2000" b="1" dirty="0">
              <a:solidFill>
                <a:schemeClr val="bg1"/>
              </a:solidFill>
              <a:effectLst>
                <a:glow rad="127000">
                  <a:srgbClr val="36174D"/>
                </a:glow>
              </a:effectLst>
            </a:endParaRPr>
          </a:p>
        </p:txBody>
      </p:sp>
      <p:pic>
        <p:nvPicPr>
          <p:cNvPr id="6" name="Imagen 5" descr="Imagen que contiene interior, texto, mujer&#10;&#10;Descripción generada automáticamente">
            <a:extLst>
              <a:ext uri="{FF2B5EF4-FFF2-40B4-BE49-F238E27FC236}">
                <a16:creationId xmlns:a16="http://schemas.microsoft.com/office/drawing/2014/main" xmlns="" id="{DBE31403-D3AF-4A0F-98FC-8426481CC3A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847" y="2116183"/>
            <a:ext cx="1998997" cy="2665329"/>
          </a:xfrm>
          <a:prstGeom prst="rect">
            <a:avLst/>
          </a:prstGeom>
          <a:ln>
            <a:noFill/>
          </a:ln>
          <a:effectLst>
            <a:softEdge rad="112500"/>
          </a:effectLst>
        </p:spPr>
      </p:pic>
      <p:pic>
        <p:nvPicPr>
          <p:cNvPr id="10" name="Imagen 9" descr="Imagen que contiene persona, reproductor, deporte, bailarín&#10;&#10;Descripción generada automáticamente">
            <a:extLst>
              <a:ext uri="{FF2B5EF4-FFF2-40B4-BE49-F238E27FC236}">
                <a16:creationId xmlns:a16="http://schemas.microsoft.com/office/drawing/2014/main" xmlns="" id="{65926BE9-6E04-4D41-97B3-64DEA6BCEE31}"/>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729006" y="5042263"/>
            <a:ext cx="2387966" cy="1783543"/>
          </a:xfrm>
          <a:prstGeom prst="rect">
            <a:avLst/>
          </a:prstGeom>
          <a:ln>
            <a:noFill/>
          </a:ln>
          <a:effectLst>
            <a:softEdge rad="112500"/>
          </a:effectLst>
        </p:spPr>
      </p:pic>
      <p:sp>
        <p:nvSpPr>
          <p:cNvPr id="11" name="Rectángulo 10">
            <a:extLst>
              <a:ext uri="{FF2B5EF4-FFF2-40B4-BE49-F238E27FC236}">
                <a16:creationId xmlns:a16="http://schemas.microsoft.com/office/drawing/2014/main" xmlns="" id="{82C766C4-2518-4BDF-A626-854A446DCA1F}"/>
              </a:ext>
            </a:extLst>
          </p:cNvPr>
          <p:cNvSpPr/>
          <p:nvPr/>
        </p:nvSpPr>
        <p:spPr>
          <a:xfrm>
            <a:off x="1582571" y="5107641"/>
            <a:ext cx="5353938" cy="1708160"/>
          </a:xfrm>
          <a:prstGeom prst="rect">
            <a:avLst/>
          </a:prstGeom>
        </p:spPr>
        <p:txBody>
          <a:bodyPr wrap="square">
            <a:spAutoFit/>
          </a:bodyPr>
          <a:lstStyle/>
          <a:p>
            <a:pPr>
              <a:spcBef>
                <a:spcPts val="600"/>
              </a:spcBef>
            </a:pPr>
            <a:r>
              <a:rPr lang="ro-RO" sz="2000" b="1">
                <a:solidFill>
                  <a:schemeClr val="bg1"/>
                </a:solidFill>
                <a:effectLst>
                  <a:glow rad="127000">
                    <a:srgbClr val="36174D"/>
                  </a:glow>
                </a:effectLst>
              </a:rPr>
              <a:t>Sunt cele dintâi roade, adică cele mai bune roade ale recoltei  oferite lui </a:t>
            </a:r>
            <a:r>
              <a:rPr lang="ro-RO" sz="2000" b="1">
                <a:solidFill>
                  <a:schemeClr val="bg1"/>
                </a:solidFill>
                <a:effectLst>
                  <a:glow rad="127000">
                    <a:srgbClr val="36174D"/>
                  </a:glow>
                </a:effectLst>
              </a:rPr>
              <a:t>Dumnezeu </a:t>
            </a:r>
            <a:r>
              <a:rPr lang="ro-RO" sz="2000" b="1" smtClean="0">
                <a:solidFill>
                  <a:schemeClr val="bg1"/>
                </a:solidFill>
                <a:effectLst>
                  <a:glow rad="127000">
                    <a:srgbClr val="36174D"/>
                  </a:glow>
                </a:effectLst>
              </a:rPr>
              <a:t>(</a:t>
            </a:r>
            <a:r>
              <a:rPr lang="ro-RO" sz="2000" b="1" smtClean="0">
                <a:solidFill>
                  <a:schemeClr val="bg1"/>
                </a:solidFill>
                <a:effectLst>
                  <a:glow rad="127000">
                    <a:srgbClr val="36174D"/>
                  </a:glow>
                </a:effectLst>
              </a:rPr>
              <a:t>Numeri</a:t>
            </a:r>
            <a:r>
              <a:rPr lang="ro-RO" sz="2000" b="1" smtClean="0">
                <a:solidFill>
                  <a:schemeClr val="bg1"/>
                </a:solidFill>
                <a:effectLst>
                  <a:glow rad="127000">
                    <a:srgbClr val="36174D"/>
                  </a:glow>
                </a:effectLst>
              </a:rPr>
              <a:t> </a:t>
            </a:r>
            <a:r>
              <a:rPr lang="ro-RO" sz="2000" b="1" smtClean="0">
                <a:solidFill>
                  <a:schemeClr val="bg1"/>
                </a:solidFill>
                <a:effectLst>
                  <a:glow rad="127000">
                    <a:srgbClr val="36174D"/>
                  </a:glow>
                </a:effectLst>
              </a:rPr>
              <a:t>18:12).</a:t>
            </a:r>
            <a:endParaRPr lang="ro-RO" sz="2000" b="1" smtClean="0">
              <a:solidFill>
                <a:schemeClr val="bg1"/>
              </a:solidFill>
              <a:effectLst>
                <a:glow rad="127000">
                  <a:srgbClr val="36174D"/>
                </a:glow>
              </a:effectLst>
            </a:endParaRPr>
          </a:p>
          <a:p>
            <a:pPr>
              <a:spcBef>
                <a:spcPts val="600"/>
              </a:spcBef>
            </a:pPr>
            <a:r>
              <a:rPr lang="ro-RO" sz="2000" b="1" smtClean="0">
                <a:solidFill>
                  <a:schemeClr val="bg1"/>
                </a:solidFill>
                <a:effectLst>
                  <a:glow rad="127000">
                    <a:srgbClr val="36174D"/>
                  </a:glow>
                </a:effectLst>
              </a:rPr>
              <a:t>Sunt </a:t>
            </a:r>
            <a:r>
              <a:rPr lang="ro-RO" sz="2000" b="1">
                <a:solidFill>
                  <a:schemeClr val="bg1"/>
                </a:solidFill>
                <a:effectLst>
                  <a:glow rad="127000">
                    <a:srgbClr val="36174D"/>
                  </a:glow>
                </a:effectLst>
              </a:rPr>
              <a:t>un grup special deoarece, la a Doua Venire, vor fi </a:t>
            </a:r>
            <a:r>
              <a:rPr lang="ro-RO" sz="2000" b="1" smtClean="0">
                <a:solidFill>
                  <a:schemeClr val="bg1"/>
                </a:solidFill>
                <a:effectLst>
                  <a:glow rad="127000">
                    <a:srgbClr val="36174D"/>
                  </a:glow>
                </a:effectLst>
              </a:rPr>
              <a:t>transformaţi </a:t>
            </a:r>
            <a:r>
              <a:rPr lang="ro-RO" sz="2000" b="1">
                <a:solidFill>
                  <a:schemeClr val="bg1"/>
                </a:solidFill>
                <a:effectLst>
                  <a:glow rad="127000">
                    <a:srgbClr val="36174D"/>
                  </a:glow>
                </a:effectLst>
              </a:rPr>
              <a:t>fără să </a:t>
            </a:r>
            <a:r>
              <a:rPr lang="ro-RO" sz="2000" b="1">
                <a:solidFill>
                  <a:schemeClr val="bg1"/>
                </a:solidFill>
                <a:effectLst>
                  <a:glow rad="127000">
                    <a:srgbClr val="36174D"/>
                  </a:glow>
                </a:effectLst>
              </a:rPr>
              <a:t>vadă </a:t>
            </a:r>
            <a:r>
              <a:rPr lang="ro-RO" sz="2000" b="1" smtClean="0">
                <a:solidFill>
                  <a:schemeClr val="bg1"/>
                </a:solidFill>
                <a:effectLst>
                  <a:glow rad="127000">
                    <a:srgbClr val="36174D"/>
                  </a:glow>
                </a:effectLst>
              </a:rPr>
              <a:t>moartea</a:t>
            </a:r>
            <a:r>
              <a:rPr lang="ro-RO" sz="2000" b="1" smtClean="0">
                <a:solidFill>
                  <a:schemeClr val="bg1"/>
                </a:solidFill>
                <a:effectLst>
                  <a:glow rad="127000">
                    <a:srgbClr val="36174D"/>
                  </a:glow>
                </a:effectLst>
              </a:rPr>
              <a:t>.</a:t>
            </a:r>
            <a:endParaRPr lang="ro-RO" sz="2000" b="1">
              <a:solidFill>
                <a:schemeClr val="bg1"/>
              </a:solidFill>
              <a:effectLst>
                <a:glow rad="127000">
                  <a:srgbClr val="36174D"/>
                </a:glow>
              </a:effectLst>
            </a:endParaRPr>
          </a:p>
        </p:txBody>
      </p:sp>
      <p:sp>
        <p:nvSpPr>
          <p:cNvPr id="12" name="Rectángulo 11">
            <a:extLst>
              <a:ext uri="{FF2B5EF4-FFF2-40B4-BE49-F238E27FC236}">
                <a16:creationId xmlns:a16="http://schemas.microsoft.com/office/drawing/2014/main" xmlns="" id="{4D3A8DDA-6C6A-4265-897C-0EBC6C4681A4}"/>
              </a:ext>
            </a:extLst>
          </p:cNvPr>
          <p:cNvSpPr/>
          <p:nvPr/>
        </p:nvSpPr>
        <p:spPr>
          <a:xfrm>
            <a:off x="1747670" y="4415802"/>
            <a:ext cx="7396329" cy="707886"/>
          </a:xfrm>
          <a:prstGeom prst="rect">
            <a:avLst/>
          </a:prstGeom>
        </p:spPr>
        <p:txBody>
          <a:bodyPr wrap="square">
            <a:spAutoFit/>
          </a:bodyPr>
          <a:lstStyle/>
          <a:p>
            <a:pPr>
              <a:spcBef>
                <a:spcPts val="600"/>
              </a:spcBef>
            </a:pPr>
            <a:r>
              <a:rPr lang="ro-RO" sz="2000" b="1" dirty="0" smtClean="0">
                <a:solidFill>
                  <a:schemeClr val="bg1"/>
                </a:solidFill>
                <a:effectLst>
                  <a:glow rad="127000">
                    <a:srgbClr val="36174D"/>
                  </a:glow>
                </a:effectLst>
              </a:rPr>
              <a:t>Şi-au </a:t>
            </a:r>
            <a:r>
              <a:rPr lang="ro-RO" sz="2000" b="1" dirty="0">
                <a:solidFill>
                  <a:schemeClr val="bg1"/>
                </a:solidFill>
                <a:effectLst>
                  <a:glow rad="127000">
                    <a:srgbClr val="36174D"/>
                  </a:glow>
                </a:effectLst>
              </a:rPr>
              <a:t>păstrat până la </a:t>
            </a:r>
            <a:r>
              <a:rPr lang="ro-RO" sz="2000" b="1" dirty="0" smtClean="0">
                <a:solidFill>
                  <a:schemeClr val="bg1"/>
                </a:solidFill>
                <a:effectLst>
                  <a:glow rad="127000">
                    <a:srgbClr val="36174D"/>
                  </a:glow>
                </a:effectLst>
              </a:rPr>
              <a:t>sfârşit credincioşia faţă </a:t>
            </a:r>
            <a:r>
              <a:rPr lang="ro-RO" sz="2000" b="1" dirty="0">
                <a:solidFill>
                  <a:schemeClr val="bg1"/>
                </a:solidFill>
                <a:effectLst>
                  <a:glow rad="127000">
                    <a:srgbClr val="36174D"/>
                  </a:glow>
                </a:effectLst>
              </a:rPr>
              <a:t>de </a:t>
            </a:r>
            <a:r>
              <a:rPr lang="ro-RO" sz="2000" b="1" dirty="0" smtClean="0">
                <a:solidFill>
                  <a:schemeClr val="bg1"/>
                </a:solidFill>
                <a:effectLst>
                  <a:glow rad="127000">
                    <a:srgbClr val="36174D"/>
                  </a:glow>
                </a:effectLst>
              </a:rPr>
              <a:t>Dumnezeu. Sunt </a:t>
            </a:r>
            <a:r>
              <a:rPr lang="ro-RO" sz="2000" b="1" dirty="0">
                <a:solidFill>
                  <a:schemeClr val="bg1"/>
                </a:solidFill>
                <a:effectLst>
                  <a:glow rad="127000">
                    <a:srgbClr val="36174D"/>
                  </a:glow>
                </a:effectLst>
              </a:rPr>
              <a:t>cei care </a:t>
            </a:r>
            <a:r>
              <a:rPr lang="ro-RO" sz="2000" b="1" dirty="0" smtClean="0">
                <a:solidFill>
                  <a:schemeClr val="bg1"/>
                </a:solidFill>
                <a:effectLst>
                  <a:glow rad="127000">
                    <a:srgbClr val="36174D"/>
                  </a:glow>
                </a:effectLst>
              </a:rPr>
              <a:t>„păzesc </a:t>
            </a:r>
            <a:r>
              <a:rPr lang="ro-RO" sz="2000" b="1" dirty="0" smtClean="0">
                <a:solidFill>
                  <a:schemeClr val="bg1"/>
                </a:solidFill>
                <a:effectLst>
                  <a:glow rad="127000">
                    <a:srgbClr val="36174D"/>
                  </a:glow>
                </a:effectLst>
              </a:rPr>
              <a:t>poruncile </a:t>
            </a:r>
            <a:r>
              <a:rPr lang="ro-RO" sz="2000" b="1" dirty="0">
                <a:solidFill>
                  <a:schemeClr val="bg1"/>
                </a:solidFill>
                <a:effectLst>
                  <a:glow rad="127000">
                    <a:srgbClr val="36174D"/>
                  </a:glow>
                </a:effectLst>
              </a:rPr>
              <a:t>lui  Dumnezeu </a:t>
            </a:r>
            <a:r>
              <a:rPr lang="ro-RO" sz="2000" b="1" dirty="0" smtClean="0">
                <a:solidFill>
                  <a:schemeClr val="bg1"/>
                </a:solidFill>
                <a:effectLst>
                  <a:glow rad="127000">
                    <a:srgbClr val="36174D"/>
                  </a:glow>
                </a:effectLst>
              </a:rPr>
              <a:t>şi credinţa </a:t>
            </a:r>
            <a:r>
              <a:rPr lang="ro-RO" sz="2000" b="1" dirty="0">
                <a:solidFill>
                  <a:schemeClr val="bg1"/>
                </a:solidFill>
                <a:effectLst>
                  <a:glow rad="127000">
                    <a:srgbClr val="36174D"/>
                  </a:glow>
                </a:effectLst>
              </a:rPr>
              <a:t>în </a:t>
            </a:r>
            <a:r>
              <a:rPr lang="ro-RO" sz="2000" b="1" dirty="0" smtClean="0">
                <a:solidFill>
                  <a:schemeClr val="bg1"/>
                </a:solidFill>
                <a:effectLst>
                  <a:glow rad="127000">
                    <a:srgbClr val="36174D"/>
                  </a:glow>
                </a:effectLst>
              </a:rPr>
              <a:t>Isus” (Ap. 14:12).</a:t>
            </a:r>
            <a:endParaRPr lang="ro-RO" sz="2000" b="1" dirty="0">
              <a:solidFill>
                <a:schemeClr val="bg1"/>
              </a:solidFill>
              <a:effectLst>
                <a:glow rad="127000">
                  <a:srgbClr val="36174D"/>
                </a:glow>
              </a:effectLst>
            </a:endParaRPr>
          </a:p>
        </p:txBody>
      </p:sp>
      <p:pic>
        <p:nvPicPr>
          <p:cNvPr id="1026" name="Picture 2" descr="http://img-fotki.yandex.ru/get/6702/167183485.492/0_c166b_d7d2bf50_orig.jpg">
            <a:extLst>
              <a:ext uri="{FF2B5EF4-FFF2-40B4-BE49-F238E27FC236}">
                <a16:creationId xmlns:a16="http://schemas.microsoft.com/office/drawing/2014/main" xmlns="" id="{E131FF8B-A7DF-4B01-A508-13D0BDD90F92}"/>
              </a:ext>
            </a:extLst>
          </p:cNvPr>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107406" y="4833409"/>
            <a:ext cx="1475164" cy="1922513"/>
          </a:xfrm>
          <a:prstGeom prst="rect">
            <a:avLst/>
          </a:prstGeom>
          <a:ln w="38100" cap="sq">
            <a:solidFill>
              <a:srgbClr val="8D53A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4" name="Imagen 13" descr="Imagen que contiene persona, árbol, ropa, exterior&#10;&#10;Descripción generada automáticamente">
            <a:extLst>
              <a:ext uri="{FF2B5EF4-FFF2-40B4-BE49-F238E27FC236}">
                <a16:creationId xmlns:a16="http://schemas.microsoft.com/office/drawing/2014/main" xmlns="" id="{DBA63B77-939C-47DA-A5C7-CAF3798BE4A0}"/>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7145003" y="2197925"/>
            <a:ext cx="1891590" cy="2214346"/>
          </a:xfrm>
          <a:prstGeom prst="rect">
            <a:avLst/>
          </a:prstGeom>
          <a:scene3d>
            <a:camera prst="orthographicFront"/>
            <a:lightRig rig="threePt" dir="t"/>
          </a:scene3d>
          <a:sp3d>
            <a:bevelT/>
          </a:sp3d>
        </p:spPr>
      </p:pic>
    </p:spTree>
    <p:extLst>
      <p:ext uri="{BB962C8B-B14F-4D97-AF65-F5344CB8AC3E}">
        <p14:creationId xmlns:p14="http://schemas.microsoft.com/office/powerpoint/2010/main" xmlns="" val="2812776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par>
                          <p:cTn id="31" fill="hold">
                            <p:stCondLst>
                              <p:cond delay="500"/>
                            </p:stCondLst>
                            <p:childTnLst>
                              <p:par>
                                <p:cTn id="32" presetID="37" presetClass="entr" presetSubtype="0" fill="hold" grpId="0" nodeType="after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1000"/>
                                        <p:tgtEl>
                                          <p:spTgt spid="4">
                                            <p:txEl>
                                              <p:pRg st="0" end="0"/>
                                            </p:txEl>
                                          </p:spTgt>
                                        </p:tgtEl>
                                      </p:cBhvr>
                                    </p:animEffect>
                                    <p:anim calcmode="lin" valueType="num">
                                      <p:cBhvr>
                                        <p:cTn id="3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1000"/>
                                        <p:tgtEl>
                                          <p:spTgt spid="4">
                                            <p:txEl>
                                              <p:pRg st="1" end="1"/>
                                            </p:txEl>
                                          </p:spTgt>
                                        </p:tgtEl>
                                      </p:cBhvr>
                                    </p:animEffect>
                                    <p:anim calcmode="lin" valueType="num">
                                      <p:cBhvr>
                                        <p:cTn id="4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p:cTn id="5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62" dur="1000" fill="hold"/>
                                        <p:tgtEl>
                                          <p:spTgt spid="102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026"/>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1">
                                            <p:txEl>
                                              <p:pRg st="0" end="0"/>
                                            </p:txEl>
                                          </p:spTgt>
                                        </p:tgtEl>
                                        <p:attrNameLst>
                                          <p:attrName>style.visibility</p:attrName>
                                        </p:attrNameLst>
                                      </p:cBhvr>
                                      <p:to>
                                        <p:strVal val="visible"/>
                                      </p:to>
                                    </p:set>
                                    <p:animEffect transition="in" filter="wipe(left)">
                                      <p:cBhvr>
                                        <p:cTn id="70" dur="500"/>
                                        <p:tgtEl>
                                          <p:spTgt spid="11">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1">
                                            <p:txEl>
                                              <p:pRg st="1" end="1"/>
                                            </p:txEl>
                                          </p:spTgt>
                                        </p:tgtEl>
                                        <p:attrNameLst>
                                          <p:attrName>style.visibility</p:attrName>
                                        </p:attrNameLst>
                                      </p:cBhvr>
                                      <p:to>
                                        <p:strVal val="visible"/>
                                      </p:to>
                                    </p:set>
                                    <p:animEffect transition="in" filter="wipe(left)">
                                      <p:cBhvr>
                                        <p:cTn id="79"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1" grpId="0" uiExpand="1" build="p"/>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F8D6EE2-F7E8-4BAD-B656-EAF6AFE328E2}"/>
              </a:ext>
            </a:extLst>
          </p:cNvPr>
          <p:cNvSpPr/>
          <p:nvPr/>
        </p:nvSpPr>
        <p:spPr>
          <a:xfrm>
            <a:off x="1680755" y="0"/>
            <a:ext cx="6888480" cy="707886"/>
          </a:xfrm>
          <a:prstGeom prst="rect">
            <a:avLst/>
          </a:prstGeom>
        </p:spPr>
        <p:txBody>
          <a:bodyPr wrap="square">
            <a:spAutoFit/>
            <a:scene3d>
              <a:camera prst="orthographicFront"/>
              <a:lightRig rig="flat" dir="t">
                <a:rot lat="0" lon="0" rev="6000000"/>
              </a:lightRig>
            </a:scene3d>
            <a:sp3d extrusionH="57150" prstMaterial="softEdge">
              <a:bevelT w="25400" h="38100"/>
            </a:sp3d>
          </a:bodyPr>
          <a:lstStyle/>
          <a:p>
            <a:pPr algn="ctr"/>
            <a:r>
              <a:rPr lang="ro-RO" sz="4000" b="1" dirty="0">
                <a:ln/>
                <a:solidFill>
                  <a:schemeClr val="accent4">
                    <a:lumMod val="60000"/>
                    <a:lumOff val="40000"/>
                  </a:schemeClr>
                </a:solidFill>
              </a:rPr>
              <a:t>FĂRĂ MINCIUNĂ </a:t>
            </a:r>
            <a:r>
              <a:rPr lang="ro-RO" sz="4000" b="1" dirty="0" smtClean="0">
                <a:ln/>
                <a:solidFill>
                  <a:schemeClr val="accent4">
                    <a:lumMod val="60000"/>
                    <a:lumOff val="40000"/>
                  </a:schemeClr>
                </a:solidFill>
              </a:rPr>
              <a:t>ŞI </a:t>
            </a:r>
            <a:r>
              <a:rPr lang="ro-RO" sz="4000" b="1" dirty="0">
                <a:ln/>
                <a:solidFill>
                  <a:schemeClr val="accent4">
                    <a:lumMod val="60000"/>
                    <a:lumOff val="40000"/>
                  </a:schemeClr>
                </a:solidFill>
              </a:rPr>
              <a:t>FĂRĂ PATĂ</a:t>
            </a:r>
            <a:endParaRPr lang="es-ES" sz="4000" b="1" dirty="0">
              <a:ln/>
              <a:solidFill>
                <a:schemeClr val="accent4">
                  <a:lumMod val="60000"/>
                  <a:lumOff val="40000"/>
                </a:schemeClr>
              </a:solidFill>
            </a:endParaRPr>
          </a:p>
        </p:txBody>
      </p:sp>
      <p:sp>
        <p:nvSpPr>
          <p:cNvPr id="3" name="Rectángulo 2">
            <a:extLst>
              <a:ext uri="{FF2B5EF4-FFF2-40B4-BE49-F238E27FC236}">
                <a16:creationId xmlns:a16="http://schemas.microsoft.com/office/drawing/2014/main" xmlns="" id="{5458F59A-E9C2-42A1-8B57-1F07F1A64446}"/>
              </a:ext>
            </a:extLst>
          </p:cNvPr>
          <p:cNvSpPr/>
          <p:nvPr/>
        </p:nvSpPr>
        <p:spPr>
          <a:xfrm>
            <a:off x="1950721" y="801888"/>
            <a:ext cx="6348548" cy="892552"/>
          </a:xfrm>
          <a:prstGeom prst="rect">
            <a:avLst/>
          </a:prstGeom>
        </p:spPr>
        <p:txBody>
          <a:bodyPr wrap="square">
            <a:spAutoFit/>
          </a:bodyPr>
          <a:lstStyle/>
          <a:p>
            <a:pPr algn="ctr"/>
            <a:r>
              <a:rPr lang="es-ES" b="1" dirty="0" smtClean="0">
                <a:solidFill>
                  <a:srgbClr val="BAAAB7"/>
                </a:solidFill>
                <a:effectLst>
                  <a:outerShdw blurRad="38100" dist="38100" dir="2700000" algn="tl">
                    <a:srgbClr val="000000">
                      <a:alpha val="43137"/>
                    </a:srgbClr>
                  </a:outerShdw>
                </a:effectLst>
                <a:latin typeface="Comic Sans MS" panose="030F0702030302020204" pitchFamily="66" charset="0"/>
              </a:rPr>
              <a:t>„Şi </a:t>
            </a:r>
            <a:r>
              <a:rPr lang="es-ES" b="1" dirty="0">
                <a:solidFill>
                  <a:srgbClr val="BAAAB7"/>
                </a:solidFill>
                <a:effectLst>
                  <a:outerShdw blurRad="38100" dist="38100" dir="2700000" algn="tl">
                    <a:srgbClr val="000000">
                      <a:alpha val="43137"/>
                    </a:srgbClr>
                  </a:outerShdw>
                </a:effectLst>
                <a:latin typeface="Comic Sans MS" panose="030F0702030302020204" pitchFamily="66" charset="0"/>
              </a:rPr>
              <a:t>în gura lor nu s-a găsit minciună, căci sunt fără vină înaintea scaunului de domnie al lui Dumnezeu.” </a:t>
            </a:r>
            <a:r>
              <a:rPr lang="es-ES" sz="1600" b="1" dirty="0">
                <a:solidFill>
                  <a:srgbClr val="BAAAB7"/>
                </a:solidFill>
                <a:effectLst>
                  <a:outerShdw blurRad="38100" dist="38100" dir="2700000" algn="tl">
                    <a:srgbClr val="000000">
                      <a:alpha val="43137"/>
                    </a:srgbClr>
                  </a:outerShdw>
                </a:effectLst>
                <a:latin typeface="Comic Sans MS" panose="030F0702030302020204" pitchFamily="66" charset="0"/>
              </a:rPr>
              <a:t>(Apocalips</a:t>
            </a:r>
            <a:r>
              <a:rPr lang="ro-RO" sz="1600" b="1" dirty="0">
                <a:solidFill>
                  <a:srgbClr val="BAAAB7"/>
                </a:solidFill>
                <a:effectLst>
                  <a:outerShdw blurRad="38100" dist="38100" dir="2700000" algn="tl">
                    <a:srgbClr val="000000">
                      <a:alpha val="43137"/>
                    </a:srgbClr>
                  </a:outerShdw>
                </a:effectLst>
                <a:latin typeface="Comic Sans MS" panose="030F0702030302020204" pitchFamily="66" charset="0"/>
              </a:rPr>
              <a:t>a </a:t>
            </a:r>
            <a:r>
              <a:rPr lang="es-ES" sz="1600" b="1" dirty="0">
                <a:solidFill>
                  <a:srgbClr val="BAAAB7"/>
                </a:solidFill>
                <a:effectLst>
                  <a:outerShdw blurRad="38100" dist="38100" dir="2700000" algn="tl">
                    <a:srgbClr val="000000">
                      <a:alpha val="43137"/>
                    </a:srgbClr>
                  </a:outerShdw>
                </a:effectLst>
                <a:latin typeface="Comic Sans MS" panose="030F0702030302020204" pitchFamily="66" charset="0"/>
              </a:rPr>
              <a:t>14:5)</a:t>
            </a:r>
          </a:p>
        </p:txBody>
      </p:sp>
      <p:sp>
        <p:nvSpPr>
          <p:cNvPr id="4" name="CuadroTexto 3">
            <a:extLst>
              <a:ext uri="{FF2B5EF4-FFF2-40B4-BE49-F238E27FC236}">
                <a16:creationId xmlns:a16="http://schemas.microsoft.com/office/drawing/2014/main" xmlns="" id="{392B8862-3EC9-42D8-A9A9-C7D7DE3D871F}"/>
              </a:ext>
            </a:extLst>
          </p:cNvPr>
          <p:cNvSpPr txBox="1"/>
          <p:nvPr/>
        </p:nvSpPr>
        <p:spPr>
          <a:xfrm>
            <a:off x="3008813" y="1829597"/>
            <a:ext cx="5177247" cy="4632037"/>
          </a:xfrm>
          <a:prstGeom prst="rect">
            <a:avLst/>
          </a:prstGeom>
          <a:noFill/>
        </p:spPr>
        <p:txBody>
          <a:bodyPr wrap="square" rtlCol="0">
            <a:spAutoFit/>
          </a:bodyPr>
          <a:lstStyle/>
          <a:p>
            <a:pPr>
              <a:spcBef>
                <a:spcPts val="600"/>
              </a:spcBef>
            </a:pPr>
            <a:r>
              <a:rPr lang="ro-RO" sz="2000" b="1" dirty="0">
                <a:solidFill>
                  <a:schemeClr val="bg1"/>
                </a:solidFill>
                <a:effectLst>
                  <a:glow rad="88900">
                    <a:schemeClr val="tx1"/>
                  </a:glow>
                </a:effectLst>
              </a:rPr>
              <a:t>Nu e că nu au păcătuit niciodată, ci că orice pată de păcat a fost eliminată deoarece </a:t>
            </a:r>
            <a:r>
              <a:rPr lang="ro-RO" sz="2000" b="1" dirty="0" smtClean="0">
                <a:solidFill>
                  <a:schemeClr val="bg1"/>
                </a:solidFill>
                <a:effectLst>
                  <a:glow rad="88900">
                    <a:schemeClr val="tx1"/>
                  </a:glow>
                </a:effectLst>
              </a:rPr>
              <a:t>„şi-au </a:t>
            </a:r>
            <a:r>
              <a:rPr lang="ro-RO" sz="2000" b="1" dirty="0">
                <a:solidFill>
                  <a:schemeClr val="bg1"/>
                </a:solidFill>
                <a:effectLst>
                  <a:glow rad="88900">
                    <a:schemeClr val="tx1"/>
                  </a:glow>
                </a:effectLst>
              </a:rPr>
              <a:t>spălat hainele </a:t>
            </a:r>
            <a:r>
              <a:rPr lang="ro-RO" sz="2000" b="1" dirty="0" smtClean="0">
                <a:solidFill>
                  <a:schemeClr val="bg1"/>
                </a:solidFill>
                <a:effectLst>
                  <a:glow rad="88900">
                    <a:schemeClr val="tx1"/>
                  </a:glow>
                </a:effectLst>
              </a:rPr>
              <a:t>… în </a:t>
            </a:r>
            <a:r>
              <a:rPr lang="ro-RO" sz="2000" b="1" dirty="0">
                <a:solidFill>
                  <a:schemeClr val="bg1"/>
                </a:solidFill>
                <a:effectLst>
                  <a:glow rad="88900">
                    <a:schemeClr val="tx1"/>
                  </a:glow>
                </a:effectLst>
              </a:rPr>
              <a:t>sângele </a:t>
            </a:r>
            <a:r>
              <a:rPr lang="ro-RO" sz="2000" b="1" dirty="0" smtClean="0">
                <a:solidFill>
                  <a:schemeClr val="bg1"/>
                </a:solidFill>
                <a:effectLst>
                  <a:glow rad="88900">
                    <a:schemeClr val="tx1"/>
                  </a:glow>
                </a:effectLst>
              </a:rPr>
              <a:t>Mielului”.</a:t>
            </a:r>
          </a:p>
          <a:p>
            <a:pPr>
              <a:spcBef>
                <a:spcPts val="600"/>
              </a:spcBef>
            </a:pPr>
            <a:r>
              <a:rPr lang="ro-RO" sz="2000" b="1" dirty="0" smtClean="0">
                <a:solidFill>
                  <a:schemeClr val="bg1"/>
                </a:solidFill>
                <a:effectLst>
                  <a:glow rad="88900">
                    <a:schemeClr val="tx1"/>
                  </a:glow>
                </a:effectLst>
              </a:rPr>
              <a:t>Sunt neprihăniţi, ca şi </a:t>
            </a:r>
            <a:r>
              <a:rPr lang="ro-RO" sz="2000" b="1" dirty="0">
                <a:solidFill>
                  <a:schemeClr val="bg1"/>
                </a:solidFill>
                <a:effectLst>
                  <a:glow rad="88900">
                    <a:schemeClr val="tx1"/>
                  </a:glow>
                </a:effectLst>
              </a:rPr>
              <a:t>Avraam </a:t>
            </a:r>
            <a:r>
              <a:rPr lang="ro-RO" sz="2000" b="1" dirty="0" smtClean="0">
                <a:solidFill>
                  <a:schemeClr val="bg1"/>
                </a:solidFill>
                <a:effectLst>
                  <a:glow rad="88900">
                    <a:schemeClr val="tx1"/>
                  </a:glow>
                </a:effectLst>
              </a:rPr>
              <a:t>şi </a:t>
            </a:r>
            <a:r>
              <a:rPr lang="ro-RO" sz="2000" b="1" dirty="0">
                <a:solidFill>
                  <a:schemeClr val="bg1"/>
                </a:solidFill>
                <a:effectLst>
                  <a:glow rad="88900">
                    <a:schemeClr val="tx1"/>
                  </a:glow>
                </a:effectLst>
              </a:rPr>
              <a:t>Iov </a:t>
            </a:r>
            <a:r>
              <a:rPr lang="ro-RO" sz="2000" b="1" dirty="0" smtClean="0">
                <a:solidFill>
                  <a:schemeClr val="bg1"/>
                </a:solidFill>
                <a:effectLst>
                  <a:glow rad="88900">
                    <a:schemeClr val="tx1"/>
                  </a:glow>
                </a:effectLst>
              </a:rPr>
              <a:t>(Geneza 17:1; </a:t>
            </a:r>
            <a:r>
              <a:rPr lang="ro-RO" sz="2000" b="1" dirty="0">
                <a:solidFill>
                  <a:schemeClr val="bg1"/>
                </a:solidFill>
                <a:effectLst>
                  <a:glow rad="88900">
                    <a:schemeClr val="tx1"/>
                  </a:glow>
                </a:effectLst>
              </a:rPr>
              <a:t>Iov </a:t>
            </a:r>
            <a:r>
              <a:rPr lang="ro-RO" sz="2000" b="1" dirty="0" smtClean="0">
                <a:solidFill>
                  <a:schemeClr val="bg1"/>
                </a:solidFill>
                <a:effectLst>
                  <a:glow rad="88900">
                    <a:schemeClr val="tx1"/>
                  </a:glow>
                </a:effectLst>
              </a:rPr>
              <a:t>1:</a:t>
            </a:r>
            <a:r>
              <a:rPr lang="ro-RO" sz="2000" b="1" dirty="0" err="1" smtClean="0">
                <a:solidFill>
                  <a:schemeClr val="bg1"/>
                </a:solidFill>
                <a:effectLst>
                  <a:glow rad="88900">
                    <a:schemeClr val="tx1"/>
                  </a:glow>
                </a:effectLst>
              </a:rPr>
              <a:t>1</a:t>
            </a:r>
            <a:r>
              <a:rPr lang="ro-RO" sz="2000" b="1" dirty="0" smtClean="0">
                <a:solidFill>
                  <a:schemeClr val="bg1"/>
                </a:solidFill>
                <a:effectLst>
                  <a:glow rad="88900">
                    <a:schemeClr val="tx1"/>
                  </a:glow>
                </a:effectLst>
              </a:rPr>
              <a:t>). Deoarece </a:t>
            </a:r>
            <a:r>
              <a:rPr lang="ro-RO" sz="2000" b="1" dirty="0">
                <a:solidFill>
                  <a:schemeClr val="bg1"/>
                </a:solidFill>
                <a:effectLst>
                  <a:glow rad="88900">
                    <a:schemeClr val="tx1"/>
                  </a:glow>
                </a:effectLst>
              </a:rPr>
              <a:t>în toate </a:t>
            </a:r>
            <a:r>
              <a:rPr lang="ro-RO" sz="2000" b="1" dirty="0" smtClean="0">
                <a:solidFill>
                  <a:schemeClr val="bg1"/>
                </a:solidFill>
                <a:effectLst>
                  <a:glow rad="88900">
                    <a:schemeClr val="tx1"/>
                  </a:glow>
                </a:effectLst>
              </a:rPr>
              <a:t>generaţiile</a:t>
            </a:r>
            <a:r>
              <a:rPr lang="ro-RO" sz="2000" b="1" dirty="0">
                <a:solidFill>
                  <a:schemeClr val="bg1"/>
                </a:solidFill>
                <a:effectLst>
                  <a:glow rad="88900">
                    <a:schemeClr val="tx1"/>
                  </a:glow>
                </a:effectLst>
              </a:rPr>
              <a:t>, Dumnezeu a avut </a:t>
            </a:r>
            <a:r>
              <a:rPr lang="ro-RO" sz="2000" b="1" dirty="0" smtClean="0">
                <a:solidFill>
                  <a:schemeClr val="bg1"/>
                </a:solidFill>
                <a:effectLst>
                  <a:glow rad="88900">
                    <a:schemeClr val="tx1"/>
                  </a:glow>
                </a:effectLst>
              </a:rPr>
              <a:t>bărbaţi şi </a:t>
            </a:r>
            <a:r>
              <a:rPr lang="ro-RO" sz="2000" b="1" dirty="0">
                <a:solidFill>
                  <a:schemeClr val="bg1"/>
                </a:solidFill>
                <a:effectLst>
                  <a:glow rad="88900">
                    <a:schemeClr val="tx1"/>
                  </a:glow>
                </a:effectLst>
              </a:rPr>
              <a:t>femei care au format o </a:t>
            </a:r>
            <a:r>
              <a:rPr lang="ro-RO" sz="2000" b="1" dirty="0" smtClean="0">
                <a:solidFill>
                  <a:schemeClr val="bg1"/>
                </a:solidFill>
                <a:effectLst>
                  <a:glow rad="88900">
                    <a:schemeClr val="tx1"/>
                  </a:glow>
                </a:effectLst>
              </a:rPr>
              <a:t>biserică „fără </a:t>
            </a:r>
            <a:r>
              <a:rPr lang="ro-RO" sz="2000" b="1" dirty="0">
                <a:solidFill>
                  <a:schemeClr val="bg1"/>
                </a:solidFill>
                <a:effectLst>
                  <a:glow rad="88900">
                    <a:schemeClr val="tx1"/>
                  </a:glow>
                </a:effectLst>
              </a:rPr>
              <a:t>pată, fără zbârcitură sau altceva de felul acesta, ci sfântă </a:t>
            </a:r>
            <a:r>
              <a:rPr lang="ro-RO" sz="2000" b="1" dirty="0" smtClean="0">
                <a:solidFill>
                  <a:schemeClr val="bg1"/>
                </a:solidFill>
                <a:effectLst>
                  <a:glow rad="88900">
                    <a:schemeClr val="tx1"/>
                  </a:glow>
                </a:effectLst>
              </a:rPr>
              <a:t>şi </a:t>
            </a:r>
            <a:r>
              <a:rPr lang="ro-RO" sz="2000" b="1" dirty="0">
                <a:solidFill>
                  <a:schemeClr val="bg1"/>
                </a:solidFill>
                <a:effectLst>
                  <a:glow rad="88900">
                    <a:schemeClr val="tx1"/>
                  </a:glow>
                </a:effectLst>
              </a:rPr>
              <a:t>fără </a:t>
            </a:r>
            <a:r>
              <a:rPr lang="ro-RO" sz="2000" b="1" dirty="0" smtClean="0">
                <a:solidFill>
                  <a:schemeClr val="bg1"/>
                </a:solidFill>
                <a:effectLst>
                  <a:glow rad="88900">
                    <a:schemeClr val="tx1"/>
                  </a:glow>
                </a:effectLst>
              </a:rPr>
              <a:t>prihană” (Efeseni 5:27 </a:t>
            </a:r>
            <a:r>
              <a:rPr lang="ro-RO" sz="2000" b="1" dirty="0" err="1" smtClean="0">
                <a:solidFill>
                  <a:schemeClr val="bg1"/>
                </a:solidFill>
                <a:effectLst>
                  <a:glow rad="88900">
                    <a:schemeClr val="tx1"/>
                  </a:glow>
                </a:effectLst>
              </a:rPr>
              <a:t>NVI</a:t>
            </a:r>
            <a:r>
              <a:rPr lang="ro-RO" sz="2000" b="1" dirty="0" smtClean="0">
                <a:solidFill>
                  <a:schemeClr val="bg1"/>
                </a:solidFill>
                <a:effectLst>
                  <a:glow rad="88900">
                    <a:schemeClr val="tx1"/>
                  </a:glow>
                </a:effectLst>
              </a:rPr>
              <a:t>).</a:t>
            </a:r>
          </a:p>
          <a:p>
            <a:pPr>
              <a:spcBef>
                <a:spcPts val="600"/>
              </a:spcBef>
            </a:pPr>
            <a:r>
              <a:rPr lang="ro-RO" sz="2000" b="1" dirty="0" smtClean="0">
                <a:solidFill>
                  <a:schemeClr val="bg1"/>
                </a:solidFill>
                <a:effectLst>
                  <a:glow rad="88900">
                    <a:schemeClr val="tx1"/>
                  </a:glow>
                </a:effectLst>
              </a:rPr>
              <a:t>Dacă </a:t>
            </a:r>
            <a:r>
              <a:rPr lang="ro-RO" sz="2000" b="1" dirty="0">
                <a:solidFill>
                  <a:schemeClr val="bg1"/>
                </a:solidFill>
                <a:effectLst>
                  <a:glow rad="88900">
                    <a:schemeClr val="tx1"/>
                  </a:glow>
                </a:effectLst>
              </a:rPr>
              <a:t>ne prindem prin </a:t>
            </a:r>
            <a:r>
              <a:rPr lang="ro-RO" sz="2000" b="1" dirty="0" smtClean="0">
                <a:solidFill>
                  <a:schemeClr val="bg1"/>
                </a:solidFill>
                <a:effectLst>
                  <a:glow rad="88900">
                    <a:schemeClr val="tx1"/>
                  </a:glow>
                </a:effectLst>
              </a:rPr>
              <a:t>credinţă </a:t>
            </a:r>
            <a:r>
              <a:rPr lang="ro-RO" sz="2000" b="1" dirty="0">
                <a:solidFill>
                  <a:schemeClr val="bg1"/>
                </a:solidFill>
                <a:effectLst>
                  <a:glow rad="88900">
                    <a:schemeClr val="tx1"/>
                  </a:glow>
                </a:effectLst>
              </a:rPr>
              <a:t>de iertarea oferită prin </a:t>
            </a:r>
            <a:r>
              <a:rPr lang="ro-RO" sz="2000" b="1" dirty="0" smtClean="0">
                <a:solidFill>
                  <a:schemeClr val="bg1"/>
                </a:solidFill>
                <a:effectLst>
                  <a:glow rad="88900">
                    <a:schemeClr val="tx1"/>
                  </a:glow>
                </a:effectLst>
              </a:rPr>
              <a:t>har, caracterul </a:t>
            </a:r>
            <a:r>
              <a:rPr lang="ro-RO" sz="2000" b="1" dirty="0">
                <a:solidFill>
                  <a:schemeClr val="bg1"/>
                </a:solidFill>
                <a:effectLst>
                  <a:glow rad="88900">
                    <a:schemeClr val="tx1"/>
                  </a:glow>
                </a:effectLst>
              </a:rPr>
              <a:t>nostru va reflecta caracterul lui Hristos </a:t>
            </a:r>
            <a:r>
              <a:rPr lang="ro-RO" sz="2000" b="1" dirty="0" smtClean="0">
                <a:solidFill>
                  <a:schemeClr val="bg1"/>
                </a:solidFill>
                <a:effectLst>
                  <a:glow rad="88900">
                    <a:schemeClr val="tx1"/>
                  </a:glow>
                </a:effectLst>
              </a:rPr>
              <a:t>(2 Corinteni 3:18).</a:t>
            </a:r>
          </a:p>
          <a:p>
            <a:pPr>
              <a:spcBef>
                <a:spcPts val="600"/>
              </a:spcBef>
            </a:pPr>
            <a:r>
              <a:rPr lang="ro-RO" sz="2000" b="1" dirty="0" smtClean="0">
                <a:solidFill>
                  <a:schemeClr val="bg1"/>
                </a:solidFill>
                <a:effectLst>
                  <a:glow rad="88900">
                    <a:schemeClr val="tx1"/>
                  </a:glow>
                </a:effectLst>
              </a:rPr>
              <a:t>Şi </a:t>
            </a:r>
            <a:r>
              <a:rPr lang="ro-RO" sz="2000" b="1" dirty="0">
                <a:solidFill>
                  <a:schemeClr val="bg1"/>
                </a:solidFill>
                <a:effectLst>
                  <a:glow rad="88900">
                    <a:schemeClr val="tx1"/>
                  </a:glow>
                </a:effectLst>
              </a:rPr>
              <a:t>tu </a:t>
            </a:r>
            <a:r>
              <a:rPr lang="ro-RO" sz="2000" b="1" dirty="0" smtClean="0">
                <a:solidFill>
                  <a:schemeClr val="bg1"/>
                </a:solidFill>
                <a:effectLst>
                  <a:glow rad="88900">
                    <a:schemeClr val="tx1"/>
                  </a:glow>
                </a:effectLst>
              </a:rPr>
              <a:t>poţi </a:t>
            </a:r>
            <a:r>
              <a:rPr lang="ro-RO" sz="2000" b="1" dirty="0">
                <a:solidFill>
                  <a:schemeClr val="bg1"/>
                </a:solidFill>
                <a:effectLst>
                  <a:glow rad="88900">
                    <a:schemeClr val="tx1"/>
                  </a:glow>
                </a:effectLst>
              </a:rPr>
              <a:t>fi parte din acest grup special </a:t>
            </a:r>
            <a:r>
              <a:rPr lang="ro-RO" sz="2000" b="1" dirty="0" smtClean="0">
                <a:solidFill>
                  <a:schemeClr val="bg1"/>
                </a:solidFill>
                <a:effectLst>
                  <a:glow rad="88900">
                    <a:schemeClr val="tx1"/>
                  </a:glow>
                </a:effectLst>
              </a:rPr>
              <a:t>şi select.</a:t>
            </a:r>
            <a:endParaRPr lang="ro-RO" sz="2000" b="1" dirty="0">
              <a:solidFill>
                <a:schemeClr val="bg1"/>
              </a:solidFill>
              <a:effectLst>
                <a:glow rad="88900">
                  <a:schemeClr val="tx1"/>
                </a:glow>
              </a:effectLst>
            </a:endParaRPr>
          </a:p>
        </p:txBody>
      </p:sp>
      <p:pic>
        <p:nvPicPr>
          <p:cNvPr id="6" name="Imagen 5" descr="Imagen que contiene persona, interior, de pie, hombre&#10;&#10;Descripción generada automáticamente">
            <a:extLst>
              <a:ext uri="{FF2B5EF4-FFF2-40B4-BE49-F238E27FC236}">
                <a16:creationId xmlns:a16="http://schemas.microsoft.com/office/drawing/2014/main" xmlns="" id="{CEF98CE2-3E1F-4147-A499-0C59FBEF122C}"/>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74894" y="97970"/>
            <a:ext cx="1826479" cy="14695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Imagen 7" descr="Imagen que contiene persona, personas, hombre&#10;&#10;Descripción generada automáticamente">
            <a:extLst>
              <a:ext uri="{FF2B5EF4-FFF2-40B4-BE49-F238E27FC236}">
                <a16:creationId xmlns:a16="http://schemas.microsoft.com/office/drawing/2014/main" xmlns="" id="{1DC0AE32-A6CE-40A5-B06F-5C2F9EA4A5B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50111" y="4929051"/>
            <a:ext cx="2545285" cy="1848788"/>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xmlns="" val="798875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anim calcmode="lin" valueType="num">
                                      <p:cBhvr>
                                        <p:cTn id="24" dur="500" fill="hold"/>
                                        <p:tgtEl>
                                          <p:spTgt spid="3"/>
                                        </p:tgtEl>
                                        <p:attrNameLst>
                                          <p:attrName>ppt_x</p:attrName>
                                        </p:attrNameLst>
                                      </p:cBhvr>
                                      <p:tavLst>
                                        <p:tav tm="0">
                                          <p:val>
                                            <p:fltVal val="0.5"/>
                                          </p:val>
                                        </p:tav>
                                        <p:tav tm="100000">
                                          <p:val>
                                            <p:strVal val="#ppt_x"/>
                                          </p:val>
                                        </p:tav>
                                      </p:tavLst>
                                    </p:anim>
                                    <p:anim calcmode="lin" valueType="num">
                                      <p:cBhvr>
                                        <p:cTn id="25"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1000"/>
                                        <p:tgtEl>
                                          <p:spTgt spid="4">
                                            <p:txEl>
                                              <p:pRg st="1" end="1"/>
                                            </p:txEl>
                                          </p:spTgt>
                                        </p:tgtEl>
                                      </p:cBhvr>
                                    </p:animEffect>
                                    <p:anim calcmode="lin" valueType="num">
                                      <p:cBhvr>
                                        <p:cTn id="3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 presetClass="entr" presetSubtype="5"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heckerboard(down)">
                                      <p:cBhvr>
                                        <p:cTn id="44" dur="500"/>
                                        <p:tgtEl>
                                          <p:spTgt spid="8"/>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0"/>
                                        <p:tgtEl>
                                          <p:spTgt spid="4">
                                            <p:txEl>
                                              <p:pRg st="2" end="2"/>
                                            </p:txEl>
                                          </p:spTgt>
                                        </p:tgtEl>
                                      </p:cBhvr>
                                    </p:animEffect>
                                    <p:anim calcmode="lin" valueType="num">
                                      <p:cBhvr>
                                        <p:cTn id="4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Effect transition="in" filter="fade">
                                      <p:cBhvr>
                                        <p:cTn id="55" dur="1000"/>
                                        <p:tgtEl>
                                          <p:spTgt spid="4">
                                            <p:txEl>
                                              <p:pRg st="3" end="3"/>
                                            </p:txEl>
                                          </p:spTgt>
                                        </p:tgtEl>
                                      </p:cBhvr>
                                    </p:animEffect>
                                    <p:anim calcmode="lin" valueType="num">
                                      <p:cBhvr>
                                        <p:cTn id="5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1088D56-7905-4ADF-858B-A34878FED78B}"/>
              </a:ext>
            </a:extLst>
          </p:cNvPr>
          <p:cNvSpPr/>
          <p:nvPr/>
        </p:nvSpPr>
        <p:spPr>
          <a:xfrm>
            <a:off x="1325553" y="773788"/>
            <a:ext cx="6731727" cy="5016758"/>
          </a:xfrm>
          <a:prstGeom prst="rect">
            <a:avLst/>
          </a:prstGeom>
        </p:spPr>
        <p:txBody>
          <a:bodyPr wrap="square">
            <a:spAutoFit/>
          </a:bodyPr>
          <a:lstStyle/>
          <a:p>
            <a:pPr indent="358775" algn="just">
              <a:spcBef>
                <a:spcPts val="600"/>
              </a:spcBef>
            </a:pPr>
            <a:r>
              <a:rPr lang="ro-RO" sz="2000" dirty="0" smtClean="0">
                <a:latin typeface="Arial Black" panose="020B0A04020102020204" pitchFamily="34" charset="0"/>
              </a:rPr>
              <a:t>„Una </a:t>
            </a:r>
            <a:r>
              <a:rPr lang="ro-RO" sz="2000" dirty="0">
                <a:latin typeface="Arial Black" panose="020B0A04020102020204" pitchFamily="34" charset="0"/>
              </a:rPr>
              <a:t>dintre aspectele notabile în </a:t>
            </a:r>
            <a:r>
              <a:rPr lang="ro-RO" sz="2000" dirty="0" smtClean="0">
                <a:latin typeface="Arial Black" panose="020B0A04020102020204" pitchFamily="34" charset="0"/>
              </a:rPr>
              <a:t>descrierea </a:t>
            </a:r>
            <a:r>
              <a:rPr lang="ro-RO" sz="2000" dirty="0">
                <a:latin typeface="Arial Black" panose="020B0A04020102020204" pitchFamily="34" charset="0"/>
              </a:rPr>
              <a:t>celor 144.000, este faptul că </a:t>
            </a:r>
            <a:r>
              <a:rPr lang="ro-RO" sz="2000" dirty="0" smtClean="0">
                <a:latin typeface="Arial Black" panose="020B0A04020102020204" pitchFamily="34" charset="0"/>
              </a:rPr>
              <a:t>„în </a:t>
            </a:r>
            <a:r>
              <a:rPr lang="ro-RO" sz="2000" dirty="0">
                <a:latin typeface="Arial Black" panose="020B0A04020102020204" pitchFamily="34" charset="0"/>
              </a:rPr>
              <a:t>gura lor nu s-a găsit </a:t>
            </a:r>
            <a:r>
              <a:rPr lang="ro-RO" sz="2000" dirty="0" smtClean="0">
                <a:latin typeface="Arial Black" panose="020B0A04020102020204" pitchFamily="34" charset="0"/>
              </a:rPr>
              <a:t>minciună”. Apocalipsa 14:5. Domnul </a:t>
            </a:r>
            <a:r>
              <a:rPr lang="ro-RO" sz="2000" dirty="0">
                <a:latin typeface="Arial Black" panose="020B0A04020102020204" pitchFamily="34" charset="0"/>
              </a:rPr>
              <a:t>a </a:t>
            </a:r>
            <a:r>
              <a:rPr lang="ro-RO" sz="2000" dirty="0" smtClean="0">
                <a:latin typeface="Arial Black" panose="020B0A04020102020204" pitchFamily="34" charset="0"/>
              </a:rPr>
              <a:t>spus</a:t>
            </a:r>
            <a:r>
              <a:rPr lang="ro-RO" sz="2000" dirty="0" smtClean="0">
                <a:latin typeface="Arial Black" panose="020B0A04020102020204" pitchFamily="34" charset="0"/>
              </a:rPr>
              <a:t>: „Ferice </a:t>
            </a:r>
            <a:r>
              <a:rPr lang="ro-RO" sz="2000" dirty="0">
                <a:latin typeface="Arial Black" panose="020B0A04020102020204" pitchFamily="34" charset="0"/>
              </a:rPr>
              <a:t>de </a:t>
            </a:r>
            <a:r>
              <a:rPr lang="ro-RO" sz="2000" dirty="0" smtClean="0">
                <a:latin typeface="Arial Black" panose="020B0A04020102020204" pitchFamily="34" charset="0"/>
              </a:rPr>
              <a:t>omul... </a:t>
            </a:r>
            <a:r>
              <a:rPr lang="ro-RO" sz="2000" dirty="0" smtClean="0">
                <a:latin typeface="Arial Black" panose="020B0A04020102020204" pitchFamily="34" charset="0"/>
              </a:rPr>
              <a:t>î</a:t>
            </a:r>
            <a:r>
              <a:rPr lang="ro-RO" sz="2000" dirty="0" smtClean="0">
                <a:latin typeface="Arial Black" panose="020B0A04020102020204" pitchFamily="34" charset="0"/>
              </a:rPr>
              <a:t>n </a:t>
            </a:r>
            <a:r>
              <a:rPr lang="ro-RO" sz="2000" dirty="0">
                <a:latin typeface="Arial Black" panose="020B0A04020102020204" pitchFamily="34" charset="0"/>
              </a:rPr>
              <a:t>Duhul căruia nu e </a:t>
            </a:r>
            <a:r>
              <a:rPr lang="ro-RO" sz="2000" dirty="0" smtClean="0">
                <a:latin typeface="Arial Black" panose="020B0A04020102020204" pitchFamily="34" charset="0"/>
              </a:rPr>
              <a:t>viclenie” Psalmii 32:2. Ei </a:t>
            </a:r>
            <a:r>
              <a:rPr lang="ro-RO" sz="2000" dirty="0">
                <a:latin typeface="Arial Black" panose="020B0A04020102020204" pitchFamily="34" charset="0"/>
              </a:rPr>
              <a:t>se declară a fi fii ai lui Dumnezeu </a:t>
            </a:r>
            <a:r>
              <a:rPr lang="ro-RO" sz="2000" dirty="0" smtClean="0">
                <a:latin typeface="Arial Black" panose="020B0A04020102020204" pitchFamily="34" charset="0"/>
              </a:rPr>
              <a:t>şi </a:t>
            </a:r>
            <a:r>
              <a:rPr lang="ro-RO" sz="2000" dirty="0">
                <a:latin typeface="Arial Black" panose="020B0A04020102020204" pitchFamily="34" charset="0"/>
              </a:rPr>
              <a:t>sunt </a:t>
            </a:r>
            <a:r>
              <a:rPr lang="ro-RO" sz="2000" dirty="0" smtClean="0">
                <a:latin typeface="Arial Black" panose="020B0A04020102020204" pitchFamily="34" charset="0"/>
              </a:rPr>
              <a:t>prezentaţi </a:t>
            </a:r>
            <a:r>
              <a:rPr lang="ro-RO" sz="2000" dirty="0">
                <a:latin typeface="Arial Black" panose="020B0A04020102020204" pitchFamily="34" charset="0"/>
              </a:rPr>
              <a:t>drept </a:t>
            </a:r>
            <a:r>
              <a:rPr lang="ro-RO" sz="2000" dirty="0" smtClean="0">
                <a:latin typeface="Arial Black" panose="020B0A04020102020204" pitchFamily="34" charset="0"/>
              </a:rPr>
              <a:t>urmaşi </a:t>
            </a:r>
            <a:r>
              <a:rPr lang="ro-RO" sz="2000" dirty="0">
                <a:latin typeface="Arial Black" panose="020B0A04020102020204" pitchFamily="34" charset="0"/>
              </a:rPr>
              <a:t>ai Mielului oriunde merg. Apar înaintea noastră stând în picioare, pe muntele Sinai, </a:t>
            </a:r>
            <a:r>
              <a:rPr lang="ro-RO" sz="2000" dirty="0" smtClean="0">
                <a:latin typeface="Arial Black" panose="020B0A04020102020204" pitchFamily="34" charset="0"/>
              </a:rPr>
              <a:t>pregătiţi </a:t>
            </a:r>
            <a:r>
              <a:rPr lang="ro-RO" sz="2000" dirty="0">
                <a:latin typeface="Arial Black" panose="020B0A04020102020204" pitchFamily="34" charset="0"/>
              </a:rPr>
              <a:t>pentru slujba sfântă, </a:t>
            </a:r>
            <a:r>
              <a:rPr lang="ro-RO" sz="2000" dirty="0" smtClean="0">
                <a:latin typeface="Arial Black" panose="020B0A04020102020204" pitchFamily="34" charset="0"/>
              </a:rPr>
              <a:t>îmbrăcaţi </a:t>
            </a:r>
            <a:r>
              <a:rPr lang="ro-RO" sz="2000" dirty="0">
                <a:latin typeface="Arial Black" panose="020B0A04020102020204" pitchFamily="34" charset="0"/>
              </a:rPr>
              <a:t>cu o mantie albă de in, care este dreptatea </a:t>
            </a:r>
            <a:r>
              <a:rPr lang="ro-RO" sz="2000" dirty="0" smtClean="0">
                <a:latin typeface="Arial Black" panose="020B0A04020102020204" pitchFamily="34" charset="0"/>
              </a:rPr>
              <a:t>sfinţilor</a:t>
            </a:r>
            <a:r>
              <a:rPr lang="ro-RO" sz="2000" dirty="0">
                <a:latin typeface="Arial Black" panose="020B0A04020102020204" pitchFamily="34" charset="0"/>
              </a:rPr>
              <a:t>.  Dar </a:t>
            </a:r>
            <a:r>
              <a:rPr lang="ro-RO" sz="2000" dirty="0" smtClean="0">
                <a:latin typeface="Arial Black" panose="020B0A04020102020204" pitchFamily="34" charset="0"/>
              </a:rPr>
              <a:t>toţi </a:t>
            </a:r>
            <a:r>
              <a:rPr lang="ro-RO" sz="2000" dirty="0">
                <a:latin typeface="Arial Black" panose="020B0A04020102020204" pitchFamily="34" charset="0"/>
              </a:rPr>
              <a:t>cei care-L urmează pe  Miel în cer, L-au urmat </a:t>
            </a:r>
            <a:r>
              <a:rPr lang="ro-RO" sz="2000" dirty="0" smtClean="0">
                <a:latin typeface="Arial Black" panose="020B0A04020102020204" pitchFamily="34" charset="0"/>
              </a:rPr>
              <a:t>şi </a:t>
            </a:r>
            <a:r>
              <a:rPr lang="ro-RO" sz="2000" dirty="0">
                <a:latin typeface="Arial Black" panose="020B0A04020102020204" pitchFamily="34" charset="0"/>
              </a:rPr>
              <a:t>pe </a:t>
            </a:r>
            <a:r>
              <a:rPr lang="ro-RO" sz="2000" dirty="0" smtClean="0">
                <a:latin typeface="Arial Black" panose="020B0A04020102020204" pitchFamily="34" charset="0"/>
              </a:rPr>
              <a:t>Pământ, cu </a:t>
            </a:r>
            <a:r>
              <a:rPr lang="ro-RO" sz="2000" dirty="0">
                <a:latin typeface="Arial Black" panose="020B0A04020102020204" pitchFamily="34" charset="0"/>
              </a:rPr>
              <a:t>o ascultare încrezătoare, iubitoare </a:t>
            </a:r>
            <a:r>
              <a:rPr lang="ro-RO" sz="2000" dirty="0" smtClean="0">
                <a:latin typeface="Arial Black" panose="020B0A04020102020204" pitchFamily="34" charset="0"/>
              </a:rPr>
              <a:t>şi </a:t>
            </a:r>
            <a:r>
              <a:rPr lang="ro-RO" sz="2000" dirty="0">
                <a:latin typeface="Arial Black" panose="020B0A04020102020204" pitchFamily="34" charset="0"/>
              </a:rPr>
              <a:t>dispusă; l-au urmat  nu cu </a:t>
            </a:r>
            <a:r>
              <a:rPr lang="ro-RO" sz="2000" dirty="0" smtClean="0">
                <a:latin typeface="Arial Black" panose="020B0A04020102020204" pitchFamily="34" charset="0"/>
              </a:rPr>
              <a:t>agitaţie şi încăpăţânare</a:t>
            </a:r>
            <a:r>
              <a:rPr lang="ro-RO" sz="2000" dirty="0">
                <a:latin typeface="Arial Black" panose="020B0A04020102020204" pitchFamily="34" charset="0"/>
              </a:rPr>
              <a:t>, ci cu toată încrederea, loiali, </a:t>
            </a:r>
            <a:r>
              <a:rPr lang="ro-RO" sz="2000" dirty="0" smtClean="0">
                <a:latin typeface="Arial Black" panose="020B0A04020102020204" pitchFamily="34" charset="0"/>
              </a:rPr>
              <a:t>aşa </a:t>
            </a:r>
            <a:r>
              <a:rPr lang="ro-RO" sz="2000" dirty="0">
                <a:latin typeface="Arial Black" panose="020B0A04020102020204" pitchFamily="34" charset="0"/>
              </a:rPr>
              <a:t>cum turma </a:t>
            </a:r>
            <a:r>
              <a:rPr lang="ro-RO" sz="2000" dirty="0" smtClean="0">
                <a:latin typeface="Arial Black" panose="020B0A04020102020204" pitchFamily="34" charset="0"/>
              </a:rPr>
              <a:t>îşi </a:t>
            </a:r>
            <a:r>
              <a:rPr lang="ro-RO" sz="2000" dirty="0">
                <a:latin typeface="Arial Black" panose="020B0A04020102020204" pitchFamily="34" charset="0"/>
              </a:rPr>
              <a:t>urmează păstorul</a:t>
            </a:r>
            <a:r>
              <a:rPr lang="ro-RO" sz="2000" dirty="0" smtClean="0">
                <a:latin typeface="Arial Black" panose="020B0A04020102020204" pitchFamily="34" charset="0"/>
              </a:rPr>
              <a:t>.”</a:t>
            </a:r>
            <a:endParaRPr lang="ro-RO" sz="2000" dirty="0">
              <a:latin typeface="Arial Black" panose="020B0A04020102020204" pitchFamily="34" charset="0"/>
            </a:endParaRPr>
          </a:p>
        </p:txBody>
      </p:sp>
      <p:sp>
        <p:nvSpPr>
          <p:cNvPr id="3" name="CuadroTexto 2">
            <a:extLst>
              <a:ext uri="{FF2B5EF4-FFF2-40B4-BE49-F238E27FC236}">
                <a16:creationId xmlns:a16="http://schemas.microsoft.com/office/drawing/2014/main" xmlns="" id="{28E5704C-1458-4A28-8809-97D2042EDFE7}"/>
              </a:ext>
            </a:extLst>
          </p:cNvPr>
          <p:cNvSpPr txBox="1"/>
          <p:nvPr/>
        </p:nvSpPr>
        <p:spPr>
          <a:xfrm>
            <a:off x="4217639" y="5956663"/>
            <a:ext cx="3839641" cy="369332"/>
          </a:xfrm>
          <a:prstGeom prst="rect">
            <a:avLst/>
          </a:prstGeom>
          <a:noFill/>
        </p:spPr>
        <p:txBody>
          <a:bodyPr wrap="none" rtlCol="0">
            <a:spAutoFit/>
          </a:bodyPr>
          <a:lstStyle/>
          <a:p>
            <a:pPr algn="r"/>
            <a:r>
              <a:rPr lang="ro-RO" b="1" dirty="0" err="1" smtClean="0"/>
              <a:t>E.G.W</a:t>
            </a:r>
            <a:r>
              <a:rPr lang="ro-RO" b="1" dirty="0" smtClean="0"/>
              <a:t>. (Mărturii alese,vol. 3, pag. 485)</a:t>
            </a:r>
            <a:endParaRPr lang="ro-RO" b="1" dirty="0"/>
          </a:p>
        </p:txBody>
      </p:sp>
    </p:spTree>
    <p:extLst>
      <p:ext uri="{BB962C8B-B14F-4D97-AF65-F5344CB8AC3E}">
        <p14:creationId xmlns:p14="http://schemas.microsoft.com/office/powerpoint/2010/main" xmlns="" val="177554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TotalTime>
  <Words>1202</Words>
  <Application>Microsoft Office PowerPoint</Application>
  <PresentationFormat>Expunere pe ecran (4:3)</PresentationFormat>
  <Paragraphs>49</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Poporul lui Dumnezeu, sigilat</dc:title>
  <dc:subject>Studiu Biblic, Trim. I, 2019 – Cartea Apocalipsa</dc:subject>
  <dc:creator>Sergio Fustero Carreras</dc:creator>
  <cp:keywords>https://www.fustero.es/index_ro.php</cp:keywords>
  <cp:lastModifiedBy>Tronaru Viorel</cp:lastModifiedBy>
  <cp:revision>88</cp:revision>
  <dcterms:created xsi:type="dcterms:W3CDTF">2019-01-23T15:43:36Z</dcterms:created>
  <dcterms:modified xsi:type="dcterms:W3CDTF">2019-02-08T20:46:48Z</dcterms:modified>
</cp:coreProperties>
</file>