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0102"/>
    <a:srgbClr val="610101"/>
    <a:srgbClr val="AF0006"/>
    <a:srgbClr val="DD965E"/>
    <a:srgbClr val="D2A6CE"/>
    <a:srgbClr val="DCBAD9"/>
    <a:srgbClr val="B469AC"/>
    <a:srgbClr val="5E1C7C"/>
    <a:srgbClr val="584300"/>
    <a:srgbClr val="DABB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8D2B7-8C85-4B51-95AA-C3945F6C3C82}" type="doc">
      <dgm:prSet loTypeId="urn:microsoft.com/office/officeart/2005/8/layout/pList1#1" loCatId="picture" qsTypeId="urn:microsoft.com/office/officeart/2005/8/quickstyle/3d1" qsCatId="3D" csTypeId="urn:microsoft.com/office/officeart/2005/8/colors/accent0_3" csCatId="mainScheme" phldr="1"/>
      <dgm:spPr/>
    </dgm:pt>
    <dgm:pt modelId="{04DC625B-2361-4E97-93DB-0802B2E152C8}">
      <dgm:prSet phldrT="[Texto]" custT="1"/>
      <dgm:spPr>
        <a:solidFill>
          <a:srgbClr val="B4010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19</a:t>
          </a:r>
          <a:r>
            <a:rPr lang="ro-RO" sz="2000" b="1" dirty="0" smtClean="0">
              <a:solidFill>
                <a:schemeClr val="bg1"/>
              </a:solidFill>
            </a:rPr>
            <a:t>.0</a:t>
          </a:r>
          <a:r>
            <a:rPr lang="es-ES" sz="2000" b="1" dirty="0" smtClean="0">
              <a:solidFill>
                <a:schemeClr val="bg1"/>
              </a:solidFill>
            </a:rPr>
            <a:t>5</a:t>
          </a:r>
          <a:r>
            <a:rPr lang="ro-RO" sz="2000" b="1" dirty="0">
              <a:solidFill>
                <a:schemeClr val="bg1"/>
              </a:solidFill>
            </a:rPr>
            <a:t>.</a:t>
          </a:r>
          <a:r>
            <a:rPr lang="es-ES" sz="2000" b="1" dirty="0">
              <a:solidFill>
                <a:schemeClr val="bg1"/>
              </a:solidFill>
            </a:rPr>
            <a:t>1780</a:t>
          </a:r>
          <a:r>
            <a:rPr lang="ro-RO" sz="2000" b="1" dirty="0">
              <a:solidFill>
                <a:schemeClr val="bg1"/>
              </a:solidFill>
            </a:rPr>
            <a:t>    Luna apare ca </a:t>
          </a:r>
          <a:r>
            <a:rPr lang="ro-RO" sz="2000" b="1" dirty="0" smtClean="0">
              <a:solidFill>
                <a:schemeClr val="bg1"/>
              </a:solidFill>
            </a:rPr>
            <a:t>şi </a:t>
          </a:r>
          <a:r>
            <a:rPr lang="ro-RO" sz="2000" b="1" dirty="0">
              <a:solidFill>
                <a:schemeClr val="bg1"/>
              </a:solidFill>
            </a:rPr>
            <a:t>cum ar fi însângerată</a:t>
          </a:r>
          <a:r>
            <a:rPr lang="es-ES" sz="2000" b="1" dirty="0">
              <a:solidFill>
                <a:schemeClr val="bg1"/>
              </a:solidFill>
            </a:rPr>
            <a:t>.</a:t>
          </a:r>
        </a:p>
      </dgm:t>
    </dgm:pt>
    <dgm:pt modelId="{6F3E4903-6E29-4E98-B707-D5886D93CA74}" type="parTrans" cxnId="{95F85D4E-38F8-48BB-B432-A6800C6B06B9}">
      <dgm:prSet/>
      <dgm:spPr/>
      <dgm:t>
        <a:bodyPr/>
        <a:lstStyle/>
        <a:p>
          <a:endParaRPr lang="es-ES" sz="2000" b="1"/>
        </a:p>
      </dgm:t>
    </dgm:pt>
    <dgm:pt modelId="{DDE893FB-DBD8-469E-A7E8-5479D2A9E8E8}" type="sibTrans" cxnId="{95F85D4E-38F8-48BB-B432-A6800C6B06B9}">
      <dgm:prSet/>
      <dgm:spPr/>
      <dgm:t>
        <a:bodyPr/>
        <a:lstStyle/>
        <a:p>
          <a:endParaRPr lang="es-ES" sz="2000" b="1"/>
        </a:p>
      </dgm:t>
    </dgm:pt>
    <dgm:pt modelId="{5065DB9C-CD8D-4F85-B35E-7F2F164B933D}">
      <dgm:prSet phldrT="[Texto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2000" b="1" dirty="0"/>
            <a:t>13</a:t>
          </a:r>
          <a:r>
            <a:rPr lang="ro-RO" sz="2000" b="1" dirty="0"/>
            <a:t>.</a:t>
          </a:r>
          <a:r>
            <a:rPr lang="es-ES" sz="2000" b="1" dirty="0"/>
            <a:t>11</a:t>
          </a:r>
          <a:r>
            <a:rPr lang="ro-RO" sz="2000" b="1" dirty="0"/>
            <a:t>.</a:t>
          </a:r>
          <a:r>
            <a:rPr lang="es-ES" sz="2000" b="1" dirty="0"/>
            <a:t>1833 </a:t>
          </a:r>
          <a:r>
            <a:rPr lang="ro-RO" sz="2000" b="1" dirty="0"/>
            <a:t>Marea ploaie de stele</a:t>
          </a:r>
          <a:r>
            <a:rPr lang="es-ES" sz="2000" b="1" dirty="0"/>
            <a:t>.</a:t>
          </a:r>
        </a:p>
      </dgm:t>
    </dgm:pt>
    <dgm:pt modelId="{3B4CBC7E-6C6A-4359-9A56-14C488666639}" type="parTrans" cxnId="{BD86763E-4431-4D5E-8354-99F51036861E}">
      <dgm:prSet/>
      <dgm:spPr/>
      <dgm:t>
        <a:bodyPr/>
        <a:lstStyle/>
        <a:p>
          <a:endParaRPr lang="es-ES" sz="2000" b="1"/>
        </a:p>
      </dgm:t>
    </dgm:pt>
    <dgm:pt modelId="{E920A22F-0BB5-49BD-8D67-DBEC71EBB047}" type="sibTrans" cxnId="{BD86763E-4431-4D5E-8354-99F51036861E}">
      <dgm:prSet/>
      <dgm:spPr/>
      <dgm:t>
        <a:bodyPr/>
        <a:lstStyle/>
        <a:p>
          <a:endParaRPr lang="es-ES" sz="2000" b="1"/>
        </a:p>
      </dgm:t>
    </dgm:pt>
    <dgm:pt modelId="{6F20F27E-5F2D-4F4C-BB8B-CCE056863617}">
      <dgm:prSet phldrT="[Texto]" custT="1"/>
      <dgm:spPr>
        <a:solidFill>
          <a:schemeClr val="bg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2000" b="1" dirty="0"/>
            <a:t>19</a:t>
          </a:r>
          <a:r>
            <a:rPr lang="ro-RO" sz="2000" b="1" dirty="0" smtClean="0"/>
            <a:t>.0</a:t>
          </a:r>
          <a:r>
            <a:rPr lang="es-ES" sz="2000" b="1" dirty="0" smtClean="0"/>
            <a:t>5</a:t>
          </a:r>
          <a:r>
            <a:rPr lang="ro-RO" sz="2000" b="1" dirty="0"/>
            <a:t>.</a:t>
          </a:r>
          <a:r>
            <a:rPr lang="es-ES" sz="2000" b="1" dirty="0"/>
            <a:t>1780 </a:t>
          </a:r>
          <a:r>
            <a:rPr lang="ro-RO" sz="2000" b="1" dirty="0"/>
            <a:t>Soarele se întunecă la ora 10 </a:t>
          </a:r>
          <a:r>
            <a:rPr lang="ro-RO" sz="2000" b="1" dirty="0" smtClean="0"/>
            <a:t>dimineaţa</a:t>
          </a:r>
          <a:r>
            <a:rPr lang="es-ES" sz="2000" b="1" dirty="0"/>
            <a:t>.</a:t>
          </a:r>
        </a:p>
      </dgm:t>
    </dgm:pt>
    <dgm:pt modelId="{375FD00D-D3BF-4488-8F4F-673AB69CAE12}" type="sibTrans" cxnId="{60835613-4165-43E8-BC81-3118891B78AA}">
      <dgm:prSet/>
      <dgm:spPr/>
      <dgm:t>
        <a:bodyPr/>
        <a:lstStyle/>
        <a:p>
          <a:endParaRPr lang="es-ES" sz="2000" b="1"/>
        </a:p>
      </dgm:t>
    </dgm:pt>
    <dgm:pt modelId="{B467B591-564E-448D-B4CF-D81A5B54D295}" type="parTrans" cxnId="{60835613-4165-43E8-BC81-3118891B78AA}">
      <dgm:prSet/>
      <dgm:spPr/>
      <dgm:t>
        <a:bodyPr/>
        <a:lstStyle/>
        <a:p>
          <a:endParaRPr lang="es-ES" sz="2000" b="1"/>
        </a:p>
      </dgm:t>
    </dgm:pt>
    <dgm:pt modelId="{EB037942-B4DD-4E83-AE14-2483FB82A85C}">
      <dgm:prSet phldrT="[Texto]" custT="1"/>
      <dgm:spPr>
        <a:solidFill>
          <a:srgbClr val="DD965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 smtClean="0"/>
            <a:t>0</a:t>
          </a:r>
          <a:r>
            <a:rPr lang="es-ES" sz="2000" b="1" dirty="0" smtClean="0"/>
            <a:t>1</a:t>
          </a:r>
          <a:r>
            <a:rPr lang="ro-RO" sz="2000" b="1" dirty="0"/>
            <a:t>.</a:t>
          </a:r>
          <a:r>
            <a:rPr lang="es-ES" sz="2000" b="1" dirty="0"/>
            <a:t>11</a:t>
          </a:r>
          <a:r>
            <a:rPr lang="ro-RO" sz="2000" b="1" dirty="0"/>
            <a:t>.</a:t>
          </a:r>
          <a:r>
            <a:rPr lang="es-ES" sz="2000" b="1" dirty="0"/>
            <a:t>1755 </a:t>
          </a:r>
          <a:r>
            <a:rPr lang="ro-RO" sz="2000" b="1" dirty="0"/>
            <a:t>Marele cutremur din Lisabona</a:t>
          </a:r>
          <a:r>
            <a:rPr lang="es-ES" sz="2000" b="1" dirty="0"/>
            <a:t>.</a:t>
          </a:r>
        </a:p>
      </dgm:t>
    </dgm:pt>
    <dgm:pt modelId="{75449179-318E-428D-ADDA-95E6128F184F}" type="sibTrans" cxnId="{183A71D7-B04E-47BE-8D7C-E9DBE223488D}">
      <dgm:prSet/>
      <dgm:spPr/>
      <dgm:t>
        <a:bodyPr/>
        <a:lstStyle/>
        <a:p>
          <a:endParaRPr lang="es-ES" sz="2000" b="1"/>
        </a:p>
      </dgm:t>
    </dgm:pt>
    <dgm:pt modelId="{9EAE1558-BCB3-46CF-BA1D-EEBDE6C53CD1}" type="parTrans" cxnId="{183A71D7-B04E-47BE-8D7C-E9DBE223488D}">
      <dgm:prSet/>
      <dgm:spPr/>
      <dgm:t>
        <a:bodyPr/>
        <a:lstStyle/>
        <a:p>
          <a:endParaRPr lang="es-ES" sz="2000" b="1"/>
        </a:p>
      </dgm:t>
    </dgm:pt>
    <dgm:pt modelId="{BCAE1B91-A8BB-499C-9AFC-AC8F93C907E6}" type="pres">
      <dgm:prSet presAssocID="{3738D2B7-8C85-4B51-95AA-C3945F6C3C82}" presName="Name0" presStyleCnt="0">
        <dgm:presLayoutVars>
          <dgm:dir/>
          <dgm:resizeHandles val="exact"/>
        </dgm:presLayoutVars>
      </dgm:prSet>
      <dgm:spPr/>
    </dgm:pt>
    <dgm:pt modelId="{6157FBB8-1959-41BA-976C-CCF5F8C5D87B}" type="pres">
      <dgm:prSet presAssocID="{EB037942-B4DD-4E83-AE14-2483FB82A85C}" presName="compNode" presStyleCnt="0"/>
      <dgm:spPr/>
    </dgm:pt>
    <dgm:pt modelId="{4B07EBA1-9395-4168-9C61-33E6510268F4}" type="pres">
      <dgm:prSet presAssocID="{EB037942-B4DD-4E83-AE14-2483FB82A85C}" presName="pictRect" presStyleLbl="nod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8639328-3A15-42A6-925D-D946B393EDBE}" type="pres">
      <dgm:prSet presAssocID="{EB037942-B4DD-4E83-AE14-2483FB82A85C}" presName="textRect" presStyleLbl="revTx" presStyleIdx="0" presStyleCnt="4" custScaleY="178867" custLinFactNeighborY="421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F9DABBD-5F63-4926-850E-F45EFD9515DE}" type="pres">
      <dgm:prSet presAssocID="{75449179-318E-428D-ADDA-95E6128F184F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15DD158-50A8-4C6B-A154-C111991BDC59}" type="pres">
      <dgm:prSet presAssocID="{6F20F27E-5F2D-4F4C-BB8B-CCE056863617}" presName="compNode" presStyleCnt="0"/>
      <dgm:spPr/>
    </dgm:pt>
    <dgm:pt modelId="{76427E3E-1EE1-4F16-836B-62CB41ADDCC2}" type="pres">
      <dgm:prSet presAssocID="{6F20F27E-5F2D-4F4C-BB8B-CCE056863617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C335B0-6925-4CD5-89EA-5567CA3E46C5}" type="pres">
      <dgm:prSet presAssocID="{6F20F27E-5F2D-4F4C-BB8B-CCE056863617}" presName="textRect" presStyleLbl="revTx" presStyleIdx="1" presStyleCnt="4" custScaleY="178867" custLinFactNeighborY="421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97865F4-B743-41E6-809F-94B8D6B88B7B}" type="pres">
      <dgm:prSet presAssocID="{375FD00D-D3BF-4488-8F4F-673AB69CAE12}" presName="sibTrans" presStyleLbl="sibTrans2D1" presStyleIdx="0" presStyleCnt="0"/>
      <dgm:spPr/>
      <dgm:t>
        <a:bodyPr/>
        <a:lstStyle/>
        <a:p>
          <a:endParaRPr lang="ro-RO"/>
        </a:p>
      </dgm:t>
    </dgm:pt>
    <dgm:pt modelId="{93C45427-95B3-47EE-BCAD-612A777F127F}" type="pres">
      <dgm:prSet presAssocID="{04DC625B-2361-4E97-93DB-0802B2E152C8}" presName="compNode" presStyleCnt="0"/>
      <dgm:spPr/>
    </dgm:pt>
    <dgm:pt modelId="{AD8C8101-C3B0-4E1B-A35E-A9FAA54C6322}" type="pres">
      <dgm:prSet presAssocID="{04DC625B-2361-4E97-93DB-0802B2E152C8}" presName="pictRect" presStyleLbl="nod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AEB7655-9B7D-4819-916F-EB4D705CD1D9}" type="pres">
      <dgm:prSet presAssocID="{04DC625B-2361-4E97-93DB-0802B2E152C8}" presName="textRect" presStyleLbl="revTx" presStyleIdx="2" presStyleCnt="4" custScaleY="178867" custLinFactNeighborY="421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DA796D4-57E1-4B56-9B26-F583701DD193}" type="pres">
      <dgm:prSet presAssocID="{DDE893FB-DBD8-469E-A7E8-5479D2A9E8E8}" presName="sibTrans" presStyleLbl="sibTrans2D1" presStyleIdx="0" presStyleCnt="0"/>
      <dgm:spPr/>
      <dgm:t>
        <a:bodyPr/>
        <a:lstStyle/>
        <a:p>
          <a:endParaRPr lang="ro-RO"/>
        </a:p>
      </dgm:t>
    </dgm:pt>
    <dgm:pt modelId="{A8DEA052-5388-4542-8751-7250D4D260F8}" type="pres">
      <dgm:prSet presAssocID="{5065DB9C-CD8D-4F85-B35E-7F2F164B933D}" presName="compNode" presStyleCnt="0"/>
      <dgm:spPr/>
    </dgm:pt>
    <dgm:pt modelId="{0F67E46A-F9F8-41A0-ACFD-9B12D244F81C}" type="pres">
      <dgm:prSet presAssocID="{5065DB9C-CD8D-4F85-B35E-7F2F164B933D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5086C77-10E6-43F3-8E3A-60ACB73B9B90}" type="pres">
      <dgm:prSet presAssocID="{5065DB9C-CD8D-4F85-B35E-7F2F164B933D}" presName="textRect" presStyleLbl="revTx" presStyleIdx="3" presStyleCnt="4" custScaleY="178867" custLinFactNeighborY="421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9116F5E-10BC-42CC-8319-842CBDFF33E5}" type="presOf" srcId="{04DC625B-2361-4E97-93DB-0802B2E152C8}" destId="{EAEB7655-9B7D-4819-916F-EB4D705CD1D9}" srcOrd="0" destOrd="0" presId="urn:microsoft.com/office/officeart/2005/8/layout/pList1#1"/>
    <dgm:cxn modelId="{F36CC031-C273-4557-BCAD-9C19080F41D1}" type="presOf" srcId="{75449179-318E-428D-ADDA-95E6128F184F}" destId="{3F9DABBD-5F63-4926-850E-F45EFD9515DE}" srcOrd="0" destOrd="0" presId="urn:microsoft.com/office/officeart/2005/8/layout/pList1#1"/>
    <dgm:cxn modelId="{60835613-4165-43E8-BC81-3118891B78AA}" srcId="{3738D2B7-8C85-4B51-95AA-C3945F6C3C82}" destId="{6F20F27E-5F2D-4F4C-BB8B-CCE056863617}" srcOrd="1" destOrd="0" parTransId="{B467B591-564E-448D-B4CF-D81A5B54D295}" sibTransId="{375FD00D-D3BF-4488-8F4F-673AB69CAE12}"/>
    <dgm:cxn modelId="{91C6417D-8CC0-4180-97C7-AE5A8F67DB57}" type="presOf" srcId="{6F20F27E-5F2D-4F4C-BB8B-CCE056863617}" destId="{38C335B0-6925-4CD5-89EA-5567CA3E46C5}" srcOrd="0" destOrd="0" presId="urn:microsoft.com/office/officeart/2005/8/layout/pList1#1"/>
    <dgm:cxn modelId="{E8E34BCE-380F-45A3-8183-FACAF06F8C4C}" type="presOf" srcId="{5065DB9C-CD8D-4F85-B35E-7F2F164B933D}" destId="{45086C77-10E6-43F3-8E3A-60ACB73B9B90}" srcOrd="0" destOrd="0" presId="urn:microsoft.com/office/officeart/2005/8/layout/pList1#1"/>
    <dgm:cxn modelId="{228D0462-7489-4CDD-8CDA-28CEF9188A0C}" type="presOf" srcId="{DDE893FB-DBD8-469E-A7E8-5479D2A9E8E8}" destId="{8DA796D4-57E1-4B56-9B26-F583701DD193}" srcOrd="0" destOrd="0" presId="urn:microsoft.com/office/officeart/2005/8/layout/pList1#1"/>
    <dgm:cxn modelId="{95F85D4E-38F8-48BB-B432-A6800C6B06B9}" srcId="{3738D2B7-8C85-4B51-95AA-C3945F6C3C82}" destId="{04DC625B-2361-4E97-93DB-0802B2E152C8}" srcOrd="2" destOrd="0" parTransId="{6F3E4903-6E29-4E98-B707-D5886D93CA74}" sibTransId="{DDE893FB-DBD8-469E-A7E8-5479D2A9E8E8}"/>
    <dgm:cxn modelId="{183A71D7-B04E-47BE-8D7C-E9DBE223488D}" srcId="{3738D2B7-8C85-4B51-95AA-C3945F6C3C82}" destId="{EB037942-B4DD-4E83-AE14-2483FB82A85C}" srcOrd="0" destOrd="0" parTransId="{9EAE1558-BCB3-46CF-BA1D-EEBDE6C53CD1}" sibTransId="{75449179-318E-428D-ADDA-95E6128F184F}"/>
    <dgm:cxn modelId="{80B8AF5E-F054-4171-983A-E0272FAC43C9}" type="presOf" srcId="{375FD00D-D3BF-4488-8F4F-673AB69CAE12}" destId="{B97865F4-B743-41E6-809F-94B8D6B88B7B}" srcOrd="0" destOrd="0" presId="urn:microsoft.com/office/officeart/2005/8/layout/pList1#1"/>
    <dgm:cxn modelId="{93D5FB6B-15DC-4EE2-9709-6621E2B882AA}" type="presOf" srcId="{3738D2B7-8C85-4B51-95AA-C3945F6C3C82}" destId="{BCAE1B91-A8BB-499C-9AFC-AC8F93C907E6}" srcOrd="0" destOrd="0" presId="urn:microsoft.com/office/officeart/2005/8/layout/pList1#1"/>
    <dgm:cxn modelId="{8AE0638B-6A96-48C2-B7BE-520A4AD01E63}" type="presOf" srcId="{EB037942-B4DD-4E83-AE14-2483FB82A85C}" destId="{F8639328-3A15-42A6-925D-D946B393EDBE}" srcOrd="0" destOrd="0" presId="urn:microsoft.com/office/officeart/2005/8/layout/pList1#1"/>
    <dgm:cxn modelId="{BD86763E-4431-4D5E-8354-99F51036861E}" srcId="{3738D2B7-8C85-4B51-95AA-C3945F6C3C82}" destId="{5065DB9C-CD8D-4F85-B35E-7F2F164B933D}" srcOrd="3" destOrd="0" parTransId="{3B4CBC7E-6C6A-4359-9A56-14C488666639}" sibTransId="{E920A22F-0BB5-49BD-8D67-DBEC71EBB047}"/>
    <dgm:cxn modelId="{A8CC6760-BDCC-4496-A036-932F84DD4977}" type="presParOf" srcId="{BCAE1B91-A8BB-499C-9AFC-AC8F93C907E6}" destId="{6157FBB8-1959-41BA-976C-CCF5F8C5D87B}" srcOrd="0" destOrd="0" presId="urn:microsoft.com/office/officeart/2005/8/layout/pList1#1"/>
    <dgm:cxn modelId="{4ECF17DD-2A13-4010-94B8-68BA3D267001}" type="presParOf" srcId="{6157FBB8-1959-41BA-976C-CCF5F8C5D87B}" destId="{4B07EBA1-9395-4168-9C61-33E6510268F4}" srcOrd="0" destOrd="0" presId="urn:microsoft.com/office/officeart/2005/8/layout/pList1#1"/>
    <dgm:cxn modelId="{E85CED1D-C426-4802-9FFB-F072F8EC60EB}" type="presParOf" srcId="{6157FBB8-1959-41BA-976C-CCF5F8C5D87B}" destId="{F8639328-3A15-42A6-925D-D946B393EDBE}" srcOrd="1" destOrd="0" presId="urn:microsoft.com/office/officeart/2005/8/layout/pList1#1"/>
    <dgm:cxn modelId="{B18E959E-5637-4605-A650-9393D1A67995}" type="presParOf" srcId="{BCAE1B91-A8BB-499C-9AFC-AC8F93C907E6}" destId="{3F9DABBD-5F63-4926-850E-F45EFD9515DE}" srcOrd="1" destOrd="0" presId="urn:microsoft.com/office/officeart/2005/8/layout/pList1#1"/>
    <dgm:cxn modelId="{15486F01-9D33-433B-A97D-1323F590CAA3}" type="presParOf" srcId="{BCAE1B91-A8BB-499C-9AFC-AC8F93C907E6}" destId="{015DD158-50A8-4C6B-A154-C111991BDC59}" srcOrd="2" destOrd="0" presId="urn:microsoft.com/office/officeart/2005/8/layout/pList1#1"/>
    <dgm:cxn modelId="{9A6FCE1F-15F3-41CC-82FC-5CE80A964F43}" type="presParOf" srcId="{015DD158-50A8-4C6B-A154-C111991BDC59}" destId="{76427E3E-1EE1-4F16-836B-62CB41ADDCC2}" srcOrd="0" destOrd="0" presId="urn:microsoft.com/office/officeart/2005/8/layout/pList1#1"/>
    <dgm:cxn modelId="{E004D950-71E6-4CE2-A430-22E49D267DAC}" type="presParOf" srcId="{015DD158-50A8-4C6B-A154-C111991BDC59}" destId="{38C335B0-6925-4CD5-89EA-5567CA3E46C5}" srcOrd="1" destOrd="0" presId="urn:microsoft.com/office/officeart/2005/8/layout/pList1#1"/>
    <dgm:cxn modelId="{54663D5C-1BA6-4D4F-9986-CF0B1285ADA4}" type="presParOf" srcId="{BCAE1B91-A8BB-499C-9AFC-AC8F93C907E6}" destId="{B97865F4-B743-41E6-809F-94B8D6B88B7B}" srcOrd="3" destOrd="0" presId="urn:microsoft.com/office/officeart/2005/8/layout/pList1#1"/>
    <dgm:cxn modelId="{603766CE-AF19-4B13-8E62-F7005D91CADC}" type="presParOf" srcId="{BCAE1B91-A8BB-499C-9AFC-AC8F93C907E6}" destId="{93C45427-95B3-47EE-BCAD-612A777F127F}" srcOrd="4" destOrd="0" presId="urn:microsoft.com/office/officeart/2005/8/layout/pList1#1"/>
    <dgm:cxn modelId="{69606242-D22D-4E2A-94EB-A36FDD786C75}" type="presParOf" srcId="{93C45427-95B3-47EE-BCAD-612A777F127F}" destId="{AD8C8101-C3B0-4E1B-A35E-A9FAA54C6322}" srcOrd="0" destOrd="0" presId="urn:microsoft.com/office/officeart/2005/8/layout/pList1#1"/>
    <dgm:cxn modelId="{CC2ACB88-7D92-4C4D-9CEB-E5DC3064837D}" type="presParOf" srcId="{93C45427-95B3-47EE-BCAD-612A777F127F}" destId="{EAEB7655-9B7D-4819-916F-EB4D705CD1D9}" srcOrd="1" destOrd="0" presId="urn:microsoft.com/office/officeart/2005/8/layout/pList1#1"/>
    <dgm:cxn modelId="{8D456AF7-A572-4872-9B54-6B50A5E99D7D}" type="presParOf" srcId="{BCAE1B91-A8BB-499C-9AFC-AC8F93C907E6}" destId="{8DA796D4-57E1-4B56-9B26-F583701DD193}" srcOrd="5" destOrd="0" presId="urn:microsoft.com/office/officeart/2005/8/layout/pList1#1"/>
    <dgm:cxn modelId="{0918DCA1-8DD7-4E9D-BB9F-6DE142D85A95}" type="presParOf" srcId="{BCAE1B91-A8BB-499C-9AFC-AC8F93C907E6}" destId="{A8DEA052-5388-4542-8751-7250D4D260F8}" srcOrd="6" destOrd="0" presId="urn:microsoft.com/office/officeart/2005/8/layout/pList1#1"/>
    <dgm:cxn modelId="{BADA6A4F-8F79-4A90-9CB9-1F5418541441}" type="presParOf" srcId="{A8DEA052-5388-4542-8751-7250D4D260F8}" destId="{0F67E46A-F9F8-41A0-ACFD-9B12D244F81C}" srcOrd="0" destOrd="0" presId="urn:microsoft.com/office/officeart/2005/8/layout/pList1#1"/>
    <dgm:cxn modelId="{3BC5098A-C4DE-4EB6-9DD2-E1DF72E0AA83}" type="presParOf" srcId="{A8DEA052-5388-4542-8751-7250D4D260F8}" destId="{45086C77-10E6-43F3-8E3A-60ACB73B9B9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459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5131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587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74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2764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668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896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013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086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90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83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83D3-F0B7-4613-B70E-EF3C41B250BF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C2F0-0DE3-471B-A8CE-1E9B9C2382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1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02D0D"/>
            </a:gs>
            <a:gs pos="57000">
              <a:srgbClr val="6281B9"/>
            </a:gs>
            <a:gs pos="31000">
              <a:srgbClr val="46275C"/>
            </a:gs>
            <a:gs pos="98000">
              <a:srgbClr val="7489C0"/>
            </a:gs>
            <a:gs pos="38000">
              <a:srgbClr val="46275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FB35A11-7BDF-4136-BEA2-40CD10711191}"/>
              </a:ext>
            </a:extLst>
          </p:cNvPr>
          <p:cNvSpPr/>
          <p:nvPr/>
        </p:nvSpPr>
        <p:spPr>
          <a:xfrm>
            <a:off x="1" y="6139543"/>
            <a:ext cx="9144000" cy="718457"/>
          </a:xfrm>
          <a:prstGeom prst="rect">
            <a:avLst/>
          </a:prstGeom>
          <a:solidFill>
            <a:srgbClr val="BC8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" name="Imagen 2" descr="Imagen que contiene interior&#10;&#10;Descripción generada automáticamente">
            <a:extLst>
              <a:ext uri="{FF2B5EF4-FFF2-40B4-BE49-F238E27FC236}">
                <a16:creationId xmlns:a16="http://schemas.microsoft.com/office/drawing/2014/main" xmlns="" id="{42D1309C-15C4-49B7-9E29-4C86B6C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32434" y="1706880"/>
            <a:ext cx="9419977" cy="457200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8C4729-E252-420B-90D5-2DD797E045DB}"/>
              </a:ext>
            </a:extLst>
          </p:cNvPr>
          <p:cNvSpPr txBox="1"/>
          <p:nvPr/>
        </p:nvSpPr>
        <p:spPr>
          <a:xfrm>
            <a:off x="0" y="1741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 defTabSz="914400">
              <a:defRPr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8000" b="1" spc="3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CELE </a:t>
            </a:r>
            <a:r>
              <a:rPr lang="ro-RO" sz="8000" b="1" spc="3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ŞAPTE PECEŢI</a:t>
            </a:r>
            <a:endParaRPr lang="ro-RO" sz="8000" b="1" spc="3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7963743-5A78-4C3D-8E0B-33F394D042F0}"/>
              </a:ext>
            </a:extLst>
          </p:cNvPr>
          <p:cNvSpPr txBox="1"/>
          <p:nvPr/>
        </p:nvSpPr>
        <p:spPr>
          <a:xfrm>
            <a:off x="5709514" y="6400800"/>
            <a:ext cx="334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46275C"/>
                </a:solidFill>
              </a:rPr>
              <a:t>Studiul 5 pentru 2 februarie 2019</a:t>
            </a:r>
            <a:endParaRPr lang="ro-RO" b="1" dirty="0">
              <a:solidFill>
                <a:srgbClr val="462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44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omida, mesa, interior&#10;&#10;Descripción generada automáticamente">
            <a:extLst>
              <a:ext uri="{FF2B5EF4-FFF2-40B4-BE49-F238E27FC236}">
                <a16:creationId xmlns:a16="http://schemas.microsoft.com/office/drawing/2014/main" xmlns="" id="{4DD7E7C3-C3F0-4153-89D9-C148705E0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046" y="300456"/>
            <a:ext cx="3143795" cy="210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E166989-9105-4A09-A692-2067BF926C91}"/>
              </a:ext>
            </a:extLst>
          </p:cNvPr>
          <p:cNvSpPr txBox="1"/>
          <p:nvPr/>
        </p:nvSpPr>
        <p:spPr>
          <a:xfrm>
            <a:off x="3291841" y="0"/>
            <a:ext cx="585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pc="300"/>
              <a:t>A </a:t>
            </a:r>
            <a:r>
              <a:rPr lang="ro-RO" spc="300" smtClean="0"/>
              <a:t>ŞASEA </a:t>
            </a:r>
            <a:r>
              <a:rPr lang="ro-RO" spc="300" smtClean="0"/>
              <a:t>PECETE</a:t>
            </a:r>
            <a:endParaRPr lang="ro-RO" spc="3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8D8972B-46D1-4AE9-B07B-71648A08FD37}"/>
              </a:ext>
            </a:extLst>
          </p:cNvPr>
          <p:cNvSpPr/>
          <p:nvPr/>
        </p:nvSpPr>
        <p:spPr>
          <a:xfrm>
            <a:off x="3335384" y="737801"/>
            <a:ext cx="580861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„Când 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rupt Mielul pecetea a şasea, m-am uitat şi iată că s-a făcut un mare cutremur de pământ. Soarele s-a făcut negru ca un sac de păr, luna s-a făcut toată ca sângele”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(Apocalipsa 6:12)</a:t>
            </a:r>
            <a:endParaRPr lang="ro-RO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1 Diagrama">
            <a:extLst>
              <a:ext uri="{FF2B5EF4-FFF2-40B4-BE49-F238E27FC236}">
                <a16:creationId xmlns:a16="http://schemas.microsoft.com/office/drawing/2014/main" xmlns="" id="{6B66D360-2C49-48D6-A1C4-5B17A7247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0198164"/>
              </p:ext>
            </p:extLst>
          </p:nvPr>
        </p:nvGraphicFramePr>
        <p:xfrm>
          <a:off x="217715" y="2290746"/>
          <a:ext cx="8638903" cy="314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79EF7B8-9B0F-41B1-A2C4-1D04CF74AB34}"/>
              </a:ext>
            </a:extLst>
          </p:cNvPr>
          <p:cNvSpPr txBox="1"/>
          <p:nvPr/>
        </p:nvSpPr>
        <p:spPr>
          <a:xfrm>
            <a:off x="0" y="5392809"/>
            <a:ext cx="914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Perioada celei de-a </a:t>
            </a:r>
            <a:r>
              <a:rPr lang="ro-RO" sz="2000" b="1" smtClean="0"/>
              <a:t>şasea peceţi </a:t>
            </a:r>
            <a:r>
              <a:rPr lang="ro-RO" sz="2000" b="1"/>
              <a:t>se extinde până în zilele noastre, până în momentul în care fiecare persoană va fi confruntată cu adevărurile Evangheliei. Cel care respin-ge acest adevăr va dori să fugă din </a:t>
            </a:r>
            <a:r>
              <a:rPr lang="ro-RO" sz="2000" b="1" smtClean="0"/>
              <a:t>prezenţa </a:t>
            </a:r>
            <a:r>
              <a:rPr lang="ro-RO" sz="2000" b="1" smtClean="0"/>
              <a:t>Mielului</a:t>
            </a:r>
            <a:r>
              <a:rPr lang="ro-RO" sz="2000" b="1" smtClean="0"/>
              <a:t>. Şi </a:t>
            </a:r>
            <a:r>
              <a:rPr lang="ro-RO" sz="2000" b="1"/>
              <a:t>cine va putea sta </a:t>
            </a:r>
            <a:r>
              <a:rPr lang="ro-RO" sz="2000" b="1"/>
              <a:t>în </a:t>
            </a:r>
            <a:r>
              <a:rPr lang="ro-RO" sz="2000" b="1" smtClean="0"/>
              <a:t>picioare</a:t>
            </a:r>
            <a:r>
              <a:rPr lang="ro-RO" sz="2000" b="1" smtClean="0"/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Răspunsul </a:t>
            </a:r>
            <a:r>
              <a:rPr lang="ro-RO" sz="2000" b="1"/>
              <a:t>la această întrebare îl găsim în capitolul 7</a:t>
            </a:r>
            <a:r>
              <a:rPr lang="ro-RO" sz="2000" b="1"/>
              <a:t>. </a:t>
            </a:r>
            <a:endParaRPr lang="ro-RO" sz="2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2162952-89F7-49FD-9BAE-EC020CC9331E}"/>
              </a:ext>
            </a:extLst>
          </p:cNvPr>
          <p:cNvSpPr txBox="1"/>
          <p:nvPr/>
        </p:nvSpPr>
        <p:spPr>
          <a:xfrm>
            <a:off x="3335384" y="1925081"/>
            <a:ext cx="593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Semnele prezise în această a </a:t>
            </a:r>
            <a:r>
              <a:rPr lang="ro-RO" sz="2000" b="1" smtClean="0"/>
              <a:t>şasea </a:t>
            </a:r>
            <a:r>
              <a:rPr lang="ro-RO" sz="2000" b="1"/>
              <a:t>pecete s-au împlinit exact în ordinea indicată </a:t>
            </a:r>
            <a:r>
              <a:rPr lang="ro-RO" sz="2000" b="1"/>
              <a:t>de </a:t>
            </a:r>
            <a:r>
              <a:rPr lang="ro-RO" sz="2000" b="1" smtClean="0"/>
              <a:t>profeţie</a:t>
            </a:r>
            <a:r>
              <a:rPr lang="ro-RO" sz="2000" b="1" smtClean="0"/>
              <a:t>: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300360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07EBA1-9395-4168-9C61-33E65102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639328-3A15-42A6-925D-D946B393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427E3E-1EE1-4F16-836B-62CB41AD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C335B0-6925-4CD5-89EA-5567CA3E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C8101-C3B0-4E1B-A35E-A9FAA54C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B7655-9B7D-4819-916F-EB4D705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67E46A-F9F8-41A0-ACFD-9B12D244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086C77-10E6-43F3-8E3A-60ACB73B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6" grpId="0" uiExpand="1">
        <p:bldSub>
          <a:bldDgm bld="one"/>
        </p:bldSub>
      </p:bldGraphic>
      <p:bldP spid="7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F809531-3585-4DA2-AFCA-DA05F9DF4858}"/>
              </a:ext>
            </a:extLst>
          </p:cNvPr>
          <p:cNvSpPr/>
          <p:nvPr/>
        </p:nvSpPr>
        <p:spPr>
          <a:xfrm>
            <a:off x="1297576" y="1182231"/>
            <a:ext cx="72803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600" smtClean="0">
                <a:latin typeface="Arial Black" panose="020B0A04020102020204" pitchFamily="34" charset="0"/>
              </a:rPr>
              <a:t>„Lumea </a:t>
            </a:r>
            <a:r>
              <a:rPr lang="ro-RO" sz="2600" dirty="0" smtClean="0">
                <a:latin typeface="Arial Black" panose="020B0A04020102020204" pitchFamily="34" charset="0"/>
              </a:rPr>
              <a:t>piere din lipsă de Evanghelie. Este o foamete după Cuvântul lui Dumnezeu. Puţini sunt aceia care predică Cuvântul neamestecat cu tradiţii omeneşti. Deşi oamenii au Biblia în mâinile lor, ei nu primesc binecuvântarea pe care Dumnezeu a aşezat-o acolo în ea, pentru ei. Domnul cheamă pe slujitorii Săi, să ducă solia Sa oamenilor. Cuvântul vieţii veşnice trebuie să fie dus acelora care pier</a:t>
            </a:r>
            <a:br>
              <a:rPr lang="ro-RO" sz="2600" dirty="0" smtClean="0">
                <a:latin typeface="Arial Black" panose="020B0A04020102020204" pitchFamily="34" charset="0"/>
              </a:rPr>
            </a:br>
            <a:r>
              <a:rPr lang="ro-RO" sz="2600" dirty="0" smtClean="0">
                <a:latin typeface="Arial Black" panose="020B0A04020102020204" pitchFamily="34" charset="0"/>
              </a:rPr>
              <a:t>în păcatele lor.”</a:t>
            </a:r>
            <a:endParaRPr lang="ro-RO" sz="26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A6D66F3-8EFB-4B6E-8BD9-8630597496C2}"/>
              </a:ext>
            </a:extLst>
          </p:cNvPr>
          <p:cNvSpPr txBox="1"/>
          <p:nvPr/>
        </p:nvSpPr>
        <p:spPr>
          <a:xfrm>
            <a:off x="2235098" y="6135581"/>
            <a:ext cx="4646528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(Parabolele </a:t>
            </a:r>
            <a:r>
              <a:rPr lang="ro-RO" b="1" dirty="0"/>
              <a:t>Domnului </a:t>
            </a:r>
            <a:r>
              <a:rPr lang="ro-RO" b="1" dirty="0" smtClean="0"/>
              <a:t>Hristos, pag. 228)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81956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2ED18BC-393B-4FEF-A348-3B844002FB5E}"/>
              </a:ext>
            </a:extLst>
          </p:cNvPr>
          <p:cNvSpPr/>
          <p:nvPr/>
        </p:nvSpPr>
        <p:spPr>
          <a:xfrm>
            <a:off x="3544389" y="62021"/>
            <a:ext cx="5503815" cy="2939266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„Vrednic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eşti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 să iei cartea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să-i rupi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peceţile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căci ai fost junghiat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 răscumpărat pentru Dumnezeu, cu sângele Tău, oameni din orice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seminţie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de orice limbă, din orice norod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 orice neam. Ai făcut din ei o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împărăţie şi preoţi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pentru Dumnezeul nostru,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ei vor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împărăţi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 pământ!”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681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(Apocalipsa 5:9,10)</a:t>
            </a:r>
          </a:p>
        </p:txBody>
      </p:sp>
    </p:spTree>
    <p:extLst>
      <p:ext uri="{BB962C8B-B14F-4D97-AF65-F5344CB8AC3E}">
        <p14:creationId xmlns:p14="http://schemas.microsoft.com/office/powerpoint/2010/main" xmlns="" val="6468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44BBEB5-5D9A-4B83-A804-971F5974CB99}"/>
              </a:ext>
            </a:extLst>
          </p:cNvPr>
          <p:cNvSpPr txBox="1"/>
          <p:nvPr/>
        </p:nvSpPr>
        <p:spPr>
          <a:xfrm>
            <a:off x="1501101" y="150916"/>
            <a:ext cx="46471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Mesajul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peceţilor schiţează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istoria bisericii de la început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până la cea de-a Doua Venire.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peceţi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urmează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acelaşi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tipar istoric ca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schiţat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Isus în Matei 24.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E8E6A461-FD06-43D6-8FAB-13112642F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6235316"/>
              </p:ext>
            </p:extLst>
          </p:nvPr>
        </p:nvGraphicFramePr>
        <p:xfrm>
          <a:off x="191588" y="2020406"/>
          <a:ext cx="876082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006">
                  <a:extLst>
                    <a:ext uri="{9D8B030D-6E8A-4147-A177-3AD203B41FA5}">
                      <a16:colId xmlns:a16="http://schemas.microsoft.com/office/drawing/2014/main" xmlns="" val="1992010796"/>
                    </a:ext>
                  </a:extLst>
                </a:gridCol>
                <a:gridCol w="2647406">
                  <a:extLst>
                    <a:ext uri="{9D8B030D-6E8A-4147-A177-3AD203B41FA5}">
                      <a16:colId xmlns:a16="http://schemas.microsoft.com/office/drawing/2014/main" xmlns="" val="272131770"/>
                    </a:ext>
                  </a:extLst>
                </a:gridCol>
                <a:gridCol w="2190206">
                  <a:extLst>
                    <a:ext uri="{9D8B030D-6E8A-4147-A177-3AD203B41FA5}">
                      <a16:colId xmlns:a16="http://schemas.microsoft.com/office/drawing/2014/main" xmlns="" val="2269448211"/>
                    </a:ext>
                  </a:extLst>
                </a:gridCol>
                <a:gridCol w="2190206">
                  <a:extLst>
                    <a:ext uri="{9D8B030D-6E8A-4147-A177-3AD203B41FA5}">
                      <a16:colId xmlns:a16="http://schemas.microsoft.com/office/drawing/2014/main" xmlns="" val="149922272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MATEI 24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sz="2000" b="1" noProof="0" dirty="0" smtClean="0"/>
                        <a:t>APOCALIPSA 6</a:t>
                      </a:r>
                      <a:endParaRPr lang="ro-RO" sz="2000" b="1" noProof="0" dirty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65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Semne iniţiale (4-14)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dirty="0" smtClean="0"/>
                        <a:t>Războaie şi</a:t>
                      </a:r>
                      <a:r>
                        <a:rPr lang="ro-RO" sz="2000" b="1" baseline="0" noProof="0" dirty="0" smtClean="0"/>
                        <a:t> veşti de războaie, foamete, ciumă, predicarea e</a:t>
                      </a:r>
                      <a:r>
                        <a:rPr lang="ro-RO" sz="2000" b="1" noProof="0" dirty="0" smtClean="0"/>
                        <a:t>vangheliei.</a:t>
                      </a:r>
                      <a:endParaRPr lang="ro-RO" sz="2000" b="1" noProof="0" dirty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smtClean="0"/>
                        <a:t>Predicarea evangheliei, sabie, foamete, ciumă.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Cei patru călăreţi</a:t>
                      </a:r>
                      <a:r>
                        <a:rPr lang="ro-RO" sz="2000" b="1" baseline="0" noProof="0" smtClean="0"/>
                        <a:t> </a:t>
                      </a:r>
                      <a:r>
                        <a:rPr lang="ro-RO" sz="2000" b="1" noProof="0" smtClean="0"/>
                        <a:t>(6:1-8)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6680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dirty="0" smtClean="0"/>
                        <a:t>Vremea încercării</a:t>
                      </a:r>
                      <a:r>
                        <a:rPr lang="ro-RO" sz="2000" b="1" baseline="0" noProof="0" dirty="0" smtClean="0"/>
                        <a:t/>
                      </a:r>
                      <a:br>
                        <a:rPr lang="ro-RO" sz="2000" b="1" baseline="0" noProof="0" dirty="0" smtClean="0"/>
                      </a:br>
                      <a:r>
                        <a:rPr lang="ro-RO" sz="2000" b="1" noProof="0" dirty="0" smtClean="0"/>
                        <a:t>(21-22)</a:t>
                      </a:r>
                      <a:endParaRPr lang="ro-RO" sz="2000" b="1" noProof="0" dirty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smtClean="0"/>
                        <a:t>Marea încercare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rgbClr val="7CF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smtClean="0"/>
                        <a:t>Sufletele sub altar, plâng încercările</a:t>
                      </a:r>
                      <a:r>
                        <a:rPr lang="ro-RO" sz="2000" b="1" baseline="0" noProof="0" smtClean="0"/>
                        <a:t> prin care trec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rgbClr val="7CF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A cincea pecete</a:t>
                      </a:r>
                      <a:br>
                        <a:rPr lang="ro-RO" sz="2000" b="1" noProof="0" smtClean="0"/>
                      </a:br>
                      <a:r>
                        <a:rPr lang="ro-RO" sz="2000" b="1" noProof="0" smtClean="0"/>
                        <a:t>(6:9-11)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24006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Semne în cer (29)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smtClean="0"/>
                        <a:t>În soare,</a:t>
                      </a:r>
                      <a:r>
                        <a:rPr lang="ro-RO" sz="2000" b="1" baseline="0" noProof="0" smtClean="0"/>
                        <a:t> lună, stele şi puterile cerurilor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smtClean="0"/>
                        <a:t>Semne în soare, lună, stele şi pe cer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rgbClr val="FF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A şasea pecete</a:t>
                      </a:r>
                      <a:br>
                        <a:rPr lang="ro-RO" sz="2000" b="1" noProof="0" smtClean="0"/>
                      </a:br>
                      <a:r>
                        <a:rPr lang="ro-RO" sz="2000" b="1" noProof="0" smtClean="0"/>
                        <a:t>(6:12-17)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13652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smtClean="0"/>
                        <a:t>Apare Fiul Omului (30)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smtClean="0"/>
                        <a:t>Semn în cer, va fi plâns</a:t>
                      </a:r>
                      <a:r>
                        <a:rPr lang="ro-RO" sz="2000" b="1" baseline="0" noProof="0" smtClean="0"/>
                        <a:t> pe pământ. </a:t>
                      </a:r>
                      <a:endParaRPr lang="ro-RO" sz="2000" b="1" noProof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noProof="0" dirty="0" smtClean="0"/>
                        <a:t>Neamurile se vor ascunde</a:t>
                      </a:r>
                      <a:r>
                        <a:rPr lang="ro-RO" sz="2000" b="1" baseline="0" noProof="0" dirty="0" smtClean="0"/>
                        <a:t> de mânia Mielului</a:t>
                      </a:r>
                      <a:endParaRPr lang="ro-RO" sz="2000" b="1" noProof="0" dirty="0"/>
                    </a:p>
                  </a:txBody>
                  <a:tcPr marL="0" marR="0" anchor="ctr">
                    <a:cell3D prstMaterial="dkEdge">
                      <a:bevel prst="cross"/>
                      <a:lightRig rig="flood" dir="t"/>
                    </a:cell3D>
                    <a:solidFill>
                      <a:srgbClr val="C59E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5653953"/>
                  </a:ext>
                </a:extLst>
              </a:tr>
            </a:tbl>
          </a:graphicData>
        </a:graphic>
      </p:graphicFrame>
      <p:pic>
        <p:nvPicPr>
          <p:cNvPr id="4" name="Imagen 3" descr="Imagen que contiene persona, personas, grupo&#10;&#10;Descripción generada automáticamente">
            <a:extLst>
              <a:ext uri="{FF2B5EF4-FFF2-40B4-BE49-F238E27FC236}">
                <a16:creationId xmlns:a16="http://schemas.microsoft.com/office/drawing/2014/main" xmlns="" id="{213445CA-AA75-4C32-AED4-1C159CAC8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289" y="82973"/>
            <a:ext cx="1370474" cy="1847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FDAF139-1CED-4537-8422-AB4D51F36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0502" y="206622"/>
            <a:ext cx="28575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875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249F5A64-6A6C-427C-A335-BF13BC2E09C9}"/>
              </a:ext>
            </a:extLst>
          </p:cNvPr>
          <p:cNvSpPr/>
          <p:nvPr/>
        </p:nvSpPr>
        <p:spPr>
          <a:xfrm>
            <a:off x="214280" y="214290"/>
            <a:ext cx="517240" cy="708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</a:t>
            </a:r>
            <a:endPara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887B475D-C276-4A9F-9464-89A1738E5893}"/>
              </a:ext>
            </a:extLst>
          </p:cNvPr>
          <p:cNvSpPr/>
          <p:nvPr/>
        </p:nvSpPr>
        <p:spPr>
          <a:xfrm>
            <a:off x="731519" y="214290"/>
            <a:ext cx="1045029" cy="708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Fărpturi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CE6FE269-238A-47AC-AA5B-DA2A500302B5}"/>
              </a:ext>
            </a:extLst>
          </p:cNvPr>
          <p:cNvSpPr/>
          <p:nvPr/>
        </p:nvSpPr>
        <p:spPr>
          <a:xfrm>
            <a:off x="1776548" y="214290"/>
            <a:ext cx="1393372" cy="708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Calul </a:t>
            </a:r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28D0CF5B-B7F4-40F4-8E1B-1FFA7DCEF75A}"/>
              </a:ext>
            </a:extLst>
          </p:cNvPr>
          <p:cNvSpPr/>
          <p:nvPr/>
        </p:nvSpPr>
        <p:spPr>
          <a:xfrm>
            <a:off x="3169919" y="214290"/>
            <a:ext cx="1837509" cy="708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Călăreţul</a:t>
            </a:r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A20599DF-A447-46FE-8C50-F09868270694}"/>
              </a:ext>
            </a:extLst>
          </p:cNvPr>
          <p:cNvSpPr/>
          <p:nvPr/>
        </p:nvSpPr>
        <p:spPr>
          <a:xfrm>
            <a:off x="5007428" y="214290"/>
            <a:ext cx="2516778" cy="708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s-a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3B0E9D9F-CE32-482D-89FC-FA8E1D3F3093}"/>
              </a:ext>
            </a:extLst>
          </p:cNvPr>
          <p:cNvSpPr/>
          <p:nvPr/>
        </p:nvSpPr>
        <p:spPr>
          <a:xfrm>
            <a:off x="7524205" y="214289"/>
            <a:ext cx="1393371" cy="708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Perioada</a:t>
            </a:r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7A36FAC7-3DD0-4B7A-BB17-9BDE61C5D6D1}"/>
              </a:ext>
            </a:extLst>
          </p:cNvPr>
          <p:cNvSpPr/>
          <p:nvPr/>
        </p:nvSpPr>
        <p:spPr>
          <a:xfrm>
            <a:off x="745502" y="923108"/>
            <a:ext cx="1027612" cy="141949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6B4A76C2-9840-4755-A526-83A99508C535}"/>
              </a:ext>
            </a:extLst>
          </p:cNvPr>
          <p:cNvSpPr/>
          <p:nvPr/>
        </p:nvSpPr>
        <p:spPr>
          <a:xfrm>
            <a:off x="1785253" y="923107"/>
            <a:ext cx="1381232" cy="14194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7FFB67CF-C5C5-4218-826A-C1F23D2922FF}"/>
              </a:ext>
            </a:extLst>
          </p:cNvPr>
          <p:cNvSpPr/>
          <p:nvPr/>
        </p:nvSpPr>
        <p:spPr>
          <a:xfrm>
            <a:off x="736793" y="3815283"/>
            <a:ext cx="1027612" cy="1386469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2376352F-92AF-41C4-B785-E303B659D813}"/>
              </a:ext>
            </a:extLst>
          </p:cNvPr>
          <p:cNvSpPr/>
          <p:nvPr/>
        </p:nvSpPr>
        <p:spPr>
          <a:xfrm>
            <a:off x="748932" y="2341673"/>
            <a:ext cx="1027612" cy="1473610"/>
          </a:xfrm>
          <a:prstGeom prst="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F6E1D422-234B-4B58-9E83-BDA2FEC14DB6}"/>
              </a:ext>
            </a:extLst>
          </p:cNvPr>
          <p:cNvSpPr/>
          <p:nvPr/>
        </p:nvSpPr>
        <p:spPr>
          <a:xfrm>
            <a:off x="748932" y="5240451"/>
            <a:ext cx="1027612" cy="1379776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9CBEDB1B-58E7-45C2-8120-D4BEA68292E0}"/>
              </a:ext>
            </a:extLst>
          </p:cNvPr>
          <p:cNvGrpSpPr/>
          <p:nvPr/>
        </p:nvGrpSpPr>
        <p:grpSpPr>
          <a:xfrm>
            <a:off x="214278" y="923108"/>
            <a:ext cx="517240" cy="1419498"/>
            <a:chOff x="214278" y="923108"/>
            <a:chExt cx="517240" cy="1419498"/>
          </a:xfrm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6842C547-540E-434E-BA3F-82B46CE915B0}"/>
                </a:ext>
              </a:extLst>
            </p:cNvPr>
            <p:cNvSpPr/>
            <p:nvPr/>
          </p:nvSpPr>
          <p:spPr>
            <a:xfrm>
              <a:off x="214278" y="923108"/>
              <a:ext cx="517240" cy="14194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4 CuadroTexto">
              <a:extLst>
                <a:ext uri="{FF2B5EF4-FFF2-40B4-BE49-F238E27FC236}">
                  <a16:creationId xmlns:a16="http://schemas.microsoft.com/office/drawing/2014/main" xmlns="" id="{F76E11C0-21A7-4BFD-BB67-8FA145A3DF26}"/>
                </a:ext>
              </a:extLst>
            </p:cNvPr>
            <p:cNvSpPr txBox="1"/>
            <p:nvPr/>
          </p:nvSpPr>
          <p:spPr>
            <a:xfrm rot="16200000">
              <a:off x="-232500" y="1436223"/>
              <a:ext cx="1410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1-2</a:t>
              </a:r>
              <a:endParaRPr lang="ro-RO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7FF61C22-A885-41EA-84C7-60025FA4D7C5}"/>
              </a:ext>
            </a:extLst>
          </p:cNvPr>
          <p:cNvGrpSpPr/>
          <p:nvPr/>
        </p:nvGrpSpPr>
        <p:grpSpPr>
          <a:xfrm>
            <a:off x="214276" y="2341672"/>
            <a:ext cx="517240" cy="1447340"/>
            <a:chOff x="214276" y="2341672"/>
            <a:chExt cx="517240" cy="1447340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81502233-09FB-4D3B-BECA-9975FDFE9143}"/>
                </a:ext>
              </a:extLst>
            </p:cNvPr>
            <p:cNvSpPr/>
            <p:nvPr/>
          </p:nvSpPr>
          <p:spPr>
            <a:xfrm>
              <a:off x="214276" y="2342606"/>
              <a:ext cx="517240" cy="14464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4 CuadroTexto">
              <a:extLst>
                <a:ext uri="{FF2B5EF4-FFF2-40B4-BE49-F238E27FC236}">
                  <a16:creationId xmlns:a16="http://schemas.microsoft.com/office/drawing/2014/main" xmlns="" id="{47AEECBA-4090-469C-AB16-136BDA380E1D}"/>
                </a:ext>
              </a:extLst>
            </p:cNvPr>
            <p:cNvSpPr txBox="1"/>
            <p:nvPr/>
          </p:nvSpPr>
          <p:spPr>
            <a:xfrm rot="16200000">
              <a:off x="-240291" y="2851366"/>
              <a:ext cx="1419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3-4</a:t>
              </a:r>
              <a:endParaRPr lang="ro-RO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16DF53C3-037E-4CB6-873F-B6A9CF57EED9}"/>
              </a:ext>
            </a:extLst>
          </p:cNvPr>
          <p:cNvGrpSpPr/>
          <p:nvPr/>
        </p:nvGrpSpPr>
        <p:grpSpPr>
          <a:xfrm>
            <a:off x="214274" y="3823060"/>
            <a:ext cx="517240" cy="1385447"/>
            <a:chOff x="214274" y="3823060"/>
            <a:chExt cx="517240" cy="1385447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63F58911-AD07-4533-BFFF-1941F552ED78}"/>
                </a:ext>
              </a:extLst>
            </p:cNvPr>
            <p:cNvSpPr/>
            <p:nvPr/>
          </p:nvSpPr>
          <p:spPr>
            <a:xfrm>
              <a:off x="214274" y="3823061"/>
              <a:ext cx="517240" cy="138544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4 CuadroTexto">
              <a:extLst>
                <a:ext uri="{FF2B5EF4-FFF2-40B4-BE49-F238E27FC236}">
                  <a16:creationId xmlns:a16="http://schemas.microsoft.com/office/drawing/2014/main" xmlns="" id="{5B048D12-2EBA-4412-AAB0-681729A1708F}"/>
                </a:ext>
              </a:extLst>
            </p:cNvPr>
            <p:cNvSpPr txBox="1"/>
            <p:nvPr/>
          </p:nvSpPr>
          <p:spPr>
            <a:xfrm rot="16200000">
              <a:off x="-200636" y="4293099"/>
              <a:ext cx="1340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5-6</a:t>
              </a:r>
              <a:endParaRPr lang="ro-RO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0A9DA5C-3589-4335-974A-F510EA16682F}"/>
              </a:ext>
            </a:extLst>
          </p:cNvPr>
          <p:cNvGrpSpPr/>
          <p:nvPr/>
        </p:nvGrpSpPr>
        <p:grpSpPr>
          <a:xfrm>
            <a:off x="214274" y="5242557"/>
            <a:ext cx="517240" cy="1385447"/>
            <a:chOff x="214274" y="5242557"/>
            <a:chExt cx="517240" cy="1385447"/>
          </a:xfrm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7841AC85-F81C-4D93-9AE5-4B246E25517C}"/>
                </a:ext>
              </a:extLst>
            </p:cNvPr>
            <p:cNvSpPr/>
            <p:nvPr/>
          </p:nvSpPr>
          <p:spPr>
            <a:xfrm>
              <a:off x="214274" y="5242557"/>
              <a:ext cx="517240" cy="13854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4 CuadroTexto">
              <a:extLst>
                <a:ext uri="{FF2B5EF4-FFF2-40B4-BE49-F238E27FC236}">
                  <a16:creationId xmlns:a16="http://schemas.microsoft.com/office/drawing/2014/main" xmlns="" id="{B08EF4FF-093E-4414-9ADE-BEAE8B0DD1FB}"/>
                </a:ext>
              </a:extLst>
            </p:cNvPr>
            <p:cNvSpPr txBox="1"/>
            <p:nvPr/>
          </p:nvSpPr>
          <p:spPr>
            <a:xfrm rot="16200000">
              <a:off x="-221442" y="5734172"/>
              <a:ext cx="13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7-8</a:t>
              </a:r>
              <a:endParaRPr lang="ro-RO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xmlns="" id="{3F442073-8D39-40FD-B6F1-7CB2995B5FC3}"/>
              </a:ext>
            </a:extLst>
          </p:cNvPr>
          <p:cNvGrpSpPr/>
          <p:nvPr/>
        </p:nvGrpSpPr>
        <p:grpSpPr>
          <a:xfrm>
            <a:off x="708702" y="986876"/>
            <a:ext cx="1079982" cy="1275706"/>
            <a:chOff x="708702" y="986876"/>
            <a:chExt cx="1079982" cy="1275706"/>
          </a:xfrm>
        </p:grpSpPr>
        <p:sp>
          <p:nvSpPr>
            <p:cNvPr id="73" name="8 CuadroTexto">
              <a:extLst>
                <a:ext uri="{FF2B5EF4-FFF2-40B4-BE49-F238E27FC236}">
                  <a16:creationId xmlns:a16="http://schemas.microsoft.com/office/drawing/2014/main" xmlns="" id="{05196EC5-A9D6-497C-8E51-075CB2BE3974}"/>
                </a:ext>
              </a:extLst>
            </p:cNvPr>
            <p:cNvSpPr txBox="1"/>
            <p:nvPr/>
          </p:nvSpPr>
          <p:spPr>
            <a:xfrm>
              <a:off x="708702" y="986876"/>
              <a:ext cx="1079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smtClean="0"/>
                <a:t>Prima</a:t>
              </a:r>
              <a:endParaRPr lang="ro-RO" sz="2000" b="1"/>
            </a:p>
          </p:txBody>
        </p:sp>
        <p:pic>
          <p:nvPicPr>
            <p:cNvPr id="77" name="28 Imagen" descr="león.png">
              <a:extLst>
                <a:ext uri="{FF2B5EF4-FFF2-40B4-BE49-F238E27FC236}">
                  <a16:creationId xmlns:a16="http://schemas.microsoft.com/office/drawing/2014/main" xmlns="" id="{ECC2F951-A088-4A29-80E5-44098A88D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48932" y="1342554"/>
              <a:ext cx="940997" cy="920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xmlns="" id="{256A9843-9252-48BB-85AF-EC0700BFBDC9}"/>
              </a:ext>
            </a:extLst>
          </p:cNvPr>
          <p:cNvGrpSpPr/>
          <p:nvPr/>
        </p:nvGrpSpPr>
        <p:grpSpPr>
          <a:xfrm>
            <a:off x="672943" y="2419801"/>
            <a:ext cx="1112310" cy="1331715"/>
            <a:chOff x="672943" y="2419801"/>
            <a:chExt cx="1112310" cy="1331715"/>
          </a:xfrm>
        </p:grpSpPr>
        <p:sp>
          <p:nvSpPr>
            <p:cNvPr id="74" name="9 CuadroTexto">
              <a:extLst>
                <a:ext uri="{FF2B5EF4-FFF2-40B4-BE49-F238E27FC236}">
                  <a16:creationId xmlns:a16="http://schemas.microsoft.com/office/drawing/2014/main" xmlns="" id="{FC8B27DB-BC5B-47A2-A663-FD5D56B6A663}"/>
                </a:ext>
              </a:extLst>
            </p:cNvPr>
            <p:cNvSpPr txBox="1"/>
            <p:nvPr/>
          </p:nvSpPr>
          <p:spPr>
            <a:xfrm>
              <a:off x="672943" y="2419801"/>
              <a:ext cx="1112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>
                  <a:solidFill>
                    <a:schemeClr val="bg1"/>
                  </a:solidFill>
                </a:rPr>
                <a:t>A </a:t>
              </a:r>
              <a:r>
                <a:rPr lang="ro-RO" sz="2000" b="1" smtClean="0">
                  <a:solidFill>
                    <a:schemeClr val="bg1"/>
                  </a:solidFill>
                </a:rPr>
                <a:t>doua</a:t>
              </a:r>
              <a:endParaRPr lang="ro-RO" sz="2000" b="1">
                <a:solidFill>
                  <a:schemeClr val="bg1"/>
                </a:solidFill>
              </a:endParaRPr>
            </a:p>
          </p:txBody>
        </p:sp>
        <p:pic>
          <p:nvPicPr>
            <p:cNvPr id="78" name="29 Imagen" descr="león.png">
              <a:extLst>
                <a:ext uri="{FF2B5EF4-FFF2-40B4-BE49-F238E27FC236}">
                  <a16:creationId xmlns:a16="http://schemas.microsoft.com/office/drawing/2014/main" xmlns="" id="{34D0AE89-B728-4103-A31A-9404C9C6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6641" y="2831488"/>
              <a:ext cx="938272" cy="920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6A5203-2E75-48A2-A3C7-80C728791FA3}"/>
              </a:ext>
            </a:extLst>
          </p:cNvPr>
          <p:cNvGrpSpPr/>
          <p:nvPr/>
        </p:nvGrpSpPr>
        <p:grpSpPr>
          <a:xfrm>
            <a:off x="672942" y="3879443"/>
            <a:ext cx="1112311" cy="1275313"/>
            <a:chOff x="672942" y="3879443"/>
            <a:chExt cx="1112311" cy="1275313"/>
          </a:xfrm>
        </p:grpSpPr>
        <p:sp>
          <p:nvSpPr>
            <p:cNvPr id="75" name="10 CuadroTexto">
              <a:extLst>
                <a:ext uri="{FF2B5EF4-FFF2-40B4-BE49-F238E27FC236}">
                  <a16:creationId xmlns:a16="http://schemas.microsoft.com/office/drawing/2014/main" xmlns="" id="{3BABB0B6-E741-49FD-A9C5-9BA4FC4E2C27}"/>
                </a:ext>
              </a:extLst>
            </p:cNvPr>
            <p:cNvSpPr txBox="1"/>
            <p:nvPr/>
          </p:nvSpPr>
          <p:spPr>
            <a:xfrm>
              <a:off x="672942" y="3879443"/>
              <a:ext cx="111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>
                  <a:solidFill>
                    <a:schemeClr val="bg1"/>
                  </a:solidFill>
                </a:rPr>
                <a:t>A </a:t>
              </a:r>
              <a:r>
                <a:rPr lang="ro-RO" sz="2000" b="1" smtClean="0">
                  <a:solidFill>
                    <a:schemeClr val="bg1"/>
                  </a:solidFill>
                </a:rPr>
                <a:t>treia</a:t>
              </a:r>
              <a:endParaRPr lang="ro-RO" sz="2000" b="1">
                <a:solidFill>
                  <a:schemeClr val="bg1"/>
                </a:solidFill>
              </a:endParaRPr>
            </a:p>
          </p:txBody>
        </p:sp>
        <p:pic>
          <p:nvPicPr>
            <p:cNvPr id="79" name="30 Imagen" descr="león.png">
              <a:extLst>
                <a:ext uri="{FF2B5EF4-FFF2-40B4-BE49-F238E27FC236}">
                  <a16:creationId xmlns:a16="http://schemas.microsoft.com/office/drawing/2014/main" xmlns="" id="{0402D9B0-2779-44C2-9C49-D20951DDF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78292" y="4234728"/>
              <a:ext cx="940878" cy="920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xmlns="" id="{26B7FBB0-ED2F-4E6A-ADDD-9BC5E55F4377}"/>
              </a:ext>
            </a:extLst>
          </p:cNvPr>
          <p:cNvGrpSpPr/>
          <p:nvPr/>
        </p:nvGrpSpPr>
        <p:grpSpPr>
          <a:xfrm>
            <a:off x="708701" y="5282090"/>
            <a:ext cx="1064413" cy="1297834"/>
            <a:chOff x="708701" y="5282090"/>
            <a:chExt cx="1064413" cy="1297834"/>
          </a:xfrm>
        </p:grpSpPr>
        <p:sp>
          <p:nvSpPr>
            <p:cNvPr id="76" name="11 CuadroTexto">
              <a:extLst>
                <a:ext uri="{FF2B5EF4-FFF2-40B4-BE49-F238E27FC236}">
                  <a16:creationId xmlns:a16="http://schemas.microsoft.com/office/drawing/2014/main" xmlns="" id="{A517B9B0-E9B3-404A-95E0-E56C895BE478}"/>
                </a:ext>
              </a:extLst>
            </p:cNvPr>
            <p:cNvSpPr txBox="1"/>
            <p:nvPr/>
          </p:nvSpPr>
          <p:spPr>
            <a:xfrm>
              <a:off x="708701" y="5282090"/>
              <a:ext cx="1064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/>
                <a:t>A </a:t>
              </a:r>
              <a:r>
                <a:rPr lang="ro-RO" sz="2000" b="1" smtClean="0"/>
                <a:t>patra</a:t>
              </a:r>
              <a:endParaRPr lang="ro-RO" sz="2000" b="1"/>
            </a:p>
          </p:txBody>
        </p:sp>
        <p:pic>
          <p:nvPicPr>
            <p:cNvPr id="80" name="31 Imagen" descr="león.png">
              <a:extLst>
                <a:ext uri="{FF2B5EF4-FFF2-40B4-BE49-F238E27FC236}">
                  <a16:creationId xmlns:a16="http://schemas.microsoft.com/office/drawing/2014/main" xmlns="" id="{E709A9AD-836B-4AC8-9901-BD66B675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1807" y="5659897"/>
              <a:ext cx="938323" cy="9200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xmlns="" id="{60FF0694-11E4-46D5-B604-8A66B2922757}"/>
              </a:ext>
            </a:extLst>
          </p:cNvPr>
          <p:cNvGrpSpPr/>
          <p:nvPr/>
        </p:nvGrpSpPr>
        <p:grpSpPr>
          <a:xfrm>
            <a:off x="1785253" y="969349"/>
            <a:ext cx="1332065" cy="1330085"/>
            <a:chOff x="1785253" y="969349"/>
            <a:chExt cx="1332065" cy="1330085"/>
          </a:xfrm>
        </p:grpSpPr>
        <p:sp>
          <p:nvSpPr>
            <p:cNvPr id="85" name="12 CuadroTexto">
              <a:extLst>
                <a:ext uri="{FF2B5EF4-FFF2-40B4-BE49-F238E27FC236}">
                  <a16:creationId xmlns:a16="http://schemas.microsoft.com/office/drawing/2014/main" xmlns="" id="{887B0CBB-C205-4200-94CA-3BCD6230B1DF}"/>
                </a:ext>
              </a:extLst>
            </p:cNvPr>
            <p:cNvSpPr txBox="1"/>
            <p:nvPr/>
          </p:nvSpPr>
          <p:spPr>
            <a:xfrm>
              <a:off x="1785253" y="969349"/>
              <a:ext cx="1329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/>
                <a:t>Alb </a:t>
              </a:r>
              <a:endParaRPr lang="ro-RO" sz="2000" b="1"/>
            </a:p>
          </p:txBody>
        </p:sp>
        <p:pic>
          <p:nvPicPr>
            <p:cNvPr id="89" name="Picture 2" descr="I:\Dibujos\Apocalipsis\Capitulo06\apoca025.jpg">
              <a:extLst>
                <a:ext uri="{FF2B5EF4-FFF2-40B4-BE49-F238E27FC236}">
                  <a16:creationId xmlns:a16="http://schemas.microsoft.com/office/drawing/2014/main" xmlns="" id="{0100F137-F947-4ABE-8E55-E8673D20D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429" y="1386986"/>
              <a:ext cx="1311889" cy="912448"/>
            </a:xfrm>
            <a:prstGeom prst="rect">
              <a:avLst/>
            </a:prstGeom>
            <a:noFill/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8E4B0105-A9F3-41E5-B5B9-178C7D17DCD5}"/>
              </a:ext>
            </a:extLst>
          </p:cNvPr>
          <p:cNvGrpSpPr/>
          <p:nvPr/>
        </p:nvGrpSpPr>
        <p:grpSpPr>
          <a:xfrm>
            <a:off x="1788683" y="2341672"/>
            <a:ext cx="1381232" cy="1473610"/>
            <a:chOff x="1788683" y="2341672"/>
            <a:chExt cx="1381232" cy="1473610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D8ADCE53-D5AE-4CE8-8CB2-B5FFFC6D053B}"/>
                </a:ext>
              </a:extLst>
            </p:cNvPr>
            <p:cNvSpPr/>
            <p:nvPr/>
          </p:nvSpPr>
          <p:spPr>
            <a:xfrm>
              <a:off x="1788683" y="2341672"/>
              <a:ext cx="1381232" cy="1473610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xmlns="" id="{7373BA59-2F1A-41B6-B30A-477DC45A474E}"/>
                </a:ext>
              </a:extLst>
            </p:cNvPr>
            <p:cNvGrpSpPr/>
            <p:nvPr/>
          </p:nvGrpSpPr>
          <p:grpSpPr>
            <a:xfrm>
              <a:off x="1819449" y="2380447"/>
              <a:ext cx="1295347" cy="1388363"/>
              <a:chOff x="1819449" y="2380447"/>
              <a:chExt cx="1295347" cy="1388363"/>
            </a:xfrm>
          </p:grpSpPr>
          <p:sp>
            <p:nvSpPr>
              <p:cNvPr id="86" name="13 CuadroTexto">
                <a:extLst>
                  <a:ext uri="{FF2B5EF4-FFF2-40B4-BE49-F238E27FC236}">
                    <a16:creationId xmlns:a16="http://schemas.microsoft.com/office/drawing/2014/main" xmlns="" id="{1587365D-417E-4AE4-B78A-1562D066C7E5}"/>
                  </a:ext>
                </a:extLst>
              </p:cNvPr>
              <p:cNvSpPr txBox="1"/>
              <p:nvPr/>
            </p:nvSpPr>
            <p:spPr>
              <a:xfrm>
                <a:off x="1819449" y="2380447"/>
                <a:ext cx="12953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000" b="1" smtClean="0">
                    <a:solidFill>
                      <a:schemeClr val="bg1"/>
                    </a:solidFill>
                  </a:rPr>
                  <a:t>Roşu</a:t>
                </a:r>
                <a:endParaRPr lang="ro-RO" sz="20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90" name="Picture 2" descr="I:\Dibujos\Apocalipsis\Capitulo06\apoca025.jpg">
                <a:extLst>
                  <a:ext uri="{FF2B5EF4-FFF2-40B4-BE49-F238E27FC236}">
                    <a16:creationId xmlns:a16="http://schemas.microsoft.com/office/drawing/2014/main" xmlns="" id="{66D2E075-F354-4A26-A07C-E6503C1FE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819449" y="2797299"/>
                <a:ext cx="1295347" cy="97151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6409889-0FDE-4527-ADA9-1A6D1627568E}"/>
              </a:ext>
            </a:extLst>
          </p:cNvPr>
          <p:cNvGrpSpPr/>
          <p:nvPr/>
        </p:nvGrpSpPr>
        <p:grpSpPr>
          <a:xfrm>
            <a:off x="1776544" y="3815282"/>
            <a:ext cx="1381232" cy="1386469"/>
            <a:chOff x="1776544" y="3815282"/>
            <a:chExt cx="1381232" cy="1386469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xmlns="" id="{EE8AF5F9-5E66-4A4D-9DF7-AB6966D9699E}"/>
                </a:ext>
              </a:extLst>
            </p:cNvPr>
            <p:cNvSpPr/>
            <p:nvPr/>
          </p:nvSpPr>
          <p:spPr>
            <a:xfrm>
              <a:off x="1776544" y="3815282"/>
              <a:ext cx="1381232" cy="1386469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xmlns="" id="{5DD5800D-BEAC-4089-8EEF-4D5BA4B13530}"/>
                </a:ext>
              </a:extLst>
            </p:cNvPr>
            <p:cNvGrpSpPr/>
            <p:nvPr/>
          </p:nvGrpSpPr>
          <p:grpSpPr>
            <a:xfrm>
              <a:off x="1811173" y="3831854"/>
              <a:ext cx="1295347" cy="1331392"/>
              <a:chOff x="1811173" y="3831854"/>
              <a:chExt cx="1295347" cy="1331392"/>
            </a:xfrm>
          </p:grpSpPr>
          <p:sp>
            <p:nvSpPr>
              <p:cNvPr id="87" name="14 CuadroTexto">
                <a:extLst>
                  <a:ext uri="{FF2B5EF4-FFF2-40B4-BE49-F238E27FC236}">
                    <a16:creationId xmlns:a16="http://schemas.microsoft.com/office/drawing/2014/main" xmlns="" id="{1CBD9AC3-0546-49C5-9F06-06E5EAFED7A2}"/>
                  </a:ext>
                </a:extLst>
              </p:cNvPr>
              <p:cNvSpPr txBox="1"/>
              <p:nvPr/>
            </p:nvSpPr>
            <p:spPr>
              <a:xfrm>
                <a:off x="1812297" y="3831854"/>
                <a:ext cx="1293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000" b="1" smtClean="0">
                    <a:solidFill>
                      <a:schemeClr val="bg1"/>
                    </a:solidFill>
                  </a:rPr>
                  <a:t>Negru</a:t>
                </a:r>
                <a:endParaRPr lang="ro-RO" sz="20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91" name="Picture 2">
                <a:extLst>
                  <a:ext uri="{FF2B5EF4-FFF2-40B4-BE49-F238E27FC236}">
                    <a16:creationId xmlns:a16="http://schemas.microsoft.com/office/drawing/2014/main" xmlns="" id="{2FC2FA7B-39EE-488C-A649-475204FC1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811173" y="4191736"/>
                <a:ext cx="1295347" cy="97151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561AEE7C-1294-4220-B974-17CB075DFE71}"/>
              </a:ext>
            </a:extLst>
          </p:cNvPr>
          <p:cNvGrpSpPr/>
          <p:nvPr/>
        </p:nvGrpSpPr>
        <p:grpSpPr>
          <a:xfrm>
            <a:off x="1788683" y="5231969"/>
            <a:ext cx="1381232" cy="1388257"/>
            <a:chOff x="1788683" y="5231969"/>
            <a:chExt cx="1381232" cy="1388257"/>
          </a:xfrm>
        </p:grpSpPr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xmlns="" id="{DBB4D039-37CE-4D3D-A501-2DCFCCE082D5}"/>
                </a:ext>
              </a:extLst>
            </p:cNvPr>
            <p:cNvSpPr/>
            <p:nvPr/>
          </p:nvSpPr>
          <p:spPr>
            <a:xfrm>
              <a:off x="1788683" y="5240450"/>
              <a:ext cx="1381232" cy="1379776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xmlns="" id="{084644E1-D457-4B0D-926E-C54789B139C4}"/>
                </a:ext>
              </a:extLst>
            </p:cNvPr>
            <p:cNvGrpSpPr/>
            <p:nvPr/>
          </p:nvGrpSpPr>
          <p:grpSpPr>
            <a:xfrm>
              <a:off x="1810740" y="5231969"/>
              <a:ext cx="1301809" cy="1347953"/>
              <a:chOff x="1810740" y="5231969"/>
              <a:chExt cx="1301809" cy="1347953"/>
            </a:xfrm>
          </p:grpSpPr>
          <p:sp>
            <p:nvSpPr>
              <p:cNvPr id="88" name="15 CuadroTexto">
                <a:extLst>
                  <a:ext uri="{FF2B5EF4-FFF2-40B4-BE49-F238E27FC236}">
                    <a16:creationId xmlns:a16="http://schemas.microsoft.com/office/drawing/2014/main" xmlns="" id="{CA4B4F15-B7B4-41A3-B1D6-34E318B90544}"/>
                  </a:ext>
                </a:extLst>
              </p:cNvPr>
              <p:cNvSpPr txBox="1"/>
              <p:nvPr/>
            </p:nvSpPr>
            <p:spPr>
              <a:xfrm>
                <a:off x="1817202" y="5231969"/>
                <a:ext cx="12953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000" b="1" smtClean="0"/>
                  <a:t>Gălbui</a:t>
                </a:r>
                <a:endParaRPr lang="ro-RO" sz="2000" b="1"/>
              </a:p>
            </p:txBody>
          </p:sp>
          <p:pic>
            <p:nvPicPr>
              <p:cNvPr id="92" name="Picture 2">
                <a:extLst>
                  <a:ext uri="{FF2B5EF4-FFF2-40B4-BE49-F238E27FC236}">
                    <a16:creationId xmlns:a16="http://schemas.microsoft.com/office/drawing/2014/main" xmlns="" id="{3A92F2F9-1AD0-411C-B01B-8250E8BFA7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810740" y="5608412"/>
                <a:ext cx="1295347" cy="97151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0B5F62CD-4068-4C03-91D9-7FE2E1E9F0BB}"/>
              </a:ext>
            </a:extLst>
          </p:cNvPr>
          <p:cNvGrpSpPr/>
          <p:nvPr/>
        </p:nvGrpSpPr>
        <p:grpSpPr>
          <a:xfrm>
            <a:off x="3157545" y="930885"/>
            <a:ext cx="1858591" cy="1419498"/>
            <a:chOff x="3157545" y="930885"/>
            <a:chExt cx="1858591" cy="1419498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DD25F551-9F6F-4AD7-9464-AC492B1E57EE}"/>
                </a:ext>
              </a:extLst>
            </p:cNvPr>
            <p:cNvSpPr/>
            <p:nvPr/>
          </p:nvSpPr>
          <p:spPr>
            <a:xfrm>
              <a:off x="3190095" y="930885"/>
              <a:ext cx="1826041" cy="1419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xmlns="" id="{D845145D-DADF-4794-A0C5-DEBD3C4A362F}"/>
                </a:ext>
              </a:extLst>
            </p:cNvPr>
            <p:cNvGrpSpPr/>
            <p:nvPr/>
          </p:nvGrpSpPr>
          <p:grpSpPr>
            <a:xfrm>
              <a:off x="3157545" y="1035528"/>
              <a:ext cx="1849882" cy="942846"/>
              <a:chOff x="3157545" y="1035528"/>
              <a:chExt cx="1849882" cy="942846"/>
            </a:xfrm>
          </p:grpSpPr>
          <p:sp>
            <p:nvSpPr>
              <p:cNvPr id="97" name="16 CuadroTexto">
                <a:extLst>
                  <a:ext uri="{FF2B5EF4-FFF2-40B4-BE49-F238E27FC236}">
                    <a16:creationId xmlns:a16="http://schemas.microsoft.com/office/drawing/2014/main" xmlns="" id="{47A8C00D-4365-4E38-B948-95F1F5CB3B24}"/>
                  </a:ext>
                </a:extLst>
              </p:cNvPr>
              <p:cNvSpPr txBox="1"/>
              <p:nvPr/>
            </p:nvSpPr>
            <p:spPr>
              <a:xfrm>
                <a:off x="3202237" y="1035528"/>
                <a:ext cx="1805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000" b="1"/>
                  <a:t>Avea </a:t>
                </a:r>
                <a:r>
                  <a:rPr lang="ro-RO" sz="2000" b="1"/>
                  <a:t>un </a:t>
                </a:r>
                <a:r>
                  <a:rPr lang="ro-RO" sz="2000" b="1" smtClean="0"/>
                  <a:t>arc</a:t>
                </a:r>
                <a:endParaRPr lang="ro-RO" sz="2000" b="1"/>
              </a:p>
            </p:txBody>
          </p:sp>
          <p:pic>
            <p:nvPicPr>
              <p:cNvPr id="101" name="33 Imagen" descr="arco.png">
                <a:extLst>
                  <a:ext uri="{FF2B5EF4-FFF2-40B4-BE49-F238E27FC236}">
                    <a16:creationId xmlns:a16="http://schemas.microsoft.com/office/drawing/2014/main" xmlns="" id="{4CE7DD31-710F-4BC3-86FB-8DD425B78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rot="3817932">
                <a:off x="3905528" y="912955"/>
                <a:ext cx="317436" cy="18134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60DE44E5-8B52-44E2-9696-FC173EF9226C}"/>
              </a:ext>
            </a:extLst>
          </p:cNvPr>
          <p:cNvGrpSpPr/>
          <p:nvPr/>
        </p:nvGrpSpPr>
        <p:grpSpPr>
          <a:xfrm>
            <a:off x="3181386" y="3823060"/>
            <a:ext cx="1826041" cy="1386469"/>
            <a:chOff x="3181386" y="3823060"/>
            <a:chExt cx="1826041" cy="1386469"/>
          </a:xfrm>
        </p:grpSpPr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82FA8A6C-F544-422C-87A8-A9862DC61487}"/>
                </a:ext>
              </a:extLst>
            </p:cNvPr>
            <p:cNvSpPr/>
            <p:nvPr/>
          </p:nvSpPr>
          <p:spPr>
            <a:xfrm>
              <a:off x="3181386" y="3823060"/>
              <a:ext cx="1826041" cy="1386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xmlns="" id="{757E5AFF-C7EF-4E93-B34C-85B1FAB3952E}"/>
                </a:ext>
              </a:extLst>
            </p:cNvPr>
            <p:cNvGrpSpPr/>
            <p:nvPr/>
          </p:nvGrpSpPr>
          <p:grpSpPr>
            <a:xfrm>
              <a:off x="3261149" y="3856025"/>
              <a:ext cx="1729381" cy="1234631"/>
              <a:chOff x="3261149" y="3856025"/>
              <a:chExt cx="1729381" cy="1234631"/>
            </a:xfrm>
          </p:grpSpPr>
          <p:sp>
            <p:nvSpPr>
              <p:cNvPr id="99" name="18 CuadroTexto">
                <a:extLst>
                  <a:ext uri="{FF2B5EF4-FFF2-40B4-BE49-F238E27FC236}">
                    <a16:creationId xmlns:a16="http://schemas.microsoft.com/office/drawing/2014/main" xmlns="" id="{E6214E56-22BB-416B-8EB6-C9FEFA0F2558}"/>
                  </a:ext>
                </a:extLst>
              </p:cNvPr>
              <p:cNvSpPr txBox="1"/>
              <p:nvPr/>
            </p:nvSpPr>
            <p:spPr>
              <a:xfrm>
                <a:off x="3779519" y="3856025"/>
                <a:ext cx="12110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o-RO" sz="2000" b="1">
                    <a:solidFill>
                      <a:schemeClr val="bg1"/>
                    </a:solidFill>
                  </a:rPr>
                  <a:t>Avea un cântar </a:t>
                </a:r>
                <a:r>
                  <a:rPr lang="ro-RO" sz="2000" b="1">
                    <a:solidFill>
                      <a:schemeClr val="bg1"/>
                    </a:solidFill>
                  </a:rPr>
                  <a:t>în </a:t>
                </a:r>
                <a:r>
                  <a:rPr lang="ro-RO" sz="2000" b="1" smtClean="0">
                    <a:solidFill>
                      <a:schemeClr val="bg1"/>
                    </a:solidFill>
                  </a:rPr>
                  <a:t>mână</a:t>
                </a:r>
                <a:endParaRPr lang="ro-RO" sz="20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03" name="Picture 4" descr="http://politicakungfu.files.wordpress.com/2008/07/200703151848140balanza.gif">
                <a:extLst>
                  <a:ext uri="{FF2B5EF4-FFF2-40B4-BE49-F238E27FC236}">
                    <a16:creationId xmlns:a16="http://schemas.microsoft.com/office/drawing/2014/main" xmlns="" id="{A9814E6C-7D7D-4DE1-9807-A0C04A148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149" y="4161962"/>
                <a:ext cx="803097" cy="9286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01667B7F-A7B4-42D4-BCBD-AA8832E9CCCD}"/>
              </a:ext>
            </a:extLst>
          </p:cNvPr>
          <p:cNvGrpSpPr/>
          <p:nvPr/>
        </p:nvGrpSpPr>
        <p:grpSpPr>
          <a:xfrm>
            <a:off x="3193525" y="5248228"/>
            <a:ext cx="1826041" cy="1379776"/>
            <a:chOff x="3193525" y="5248228"/>
            <a:chExt cx="1826041" cy="1379776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xmlns="" id="{34543847-3C92-4889-9514-CD977A14193C}"/>
                </a:ext>
              </a:extLst>
            </p:cNvPr>
            <p:cNvSpPr/>
            <p:nvPr/>
          </p:nvSpPr>
          <p:spPr>
            <a:xfrm>
              <a:off x="3193525" y="5248228"/>
              <a:ext cx="1826041" cy="1379776"/>
            </a:xfrm>
            <a:prstGeom prst="rect">
              <a:avLst/>
            </a:prstGeom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xmlns="" id="{2E09819D-DCE9-433A-9614-FD6D64F4950B}"/>
                </a:ext>
              </a:extLst>
            </p:cNvPr>
            <p:cNvGrpSpPr/>
            <p:nvPr/>
          </p:nvGrpSpPr>
          <p:grpSpPr>
            <a:xfrm>
              <a:off x="3210573" y="5282090"/>
              <a:ext cx="1772210" cy="1323439"/>
              <a:chOff x="3210573" y="5282090"/>
              <a:chExt cx="1772210" cy="1323439"/>
            </a:xfrm>
          </p:grpSpPr>
          <p:sp>
            <p:nvSpPr>
              <p:cNvPr id="100" name="19 CuadroTexto">
                <a:extLst>
                  <a:ext uri="{FF2B5EF4-FFF2-40B4-BE49-F238E27FC236}">
                    <a16:creationId xmlns:a16="http://schemas.microsoft.com/office/drawing/2014/main" xmlns="" id="{B0E8BF44-4317-44F0-A074-D670D5F2D213}"/>
                  </a:ext>
                </a:extLst>
              </p:cNvPr>
              <p:cNvSpPr txBox="1"/>
              <p:nvPr/>
            </p:nvSpPr>
            <p:spPr>
              <a:xfrm>
                <a:off x="3210573" y="5282090"/>
                <a:ext cx="17722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2000" b="1"/>
                  <a:t>Se </a:t>
                </a:r>
                <a:r>
                  <a:rPr lang="ro-RO" sz="2000" b="1"/>
                  <a:t>numea </a:t>
                </a:r>
                <a:r>
                  <a:rPr lang="ro-RO" sz="2000" b="1" smtClean="0"/>
                  <a:t>Moarte</a:t>
                </a:r>
                <a:r>
                  <a:rPr lang="ro-RO" sz="2000" b="1" smtClean="0"/>
                  <a:t> şi </a:t>
                </a:r>
                <a:r>
                  <a:rPr lang="ro-RO" sz="2000" b="1"/>
                  <a:t>era </a:t>
                </a:r>
                <a:r>
                  <a:rPr lang="ro-RO" sz="2000" b="1" smtClean="0"/>
                  <a:t>însoţit </a:t>
                </a:r>
                <a:r>
                  <a:rPr lang="ro-RO" sz="2000" b="1"/>
                  <a:t>de </a:t>
                </a:r>
              </a:p>
              <a:p>
                <a:r>
                  <a:rPr lang="ro-RO" sz="2000" b="1"/>
                  <a:t>Hades</a:t>
                </a:r>
                <a:r>
                  <a:rPr lang="ro-RO" sz="2000" b="1" smtClean="0"/>
                  <a:t>.</a:t>
                </a:r>
                <a:endParaRPr lang="ro-RO" sz="2000" b="1"/>
              </a:p>
            </p:txBody>
          </p:sp>
          <p:pic>
            <p:nvPicPr>
              <p:cNvPr id="104" name="39 Imagen" descr="thanatos.png">
                <a:extLst>
                  <a:ext uri="{FF2B5EF4-FFF2-40B4-BE49-F238E27FC236}">
                    <a16:creationId xmlns:a16="http://schemas.microsoft.com/office/drawing/2014/main" xmlns="" id="{FCA979B6-347C-448C-B87E-D94FA2F37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466369" y="5786383"/>
                <a:ext cx="506224" cy="7935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E15BD1B8-DC33-4672-8261-44485BAAF6CC}"/>
              </a:ext>
            </a:extLst>
          </p:cNvPr>
          <p:cNvGrpSpPr/>
          <p:nvPr/>
        </p:nvGrpSpPr>
        <p:grpSpPr>
          <a:xfrm>
            <a:off x="5046610" y="5188451"/>
            <a:ext cx="2524562" cy="1477328"/>
            <a:chOff x="5046610" y="5188451"/>
            <a:chExt cx="2524562" cy="1477328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xmlns="" id="{D88660D9-D534-42AA-9A0B-616AE0DB28C6}"/>
                </a:ext>
              </a:extLst>
            </p:cNvPr>
            <p:cNvSpPr/>
            <p:nvPr/>
          </p:nvSpPr>
          <p:spPr>
            <a:xfrm>
              <a:off x="5046610" y="5240450"/>
              <a:ext cx="2489730" cy="1379776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23 CuadroTexto">
              <a:extLst>
                <a:ext uri="{FF2B5EF4-FFF2-40B4-BE49-F238E27FC236}">
                  <a16:creationId xmlns:a16="http://schemas.microsoft.com/office/drawing/2014/main" xmlns="" id="{868234BC-E664-4B7F-93F3-A93282049BE3}"/>
                </a:ext>
              </a:extLst>
            </p:cNvPr>
            <p:cNvSpPr txBox="1"/>
            <p:nvPr/>
          </p:nvSpPr>
          <p:spPr>
            <a:xfrm>
              <a:off x="5063102" y="5188451"/>
              <a:ext cx="25080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/>
                <a:t>Putere peste a patra parte a pământului , pentru a </a:t>
              </a:r>
              <a:r>
                <a:rPr lang="ro-RO" b="1" dirty="0" smtClean="0"/>
                <a:t>ucide </a:t>
              </a:r>
              <a:r>
                <a:rPr lang="ro-RO" b="1" dirty="0"/>
                <a:t>cu sabia, cu foamete cu molimă </a:t>
              </a:r>
              <a:r>
                <a:rPr lang="ro-RO" b="1" dirty="0" smtClean="0"/>
                <a:t>şi </a:t>
              </a:r>
              <a:r>
                <a:rPr lang="ro-RO" b="1" dirty="0"/>
                <a:t>cu fiarele pământului. 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7586F464-AF3E-46E5-B25E-4EABE7D6A925}"/>
              </a:ext>
            </a:extLst>
          </p:cNvPr>
          <p:cNvGrpSpPr/>
          <p:nvPr/>
        </p:nvGrpSpPr>
        <p:grpSpPr>
          <a:xfrm>
            <a:off x="5025366" y="923107"/>
            <a:ext cx="2507544" cy="1419498"/>
            <a:chOff x="5025366" y="923107"/>
            <a:chExt cx="2507544" cy="1419498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xmlns="" id="{E0E5D9AF-BFA4-4939-BFA6-7DC3901C5608}"/>
                </a:ext>
              </a:extLst>
            </p:cNvPr>
            <p:cNvSpPr/>
            <p:nvPr/>
          </p:nvSpPr>
          <p:spPr>
            <a:xfrm>
              <a:off x="5043180" y="923107"/>
              <a:ext cx="2489730" cy="1419498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8" name="Grupo 117">
              <a:extLst>
                <a:ext uri="{FF2B5EF4-FFF2-40B4-BE49-F238E27FC236}">
                  <a16:creationId xmlns:a16="http://schemas.microsoft.com/office/drawing/2014/main" xmlns="" id="{5CD75B1D-EFB2-44CC-82A8-7A49E2F1D1E4}"/>
                </a:ext>
              </a:extLst>
            </p:cNvPr>
            <p:cNvGrpSpPr/>
            <p:nvPr/>
          </p:nvGrpSpPr>
          <p:grpSpPr>
            <a:xfrm>
              <a:off x="5025366" y="968605"/>
              <a:ext cx="2500330" cy="1312241"/>
              <a:chOff x="5025366" y="968605"/>
              <a:chExt cx="2500330" cy="1312241"/>
            </a:xfrm>
          </p:grpSpPr>
          <p:sp>
            <p:nvSpPr>
              <p:cNvPr id="109" name="20 CuadroTexto">
                <a:extLst>
                  <a:ext uri="{FF2B5EF4-FFF2-40B4-BE49-F238E27FC236}">
                    <a16:creationId xmlns:a16="http://schemas.microsoft.com/office/drawing/2014/main" xmlns="" id="{27228684-DFCB-4584-B269-8596A5102C86}"/>
                  </a:ext>
                </a:extLst>
              </p:cNvPr>
              <p:cNvSpPr txBox="1"/>
              <p:nvPr/>
            </p:nvSpPr>
            <p:spPr>
              <a:xfrm>
                <a:off x="5025366" y="968605"/>
                <a:ext cx="2500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000" b="1" smtClean="0"/>
                  <a:t>O</a:t>
                </a:r>
                <a:r>
                  <a:rPr lang="ro-RO" sz="2000" b="1" smtClean="0"/>
                  <a:t> </a:t>
                </a:r>
                <a:r>
                  <a:rPr lang="ro-RO" sz="2000" b="1" smtClean="0"/>
                  <a:t>coroană</a:t>
                </a:r>
                <a:endParaRPr lang="ro-RO" sz="2000" b="1"/>
              </a:p>
            </p:txBody>
          </p:sp>
          <p:pic>
            <p:nvPicPr>
              <p:cNvPr id="113" name="Picture 5" descr="http://3.bp.blogspot.com/_5iLcFccdO2U/Sm3c_lEpZ5I/AAAAAAAAAkc/0jaXctY-q5A/S250/corona_laurel.gif">
                <a:extLst>
                  <a:ext uri="{FF2B5EF4-FFF2-40B4-BE49-F238E27FC236}">
                    <a16:creationId xmlns:a16="http://schemas.microsoft.com/office/drawing/2014/main" xmlns="" id="{1AF1994F-20BA-405E-8687-8CAE1517F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6168" y="1352152"/>
                <a:ext cx="1019298" cy="92869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37DEA166-D6C2-45BA-8625-ECA1DDED5924}"/>
              </a:ext>
            </a:extLst>
          </p:cNvPr>
          <p:cNvGrpSpPr/>
          <p:nvPr/>
        </p:nvGrpSpPr>
        <p:grpSpPr>
          <a:xfrm>
            <a:off x="5007427" y="2341672"/>
            <a:ext cx="2528913" cy="1486877"/>
            <a:chOff x="5007427" y="2341672"/>
            <a:chExt cx="2528913" cy="1486877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DA153C6B-F96C-4749-91F9-B8C228202594}"/>
                </a:ext>
              </a:extLst>
            </p:cNvPr>
            <p:cNvSpPr/>
            <p:nvPr/>
          </p:nvSpPr>
          <p:spPr>
            <a:xfrm>
              <a:off x="5046610" y="2341672"/>
              <a:ext cx="2489730" cy="1473610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xmlns="" id="{1CF7DD40-2103-490C-A282-F87CA8A6A659}"/>
                </a:ext>
              </a:extLst>
            </p:cNvPr>
            <p:cNvGrpSpPr/>
            <p:nvPr/>
          </p:nvGrpSpPr>
          <p:grpSpPr>
            <a:xfrm>
              <a:off x="5007427" y="2479896"/>
              <a:ext cx="2500330" cy="1348653"/>
              <a:chOff x="5007427" y="2479896"/>
              <a:chExt cx="2500330" cy="1348653"/>
            </a:xfrm>
          </p:grpSpPr>
          <p:sp>
            <p:nvSpPr>
              <p:cNvPr id="110" name="21 CuadroTexto">
                <a:extLst>
                  <a:ext uri="{FF2B5EF4-FFF2-40B4-BE49-F238E27FC236}">
                    <a16:creationId xmlns:a16="http://schemas.microsoft.com/office/drawing/2014/main" xmlns="" id="{265A1C9B-8D2E-45CB-B69E-6415C23F27C5}"/>
                  </a:ext>
                </a:extLst>
              </p:cNvPr>
              <p:cNvSpPr txBox="1"/>
              <p:nvPr/>
            </p:nvSpPr>
            <p:spPr>
              <a:xfrm>
                <a:off x="5007427" y="2479896"/>
                <a:ext cx="2500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000" b="1">
                    <a:solidFill>
                      <a:schemeClr val="bg1"/>
                    </a:solidFill>
                  </a:rPr>
                  <a:t>O </a:t>
                </a:r>
                <a:r>
                  <a:rPr lang="ro-RO" sz="2000" b="1">
                    <a:solidFill>
                      <a:schemeClr val="bg1"/>
                    </a:solidFill>
                  </a:rPr>
                  <a:t>sabie </a:t>
                </a:r>
                <a:r>
                  <a:rPr lang="ro-RO" sz="2000" b="1" smtClean="0">
                    <a:solidFill>
                      <a:schemeClr val="bg1"/>
                    </a:solidFill>
                  </a:rPr>
                  <a:t>mare</a:t>
                </a:r>
                <a:endParaRPr lang="ro-RO" sz="20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14" name="Picture 2" descr="http://www.filofiel.com/tienda/images/dardo-sword.jpg">
                <a:extLst>
                  <a:ext uri="{FF2B5EF4-FFF2-40B4-BE49-F238E27FC236}">
                    <a16:creationId xmlns:a16="http://schemas.microsoft.com/office/drawing/2014/main" xmlns="" id="{9D3C76CF-9A7B-4451-96FD-6D8C71AEE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65735">
                <a:off x="5494450" y="2828344"/>
                <a:ext cx="1542732" cy="100020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049E1615-9F94-4D34-A3F8-7D56C43F99D5}"/>
              </a:ext>
            </a:extLst>
          </p:cNvPr>
          <p:cNvGrpSpPr/>
          <p:nvPr/>
        </p:nvGrpSpPr>
        <p:grpSpPr>
          <a:xfrm>
            <a:off x="5034471" y="3815282"/>
            <a:ext cx="2489730" cy="1386469"/>
            <a:chOff x="5034471" y="3815282"/>
            <a:chExt cx="2489730" cy="1386469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6C20430D-4E1C-4D45-83FD-BC51406A39DA}"/>
                </a:ext>
              </a:extLst>
            </p:cNvPr>
            <p:cNvSpPr/>
            <p:nvPr/>
          </p:nvSpPr>
          <p:spPr>
            <a:xfrm>
              <a:off x="5034471" y="3815282"/>
              <a:ext cx="2489730" cy="1386469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xmlns="" id="{153A9A6A-8E20-4D6C-A3AB-133AFD473A9A}"/>
                </a:ext>
              </a:extLst>
            </p:cNvPr>
            <p:cNvGrpSpPr/>
            <p:nvPr/>
          </p:nvGrpSpPr>
          <p:grpSpPr>
            <a:xfrm>
              <a:off x="5123222" y="3844218"/>
              <a:ext cx="2374849" cy="1351633"/>
              <a:chOff x="5123222" y="3844218"/>
              <a:chExt cx="2374849" cy="1351633"/>
            </a:xfrm>
          </p:grpSpPr>
          <p:sp>
            <p:nvSpPr>
              <p:cNvPr id="111" name="22 CuadroTexto">
                <a:extLst>
                  <a:ext uri="{FF2B5EF4-FFF2-40B4-BE49-F238E27FC236}">
                    <a16:creationId xmlns:a16="http://schemas.microsoft.com/office/drawing/2014/main" xmlns="" id="{21A9FFBE-C1D3-477E-8099-7EA270334033}"/>
                  </a:ext>
                </a:extLst>
              </p:cNvPr>
              <p:cNvSpPr txBox="1"/>
              <p:nvPr/>
            </p:nvSpPr>
            <p:spPr>
              <a:xfrm>
                <a:off x="5123222" y="3844218"/>
                <a:ext cx="23748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2000" b="1" smtClean="0">
                    <a:solidFill>
                      <a:schemeClr val="bg1"/>
                    </a:solidFill>
                  </a:rPr>
                  <a:t>Instrucţiuni </a:t>
                </a:r>
                <a:r>
                  <a:rPr lang="ro-RO" sz="2000" b="1">
                    <a:solidFill>
                      <a:schemeClr val="bg1"/>
                    </a:solidFill>
                  </a:rPr>
                  <a:t>despre </a:t>
                </a:r>
                <a:r>
                  <a:rPr lang="ro-RO" sz="2000" b="1" smtClean="0">
                    <a:solidFill>
                      <a:schemeClr val="bg1"/>
                    </a:solidFill>
                  </a:rPr>
                  <a:t>preţul </a:t>
                </a:r>
                <a:r>
                  <a:rPr lang="ro-RO" sz="2000" b="1" smtClean="0">
                    <a:solidFill>
                      <a:schemeClr val="bg1"/>
                    </a:solidFill>
                  </a:rPr>
                  <a:t>alimentelor</a:t>
                </a:r>
                <a:endParaRPr lang="ro-RO" sz="20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15" name="Picture 6" descr="http://marketingdemocratico.files.wordpress.com/2008/11/precio001.jpg">
                <a:extLst>
                  <a:ext uri="{FF2B5EF4-FFF2-40B4-BE49-F238E27FC236}">
                    <a16:creationId xmlns:a16="http://schemas.microsoft.com/office/drawing/2014/main" xmlns="" id="{2182EA21-22EC-444D-9CC0-C8A31A2AA7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6730" y="4418559"/>
                <a:ext cx="996961" cy="77729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A0BB2762-034F-4BC7-AE39-50CE0EFB3AE4}"/>
              </a:ext>
            </a:extLst>
          </p:cNvPr>
          <p:cNvGrpSpPr/>
          <p:nvPr/>
        </p:nvGrpSpPr>
        <p:grpSpPr>
          <a:xfrm>
            <a:off x="7532909" y="930885"/>
            <a:ext cx="1393371" cy="1419498"/>
            <a:chOff x="7532909" y="930885"/>
            <a:chExt cx="1393371" cy="1419498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xmlns="" id="{4B3BDD62-65C1-45E6-9B8B-C512E7384D12}"/>
                </a:ext>
              </a:extLst>
            </p:cNvPr>
            <p:cNvSpPr/>
            <p:nvPr/>
          </p:nvSpPr>
          <p:spPr>
            <a:xfrm>
              <a:off x="7532909" y="930885"/>
              <a:ext cx="1393371" cy="1419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xmlns="" id="{B00FA91C-4A7B-460A-B27C-D5FD300C5CB3}"/>
                </a:ext>
              </a:extLst>
            </p:cNvPr>
            <p:cNvSpPr txBox="1"/>
            <p:nvPr/>
          </p:nvSpPr>
          <p:spPr>
            <a:xfrm>
              <a:off x="7543511" y="1455968"/>
              <a:ext cx="1374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smtClean="0"/>
                <a:t>31-100</a:t>
              </a:r>
              <a:endParaRPr lang="ro-RO" b="1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EF0656F-6128-4C28-857A-0EB45284F89A}"/>
              </a:ext>
            </a:extLst>
          </p:cNvPr>
          <p:cNvGrpSpPr/>
          <p:nvPr/>
        </p:nvGrpSpPr>
        <p:grpSpPr>
          <a:xfrm>
            <a:off x="7536339" y="2349450"/>
            <a:ext cx="1393371" cy="1473610"/>
            <a:chOff x="7536339" y="2349450"/>
            <a:chExt cx="1393371" cy="1473610"/>
          </a:xfrm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D9038F5C-19F3-44DE-A997-1C71F313A1E8}"/>
                </a:ext>
              </a:extLst>
            </p:cNvPr>
            <p:cNvSpPr/>
            <p:nvPr/>
          </p:nvSpPr>
          <p:spPr>
            <a:xfrm>
              <a:off x="7536339" y="2349450"/>
              <a:ext cx="1393371" cy="1473610"/>
            </a:xfrm>
            <a:prstGeom prst="rect">
              <a:avLst/>
            </a:prstGeom>
            <a:solidFill>
              <a:srgbClr val="FF050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xmlns="" id="{6E43B226-65FD-4284-9224-DBA10028029D}"/>
                </a:ext>
              </a:extLst>
            </p:cNvPr>
            <p:cNvSpPr txBox="1"/>
            <p:nvPr/>
          </p:nvSpPr>
          <p:spPr>
            <a:xfrm>
              <a:off x="7541304" y="2901589"/>
              <a:ext cx="1374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smtClean="0">
                  <a:solidFill>
                    <a:schemeClr val="bg1"/>
                  </a:solidFill>
                </a:rPr>
                <a:t>100-313</a:t>
              </a:r>
              <a:endParaRPr lang="ro-RO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BBC6F2F2-1023-4BF5-B568-B3CB15F60CF6}"/>
              </a:ext>
            </a:extLst>
          </p:cNvPr>
          <p:cNvGrpSpPr/>
          <p:nvPr/>
        </p:nvGrpSpPr>
        <p:grpSpPr>
          <a:xfrm>
            <a:off x="7524200" y="3823060"/>
            <a:ext cx="1393371" cy="1386469"/>
            <a:chOff x="7524200" y="3823060"/>
            <a:chExt cx="1393371" cy="1386469"/>
          </a:xfrm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xmlns="" id="{E57AC69B-5702-4138-9102-961B39EA5965}"/>
                </a:ext>
              </a:extLst>
            </p:cNvPr>
            <p:cNvSpPr/>
            <p:nvPr/>
          </p:nvSpPr>
          <p:spPr>
            <a:xfrm>
              <a:off x="7524200" y="3823060"/>
              <a:ext cx="1393371" cy="1386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xmlns="" id="{0AD257C8-A301-4F53-9FE2-48C26A4C50F8}"/>
                </a:ext>
              </a:extLst>
            </p:cNvPr>
            <p:cNvSpPr txBox="1"/>
            <p:nvPr/>
          </p:nvSpPr>
          <p:spPr>
            <a:xfrm>
              <a:off x="7526270" y="4331628"/>
              <a:ext cx="1374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smtClean="0">
                  <a:solidFill>
                    <a:schemeClr val="bg1"/>
                  </a:solidFill>
                </a:rPr>
                <a:t>313-538</a:t>
              </a:r>
              <a:endParaRPr lang="ro-RO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7758D79D-6F40-48D2-B204-2D75BCD42083}"/>
              </a:ext>
            </a:extLst>
          </p:cNvPr>
          <p:cNvGrpSpPr/>
          <p:nvPr/>
        </p:nvGrpSpPr>
        <p:grpSpPr>
          <a:xfrm>
            <a:off x="7536339" y="5248228"/>
            <a:ext cx="1401105" cy="1379776"/>
            <a:chOff x="7536339" y="5248228"/>
            <a:chExt cx="1401105" cy="1379776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xmlns="" id="{E1A3C1AD-9B3D-40D3-8AF4-3EDCEE7EA5B7}"/>
                </a:ext>
              </a:extLst>
            </p:cNvPr>
            <p:cNvSpPr/>
            <p:nvPr/>
          </p:nvSpPr>
          <p:spPr>
            <a:xfrm>
              <a:off x="7536339" y="5248228"/>
              <a:ext cx="1393371" cy="1379776"/>
            </a:xfrm>
            <a:prstGeom prst="rect">
              <a:avLst/>
            </a:prstGeom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xmlns="" id="{84ADD882-4118-4D0C-B337-11A4229CBBDE}"/>
                </a:ext>
              </a:extLst>
            </p:cNvPr>
            <p:cNvSpPr txBox="1"/>
            <p:nvPr/>
          </p:nvSpPr>
          <p:spPr>
            <a:xfrm>
              <a:off x="7563384" y="5753450"/>
              <a:ext cx="1374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smtClean="0"/>
                <a:t>538-1517</a:t>
              </a:r>
              <a:endParaRPr lang="ro-RO" b="1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F70920A2-34C1-4F85-A378-C2EF46A5BC6D}"/>
              </a:ext>
            </a:extLst>
          </p:cNvPr>
          <p:cNvGrpSpPr/>
          <p:nvPr/>
        </p:nvGrpSpPr>
        <p:grpSpPr>
          <a:xfrm>
            <a:off x="3175314" y="2357003"/>
            <a:ext cx="1826041" cy="1473610"/>
            <a:chOff x="3193525" y="2349450"/>
            <a:chExt cx="1826041" cy="147361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D9134692-A689-4368-9BE7-F1D0313BBD62}"/>
                </a:ext>
              </a:extLst>
            </p:cNvPr>
            <p:cNvSpPr/>
            <p:nvPr/>
          </p:nvSpPr>
          <p:spPr>
            <a:xfrm>
              <a:off x="3193525" y="2349450"/>
              <a:ext cx="1826041" cy="1473610"/>
            </a:xfrm>
            <a:prstGeom prst="rect">
              <a:avLst/>
            </a:prstGeom>
            <a:solidFill>
              <a:srgbClr val="FF050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04AC3BA4-7EE2-4045-87B6-00B5558312AE}"/>
                </a:ext>
              </a:extLst>
            </p:cNvPr>
            <p:cNvGrpSpPr/>
            <p:nvPr/>
          </p:nvGrpSpPr>
          <p:grpSpPr>
            <a:xfrm>
              <a:off x="3208306" y="2353149"/>
              <a:ext cx="1799121" cy="1352576"/>
              <a:chOff x="3208306" y="2353149"/>
              <a:chExt cx="1799121" cy="1352576"/>
            </a:xfrm>
          </p:grpSpPr>
          <p:sp>
            <p:nvSpPr>
              <p:cNvPr id="98" name="17 CuadroTexto">
                <a:extLst>
                  <a:ext uri="{FF2B5EF4-FFF2-40B4-BE49-F238E27FC236}">
                    <a16:creationId xmlns:a16="http://schemas.microsoft.com/office/drawing/2014/main" xmlns="" id="{0E76EDD3-E2E7-4D05-BACE-FBCE0B1696C1}"/>
                  </a:ext>
                </a:extLst>
              </p:cNvPr>
              <p:cNvSpPr txBox="1"/>
              <p:nvPr/>
            </p:nvSpPr>
            <p:spPr>
              <a:xfrm>
                <a:off x="3248287" y="2382286"/>
                <a:ext cx="175914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o-RO" sz="2000" b="1">
                    <a:solidFill>
                      <a:schemeClr val="bg1"/>
                    </a:solidFill>
                  </a:rPr>
                  <a:t>I s-a dat putere să ia pacea de </a:t>
                </a:r>
                <a:r>
                  <a:rPr lang="ro-RO" sz="2000" b="1">
                    <a:solidFill>
                      <a:schemeClr val="bg1"/>
                    </a:solidFill>
                  </a:rPr>
                  <a:t>pe </a:t>
                </a:r>
                <a:r>
                  <a:rPr lang="ro-RO" sz="2000" b="1" smtClean="0">
                    <a:solidFill>
                      <a:schemeClr val="bg1"/>
                    </a:solidFill>
                  </a:rPr>
                  <a:t>pământ</a:t>
                </a:r>
                <a:endParaRPr lang="ro-RO" sz="20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3" name="Imagen 2" descr="Imagen que contiene pájaro, animal&#10;&#10;Descripción generada automáticamente">
                <a:extLst>
                  <a:ext uri="{FF2B5EF4-FFF2-40B4-BE49-F238E27FC236}">
                    <a16:creationId xmlns:a16="http://schemas.microsoft.com/office/drawing/2014/main" xmlns="" id="{0F8DED1D-1BF4-4D0A-9B12-C624C2BF3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3208306" y="2353149"/>
                <a:ext cx="810008" cy="6171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10625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4" grpId="0" animBg="1"/>
      <p:bldP spid="59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1C18EFC-0F38-42FF-8B96-1B8FE8806593}"/>
              </a:ext>
            </a:extLst>
          </p:cNvPr>
          <p:cNvSpPr txBox="1"/>
          <p:nvPr/>
        </p:nvSpPr>
        <p:spPr>
          <a:xfrm>
            <a:off x="2089821" y="-52254"/>
            <a:ext cx="7054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pc="300">
                <a:gradFill>
                  <a:gsLst>
                    <a:gs pos="0">
                      <a:srgbClr val="002060"/>
                    </a:gs>
                    <a:gs pos="60000">
                      <a:srgbClr val="297BD5"/>
                    </a:gs>
                    <a:gs pos="100000">
                      <a:srgbClr val="D7E3F1"/>
                    </a:gs>
                  </a:gsLst>
                  <a:lin ang="5400000"/>
                </a:gradFill>
              </a:rPr>
              <a:t>PRIMA </a:t>
            </a:r>
            <a:r>
              <a:rPr lang="ro-RO" spc="300" smtClean="0">
                <a:gradFill>
                  <a:gsLst>
                    <a:gs pos="0">
                      <a:srgbClr val="002060"/>
                    </a:gs>
                    <a:gs pos="60000">
                      <a:srgbClr val="297BD5"/>
                    </a:gs>
                    <a:gs pos="100000">
                      <a:srgbClr val="D7E3F1"/>
                    </a:gs>
                  </a:gsLst>
                  <a:lin ang="5400000"/>
                </a:gradFill>
              </a:rPr>
              <a:t>PECETE</a:t>
            </a:r>
            <a:endParaRPr lang="ro-RO" spc="300">
              <a:gradFill>
                <a:gsLst>
                  <a:gs pos="0">
                    <a:srgbClr val="002060"/>
                  </a:gs>
                  <a:gs pos="60000">
                    <a:srgbClr val="297BD5"/>
                  </a:gs>
                  <a:gs pos="100000">
                    <a:srgbClr val="D7E3F1"/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BA00D4F-481E-49EF-97DD-A4E588A6FC51}"/>
              </a:ext>
            </a:extLst>
          </p:cNvPr>
          <p:cNvSpPr/>
          <p:nvPr/>
        </p:nvSpPr>
        <p:spPr>
          <a:xfrm>
            <a:off x="2322775" y="654642"/>
            <a:ext cx="658827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latin typeface="Comic Sans MS" panose="030F0702030302020204" pitchFamily="66" charset="0"/>
              </a:rPr>
              <a:t>„M-am </a:t>
            </a:r>
            <a:r>
              <a:rPr lang="ro-RO" b="1" dirty="0" smtClean="0">
                <a:latin typeface="Comic Sans MS" panose="030F0702030302020204" pitchFamily="66" charset="0"/>
              </a:rPr>
              <a:t>uitat şi iată că s-a arătat un cal alb. Cel ce sta pe el avea un arc; i s-a dat o cunună şi a pornit biruitor şi ca să biruiască.” </a:t>
            </a:r>
            <a:r>
              <a:rPr lang="ro-RO" sz="1600" b="1" dirty="0" smtClean="0">
                <a:latin typeface="Comic Sans MS" panose="030F0702030302020204" pitchFamily="66" charset="0"/>
              </a:rPr>
              <a:t>(Apocalipsa 6:2)</a:t>
            </a:r>
            <a:endParaRPr lang="ro-RO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F219768-6FF6-4834-A213-01DD46C7CD5F}"/>
              </a:ext>
            </a:extLst>
          </p:cNvPr>
          <p:cNvSpPr txBox="1"/>
          <p:nvPr/>
        </p:nvSpPr>
        <p:spPr>
          <a:xfrm>
            <a:off x="3111132" y="1599680"/>
            <a:ext cx="38818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Când a fost ruptă prima pecete, Ioan a văzut </a:t>
            </a:r>
            <a:r>
              <a:rPr lang="ro-RO" sz="2000" b="1" dirty="0" smtClean="0"/>
              <a:t>un </a:t>
            </a:r>
            <a:r>
              <a:rPr lang="ro-RO" sz="2000" b="1" dirty="0"/>
              <a:t>cal pur (alb), al cărui </a:t>
            </a:r>
            <a:r>
              <a:rPr lang="ro-RO" sz="2000" b="1" dirty="0" smtClean="0"/>
              <a:t>călăreţ mânuieşte </a:t>
            </a:r>
            <a:r>
              <a:rPr lang="ro-RO" sz="2000" b="1" dirty="0"/>
              <a:t>o armă cu atingere de la </a:t>
            </a:r>
            <a:r>
              <a:rPr lang="ro-RO" sz="2000" b="1" dirty="0" smtClean="0"/>
              <a:t>distanţă (arcul) şi </a:t>
            </a:r>
            <a:r>
              <a:rPr lang="ro-RO" sz="2000" b="1" dirty="0"/>
              <a:t>iese victorios </a:t>
            </a:r>
            <a:r>
              <a:rPr lang="ro-RO" sz="2000" b="1" dirty="0" smtClean="0"/>
              <a:t>(coroana).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Acest </a:t>
            </a:r>
            <a:r>
              <a:rPr lang="ro-RO" sz="2000" b="1" dirty="0"/>
              <a:t>cal simbolizează Biserica recent fondată.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Mulţumită </a:t>
            </a:r>
            <a:r>
              <a:rPr lang="ro-RO" sz="2000" b="1" dirty="0"/>
              <a:t>puterii primite la Cincizecime a </a:t>
            </a:r>
            <a:r>
              <a:rPr lang="ro-RO" sz="2000" b="1" dirty="0" smtClean="0"/>
              <a:t>ieşit „biruitor </a:t>
            </a:r>
            <a:r>
              <a:rPr lang="ro-RO" sz="2000" b="1" dirty="0" smtClean="0"/>
              <a:t>şi </a:t>
            </a:r>
            <a:r>
              <a:rPr lang="ro-RO" sz="2000" b="1" dirty="0"/>
              <a:t>ca să </a:t>
            </a:r>
            <a:r>
              <a:rPr lang="ro-RO" sz="2000" b="1" dirty="0" smtClean="0"/>
              <a:t>biruiască”.</a:t>
            </a:r>
            <a:endParaRPr lang="ro-RO" sz="2000" b="1" dirty="0"/>
          </a:p>
        </p:txBody>
      </p:sp>
      <p:pic>
        <p:nvPicPr>
          <p:cNvPr id="6" name="Imagen 5" descr="Imagen que contiene interior, mesa&#10;&#10;Descripción generada automáticamente">
            <a:extLst>
              <a:ext uri="{FF2B5EF4-FFF2-40B4-BE49-F238E27FC236}">
                <a16:creationId xmlns:a16="http://schemas.microsoft.com/office/drawing/2014/main" xmlns="" id="{EEA1BDEA-89C9-41C4-BE9F-BFF91CB205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9" y="88982"/>
            <a:ext cx="2014263" cy="1510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Imagen 9" descr="Imagen que contiene texto, perro, libro&#10;&#10;Descripción generada automáticamente">
            <a:extLst>
              <a:ext uri="{FF2B5EF4-FFF2-40B4-BE49-F238E27FC236}">
                <a16:creationId xmlns:a16="http://schemas.microsoft.com/office/drawing/2014/main" xmlns="" id="{4EF39AB7-6CE4-430E-8678-42FEC6792A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2980" y="1747604"/>
            <a:ext cx="1979948" cy="2636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Resultado de imagen de vayan por todo el mundo y anuncien">
            <a:extLst>
              <a:ext uri="{FF2B5EF4-FFF2-40B4-BE49-F238E27FC236}">
                <a16:creationId xmlns:a16="http://schemas.microsoft.com/office/drawing/2014/main" xmlns="" id="{03FFC523-BF77-4425-A916-4B29D135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9407" y="4847001"/>
            <a:ext cx="2541319" cy="1893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EE12BAA-DC06-474A-A6E9-D1993DB367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5559" y="1889543"/>
            <a:ext cx="2905760" cy="21793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interior&#10;&#10;Descripción generada automáticamente">
            <a:extLst>
              <a:ext uri="{FF2B5EF4-FFF2-40B4-BE49-F238E27FC236}">
                <a16:creationId xmlns:a16="http://schemas.microsoft.com/office/drawing/2014/main" xmlns="" id="{690F8429-983D-434C-A971-CAB67FE84C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9" y="4402271"/>
            <a:ext cx="2900048" cy="233816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A5AC403-68CD-4AB4-8E4E-C538683CAADB}"/>
              </a:ext>
            </a:extLst>
          </p:cNvPr>
          <p:cNvSpPr/>
          <p:nvPr/>
        </p:nvSpPr>
        <p:spPr>
          <a:xfrm>
            <a:off x="3111132" y="4888489"/>
            <a:ext cx="3287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La numai 30 de ani de la moartea lui Isus, Pavel poate spune că Evanghelia </a:t>
            </a:r>
            <a:r>
              <a:rPr lang="ro-RO" sz="2000" b="1" dirty="0" smtClean="0"/>
              <a:t>„a </a:t>
            </a:r>
            <a:r>
              <a:rPr lang="ro-RO" sz="2000" b="1" dirty="0" smtClean="0"/>
              <a:t>fost propovăduită oricărei făpturi de sub cer” (Coloseni 1:23)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9026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9794EF3-9249-4F68-B440-35488D00010C}"/>
              </a:ext>
            </a:extLst>
          </p:cNvPr>
          <p:cNvSpPr txBox="1"/>
          <p:nvPr/>
        </p:nvSpPr>
        <p:spPr>
          <a:xfrm>
            <a:off x="2207621" y="0"/>
            <a:ext cx="69363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pc="300">
                <a:solidFill>
                  <a:srgbClr val="C00000"/>
                </a:solidFill>
              </a:rPr>
              <a:t>A </a:t>
            </a:r>
            <a:r>
              <a:rPr lang="ro-RO" spc="300">
                <a:solidFill>
                  <a:srgbClr val="C00000"/>
                </a:solidFill>
              </a:rPr>
              <a:t>DOUA </a:t>
            </a:r>
            <a:r>
              <a:rPr lang="ro-RO" spc="300" smtClean="0">
                <a:solidFill>
                  <a:srgbClr val="C00000"/>
                </a:solidFill>
              </a:rPr>
              <a:t>PECETE</a:t>
            </a:r>
            <a:endParaRPr lang="ro-RO" spc="300">
              <a:solidFill>
                <a:srgbClr val="C0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0446BAA-06C8-4A11-A518-B29E76F9C642}"/>
              </a:ext>
            </a:extLst>
          </p:cNvPr>
          <p:cNvSpPr/>
          <p:nvPr/>
        </p:nvSpPr>
        <p:spPr>
          <a:xfrm>
            <a:off x="2207624" y="641754"/>
            <a:ext cx="6936376" cy="1107996"/>
          </a:xfrm>
          <a:prstGeom prst="rect">
            <a:avLst/>
          </a:prstGeom>
        </p:spPr>
        <p:txBody>
          <a:bodyPr wrap="square" lIns="90000" tIns="0" rIns="0" bIns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s-a arătat un alt cal, un cal roşu. Cel ce sta pe el a primit puterea să ia pacea de pe pământ, pentru ca oamenii să se înjunghie unii pe alţii, şi i s-a dat o sabie mare.”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(Apocalipsa 6:4)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5148A06-C186-4AAC-9258-6BA044DFA970}"/>
              </a:ext>
            </a:extLst>
          </p:cNvPr>
          <p:cNvSpPr txBox="1"/>
          <p:nvPr/>
        </p:nvSpPr>
        <p:spPr>
          <a:xfrm>
            <a:off x="102257" y="1671257"/>
            <a:ext cx="390557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Aşa </a:t>
            </a:r>
            <a:r>
              <a:rPr lang="ro-RO" sz="2000" b="1" dirty="0"/>
              <a:t>cum a prezis Isus, predicarea Evangheliei a provocat o mare </a:t>
            </a:r>
            <a:r>
              <a:rPr lang="ro-RO" sz="2000" b="1" dirty="0" smtClean="0"/>
              <a:t>rezistenţă </a:t>
            </a:r>
            <a:r>
              <a:rPr lang="ro-RO" sz="2000" b="1" dirty="0"/>
              <a:t>din partea </a:t>
            </a:r>
            <a:r>
              <a:rPr lang="ro-RO" sz="2000" b="1" dirty="0" smtClean="0"/>
              <a:t>forţelor </a:t>
            </a:r>
            <a:r>
              <a:rPr lang="ro-RO" sz="2000" b="1" dirty="0"/>
              <a:t>răului </a:t>
            </a:r>
            <a:r>
              <a:rPr lang="ro-RO" sz="2000" b="1" dirty="0" smtClean="0"/>
              <a:t>(Matei 10:34).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Începând </a:t>
            </a:r>
            <a:r>
              <a:rPr lang="ro-RO" sz="2000" b="1" dirty="0"/>
              <a:t>din secolul </a:t>
            </a:r>
            <a:r>
              <a:rPr lang="ro-RO" sz="2000" b="1" dirty="0" smtClean="0"/>
              <a:t>II, autorităţile </a:t>
            </a:r>
            <a:r>
              <a:rPr lang="ro-RO" sz="2000" b="1" dirty="0"/>
              <a:t>romane au persecutat dur </a:t>
            </a:r>
            <a:r>
              <a:rPr lang="ro-RO" sz="2000" b="1" dirty="0" smtClean="0"/>
              <a:t>creştinismul şi </a:t>
            </a:r>
            <a:r>
              <a:rPr lang="ro-RO" sz="2000" b="1" dirty="0"/>
              <a:t>au vărsat sângele multor martiri. </a:t>
            </a:r>
          </a:p>
        </p:txBody>
      </p:sp>
      <p:pic>
        <p:nvPicPr>
          <p:cNvPr id="8" name="Imagen 7" descr="Imagen que contiene interior, mesa&#10;&#10;Descripción generada automáticamente">
            <a:extLst>
              <a:ext uri="{FF2B5EF4-FFF2-40B4-BE49-F238E27FC236}">
                <a16:creationId xmlns:a16="http://schemas.microsoft.com/office/drawing/2014/main" xmlns="" id="{27405AEF-BB44-46AC-8911-4DA6BDCFE2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30" y="85554"/>
            <a:ext cx="2124891" cy="148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 descr="Imagen que contiene persona, reproductor, béisbol, sujetando&#10;&#10;Descripción generada automáticamente">
            <a:extLst>
              <a:ext uri="{FF2B5EF4-FFF2-40B4-BE49-F238E27FC236}">
                <a16:creationId xmlns:a16="http://schemas.microsoft.com/office/drawing/2014/main" xmlns="" id="{78ED25BA-8FBE-42DA-A376-38B7048F8F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8561" y="4346056"/>
            <a:ext cx="3225835" cy="2419377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magen que contiene interior, persona, pared, suelo&#10;&#10;Descripción generada automáticamente">
            <a:extLst>
              <a:ext uri="{FF2B5EF4-FFF2-40B4-BE49-F238E27FC236}">
                <a16:creationId xmlns:a16="http://schemas.microsoft.com/office/drawing/2014/main" xmlns="" id="{0C0CA388-EA19-4F85-B026-93D709F477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7827" y="1627713"/>
            <a:ext cx="2326718" cy="349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xn--b1algoccq.xn--p1ai/%D0%BA%D0%B0%D1%80%D1%82%D0%B8%D0%BD%D0%BA%D0%B0/%D0%B1%D0%BE%D0%BB%D1%8C%D1%88%D0%B0%D1%8F/c6f554296050fad339296c7661159493.jpg">
            <a:extLst>
              <a:ext uri="{FF2B5EF4-FFF2-40B4-BE49-F238E27FC236}">
                <a16:creationId xmlns:a16="http://schemas.microsoft.com/office/drawing/2014/main" xmlns="" id="{743BE441-7B2D-4D64-850D-26EE9153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6458" y="3369965"/>
            <a:ext cx="2326718" cy="174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88E6E0A-EF16-484E-A8F6-7DBC502FA7E1}"/>
              </a:ext>
            </a:extLst>
          </p:cNvPr>
          <p:cNvSpPr/>
          <p:nvPr/>
        </p:nvSpPr>
        <p:spPr>
          <a:xfrm>
            <a:off x="3692434" y="5190473"/>
            <a:ext cx="5368836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 smtClean="0"/>
              <a:t>Persecuţiile </a:t>
            </a:r>
            <a:r>
              <a:rPr lang="ro-RO" sz="2000" b="1" dirty="0"/>
              <a:t>au fost în mod special intensificate în timpul </a:t>
            </a:r>
            <a:r>
              <a:rPr lang="ro-RO" sz="2000" b="1" dirty="0" smtClean="0"/>
              <a:t>împărăţiei </a:t>
            </a:r>
            <a:r>
              <a:rPr lang="ro-RO" sz="2000" b="1" dirty="0"/>
              <a:t>lui </a:t>
            </a:r>
            <a:r>
              <a:rPr lang="ro-RO" sz="2000" b="1" dirty="0" err="1" smtClean="0"/>
              <a:t>Diocleţian</a:t>
            </a:r>
            <a:r>
              <a:rPr lang="ro-RO" sz="2000" b="1" dirty="0"/>
              <a:t>, Maximilian, </a:t>
            </a:r>
            <a:r>
              <a:rPr lang="ro-RO" sz="2000" b="1" dirty="0" err="1"/>
              <a:t>Galer</a:t>
            </a:r>
            <a:r>
              <a:rPr lang="ro-RO" sz="2000" b="1" dirty="0"/>
              <a:t> </a:t>
            </a:r>
            <a:r>
              <a:rPr lang="ro-RO" sz="2000" b="1" dirty="0" smtClean="0"/>
              <a:t>şi Constantin.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 smtClean="0"/>
              <a:t>Această </a:t>
            </a:r>
            <a:r>
              <a:rPr lang="ro-RO" sz="2000" b="1" dirty="0"/>
              <a:t>perioadă s-a încheiat când Constantin a pus capăt </a:t>
            </a:r>
            <a:r>
              <a:rPr lang="ro-RO" sz="2000" b="1" dirty="0" smtClean="0"/>
              <a:t>persecuţiilor</a:t>
            </a:r>
            <a:r>
              <a:rPr lang="ro-RO" sz="2000" b="1" dirty="0"/>
              <a:t>. </a:t>
            </a:r>
          </a:p>
        </p:txBody>
      </p:sp>
      <p:pic>
        <p:nvPicPr>
          <p:cNvPr id="9" name="Imagen 8" descr="Imagen que contiene mesa, interior, sentado, cuchillo&#10;&#10;Descripción generada automáticamente">
            <a:extLst>
              <a:ext uri="{FF2B5EF4-FFF2-40B4-BE49-F238E27FC236}">
                <a16:creationId xmlns:a16="http://schemas.microsoft.com/office/drawing/2014/main" xmlns="" id="{0EE84AB9-47FA-463A-B7B1-1C3964DE6E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3349" y="1606968"/>
            <a:ext cx="2272937" cy="17047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141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BAD3BB-6823-495C-8E50-651B2F552F2B}"/>
              </a:ext>
            </a:extLst>
          </p:cNvPr>
          <p:cNvSpPr txBox="1"/>
          <p:nvPr/>
        </p:nvSpPr>
        <p:spPr>
          <a:xfrm>
            <a:off x="2481941" y="0"/>
            <a:ext cx="66620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ctr" defTabSz="914400">
              <a:defRPr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pc="300" dirty="0"/>
              <a:t>A TREIA </a:t>
            </a:r>
            <a:r>
              <a:rPr lang="ro-RO" spc="300" dirty="0" smtClean="0"/>
              <a:t>PECETE</a:t>
            </a:r>
            <a:endParaRPr lang="ro-RO" spc="3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D12B9B2-9B9A-4600-B920-D5FB649F6925}"/>
              </a:ext>
            </a:extLst>
          </p:cNvPr>
          <p:cNvSpPr/>
          <p:nvPr/>
        </p:nvSpPr>
        <p:spPr>
          <a:xfrm>
            <a:off x="2682240" y="655044"/>
            <a:ext cx="6365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„Când </a:t>
            </a:r>
            <a:r>
              <a:rPr lang="ro-RO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rupt Mielul pecetea a treia, am auzit pe a treia făptură vie zicând: „Vino şi vezi!” M-am uitat şi iată că s-a arătat un cal negru. Cel ce sta pe el avea în mână o cumpănă. Şi, în mijlocul celor patru făpturi vii, am auzit un glas care zicea: „O măsură de grâu pentru un leu. Trei măsuri de orz pentru un leu! Dar să nu </a:t>
            </a:r>
            <a:r>
              <a:rPr lang="ro-RO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vatămi</a:t>
            </a:r>
            <a:r>
              <a:rPr lang="ro-RO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untdelemnul şi vinul!” ” </a:t>
            </a:r>
            <a:r>
              <a:rPr lang="ro-RO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(Apocalipsa 6:5-6)</a:t>
            </a:r>
            <a:endParaRPr lang="ro-RO" sz="16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3BF0AA9-DC9D-42FF-92D9-E6710A3B9ECE}"/>
              </a:ext>
            </a:extLst>
          </p:cNvPr>
          <p:cNvSpPr txBox="1"/>
          <p:nvPr/>
        </p:nvSpPr>
        <p:spPr>
          <a:xfrm>
            <a:off x="1626367" y="2715311"/>
            <a:ext cx="510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</a:rPr>
              <a:t>Aşa </a:t>
            </a:r>
            <a:r>
              <a:rPr lang="ro-RO" sz="2000" b="1">
                <a:solidFill>
                  <a:schemeClr val="bg1"/>
                </a:solidFill>
              </a:rPr>
              <a:t>cum negrul este opusul albului, puritatea Evangheliei a fost coruptă între </a:t>
            </a:r>
            <a:r>
              <a:rPr lang="ro-RO" sz="2000" b="1">
                <a:solidFill>
                  <a:schemeClr val="bg1"/>
                </a:solidFill>
              </a:rPr>
              <a:t>anii </a:t>
            </a:r>
            <a:r>
              <a:rPr lang="ro-RO" sz="2000" b="1" smtClean="0">
                <a:solidFill>
                  <a:schemeClr val="bg1"/>
                </a:solidFill>
              </a:rPr>
              <a:t>313-538.</a:t>
            </a:r>
            <a:endParaRPr lang="ro-RO" sz="2000" b="1">
              <a:solidFill>
                <a:schemeClr val="bg1"/>
              </a:solidFill>
            </a:endParaRPr>
          </a:p>
        </p:txBody>
      </p:sp>
      <p:pic>
        <p:nvPicPr>
          <p:cNvPr id="6" name="Imagen 5" descr="Imagen que contiene interior, pared&#10;&#10;Descripción generada automáticamente">
            <a:extLst>
              <a:ext uri="{FF2B5EF4-FFF2-40B4-BE49-F238E27FC236}">
                <a16:creationId xmlns:a16="http://schemas.microsoft.com/office/drawing/2014/main" xmlns="" id="{E3638DE3-4669-4CD2-A440-A6ED19ED2F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75" y="384720"/>
            <a:ext cx="2403566" cy="180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n 6" descr="Imagen que contiene exterior, carretera&#10;&#10;Descripción generada automáticamente">
            <a:extLst>
              <a:ext uri="{FF2B5EF4-FFF2-40B4-BE49-F238E27FC236}">
                <a16:creationId xmlns:a16="http://schemas.microsoft.com/office/drawing/2014/main" xmlns="" id="{F16873D0-B6BE-4A5C-8D14-B4256EF29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4121" y="2715311"/>
            <a:ext cx="2087370" cy="17640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7633D4C-ED84-444F-96AF-807D3F092F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75" y="3675383"/>
            <a:ext cx="2082502" cy="306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7319506-BFF0-4BE8-BE8F-4E336EE70D4C}"/>
              </a:ext>
            </a:extLst>
          </p:cNvPr>
          <p:cNvSpPr/>
          <p:nvPr/>
        </p:nvSpPr>
        <p:spPr>
          <a:xfrm>
            <a:off x="2124065" y="3550522"/>
            <a:ext cx="411044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A cumpăra un kilogram de grâu cu salariul unei zile de muncă, oferea imaginile foametei </a:t>
            </a:r>
            <a:r>
              <a:rPr lang="ro-RO" sz="2000" b="1" smtClean="0">
                <a:solidFill>
                  <a:schemeClr val="bg1"/>
                </a:solidFill>
              </a:rPr>
              <a:t>şi </a:t>
            </a:r>
            <a:r>
              <a:rPr lang="ro-RO" sz="2000" b="1">
                <a:solidFill>
                  <a:schemeClr val="bg1"/>
                </a:solidFill>
              </a:rPr>
              <a:t>a sărăciei. Biblia a fost abandonată, iar poporul a fost lăsat cu foamea după Cuvântul lui </a:t>
            </a:r>
            <a:r>
              <a:rPr lang="ro-RO" sz="2000" b="1">
                <a:solidFill>
                  <a:schemeClr val="bg1"/>
                </a:solidFill>
              </a:rPr>
              <a:t>Dumnezeu </a:t>
            </a:r>
            <a:r>
              <a:rPr lang="ro-RO" sz="2000" b="1" smtClean="0">
                <a:solidFill>
                  <a:schemeClr val="bg1"/>
                </a:solidFill>
              </a:rPr>
              <a:t>(lipsă </a:t>
            </a:r>
            <a:r>
              <a:rPr lang="ro-RO" sz="2000" b="1">
                <a:solidFill>
                  <a:schemeClr val="bg1"/>
                </a:solidFill>
              </a:rPr>
              <a:t>de grâu </a:t>
            </a:r>
            <a:r>
              <a:rPr lang="ro-RO" sz="2000" b="1" smtClean="0">
                <a:solidFill>
                  <a:schemeClr val="bg1"/>
                </a:solidFill>
              </a:rPr>
              <a:t>şi </a:t>
            </a:r>
            <a:r>
              <a:rPr lang="ro-RO" sz="2000" b="1" smtClean="0">
                <a:solidFill>
                  <a:schemeClr val="bg1"/>
                </a:solidFill>
              </a:rPr>
              <a:t>orz</a:t>
            </a:r>
            <a:r>
              <a:rPr lang="ro-RO" sz="2000" b="1" smtClean="0">
                <a:solidFill>
                  <a:schemeClr val="bg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</a:rPr>
              <a:t>Dar </a:t>
            </a:r>
            <a:r>
              <a:rPr lang="ro-RO" sz="2000" b="1">
                <a:solidFill>
                  <a:schemeClr val="bg1"/>
                </a:solidFill>
              </a:rPr>
              <a:t>Dumnezeu a continuat să ofere mântuirea prin Duhul Sfânt (ulei) </a:t>
            </a:r>
            <a:r>
              <a:rPr lang="ro-RO" sz="2000" b="1" smtClean="0">
                <a:solidFill>
                  <a:schemeClr val="bg1"/>
                </a:solidFill>
              </a:rPr>
              <a:t>şi </a:t>
            </a:r>
            <a:r>
              <a:rPr lang="ro-RO" sz="2000" b="1">
                <a:solidFill>
                  <a:schemeClr val="bg1"/>
                </a:solidFill>
              </a:rPr>
              <a:t>sângele lui Isus </a:t>
            </a:r>
            <a:r>
              <a:rPr lang="ro-RO" sz="2000" b="1">
                <a:solidFill>
                  <a:schemeClr val="bg1"/>
                </a:solidFill>
              </a:rPr>
              <a:t>(</a:t>
            </a:r>
            <a:r>
              <a:rPr lang="ro-RO" sz="2000" b="1" smtClean="0">
                <a:solidFill>
                  <a:schemeClr val="bg1"/>
                </a:solidFill>
              </a:rPr>
              <a:t>vin</a:t>
            </a:r>
            <a:r>
              <a:rPr lang="ro-RO" sz="2000" b="1" smtClean="0">
                <a:solidFill>
                  <a:schemeClr val="bg1"/>
                </a:solidFill>
              </a:rPr>
              <a:t>).</a:t>
            </a:r>
            <a:endParaRPr lang="ro-RO" sz="2000" b="1">
              <a:solidFill>
                <a:schemeClr val="bg1"/>
              </a:solidFill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ED073CC4-8DA3-408E-A78A-8073CE3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41" y="2393695"/>
            <a:ext cx="1537519" cy="1225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1FEC860-E547-4E1F-AB19-EA272F1CD4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1325" y="4761117"/>
            <a:ext cx="2772677" cy="1940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736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CAB620-E5DD-4E9A-9987-3E2BBBCF180E}"/>
              </a:ext>
            </a:extLst>
          </p:cNvPr>
          <p:cNvSpPr txBox="1"/>
          <p:nvPr/>
        </p:nvSpPr>
        <p:spPr>
          <a:xfrm>
            <a:off x="2584293" y="-31536"/>
            <a:ext cx="61227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pc="30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ro-RO" spc="300">
                <a:solidFill>
                  <a:schemeClr val="accent4">
                    <a:lumMod val="50000"/>
                  </a:schemeClr>
                </a:solidFill>
              </a:rPr>
              <a:t>PATRA </a:t>
            </a:r>
            <a:r>
              <a:rPr lang="ro-RO" spc="300" smtClean="0">
                <a:solidFill>
                  <a:schemeClr val="accent4">
                    <a:lumMod val="50000"/>
                  </a:schemeClr>
                </a:solidFill>
              </a:rPr>
              <a:t>PECETE</a:t>
            </a:r>
            <a:endParaRPr lang="ro-RO" spc="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5914652-680A-4BDF-914C-B1BAADC309EE}"/>
              </a:ext>
            </a:extLst>
          </p:cNvPr>
          <p:cNvSpPr/>
          <p:nvPr/>
        </p:nvSpPr>
        <p:spPr>
          <a:xfrm>
            <a:off x="3245397" y="764032"/>
            <a:ext cx="5583643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„M-am </a:t>
            </a:r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uitat şi iată că s-a arătat un cal gălbui. Cel ce sta pe el se numea Moartea şi împreună cu el venea după el Locuinţa morţilor. Li s-a dat putere peste a patra parte a pământului ca să ucidă cu sabia, cu foamete, cu molimă şi cu fiarele pământului.” </a:t>
            </a:r>
            <a:r>
              <a:rPr lang="ro-RO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(Apocalipsa 6:8)</a:t>
            </a:r>
            <a:endParaRPr lang="ro-R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119E275-2D1F-4E66-A86D-2E88E022F281}"/>
              </a:ext>
            </a:extLst>
          </p:cNvPr>
          <p:cNvSpPr txBox="1"/>
          <p:nvPr/>
        </p:nvSpPr>
        <p:spPr>
          <a:xfrm>
            <a:off x="3034940" y="2600437"/>
            <a:ext cx="6004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Culoarea acestui cal este culoarea unui cadavru în descompunere. Simbolizează moartea spirituală, drept </a:t>
            </a:r>
            <a:r>
              <a:rPr lang="ro-RO" sz="2000" b="1" dirty="0" smtClean="0"/>
              <a:t>consecinţă </a:t>
            </a:r>
            <a:r>
              <a:rPr lang="ro-RO" sz="2000" b="1" dirty="0"/>
              <a:t>logică a abandonului Bibliei </a:t>
            </a:r>
            <a:r>
              <a:rPr lang="ro-RO" sz="2000" b="1" dirty="0" smtClean="0"/>
              <a:t>şi </a:t>
            </a:r>
            <a:r>
              <a:rPr lang="ro-RO" sz="2000" b="1" dirty="0"/>
              <a:t>principiilor Evangheliei. </a:t>
            </a:r>
          </a:p>
        </p:txBody>
      </p:sp>
      <p:pic>
        <p:nvPicPr>
          <p:cNvPr id="8" name="Imagen 7" descr="Imagen que contiene interior&#10;&#10;Descripción generada automáticamente">
            <a:extLst>
              <a:ext uri="{FF2B5EF4-FFF2-40B4-BE49-F238E27FC236}">
                <a16:creationId xmlns:a16="http://schemas.microsoft.com/office/drawing/2014/main" xmlns="" id="{0AF9D276-4B41-49D4-9729-1703433F68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87" y="101058"/>
            <a:ext cx="2313631" cy="173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Resultado de imagen de edad media pestes">
            <a:extLst>
              <a:ext uri="{FF2B5EF4-FFF2-40B4-BE49-F238E27FC236}">
                <a16:creationId xmlns:a16="http://schemas.microsoft.com/office/drawing/2014/main" xmlns="" id="{F291240B-C272-45F5-8583-7621CD6A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0641" y="3991457"/>
            <a:ext cx="3958858" cy="2740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66C6D49-FED8-403E-B64F-0497C3814ED7}"/>
              </a:ext>
            </a:extLst>
          </p:cNvPr>
          <p:cNvSpPr/>
          <p:nvPr/>
        </p:nvSpPr>
        <p:spPr>
          <a:xfrm>
            <a:off x="117617" y="4148212"/>
            <a:ext cx="493335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Această perioadă este paralelă cu reprezentarea bisericii din Tiatira, o biserică moartă spiritual.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Pe lângă pedepsele </a:t>
            </a:r>
            <a:r>
              <a:rPr lang="ro-RO" sz="2000" b="1" dirty="0" smtClean="0"/>
              <a:t>celorlalţi </a:t>
            </a:r>
            <a:r>
              <a:rPr lang="ro-RO" sz="2000" b="1" dirty="0"/>
              <a:t>cai (sabia </a:t>
            </a:r>
            <a:r>
              <a:rPr lang="ro-RO" sz="2000" b="1" dirty="0" smtClean="0"/>
              <a:t>şi </a:t>
            </a:r>
            <a:r>
              <a:rPr lang="ro-RO" sz="2000" b="1" dirty="0"/>
              <a:t>foametea) se adaugă noi pedepse </a:t>
            </a:r>
            <a:r>
              <a:rPr lang="ro-RO" sz="2000" b="1" dirty="0" smtClean="0"/>
              <a:t>(moarte şi fiare). Poate </a:t>
            </a:r>
            <a:r>
              <a:rPr lang="ro-RO" sz="2000" b="1" dirty="0"/>
              <a:t>că aceasta este o metodă divină pentru ca biserica să </a:t>
            </a:r>
            <a:r>
              <a:rPr lang="ro-RO" sz="2000" b="1" dirty="0" smtClean="0"/>
              <a:t>reacţioneze şi </a:t>
            </a:r>
            <a:r>
              <a:rPr lang="ro-RO" sz="2000" b="1" dirty="0"/>
              <a:t>să abandoneze apostazia </a:t>
            </a:r>
            <a:r>
              <a:rPr lang="ro-RO" sz="2000" b="1" dirty="0" smtClean="0"/>
              <a:t>(Leviticul 26:21-41).</a:t>
            </a:r>
            <a:endParaRPr lang="ro-RO" sz="2000" b="1" dirty="0"/>
          </a:p>
        </p:txBody>
      </p:sp>
      <p:pic>
        <p:nvPicPr>
          <p:cNvPr id="12" name="Imagen 11" descr="Imagen que contiene suelo, sentado, interior, mesa&#10;&#10;Descripción generada automáticamente">
            <a:extLst>
              <a:ext uri="{FF2B5EF4-FFF2-40B4-BE49-F238E27FC236}">
                <a16:creationId xmlns:a16="http://schemas.microsoft.com/office/drawing/2014/main" xmlns="" id="{8410F273-1CF8-4AAD-8B76-2A112713D5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182" y="2040727"/>
            <a:ext cx="2775144" cy="2081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885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B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DCA948D-CAB1-4112-8875-2AD0E8CEAF9D}"/>
              </a:ext>
            </a:extLst>
          </p:cNvPr>
          <p:cNvSpPr/>
          <p:nvPr/>
        </p:nvSpPr>
        <p:spPr>
          <a:xfrm>
            <a:off x="0" y="200297"/>
            <a:ext cx="4772297" cy="1730812"/>
          </a:xfrm>
          <a:prstGeom prst="rect">
            <a:avLst/>
          </a:prstGeom>
          <a:solidFill>
            <a:srgbClr val="D2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Imagen 5" descr="Imagen que contiene interior, mesa&#10;&#10;Descripción generada automáticamente">
            <a:extLst>
              <a:ext uri="{FF2B5EF4-FFF2-40B4-BE49-F238E27FC236}">
                <a16:creationId xmlns:a16="http://schemas.microsoft.com/office/drawing/2014/main" xmlns="" id="{77A29C8F-E1BD-44AD-9569-8483F771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2896" y="0"/>
            <a:ext cx="4381102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DC192EA-7F00-4F7E-AAF6-07D83BD1B2E9}"/>
              </a:ext>
            </a:extLst>
          </p:cNvPr>
          <p:cNvSpPr txBox="1"/>
          <p:nvPr/>
        </p:nvSpPr>
        <p:spPr>
          <a:xfrm>
            <a:off x="4762896" y="299893"/>
            <a:ext cx="4381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CINCEA </a:t>
            </a:r>
            <a:r>
              <a:rPr lang="ro-RO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PECETE</a:t>
            </a:r>
            <a:endParaRPr lang="ro-RO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BA970F1-4469-4019-82FE-74EBEFA74F39}"/>
              </a:ext>
            </a:extLst>
          </p:cNvPr>
          <p:cNvSpPr/>
          <p:nvPr/>
        </p:nvSpPr>
        <p:spPr>
          <a:xfrm>
            <a:off x="0" y="207560"/>
            <a:ext cx="477229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5E1C7C"/>
                </a:solidFill>
                <a:latin typeface="Comic Sans MS" panose="030F0702030302020204" pitchFamily="66" charset="0"/>
              </a:rPr>
              <a:t>„Când </a:t>
            </a:r>
            <a:r>
              <a:rPr lang="ro-RO" b="1" dirty="0" smtClean="0">
                <a:solidFill>
                  <a:srgbClr val="5E1C7C"/>
                </a:solidFill>
                <a:latin typeface="Comic Sans MS" panose="030F0702030302020204" pitchFamily="66" charset="0"/>
              </a:rPr>
              <a:t>a rupt Mielul pecetea a cincea, am văzut sub altar sufletele celor ce fuseseră înjunghiaţi din pricina Cuvântului lui Dumnezeu şi din pricina mărturisirii pe care o ţinuseră.” </a:t>
            </a:r>
            <a:r>
              <a:rPr lang="ro-RO" sz="1600" b="1" dirty="0" smtClean="0">
                <a:solidFill>
                  <a:srgbClr val="5E1C7C"/>
                </a:solidFill>
                <a:latin typeface="Comic Sans MS" panose="030F0702030302020204" pitchFamily="66" charset="0"/>
              </a:rPr>
              <a:t>(Apocalipsa 6:9)</a:t>
            </a:r>
            <a:endParaRPr lang="ro-RO" sz="1600" b="1" dirty="0">
              <a:solidFill>
                <a:srgbClr val="5E1C7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EC5DB49-46C3-4221-B4BB-38E61C410F9A}"/>
              </a:ext>
            </a:extLst>
          </p:cNvPr>
          <p:cNvSpPr txBox="1"/>
          <p:nvPr/>
        </p:nvSpPr>
        <p:spPr>
          <a:xfrm>
            <a:off x="82730" y="1922336"/>
            <a:ext cx="460683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Templu, sângele victimelor era vărsat la picioarele altarului de jertfă </a:t>
            </a:r>
            <a:r>
              <a:rPr lang="ro-RO" sz="2000" b="1" dirty="0" smtClean="0"/>
              <a:t>(Leviticul 4:25).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Acolo</a:t>
            </a:r>
            <a:r>
              <a:rPr lang="ro-RO" sz="2000" b="1" dirty="0"/>
              <a:t>, Ioan vede simbolic persoanele </a:t>
            </a:r>
            <a:r>
              <a:rPr lang="ro-RO" sz="2000" b="1" dirty="0" smtClean="0"/>
              <a:t>(sufletele, vezi 1 Împăraţi 15:29) care </a:t>
            </a:r>
            <a:r>
              <a:rPr lang="ro-RO" sz="2000" b="1" dirty="0"/>
              <a:t>au murit în mâinile bisericii romane pentru </a:t>
            </a:r>
            <a:r>
              <a:rPr lang="ro-RO" sz="2000" b="1" dirty="0" smtClean="0"/>
              <a:t>credinţă</a:t>
            </a:r>
            <a:r>
              <a:rPr lang="ro-RO" sz="2000" b="1" dirty="0"/>
              <a:t>. </a:t>
            </a:r>
            <a:endParaRPr lang="ro-RO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Aceşti </a:t>
            </a:r>
            <a:r>
              <a:rPr lang="ro-RO" sz="2000" b="1" dirty="0"/>
              <a:t>martiri sunt </a:t>
            </a:r>
            <a:r>
              <a:rPr lang="ro-RO" sz="2000" b="1" dirty="0" smtClean="0"/>
              <a:t>consideraţi </a:t>
            </a:r>
            <a:r>
              <a:rPr lang="ro-RO" sz="2000" b="1" dirty="0"/>
              <a:t>demni </a:t>
            </a:r>
            <a:r>
              <a:rPr lang="ro-RO" sz="2000" b="1" dirty="0" smtClean="0"/>
              <a:t>(vezi Ap. 3:4), şi </a:t>
            </a:r>
            <a:r>
              <a:rPr lang="ro-RO" sz="2000" b="1" dirty="0"/>
              <a:t>sunt </a:t>
            </a:r>
            <a:r>
              <a:rPr lang="ro-RO" sz="2000" b="1" dirty="0" smtClean="0"/>
              <a:t>asiguraţi </a:t>
            </a:r>
            <a:r>
              <a:rPr lang="ro-RO" sz="2000" b="1" dirty="0"/>
              <a:t>că Dumnezeu nu uită de </a:t>
            </a:r>
            <a:r>
              <a:rPr lang="ro-RO" sz="2000" b="1" dirty="0" smtClean="0"/>
              <a:t>ei. Dar </a:t>
            </a:r>
            <a:r>
              <a:rPr lang="ro-RO" sz="2000" b="1" dirty="0"/>
              <a:t>trebuie să </a:t>
            </a:r>
            <a:r>
              <a:rPr lang="ro-RO" sz="2000" b="1" dirty="0" smtClean="0"/>
              <a:t>aştepte </a:t>
            </a:r>
            <a:r>
              <a:rPr lang="ro-RO" sz="2000" b="1" dirty="0"/>
              <a:t>un timp până ce fiecare caz va fi judecat </a:t>
            </a:r>
            <a:r>
              <a:rPr lang="ro-RO" sz="2000" b="1" dirty="0" smtClean="0"/>
              <a:t>şi </a:t>
            </a:r>
            <a:r>
              <a:rPr lang="ro-RO" sz="2000" b="1" dirty="0"/>
              <a:t>Hristos va </a:t>
            </a:r>
            <a:r>
              <a:rPr lang="ro-RO" sz="2000" b="1" dirty="0" smtClean="0"/>
              <a:t>veni „să </a:t>
            </a:r>
            <a:r>
              <a:rPr lang="ro-RO" sz="2000" b="1" dirty="0" smtClean="0"/>
              <a:t>dea fiecăruia după fapta lui.” (Ap. 22:12).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acel </a:t>
            </a:r>
            <a:r>
              <a:rPr lang="ro-RO" sz="2000" b="1" dirty="0" smtClean="0"/>
              <a:t>moment, vor </a:t>
            </a:r>
            <a:r>
              <a:rPr lang="ro-RO" sz="2000" b="1" dirty="0"/>
              <a:t>fi </a:t>
            </a:r>
            <a:r>
              <a:rPr lang="ro-RO" sz="2000" b="1" dirty="0" smtClean="0"/>
              <a:t>înviaţi şi </a:t>
            </a:r>
            <a:r>
              <a:rPr lang="ro-RO" sz="2000" b="1" dirty="0"/>
              <a:t>se vor uni cu </a:t>
            </a:r>
            <a:r>
              <a:rPr lang="ro-RO" sz="2000" b="1" dirty="0" smtClean="0"/>
              <a:t>„prietenii </a:t>
            </a:r>
            <a:r>
              <a:rPr lang="ro-RO" sz="2000" b="1" dirty="0" smtClean="0"/>
              <a:t>şi fraţii lor”.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2788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1261</Words>
  <Application>Microsoft Office PowerPoint</Application>
  <PresentationFormat>Expunere pe ecran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Cele sapte peceti</dc:title>
  <dc:subject>Studiu Biblic, Trim. I, 2019 – Cartea Apocalipsa</dc:subject>
  <dc:creator>Sergio Fustero Carreras</dc:creator>
  <cp:keywords>http://www.fustero.net/es/index_ro.php</cp:keywords>
  <cp:lastModifiedBy>Administrator</cp:lastModifiedBy>
  <cp:revision>102</cp:revision>
  <dcterms:created xsi:type="dcterms:W3CDTF">2019-01-14T15:54:10Z</dcterms:created>
  <dcterms:modified xsi:type="dcterms:W3CDTF">2019-01-30T13:42:12Z</dcterms:modified>
</cp:coreProperties>
</file>