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9" r:id="rId4"/>
    <p:sldId id="257" r:id="rId5"/>
    <p:sldId id="258" r:id="rId6"/>
    <p:sldId id="259" r:id="rId7"/>
    <p:sldId id="260" r:id="rId8"/>
    <p:sldId id="268" r:id="rId9"/>
    <p:sldId id="261" r:id="rId10"/>
    <p:sldId id="262" r:id="rId11"/>
    <p:sldId id="267"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Arial Black" pitchFamily="34" charset="0"/>
      <p:bold r:id="rId19"/>
    </p:embeddedFont>
    <p:embeddedFont>
      <p:font typeface="Calibri Light" pitchFamily="34" charset="0"/>
      <p:regular r:id="rId20"/>
      <p: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06116"/>
    <a:srgbClr val="E8D88B"/>
    <a:srgbClr val="FF99CC"/>
    <a:srgbClr val="FFFF99"/>
    <a:srgbClr val="D3EB73"/>
    <a:srgbClr val="58496B"/>
    <a:srgbClr val="A495B6"/>
    <a:srgbClr val="FFA829"/>
    <a:srgbClr val="FF9900"/>
    <a:srgbClr val="56CB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9747" autoAdjust="0"/>
  </p:normalViewPr>
  <p:slideViewPr>
    <p:cSldViewPr>
      <p:cViewPr varScale="1">
        <p:scale>
          <a:sx n="87" d="100"/>
          <a:sy n="87" d="100"/>
        </p:scale>
        <p:origin x="-98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758E6-E7D4-480B-B2BC-9F0F1232FA8C}" type="doc">
      <dgm:prSet loTypeId="urn:microsoft.com/office/officeart/2005/8/layout/pList1#1" loCatId="picture" qsTypeId="urn:microsoft.com/office/officeart/2005/8/quickstyle/3d1" qsCatId="3D" csTypeId="urn:microsoft.com/office/officeart/2005/8/colors/accent0_1" csCatId="mainScheme" phldr="1"/>
      <dgm:spPr/>
      <dgm:t>
        <a:bodyPr/>
        <a:lstStyle/>
        <a:p>
          <a:endParaRPr lang="es-ES"/>
        </a:p>
      </dgm:t>
    </dgm:pt>
    <dgm:pt modelId="{A599A6CD-B6B5-4B06-BA63-26DA63FA7C4C}">
      <dgm:prSet phldrT="[Texto]" custT="1"/>
      <dgm:spPr/>
      <dgm:t>
        <a:bodyPr/>
        <a:lstStyle/>
        <a:p>
          <a:r>
            <a:rPr lang="ro-RO" sz="2000" b="1" dirty="0" smtClean="0">
              <a:solidFill>
                <a:srgbClr val="D3EB73"/>
              </a:solidFill>
              <a:effectLst>
                <a:outerShdw blurRad="38100" dist="38100" dir="2700000" algn="tl">
                  <a:srgbClr val="000000">
                    <a:alpha val="43137"/>
                  </a:srgbClr>
                </a:outerShdw>
              </a:effectLst>
            </a:rPr>
            <a:t>Cei </a:t>
          </a:r>
          <a:r>
            <a:rPr lang="ro-RO" sz="2000" b="1" dirty="0" smtClean="0">
              <a:solidFill>
                <a:srgbClr val="D3EB73"/>
              </a:solidFill>
              <a:effectLst>
                <a:outerShdw blurRad="38100" dist="38100" dir="2700000" algn="tl">
                  <a:srgbClr val="000000">
                    <a:alpha val="43137"/>
                  </a:srgbClr>
                </a:outerShdw>
              </a:effectLst>
            </a:rPr>
            <a:t>morţi </a:t>
          </a:r>
          <a:r>
            <a:rPr lang="ro-RO" sz="2000" b="1" dirty="0" smtClean="0">
              <a:solidFill>
                <a:srgbClr val="D3EB73"/>
              </a:solidFill>
              <a:effectLst>
                <a:outerShdw blurRad="38100" dist="38100" dir="2700000" algn="tl">
                  <a:srgbClr val="000000">
                    <a:alpha val="43137"/>
                  </a:srgbClr>
                </a:outerShdw>
              </a:effectLst>
            </a:rPr>
            <a:t>în Hristos vor învia într-un trup</a:t>
          </a:r>
          <a:r>
            <a:rPr lang="es-ES" sz="2000" b="1" dirty="0" smtClean="0">
              <a:solidFill>
                <a:srgbClr val="D3EB73"/>
              </a:solidFill>
              <a:effectLst>
                <a:outerShdw blurRad="38100" dist="38100" dir="2700000" algn="tl">
                  <a:srgbClr val="000000">
                    <a:alpha val="43137"/>
                  </a:srgbClr>
                </a:outerShdw>
              </a:effectLst>
            </a:rPr>
            <a:t> </a:t>
          </a:r>
          <a:r>
            <a:rPr lang="ro-RO" sz="2000" b="1" dirty="0" smtClean="0">
              <a:solidFill>
                <a:srgbClr val="D3EB73"/>
              </a:solidFill>
              <a:effectLst>
                <a:outerShdw blurRad="38100" dist="38100" dir="2700000" algn="tl">
                  <a:srgbClr val="000000">
                    <a:alpha val="43137"/>
                  </a:srgbClr>
                </a:outerShdw>
              </a:effectLst>
            </a:rPr>
            <a:t>neîntinat</a:t>
          </a:r>
          <a:endParaRPr lang="es-ES" sz="2000" b="1" dirty="0">
            <a:solidFill>
              <a:srgbClr val="D3EB73"/>
            </a:solidFill>
            <a:effectLst>
              <a:outerShdw blurRad="38100" dist="38100" dir="2700000" algn="tl">
                <a:srgbClr val="000000">
                  <a:alpha val="43137"/>
                </a:srgbClr>
              </a:outerShdw>
            </a:effectLst>
          </a:endParaRPr>
        </a:p>
      </dgm:t>
    </dgm:pt>
    <dgm:pt modelId="{A9CB6947-4D5D-41F0-BBE9-B3FC6CD5165D}" type="parTrans" cxnId="{5D7E36B9-9FE8-4915-99DA-0AA56B029FD7}">
      <dgm:prSet/>
      <dgm:spPr/>
      <dgm:t>
        <a:bodyPr/>
        <a:lstStyle/>
        <a:p>
          <a:endParaRPr lang="es-ES" sz="2000" b="1"/>
        </a:p>
      </dgm:t>
    </dgm:pt>
    <dgm:pt modelId="{9A13281D-8F83-4129-ADAC-681CED3EF719}" type="sibTrans" cxnId="{5D7E36B9-9FE8-4915-99DA-0AA56B029FD7}">
      <dgm:prSet/>
      <dgm:spPr/>
      <dgm:t>
        <a:bodyPr/>
        <a:lstStyle/>
        <a:p>
          <a:endParaRPr lang="es-ES" sz="2000" b="1"/>
        </a:p>
      </dgm:t>
    </dgm:pt>
    <dgm:pt modelId="{FE3453AE-282F-426A-9B1D-6EB9BFFB11AF}">
      <dgm:prSet phldrT="[Texto]" custT="1"/>
      <dgm:spPr/>
      <dgm:t>
        <a:bodyPr/>
        <a:lstStyle/>
        <a:p>
          <a:r>
            <a:rPr lang="ro-RO" sz="2000" b="1" dirty="0" smtClean="0">
              <a:solidFill>
                <a:srgbClr val="FF99CC"/>
              </a:solidFill>
              <a:effectLst>
                <a:outerShdw blurRad="38100" dist="38100" dir="2700000" algn="tl">
                  <a:srgbClr val="000000">
                    <a:alpha val="43137"/>
                  </a:srgbClr>
                </a:outerShdw>
              </a:effectLst>
            </a:rPr>
            <a:t>Sfinţii </a:t>
          </a:r>
          <a:r>
            <a:rPr lang="ro-RO" sz="2000" b="1" dirty="0" smtClean="0">
              <a:solidFill>
                <a:srgbClr val="FF99CC"/>
              </a:solidFill>
              <a:effectLst>
                <a:outerShdw blurRad="38100" dist="38100" dir="2700000" algn="tl">
                  <a:srgbClr val="000000">
                    <a:alpha val="43137"/>
                  </a:srgbClr>
                </a:outerShdw>
              </a:effectLst>
            </a:rPr>
            <a:t>în </a:t>
          </a:r>
          <a:r>
            <a:rPr lang="ro-RO" sz="2000" b="1" dirty="0" smtClean="0">
              <a:solidFill>
                <a:srgbClr val="FF99CC"/>
              </a:solidFill>
              <a:effectLst>
                <a:outerShdw blurRad="38100" dist="38100" dir="2700000" algn="tl">
                  <a:srgbClr val="000000">
                    <a:alpha val="43137"/>
                  </a:srgbClr>
                </a:outerShdw>
              </a:effectLst>
            </a:rPr>
            <a:t>viaţă </a:t>
          </a:r>
          <a:r>
            <a:rPr lang="ro-RO" sz="2000" b="1" dirty="0" smtClean="0">
              <a:solidFill>
                <a:srgbClr val="FF99CC"/>
              </a:solidFill>
              <a:effectLst>
                <a:outerShdw blurRad="38100" dist="38100" dir="2700000" algn="tl">
                  <a:srgbClr val="000000">
                    <a:alpha val="43137"/>
                  </a:srgbClr>
                </a:outerShdw>
              </a:effectLst>
            </a:rPr>
            <a:t>vor fi </a:t>
          </a:r>
          <a:r>
            <a:rPr lang="ro-RO" sz="2000" b="1" dirty="0" smtClean="0">
              <a:solidFill>
                <a:srgbClr val="FF99CC"/>
              </a:solidFill>
              <a:effectLst>
                <a:outerShdw blurRad="38100" dist="38100" dir="2700000" algn="tl">
                  <a:srgbClr val="000000">
                    <a:alpha val="43137"/>
                  </a:srgbClr>
                </a:outerShdw>
              </a:effectLst>
            </a:rPr>
            <a:t>transformaţi</a:t>
          </a:r>
          <a:endParaRPr lang="es-ES" sz="2000" b="1" dirty="0">
            <a:solidFill>
              <a:srgbClr val="FF99CC"/>
            </a:solidFill>
            <a:effectLst>
              <a:outerShdw blurRad="38100" dist="38100" dir="2700000" algn="tl">
                <a:srgbClr val="000000">
                  <a:alpha val="43137"/>
                </a:srgbClr>
              </a:outerShdw>
            </a:effectLst>
          </a:endParaRPr>
        </a:p>
      </dgm:t>
    </dgm:pt>
    <dgm:pt modelId="{A978666B-81D0-45BB-BB10-C063558CA71A}" type="parTrans" cxnId="{C23D2D67-AD07-4621-A323-FDC9CD2BCC70}">
      <dgm:prSet/>
      <dgm:spPr/>
      <dgm:t>
        <a:bodyPr/>
        <a:lstStyle/>
        <a:p>
          <a:endParaRPr lang="es-ES" sz="2000" b="1"/>
        </a:p>
      </dgm:t>
    </dgm:pt>
    <dgm:pt modelId="{CF79F36F-117D-424C-BC96-CE8ED0C83E2D}" type="sibTrans" cxnId="{C23D2D67-AD07-4621-A323-FDC9CD2BCC70}">
      <dgm:prSet/>
      <dgm:spPr/>
      <dgm:t>
        <a:bodyPr/>
        <a:lstStyle/>
        <a:p>
          <a:endParaRPr lang="es-ES" sz="2000" b="1"/>
        </a:p>
      </dgm:t>
    </dgm:pt>
    <dgm:pt modelId="{BDAEBEC3-58CA-4E3A-A131-D039B94A4E7A}">
      <dgm:prSet phldrT="[Texto]" custT="1"/>
      <dgm:spPr/>
      <dgm:t>
        <a:bodyPr/>
        <a:lstStyle/>
        <a:p>
          <a:r>
            <a:rPr lang="ro-RO" sz="2000" b="1" dirty="0" smtClean="0">
              <a:solidFill>
                <a:schemeClr val="tx2">
                  <a:lumMod val="40000"/>
                  <a:lumOff val="60000"/>
                </a:schemeClr>
              </a:solidFill>
              <a:effectLst>
                <a:outerShdw blurRad="38100" dist="38100" dir="2700000" algn="tl">
                  <a:srgbClr val="000000">
                    <a:alpha val="43137"/>
                  </a:srgbClr>
                </a:outerShdw>
              </a:effectLst>
            </a:rPr>
            <a:t>Ne vom </a:t>
          </a:r>
          <a:r>
            <a:rPr lang="ro-RO" sz="2000" b="1" dirty="0" smtClean="0">
              <a:solidFill>
                <a:schemeClr val="tx2">
                  <a:lumMod val="40000"/>
                  <a:lumOff val="60000"/>
                </a:schemeClr>
              </a:solidFill>
              <a:effectLst>
                <a:outerShdw blurRad="38100" dist="38100" dir="2700000" algn="tl">
                  <a:srgbClr val="000000">
                    <a:alpha val="43137"/>
                  </a:srgbClr>
                </a:outerShdw>
              </a:effectLst>
            </a:rPr>
            <a:t>înălţa </a:t>
          </a:r>
          <a:r>
            <a:rPr lang="ro-RO" sz="2000" b="1" dirty="0" smtClean="0">
              <a:solidFill>
                <a:schemeClr val="tx2">
                  <a:lumMod val="40000"/>
                  <a:lumOff val="60000"/>
                </a:schemeClr>
              </a:solidFill>
              <a:effectLst>
                <a:outerShdw blurRad="38100" dist="38100" dir="2700000" algn="tl">
                  <a:srgbClr val="000000">
                    <a:alpha val="43137"/>
                  </a:srgbClr>
                </a:outerShdw>
              </a:effectLst>
            </a:rPr>
            <a:t>împre-ună la cer pentru a fi totdeauna cu Isus </a:t>
          </a:r>
          <a:endParaRPr lang="es-ES" sz="2000" b="1" dirty="0">
            <a:solidFill>
              <a:schemeClr val="tx2">
                <a:lumMod val="40000"/>
                <a:lumOff val="60000"/>
              </a:schemeClr>
            </a:solidFill>
            <a:effectLst>
              <a:outerShdw blurRad="38100" dist="38100" dir="2700000" algn="tl">
                <a:srgbClr val="000000">
                  <a:alpha val="43137"/>
                </a:srgbClr>
              </a:outerShdw>
            </a:effectLst>
          </a:endParaRPr>
        </a:p>
      </dgm:t>
    </dgm:pt>
    <dgm:pt modelId="{92E01F65-F9BD-4F36-9393-88D3A905E634}" type="parTrans" cxnId="{076AD54C-472B-4FFA-80AB-DF6765C686D1}">
      <dgm:prSet/>
      <dgm:spPr/>
      <dgm:t>
        <a:bodyPr/>
        <a:lstStyle/>
        <a:p>
          <a:endParaRPr lang="es-ES" sz="2000" b="1"/>
        </a:p>
      </dgm:t>
    </dgm:pt>
    <dgm:pt modelId="{54954322-9938-474D-AA93-9C89F59C5365}" type="sibTrans" cxnId="{076AD54C-472B-4FFA-80AB-DF6765C686D1}">
      <dgm:prSet/>
      <dgm:spPr/>
      <dgm:t>
        <a:bodyPr/>
        <a:lstStyle/>
        <a:p>
          <a:endParaRPr lang="es-ES" sz="2000" b="1"/>
        </a:p>
      </dgm:t>
    </dgm:pt>
    <dgm:pt modelId="{4B90BEBF-B635-4309-BE7C-14B57DB48761}" type="pres">
      <dgm:prSet presAssocID="{91A758E6-E7D4-480B-B2BC-9F0F1232FA8C}" presName="Name0" presStyleCnt="0">
        <dgm:presLayoutVars>
          <dgm:dir/>
          <dgm:resizeHandles val="exact"/>
        </dgm:presLayoutVars>
      </dgm:prSet>
      <dgm:spPr/>
      <dgm:t>
        <a:bodyPr/>
        <a:lstStyle/>
        <a:p>
          <a:endParaRPr lang="en-US"/>
        </a:p>
      </dgm:t>
    </dgm:pt>
    <dgm:pt modelId="{0FFC0B6A-50C4-46F7-9FAB-F91D8E83450E}" type="pres">
      <dgm:prSet presAssocID="{A599A6CD-B6B5-4B06-BA63-26DA63FA7C4C}" presName="compNode" presStyleCnt="0"/>
      <dgm:spPr/>
    </dgm:pt>
    <dgm:pt modelId="{CB5FAFFD-F033-4FEA-878F-65D8AAC8CCCD}" type="pres">
      <dgm:prSet presAssocID="{A599A6CD-B6B5-4B06-BA63-26DA63FA7C4C}" presName="pictRect" presStyleLbl="node1" presStyleIdx="0" presStyleCnt="3"/>
      <dgm:spPr>
        <a:blipFill rotWithShape="1">
          <a:blip xmlns:r="http://schemas.openxmlformats.org/officeDocument/2006/relationships" r:embed="rId1"/>
          <a:srcRect/>
          <a:stretch>
            <a:fillRect t="-47000" b="-47000"/>
          </a:stretch>
        </a:blipFill>
      </dgm:spPr>
    </dgm:pt>
    <dgm:pt modelId="{E13A2D2A-9D81-4E68-8D1D-AAE501A6BAC9}" type="pres">
      <dgm:prSet presAssocID="{A599A6CD-B6B5-4B06-BA63-26DA63FA7C4C}" presName="textRect" presStyleLbl="revTx" presStyleIdx="0" presStyleCnt="3">
        <dgm:presLayoutVars>
          <dgm:bulletEnabled val="1"/>
        </dgm:presLayoutVars>
      </dgm:prSet>
      <dgm:spPr/>
      <dgm:t>
        <a:bodyPr/>
        <a:lstStyle/>
        <a:p>
          <a:endParaRPr lang="en-US"/>
        </a:p>
      </dgm:t>
    </dgm:pt>
    <dgm:pt modelId="{C07D4269-8E5A-47CE-8AE0-6F7B96324958}" type="pres">
      <dgm:prSet presAssocID="{9A13281D-8F83-4129-ADAC-681CED3EF719}" presName="sibTrans" presStyleLbl="sibTrans2D1" presStyleIdx="0" presStyleCnt="0"/>
      <dgm:spPr/>
      <dgm:t>
        <a:bodyPr/>
        <a:lstStyle/>
        <a:p>
          <a:endParaRPr lang="en-US"/>
        </a:p>
      </dgm:t>
    </dgm:pt>
    <dgm:pt modelId="{CDDEBDD8-DE34-4F42-BF5B-BBCFE6C30FDF}" type="pres">
      <dgm:prSet presAssocID="{FE3453AE-282F-426A-9B1D-6EB9BFFB11AF}" presName="compNode" presStyleCnt="0"/>
      <dgm:spPr/>
    </dgm:pt>
    <dgm:pt modelId="{4E153F1B-EA58-4158-8F2F-9E1783A1DF53}" type="pres">
      <dgm:prSet presAssocID="{FE3453AE-282F-426A-9B1D-6EB9BFFB11AF}" presName="pictRect" presStyleLbl="node1" presStyleIdx="1" presStyleCnt="3"/>
      <dgm:spPr>
        <a:blipFill rotWithShape="1">
          <a:blip xmlns:r="http://schemas.openxmlformats.org/officeDocument/2006/relationships" r:embed="rId2"/>
          <a:srcRect/>
          <a:stretch>
            <a:fillRect t="-4000" b="-4000"/>
          </a:stretch>
        </a:blipFill>
      </dgm:spPr>
    </dgm:pt>
    <dgm:pt modelId="{5C2DBD9B-F6AB-4F45-B8D0-16C8667ED33D}" type="pres">
      <dgm:prSet presAssocID="{FE3453AE-282F-426A-9B1D-6EB9BFFB11AF}" presName="textRect" presStyleLbl="revTx" presStyleIdx="1" presStyleCnt="3">
        <dgm:presLayoutVars>
          <dgm:bulletEnabled val="1"/>
        </dgm:presLayoutVars>
      </dgm:prSet>
      <dgm:spPr/>
      <dgm:t>
        <a:bodyPr/>
        <a:lstStyle/>
        <a:p>
          <a:endParaRPr lang="en-US"/>
        </a:p>
      </dgm:t>
    </dgm:pt>
    <dgm:pt modelId="{A45F14FD-3FAE-46CE-8D56-6ED79CB4CBD2}" type="pres">
      <dgm:prSet presAssocID="{CF79F36F-117D-424C-BC96-CE8ED0C83E2D}" presName="sibTrans" presStyleLbl="sibTrans2D1" presStyleIdx="0" presStyleCnt="0"/>
      <dgm:spPr/>
      <dgm:t>
        <a:bodyPr/>
        <a:lstStyle/>
        <a:p>
          <a:endParaRPr lang="en-US"/>
        </a:p>
      </dgm:t>
    </dgm:pt>
    <dgm:pt modelId="{A8F280F8-2418-41C4-A596-30D99CCDF59D}" type="pres">
      <dgm:prSet presAssocID="{BDAEBEC3-58CA-4E3A-A131-D039B94A4E7A}" presName="compNode" presStyleCnt="0"/>
      <dgm:spPr/>
    </dgm:pt>
    <dgm:pt modelId="{02459C63-0780-4F71-8A29-05165C9F61EA}" type="pres">
      <dgm:prSet presAssocID="{BDAEBEC3-58CA-4E3A-A131-D039B94A4E7A}" presName="pictRect" presStyleLbl="node1" presStyleIdx="2" presStyleCnt="3"/>
      <dgm:spPr>
        <a:blipFill rotWithShape="1">
          <a:blip xmlns:r="http://schemas.openxmlformats.org/officeDocument/2006/relationships" r:embed="rId3"/>
          <a:srcRect/>
          <a:stretch>
            <a:fillRect t="-4000" b="-4000"/>
          </a:stretch>
        </a:blipFill>
      </dgm:spPr>
    </dgm:pt>
    <dgm:pt modelId="{D1571B21-D092-46AB-8493-A2E47B6FB959}" type="pres">
      <dgm:prSet presAssocID="{BDAEBEC3-58CA-4E3A-A131-D039B94A4E7A}" presName="textRect" presStyleLbl="revTx" presStyleIdx="2" presStyleCnt="3">
        <dgm:presLayoutVars>
          <dgm:bulletEnabled val="1"/>
        </dgm:presLayoutVars>
      </dgm:prSet>
      <dgm:spPr/>
      <dgm:t>
        <a:bodyPr/>
        <a:lstStyle/>
        <a:p>
          <a:endParaRPr lang="en-US"/>
        </a:p>
      </dgm:t>
    </dgm:pt>
  </dgm:ptLst>
  <dgm:cxnLst>
    <dgm:cxn modelId="{51FBE38C-2C7D-4063-8F81-B7BC34051EC4}" type="presOf" srcId="{CF79F36F-117D-424C-BC96-CE8ED0C83E2D}" destId="{A45F14FD-3FAE-46CE-8D56-6ED79CB4CBD2}" srcOrd="0" destOrd="0" presId="urn:microsoft.com/office/officeart/2005/8/layout/pList1#1"/>
    <dgm:cxn modelId="{3BD4F348-FF50-4179-92F6-72AE5FC6DEAF}" type="presOf" srcId="{A599A6CD-B6B5-4B06-BA63-26DA63FA7C4C}" destId="{E13A2D2A-9D81-4E68-8D1D-AAE501A6BAC9}" srcOrd="0" destOrd="0" presId="urn:microsoft.com/office/officeart/2005/8/layout/pList1#1"/>
    <dgm:cxn modelId="{71EA2F16-AF7D-46D7-B235-96E86A62BAAE}" type="presOf" srcId="{91A758E6-E7D4-480B-B2BC-9F0F1232FA8C}" destId="{4B90BEBF-B635-4309-BE7C-14B57DB48761}" srcOrd="0" destOrd="0" presId="urn:microsoft.com/office/officeart/2005/8/layout/pList1#1"/>
    <dgm:cxn modelId="{62D2D2DF-CF87-4AAE-ADA4-E2484B7CCCE4}" type="presOf" srcId="{9A13281D-8F83-4129-ADAC-681CED3EF719}" destId="{C07D4269-8E5A-47CE-8AE0-6F7B96324958}" srcOrd="0" destOrd="0" presId="urn:microsoft.com/office/officeart/2005/8/layout/pList1#1"/>
    <dgm:cxn modelId="{5D7E36B9-9FE8-4915-99DA-0AA56B029FD7}" srcId="{91A758E6-E7D4-480B-B2BC-9F0F1232FA8C}" destId="{A599A6CD-B6B5-4B06-BA63-26DA63FA7C4C}" srcOrd="0" destOrd="0" parTransId="{A9CB6947-4D5D-41F0-BBE9-B3FC6CD5165D}" sibTransId="{9A13281D-8F83-4129-ADAC-681CED3EF719}"/>
    <dgm:cxn modelId="{320460CB-D127-4F40-AFC9-53A469EAA7EC}" type="presOf" srcId="{BDAEBEC3-58CA-4E3A-A131-D039B94A4E7A}" destId="{D1571B21-D092-46AB-8493-A2E47B6FB959}" srcOrd="0" destOrd="0" presId="urn:microsoft.com/office/officeart/2005/8/layout/pList1#1"/>
    <dgm:cxn modelId="{076AD54C-472B-4FFA-80AB-DF6765C686D1}" srcId="{91A758E6-E7D4-480B-B2BC-9F0F1232FA8C}" destId="{BDAEBEC3-58CA-4E3A-A131-D039B94A4E7A}" srcOrd="2" destOrd="0" parTransId="{92E01F65-F9BD-4F36-9393-88D3A905E634}" sibTransId="{54954322-9938-474D-AA93-9C89F59C5365}"/>
    <dgm:cxn modelId="{C23D2D67-AD07-4621-A323-FDC9CD2BCC70}" srcId="{91A758E6-E7D4-480B-B2BC-9F0F1232FA8C}" destId="{FE3453AE-282F-426A-9B1D-6EB9BFFB11AF}" srcOrd="1" destOrd="0" parTransId="{A978666B-81D0-45BB-BB10-C063558CA71A}" sibTransId="{CF79F36F-117D-424C-BC96-CE8ED0C83E2D}"/>
    <dgm:cxn modelId="{B911787E-E998-4B26-851E-BEB38C05E6D9}" type="presOf" srcId="{FE3453AE-282F-426A-9B1D-6EB9BFFB11AF}" destId="{5C2DBD9B-F6AB-4F45-B8D0-16C8667ED33D}" srcOrd="0" destOrd="0" presId="urn:microsoft.com/office/officeart/2005/8/layout/pList1#1"/>
    <dgm:cxn modelId="{51CBBB23-FE8F-4A6A-B1D1-65310FEC0A36}" type="presParOf" srcId="{4B90BEBF-B635-4309-BE7C-14B57DB48761}" destId="{0FFC0B6A-50C4-46F7-9FAB-F91D8E83450E}" srcOrd="0" destOrd="0" presId="urn:microsoft.com/office/officeart/2005/8/layout/pList1#1"/>
    <dgm:cxn modelId="{5E49D9E3-0583-4AEC-A48C-07A0BBA362FE}" type="presParOf" srcId="{0FFC0B6A-50C4-46F7-9FAB-F91D8E83450E}" destId="{CB5FAFFD-F033-4FEA-878F-65D8AAC8CCCD}" srcOrd="0" destOrd="0" presId="urn:microsoft.com/office/officeart/2005/8/layout/pList1#1"/>
    <dgm:cxn modelId="{35188EB9-B4C3-4260-A01D-996BE8F93059}" type="presParOf" srcId="{0FFC0B6A-50C4-46F7-9FAB-F91D8E83450E}" destId="{E13A2D2A-9D81-4E68-8D1D-AAE501A6BAC9}" srcOrd="1" destOrd="0" presId="urn:microsoft.com/office/officeart/2005/8/layout/pList1#1"/>
    <dgm:cxn modelId="{F9860F89-FFCF-49BB-AFA1-452045E3D9EA}" type="presParOf" srcId="{4B90BEBF-B635-4309-BE7C-14B57DB48761}" destId="{C07D4269-8E5A-47CE-8AE0-6F7B96324958}" srcOrd="1" destOrd="0" presId="urn:microsoft.com/office/officeart/2005/8/layout/pList1#1"/>
    <dgm:cxn modelId="{2E8F1847-C8C7-4551-BDF2-40D375C9CC4E}" type="presParOf" srcId="{4B90BEBF-B635-4309-BE7C-14B57DB48761}" destId="{CDDEBDD8-DE34-4F42-BF5B-BBCFE6C30FDF}" srcOrd="2" destOrd="0" presId="urn:microsoft.com/office/officeart/2005/8/layout/pList1#1"/>
    <dgm:cxn modelId="{0E62D974-071A-472A-95C5-1022BA941FB0}" type="presParOf" srcId="{CDDEBDD8-DE34-4F42-BF5B-BBCFE6C30FDF}" destId="{4E153F1B-EA58-4158-8F2F-9E1783A1DF53}" srcOrd="0" destOrd="0" presId="urn:microsoft.com/office/officeart/2005/8/layout/pList1#1"/>
    <dgm:cxn modelId="{F1DBDC14-048D-4B08-8937-9D0190E13999}" type="presParOf" srcId="{CDDEBDD8-DE34-4F42-BF5B-BBCFE6C30FDF}" destId="{5C2DBD9B-F6AB-4F45-B8D0-16C8667ED33D}" srcOrd="1" destOrd="0" presId="urn:microsoft.com/office/officeart/2005/8/layout/pList1#1"/>
    <dgm:cxn modelId="{7CE2B5CF-380A-4EDF-A684-688FCFF9D4C7}" type="presParOf" srcId="{4B90BEBF-B635-4309-BE7C-14B57DB48761}" destId="{A45F14FD-3FAE-46CE-8D56-6ED79CB4CBD2}" srcOrd="3" destOrd="0" presId="urn:microsoft.com/office/officeart/2005/8/layout/pList1#1"/>
    <dgm:cxn modelId="{70082CE3-461D-4656-90C5-974FD04C3D98}" type="presParOf" srcId="{4B90BEBF-B635-4309-BE7C-14B57DB48761}" destId="{A8F280F8-2418-41C4-A596-30D99CCDF59D}" srcOrd="4" destOrd="0" presId="urn:microsoft.com/office/officeart/2005/8/layout/pList1#1"/>
    <dgm:cxn modelId="{AB2C3D48-8895-47C5-AE9E-844FF6DE750A}" type="presParOf" srcId="{A8F280F8-2418-41C4-A596-30D99CCDF59D}" destId="{02459C63-0780-4F71-8A29-05165C9F61EA}" srcOrd="0" destOrd="0" presId="urn:microsoft.com/office/officeart/2005/8/layout/pList1#1"/>
    <dgm:cxn modelId="{2A348B01-A7BA-42A0-B3EC-4802C3C66C1A}" type="presParOf" srcId="{A8F280F8-2418-41C4-A596-30D99CCDF59D}" destId="{D1571B21-D092-46AB-8493-A2E47B6FB959}"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5FAFFD-F033-4FEA-878F-65D8AAC8CCCD}">
      <dsp:nvSpPr>
        <dsp:cNvPr id="0" name=""/>
        <dsp:cNvSpPr/>
      </dsp:nvSpPr>
      <dsp:spPr>
        <a:xfrm>
          <a:off x="1702" y="52326"/>
          <a:ext cx="2701368" cy="1861243"/>
        </a:xfrm>
        <a:prstGeom prst="roundRect">
          <a:avLst/>
        </a:prstGeom>
        <a:blipFill rotWithShape="1">
          <a:blip xmlns:r="http://schemas.openxmlformats.org/officeDocument/2006/relationships" r:embed="rId1"/>
          <a:srcRect/>
          <a:stretch>
            <a:fillRect t="-47000" b="-47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3A2D2A-9D81-4E68-8D1D-AAE501A6BAC9}">
      <dsp:nvSpPr>
        <dsp:cNvPr id="0" name=""/>
        <dsp:cNvSpPr/>
      </dsp:nvSpPr>
      <dsp:spPr>
        <a:xfrm>
          <a:off x="1702" y="1913569"/>
          <a:ext cx="2701368" cy="100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ro-RO" sz="2000" b="1" kern="1200" dirty="0" smtClean="0">
              <a:solidFill>
                <a:srgbClr val="D3EB73"/>
              </a:solidFill>
              <a:effectLst>
                <a:outerShdw blurRad="38100" dist="38100" dir="2700000" algn="tl">
                  <a:srgbClr val="000000">
                    <a:alpha val="43137"/>
                  </a:srgbClr>
                </a:outerShdw>
              </a:effectLst>
            </a:rPr>
            <a:t>Cei </a:t>
          </a:r>
          <a:r>
            <a:rPr lang="ro-RO" sz="2000" b="1" kern="1200" dirty="0" smtClean="0">
              <a:solidFill>
                <a:srgbClr val="D3EB73"/>
              </a:solidFill>
              <a:effectLst>
                <a:outerShdw blurRad="38100" dist="38100" dir="2700000" algn="tl">
                  <a:srgbClr val="000000">
                    <a:alpha val="43137"/>
                  </a:srgbClr>
                </a:outerShdw>
              </a:effectLst>
            </a:rPr>
            <a:t>morţi </a:t>
          </a:r>
          <a:r>
            <a:rPr lang="ro-RO" sz="2000" b="1" kern="1200" dirty="0" smtClean="0">
              <a:solidFill>
                <a:srgbClr val="D3EB73"/>
              </a:solidFill>
              <a:effectLst>
                <a:outerShdw blurRad="38100" dist="38100" dir="2700000" algn="tl">
                  <a:srgbClr val="000000">
                    <a:alpha val="43137"/>
                  </a:srgbClr>
                </a:outerShdw>
              </a:effectLst>
            </a:rPr>
            <a:t>în Hristos vor învia într-un trup</a:t>
          </a:r>
          <a:r>
            <a:rPr lang="es-ES" sz="2000" b="1" kern="1200" dirty="0" smtClean="0">
              <a:solidFill>
                <a:srgbClr val="D3EB73"/>
              </a:solidFill>
              <a:effectLst>
                <a:outerShdw blurRad="38100" dist="38100" dir="2700000" algn="tl">
                  <a:srgbClr val="000000">
                    <a:alpha val="43137"/>
                  </a:srgbClr>
                </a:outerShdw>
              </a:effectLst>
            </a:rPr>
            <a:t> </a:t>
          </a:r>
          <a:r>
            <a:rPr lang="ro-RO" sz="2000" b="1" kern="1200" dirty="0" smtClean="0">
              <a:solidFill>
                <a:srgbClr val="D3EB73"/>
              </a:solidFill>
              <a:effectLst>
                <a:outerShdw blurRad="38100" dist="38100" dir="2700000" algn="tl">
                  <a:srgbClr val="000000">
                    <a:alpha val="43137"/>
                  </a:srgbClr>
                </a:outerShdw>
              </a:effectLst>
            </a:rPr>
            <a:t>neîntinat</a:t>
          </a:r>
          <a:endParaRPr lang="es-ES" sz="2000" b="1" kern="1200" dirty="0">
            <a:solidFill>
              <a:srgbClr val="D3EB73"/>
            </a:solidFill>
            <a:effectLst>
              <a:outerShdw blurRad="38100" dist="38100" dir="2700000" algn="tl">
                <a:srgbClr val="000000">
                  <a:alpha val="43137"/>
                </a:srgbClr>
              </a:outerShdw>
            </a:effectLst>
          </a:endParaRPr>
        </a:p>
      </dsp:txBody>
      <dsp:txXfrm>
        <a:off x="1702" y="1913569"/>
        <a:ext cx="2701368" cy="1002207"/>
      </dsp:txXfrm>
    </dsp:sp>
    <dsp:sp modelId="{4E153F1B-EA58-4158-8F2F-9E1783A1DF53}">
      <dsp:nvSpPr>
        <dsp:cNvPr id="0" name=""/>
        <dsp:cNvSpPr/>
      </dsp:nvSpPr>
      <dsp:spPr>
        <a:xfrm>
          <a:off x="2973321" y="52326"/>
          <a:ext cx="2701368" cy="1861243"/>
        </a:xfrm>
        <a:prstGeom prst="roundRect">
          <a:avLst/>
        </a:prstGeom>
        <a:blipFill rotWithShape="1">
          <a:blip xmlns:r="http://schemas.openxmlformats.org/officeDocument/2006/relationships" r:embed="rId2"/>
          <a:srcRect/>
          <a:stretch>
            <a:fillRect t="-4000" b="-4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2DBD9B-F6AB-4F45-B8D0-16C8667ED33D}">
      <dsp:nvSpPr>
        <dsp:cNvPr id="0" name=""/>
        <dsp:cNvSpPr/>
      </dsp:nvSpPr>
      <dsp:spPr>
        <a:xfrm>
          <a:off x="2973321" y="1913569"/>
          <a:ext cx="2701368" cy="100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ro-RO" sz="2000" b="1" kern="1200" dirty="0" smtClean="0">
              <a:solidFill>
                <a:srgbClr val="FF99CC"/>
              </a:solidFill>
              <a:effectLst>
                <a:outerShdw blurRad="38100" dist="38100" dir="2700000" algn="tl">
                  <a:srgbClr val="000000">
                    <a:alpha val="43137"/>
                  </a:srgbClr>
                </a:outerShdw>
              </a:effectLst>
            </a:rPr>
            <a:t>Sfinţii </a:t>
          </a:r>
          <a:r>
            <a:rPr lang="ro-RO" sz="2000" b="1" kern="1200" dirty="0" smtClean="0">
              <a:solidFill>
                <a:srgbClr val="FF99CC"/>
              </a:solidFill>
              <a:effectLst>
                <a:outerShdw blurRad="38100" dist="38100" dir="2700000" algn="tl">
                  <a:srgbClr val="000000">
                    <a:alpha val="43137"/>
                  </a:srgbClr>
                </a:outerShdw>
              </a:effectLst>
            </a:rPr>
            <a:t>în </a:t>
          </a:r>
          <a:r>
            <a:rPr lang="ro-RO" sz="2000" b="1" kern="1200" dirty="0" smtClean="0">
              <a:solidFill>
                <a:srgbClr val="FF99CC"/>
              </a:solidFill>
              <a:effectLst>
                <a:outerShdw blurRad="38100" dist="38100" dir="2700000" algn="tl">
                  <a:srgbClr val="000000">
                    <a:alpha val="43137"/>
                  </a:srgbClr>
                </a:outerShdw>
              </a:effectLst>
            </a:rPr>
            <a:t>viaţă </a:t>
          </a:r>
          <a:r>
            <a:rPr lang="ro-RO" sz="2000" b="1" kern="1200" dirty="0" smtClean="0">
              <a:solidFill>
                <a:srgbClr val="FF99CC"/>
              </a:solidFill>
              <a:effectLst>
                <a:outerShdw blurRad="38100" dist="38100" dir="2700000" algn="tl">
                  <a:srgbClr val="000000">
                    <a:alpha val="43137"/>
                  </a:srgbClr>
                </a:outerShdw>
              </a:effectLst>
            </a:rPr>
            <a:t>vor fi </a:t>
          </a:r>
          <a:r>
            <a:rPr lang="ro-RO" sz="2000" b="1" kern="1200" dirty="0" smtClean="0">
              <a:solidFill>
                <a:srgbClr val="FF99CC"/>
              </a:solidFill>
              <a:effectLst>
                <a:outerShdw blurRad="38100" dist="38100" dir="2700000" algn="tl">
                  <a:srgbClr val="000000">
                    <a:alpha val="43137"/>
                  </a:srgbClr>
                </a:outerShdw>
              </a:effectLst>
            </a:rPr>
            <a:t>transformaţi</a:t>
          </a:r>
          <a:endParaRPr lang="es-ES" sz="2000" b="1" kern="1200" dirty="0">
            <a:solidFill>
              <a:srgbClr val="FF99CC"/>
            </a:solidFill>
            <a:effectLst>
              <a:outerShdw blurRad="38100" dist="38100" dir="2700000" algn="tl">
                <a:srgbClr val="000000">
                  <a:alpha val="43137"/>
                </a:srgbClr>
              </a:outerShdw>
            </a:effectLst>
          </a:endParaRPr>
        </a:p>
      </dsp:txBody>
      <dsp:txXfrm>
        <a:off x="2973321" y="1913569"/>
        <a:ext cx="2701368" cy="1002207"/>
      </dsp:txXfrm>
    </dsp:sp>
    <dsp:sp modelId="{02459C63-0780-4F71-8A29-05165C9F61EA}">
      <dsp:nvSpPr>
        <dsp:cNvPr id="0" name=""/>
        <dsp:cNvSpPr/>
      </dsp:nvSpPr>
      <dsp:spPr>
        <a:xfrm>
          <a:off x="5944940" y="52326"/>
          <a:ext cx="2701368" cy="1861243"/>
        </a:xfrm>
        <a:prstGeom prst="roundRect">
          <a:avLst/>
        </a:prstGeom>
        <a:blipFill rotWithShape="1">
          <a:blip xmlns:r="http://schemas.openxmlformats.org/officeDocument/2006/relationships" r:embed="rId3"/>
          <a:srcRect/>
          <a:stretch>
            <a:fillRect t="-4000" b="-4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1571B21-D092-46AB-8493-A2E47B6FB959}">
      <dsp:nvSpPr>
        <dsp:cNvPr id="0" name=""/>
        <dsp:cNvSpPr/>
      </dsp:nvSpPr>
      <dsp:spPr>
        <a:xfrm>
          <a:off x="5944940" y="1913569"/>
          <a:ext cx="2701368" cy="100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ro-RO" sz="2000" b="1" kern="1200" dirty="0" smtClean="0">
              <a:solidFill>
                <a:schemeClr val="tx2">
                  <a:lumMod val="40000"/>
                  <a:lumOff val="60000"/>
                </a:schemeClr>
              </a:solidFill>
              <a:effectLst>
                <a:outerShdw blurRad="38100" dist="38100" dir="2700000" algn="tl">
                  <a:srgbClr val="000000">
                    <a:alpha val="43137"/>
                  </a:srgbClr>
                </a:outerShdw>
              </a:effectLst>
            </a:rPr>
            <a:t>Ne vom </a:t>
          </a:r>
          <a:r>
            <a:rPr lang="ro-RO" sz="2000" b="1" kern="1200" dirty="0" smtClean="0">
              <a:solidFill>
                <a:schemeClr val="tx2">
                  <a:lumMod val="40000"/>
                  <a:lumOff val="60000"/>
                </a:schemeClr>
              </a:solidFill>
              <a:effectLst>
                <a:outerShdw blurRad="38100" dist="38100" dir="2700000" algn="tl">
                  <a:srgbClr val="000000">
                    <a:alpha val="43137"/>
                  </a:srgbClr>
                </a:outerShdw>
              </a:effectLst>
            </a:rPr>
            <a:t>înălţa </a:t>
          </a:r>
          <a:r>
            <a:rPr lang="ro-RO" sz="2000" b="1" kern="1200" dirty="0" smtClean="0">
              <a:solidFill>
                <a:schemeClr val="tx2">
                  <a:lumMod val="40000"/>
                  <a:lumOff val="60000"/>
                </a:schemeClr>
              </a:solidFill>
              <a:effectLst>
                <a:outerShdw blurRad="38100" dist="38100" dir="2700000" algn="tl">
                  <a:srgbClr val="000000">
                    <a:alpha val="43137"/>
                  </a:srgbClr>
                </a:outerShdw>
              </a:effectLst>
            </a:rPr>
            <a:t>împre-ună la cer pentru a fi totdeauna cu Isus </a:t>
          </a:r>
          <a:endParaRPr lang="es-ES" sz="2000" b="1" kern="1200" dirty="0">
            <a:solidFill>
              <a:schemeClr val="tx2">
                <a:lumMod val="40000"/>
                <a:lumOff val="60000"/>
              </a:schemeClr>
            </a:solidFill>
            <a:effectLst>
              <a:outerShdw blurRad="38100" dist="38100" dir="2700000" algn="tl">
                <a:srgbClr val="000000">
                  <a:alpha val="43137"/>
                </a:srgbClr>
              </a:outerShdw>
            </a:effectLst>
          </a:endParaRPr>
        </a:p>
      </dsp:txBody>
      <dsp:txXfrm>
        <a:off x="5944940" y="1913569"/>
        <a:ext cx="2701368" cy="1002207"/>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2599307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2881665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795559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DABC2-F74B-4132-82FF-C4EB44BAE6BE}" type="datetimeFigureOut">
              <a:rPr lang="es-ES" smtClean="0">
                <a:solidFill>
                  <a:prstClr val="black">
                    <a:tint val="75000"/>
                  </a:prstClr>
                </a:solidFill>
              </a:rPr>
              <a:pPr/>
              <a:t>25/12/2018</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DFBFEF8-29BB-4EAA-B035-F00E8256F51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13421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610262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1193812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1458937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10567203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2488307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1427708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1913914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48012BA-8015-4B38-9B10-79D139CEC996}" type="datetimeFigureOut">
              <a:rPr lang="es-ES" smtClean="0"/>
              <a:pPr/>
              <a:t>25/12/2018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825569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12BA-8015-4B38-9B10-79D139CEC996}" type="datetimeFigureOut">
              <a:rPr lang="es-ES" smtClean="0"/>
              <a:pPr/>
              <a:t>25/12/2018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78973-C02C-4187-9A5A-91CE816710FE}" type="slidenum">
              <a:rPr lang="es-ES" smtClean="0"/>
              <a:pPr/>
              <a:t>‹#›</a:t>
            </a:fld>
            <a:endParaRPr lang="es-ES"/>
          </a:p>
        </p:txBody>
      </p:sp>
    </p:spTree>
    <p:extLst>
      <p:ext uri="{BB962C8B-B14F-4D97-AF65-F5344CB8AC3E}">
        <p14:creationId xmlns:p14="http://schemas.microsoft.com/office/powerpoint/2010/main" xmlns="" val="1085660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D0DABC2-F74B-4132-82FF-C4EB44BAE6BE}" type="datetimeFigureOut">
              <a:rPr lang="es-ES" smtClean="0">
                <a:solidFill>
                  <a:prstClr val="black">
                    <a:tint val="75000"/>
                  </a:prstClr>
                </a:solidFill>
              </a:rPr>
              <a:pPr defTabSz="457200"/>
              <a:t>25/12/2018</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DFBFEF8-29BB-4EAA-B035-F00E8256F516}" type="slidenum">
              <a:rPr lang="es-ES" smtClean="0">
                <a:solidFill>
                  <a:prstClr val="black">
                    <a:tint val="75000"/>
                  </a:prstClr>
                </a:solidFill>
              </a:rPr>
              <a:pPr defTabSz="457200"/>
              <a:t>‹#›</a:t>
            </a:fld>
            <a:endParaRPr lang="es-ES">
              <a:solidFill>
                <a:prstClr val="black">
                  <a:tint val="75000"/>
                </a:prstClr>
              </a:solidFill>
            </a:endParaRPr>
          </a:p>
        </p:txBody>
      </p:sp>
    </p:spTree>
    <p:extLst>
      <p:ext uri="{BB962C8B-B14F-4D97-AF65-F5344CB8AC3E}">
        <p14:creationId xmlns="" xmlns:p14="http://schemas.microsoft.com/office/powerpoint/2010/main" val="276705049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microsoft.com/office/2007/relationships/hdphoto" Target="../media/hdphoto1.wdp"/><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CuadroTexto"/>
          <p:cNvSpPr txBox="1"/>
          <p:nvPr/>
        </p:nvSpPr>
        <p:spPr>
          <a:xfrm>
            <a:off x="3131840" y="-33774"/>
            <a:ext cx="5978330" cy="1446550"/>
          </a:xfrm>
          <a:prstGeom prst="rect">
            <a:avLst/>
          </a:prstGeom>
          <a:noFill/>
        </p:spPr>
        <p:txBody>
          <a:bodyPr wrap="square" rtlCol="0">
            <a:spAutoFit/>
            <a:scene3d>
              <a:camera prst="orthographicFront"/>
              <a:lightRig rig="morning" dir="tl">
                <a:rot lat="0" lon="0" rev="10200000"/>
              </a:lightRig>
            </a:scene3d>
            <a:sp3d extrusionH="25400" contourW="19050">
              <a:bevelT w="38100" h="31750"/>
              <a:contourClr>
                <a:srgbClr val="284009"/>
              </a:contourClr>
            </a:sp3d>
          </a:bodyPr>
          <a:lstStyle>
            <a:defPPr>
              <a:defRPr lang="es-ES"/>
            </a:defPPr>
            <a:lvl1pPr algn="ctr">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ro-RO" dirty="0" smtClean="0">
                <a:gradFill>
                  <a:gsLst>
                    <a:gs pos="0">
                      <a:srgbClr val="B97A13"/>
                    </a:gs>
                    <a:gs pos="75000">
                      <a:srgbClr val="EAA432"/>
                    </a:gs>
                    <a:gs pos="100000">
                      <a:srgbClr val="EEB558"/>
                    </a:gs>
                  </a:gsLst>
                  <a:lin ang="5400000"/>
                </a:gradFill>
                <a:effectLst>
                  <a:glow rad="762000">
                    <a:srgbClr val="BCEC7C">
                      <a:alpha val="68627"/>
                    </a:srgbClr>
                  </a:glow>
                  <a:outerShdw blurRad="50800" dist="39000" dir="5460000" algn="tl">
                    <a:srgbClr val="000000">
                      <a:alpha val="38000"/>
                    </a:srgbClr>
                  </a:outerShdw>
                </a:effectLst>
              </a:rPr>
              <a:t>REFACEREA FINALĂ A </a:t>
            </a:r>
            <a:r>
              <a:rPr lang="ro-RO" dirty="0" smtClean="0">
                <a:gradFill>
                  <a:gsLst>
                    <a:gs pos="0">
                      <a:srgbClr val="B97A13"/>
                    </a:gs>
                    <a:gs pos="75000">
                      <a:srgbClr val="EAA432"/>
                    </a:gs>
                    <a:gs pos="100000">
                      <a:srgbClr val="EEB558"/>
                    </a:gs>
                  </a:gsLst>
                  <a:lin ang="5400000"/>
                </a:gradFill>
                <a:effectLst>
                  <a:glow rad="762000">
                    <a:srgbClr val="BCEC7C">
                      <a:alpha val="68627"/>
                    </a:srgbClr>
                  </a:glow>
                  <a:outerShdw blurRad="50800" dist="39000" dir="5460000" algn="tl">
                    <a:srgbClr val="000000">
                      <a:alpha val="38000"/>
                    </a:srgbClr>
                  </a:outerShdw>
                </a:effectLst>
              </a:rPr>
              <a:t>UNITĂŢII</a:t>
            </a:r>
            <a:endParaRPr lang="ro-RO" dirty="0">
              <a:gradFill>
                <a:gsLst>
                  <a:gs pos="0">
                    <a:srgbClr val="B97A13"/>
                  </a:gs>
                  <a:gs pos="75000">
                    <a:srgbClr val="EAA432"/>
                  </a:gs>
                  <a:gs pos="100000">
                    <a:srgbClr val="EEB558"/>
                  </a:gs>
                </a:gsLst>
                <a:lin ang="5400000"/>
              </a:gradFill>
              <a:effectLst>
                <a:glow rad="762000">
                  <a:srgbClr val="BCEC7C">
                    <a:alpha val="68627"/>
                  </a:srgbClr>
                </a:glow>
                <a:outerShdw blurRad="50800" dist="39000" dir="5460000" algn="tl">
                  <a:srgbClr val="000000">
                    <a:alpha val="38000"/>
                  </a:srgbClr>
                </a:outerShdw>
              </a:effectLst>
            </a:endParaRPr>
          </a:p>
        </p:txBody>
      </p:sp>
      <p:sp>
        <p:nvSpPr>
          <p:cNvPr id="7" name="6 CuadroTexto"/>
          <p:cNvSpPr txBox="1"/>
          <p:nvPr/>
        </p:nvSpPr>
        <p:spPr>
          <a:xfrm>
            <a:off x="5392998" y="6488668"/>
            <a:ext cx="3717172" cy="369332"/>
          </a:xfrm>
          <a:prstGeom prst="rect">
            <a:avLst/>
          </a:prstGeom>
          <a:noFill/>
        </p:spPr>
        <p:txBody>
          <a:bodyPr wrap="none" rtlCol="0">
            <a:spAutoFit/>
          </a:bodyPr>
          <a:lstStyle/>
          <a:p>
            <a:pPr algn="r"/>
            <a:r>
              <a:rPr lang="ro-RO" b="1" dirty="0" smtClean="0"/>
              <a:t>Studiul 13 pentru 29 decembrie 2018</a:t>
            </a:r>
            <a:endParaRPr lang="ro-RO" b="1" dirty="0"/>
          </a:p>
        </p:txBody>
      </p:sp>
    </p:spTree>
    <p:extLst>
      <p:ext uri="{BB962C8B-B14F-4D97-AF65-F5344CB8AC3E}">
        <p14:creationId xmlns:p14="http://schemas.microsoft.com/office/powerpoint/2010/main" xmlns="" val="3934878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2AF06D4-96D4-426B-9AEA-3675132D674A}"/>
              </a:ext>
            </a:extLst>
          </p:cNvPr>
          <p:cNvSpPr/>
          <p:nvPr/>
        </p:nvSpPr>
        <p:spPr>
          <a:xfrm>
            <a:off x="1043608" y="908720"/>
            <a:ext cx="7992888" cy="5478423"/>
          </a:xfrm>
          <a:prstGeom prst="rect">
            <a:avLst/>
          </a:prstGeom>
        </p:spPr>
        <p:txBody>
          <a:bodyPr wrap="square">
            <a:spAutoFit/>
          </a:bodyPr>
          <a:lstStyle/>
          <a:p>
            <a:pPr indent="358775" algn="just">
              <a:spcBef>
                <a:spcPts val="600"/>
              </a:spcBef>
            </a:pPr>
            <a:r>
              <a:rPr lang="ro-RO" sz="2000" dirty="0" smtClean="0">
                <a:latin typeface="Arial Black" panose="020B0A04020102020204" pitchFamily="34" charset="0"/>
              </a:rPr>
              <a:t>„Pe </a:t>
            </a:r>
            <a:r>
              <a:rPr lang="ro-RO" sz="2000" dirty="0" smtClean="0">
                <a:latin typeface="Arial Black" panose="020B0A04020102020204" pitchFamily="34" charset="0"/>
              </a:rPr>
              <a:t>pământul restaurat, cei </a:t>
            </a:r>
            <a:r>
              <a:rPr lang="ro-RO" sz="2000" dirty="0" smtClean="0">
                <a:latin typeface="Arial Black" panose="020B0A04020102020204" pitchFamily="34" charset="0"/>
              </a:rPr>
              <a:t>răscumpăraţi </a:t>
            </a:r>
            <a:r>
              <a:rPr lang="ro-RO" sz="2000" dirty="0" smtClean="0">
                <a:latin typeface="Arial Black" panose="020B0A04020102020204" pitchFamily="34" charset="0"/>
              </a:rPr>
              <a:t>se vor dedica </a:t>
            </a:r>
            <a:r>
              <a:rPr lang="ro-RO" sz="2000" dirty="0" smtClean="0">
                <a:latin typeface="Arial Black" panose="020B0A04020102020204" pitchFamily="34" charset="0"/>
              </a:rPr>
              <a:t>ocupaţiilor </a:t>
            </a:r>
            <a:r>
              <a:rPr lang="ro-RO" sz="2000" dirty="0" smtClean="0">
                <a:latin typeface="Arial Black" panose="020B0A04020102020204" pitchFamily="34" charset="0"/>
              </a:rPr>
              <a:t>care aduceau fericire lui Adam </a:t>
            </a:r>
            <a:r>
              <a:rPr lang="ro-RO" sz="2000" dirty="0" smtClean="0">
                <a:latin typeface="Arial Black" panose="020B0A04020102020204" pitchFamily="34" charset="0"/>
              </a:rPr>
              <a:t>şi </a:t>
            </a:r>
            <a:r>
              <a:rPr lang="ro-RO" sz="2000" dirty="0" smtClean="0">
                <a:latin typeface="Arial Black" panose="020B0A04020102020204" pitchFamily="34" charset="0"/>
              </a:rPr>
              <a:t>Evei la început. Se va trăi </a:t>
            </a:r>
            <a:r>
              <a:rPr lang="ro-RO" sz="2000" dirty="0" smtClean="0">
                <a:latin typeface="Arial Black" panose="020B0A04020102020204" pitchFamily="34" charset="0"/>
              </a:rPr>
              <a:t>viaţa </a:t>
            </a:r>
            <a:r>
              <a:rPr lang="ro-RO" sz="2000" dirty="0" smtClean="0">
                <a:latin typeface="Arial Black" panose="020B0A04020102020204" pitchFamily="34" charset="0"/>
              </a:rPr>
              <a:t>din Eden, printre grădini </a:t>
            </a:r>
            <a:r>
              <a:rPr lang="ro-RO" sz="2000" dirty="0" smtClean="0">
                <a:latin typeface="Arial Black" panose="020B0A04020102020204" pitchFamily="34" charset="0"/>
              </a:rPr>
              <a:t>şi câmpii…</a:t>
            </a:r>
          </a:p>
          <a:p>
            <a:pPr indent="358775" algn="just">
              <a:spcBef>
                <a:spcPts val="600"/>
              </a:spcBef>
            </a:pPr>
            <a:r>
              <a:rPr lang="ro-RO" sz="2000" dirty="0" smtClean="0">
                <a:latin typeface="Arial Black" panose="020B0A04020102020204" pitchFamily="34" charset="0"/>
              </a:rPr>
              <a:t>Orice </a:t>
            </a:r>
            <a:r>
              <a:rPr lang="ro-RO" sz="2000" dirty="0" smtClean="0">
                <a:latin typeface="Arial Black" panose="020B0A04020102020204" pitchFamily="34" charset="0"/>
              </a:rPr>
              <a:t>abilitate va fi folosită, orice capacitate va fi </a:t>
            </a:r>
            <a:r>
              <a:rPr lang="ro-RO" sz="2000" dirty="0" smtClean="0">
                <a:latin typeface="Arial Black" panose="020B0A04020102020204" pitchFamily="34" charset="0"/>
              </a:rPr>
              <a:t>dezvoltată. Acumularea </a:t>
            </a:r>
            <a:r>
              <a:rPr lang="ro-RO" sz="2000" dirty="0" smtClean="0">
                <a:latin typeface="Arial Black" panose="020B0A04020102020204" pitchFamily="34" charset="0"/>
              </a:rPr>
              <a:t>de noi </a:t>
            </a:r>
            <a:r>
              <a:rPr lang="ro-RO" sz="2000" dirty="0" smtClean="0">
                <a:latin typeface="Arial Black" panose="020B0A04020102020204" pitchFamily="34" charset="0"/>
              </a:rPr>
              <a:t>cunoştinţe </a:t>
            </a:r>
            <a:r>
              <a:rPr lang="ro-RO" sz="2000" dirty="0" smtClean="0">
                <a:latin typeface="Arial Black" panose="020B0A04020102020204" pitchFamily="34" charset="0"/>
              </a:rPr>
              <a:t>nu se va opri, iar </a:t>
            </a:r>
            <a:r>
              <a:rPr lang="ro-RO" sz="2000" dirty="0" smtClean="0">
                <a:latin typeface="Arial Black" panose="020B0A04020102020204" pitchFamily="34" charset="0"/>
              </a:rPr>
              <a:t>inteligenţa </a:t>
            </a:r>
            <a:r>
              <a:rPr lang="ro-RO" sz="2000" dirty="0" smtClean="0">
                <a:latin typeface="Arial Black" panose="020B0A04020102020204" pitchFamily="34" charset="0"/>
              </a:rPr>
              <a:t>nu </a:t>
            </a:r>
            <a:r>
              <a:rPr lang="ro-RO" sz="2000" dirty="0" smtClean="0">
                <a:latin typeface="Arial Black" panose="020B0A04020102020204" pitchFamily="34" charset="0"/>
              </a:rPr>
              <a:t>îşi </a:t>
            </a:r>
            <a:r>
              <a:rPr lang="ro-RO" sz="2000" dirty="0" smtClean="0">
                <a:latin typeface="Arial Black" panose="020B0A04020102020204" pitchFamily="34" charset="0"/>
              </a:rPr>
              <a:t>va seca puterile. Majoritatea </a:t>
            </a:r>
            <a:r>
              <a:rPr lang="ro-RO" sz="2000" dirty="0" smtClean="0">
                <a:latin typeface="Arial Black" panose="020B0A04020102020204" pitchFamily="34" charset="0"/>
              </a:rPr>
              <a:t>acţiunilor </a:t>
            </a:r>
            <a:r>
              <a:rPr lang="ro-RO" sz="2000" dirty="0" smtClean="0">
                <a:latin typeface="Arial Black" panose="020B0A04020102020204" pitchFamily="34" charset="0"/>
              </a:rPr>
              <a:t>vor putea fi duse la bun </a:t>
            </a:r>
            <a:r>
              <a:rPr lang="ro-RO" sz="2000" dirty="0" smtClean="0">
                <a:latin typeface="Arial Black" panose="020B0A04020102020204" pitchFamily="34" charset="0"/>
              </a:rPr>
              <a:t>sfârşit</a:t>
            </a:r>
            <a:r>
              <a:rPr lang="ro-RO" sz="2000" dirty="0" smtClean="0">
                <a:latin typeface="Arial Black" panose="020B0A04020102020204" pitchFamily="34" charset="0"/>
              </a:rPr>
              <a:t>, satisfacerea celor mai sublime </a:t>
            </a:r>
            <a:r>
              <a:rPr lang="ro-RO" sz="2000" dirty="0" smtClean="0">
                <a:latin typeface="Arial Black" panose="020B0A04020102020204" pitchFamily="34" charset="0"/>
              </a:rPr>
              <a:t>aspiraţii</a:t>
            </a:r>
            <a:r>
              <a:rPr lang="ro-RO" sz="2000" dirty="0" smtClean="0">
                <a:latin typeface="Arial Black" panose="020B0A04020102020204" pitchFamily="34" charset="0"/>
              </a:rPr>
              <a:t>, împlinirea celor mai </a:t>
            </a:r>
            <a:r>
              <a:rPr lang="ro-RO" sz="2000" dirty="0" smtClean="0">
                <a:latin typeface="Arial Black" panose="020B0A04020102020204" pitchFamily="34" charset="0"/>
              </a:rPr>
              <a:t>îndrăzneţe ambiţii</a:t>
            </a:r>
            <a:r>
              <a:rPr lang="ro-RO" sz="2000" dirty="0" smtClean="0">
                <a:latin typeface="Arial Black" panose="020B0A04020102020204" pitchFamily="34" charset="0"/>
              </a:rPr>
              <a:t>; </a:t>
            </a:r>
            <a:r>
              <a:rPr lang="ro-RO" sz="2000" dirty="0" smtClean="0">
                <a:latin typeface="Arial Black" panose="020B0A04020102020204" pitchFamily="34" charset="0"/>
              </a:rPr>
              <a:t>şi totuşi</a:t>
            </a:r>
            <a:r>
              <a:rPr lang="ro-RO" sz="2000" dirty="0" smtClean="0">
                <a:latin typeface="Arial Black" panose="020B0A04020102020204" pitchFamily="34" charset="0"/>
              </a:rPr>
              <a:t>, vor apărea noi vârfuri de escaladat, noi </a:t>
            </a:r>
            <a:r>
              <a:rPr lang="ro-RO" sz="2000" dirty="0" smtClean="0">
                <a:latin typeface="Arial Black" panose="020B0A04020102020204" pitchFamily="34" charset="0"/>
              </a:rPr>
              <a:t>minunăţii </a:t>
            </a:r>
            <a:r>
              <a:rPr lang="ro-RO" sz="2000" dirty="0" smtClean="0">
                <a:latin typeface="Arial Black" panose="020B0A04020102020204" pitchFamily="34" charset="0"/>
              </a:rPr>
              <a:t>de admirat, noi adevăruri de </a:t>
            </a:r>
            <a:r>
              <a:rPr lang="ro-RO" sz="2000" dirty="0" smtClean="0">
                <a:latin typeface="Arial Black" panose="020B0A04020102020204" pitchFamily="34" charset="0"/>
              </a:rPr>
              <a:t>înţeles</a:t>
            </a:r>
            <a:r>
              <a:rPr lang="ro-RO" sz="2000" dirty="0" smtClean="0">
                <a:latin typeface="Arial Black" panose="020B0A04020102020204" pitchFamily="34" charset="0"/>
              </a:rPr>
              <a:t>, noi obiective care stârnesc </a:t>
            </a:r>
            <a:r>
              <a:rPr lang="ro-RO" sz="2000" dirty="0" smtClean="0">
                <a:latin typeface="Arial Black" panose="020B0A04020102020204" pitchFamily="34" charset="0"/>
              </a:rPr>
              <a:t>facultăţile </a:t>
            </a:r>
            <a:r>
              <a:rPr lang="ro-RO" sz="2000" dirty="0" smtClean="0">
                <a:latin typeface="Arial Black" panose="020B0A04020102020204" pitchFamily="34" charset="0"/>
              </a:rPr>
              <a:t>duhului, sufletului </a:t>
            </a:r>
            <a:r>
              <a:rPr lang="ro-RO" sz="2000" dirty="0" smtClean="0">
                <a:latin typeface="Arial Black" panose="020B0A04020102020204" pitchFamily="34" charset="0"/>
              </a:rPr>
              <a:t>şi </a:t>
            </a:r>
            <a:r>
              <a:rPr lang="ro-RO" sz="2000" dirty="0" smtClean="0">
                <a:latin typeface="Arial Black" panose="020B0A04020102020204" pitchFamily="34" charset="0"/>
              </a:rPr>
              <a:t>trupului </a:t>
            </a:r>
            <a:r>
              <a:rPr lang="ro-RO" sz="2000" dirty="0" smtClean="0">
                <a:latin typeface="Arial Black" panose="020B0A04020102020204" pitchFamily="34" charset="0"/>
              </a:rPr>
              <a:t>…</a:t>
            </a:r>
          </a:p>
          <a:p>
            <a:pPr indent="358775" algn="just">
              <a:spcBef>
                <a:spcPts val="600"/>
              </a:spcBef>
            </a:pPr>
            <a:r>
              <a:rPr lang="ro-RO" sz="2000" dirty="0" smtClean="0">
                <a:latin typeface="Arial Black" panose="020B0A04020102020204" pitchFamily="34" charset="0"/>
              </a:rPr>
              <a:t>Pentru </a:t>
            </a:r>
            <a:r>
              <a:rPr lang="ro-RO" sz="2000" dirty="0" smtClean="0">
                <a:latin typeface="Arial Black" panose="020B0A04020102020204" pitchFamily="34" charset="0"/>
              </a:rPr>
              <a:t>cei </a:t>
            </a:r>
            <a:r>
              <a:rPr lang="ro-RO" sz="2000" dirty="0" smtClean="0">
                <a:latin typeface="Arial Black" panose="020B0A04020102020204" pitchFamily="34" charset="0"/>
              </a:rPr>
              <a:t>obosiţi şi împovăraţi, pentru </a:t>
            </a:r>
            <a:r>
              <a:rPr lang="ro-RO" sz="2000" dirty="0" smtClean="0">
                <a:latin typeface="Arial Black" panose="020B0A04020102020204" pitchFamily="34" charset="0"/>
              </a:rPr>
              <a:t>acei ce au luptat lupta cea bună a </a:t>
            </a:r>
            <a:r>
              <a:rPr lang="ro-RO" sz="2000" dirty="0" smtClean="0">
                <a:latin typeface="Arial Black" panose="020B0A04020102020204" pitchFamily="34" charset="0"/>
              </a:rPr>
              <a:t>credinţei</a:t>
            </a:r>
            <a:r>
              <a:rPr lang="ro-RO" sz="2000" dirty="0" smtClean="0">
                <a:latin typeface="Arial Black" panose="020B0A04020102020204" pitchFamily="34" charset="0"/>
              </a:rPr>
              <a:t>, va fi o odihnă glorioasă; deoarece </a:t>
            </a:r>
            <a:r>
              <a:rPr lang="ro-RO" sz="2000" dirty="0" smtClean="0">
                <a:latin typeface="Arial Black" panose="020B0A04020102020204" pitchFamily="34" charset="0"/>
              </a:rPr>
              <a:t>tinereţea şi </a:t>
            </a:r>
            <a:r>
              <a:rPr lang="ro-RO" sz="2000" dirty="0" smtClean="0">
                <a:latin typeface="Arial Black" panose="020B0A04020102020204" pitchFamily="34" charset="0"/>
              </a:rPr>
              <a:t>vigoarea </a:t>
            </a:r>
            <a:r>
              <a:rPr lang="ro-RO" sz="2000" dirty="0" smtClean="0">
                <a:latin typeface="Arial Black" panose="020B0A04020102020204" pitchFamily="34" charset="0"/>
              </a:rPr>
              <a:t>imortalităţii </a:t>
            </a:r>
            <a:r>
              <a:rPr lang="ro-RO" sz="2000" dirty="0" smtClean="0">
                <a:latin typeface="Arial Black" panose="020B0A04020102020204" pitchFamily="34" charset="0"/>
              </a:rPr>
              <a:t>le vor </a:t>
            </a:r>
            <a:r>
              <a:rPr lang="ro-RO" sz="2000" dirty="0" smtClean="0">
                <a:latin typeface="Arial Black" panose="020B0A04020102020204" pitchFamily="34" charset="0"/>
              </a:rPr>
              <a:t>aparţine.”</a:t>
            </a:r>
            <a:endParaRPr lang="ro-RO" sz="2000" dirty="0">
              <a:latin typeface="Arial Black" panose="020B0A04020102020204" pitchFamily="34" charset="0"/>
            </a:endParaRPr>
          </a:p>
        </p:txBody>
      </p:sp>
      <p:sp>
        <p:nvSpPr>
          <p:cNvPr id="3" name="CuadroTexto 2">
            <a:extLst>
              <a:ext uri="{FF2B5EF4-FFF2-40B4-BE49-F238E27FC236}">
                <a16:creationId xmlns="" xmlns:a16="http://schemas.microsoft.com/office/drawing/2014/main" id="{D0C7C718-B3B1-4550-95E2-FD08AF60EFBC}"/>
              </a:ext>
            </a:extLst>
          </p:cNvPr>
          <p:cNvSpPr txBox="1"/>
          <p:nvPr/>
        </p:nvSpPr>
        <p:spPr>
          <a:xfrm>
            <a:off x="5257794" y="6237312"/>
            <a:ext cx="3697486" cy="369332"/>
          </a:xfrm>
          <a:prstGeom prst="rect">
            <a:avLst/>
          </a:prstGeom>
          <a:noFill/>
        </p:spPr>
        <p:txBody>
          <a:bodyPr wrap="none" rtlCol="0">
            <a:spAutoFit/>
          </a:bodyPr>
          <a:lstStyle/>
          <a:p>
            <a:pPr algn="r"/>
            <a:r>
              <a:rPr lang="ro-RO" b="1" dirty="0" err="1" smtClean="0"/>
              <a:t>E.G.W</a:t>
            </a:r>
            <a:r>
              <a:rPr lang="ro-RO" b="1" dirty="0" smtClean="0"/>
              <a:t>. (Viaţa </a:t>
            </a:r>
            <a:r>
              <a:rPr lang="ro-RO" b="1" dirty="0" smtClean="0"/>
              <a:t>mea azi</a:t>
            </a:r>
            <a:r>
              <a:rPr lang="ro-RO" b="1" dirty="0" smtClean="0"/>
              <a:t>, 20 decembrie)</a:t>
            </a:r>
            <a:endParaRPr lang="ro-RO" b="1" dirty="0"/>
          </a:p>
        </p:txBody>
      </p:sp>
    </p:spTree>
    <p:extLst>
      <p:ext uri="{BB962C8B-B14F-4D97-AF65-F5344CB8AC3E}">
        <p14:creationId xmlns:p14="http://schemas.microsoft.com/office/powerpoint/2010/main" xmlns="" val="3202962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13156"/>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22BED77E-8271-4DAA-960D-E3C1900FD56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760345"/>
            <a:ext cx="9144000" cy="4097655"/>
          </a:xfrm>
          <a:prstGeom prst="rect">
            <a:avLst/>
          </a:prstGeom>
        </p:spPr>
      </p:pic>
      <p:sp>
        <p:nvSpPr>
          <p:cNvPr id="2" name="Rectángulo 1">
            <a:extLst>
              <a:ext uri="{FF2B5EF4-FFF2-40B4-BE49-F238E27FC236}">
                <a16:creationId xmlns="" xmlns:a16="http://schemas.microsoft.com/office/drawing/2014/main" id="{F97E5C01-18BC-4D28-9F12-B0BB22D544E2}"/>
              </a:ext>
            </a:extLst>
          </p:cNvPr>
          <p:cNvSpPr/>
          <p:nvPr/>
        </p:nvSpPr>
        <p:spPr>
          <a:xfrm>
            <a:off x="565152" y="206883"/>
            <a:ext cx="8013697" cy="2308324"/>
          </a:xfrm>
          <a:prstGeom prst="rect">
            <a:avLst/>
          </a:prstGeom>
        </p:spPr>
        <p:txBody>
          <a:bodyPr wrap="square">
            <a:spAutoFit/>
            <a:scene3d>
              <a:camera prst="orthographicFront"/>
              <a:lightRig rig="morning" dir="t"/>
            </a:scene3d>
            <a:sp3d extrusionH="57150" prstMaterial="softEdge">
              <a:bevelT w="25400" h="38100"/>
            </a:sp3d>
          </a:bodyPr>
          <a:lstStyle/>
          <a:p>
            <a:pPr algn="ctr" defTabSz="457200"/>
            <a:r>
              <a:rPr lang="ro-RO" sz="3600" b="1" dirty="0" smtClean="0">
                <a:ln/>
                <a:solidFill>
                  <a:srgbClr val="FFC000">
                    <a:lumMod val="60000"/>
                    <a:lumOff val="40000"/>
                  </a:srgbClr>
                </a:solidFill>
                <a:latin typeface="Comic Sans MS" panose="030F0702030302020204" pitchFamily="66" charset="0"/>
              </a:rPr>
              <a:t>„Dar noi, după </a:t>
            </a:r>
            <a:r>
              <a:rPr lang="ro-RO" sz="3600" b="1" dirty="0" smtClean="0">
                <a:ln/>
                <a:solidFill>
                  <a:srgbClr val="FFC000">
                    <a:lumMod val="60000"/>
                    <a:lumOff val="40000"/>
                  </a:srgbClr>
                </a:solidFill>
                <a:latin typeface="Comic Sans MS" panose="030F0702030302020204" pitchFamily="66" charset="0"/>
              </a:rPr>
              <a:t>făgăduinţa </a:t>
            </a:r>
            <a:r>
              <a:rPr lang="ro-RO" sz="3600" b="1" dirty="0" smtClean="0">
                <a:ln/>
                <a:solidFill>
                  <a:srgbClr val="FFC000">
                    <a:lumMod val="60000"/>
                    <a:lumOff val="40000"/>
                  </a:srgbClr>
                </a:solidFill>
                <a:latin typeface="Comic Sans MS" panose="030F0702030302020204" pitchFamily="66" charset="0"/>
              </a:rPr>
              <a:t>Lui, </a:t>
            </a:r>
            <a:r>
              <a:rPr lang="ro-RO" sz="3600" b="1" dirty="0" smtClean="0">
                <a:ln/>
                <a:solidFill>
                  <a:srgbClr val="FFC000">
                    <a:lumMod val="60000"/>
                    <a:lumOff val="40000"/>
                  </a:srgbClr>
                </a:solidFill>
                <a:latin typeface="Comic Sans MS" panose="030F0702030302020204" pitchFamily="66" charset="0"/>
              </a:rPr>
              <a:t>aşteptăm </a:t>
            </a:r>
            <a:r>
              <a:rPr lang="ro-RO" sz="3600" b="1" dirty="0" smtClean="0">
                <a:ln/>
                <a:solidFill>
                  <a:srgbClr val="FFC000">
                    <a:lumMod val="60000"/>
                    <a:lumOff val="40000"/>
                  </a:srgbClr>
                </a:solidFill>
                <a:latin typeface="Comic Sans MS" panose="030F0702030302020204" pitchFamily="66" charset="0"/>
              </a:rPr>
              <a:t>ceruri noi </a:t>
            </a:r>
            <a:r>
              <a:rPr lang="ro-RO" sz="3600" b="1" dirty="0" smtClean="0">
                <a:ln/>
                <a:solidFill>
                  <a:srgbClr val="FFC000">
                    <a:lumMod val="60000"/>
                    <a:lumOff val="40000"/>
                  </a:srgbClr>
                </a:solidFill>
                <a:latin typeface="Comic Sans MS" panose="030F0702030302020204" pitchFamily="66" charset="0"/>
              </a:rPr>
              <a:t>şi </a:t>
            </a:r>
            <a:r>
              <a:rPr lang="ro-RO" sz="3600" b="1" dirty="0" smtClean="0">
                <a:ln/>
                <a:solidFill>
                  <a:srgbClr val="FFC000">
                    <a:lumMod val="60000"/>
                    <a:lumOff val="40000"/>
                  </a:srgbClr>
                </a:solidFill>
                <a:latin typeface="Comic Sans MS" panose="030F0702030302020204" pitchFamily="66" charset="0"/>
              </a:rPr>
              <a:t>un pământ nou, în care va locui neprihănirea.” (2 Petru 3:13)</a:t>
            </a:r>
            <a:endParaRPr lang="ro-RO" sz="3600" b="1" dirty="0">
              <a:ln/>
              <a:solidFill>
                <a:srgbClr val="FFC000">
                  <a:lumMod val="60000"/>
                  <a:lumOff val="40000"/>
                </a:srgbClr>
              </a:solidFill>
              <a:latin typeface="Comic Sans MS" panose="030F0702030302020204" pitchFamily="66" charset="0"/>
            </a:endParaRPr>
          </a:p>
        </p:txBody>
      </p:sp>
    </p:spTree>
    <p:extLst>
      <p:ext uri="{BB962C8B-B14F-4D97-AF65-F5344CB8AC3E}">
        <p14:creationId xmlns="" xmlns:p14="http://schemas.microsoft.com/office/powerpoint/2010/main" val="15934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935104" y="3248744"/>
            <a:ext cx="3779912" cy="3477875"/>
          </a:xfrm>
          <a:prstGeom prst="rect">
            <a:avLst/>
          </a:prstGeom>
          <a:noFill/>
        </p:spPr>
        <p:txBody>
          <a:bodyPr wrap="square" rtlCol="0">
            <a:spAutoFit/>
          </a:bodyPr>
          <a:lstStyle/>
          <a:p>
            <a:pPr>
              <a:lnSpc>
                <a:spcPct val="150000"/>
              </a:lnSpc>
              <a:spcBef>
                <a:spcPts val="600"/>
              </a:spcBef>
              <a:spcAft>
                <a:spcPts val="600"/>
              </a:spcAft>
            </a:pPr>
            <a:r>
              <a:rPr lang="ro-RO" sz="2400" b="1" dirty="0" smtClean="0">
                <a:solidFill>
                  <a:srgbClr val="92D050"/>
                </a:solidFill>
                <a:effectLst>
                  <a:outerShdw blurRad="38100" dist="38100" dir="2700000" algn="tl">
                    <a:srgbClr val="000000">
                      <a:alpha val="43137"/>
                    </a:srgbClr>
                  </a:outerShdw>
                </a:effectLst>
              </a:rPr>
              <a:t>Unitate în </a:t>
            </a:r>
            <a:r>
              <a:rPr lang="ro-RO" sz="2400" b="1" dirty="0" smtClean="0">
                <a:solidFill>
                  <a:srgbClr val="92D050"/>
                </a:solidFill>
                <a:effectLst>
                  <a:outerShdw blurRad="38100" dist="38100" dir="2700000" algn="tl">
                    <a:srgbClr val="000000">
                      <a:alpha val="43137"/>
                    </a:srgbClr>
                  </a:outerShdw>
                </a:effectLst>
              </a:rPr>
              <a:t>speranţă.</a:t>
            </a:r>
          </a:p>
          <a:p>
            <a:pPr>
              <a:lnSpc>
                <a:spcPct val="150000"/>
              </a:lnSpc>
              <a:spcBef>
                <a:spcPts val="600"/>
              </a:spcBef>
              <a:spcAft>
                <a:spcPts val="600"/>
              </a:spcAft>
            </a:pPr>
            <a:r>
              <a:rPr lang="ro-RO" sz="2400" b="1" dirty="0" smtClean="0">
                <a:solidFill>
                  <a:srgbClr val="7030A0"/>
                </a:solidFill>
              </a:rPr>
              <a:t>Unitate </a:t>
            </a:r>
            <a:r>
              <a:rPr lang="ro-RO" sz="2400" b="1" dirty="0" smtClean="0">
                <a:solidFill>
                  <a:srgbClr val="7030A0"/>
                </a:solidFill>
              </a:rPr>
              <a:t>în </a:t>
            </a:r>
            <a:r>
              <a:rPr lang="ro-RO" sz="2400" b="1" dirty="0" smtClean="0">
                <a:solidFill>
                  <a:srgbClr val="7030A0"/>
                </a:solidFill>
              </a:rPr>
              <a:t>înviere.</a:t>
            </a:r>
          </a:p>
          <a:p>
            <a:pPr>
              <a:lnSpc>
                <a:spcPct val="150000"/>
              </a:lnSpc>
              <a:spcBef>
                <a:spcPts val="600"/>
              </a:spcBef>
              <a:spcAft>
                <a:spcPts val="600"/>
              </a:spcAft>
            </a:pPr>
            <a:r>
              <a:rPr lang="ro-RO" sz="2400" b="1" dirty="0" smtClean="0">
                <a:solidFill>
                  <a:schemeClr val="tx2">
                    <a:lumMod val="40000"/>
                    <a:lumOff val="60000"/>
                  </a:schemeClr>
                </a:solidFill>
                <a:effectLst>
                  <a:outerShdw blurRad="38100" dist="38100" dir="2700000" algn="tl">
                    <a:srgbClr val="000000">
                      <a:alpha val="43137"/>
                    </a:srgbClr>
                  </a:outerShdw>
                </a:effectLst>
              </a:rPr>
              <a:t>Unitate </a:t>
            </a:r>
            <a:r>
              <a:rPr lang="ro-RO" sz="2400" b="1" dirty="0" smtClean="0">
                <a:solidFill>
                  <a:schemeClr val="tx2">
                    <a:lumMod val="40000"/>
                    <a:lumOff val="60000"/>
                  </a:schemeClr>
                </a:solidFill>
                <a:effectLst>
                  <a:outerShdw blurRad="38100" dist="38100" dir="2700000" algn="tl">
                    <a:srgbClr val="000000">
                      <a:alpha val="43137"/>
                    </a:srgbClr>
                  </a:outerShdw>
                </a:effectLst>
              </a:rPr>
              <a:t>în </a:t>
            </a:r>
            <a:r>
              <a:rPr lang="ro-RO" sz="2400" b="1" dirty="0" smtClean="0">
                <a:solidFill>
                  <a:schemeClr val="tx2">
                    <a:lumMod val="40000"/>
                    <a:lumOff val="60000"/>
                  </a:schemeClr>
                </a:solidFill>
                <a:effectLst>
                  <a:outerShdw blurRad="38100" dist="38100" dir="2700000" algn="tl">
                    <a:srgbClr val="000000">
                      <a:alpha val="43137"/>
                    </a:srgbClr>
                  </a:outerShdw>
                </a:effectLst>
              </a:rPr>
              <a:t>restaurare.</a:t>
            </a:r>
          </a:p>
          <a:p>
            <a:pPr>
              <a:lnSpc>
                <a:spcPct val="150000"/>
              </a:lnSpc>
              <a:spcBef>
                <a:spcPts val="600"/>
              </a:spcBef>
              <a:spcAft>
                <a:spcPts val="600"/>
              </a:spcAft>
            </a:pPr>
            <a:r>
              <a:rPr lang="ro-RO" sz="2400" b="1" dirty="0" smtClean="0">
                <a:solidFill>
                  <a:srgbClr val="FF99CC"/>
                </a:solidFill>
                <a:effectLst>
                  <a:outerShdw blurRad="38100" dist="38100" dir="2700000" algn="tl">
                    <a:srgbClr val="000000">
                      <a:alpha val="43137"/>
                    </a:srgbClr>
                  </a:outerShdw>
                </a:effectLst>
              </a:rPr>
              <a:t>Unitate </a:t>
            </a:r>
            <a:r>
              <a:rPr lang="ro-RO" sz="2400" b="1" dirty="0" smtClean="0">
                <a:solidFill>
                  <a:srgbClr val="FF99CC"/>
                </a:solidFill>
                <a:effectLst>
                  <a:outerShdw blurRad="38100" dist="38100" dir="2700000" algn="tl">
                    <a:srgbClr val="000000">
                      <a:alpha val="43137"/>
                    </a:srgbClr>
                  </a:outerShdw>
                </a:effectLst>
              </a:rPr>
              <a:t>într-un nou </a:t>
            </a:r>
            <a:r>
              <a:rPr lang="ro-RO" sz="2400" b="1" dirty="0" smtClean="0">
                <a:solidFill>
                  <a:srgbClr val="FF99CC"/>
                </a:solidFill>
                <a:effectLst>
                  <a:outerShdw blurRad="38100" dist="38100" dir="2700000" algn="tl">
                    <a:srgbClr val="000000">
                      <a:alpha val="43137"/>
                    </a:srgbClr>
                  </a:outerShdw>
                </a:effectLst>
              </a:rPr>
              <a:t>cămin.</a:t>
            </a:r>
          </a:p>
          <a:p>
            <a:pPr>
              <a:lnSpc>
                <a:spcPct val="150000"/>
              </a:lnSpc>
              <a:spcBef>
                <a:spcPts val="600"/>
              </a:spcBef>
              <a:spcAft>
                <a:spcPts val="600"/>
              </a:spcAft>
            </a:pPr>
            <a:r>
              <a:rPr lang="ro-RO" sz="2400" b="1" dirty="0" smtClean="0">
                <a:solidFill>
                  <a:srgbClr val="FFA829"/>
                </a:solidFill>
                <a:effectLst>
                  <a:outerShdw blurRad="38100" dist="38100" dir="2700000" algn="tl">
                    <a:srgbClr val="000000">
                      <a:alpha val="43137"/>
                    </a:srgbClr>
                  </a:outerShdw>
                </a:effectLst>
              </a:rPr>
              <a:t>Unitate </a:t>
            </a:r>
            <a:r>
              <a:rPr lang="ro-RO" sz="2400" b="1" dirty="0" smtClean="0">
                <a:solidFill>
                  <a:srgbClr val="FFA829"/>
                </a:solidFill>
                <a:effectLst>
                  <a:outerShdw blurRad="38100" dist="38100" dir="2700000" algn="tl">
                    <a:srgbClr val="000000">
                      <a:alpha val="43137"/>
                    </a:srgbClr>
                  </a:outerShdw>
                </a:effectLst>
              </a:rPr>
              <a:t>pentru </a:t>
            </a:r>
            <a:r>
              <a:rPr lang="ro-RO" sz="2400" b="1" dirty="0" smtClean="0">
                <a:solidFill>
                  <a:srgbClr val="FFA829"/>
                </a:solidFill>
                <a:effectLst>
                  <a:outerShdw blurRad="38100" dist="38100" dir="2700000" algn="tl">
                    <a:srgbClr val="000000">
                      <a:alpha val="43137"/>
                    </a:srgbClr>
                  </a:outerShdw>
                </a:effectLst>
              </a:rPr>
              <a:t>veşnicie.</a:t>
            </a:r>
            <a:endParaRPr lang="ro-RO" sz="2400" b="1" dirty="0">
              <a:solidFill>
                <a:srgbClr val="FFA829"/>
              </a:solidFill>
              <a:effectLst>
                <a:outerShdw blurRad="38100" dist="38100" dir="2700000" algn="tl">
                  <a:srgbClr val="000000">
                    <a:alpha val="43137"/>
                  </a:srgbClr>
                </a:outerShdw>
              </a:effectLst>
            </a:endParaRPr>
          </a:p>
        </p:txBody>
      </p:sp>
      <p:sp>
        <p:nvSpPr>
          <p:cNvPr id="3" name="2 CuadroTexto"/>
          <p:cNvSpPr txBox="1"/>
          <p:nvPr/>
        </p:nvSpPr>
        <p:spPr>
          <a:xfrm>
            <a:off x="1747906" y="577368"/>
            <a:ext cx="5792203" cy="830997"/>
          </a:xfrm>
          <a:prstGeom prst="rect">
            <a:avLst/>
          </a:prstGeom>
          <a:noFill/>
        </p:spPr>
        <p:txBody>
          <a:bodyPr wrap="square" rtlCol="0">
            <a:spAutoFit/>
          </a:bodyPr>
          <a:lstStyle/>
          <a:p>
            <a:pPr>
              <a:spcBef>
                <a:spcPts val="600"/>
              </a:spcBef>
              <a:spcAft>
                <a:spcPts val="600"/>
              </a:spcAft>
            </a:pPr>
            <a:r>
              <a:rPr lang="ro-RO" sz="2400" b="1" dirty="0" smtClean="0"/>
              <a:t>Suntem </a:t>
            </a:r>
            <a:r>
              <a:rPr lang="ro-RO" sz="2400" b="1" dirty="0" smtClean="0"/>
              <a:t>chemaţi </a:t>
            </a:r>
            <a:r>
              <a:rPr lang="ro-RO" sz="2400" b="1" dirty="0" smtClean="0"/>
              <a:t>să trăim cu </a:t>
            </a:r>
            <a:r>
              <a:rPr lang="ro-RO" sz="2400" b="1" dirty="0" smtClean="0"/>
              <a:t>speranţă </a:t>
            </a:r>
            <a:r>
              <a:rPr lang="ro-RO" sz="2400" b="1" dirty="0" smtClean="0"/>
              <a:t>în timp ce </a:t>
            </a:r>
            <a:r>
              <a:rPr lang="ro-RO" sz="2400" b="1" dirty="0" smtClean="0"/>
              <a:t>aşteptăm </a:t>
            </a:r>
            <a:r>
              <a:rPr lang="ro-RO" sz="2400" b="1" dirty="0" smtClean="0"/>
              <a:t>apogeul istoriei mântuirii. </a:t>
            </a:r>
            <a:endParaRPr lang="ro-RO" sz="2400" b="1" dirty="0"/>
          </a:p>
        </p:txBody>
      </p:sp>
      <p:sp>
        <p:nvSpPr>
          <p:cNvPr id="4" name="Rectángulo 3">
            <a:extLst>
              <a:ext uri="{FF2B5EF4-FFF2-40B4-BE49-F238E27FC236}">
                <a16:creationId xmlns="" xmlns:a16="http://schemas.microsoft.com/office/drawing/2014/main" id="{B0462F2B-DC38-4F32-8708-DE6F1019415F}"/>
              </a:ext>
            </a:extLst>
          </p:cNvPr>
          <p:cNvSpPr/>
          <p:nvPr/>
        </p:nvSpPr>
        <p:spPr>
          <a:xfrm>
            <a:off x="3851920" y="1844824"/>
            <a:ext cx="4572000" cy="1200329"/>
          </a:xfrm>
          <a:prstGeom prst="rect">
            <a:avLst/>
          </a:prstGeom>
        </p:spPr>
        <p:txBody>
          <a:bodyPr>
            <a:spAutoFit/>
          </a:bodyPr>
          <a:lstStyle/>
          <a:p>
            <a:pPr>
              <a:spcBef>
                <a:spcPts val="600"/>
              </a:spcBef>
              <a:spcAft>
                <a:spcPts val="600"/>
              </a:spcAft>
            </a:pPr>
            <a:r>
              <a:rPr lang="ro-RO" sz="2400" b="1" dirty="0" smtClean="0"/>
              <a:t>În acel moment, unitatea noastră cu Hristos </a:t>
            </a:r>
            <a:r>
              <a:rPr lang="ro-RO" sz="2400" b="1" dirty="0" smtClean="0"/>
              <a:t>şi </a:t>
            </a:r>
            <a:r>
              <a:rPr lang="ro-RO" sz="2400" b="1" dirty="0" smtClean="0"/>
              <a:t>cu întreaga </a:t>
            </a:r>
            <a:r>
              <a:rPr lang="ro-RO" sz="2400" b="1" dirty="0" smtClean="0"/>
              <a:t>Creaţiune </a:t>
            </a:r>
            <a:r>
              <a:rPr lang="ro-RO" sz="2400" b="1" dirty="0" smtClean="0"/>
              <a:t>va fi deplină</a:t>
            </a:r>
            <a:r>
              <a:rPr lang="ro-RO" sz="2400" b="1" dirty="0" smtClean="0"/>
              <a:t>:</a:t>
            </a:r>
            <a:endParaRPr lang="ro-RO" sz="2400" b="1" dirty="0"/>
          </a:p>
        </p:txBody>
      </p:sp>
      <p:pic>
        <p:nvPicPr>
          <p:cNvPr id="6" name="Imagen 5">
            <a:extLst>
              <a:ext uri="{FF2B5EF4-FFF2-40B4-BE49-F238E27FC236}">
                <a16:creationId xmlns="" xmlns:a16="http://schemas.microsoft.com/office/drawing/2014/main" id="{6D08256F-4C73-4110-A823-080FF29BAFE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3451413"/>
            <a:ext cx="265619" cy="265619"/>
          </a:xfrm>
          <a:prstGeom prst="rect">
            <a:avLst/>
          </a:prstGeom>
        </p:spPr>
      </p:pic>
      <p:pic>
        <p:nvPicPr>
          <p:cNvPr id="7" name="Imagen 6">
            <a:extLst>
              <a:ext uri="{FF2B5EF4-FFF2-40B4-BE49-F238E27FC236}">
                <a16:creationId xmlns="" xmlns:a16="http://schemas.microsoft.com/office/drawing/2014/main" id="{724BA7E9-0B03-400E-B810-DE56057D490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4153491"/>
            <a:ext cx="265619" cy="265619"/>
          </a:xfrm>
          <a:prstGeom prst="rect">
            <a:avLst/>
          </a:prstGeom>
        </p:spPr>
      </p:pic>
      <p:pic>
        <p:nvPicPr>
          <p:cNvPr id="8" name="Imagen 7">
            <a:extLst>
              <a:ext uri="{FF2B5EF4-FFF2-40B4-BE49-F238E27FC236}">
                <a16:creationId xmlns="" xmlns:a16="http://schemas.microsoft.com/office/drawing/2014/main" id="{C7D098DB-0CE7-415B-926C-F61A5612B3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4855569"/>
            <a:ext cx="265619" cy="265619"/>
          </a:xfrm>
          <a:prstGeom prst="rect">
            <a:avLst/>
          </a:prstGeom>
        </p:spPr>
      </p:pic>
      <p:pic>
        <p:nvPicPr>
          <p:cNvPr id="9" name="Imagen 8">
            <a:extLst>
              <a:ext uri="{FF2B5EF4-FFF2-40B4-BE49-F238E27FC236}">
                <a16:creationId xmlns="" xmlns:a16="http://schemas.microsoft.com/office/drawing/2014/main" id="{D859C782-E16A-4E5F-A201-08C8FF58BA1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5557647"/>
            <a:ext cx="265619" cy="265619"/>
          </a:xfrm>
          <a:prstGeom prst="rect">
            <a:avLst/>
          </a:prstGeom>
        </p:spPr>
      </p:pic>
      <p:pic>
        <p:nvPicPr>
          <p:cNvPr id="10" name="Imagen 9">
            <a:extLst>
              <a:ext uri="{FF2B5EF4-FFF2-40B4-BE49-F238E27FC236}">
                <a16:creationId xmlns="" xmlns:a16="http://schemas.microsoft.com/office/drawing/2014/main" id="{2B183116-CEBC-4980-82F3-ABF92A6624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6259725"/>
            <a:ext cx="265619" cy="265619"/>
          </a:xfrm>
          <a:prstGeom prst="rect">
            <a:avLst/>
          </a:prstGeom>
        </p:spPr>
      </p:pic>
    </p:spTree>
    <p:extLst>
      <p:ext uri="{BB962C8B-B14F-4D97-AF65-F5344CB8AC3E}">
        <p14:creationId xmlns:p14="http://schemas.microsoft.com/office/powerpoint/2010/main" xmlns="" val="3478411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wipe(left)">
                                      <p:cBhvr>
                                        <p:cTn id="34" dur="5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wipe(left)">
                                      <p:cBhvr>
                                        <p:cTn id="45" dur="500"/>
                                        <p:tgtEl>
                                          <p:spTgt spid="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wipe(left)">
                                      <p:cBhvr>
                                        <p:cTn id="56" dur="500"/>
                                        <p:tgtEl>
                                          <p:spTgt spid="2">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Effect transition="in" filter="wipe(left)">
                                      <p:cBhvr>
                                        <p:cTn id="6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E79106FB-B9D0-4A00-A1E6-E54A5549723E}"/>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11880"/>
          <a:stretch/>
        </p:blipFill>
        <p:spPr>
          <a:xfrm>
            <a:off x="0" y="250530"/>
            <a:ext cx="3174388" cy="25303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1 Rectángulo"/>
          <p:cNvSpPr/>
          <p:nvPr/>
        </p:nvSpPr>
        <p:spPr>
          <a:xfrm>
            <a:off x="2915816" y="19472"/>
            <a:ext cx="6228184" cy="769441"/>
          </a:xfrm>
          <a:prstGeom prst="rect">
            <a:avLst/>
          </a:prstGeom>
          <a:noFill/>
        </p:spPr>
        <p:txBody>
          <a:bodyPr wrap="square" rtlCol="0">
            <a:spAutoFit/>
          </a:bodyPr>
          <a:lstStyle/>
          <a:p>
            <a:pPr algn="ctr"/>
            <a:r>
              <a:rPr lang="ro-RO" sz="4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UNITATE </a:t>
            </a:r>
            <a:r>
              <a:rPr lang="ro-RO" sz="4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ÎN </a:t>
            </a:r>
            <a:r>
              <a:rPr lang="ro-RO" sz="4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SPERANŢĂ</a:t>
            </a:r>
            <a:endParaRPr lang="ro-RO"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3049977" y="916625"/>
            <a:ext cx="6084168" cy="923330"/>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chemeClr val="accent4">
                    <a:lumMod val="75000"/>
                  </a:schemeClr>
                </a:solidFill>
                <a:latin typeface="Comic Sans MS" pitchFamily="66" charset="0"/>
              </a:rPr>
              <a:t>«Iar dacă Mă voi duce şi vă voi pregăti un loc, voi veni din nou şi vă voi lua cu Mine, pentru ca acolo unde sunt Eu, să fiţi şi voi.» </a:t>
            </a:r>
            <a:r>
              <a:rPr lang="ro-RO" sz="1600" b="1" dirty="0" smtClean="0">
                <a:solidFill>
                  <a:schemeClr val="accent4">
                    <a:lumMod val="75000"/>
                  </a:schemeClr>
                </a:solidFill>
                <a:latin typeface="Comic Sans MS" pitchFamily="66" charset="0"/>
              </a:rPr>
              <a:t>(Ioan 14:3 </a:t>
            </a:r>
            <a:r>
              <a:rPr lang="ro-RO" sz="1600" b="1" dirty="0" err="1" smtClean="0">
                <a:solidFill>
                  <a:schemeClr val="accent4">
                    <a:lumMod val="75000"/>
                  </a:schemeClr>
                </a:solidFill>
                <a:latin typeface="Comic Sans MS" pitchFamily="66" charset="0"/>
              </a:rPr>
              <a:t>NTR</a:t>
            </a:r>
            <a:r>
              <a:rPr lang="ro-RO" sz="1600" b="1" dirty="0" smtClean="0">
                <a:solidFill>
                  <a:schemeClr val="accent4">
                    <a:lumMod val="75000"/>
                  </a:schemeClr>
                </a:solidFill>
                <a:latin typeface="Comic Sans MS" pitchFamily="66" charset="0"/>
              </a:rPr>
              <a:t>)</a:t>
            </a:r>
            <a:endParaRPr lang="ro-RO" b="1" dirty="0">
              <a:solidFill>
                <a:schemeClr val="accent4">
                  <a:lumMod val="75000"/>
                </a:schemeClr>
              </a:solidFill>
              <a:latin typeface="Comic Sans MS" pitchFamily="66" charset="0"/>
            </a:endParaRPr>
          </a:p>
        </p:txBody>
      </p:sp>
      <p:sp>
        <p:nvSpPr>
          <p:cNvPr id="4" name="3 CuadroTexto"/>
          <p:cNvSpPr txBox="1"/>
          <p:nvPr/>
        </p:nvSpPr>
        <p:spPr>
          <a:xfrm>
            <a:off x="2915816" y="1925585"/>
            <a:ext cx="6093918" cy="1015663"/>
          </a:xfrm>
          <a:prstGeom prst="rect">
            <a:avLst/>
          </a:prstGeom>
          <a:noFill/>
        </p:spPr>
        <p:txBody>
          <a:bodyPr wrap="square" rtlCol="0">
            <a:spAutoFit/>
          </a:bodyPr>
          <a:lstStyle/>
          <a:p>
            <a:pPr>
              <a:spcBef>
                <a:spcPts val="600"/>
              </a:spcBef>
            </a:pPr>
            <a:r>
              <a:rPr lang="ro-RO" sz="2000" b="1" dirty="0" smtClean="0"/>
              <a:t>Isus </a:t>
            </a:r>
            <a:r>
              <a:rPr lang="ro-RO" sz="2000" b="1" dirty="0" smtClean="0"/>
              <a:t>însuşi </a:t>
            </a:r>
            <a:r>
              <a:rPr lang="ro-RO" sz="2000" b="1" dirty="0" smtClean="0"/>
              <a:t>a promis că va reveni. Această promisiune a umplut de </a:t>
            </a:r>
            <a:r>
              <a:rPr lang="ro-RO" sz="2000" b="1" dirty="0" smtClean="0"/>
              <a:t>speranţă credincioşii</a:t>
            </a:r>
            <a:r>
              <a:rPr lang="ro-RO" sz="2000" b="1" dirty="0" smtClean="0"/>
              <a:t>, deoarece Dumnezeu </a:t>
            </a:r>
            <a:r>
              <a:rPr lang="ro-RO" sz="2000" b="1" dirty="0" smtClean="0"/>
              <a:t>îşi îndeplineşte </a:t>
            </a:r>
            <a:r>
              <a:rPr lang="ro-RO" sz="2000" b="1" dirty="0" smtClean="0"/>
              <a:t>totdeauna promisiunile </a:t>
            </a:r>
            <a:r>
              <a:rPr lang="ro-RO" sz="2000" b="1" dirty="0" smtClean="0"/>
              <a:t>(1 </a:t>
            </a:r>
            <a:r>
              <a:rPr lang="ro-RO" sz="2000" b="1" dirty="0" err="1" smtClean="0"/>
              <a:t>Împ</a:t>
            </a:r>
            <a:r>
              <a:rPr lang="ro-RO" sz="2000" b="1" dirty="0" smtClean="0"/>
              <a:t>. 8:56).</a:t>
            </a:r>
            <a:endParaRPr lang="ro-RO" sz="2000" b="1" dirty="0"/>
          </a:p>
        </p:txBody>
      </p:sp>
      <p:pic>
        <p:nvPicPr>
          <p:cNvPr id="1026" name="Picture 2" descr="Imagen relacionada">
            <a:extLst>
              <a:ext uri="{FF2B5EF4-FFF2-40B4-BE49-F238E27FC236}">
                <a16:creationId xmlns="" xmlns:a16="http://schemas.microsoft.com/office/drawing/2014/main" id="{4B9C4D72-5A25-4321-B3FB-9942AB0B466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7464" y="3068960"/>
            <a:ext cx="6667500" cy="2009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Rectángulo 4">
            <a:extLst>
              <a:ext uri="{FF2B5EF4-FFF2-40B4-BE49-F238E27FC236}">
                <a16:creationId xmlns="" xmlns:a16="http://schemas.microsoft.com/office/drawing/2014/main" id="{F8BAC66C-7A4A-4A8E-B232-5D11B4A566E7}"/>
              </a:ext>
            </a:extLst>
          </p:cNvPr>
          <p:cNvSpPr/>
          <p:nvPr/>
        </p:nvSpPr>
        <p:spPr>
          <a:xfrm>
            <a:off x="107504" y="5157192"/>
            <a:ext cx="8951314" cy="1708160"/>
          </a:xfrm>
          <a:prstGeom prst="rect">
            <a:avLst/>
          </a:prstGeom>
        </p:spPr>
        <p:txBody>
          <a:bodyPr wrap="square">
            <a:spAutoFit/>
          </a:bodyPr>
          <a:lstStyle/>
          <a:p>
            <a:pPr>
              <a:spcBef>
                <a:spcPts val="600"/>
              </a:spcBef>
            </a:pPr>
            <a:r>
              <a:rPr lang="ro-RO" sz="2000" b="1" dirty="0" smtClean="0"/>
              <a:t>La fel cum s-a profetizat că se va </a:t>
            </a:r>
            <a:r>
              <a:rPr lang="ro-RO" sz="2000" b="1" dirty="0" smtClean="0"/>
              <a:t>naşte </a:t>
            </a:r>
            <a:r>
              <a:rPr lang="ro-RO" sz="2000" b="1" dirty="0" smtClean="0"/>
              <a:t>în Betleem </a:t>
            </a:r>
            <a:r>
              <a:rPr lang="ro-RO" sz="2000" b="1" dirty="0" smtClean="0"/>
              <a:t>(Mica 5:1) şi </a:t>
            </a:r>
            <a:r>
              <a:rPr lang="ro-RO" sz="2000" b="1" dirty="0" smtClean="0"/>
              <a:t>că va fi uns în anul </a:t>
            </a:r>
            <a:r>
              <a:rPr lang="ro-RO" sz="2000" b="1" dirty="0" smtClean="0"/>
              <a:t>27 era </a:t>
            </a:r>
            <a:r>
              <a:rPr lang="ro-RO" sz="2000" b="1" dirty="0" smtClean="0"/>
              <a:t>noastră </a:t>
            </a:r>
            <a:r>
              <a:rPr lang="ro-RO" sz="2000" b="1" dirty="0" smtClean="0"/>
              <a:t>(Daniel 9:25), s-a </a:t>
            </a:r>
            <a:r>
              <a:rPr lang="ro-RO" sz="2000" b="1" dirty="0" smtClean="0"/>
              <a:t>profetizat </a:t>
            </a:r>
            <a:r>
              <a:rPr lang="ro-RO" sz="2000" b="1" dirty="0" smtClean="0"/>
              <a:t>– de la Enoh şi </a:t>
            </a:r>
            <a:r>
              <a:rPr lang="ro-RO" sz="2000" b="1" dirty="0" smtClean="0"/>
              <a:t>până la Ioan </a:t>
            </a:r>
            <a:r>
              <a:rPr lang="ro-RO" sz="2000" b="1" dirty="0" smtClean="0"/>
              <a:t>– că </a:t>
            </a:r>
            <a:r>
              <a:rPr lang="ro-RO" sz="2000" b="1" dirty="0" smtClean="0"/>
              <a:t>va reveni </a:t>
            </a:r>
            <a:r>
              <a:rPr lang="ro-RO" sz="2000" b="1" dirty="0" smtClean="0"/>
              <a:t>însoţit </a:t>
            </a:r>
            <a:r>
              <a:rPr lang="ro-RO" sz="2000" b="1" dirty="0" smtClean="0"/>
              <a:t>de </a:t>
            </a:r>
            <a:r>
              <a:rPr lang="ro-RO" sz="2000" b="1" dirty="0" smtClean="0"/>
              <a:t>sfinţii </a:t>
            </a:r>
            <a:r>
              <a:rPr lang="ro-RO" sz="2000" b="1" dirty="0" smtClean="0"/>
              <a:t>Săi îngeri </a:t>
            </a:r>
            <a:r>
              <a:rPr lang="ro-RO" sz="2000" b="1" dirty="0" smtClean="0"/>
              <a:t>(Iuda 14; Apocalipsa 19:11-14).</a:t>
            </a:r>
          </a:p>
          <a:p>
            <a:pPr>
              <a:spcBef>
                <a:spcPts val="600"/>
              </a:spcBef>
            </a:pPr>
            <a:r>
              <a:rPr lang="ro-RO" sz="2000" b="1" dirty="0" smtClean="0"/>
              <a:t>La </a:t>
            </a:r>
            <a:r>
              <a:rPr lang="ro-RO" sz="2000" b="1" dirty="0" smtClean="0"/>
              <a:t>fel de exact cum s-au împlinit </a:t>
            </a:r>
            <a:r>
              <a:rPr lang="ro-RO" sz="2000" b="1" dirty="0" smtClean="0"/>
              <a:t>profeţiile </a:t>
            </a:r>
            <a:r>
              <a:rPr lang="ro-RO" sz="2000" b="1" dirty="0" smtClean="0"/>
              <a:t>cu privire la Prima Venire, se vor împlini </a:t>
            </a:r>
            <a:r>
              <a:rPr lang="ro-RO" sz="2000" b="1" dirty="0" smtClean="0"/>
              <a:t>şi </a:t>
            </a:r>
            <a:r>
              <a:rPr lang="ro-RO" sz="2000" b="1" dirty="0" smtClean="0"/>
              <a:t>cele referitoare la cea de-a Doua. </a:t>
            </a:r>
            <a:endParaRPr lang="ro-RO" sz="2000" b="1" dirty="0"/>
          </a:p>
        </p:txBody>
      </p:sp>
      <p:sp>
        <p:nvSpPr>
          <p:cNvPr id="6" name="Rectángulo 5">
            <a:extLst>
              <a:ext uri="{FF2B5EF4-FFF2-40B4-BE49-F238E27FC236}">
                <a16:creationId xmlns="" xmlns:a16="http://schemas.microsoft.com/office/drawing/2014/main" id="{D23BF944-DA4B-4D98-A9FE-586924BABDFC}"/>
              </a:ext>
            </a:extLst>
          </p:cNvPr>
          <p:cNvSpPr/>
          <p:nvPr/>
        </p:nvSpPr>
        <p:spPr>
          <a:xfrm>
            <a:off x="107504" y="3349670"/>
            <a:ext cx="2179961" cy="1631216"/>
          </a:xfrm>
          <a:prstGeom prst="rect">
            <a:avLst/>
          </a:prstGeom>
        </p:spPr>
        <p:txBody>
          <a:bodyPr wrap="square">
            <a:spAutoFit/>
          </a:bodyPr>
          <a:lstStyle/>
          <a:p>
            <a:pPr>
              <a:spcBef>
                <a:spcPts val="600"/>
              </a:spcBef>
            </a:pPr>
            <a:r>
              <a:rPr lang="ro-RO" sz="2000" b="1" dirty="0" smtClean="0"/>
              <a:t>Atât prima, cât </a:t>
            </a:r>
            <a:r>
              <a:rPr lang="ro-RO" sz="2000" b="1" dirty="0" smtClean="0"/>
              <a:t>şi </a:t>
            </a:r>
            <a:r>
              <a:rPr lang="ro-RO" sz="2000" b="1" dirty="0" smtClean="0"/>
              <a:t>cea de-a doua venire a lui Isus au fost </a:t>
            </a:r>
            <a:r>
              <a:rPr lang="ro-RO" sz="2000" b="1" dirty="0" smtClean="0"/>
              <a:t>profetizate </a:t>
            </a:r>
            <a:r>
              <a:rPr lang="ro-RO" sz="2000" b="1" dirty="0" smtClean="0"/>
              <a:t>în Scripturi</a:t>
            </a:r>
            <a:r>
              <a:rPr lang="ro-RO" sz="2000" b="1" dirty="0" smtClean="0"/>
              <a:t>.</a:t>
            </a:r>
            <a:endParaRPr lang="ro-RO" sz="2000" b="1" dirty="0"/>
          </a:p>
        </p:txBody>
      </p:sp>
    </p:spTree>
    <p:extLst>
      <p:ext uri="{BB962C8B-B14F-4D97-AF65-F5344CB8AC3E}">
        <p14:creationId xmlns:p14="http://schemas.microsoft.com/office/powerpoint/2010/main" xmlns="" val="3503325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randombar(horizontal)">
                                      <p:cBhvr>
                                        <p:cTn id="43" dur="500"/>
                                        <p:tgtEl>
                                          <p:spTgt spid="102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left)">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wipe(left)">
                                      <p:cBhvr>
                                        <p:cTn id="5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46000"/>
          </a:stretch>
        </a:blipFill>
        <a:effectLst/>
      </p:bgPr>
    </p:bg>
    <p:spTree>
      <p:nvGrpSpPr>
        <p:cNvPr id="1" name=""/>
        <p:cNvGrpSpPr/>
        <p:nvPr/>
      </p:nvGrpSpPr>
      <p:grpSpPr>
        <a:xfrm>
          <a:off x="0" y="0"/>
          <a:ext cx="0" cy="0"/>
          <a:chOff x="0" y="0"/>
          <a:chExt cx="0" cy="0"/>
        </a:xfrm>
      </p:grpSpPr>
      <p:sp>
        <p:nvSpPr>
          <p:cNvPr id="2" name="1 Rectángulo"/>
          <p:cNvSpPr/>
          <p:nvPr/>
        </p:nvSpPr>
        <p:spPr>
          <a:xfrm>
            <a:off x="0" y="19472"/>
            <a:ext cx="9144000" cy="769441"/>
          </a:xfrm>
          <a:prstGeom prst="rect">
            <a:avLst/>
          </a:prstGeom>
          <a:noFill/>
        </p:spPr>
        <p:txBody>
          <a:bodyPr wrap="square" rtlCol="0">
            <a:spAutoFit/>
          </a:bodyPr>
          <a:lstStyle/>
          <a:p>
            <a:pPr algn="ctr"/>
            <a:r>
              <a:rPr lang="ro-RO" sz="4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UNITATE </a:t>
            </a:r>
            <a:r>
              <a:rPr lang="ro-RO" sz="4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ÎN </a:t>
            </a:r>
            <a:r>
              <a:rPr lang="ro-RO" sz="4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ÎNVIERE</a:t>
            </a:r>
            <a:endParaRPr lang="ro-RO" sz="4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2 Rectángulo"/>
          <p:cNvSpPr/>
          <p:nvPr/>
        </p:nvSpPr>
        <p:spPr>
          <a:xfrm>
            <a:off x="0" y="836712"/>
            <a:ext cx="9144000" cy="1477328"/>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lIns="288000" rIns="180000">
            <a:spAutoFit/>
          </a:bodyPr>
          <a:lstStyle/>
          <a:p>
            <a:r>
              <a:rPr lang="ro-RO" b="1" dirty="0" smtClean="0">
                <a:latin typeface="Comic Sans MS" pitchFamily="66" charset="0"/>
              </a:rPr>
              <a:t>«Căci Domnul Însuşi, la o poruncă, la sunetul vocii arhanghelului şi la sunetul trâmbiţei lui Dumnezeu, Se va coborî din cer şi, mai întâi, vor învia cei morţi în Cristos. Apoi noi, cei vii, care vom fi rămas, vom fi smulşi împreună cu ei în nori, ca să‑L întâlnim pe Domnul în văzduh. Şi astfel vom fi întotdeauna cu Domnul.» </a:t>
            </a:r>
            <a:r>
              <a:rPr lang="ro-RO" sz="1600" b="1" dirty="0" smtClean="0">
                <a:latin typeface="Comic Sans MS" pitchFamily="66" charset="0"/>
              </a:rPr>
              <a:t>(1 Tesaloniceni 4:16-17 </a:t>
            </a:r>
            <a:r>
              <a:rPr lang="ro-RO" sz="1600" b="1" dirty="0" err="1" smtClean="0">
                <a:latin typeface="Comic Sans MS" pitchFamily="66" charset="0"/>
              </a:rPr>
              <a:t>NTR</a:t>
            </a:r>
            <a:r>
              <a:rPr lang="ro-RO" sz="1600" b="1" dirty="0" smtClean="0">
                <a:latin typeface="Comic Sans MS" pitchFamily="66" charset="0"/>
              </a:rPr>
              <a:t>)</a:t>
            </a:r>
            <a:endParaRPr lang="ro-RO" b="1" dirty="0">
              <a:latin typeface="Comic Sans MS" pitchFamily="66" charset="0"/>
            </a:endParaRPr>
          </a:p>
        </p:txBody>
      </p:sp>
      <p:graphicFrame>
        <p:nvGraphicFramePr>
          <p:cNvPr id="4" name="3 Diagrama"/>
          <p:cNvGraphicFramePr/>
          <p:nvPr>
            <p:extLst>
              <p:ext uri="{D42A27DB-BD31-4B8C-83A1-F6EECF244321}">
                <p14:modId xmlns:p14="http://schemas.microsoft.com/office/powerpoint/2010/main" xmlns="" val="3685939422"/>
              </p:ext>
            </p:extLst>
          </p:nvPr>
        </p:nvGraphicFramePr>
        <p:xfrm>
          <a:off x="240942" y="3717032"/>
          <a:ext cx="8648012" cy="296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323528" y="2557353"/>
            <a:ext cx="8633908" cy="1015663"/>
          </a:xfrm>
          <a:prstGeom prst="rect">
            <a:avLst/>
          </a:prstGeom>
          <a:noFill/>
        </p:spPr>
        <p:txBody>
          <a:bodyPr wrap="square" rtlCol="0">
            <a:spAutoFit/>
          </a:bodyPr>
          <a:lstStyle/>
          <a:p>
            <a:r>
              <a:rPr lang="ro-RO" sz="2000" b="1" smtClean="0">
                <a:solidFill>
                  <a:schemeClr val="bg1"/>
                </a:solidFill>
                <a:effectLst>
                  <a:outerShdw blurRad="38100" dist="38100" dir="2700000" algn="tl">
                    <a:srgbClr val="000000">
                      <a:alpha val="43137"/>
                    </a:srgbClr>
                  </a:outerShdw>
                </a:effectLst>
              </a:rPr>
              <a:t>La cea de-a Doua Venire, învierea va fi evenimentul care va uni definitiv în Hristos pe </a:t>
            </a:r>
            <a:r>
              <a:rPr lang="ro-RO" sz="2000" b="1" smtClean="0">
                <a:solidFill>
                  <a:schemeClr val="bg1"/>
                </a:solidFill>
                <a:effectLst>
                  <a:outerShdw blurRad="38100" dist="38100" dir="2700000" algn="tl">
                    <a:srgbClr val="000000">
                      <a:alpha val="43137"/>
                    </a:srgbClr>
                  </a:outerShdw>
                </a:effectLst>
              </a:rPr>
              <a:t>toţi </a:t>
            </a:r>
            <a:r>
              <a:rPr lang="ro-RO" sz="2000" b="1" smtClean="0">
                <a:solidFill>
                  <a:schemeClr val="bg1"/>
                </a:solidFill>
                <a:effectLst>
                  <a:outerShdw blurRad="38100" dist="38100" dir="2700000" algn="tl">
                    <a:srgbClr val="000000">
                      <a:alpha val="43137"/>
                    </a:srgbClr>
                  </a:outerShdw>
                </a:effectLst>
              </a:rPr>
              <a:t>fiii lui Dumnezeu. În plus, conform </a:t>
            </a:r>
            <a:r>
              <a:rPr lang="ro-RO" sz="2000" b="1" smtClean="0">
                <a:solidFill>
                  <a:schemeClr val="bg1"/>
                </a:solidFill>
                <a:effectLst>
                  <a:outerShdw blurRad="38100" dist="38100" dir="2700000" algn="tl">
                    <a:srgbClr val="000000">
                      <a:alpha val="43137"/>
                    </a:srgbClr>
                  </a:outerShdw>
                </a:effectLst>
              </a:rPr>
              <a:t>cu </a:t>
            </a:r>
            <a:r>
              <a:rPr lang="ro-RO" sz="2000" b="1" smtClean="0">
                <a:solidFill>
                  <a:schemeClr val="bg1"/>
                </a:solidFill>
                <a:effectLst>
                  <a:outerShdw blurRad="38100" dist="38100" dir="2700000" algn="tl">
                    <a:srgbClr val="000000">
                      <a:alpha val="43137"/>
                    </a:srgbClr>
                  </a:outerShdw>
                </a:effectLst>
              </a:rPr>
              <a:t>1 </a:t>
            </a:r>
            <a:r>
              <a:rPr lang="ro-RO" sz="2000" b="1" smtClean="0">
                <a:solidFill>
                  <a:schemeClr val="bg1"/>
                </a:solidFill>
                <a:effectLst>
                  <a:outerShdw blurRad="38100" dist="38100" dir="2700000" algn="tl">
                    <a:srgbClr val="000000">
                      <a:alpha val="43137"/>
                    </a:srgbClr>
                  </a:outerShdw>
                </a:effectLst>
              </a:rPr>
              <a:t>Corinteni</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15:51-57</a:t>
            </a:r>
            <a:r>
              <a:rPr lang="ro-RO" sz="2000" b="1" smtClean="0">
                <a:solidFill>
                  <a:schemeClr val="bg1"/>
                </a:solidFill>
                <a:effectLst>
                  <a:outerShdw blurRad="38100" dist="38100" dir="2700000" algn="tl">
                    <a:srgbClr val="000000">
                      <a:alpha val="43137"/>
                    </a:srgbClr>
                  </a:outerShdw>
                </a:effectLst>
              </a:rPr>
              <a:t>, trupurile </a:t>
            </a:r>
            <a:r>
              <a:rPr lang="ro-RO" sz="2000" b="1" smtClean="0">
                <a:solidFill>
                  <a:schemeClr val="bg1"/>
                </a:solidFill>
                <a:effectLst>
                  <a:outerShdw blurRad="38100" dist="38100" dir="2700000" algn="tl">
                    <a:srgbClr val="000000">
                      <a:alpha val="43137"/>
                    </a:srgbClr>
                  </a:outerShdw>
                </a:effectLst>
              </a:rPr>
              <a:t>noastre vor </a:t>
            </a:r>
            <a:r>
              <a:rPr lang="ro-RO" sz="2000" b="1" smtClean="0">
                <a:solidFill>
                  <a:schemeClr val="bg1"/>
                </a:solidFill>
                <a:effectLst>
                  <a:outerShdw blurRad="38100" dist="38100" dir="2700000" algn="tl">
                    <a:srgbClr val="000000">
                      <a:alpha val="43137"/>
                    </a:srgbClr>
                  </a:outerShdw>
                </a:effectLst>
              </a:rPr>
              <a:t>fi </a:t>
            </a:r>
            <a:r>
              <a:rPr lang="ro-RO" sz="2000" b="1" smtClean="0">
                <a:solidFill>
                  <a:schemeClr val="bg1"/>
                </a:solidFill>
                <a:effectLst>
                  <a:outerShdw blurRad="38100" dist="38100" dir="2700000" algn="tl">
                    <a:srgbClr val="000000">
                      <a:alpha val="43137"/>
                    </a:srgbClr>
                  </a:outerShdw>
                </a:effectLst>
              </a:rPr>
              <a:t>transformate.</a:t>
            </a:r>
            <a:endParaRPr lang="ro-RO" sz="2000"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82561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4">
                                            <p:graphicEl>
                                              <a:dgm id="{CB5FAFFD-F033-4FEA-878F-65D8AAC8CCCD}"/>
                                            </p:graphicEl>
                                          </p:spTgt>
                                        </p:tgtEl>
                                        <p:attrNameLst>
                                          <p:attrName>style.visibility</p:attrName>
                                        </p:attrNameLst>
                                      </p:cBhvr>
                                      <p:to>
                                        <p:strVal val="visible"/>
                                      </p:to>
                                    </p:set>
                                    <p:anim calcmode="lin" valueType="num">
                                      <p:cBhvr>
                                        <p:cTn id="30" dur="500" fill="hold"/>
                                        <p:tgtEl>
                                          <p:spTgt spid="4">
                                            <p:graphicEl>
                                              <a:dgm id="{CB5FAFFD-F033-4FEA-878F-65D8AAC8CCCD}"/>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B5FAFFD-F033-4FEA-878F-65D8AAC8CCCD}"/>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B5FAFFD-F033-4FEA-878F-65D8AAC8CCCD}"/>
                                            </p:graphicEl>
                                          </p:spTgt>
                                        </p:tgtEl>
                                      </p:cBhvr>
                                    </p:animEffect>
                                    <p:anim calcmode="lin" valueType="num">
                                      <p:cBhvr>
                                        <p:cTn id="33" dur="500" fill="hold"/>
                                        <p:tgtEl>
                                          <p:spTgt spid="4">
                                            <p:graphicEl>
                                              <a:dgm id="{CB5FAFFD-F033-4FEA-878F-65D8AAC8CCCD}"/>
                                            </p:graphicEl>
                                          </p:spTgt>
                                        </p:tgtEl>
                                        <p:attrNameLst>
                                          <p:attrName>ppt_x</p:attrName>
                                        </p:attrNameLst>
                                      </p:cBhvr>
                                      <p:tavLst>
                                        <p:tav tm="0">
                                          <p:val>
                                            <p:fltVal val="0.5"/>
                                          </p:val>
                                        </p:tav>
                                        <p:tav tm="100000">
                                          <p:val>
                                            <p:strVal val="#ppt_x"/>
                                          </p:val>
                                        </p:tav>
                                      </p:tavLst>
                                    </p:anim>
                                    <p:anim calcmode="lin" valueType="num">
                                      <p:cBhvr>
                                        <p:cTn id="34" dur="500" fill="hold"/>
                                        <p:tgtEl>
                                          <p:spTgt spid="4">
                                            <p:graphicEl>
                                              <a:dgm id="{CB5FAFFD-F033-4FEA-878F-65D8AAC8CCCD}"/>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4">
                                            <p:graphicEl>
                                              <a:dgm id="{E13A2D2A-9D81-4E68-8D1D-AAE501A6BAC9}"/>
                                            </p:graphicEl>
                                          </p:spTgt>
                                        </p:tgtEl>
                                        <p:attrNameLst>
                                          <p:attrName>style.visibility</p:attrName>
                                        </p:attrNameLst>
                                      </p:cBhvr>
                                      <p:to>
                                        <p:strVal val="visible"/>
                                      </p:to>
                                    </p:set>
                                    <p:anim calcmode="lin" valueType="num">
                                      <p:cBhvr>
                                        <p:cTn id="37" dur="500" fill="hold"/>
                                        <p:tgtEl>
                                          <p:spTgt spid="4">
                                            <p:graphicEl>
                                              <a:dgm id="{E13A2D2A-9D81-4E68-8D1D-AAE501A6BAC9}"/>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E13A2D2A-9D81-4E68-8D1D-AAE501A6BAC9}"/>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E13A2D2A-9D81-4E68-8D1D-AAE501A6BAC9}"/>
                                            </p:graphicEl>
                                          </p:spTgt>
                                        </p:tgtEl>
                                      </p:cBhvr>
                                    </p:animEffect>
                                    <p:anim calcmode="lin" valueType="num">
                                      <p:cBhvr>
                                        <p:cTn id="40" dur="500" fill="hold"/>
                                        <p:tgtEl>
                                          <p:spTgt spid="4">
                                            <p:graphicEl>
                                              <a:dgm id="{E13A2D2A-9D81-4E68-8D1D-AAE501A6BAC9}"/>
                                            </p:graphicEl>
                                          </p:spTgt>
                                        </p:tgtEl>
                                        <p:attrNameLst>
                                          <p:attrName>ppt_x</p:attrName>
                                        </p:attrNameLst>
                                      </p:cBhvr>
                                      <p:tavLst>
                                        <p:tav tm="0">
                                          <p:val>
                                            <p:fltVal val="0.5"/>
                                          </p:val>
                                        </p:tav>
                                        <p:tav tm="100000">
                                          <p:val>
                                            <p:strVal val="#ppt_x"/>
                                          </p:val>
                                        </p:tav>
                                      </p:tavLst>
                                    </p:anim>
                                    <p:anim calcmode="lin" valueType="num">
                                      <p:cBhvr>
                                        <p:cTn id="41" dur="500" fill="hold"/>
                                        <p:tgtEl>
                                          <p:spTgt spid="4">
                                            <p:graphicEl>
                                              <a:dgm id="{E13A2D2A-9D81-4E68-8D1D-AAE501A6BAC9}"/>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4">
                                            <p:graphicEl>
                                              <a:dgm id="{4E153F1B-EA58-4158-8F2F-9E1783A1DF53}"/>
                                            </p:graphicEl>
                                          </p:spTgt>
                                        </p:tgtEl>
                                        <p:attrNameLst>
                                          <p:attrName>style.visibility</p:attrName>
                                        </p:attrNameLst>
                                      </p:cBhvr>
                                      <p:to>
                                        <p:strVal val="visible"/>
                                      </p:to>
                                    </p:set>
                                    <p:anim calcmode="lin" valueType="num">
                                      <p:cBhvr>
                                        <p:cTn id="46" dur="500" fill="hold"/>
                                        <p:tgtEl>
                                          <p:spTgt spid="4">
                                            <p:graphicEl>
                                              <a:dgm id="{4E153F1B-EA58-4158-8F2F-9E1783A1DF53}"/>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4E153F1B-EA58-4158-8F2F-9E1783A1DF53}"/>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4E153F1B-EA58-4158-8F2F-9E1783A1DF53}"/>
                                            </p:graphicEl>
                                          </p:spTgt>
                                        </p:tgtEl>
                                      </p:cBhvr>
                                    </p:animEffect>
                                    <p:anim calcmode="lin" valueType="num">
                                      <p:cBhvr>
                                        <p:cTn id="49" dur="500" fill="hold"/>
                                        <p:tgtEl>
                                          <p:spTgt spid="4">
                                            <p:graphicEl>
                                              <a:dgm id="{4E153F1B-EA58-4158-8F2F-9E1783A1DF53}"/>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4E153F1B-EA58-4158-8F2F-9E1783A1DF53}"/>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5C2DBD9B-F6AB-4F45-B8D0-16C8667ED33D}"/>
                                            </p:graphicEl>
                                          </p:spTgt>
                                        </p:tgtEl>
                                        <p:attrNameLst>
                                          <p:attrName>style.visibility</p:attrName>
                                        </p:attrNameLst>
                                      </p:cBhvr>
                                      <p:to>
                                        <p:strVal val="visible"/>
                                      </p:to>
                                    </p:set>
                                    <p:anim calcmode="lin" valueType="num">
                                      <p:cBhvr>
                                        <p:cTn id="53" dur="500" fill="hold"/>
                                        <p:tgtEl>
                                          <p:spTgt spid="4">
                                            <p:graphicEl>
                                              <a:dgm id="{5C2DBD9B-F6AB-4F45-B8D0-16C8667ED33D}"/>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5C2DBD9B-F6AB-4F45-B8D0-16C8667ED33D}"/>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5C2DBD9B-F6AB-4F45-B8D0-16C8667ED33D}"/>
                                            </p:graphicEl>
                                          </p:spTgt>
                                        </p:tgtEl>
                                      </p:cBhvr>
                                    </p:animEffect>
                                    <p:anim calcmode="lin" valueType="num">
                                      <p:cBhvr>
                                        <p:cTn id="56" dur="500" fill="hold"/>
                                        <p:tgtEl>
                                          <p:spTgt spid="4">
                                            <p:graphicEl>
                                              <a:dgm id="{5C2DBD9B-F6AB-4F45-B8D0-16C8667ED33D}"/>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5C2DBD9B-F6AB-4F45-B8D0-16C8667ED33D}"/>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02459C63-0780-4F71-8A29-05165C9F61EA}"/>
                                            </p:graphicEl>
                                          </p:spTgt>
                                        </p:tgtEl>
                                        <p:attrNameLst>
                                          <p:attrName>style.visibility</p:attrName>
                                        </p:attrNameLst>
                                      </p:cBhvr>
                                      <p:to>
                                        <p:strVal val="visible"/>
                                      </p:to>
                                    </p:set>
                                    <p:anim calcmode="lin" valueType="num">
                                      <p:cBhvr>
                                        <p:cTn id="62" dur="500" fill="hold"/>
                                        <p:tgtEl>
                                          <p:spTgt spid="4">
                                            <p:graphicEl>
                                              <a:dgm id="{02459C63-0780-4F71-8A29-05165C9F61EA}"/>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02459C63-0780-4F71-8A29-05165C9F61EA}"/>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02459C63-0780-4F71-8A29-05165C9F61EA}"/>
                                            </p:graphicEl>
                                          </p:spTgt>
                                        </p:tgtEl>
                                      </p:cBhvr>
                                    </p:animEffect>
                                    <p:anim calcmode="lin" valueType="num">
                                      <p:cBhvr>
                                        <p:cTn id="65" dur="500" fill="hold"/>
                                        <p:tgtEl>
                                          <p:spTgt spid="4">
                                            <p:graphicEl>
                                              <a:dgm id="{02459C63-0780-4F71-8A29-05165C9F61EA}"/>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02459C63-0780-4F71-8A29-05165C9F61EA}"/>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4">
                                            <p:graphicEl>
                                              <a:dgm id="{D1571B21-D092-46AB-8493-A2E47B6FB959}"/>
                                            </p:graphicEl>
                                          </p:spTgt>
                                        </p:tgtEl>
                                        <p:attrNameLst>
                                          <p:attrName>style.visibility</p:attrName>
                                        </p:attrNameLst>
                                      </p:cBhvr>
                                      <p:to>
                                        <p:strVal val="visible"/>
                                      </p:to>
                                    </p:set>
                                    <p:anim calcmode="lin" valueType="num">
                                      <p:cBhvr>
                                        <p:cTn id="69" dur="500" fill="hold"/>
                                        <p:tgtEl>
                                          <p:spTgt spid="4">
                                            <p:graphicEl>
                                              <a:dgm id="{D1571B21-D092-46AB-8493-A2E47B6FB959}"/>
                                            </p:graphicEl>
                                          </p:spTgt>
                                        </p:tgtEl>
                                        <p:attrNameLst>
                                          <p:attrName>ppt_w</p:attrName>
                                        </p:attrNameLst>
                                      </p:cBhvr>
                                      <p:tavLst>
                                        <p:tav tm="0">
                                          <p:val>
                                            <p:fltVal val="0"/>
                                          </p:val>
                                        </p:tav>
                                        <p:tav tm="100000">
                                          <p:val>
                                            <p:strVal val="#ppt_w"/>
                                          </p:val>
                                        </p:tav>
                                      </p:tavLst>
                                    </p:anim>
                                    <p:anim calcmode="lin" valueType="num">
                                      <p:cBhvr>
                                        <p:cTn id="70" dur="500" fill="hold"/>
                                        <p:tgtEl>
                                          <p:spTgt spid="4">
                                            <p:graphicEl>
                                              <a:dgm id="{D1571B21-D092-46AB-8493-A2E47B6FB959}"/>
                                            </p:graphicEl>
                                          </p:spTgt>
                                        </p:tgtEl>
                                        <p:attrNameLst>
                                          <p:attrName>ppt_h</p:attrName>
                                        </p:attrNameLst>
                                      </p:cBhvr>
                                      <p:tavLst>
                                        <p:tav tm="0">
                                          <p:val>
                                            <p:fltVal val="0"/>
                                          </p:val>
                                        </p:tav>
                                        <p:tav tm="100000">
                                          <p:val>
                                            <p:strVal val="#ppt_h"/>
                                          </p:val>
                                        </p:tav>
                                      </p:tavLst>
                                    </p:anim>
                                    <p:animEffect transition="in" filter="fade">
                                      <p:cBhvr>
                                        <p:cTn id="71" dur="500"/>
                                        <p:tgtEl>
                                          <p:spTgt spid="4">
                                            <p:graphicEl>
                                              <a:dgm id="{D1571B21-D092-46AB-8493-A2E47B6FB959}"/>
                                            </p:graphicEl>
                                          </p:spTgt>
                                        </p:tgtEl>
                                      </p:cBhvr>
                                    </p:animEffect>
                                    <p:anim calcmode="lin" valueType="num">
                                      <p:cBhvr>
                                        <p:cTn id="72" dur="500" fill="hold"/>
                                        <p:tgtEl>
                                          <p:spTgt spid="4">
                                            <p:graphicEl>
                                              <a:dgm id="{D1571B21-D092-46AB-8493-A2E47B6FB959}"/>
                                            </p:graphicEl>
                                          </p:spTgt>
                                        </p:tgtEl>
                                        <p:attrNameLst>
                                          <p:attrName>ppt_x</p:attrName>
                                        </p:attrNameLst>
                                      </p:cBhvr>
                                      <p:tavLst>
                                        <p:tav tm="0">
                                          <p:val>
                                            <p:fltVal val="0.5"/>
                                          </p:val>
                                        </p:tav>
                                        <p:tav tm="100000">
                                          <p:val>
                                            <p:strVal val="#ppt_x"/>
                                          </p:val>
                                        </p:tav>
                                      </p:tavLst>
                                    </p:anim>
                                    <p:anim calcmode="lin" valueType="num">
                                      <p:cBhvr>
                                        <p:cTn id="73" dur="500" fill="hold"/>
                                        <p:tgtEl>
                                          <p:spTgt spid="4">
                                            <p:graphicEl>
                                              <a:dgm id="{D1571B21-D092-46AB-8493-A2E47B6FB959}"/>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Graphic spid="4" grpId="0">
        <p:bldSub>
          <a:bldDgm bld="one"/>
        </p:bldSub>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n 9" descr="Imagen que contiene hierba, exterior, campo, animal&#10;&#10;Descripción generada automáticamente">
            <a:extLst>
              <a:ext uri="{FF2B5EF4-FFF2-40B4-BE49-F238E27FC236}">
                <a16:creationId xmlns="" xmlns:a16="http://schemas.microsoft.com/office/drawing/2014/main" id="{80F0D24C-17A9-49C6-8740-622189B5C87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8247" b="8247"/>
          <a:stretch/>
        </p:blipFill>
        <p:spPr>
          <a:xfrm>
            <a:off x="459784" y="2963615"/>
            <a:ext cx="3478088" cy="1667470"/>
          </a:xfrm>
          <a:prstGeom prst="rect">
            <a:avLst/>
          </a:prstGeom>
        </p:spPr>
      </p:pic>
      <p:pic>
        <p:nvPicPr>
          <p:cNvPr id="6" name="Imagen 5" descr="Imagen que contiene animal, mamífero, exterior, siguiente&#10;&#10;Descripción generada automáticamente">
            <a:extLst>
              <a:ext uri="{FF2B5EF4-FFF2-40B4-BE49-F238E27FC236}">
                <a16:creationId xmlns="" xmlns:a16="http://schemas.microsoft.com/office/drawing/2014/main" id="{65575CAC-66A2-43EA-8CCF-BFCEF6A21D8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2612" r="22612"/>
          <a:stretch/>
        </p:blipFill>
        <p:spPr>
          <a:xfrm>
            <a:off x="4067945" y="489851"/>
            <a:ext cx="1864447" cy="4141235"/>
          </a:xfrm>
          <a:prstGeom prst="rect">
            <a:avLst/>
          </a:prstGeom>
        </p:spPr>
      </p:pic>
      <p:pic>
        <p:nvPicPr>
          <p:cNvPr id="14" name="Imagen 13" descr="Imagen que contiene hierba, exterior, animal, vaca&#10;&#10;Descripción generada automáticamente">
            <a:extLst>
              <a:ext uri="{FF2B5EF4-FFF2-40B4-BE49-F238E27FC236}">
                <a16:creationId xmlns="" xmlns:a16="http://schemas.microsoft.com/office/drawing/2014/main" id="{1B717CDC-6E55-44A3-A68E-7BF6A037C8B0}"/>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9853" b="2667"/>
          <a:stretch/>
        </p:blipFill>
        <p:spPr>
          <a:xfrm>
            <a:off x="6009230" y="515343"/>
            <a:ext cx="3027266" cy="2023111"/>
          </a:xfrm>
          <a:prstGeom prst="rect">
            <a:avLst/>
          </a:prstGeom>
        </p:spPr>
      </p:pic>
      <p:pic>
        <p:nvPicPr>
          <p:cNvPr id="8" name="Imagen 7" descr="Imagen que contiene animal, árbol, mamífero, hierba&#10;&#10;Descripción generada automáticamente">
            <a:extLst>
              <a:ext uri="{FF2B5EF4-FFF2-40B4-BE49-F238E27FC236}">
                <a16:creationId xmlns="" xmlns:a16="http://schemas.microsoft.com/office/drawing/2014/main" id="{99AFD377-9D50-4CCE-AB85-568B3E4E4C63}"/>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2753" r="19283"/>
          <a:stretch/>
        </p:blipFill>
        <p:spPr>
          <a:xfrm>
            <a:off x="171751" y="4722845"/>
            <a:ext cx="2259161" cy="1997803"/>
          </a:xfrm>
          <a:prstGeom prst="rect">
            <a:avLst/>
          </a:prstGeom>
        </p:spPr>
      </p:pic>
      <p:pic>
        <p:nvPicPr>
          <p:cNvPr id="12" name="Imagen 11" descr="Imagen que contiene hierba, exterior, campo, cielo&#10;&#10;Descripción generada automáticamente">
            <a:extLst>
              <a:ext uri="{FF2B5EF4-FFF2-40B4-BE49-F238E27FC236}">
                <a16:creationId xmlns="" xmlns:a16="http://schemas.microsoft.com/office/drawing/2014/main" id="{8E894E5B-1A24-4CBD-BD20-1E03C85A258A}"/>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16692" r="4" b="5639"/>
          <a:stretch/>
        </p:blipFill>
        <p:spPr>
          <a:xfrm>
            <a:off x="2502922" y="4722845"/>
            <a:ext cx="3429469" cy="1997803"/>
          </a:xfrm>
          <a:prstGeom prst="rect">
            <a:avLst/>
          </a:prstGeom>
        </p:spPr>
      </p:pic>
      <p:pic>
        <p:nvPicPr>
          <p:cNvPr id="16" name="Imagen 15" descr="Imagen que contiene árbol, sentado, exterior, agua&#10;&#10;Descripción generada automáticamente">
            <a:extLst>
              <a:ext uri="{FF2B5EF4-FFF2-40B4-BE49-F238E27FC236}">
                <a16:creationId xmlns="" xmlns:a16="http://schemas.microsoft.com/office/drawing/2014/main" id="{80B2DC77-3E0E-4B07-9C3B-1E66A048D56A}"/>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t="2154" b="2154"/>
          <a:stretch/>
        </p:blipFill>
        <p:spPr>
          <a:xfrm>
            <a:off x="6004400" y="2600133"/>
            <a:ext cx="3032095" cy="4141235"/>
          </a:xfrm>
          <a:prstGeom prst="rect">
            <a:avLst/>
          </a:prstGeom>
        </p:spPr>
      </p:pic>
      <p:sp>
        <p:nvSpPr>
          <p:cNvPr id="24" name="Rectángulo 23">
            <a:extLst>
              <a:ext uri="{FF2B5EF4-FFF2-40B4-BE49-F238E27FC236}">
                <a16:creationId xmlns="" xmlns:a16="http://schemas.microsoft.com/office/drawing/2014/main" id="{865FCD0B-A4B7-4075-AE68-70614533D7F7}"/>
              </a:ext>
            </a:extLst>
          </p:cNvPr>
          <p:cNvSpPr/>
          <p:nvPr/>
        </p:nvSpPr>
        <p:spPr>
          <a:xfrm>
            <a:off x="-7760" y="44624"/>
            <a:ext cx="4003696" cy="2970044"/>
          </a:xfrm>
          <a:prstGeom prst="rect">
            <a:avLst/>
          </a:prstGeom>
        </p:spPr>
        <p:txBody>
          <a:bodyPr wrap="square">
            <a:spAutoFit/>
          </a:bodyPr>
          <a:lstStyle/>
          <a:p>
            <a:pPr algn="ctr"/>
            <a:r>
              <a:rPr lang="ro-RO" sz="1700" b="1" dirty="0" smtClean="0">
                <a:solidFill>
                  <a:schemeClr val="bg1"/>
                </a:solidFill>
                <a:latin typeface="Comic Sans MS" panose="030F0702030302020204" pitchFamily="66" charset="0"/>
              </a:rPr>
              <a:t>„Lupul </a:t>
            </a:r>
            <a:r>
              <a:rPr lang="ro-RO" sz="1700" b="1" dirty="0" smtClean="0">
                <a:solidFill>
                  <a:schemeClr val="bg1"/>
                </a:solidFill>
                <a:latin typeface="Comic Sans MS" panose="030F0702030302020204" pitchFamily="66" charset="0"/>
              </a:rPr>
              <a:t>va locui împreună cu mielul,</a:t>
            </a:r>
          </a:p>
          <a:p>
            <a:pPr algn="ctr"/>
            <a:r>
              <a:rPr lang="ro-RO" sz="1700" b="1" dirty="0" smtClean="0">
                <a:solidFill>
                  <a:schemeClr val="bg1"/>
                </a:solidFill>
                <a:latin typeface="Comic Sans MS" panose="030F0702030302020204" pitchFamily="66" charset="0"/>
              </a:rPr>
              <a:t>leopardul se va culca alături de ied, viţelul, puiul de leu şi viţelul îngrăşat vor fi împreună,</a:t>
            </a:r>
          </a:p>
          <a:p>
            <a:pPr algn="ctr"/>
            <a:r>
              <a:rPr lang="ro-RO" sz="1700" b="1" dirty="0" smtClean="0">
                <a:solidFill>
                  <a:schemeClr val="bg1"/>
                </a:solidFill>
                <a:latin typeface="Comic Sans MS" panose="030F0702030302020204" pitchFamily="66" charset="0"/>
              </a:rPr>
              <a:t>iar un copil mic îi va conduce. Vaca şi ursoaica vor paşte împreună,</a:t>
            </a:r>
          </a:p>
          <a:p>
            <a:pPr algn="ctr"/>
            <a:r>
              <a:rPr lang="ro-RO" sz="1700" b="1" dirty="0" smtClean="0">
                <a:solidFill>
                  <a:schemeClr val="bg1"/>
                </a:solidFill>
                <a:latin typeface="Comic Sans MS" panose="030F0702030302020204" pitchFamily="66" charset="0"/>
              </a:rPr>
              <a:t>puii lor vor sta culcaţi la un loc,</a:t>
            </a:r>
          </a:p>
          <a:p>
            <a:pPr algn="ctr"/>
            <a:r>
              <a:rPr lang="ro-RO" sz="1700" b="1" dirty="0" smtClean="0">
                <a:solidFill>
                  <a:schemeClr val="bg1"/>
                </a:solidFill>
                <a:latin typeface="Comic Sans MS" panose="030F0702030302020204" pitchFamily="66" charset="0"/>
              </a:rPr>
              <a:t>iar leul va mânca paie ca boul. Sugarul se va juca lângă gaura cobrei, iar copilul înţărcat îşi va băga mâna în cuibul viperei.”</a:t>
            </a:r>
            <a:endParaRPr lang="ro-RO" sz="1600" b="1" dirty="0">
              <a:solidFill>
                <a:schemeClr val="bg1"/>
              </a:solidFill>
              <a:latin typeface="Comic Sans MS" panose="030F0702030302020204" pitchFamily="66" charset="0"/>
            </a:endParaRPr>
          </a:p>
        </p:txBody>
      </p:sp>
      <p:sp>
        <p:nvSpPr>
          <p:cNvPr id="19" name="Rectángulo 18">
            <a:extLst>
              <a:ext uri="{FF2B5EF4-FFF2-40B4-BE49-F238E27FC236}">
                <a16:creationId xmlns="" xmlns:a16="http://schemas.microsoft.com/office/drawing/2014/main" id="{8F05984E-5519-4D6F-ACB7-BB57226AD274}"/>
              </a:ext>
            </a:extLst>
          </p:cNvPr>
          <p:cNvSpPr/>
          <p:nvPr/>
        </p:nvSpPr>
        <p:spPr>
          <a:xfrm>
            <a:off x="6640238" y="84332"/>
            <a:ext cx="2242922" cy="369332"/>
          </a:xfrm>
          <a:prstGeom prst="rect">
            <a:avLst/>
          </a:prstGeom>
        </p:spPr>
        <p:txBody>
          <a:bodyPr wrap="none">
            <a:spAutoFit/>
          </a:bodyPr>
          <a:lstStyle/>
          <a:p>
            <a:r>
              <a:rPr lang="ro-RO" b="1" dirty="0" smtClean="0">
                <a:solidFill>
                  <a:schemeClr val="bg1"/>
                </a:solidFill>
                <a:latin typeface="Comic Sans MS" panose="030F0702030302020204" pitchFamily="66" charset="0"/>
              </a:rPr>
              <a:t>Isaia 11:6-8 </a:t>
            </a:r>
            <a:r>
              <a:rPr lang="ro-RO" b="1" dirty="0" err="1" smtClean="0">
                <a:solidFill>
                  <a:schemeClr val="bg1"/>
                </a:solidFill>
                <a:latin typeface="Comic Sans MS" panose="030F0702030302020204" pitchFamily="66" charset="0"/>
              </a:rPr>
              <a:t>NTR</a:t>
            </a:r>
            <a:endParaRPr lang="ro-RO" dirty="0"/>
          </a:p>
        </p:txBody>
      </p:sp>
    </p:spTree>
    <p:extLst>
      <p:ext uri="{BB962C8B-B14F-4D97-AF65-F5344CB8AC3E}">
        <p14:creationId xmlns:p14="http://schemas.microsoft.com/office/powerpoint/2010/main" xmlns="" val="1537832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5000"/>
          </a:stretch>
        </a:blipFill>
        <a:effectLst/>
      </p:bgPr>
    </p:bg>
    <p:spTree>
      <p:nvGrpSpPr>
        <p:cNvPr id="1" name=""/>
        <p:cNvGrpSpPr/>
        <p:nvPr/>
      </p:nvGrpSpPr>
      <p:grpSpPr>
        <a:xfrm>
          <a:off x="0" y="0"/>
          <a:ext cx="0" cy="0"/>
          <a:chOff x="0" y="0"/>
          <a:chExt cx="0" cy="0"/>
        </a:xfrm>
      </p:grpSpPr>
      <p:sp>
        <p:nvSpPr>
          <p:cNvPr id="2" name="1 Rectángulo"/>
          <p:cNvSpPr/>
          <p:nvPr/>
        </p:nvSpPr>
        <p:spPr>
          <a:xfrm>
            <a:off x="0" y="19472"/>
            <a:ext cx="9144000" cy="769441"/>
          </a:xfrm>
          <a:prstGeom prst="rect">
            <a:avLst/>
          </a:prstGeom>
          <a:noFill/>
        </p:spPr>
        <p:txBody>
          <a:bodyPr wrap="square" rtlCol="0">
            <a:spAutoFit/>
          </a:bodyPr>
          <a:lstStyle/>
          <a:p>
            <a:pPr algn="ctr"/>
            <a:r>
              <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UNITATE </a:t>
            </a:r>
            <a:r>
              <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ÎN </a:t>
            </a:r>
            <a:r>
              <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RESTAURARE</a:t>
            </a:r>
            <a:endParaRPr lang="ro-RO" sz="4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Rectángulo 2">
            <a:extLst>
              <a:ext uri="{FF2B5EF4-FFF2-40B4-BE49-F238E27FC236}">
                <a16:creationId xmlns="" xmlns:a16="http://schemas.microsoft.com/office/drawing/2014/main" id="{5A1686F1-D669-4B34-B5E1-CDE7BEA2FFEE}"/>
              </a:ext>
            </a:extLst>
          </p:cNvPr>
          <p:cNvSpPr/>
          <p:nvPr/>
        </p:nvSpPr>
        <p:spPr>
          <a:xfrm>
            <a:off x="622764" y="692696"/>
            <a:ext cx="7884368" cy="1754326"/>
          </a:xfrm>
          <a:prstGeom prst="rect">
            <a:avLst/>
          </a:prstGeom>
          <a:solidFill>
            <a:schemeClr val="bg1">
              <a:alpha val="58000"/>
            </a:schemeClr>
          </a:solidFill>
          <a:effectLst>
            <a:softEdge rad="50800"/>
          </a:effectLst>
        </p:spPr>
        <p:txBody>
          <a:bodyPr wrap="square">
            <a:spAutoFit/>
          </a:bodyPr>
          <a:lstStyle/>
          <a:p>
            <a:pPr algn="ctr"/>
            <a:r>
              <a:rPr lang="ro-RO" b="1" dirty="0" smtClean="0">
                <a:latin typeface="Comic Sans MS" panose="030F0702030302020204" pitchFamily="66" charset="0"/>
              </a:rPr>
              <a:t>„Lupul </a:t>
            </a:r>
            <a:r>
              <a:rPr lang="ro-RO" b="1" dirty="0" smtClean="0">
                <a:latin typeface="Comic Sans MS" panose="030F0702030302020204" pitchFamily="66" charset="0"/>
              </a:rPr>
              <a:t>va locui împreună cu mielul, leopardul se va culca alături de ied,viţelul, puiul de leu şi viţelul îngrăşat vor fi împreună, iar un copil mic îi va conduce. Vaca şi ursoaica vor paşte împreună,</a:t>
            </a:r>
          </a:p>
          <a:p>
            <a:pPr algn="ctr"/>
            <a:r>
              <a:rPr lang="ro-RO" b="1" dirty="0" smtClean="0">
                <a:latin typeface="Comic Sans MS" panose="030F0702030302020204" pitchFamily="66" charset="0"/>
              </a:rPr>
              <a:t>puii lor vor sta culcaţi la un loc, iar leul va mânca paie ca boul. Sugarul se va juca lângă gaura cobrei, iar copilul înţărcat îşi va băga mâna în cuibul viperei.” </a:t>
            </a:r>
            <a:r>
              <a:rPr lang="ro-RO" sz="1600" b="1" dirty="0" smtClean="0">
                <a:latin typeface="Comic Sans MS" panose="030F0702030302020204" pitchFamily="66" charset="0"/>
              </a:rPr>
              <a:t>(Isaia 11:6-8 </a:t>
            </a:r>
            <a:r>
              <a:rPr lang="ro-RO" sz="1600" b="1" dirty="0" err="1" smtClean="0">
                <a:latin typeface="Comic Sans MS" panose="030F0702030302020204" pitchFamily="66" charset="0"/>
              </a:rPr>
              <a:t>NTR</a:t>
            </a:r>
            <a:r>
              <a:rPr lang="ro-RO" sz="1600" b="1" dirty="0" smtClean="0">
                <a:latin typeface="Comic Sans MS" panose="030F0702030302020204" pitchFamily="66" charset="0"/>
              </a:rPr>
              <a:t>)</a:t>
            </a:r>
            <a:endParaRPr lang="ro-RO" sz="1600" b="1" dirty="0">
              <a:latin typeface="Comic Sans MS" panose="030F0702030302020204" pitchFamily="66" charset="0"/>
            </a:endParaRPr>
          </a:p>
        </p:txBody>
      </p:sp>
      <p:sp>
        <p:nvSpPr>
          <p:cNvPr id="4" name="CuadroTexto 3">
            <a:extLst>
              <a:ext uri="{FF2B5EF4-FFF2-40B4-BE49-F238E27FC236}">
                <a16:creationId xmlns="" xmlns:a16="http://schemas.microsoft.com/office/drawing/2014/main" id="{A67BA69A-1078-49D6-9D2E-688E61AFF565}"/>
              </a:ext>
            </a:extLst>
          </p:cNvPr>
          <p:cNvSpPr txBox="1"/>
          <p:nvPr/>
        </p:nvSpPr>
        <p:spPr>
          <a:xfrm>
            <a:off x="5577409" y="2447022"/>
            <a:ext cx="3566590" cy="1323439"/>
          </a:xfrm>
          <a:prstGeom prst="rect">
            <a:avLst/>
          </a:prstGeom>
          <a:noFill/>
        </p:spPr>
        <p:txBody>
          <a:bodyPr wrap="square" rtlCol="0">
            <a:spAutoFit/>
          </a:bodyPr>
          <a:lstStyle/>
          <a:p>
            <a:pPr>
              <a:spcBef>
                <a:spcPts val="600"/>
              </a:spcBef>
            </a:pPr>
            <a:r>
              <a:rPr lang="ro-RO" sz="2000" b="1" smtClean="0"/>
              <a:t>Când Dumnezeu va restaura toate aceste lucruri, ele vor reveni la starea pe care o aveau înainte de căderea </a:t>
            </a:r>
            <a:r>
              <a:rPr lang="ro-RO" sz="2000" b="1" smtClean="0"/>
              <a:t>în </a:t>
            </a:r>
            <a:r>
              <a:rPr lang="ro-RO" sz="2000" b="1" smtClean="0"/>
              <a:t>păcat.</a:t>
            </a:r>
            <a:endParaRPr lang="ro-RO" sz="2000" b="1"/>
          </a:p>
        </p:txBody>
      </p:sp>
      <p:pic>
        <p:nvPicPr>
          <p:cNvPr id="7" name="Imagen 6" descr="Imagen que contiene árbol, exterior, cielo, agua&#10;&#10;Descripción generada automáticamente">
            <a:extLst>
              <a:ext uri="{FF2B5EF4-FFF2-40B4-BE49-F238E27FC236}">
                <a16:creationId xmlns="" xmlns:a16="http://schemas.microsoft.com/office/drawing/2014/main" id="{3011B28C-9C03-4C75-91E9-C3F9342D40E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733" y="2473785"/>
            <a:ext cx="1793638" cy="2392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hierba, persona, ropa, árbol&#10;&#10;Descripción generada automáticamente">
            <a:extLst>
              <a:ext uri="{FF2B5EF4-FFF2-40B4-BE49-F238E27FC236}">
                <a16:creationId xmlns="" xmlns:a16="http://schemas.microsoft.com/office/drawing/2014/main" id="{2528921A-269D-43E2-B383-21298E696BC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43473" y="2447022"/>
            <a:ext cx="3233936" cy="2425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ángulo 16">
            <a:extLst>
              <a:ext uri="{FF2B5EF4-FFF2-40B4-BE49-F238E27FC236}">
                <a16:creationId xmlns="" xmlns:a16="http://schemas.microsoft.com/office/drawing/2014/main" id="{2D522CD8-7502-4A69-8EB1-34965090508F}"/>
              </a:ext>
            </a:extLst>
          </p:cNvPr>
          <p:cNvSpPr/>
          <p:nvPr/>
        </p:nvSpPr>
        <p:spPr>
          <a:xfrm>
            <a:off x="159236" y="4876926"/>
            <a:ext cx="6212964" cy="2015936"/>
          </a:xfrm>
          <a:prstGeom prst="rect">
            <a:avLst/>
          </a:prstGeom>
        </p:spPr>
        <p:txBody>
          <a:bodyPr wrap="square">
            <a:spAutoFit/>
          </a:bodyPr>
          <a:lstStyle/>
          <a:p>
            <a:pPr>
              <a:spcBef>
                <a:spcPts val="600"/>
              </a:spcBef>
            </a:pPr>
            <a:r>
              <a:rPr lang="ro-RO" sz="2000" b="1" dirty="0" smtClean="0"/>
              <a:t>Vom experimenta o </a:t>
            </a:r>
            <a:r>
              <a:rPr lang="ro-RO" sz="2000" b="1" dirty="0" smtClean="0"/>
              <a:t>viaţă </a:t>
            </a:r>
            <a:r>
              <a:rPr lang="ro-RO" sz="2000" b="1" dirty="0" smtClean="0"/>
              <a:t>fără </a:t>
            </a:r>
            <a:r>
              <a:rPr lang="ro-RO" sz="2000" b="1" dirty="0" smtClean="0"/>
              <a:t>violenţă</a:t>
            </a:r>
            <a:r>
              <a:rPr lang="ro-RO" sz="2000" b="1" dirty="0" smtClean="0"/>
              <a:t>, o pace eternă alături de Creatorul </a:t>
            </a:r>
            <a:r>
              <a:rPr lang="ro-RO" sz="2000" b="1" dirty="0" smtClean="0"/>
              <a:t>nostru</a:t>
            </a:r>
            <a:r>
              <a:rPr lang="ro-RO" sz="2000" b="1" dirty="0" smtClean="0"/>
              <a:t>. „Moartea </a:t>
            </a:r>
            <a:r>
              <a:rPr lang="ro-RO" sz="2000" b="1" dirty="0" smtClean="0"/>
              <a:t>nu va mai fi. Nu va mai fi nici jale, nici strigăt, nici durere” (Apocalipsa 21:4).</a:t>
            </a:r>
          </a:p>
          <a:p>
            <a:pPr>
              <a:spcBef>
                <a:spcPts val="600"/>
              </a:spcBef>
            </a:pPr>
            <a:r>
              <a:rPr lang="ro-RO" sz="2000" b="1" dirty="0" smtClean="0"/>
              <a:t>Odată </a:t>
            </a:r>
            <a:r>
              <a:rPr lang="ro-RO" sz="2000" b="1" dirty="0" smtClean="0"/>
              <a:t>cu încheierea păcatului, va fi </a:t>
            </a:r>
            <a:r>
              <a:rPr lang="ro-RO" sz="2000" b="1" dirty="0" smtClean="0"/>
              <a:t>restaurată </a:t>
            </a:r>
            <a:r>
              <a:rPr lang="ro-RO" sz="2000" b="1" dirty="0" smtClean="0"/>
              <a:t>armonia universal. Întreaga </a:t>
            </a:r>
            <a:r>
              <a:rPr lang="ro-RO" sz="2000" b="1" dirty="0" smtClean="0"/>
              <a:t>creaţiune tânjeşte </a:t>
            </a:r>
            <a:r>
              <a:rPr lang="ro-RO" sz="2000" b="1" dirty="0" smtClean="0"/>
              <a:t>după acel </a:t>
            </a:r>
            <a:r>
              <a:rPr lang="ro-RO" sz="2000" b="1" dirty="0" smtClean="0"/>
              <a:t>moment (Romani 8:19).</a:t>
            </a:r>
            <a:endParaRPr lang="ro-RO" sz="2000" b="1" dirty="0"/>
          </a:p>
        </p:txBody>
      </p:sp>
      <p:pic>
        <p:nvPicPr>
          <p:cNvPr id="19" name="Imagen 18" descr="Imagen que contiene perro, animal, agua, exterior&#10;&#10;Descripción generada automáticamente">
            <a:extLst>
              <a:ext uri="{FF2B5EF4-FFF2-40B4-BE49-F238E27FC236}">
                <a16:creationId xmlns="" xmlns:a16="http://schemas.microsoft.com/office/drawing/2014/main" id="{142ADFAE-406A-402C-BF8C-20397694F91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50968" y="3845502"/>
            <a:ext cx="2585528" cy="29307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640117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900" decel="100000" fill="hold"/>
                                        <p:tgtEl>
                                          <p:spTgt spid="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47" dur="1000" fill="hold"/>
                                        <p:tgtEl>
                                          <p:spTgt spid="1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9"/>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wipe(left)">
                                      <p:cBhvr>
                                        <p:cTn id="55" dur="500"/>
                                        <p:tgtEl>
                                          <p:spTgt spid="1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xEl>
                                              <p:pRg st="1" end="1"/>
                                            </p:txEl>
                                          </p:spTgt>
                                        </p:tgtEl>
                                        <p:attrNameLst>
                                          <p:attrName>style.visibility</p:attrName>
                                        </p:attrNameLst>
                                      </p:cBhvr>
                                      <p:to>
                                        <p:strVal val="visible"/>
                                      </p:to>
                                    </p:set>
                                    <p:animEffect transition="in" filter="wipe(left)">
                                      <p:cBhvr>
                                        <p:cTn id="6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xmlns="">
                  <a14:imgLayer r:embed="rId3">
                    <a14:imgEffect>
                      <a14:artisticBlur radius="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 name="Imagen 9" descr="Imagen que contiene árbol, cielo, exterior, persona&#10;&#10;Descripción generada automáticamente">
            <a:extLst>
              <a:ext uri="{FF2B5EF4-FFF2-40B4-BE49-F238E27FC236}">
                <a16:creationId xmlns="" xmlns:a16="http://schemas.microsoft.com/office/drawing/2014/main" id="{F2AB9E7C-3284-4423-B557-453EB6E847E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3799" y="4005064"/>
            <a:ext cx="3468228" cy="2664295"/>
          </a:xfrm>
          <a:prstGeom prst="rect">
            <a:avLst/>
          </a:prstGeom>
          <a:ln>
            <a:noFill/>
          </a:ln>
          <a:effectLst>
            <a:outerShdw blurRad="190500" algn="tl" rotWithShape="0">
              <a:srgbClr val="000000">
                <a:alpha val="70000"/>
              </a:srgbClr>
            </a:outerShdw>
          </a:effectLst>
        </p:spPr>
      </p:pic>
      <p:sp>
        <p:nvSpPr>
          <p:cNvPr id="2" name="1 Rectángulo"/>
          <p:cNvSpPr/>
          <p:nvPr/>
        </p:nvSpPr>
        <p:spPr>
          <a:xfrm>
            <a:off x="2001864" y="19472"/>
            <a:ext cx="7142135" cy="754053"/>
          </a:xfrm>
          <a:prstGeom prst="rect">
            <a:avLst/>
          </a:prstGeom>
          <a:noFill/>
        </p:spPr>
        <p:txBody>
          <a:bodyPr wrap="square" rtlCol="0">
            <a:spAutoFit/>
          </a:bodyPr>
          <a:lstStyle/>
          <a:p>
            <a:pPr algn="ctr"/>
            <a:r>
              <a:rPr lang="ro-RO" sz="4300" b="1" smtClean="0">
                <a:ln w="18000">
                  <a:solidFill>
                    <a:srgbClr val="0070C0"/>
                  </a:solidFill>
                  <a:prstDash val="solid"/>
                  <a:miter lim="800000"/>
                </a:ln>
                <a:noFill/>
                <a:effectLst>
                  <a:outerShdw blurRad="25500" dist="23000" dir="7020000" algn="tl">
                    <a:srgbClr val="000000">
                      <a:alpha val="50000"/>
                    </a:srgbClr>
                  </a:outerShdw>
                </a:effectLst>
              </a:rPr>
              <a:t>UNITATE ÎNTR-UN </a:t>
            </a:r>
            <a:r>
              <a:rPr lang="ro-RO" sz="4300" b="1" smtClean="0">
                <a:ln w="18000">
                  <a:solidFill>
                    <a:srgbClr val="0070C0"/>
                  </a:solidFill>
                  <a:prstDash val="solid"/>
                  <a:miter lim="800000"/>
                </a:ln>
                <a:noFill/>
                <a:effectLst>
                  <a:outerShdw blurRad="25500" dist="23000" dir="7020000" algn="tl">
                    <a:srgbClr val="000000">
                      <a:alpha val="50000"/>
                    </a:srgbClr>
                  </a:outerShdw>
                </a:effectLst>
              </a:rPr>
              <a:t>NOU </a:t>
            </a:r>
            <a:r>
              <a:rPr lang="ro-RO" sz="4300" b="1" smtClean="0">
                <a:ln w="18000">
                  <a:solidFill>
                    <a:srgbClr val="0070C0"/>
                  </a:solidFill>
                  <a:prstDash val="solid"/>
                  <a:miter lim="800000"/>
                </a:ln>
                <a:noFill/>
                <a:effectLst>
                  <a:outerShdw blurRad="25500" dist="23000" dir="7020000" algn="tl">
                    <a:srgbClr val="000000">
                      <a:alpha val="50000"/>
                    </a:srgbClr>
                  </a:outerShdw>
                </a:effectLst>
              </a:rPr>
              <a:t>CĂMIN</a:t>
            </a:r>
            <a:endParaRPr lang="ro-RO" sz="4300" b="1">
              <a:ln w="18000">
                <a:solidFill>
                  <a:srgbClr val="0070C0"/>
                </a:solidFill>
                <a:prstDash val="solid"/>
                <a:miter lim="800000"/>
              </a:ln>
              <a:noFill/>
              <a:effectLst>
                <a:outerShdw blurRad="25500" dist="23000" dir="7020000" algn="tl">
                  <a:srgbClr val="000000">
                    <a:alpha val="50000"/>
                  </a:srgbClr>
                </a:outerShdw>
              </a:effectLst>
            </a:endParaRPr>
          </a:p>
        </p:txBody>
      </p:sp>
      <p:sp>
        <p:nvSpPr>
          <p:cNvPr id="3" name="Rectángulo 2">
            <a:extLst>
              <a:ext uri="{FF2B5EF4-FFF2-40B4-BE49-F238E27FC236}">
                <a16:creationId xmlns="" xmlns:a16="http://schemas.microsoft.com/office/drawing/2014/main" id="{9333773E-91F2-48FF-8802-83B035D36C0A}"/>
              </a:ext>
            </a:extLst>
          </p:cNvPr>
          <p:cNvSpPr/>
          <p:nvPr/>
        </p:nvSpPr>
        <p:spPr>
          <a:xfrm>
            <a:off x="2112235" y="692696"/>
            <a:ext cx="6996269" cy="1200329"/>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706116"/>
                </a:solidFill>
                <a:latin typeface="Comic Sans MS" panose="030F0702030302020204" pitchFamily="66" charset="0"/>
              </a:rPr>
              <a:t>„În </a:t>
            </a:r>
            <a:r>
              <a:rPr lang="ro-RO" b="1" dirty="0" smtClean="0">
                <a:solidFill>
                  <a:srgbClr val="706116"/>
                </a:solidFill>
                <a:latin typeface="Comic Sans MS" panose="030F0702030302020204" pitchFamily="66" charset="0"/>
              </a:rPr>
              <a:t>mijlocul străzii cetăţii şi de‑o parte şi de alta a râului era Pomul Vieţii, care făcea roade de douăsprezece ori</a:t>
            </a:r>
            <a:r>
              <a:rPr lang="ro-RO" b="1" dirty="0" smtClean="0">
                <a:solidFill>
                  <a:srgbClr val="706116"/>
                </a:solidFill>
                <a:latin typeface="Comic Sans MS" panose="030F0702030302020204" pitchFamily="66" charset="0"/>
              </a:rPr>
              <a:t>, </a:t>
            </a:r>
            <a:r>
              <a:rPr lang="ro-RO" b="1" dirty="0" smtClean="0">
                <a:solidFill>
                  <a:srgbClr val="706116"/>
                </a:solidFill>
                <a:latin typeface="Comic Sans MS" panose="030F0702030302020204" pitchFamily="66" charset="0"/>
              </a:rPr>
              <a:t>dându‑şi rodul în fiecare lună. Frunzele pomului erau pentru vindecarea neamurilor.” </a:t>
            </a:r>
            <a:r>
              <a:rPr lang="ro-RO" sz="1600" b="1" dirty="0" smtClean="0">
                <a:solidFill>
                  <a:srgbClr val="706116"/>
                </a:solidFill>
                <a:latin typeface="Comic Sans MS" panose="030F0702030302020204" pitchFamily="66" charset="0"/>
              </a:rPr>
              <a:t>(Apocalipsa 22:2 </a:t>
            </a:r>
            <a:r>
              <a:rPr lang="ro-RO" sz="1600" b="1" dirty="0" err="1" smtClean="0">
                <a:solidFill>
                  <a:srgbClr val="706116"/>
                </a:solidFill>
                <a:latin typeface="Comic Sans MS" panose="030F0702030302020204" pitchFamily="66" charset="0"/>
              </a:rPr>
              <a:t>NTR</a:t>
            </a:r>
            <a:r>
              <a:rPr lang="ro-RO" sz="1600" b="1" dirty="0" smtClean="0">
                <a:solidFill>
                  <a:srgbClr val="706116"/>
                </a:solidFill>
                <a:latin typeface="Comic Sans MS" panose="030F0702030302020204" pitchFamily="66" charset="0"/>
              </a:rPr>
              <a:t>)</a:t>
            </a:r>
            <a:endParaRPr lang="ro-RO" sz="1600" b="1" dirty="0">
              <a:solidFill>
                <a:srgbClr val="706116"/>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D4E89D38-DC53-4914-B4F5-2F1A6914FD56}"/>
              </a:ext>
            </a:extLst>
          </p:cNvPr>
          <p:cNvSpPr txBox="1"/>
          <p:nvPr/>
        </p:nvSpPr>
        <p:spPr>
          <a:xfrm>
            <a:off x="133798" y="1844824"/>
            <a:ext cx="6310409" cy="1938992"/>
          </a:xfrm>
          <a:prstGeom prst="rect">
            <a:avLst/>
          </a:prstGeom>
          <a:noFill/>
        </p:spPr>
        <p:txBody>
          <a:bodyPr wrap="square" rtlCol="0">
            <a:spAutoFit/>
          </a:bodyPr>
          <a:lstStyle/>
          <a:p>
            <a:pPr>
              <a:spcBef>
                <a:spcPts val="600"/>
              </a:spcBef>
            </a:pPr>
            <a:r>
              <a:rPr lang="ro-RO" sz="2000" b="1" smtClean="0"/>
              <a:t>În ultimele două capitole din Apocalipsa, Dumnezeu îi prezintă lui Ioan căminul celor </a:t>
            </a:r>
            <a:r>
              <a:rPr lang="ro-RO" sz="2000" b="1" smtClean="0"/>
              <a:t>răscumpăraţi</a:t>
            </a:r>
            <a:r>
              <a:rPr lang="ro-RO" sz="2000" b="1" smtClean="0"/>
              <a:t>: Noul Ierusalim. Vom fi o mare familie, </a:t>
            </a:r>
            <a:r>
              <a:rPr lang="ro-RO" sz="2000" b="1" smtClean="0"/>
              <a:t>uniţi </a:t>
            </a:r>
            <a:r>
              <a:rPr lang="ro-RO" sz="2000" b="1" smtClean="0"/>
              <a:t>în </a:t>
            </a:r>
            <a:r>
              <a:rPr lang="ro-RO" sz="2000" b="1" smtClean="0"/>
              <a:t>acelaşi </a:t>
            </a:r>
            <a:r>
              <a:rPr lang="ro-RO" sz="2000" b="1" smtClean="0"/>
              <a:t>loc. </a:t>
            </a:r>
            <a:r>
              <a:rPr lang="ro-RO" sz="2000" b="1" smtClean="0"/>
              <a:t>Iluminaţi </a:t>
            </a:r>
            <a:r>
              <a:rPr lang="ro-RO" sz="2000" b="1" smtClean="0"/>
              <a:t>de slava lui Dumnezeu, vom alerga pe străzi de aur, vom planta vii </a:t>
            </a:r>
            <a:r>
              <a:rPr lang="ro-RO" sz="2000" b="1" smtClean="0"/>
              <a:t>şi </a:t>
            </a:r>
            <a:r>
              <a:rPr lang="ro-RO" sz="2000" b="1" smtClean="0"/>
              <a:t>grădini; </a:t>
            </a:r>
            <a:r>
              <a:rPr lang="ro-RO" sz="2000" b="1" smtClean="0"/>
              <a:t>relaţiile </a:t>
            </a:r>
            <a:r>
              <a:rPr lang="ro-RO" sz="2000" b="1" smtClean="0"/>
              <a:t>rupte de păcat vor </a:t>
            </a:r>
            <a:r>
              <a:rPr lang="ro-RO" sz="2000" b="1" smtClean="0"/>
              <a:t>fi </a:t>
            </a:r>
            <a:r>
              <a:rPr lang="ro-RO" sz="2000" b="1" smtClean="0"/>
              <a:t>restaurate.</a:t>
            </a:r>
            <a:endParaRPr lang="ro-RO" sz="2000" b="1"/>
          </a:p>
        </p:txBody>
      </p:sp>
      <p:pic>
        <p:nvPicPr>
          <p:cNvPr id="8" name="Imagen 7" descr="Imagen que contiene interior, mesa, amarillo, colorido&#10;&#10;Descripción generada automáticamente">
            <a:extLst>
              <a:ext uri="{FF2B5EF4-FFF2-40B4-BE49-F238E27FC236}">
                <a16:creationId xmlns="" xmlns:a16="http://schemas.microsoft.com/office/drawing/2014/main" id="{60470F24-7A18-4E25-827A-A96E6465568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9571"/>
          <a:stretch/>
        </p:blipFill>
        <p:spPr>
          <a:xfrm>
            <a:off x="6602614" y="1988840"/>
            <a:ext cx="2407588" cy="1526732"/>
          </a:xfrm>
          <a:prstGeom prst="snip2DiagRect">
            <a:avLst>
              <a:gd name="adj1" fmla="val 14959"/>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árbol, interior, mesa&#10;&#10;Descripción generada automáticamente">
            <a:extLst>
              <a:ext uri="{FF2B5EF4-FFF2-40B4-BE49-F238E27FC236}">
                <a16:creationId xmlns="" xmlns:a16="http://schemas.microsoft.com/office/drawing/2014/main" id="{81A65B41-C2BA-466D-817C-3E61DBA84C3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02613" y="3608565"/>
            <a:ext cx="2448879" cy="1836659"/>
          </a:xfrm>
          <a:prstGeom prst="snip2DiagRect">
            <a:avLst>
              <a:gd name="adj1" fmla="val 50000"/>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Rectángulo 14">
            <a:extLst>
              <a:ext uri="{FF2B5EF4-FFF2-40B4-BE49-F238E27FC236}">
                <a16:creationId xmlns="" xmlns:a16="http://schemas.microsoft.com/office/drawing/2014/main" id="{9B59D60E-3AE6-4EDD-B983-EC457B64E931}"/>
              </a:ext>
            </a:extLst>
          </p:cNvPr>
          <p:cNvSpPr/>
          <p:nvPr/>
        </p:nvSpPr>
        <p:spPr>
          <a:xfrm>
            <a:off x="3602027" y="3951054"/>
            <a:ext cx="3000585" cy="2862322"/>
          </a:xfrm>
          <a:prstGeom prst="rect">
            <a:avLst/>
          </a:prstGeom>
        </p:spPr>
        <p:txBody>
          <a:bodyPr wrap="square">
            <a:spAutoFit/>
          </a:bodyPr>
          <a:lstStyle/>
          <a:p>
            <a:pPr algn="ctr">
              <a:spcBef>
                <a:spcPts val="600"/>
              </a:spcBef>
            </a:pPr>
            <a:r>
              <a:rPr lang="ro-RO" sz="2000" b="1" dirty="0" smtClean="0"/>
              <a:t>Lângă râul </a:t>
            </a:r>
            <a:r>
              <a:rPr lang="ro-RO" sz="2000" b="1" dirty="0" smtClean="0"/>
              <a:t>vieţii</a:t>
            </a:r>
            <a:r>
              <a:rPr lang="ro-RO" sz="2000" b="1" dirty="0" smtClean="0"/>
              <a:t>, în fiecare lună vom mânca din pomul </a:t>
            </a:r>
            <a:r>
              <a:rPr lang="ro-RO" sz="2000" b="1" dirty="0" smtClean="0"/>
              <a:t>vieţii</a:t>
            </a:r>
            <a:r>
              <a:rPr lang="ro-RO" sz="2000" b="1" dirty="0" smtClean="0"/>
              <a:t>. Frunzele acestui arbore ne vor vindeca orice </a:t>
            </a:r>
            <a:r>
              <a:rPr lang="ro-RO" sz="2000" b="1" dirty="0" smtClean="0"/>
              <a:t>răni</a:t>
            </a:r>
            <a:r>
              <a:rPr lang="ro-RO" sz="2000" b="1" dirty="0" smtClean="0"/>
              <a:t>: rasiale, etnice, tribale sau </a:t>
            </a:r>
            <a:r>
              <a:rPr lang="ro-RO" sz="2000" b="1" dirty="0" smtClean="0"/>
              <a:t>lingvistice, care </a:t>
            </a:r>
            <a:r>
              <a:rPr lang="ro-RO" sz="2000" b="1" dirty="0" smtClean="0"/>
              <a:t>au degradat </a:t>
            </a:r>
            <a:r>
              <a:rPr lang="ro-RO" sz="2000" b="1" dirty="0" smtClean="0"/>
              <a:t>şi </a:t>
            </a:r>
            <a:r>
              <a:rPr lang="ro-RO" sz="2000" b="1" dirty="0" smtClean="0"/>
              <a:t>divizat umanitatea atâtea secole. </a:t>
            </a:r>
            <a:endParaRPr lang="ro-RO" sz="2000" b="1" dirty="0"/>
          </a:p>
        </p:txBody>
      </p:sp>
      <p:pic>
        <p:nvPicPr>
          <p:cNvPr id="17" name="Imagen 16" descr="Imagen que contiene agua, burbuja&#10;&#10;Descripción generada automáticamente">
            <a:extLst>
              <a:ext uri="{FF2B5EF4-FFF2-40B4-BE49-F238E27FC236}">
                <a16:creationId xmlns="" xmlns:a16="http://schemas.microsoft.com/office/drawing/2014/main" id="{2A8C42CE-D4A9-4882-84B6-BD1187B65398}"/>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t="26883"/>
          <a:stretch/>
        </p:blipFill>
        <p:spPr>
          <a:xfrm>
            <a:off x="6593650" y="5538216"/>
            <a:ext cx="2454556" cy="1269087"/>
          </a:xfrm>
          <a:prstGeom prst="snip2DiagRect">
            <a:avLst>
              <a:gd name="adj1" fmla="val 22645"/>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descr="Imagen que contiene hierba, árbol&#10;&#10;Descripción generada automáticamente">
            <a:extLst>
              <a:ext uri="{FF2B5EF4-FFF2-40B4-BE49-F238E27FC236}">
                <a16:creationId xmlns="" xmlns:a16="http://schemas.microsoft.com/office/drawing/2014/main" id="{471D3C7A-1CC2-4732-9DB5-82D3A72FC0D4}"/>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4" y="280037"/>
            <a:ext cx="1894361" cy="1420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2651229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25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par>
                          <p:cTn id="47" fill="hold">
                            <p:stCondLst>
                              <p:cond delay="2000"/>
                            </p:stCondLst>
                            <p:childTnLst>
                              <p:par>
                                <p:cTn id="48" presetID="26"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80">
                                          <p:stCondLst>
                                            <p:cond delay="0"/>
                                          </p:stCondLst>
                                        </p:cTn>
                                        <p:tgtEl>
                                          <p:spTgt spid="10"/>
                                        </p:tgtEl>
                                      </p:cBhvr>
                                    </p:animEffect>
                                    <p:anim calcmode="lin" valueType="num">
                                      <p:cBhvr>
                                        <p:cTn id="5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tgtEl>
                                      </p:cBhvr>
                                      <p:to x="100000" y="60000"/>
                                    </p:animScale>
                                    <p:animScale>
                                      <p:cBhvr>
                                        <p:cTn id="57" dur="166" decel="50000">
                                          <p:stCondLst>
                                            <p:cond delay="676"/>
                                          </p:stCondLst>
                                        </p:cTn>
                                        <p:tgtEl>
                                          <p:spTgt spid="10"/>
                                        </p:tgtEl>
                                      </p:cBhvr>
                                      <p:to x="100000" y="100000"/>
                                    </p:animScale>
                                    <p:animScale>
                                      <p:cBhvr>
                                        <p:cTn id="58" dur="26">
                                          <p:stCondLst>
                                            <p:cond delay="1312"/>
                                          </p:stCondLst>
                                        </p:cTn>
                                        <p:tgtEl>
                                          <p:spTgt spid="10"/>
                                        </p:tgtEl>
                                      </p:cBhvr>
                                      <p:to x="100000" y="80000"/>
                                    </p:animScale>
                                    <p:animScale>
                                      <p:cBhvr>
                                        <p:cTn id="59" dur="166" decel="50000">
                                          <p:stCondLst>
                                            <p:cond delay="1338"/>
                                          </p:stCondLst>
                                        </p:cTn>
                                        <p:tgtEl>
                                          <p:spTgt spid="10"/>
                                        </p:tgtEl>
                                      </p:cBhvr>
                                      <p:to x="100000" y="100000"/>
                                    </p:animScale>
                                    <p:animScale>
                                      <p:cBhvr>
                                        <p:cTn id="60" dur="26">
                                          <p:stCondLst>
                                            <p:cond delay="1642"/>
                                          </p:stCondLst>
                                        </p:cTn>
                                        <p:tgtEl>
                                          <p:spTgt spid="10"/>
                                        </p:tgtEl>
                                      </p:cBhvr>
                                      <p:to x="100000" y="90000"/>
                                    </p:animScale>
                                    <p:animScale>
                                      <p:cBhvr>
                                        <p:cTn id="61" dur="166" decel="50000">
                                          <p:stCondLst>
                                            <p:cond delay="1668"/>
                                          </p:stCondLst>
                                        </p:cTn>
                                        <p:tgtEl>
                                          <p:spTgt spid="10"/>
                                        </p:tgtEl>
                                      </p:cBhvr>
                                      <p:to x="100000" y="100000"/>
                                    </p:animScale>
                                    <p:animScale>
                                      <p:cBhvr>
                                        <p:cTn id="62" dur="26">
                                          <p:stCondLst>
                                            <p:cond delay="1808"/>
                                          </p:stCondLst>
                                        </p:cTn>
                                        <p:tgtEl>
                                          <p:spTgt spid="10"/>
                                        </p:tgtEl>
                                      </p:cBhvr>
                                      <p:to x="100000" y="95000"/>
                                    </p:animScale>
                                    <p:animScale>
                                      <p:cBhvr>
                                        <p:cTn id="63" dur="166" decel="50000">
                                          <p:stCondLst>
                                            <p:cond delay="1834"/>
                                          </p:stCondLst>
                                        </p:cTn>
                                        <p:tgtEl>
                                          <p:spTgt spid="10"/>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900" decel="100000" fill="hold"/>
                                        <p:tgtEl>
                                          <p:spTgt spid="15"/>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9144000" cy="769441"/>
          </a:xfrm>
          <a:prstGeom prst="rect">
            <a:avLst/>
          </a:prstGeom>
          <a:noFill/>
        </p:spPr>
        <p:txBody>
          <a:bodyPr wrap="square" rtlCol="0">
            <a:spAutoFit/>
            <a:scene3d>
              <a:camera prst="orthographicFront"/>
              <a:lightRig rig="twoPt" dir="t"/>
            </a:scene3d>
            <a:sp3d contourW="6350" prstMaterial="plastic">
              <a:bevelT w="20320" h="20320" prst="angle"/>
              <a:contourClr>
                <a:schemeClr val="accent1">
                  <a:tint val="100000"/>
                  <a:shade val="100000"/>
                  <a:hueMod val="100000"/>
                  <a:satMod val="100000"/>
                </a:schemeClr>
              </a:contourClr>
            </a:sp3d>
          </a:bodyPr>
          <a:lstStyle/>
          <a:p>
            <a:pPr algn="ctr"/>
            <a:r>
              <a:rPr lang="ro-RO" sz="4400" b="1" cap="all" spc="30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UNITATE </a:t>
            </a:r>
            <a:r>
              <a:rPr lang="ro-RO" sz="4400" b="1" cap="all" spc="30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PENTRU </a:t>
            </a:r>
            <a:r>
              <a:rPr lang="ro-RO" sz="4400" b="1" cap="all" spc="30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ETERNITATE</a:t>
            </a:r>
            <a:endParaRPr lang="ro-RO" sz="4400" b="1" cap="all" spc="30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ángulo 2">
            <a:extLst>
              <a:ext uri="{FF2B5EF4-FFF2-40B4-BE49-F238E27FC236}">
                <a16:creationId xmlns="" xmlns:a16="http://schemas.microsoft.com/office/drawing/2014/main" id="{8309936A-C30E-4C48-92D8-3D1B369D2D55}"/>
              </a:ext>
            </a:extLst>
          </p:cNvPr>
          <p:cNvSpPr/>
          <p:nvPr/>
        </p:nvSpPr>
        <p:spPr>
          <a:xfrm>
            <a:off x="4273691" y="883856"/>
            <a:ext cx="4608512" cy="1754326"/>
          </a:xfrm>
          <a:prstGeom prst="rect">
            <a:avLst/>
          </a:prstGeom>
        </p:spPr>
        <p:txBody>
          <a:bodyPr wrap="square">
            <a:spAutoFit/>
          </a:bodyPr>
          <a:lstStyle/>
          <a:p>
            <a:pPr algn="ctr"/>
            <a:r>
              <a:rPr lang="ro-RO" b="1" dirty="0" smtClean="0">
                <a:solidFill>
                  <a:srgbClr val="002060"/>
                </a:solidFill>
                <a:latin typeface="Comic Sans MS" panose="030F0702030302020204" pitchFamily="66" charset="0"/>
              </a:rPr>
              <a:t>„Atunci </a:t>
            </a:r>
            <a:r>
              <a:rPr lang="ro-RO" b="1" dirty="0" smtClean="0">
                <a:solidFill>
                  <a:srgbClr val="002060"/>
                </a:solidFill>
                <a:latin typeface="Comic Sans MS" panose="030F0702030302020204" pitchFamily="66" charset="0"/>
              </a:rPr>
              <a:t>ochii celor orbi vor fi deschişi şi urechile celor surzi vor fi destupate; atunci şchiopul va sări ca un cerb şi limba celui mut va striga de bucurie. Căci în pustie vor ţâşni ape, şi pâraie în deşert.” </a:t>
            </a:r>
            <a:r>
              <a:rPr lang="ro-RO" sz="1400" b="1" dirty="0" smtClean="0">
                <a:solidFill>
                  <a:srgbClr val="002060"/>
                </a:solidFill>
                <a:latin typeface="Comic Sans MS" panose="030F0702030302020204" pitchFamily="66" charset="0"/>
              </a:rPr>
              <a:t>(Isaia 35:5-6 </a:t>
            </a:r>
            <a:r>
              <a:rPr lang="ro-RO" sz="1400" b="1" dirty="0" err="1" smtClean="0">
                <a:solidFill>
                  <a:srgbClr val="002060"/>
                </a:solidFill>
                <a:latin typeface="Comic Sans MS" panose="030F0702030302020204" pitchFamily="66" charset="0"/>
              </a:rPr>
              <a:t>NTR</a:t>
            </a:r>
            <a:r>
              <a:rPr lang="ro-RO" sz="1400" b="1" dirty="0" smtClean="0">
                <a:solidFill>
                  <a:srgbClr val="002060"/>
                </a:solidFill>
                <a:latin typeface="Comic Sans MS" panose="030F0702030302020204" pitchFamily="66" charset="0"/>
              </a:rPr>
              <a:t>)</a:t>
            </a:r>
            <a:endParaRPr lang="ro-RO" sz="1400" b="1" dirty="0">
              <a:solidFill>
                <a:srgbClr val="002060"/>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E42BA613-F122-4210-A74B-B8A20F5CA064}"/>
              </a:ext>
            </a:extLst>
          </p:cNvPr>
          <p:cNvSpPr txBox="1"/>
          <p:nvPr/>
        </p:nvSpPr>
        <p:spPr>
          <a:xfrm>
            <a:off x="4248578" y="2638182"/>
            <a:ext cx="4895422" cy="4093428"/>
          </a:xfrm>
          <a:prstGeom prst="rect">
            <a:avLst/>
          </a:prstGeom>
          <a:noFill/>
        </p:spPr>
        <p:txBody>
          <a:bodyPr wrap="square" rtlCol="0">
            <a:spAutoFit/>
          </a:bodyPr>
          <a:lstStyle/>
          <a:p>
            <a:pPr>
              <a:spcBef>
                <a:spcPts val="600"/>
              </a:spcBef>
            </a:pPr>
            <a:r>
              <a:rPr lang="ro-RO" sz="2000" b="1" dirty="0" smtClean="0"/>
              <a:t>Cum va fi trupul nostru pe Noul Pământ? Ne vom putea </a:t>
            </a:r>
            <a:r>
              <a:rPr lang="ro-RO" sz="2000" b="1" dirty="0" smtClean="0"/>
              <a:t>recunoaşte </a:t>
            </a:r>
            <a:r>
              <a:rPr lang="ro-RO" sz="2000" b="1" dirty="0" smtClean="0"/>
              <a:t>unii pe </a:t>
            </a:r>
            <a:r>
              <a:rPr lang="ro-RO" sz="2000" b="1" dirty="0" smtClean="0"/>
              <a:t>alţii</a:t>
            </a:r>
            <a:r>
              <a:rPr lang="ro-RO" sz="2000" b="1" dirty="0" smtClean="0"/>
              <a:t>? Animalele vor fi </a:t>
            </a:r>
            <a:r>
              <a:rPr lang="ro-RO" sz="2000" b="1" dirty="0" smtClean="0"/>
              <a:t>aşa </a:t>
            </a:r>
            <a:r>
              <a:rPr lang="ro-RO" sz="2000" b="1" dirty="0" smtClean="0"/>
              <a:t>cum le </a:t>
            </a:r>
            <a:r>
              <a:rPr lang="ro-RO" sz="2000" b="1" dirty="0" smtClean="0"/>
              <a:t>cunoaştem</a:t>
            </a:r>
            <a:r>
              <a:rPr lang="ro-RO" sz="2000" b="1" dirty="0" smtClean="0"/>
              <a:t>? </a:t>
            </a:r>
          </a:p>
          <a:p>
            <a:pPr>
              <a:spcBef>
                <a:spcPts val="600"/>
              </a:spcBef>
            </a:pPr>
            <a:r>
              <a:rPr lang="ro-RO" sz="2000" b="1" dirty="0" smtClean="0"/>
              <a:t>Deşi </a:t>
            </a:r>
            <a:r>
              <a:rPr lang="ro-RO" sz="2000" b="1" dirty="0" smtClean="0"/>
              <a:t>nu ne-au fost prezentate toate detaliile, ceea ce </a:t>
            </a:r>
            <a:r>
              <a:rPr lang="ro-RO" sz="2000" b="1" dirty="0" smtClean="0"/>
              <a:t>ştim </a:t>
            </a:r>
            <a:r>
              <a:rPr lang="ro-RO" sz="2000" b="1" dirty="0" smtClean="0"/>
              <a:t>despre </a:t>
            </a:r>
            <a:r>
              <a:rPr lang="ro-RO" sz="2000" b="1" dirty="0" smtClean="0"/>
              <a:t>viaţa </a:t>
            </a:r>
            <a:r>
              <a:rPr lang="ro-RO" sz="2000" b="1" dirty="0" smtClean="0"/>
              <a:t>pe Noul Pământ produce în noi </a:t>
            </a:r>
            <a:r>
              <a:rPr lang="ro-RO" sz="2000" b="1" dirty="0" smtClean="0"/>
              <a:t>dorinţa </a:t>
            </a:r>
            <a:r>
              <a:rPr lang="ro-RO" sz="2000" b="1" dirty="0" smtClean="0"/>
              <a:t>fierbinte de a fi acolo. </a:t>
            </a:r>
          </a:p>
          <a:p>
            <a:pPr>
              <a:spcBef>
                <a:spcPts val="600"/>
              </a:spcBef>
            </a:pPr>
            <a:r>
              <a:rPr lang="ro-RO" sz="2000" b="1" dirty="0" smtClean="0"/>
              <a:t>Propriile noastre sentimente </a:t>
            </a:r>
            <a:r>
              <a:rPr lang="ro-RO" sz="2000" b="1" dirty="0" smtClean="0"/>
              <a:t>şi </a:t>
            </a:r>
            <a:r>
              <a:rPr lang="ro-RO" sz="2000" b="1" dirty="0" smtClean="0"/>
              <a:t>gânduri vor fi pure. Dragostea va domni în fiecare dintre noi. </a:t>
            </a:r>
          </a:p>
          <a:p>
            <a:pPr>
              <a:spcBef>
                <a:spcPts val="600"/>
              </a:spcBef>
            </a:pPr>
            <a:r>
              <a:rPr lang="ro-RO" sz="2000" b="1" dirty="0" smtClean="0"/>
              <a:t>Vom fi pentru eternitate </a:t>
            </a:r>
            <a:r>
              <a:rPr lang="ro-RO" sz="2000" b="1" dirty="0" smtClean="0"/>
              <a:t>uniţi </a:t>
            </a:r>
            <a:r>
              <a:rPr lang="ro-RO" sz="2000" b="1" dirty="0" smtClean="0"/>
              <a:t>între noi, </a:t>
            </a:r>
            <a:r>
              <a:rPr lang="ro-RO" sz="2000" b="1" dirty="0" smtClean="0"/>
              <a:t>uniţi </a:t>
            </a:r>
            <a:r>
              <a:rPr lang="ro-RO" sz="2000" b="1" dirty="0" smtClean="0"/>
              <a:t>cu Dumnezeu </a:t>
            </a:r>
            <a:r>
              <a:rPr lang="ro-RO" sz="2000" b="1" dirty="0" smtClean="0"/>
              <a:t>şi </a:t>
            </a:r>
            <a:r>
              <a:rPr lang="ro-RO" sz="2000" b="1" dirty="0" smtClean="0"/>
              <a:t>cu întregul univers. </a:t>
            </a:r>
            <a:endParaRPr lang="ro-RO" sz="2000" b="1" dirty="0"/>
          </a:p>
          <a:p>
            <a:pPr>
              <a:spcBef>
                <a:spcPts val="600"/>
              </a:spcBef>
            </a:pPr>
            <a:r>
              <a:rPr lang="ro-RO" sz="2000" b="1" dirty="0" smtClean="0"/>
              <a:t>Eu vreau să fiu acolo! Tu? </a:t>
            </a:r>
            <a:endParaRPr lang="ro-RO" sz="2000" b="1" dirty="0"/>
          </a:p>
        </p:txBody>
      </p:sp>
      <p:pic>
        <p:nvPicPr>
          <p:cNvPr id="6" name="Imagen 5" descr="Imagen que contiene árbol, cielo, persona, exterior&#10;&#10;Descripción generada automáticamente">
            <a:extLst>
              <a:ext uri="{FF2B5EF4-FFF2-40B4-BE49-F238E27FC236}">
                <a16:creationId xmlns="" xmlns:a16="http://schemas.microsoft.com/office/drawing/2014/main" id="{923A4544-C333-4C88-88F9-5E38A567997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0662" y="764704"/>
            <a:ext cx="4029290" cy="604393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045608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wipe(left)">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1097</Words>
  <Application>Microsoft Office PowerPoint</Application>
  <PresentationFormat>Expunere pe ecran (4:3)</PresentationFormat>
  <Paragraphs>49</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Refacerea finala a unitatii</dc:title>
  <dc:subject>Studiu Biblic, Trim. IV, 2018 – Unitatea in Hristos</dc:subject>
  <dc:creator>Sergio Fustero Carreras</dc:creator>
  <cp:keywords>http://www.fustero.net/es/index_ro.php</cp:keywords>
  <cp:lastModifiedBy>Tronaru Viorel</cp:lastModifiedBy>
  <cp:revision>56</cp:revision>
  <dcterms:created xsi:type="dcterms:W3CDTF">2018-12-02T17:59:30Z</dcterms:created>
  <dcterms:modified xsi:type="dcterms:W3CDTF">2018-12-25T12:35:17Z</dcterms:modified>
</cp:coreProperties>
</file>