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4" r:id="rId4"/>
    <p:sldId id="257" r:id="rId5"/>
    <p:sldId id="258" r:id="rId6"/>
    <p:sldId id="259" r:id="rId7"/>
    <p:sldId id="260" r:id="rId8"/>
    <p:sldId id="261" r:id="rId9"/>
    <p:sldId id="262" r:id="rId10"/>
    <p:sldId id="263"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Arial Black" pitchFamily="34" charset="0"/>
      <p:bold r:id="rId18"/>
    </p:embeddedFont>
    <p:embeddedFont>
      <p:font typeface="Calibri Light"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2747"/>
    <a:srgbClr val="860000"/>
    <a:srgbClr val="676D29"/>
    <a:srgbClr val="3F4319"/>
    <a:srgbClr val="B0BA47"/>
    <a:srgbClr val="FFB3B3"/>
    <a:srgbClr val="E4C9FF"/>
    <a:srgbClr val="CC99FF"/>
    <a:srgbClr val="614625"/>
    <a:srgbClr val="DDC4A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85" d="100"/>
          <a:sy n="85" d="100"/>
        </p:scale>
        <p:origin x="-78" y="-5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41CF3-3D3E-406D-A628-DAC99F2A3C3F}"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708574EB-DEAE-4237-AFD4-3CA80AF32094}">
      <dgm:prSet/>
      <dgm:spPr>
        <a:solidFill>
          <a:schemeClr val="accent4">
            <a:lumMod val="40000"/>
            <a:lumOff val="60000"/>
          </a:schemeClr>
        </a:solidFill>
        <a:ln>
          <a:solidFill>
            <a:schemeClr val="accent4">
              <a:lumMod val="50000"/>
            </a:schemeClr>
          </a:solidFill>
        </a:ln>
      </dgm:spPr>
      <dgm:t>
        <a:bodyPr/>
        <a:lstStyle/>
        <a:p>
          <a:r>
            <a:rPr lang="ro-RO" b="1" i="1" u="sng" dirty="0"/>
            <a:t>Arată dragoste pentru persoană</a:t>
          </a:r>
          <a:r>
            <a:rPr lang="es-ES" b="1" dirty="0"/>
            <a:t>, </a:t>
          </a:r>
          <a:r>
            <a:rPr lang="ro-RO" b="1" dirty="0"/>
            <a:t>deoarece o ajută să </a:t>
          </a:r>
          <a:r>
            <a:rPr lang="ro-RO" b="1" dirty="0" smtClean="0"/>
            <a:t>îşi înţeleagă </a:t>
          </a:r>
          <a:r>
            <a:rPr lang="ro-RO" b="1" dirty="0"/>
            <a:t>comportamentul nepotrivit </a:t>
          </a:r>
          <a:r>
            <a:rPr lang="ro-RO" b="1" dirty="0" smtClean="0"/>
            <a:t>şi </a:t>
          </a:r>
          <a:r>
            <a:rPr lang="ro-RO" b="1" dirty="0"/>
            <a:t>nevoia de a se pocăi. </a:t>
          </a:r>
          <a:endParaRPr lang="es-ES" dirty="0"/>
        </a:p>
      </dgm:t>
    </dgm:pt>
    <dgm:pt modelId="{D062E6E4-F156-4714-B40B-24569A46F7A5}" type="parTrans" cxnId="{4D26A78E-FC89-407E-AA35-2EBE81C789AB}">
      <dgm:prSet/>
      <dgm:spPr/>
      <dgm:t>
        <a:bodyPr/>
        <a:lstStyle/>
        <a:p>
          <a:endParaRPr lang="es-ES"/>
        </a:p>
      </dgm:t>
    </dgm:pt>
    <dgm:pt modelId="{ABEE563E-1CC4-4519-824D-A2E1F195CFD9}" type="sibTrans" cxnId="{4D26A78E-FC89-407E-AA35-2EBE81C789AB}">
      <dgm:prSet/>
      <dgm:spPr/>
      <dgm:t>
        <a:bodyPr/>
        <a:lstStyle/>
        <a:p>
          <a:endParaRPr lang="es-ES"/>
        </a:p>
      </dgm:t>
    </dgm:pt>
    <dgm:pt modelId="{23BB0FE5-6E0F-407E-B9C0-F1C1F1C6DB8B}">
      <dgm:prSet/>
      <dgm:spPr>
        <a:solidFill>
          <a:srgbClr val="E4C9FF"/>
        </a:solidFill>
        <a:ln>
          <a:solidFill>
            <a:srgbClr val="7030A0"/>
          </a:solidFill>
        </a:ln>
      </dgm:spPr>
      <dgm:t>
        <a:bodyPr/>
        <a:lstStyle/>
        <a:p>
          <a:r>
            <a:rPr lang="ro-RO" b="1" i="1" u="sng" dirty="0"/>
            <a:t>Arată dragoste pentru biserică</a:t>
          </a:r>
          <a:r>
            <a:rPr lang="es-ES" b="1" dirty="0"/>
            <a:t>, </a:t>
          </a:r>
          <a:r>
            <a:rPr lang="ro-RO" b="1" dirty="0"/>
            <a:t>deoarece o protejează de pericolul </a:t>
          </a:r>
          <a:r>
            <a:rPr lang="ro-RO" b="1" dirty="0" smtClean="0"/>
            <a:t>învăţăturilor greşite </a:t>
          </a:r>
          <a:r>
            <a:rPr lang="ro-RO" b="1" dirty="0"/>
            <a:t>sau a practicilor nepotrivite</a:t>
          </a:r>
          <a:r>
            <a:rPr lang="es-ES" b="1" dirty="0"/>
            <a:t>.</a:t>
          </a:r>
          <a:endParaRPr lang="es-ES" dirty="0"/>
        </a:p>
      </dgm:t>
    </dgm:pt>
    <dgm:pt modelId="{C9F57DE4-A8A1-444D-B263-A9C665A24E55}" type="parTrans" cxnId="{2AB2B31E-05B3-4999-8796-AF1F9D4A2028}">
      <dgm:prSet/>
      <dgm:spPr/>
      <dgm:t>
        <a:bodyPr/>
        <a:lstStyle/>
        <a:p>
          <a:endParaRPr lang="es-ES"/>
        </a:p>
      </dgm:t>
    </dgm:pt>
    <dgm:pt modelId="{3607CCF7-C4A4-44EC-AE94-CA04AC85FF61}" type="sibTrans" cxnId="{2AB2B31E-05B3-4999-8796-AF1F9D4A2028}">
      <dgm:prSet/>
      <dgm:spPr/>
      <dgm:t>
        <a:bodyPr/>
        <a:lstStyle/>
        <a:p>
          <a:endParaRPr lang="es-ES"/>
        </a:p>
      </dgm:t>
    </dgm:pt>
    <dgm:pt modelId="{F56C6248-5151-4914-9034-957C143707B5}">
      <dgm:prSet/>
      <dgm:spPr>
        <a:solidFill>
          <a:schemeClr val="accent1">
            <a:lumMod val="40000"/>
            <a:lumOff val="60000"/>
          </a:schemeClr>
        </a:solidFill>
      </dgm:spPr>
      <dgm:t>
        <a:bodyPr/>
        <a:lstStyle/>
        <a:p>
          <a:r>
            <a:rPr lang="ro-RO" b="1" i="1" u="sng" dirty="0"/>
            <a:t>Arată dragoste pentru lume</a:t>
          </a:r>
          <a:r>
            <a:rPr lang="es-ES" b="1" dirty="0"/>
            <a:t>, </a:t>
          </a:r>
          <a:r>
            <a:rPr lang="ro-RO" b="1" dirty="0"/>
            <a:t>deoarede permite prezentarea cu precizie a puterii transformatoare a evangheliei. </a:t>
          </a:r>
          <a:endParaRPr lang="es-ES" dirty="0"/>
        </a:p>
      </dgm:t>
    </dgm:pt>
    <dgm:pt modelId="{4372435E-4769-471E-842E-EA5AB5B95D45}" type="parTrans" cxnId="{83B26F22-D38C-4617-9561-969310EBE9F6}">
      <dgm:prSet/>
      <dgm:spPr/>
      <dgm:t>
        <a:bodyPr/>
        <a:lstStyle/>
        <a:p>
          <a:endParaRPr lang="es-ES"/>
        </a:p>
      </dgm:t>
    </dgm:pt>
    <dgm:pt modelId="{A842C113-6FCB-47BE-A1D7-083C726AFA98}" type="sibTrans" cxnId="{83B26F22-D38C-4617-9561-969310EBE9F6}">
      <dgm:prSet/>
      <dgm:spPr/>
      <dgm:t>
        <a:bodyPr/>
        <a:lstStyle/>
        <a:p>
          <a:endParaRPr lang="es-ES"/>
        </a:p>
      </dgm:t>
    </dgm:pt>
    <dgm:pt modelId="{F14DDA7E-ACF6-4590-A3B2-C6170E89128D}">
      <dgm:prSet/>
      <dgm:spPr>
        <a:solidFill>
          <a:srgbClr val="FFB3B3"/>
        </a:solidFill>
        <a:ln>
          <a:solidFill>
            <a:srgbClr val="FF0000"/>
          </a:solidFill>
        </a:ln>
      </dgm:spPr>
      <dgm:t>
        <a:bodyPr/>
        <a:lstStyle/>
        <a:p>
          <a:r>
            <a:rPr lang="ro-RO" b="1" i="1" u="sng" dirty="0"/>
            <a:t>Arată dragoste pentru Hristos</a:t>
          </a:r>
          <a:r>
            <a:rPr lang="es-ES" b="1" dirty="0"/>
            <a:t>, </a:t>
          </a:r>
          <a:r>
            <a:rPr lang="ro-RO" b="1" dirty="0"/>
            <a:t>deoarece oferă o mărturie fidelă despre El </a:t>
          </a:r>
          <a:r>
            <a:rPr lang="ro-RO" b="1" dirty="0" smtClean="0"/>
            <a:t>şi </a:t>
          </a:r>
          <a:r>
            <a:rPr lang="ro-RO" b="1" dirty="0"/>
            <a:t>îi protejează </a:t>
          </a:r>
          <a:r>
            <a:rPr lang="ro-RO" b="1" dirty="0" smtClean="0"/>
            <a:t>reputaţia</a:t>
          </a:r>
          <a:r>
            <a:rPr lang="ro-RO" b="1" dirty="0"/>
            <a:t>.</a:t>
          </a:r>
          <a:endParaRPr lang="es-ES" dirty="0"/>
        </a:p>
      </dgm:t>
    </dgm:pt>
    <dgm:pt modelId="{3F7633FC-C048-4FE6-8CD5-66331D4870D2}" type="parTrans" cxnId="{650A39FC-D3C6-4EE6-912A-35628F10599B}">
      <dgm:prSet/>
      <dgm:spPr/>
      <dgm:t>
        <a:bodyPr/>
        <a:lstStyle/>
        <a:p>
          <a:endParaRPr lang="es-ES"/>
        </a:p>
      </dgm:t>
    </dgm:pt>
    <dgm:pt modelId="{AC2818B3-29B4-4688-9AF3-E5D30FF14894}" type="sibTrans" cxnId="{650A39FC-D3C6-4EE6-912A-35628F10599B}">
      <dgm:prSet/>
      <dgm:spPr/>
      <dgm:t>
        <a:bodyPr/>
        <a:lstStyle/>
        <a:p>
          <a:endParaRPr lang="es-ES"/>
        </a:p>
      </dgm:t>
    </dgm:pt>
    <dgm:pt modelId="{5E367C6D-044A-45D4-A793-F2BD3461616D}" type="pres">
      <dgm:prSet presAssocID="{E5441CF3-3D3E-406D-A628-DAC99F2A3C3F}" presName="Name0" presStyleCnt="0">
        <dgm:presLayoutVars>
          <dgm:dir/>
          <dgm:resizeHandles val="exact"/>
        </dgm:presLayoutVars>
      </dgm:prSet>
      <dgm:spPr/>
      <dgm:t>
        <a:bodyPr/>
        <a:lstStyle/>
        <a:p>
          <a:endParaRPr lang="ro-RO"/>
        </a:p>
      </dgm:t>
    </dgm:pt>
    <dgm:pt modelId="{654954C4-528D-46B9-AEC8-A7E330E9269A}" type="pres">
      <dgm:prSet presAssocID="{708574EB-DEAE-4237-AFD4-3CA80AF32094}" presName="composite" presStyleCnt="0"/>
      <dgm:spPr/>
    </dgm:pt>
    <dgm:pt modelId="{55E9C765-00DC-47E5-8147-24CB4B5BC811}" type="pres">
      <dgm:prSet presAssocID="{708574EB-DEAE-4237-AFD4-3CA80AF32094}" presName="rect1" presStyleLbl="trAlignAcc1" presStyleIdx="0" presStyleCnt="4">
        <dgm:presLayoutVars>
          <dgm:bulletEnabled val="1"/>
        </dgm:presLayoutVars>
      </dgm:prSet>
      <dgm:spPr/>
      <dgm:t>
        <a:bodyPr/>
        <a:lstStyle/>
        <a:p>
          <a:endParaRPr lang="ro-RO"/>
        </a:p>
      </dgm:t>
    </dgm:pt>
    <dgm:pt modelId="{7A784D41-302A-4977-A1D3-C5D378AEC6BD}" type="pres">
      <dgm:prSet presAssocID="{708574EB-DEAE-4237-AFD4-3CA80AF32094}" presName="rect2"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a:ln w="19050">
          <a:solidFill>
            <a:schemeClr val="bg1"/>
          </a:solidFill>
        </a:ln>
      </dgm:spPr>
    </dgm:pt>
    <dgm:pt modelId="{040E4F43-9D62-4AFF-A8C5-D21F3EB9B913}" type="pres">
      <dgm:prSet presAssocID="{ABEE563E-1CC4-4519-824D-A2E1F195CFD9}" presName="sibTrans" presStyleCnt="0"/>
      <dgm:spPr/>
    </dgm:pt>
    <dgm:pt modelId="{CC24D382-6177-4115-B443-E35C91EEC3DE}" type="pres">
      <dgm:prSet presAssocID="{23BB0FE5-6E0F-407E-B9C0-F1C1F1C6DB8B}" presName="composite" presStyleCnt="0"/>
      <dgm:spPr/>
    </dgm:pt>
    <dgm:pt modelId="{4BDE050B-3D4F-40AF-A9C7-9150D78A6AD6}" type="pres">
      <dgm:prSet presAssocID="{23BB0FE5-6E0F-407E-B9C0-F1C1F1C6DB8B}" presName="rect1" presStyleLbl="trAlignAcc1" presStyleIdx="1" presStyleCnt="4">
        <dgm:presLayoutVars>
          <dgm:bulletEnabled val="1"/>
        </dgm:presLayoutVars>
      </dgm:prSet>
      <dgm:spPr/>
      <dgm:t>
        <a:bodyPr/>
        <a:lstStyle/>
        <a:p>
          <a:endParaRPr lang="ro-RO"/>
        </a:p>
      </dgm:t>
    </dgm:pt>
    <dgm:pt modelId="{EFE8ACA7-131C-40D6-8C28-4637BF5891F3}" type="pres">
      <dgm:prSet presAssocID="{23BB0FE5-6E0F-407E-B9C0-F1C1F1C6DB8B}" presName="rect2"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a:ln w="19050">
          <a:solidFill>
            <a:schemeClr val="bg1"/>
          </a:solidFill>
        </a:ln>
      </dgm:spPr>
    </dgm:pt>
    <dgm:pt modelId="{805B1172-9FAD-47E5-8FD2-4E42CA8BA241}" type="pres">
      <dgm:prSet presAssocID="{3607CCF7-C4A4-44EC-AE94-CA04AC85FF61}" presName="sibTrans" presStyleCnt="0"/>
      <dgm:spPr/>
    </dgm:pt>
    <dgm:pt modelId="{D4834223-CFD1-4217-A27D-7EA9B2C41A14}" type="pres">
      <dgm:prSet presAssocID="{F56C6248-5151-4914-9034-957C143707B5}" presName="composite" presStyleCnt="0"/>
      <dgm:spPr/>
    </dgm:pt>
    <dgm:pt modelId="{857B8499-BB6E-47C9-86C0-02F586B98D89}" type="pres">
      <dgm:prSet presAssocID="{F56C6248-5151-4914-9034-957C143707B5}" presName="rect1" presStyleLbl="trAlignAcc1" presStyleIdx="2" presStyleCnt="4">
        <dgm:presLayoutVars>
          <dgm:bulletEnabled val="1"/>
        </dgm:presLayoutVars>
      </dgm:prSet>
      <dgm:spPr/>
      <dgm:t>
        <a:bodyPr/>
        <a:lstStyle/>
        <a:p>
          <a:endParaRPr lang="ro-RO"/>
        </a:p>
      </dgm:t>
    </dgm:pt>
    <dgm:pt modelId="{9546BEDF-350D-448D-9E77-126C799768FA}" type="pres">
      <dgm:prSet presAssocID="{F56C6248-5151-4914-9034-957C143707B5}" presName="rect2"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xmlns=""/>
              </a:ext>
            </a:extLst>
          </a:blip>
          <a:srcRect/>
          <a:stretch>
            <a:fillRect b="31"/>
          </a:stretch>
        </a:blipFill>
        <a:ln w="19050">
          <a:solidFill>
            <a:schemeClr val="bg1"/>
          </a:solidFill>
        </a:ln>
      </dgm:spPr>
    </dgm:pt>
    <dgm:pt modelId="{BFBD8465-2C0C-455B-BBAF-A19B28523B43}" type="pres">
      <dgm:prSet presAssocID="{A842C113-6FCB-47BE-A1D7-083C726AFA98}" presName="sibTrans" presStyleCnt="0"/>
      <dgm:spPr/>
    </dgm:pt>
    <dgm:pt modelId="{E1111967-2145-4B02-85CB-A99745D4BF58}" type="pres">
      <dgm:prSet presAssocID="{F14DDA7E-ACF6-4590-A3B2-C6170E89128D}" presName="composite" presStyleCnt="0"/>
      <dgm:spPr/>
    </dgm:pt>
    <dgm:pt modelId="{9512B081-3227-46E3-B63A-4D9DE72CAB84}" type="pres">
      <dgm:prSet presAssocID="{F14DDA7E-ACF6-4590-A3B2-C6170E89128D}" presName="rect1" presStyleLbl="trAlignAcc1" presStyleIdx="3" presStyleCnt="4">
        <dgm:presLayoutVars>
          <dgm:bulletEnabled val="1"/>
        </dgm:presLayoutVars>
      </dgm:prSet>
      <dgm:spPr/>
      <dgm:t>
        <a:bodyPr/>
        <a:lstStyle/>
        <a:p>
          <a:endParaRPr lang="ro-RO"/>
        </a:p>
      </dgm:t>
    </dgm:pt>
    <dgm:pt modelId="{AF3ADC80-00F7-4DB8-B8F1-9A708030402F}" type="pres">
      <dgm:prSet presAssocID="{F14DDA7E-ACF6-4590-A3B2-C6170E89128D}" presName="rect2"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b="642"/>
          </a:stretch>
        </a:blipFill>
        <a:ln w="19050">
          <a:solidFill>
            <a:schemeClr val="bg1"/>
          </a:solidFill>
        </a:ln>
      </dgm:spPr>
    </dgm:pt>
  </dgm:ptLst>
  <dgm:cxnLst>
    <dgm:cxn modelId="{DF71FC32-2B6A-41E6-AEEE-F7B4D268B534}" type="presOf" srcId="{23BB0FE5-6E0F-407E-B9C0-F1C1F1C6DB8B}" destId="{4BDE050B-3D4F-40AF-A9C7-9150D78A6AD6}" srcOrd="0" destOrd="0" presId="urn:microsoft.com/office/officeart/2008/layout/PictureStrips"/>
    <dgm:cxn modelId="{2C2F9932-D2D2-4773-A0A2-20D471F70FC3}" type="presOf" srcId="{E5441CF3-3D3E-406D-A628-DAC99F2A3C3F}" destId="{5E367C6D-044A-45D4-A793-F2BD3461616D}" srcOrd="0" destOrd="0" presId="urn:microsoft.com/office/officeart/2008/layout/PictureStrips"/>
    <dgm:cxn modelId="{4D26A78E-FC89-407E-AA35-2EBE81C789AB}" srcId="{E5441CF3-3D3E-406D-A628-DAC99F2A3C3F}" destId="{708574EB-DEAE-4237-AFD4-3CA80AF32094}" srcOrd="0" destOrd="0" parTransId="{D062E6E4-F156-4714-B40B-24569A46F7A5}" sibTransId="{ABEE563E-1CC4-4519-824D-A2E1F195CFD9}"/>
    <dgm:cxn modelId="{83B26F22-D38C-4617-9561-969310EBE9F6}" srcId="{E5441CF3-3D3E-406D-A628-DAC99F2A3C3F}" destId="{F56C6248-5151-4914-9034-957C143707B5}" srcOrd="2" destOrd="0" parTransId="{4372435E-4769-471E-842E-EA5AB5B95D45}" sibTransId="{A842C113-6FCB-47BE-A1D7-083C726AFA98}"/>
    <dgm:cxn modelId="{AB1E04D9-35A6-42B6-9D92-1D78C8EFC6D3}" type="presOf" srcId="{F56C6248-5151-4914-9034-957C143707B5}" destId="{857B8499-BB6E-47C9-86C0-02F586B98D89}" srcOrd="0" destOrd="0" presId="urn:microsoft.com/office/officeart/2008/layout/PictureStrips"/>
    <dgm:cxn modelId="{2AB2B31E-05B3-4999-8796-AF1F9D4A2028}" srcId="{E5441CF3-3D3E-406D-A628-DAC99F2A3C3F}" destId="{23BB0FE5-6E0F-407E-B9C0-F1C1F1C6DB8B}" srcOrd="1" destOrd="0" parTransId="{C9F57DE4-A8A1-444D-B263-A9C665A24E55}" sibTransId="{3607CCF7-C4A4-44EC-AE94-CA04AC85FF61}"/>
    <dgm:cxn modelId="{A75D87DE-147D-4BAA-BB55-2FE6280FA3CD}" type="presOf" srcId="{708574EB-DEAE-4237-AFD4-3CA80AF32094}" destId="{55E9C765-00DC-47E5-8147-24CB4B5BC811}" srcOrd="0" destOrd="0" presId="urn:microsoft.com/office/officeart/2008/layout/PictureStrips"/>
    <dgm:cxn modelId="{D13C4DF9-6561-4E95-AB66-59731DA34686}" type="presOf" srcId="{F14DDA7E-ACF6-4590-A3B2-C6170E89128D}" destId="{9512B081-3227-46E3-B63A-4D9DE72CAB84}" srcOrd="0" destOrd="0" presId="urn:microsoft.com/office/officeart/2008/layout/PictureStrips"/>
    <dgm:cxn modelId="{650A39FC-D3C6-4EE6-912A-35628F10599B}" srcId="{E5441CF3-3D3E-406D-A628-DAC99F2A3C3F}" destId="{F14DDA7E-ACF6-4590-A3B2-C6170E89128D}" srcOrd="3" destOrd="0" parTransId="{3F7633FC-C048-4FE6-8CD5-66331D4870D2}" sibTransId="{AC2818B3-29B4-4688-9AF3-E5D30FF14894}"/>
    <dgm:cxn modelId="{35BFFC27-22EB-4456-ADB4-38A94542DB70}" type="presParOf" srcId="{5E367C6D-044A-45D4-A793-F2BD3461616D}" destId="{654954C4-528D-46B9-AEC8-A7E330E9269A}" srcOrd="0" destOrd="0" presId="urn:microsoft.com/office/officeart/2008/layout/PictureStrips"/>
    <dgm:cxn modelId="{53EE36E2-1B6D-4AA2-9D1B-8600DA6408BA}" type="presParOf" srcId="{654954C4-528D-46B9-AEC8-A7E330E9269A}" destId="{55E9C765-00DC-47E5-8147-24CB4B5BC811}" srcOrd="0" destOrd="0" presId="urn:microsoft.com/office/officeart/2008/layout/PictureStrips"/>
    <dgm:cxn modelId="{DE136F76-D346-4818-873E-313617AF6893}" type="presParOf" srcId="{654954C4-528D-46B9-AEC8-A7E330E9269A}" destId="{7A784D41-302A-4977-A1D3-C5D378AEC6BD}" srcOrd="1" destOrd="0" presId="urn:microsoft.com/office/officeart/2008/layout/PictureStrips"/>
    <dgm:cxn modelId="{67732B23-D85B-42F4-A02D-1D8168BF2245}" type="presParOf" srcId="{5E367C6D-044A-45D4-A793-F2BD3461616D}" destId="{040E4F43-9D62-4AFF-A8C5-D21F3EB9B913}" srcOrd="1" destOrd="0" presId="urn:microsoft.com/office/officeart/2008/layout/PictureStrips"/>
    <dgm:cxn modelId="{5D8BE90D-42F9-493D-8A96-8FFF752C5BD1}" type="presParOf" srcId="{5E367C6D-044A-45D4-A793-F2BD3461616D}" destId="{CC24D382-6177-4115-B443-E35C91EEC3DE}" srcOrd="2" destOrd="0" presId="urn:microsoft.com/office/officeart/2008/layout/PictureStrips"/>
    <dgm:cxn modelId="{4B74F6E8-80B1-411E-8C86-D1DBA884A709}" type="presParOf" srcId="{CC24D382-6177-4115-B443-E35C91EEC3DE}" destId="{4BDE050B-3D4F-40AF-A9C7-9150D78A6AD6}" srcOrd="0" destOrd="0" presId="urn:microsoft.com/office/officeart/2008/layout/PictureStrips"/>
    <dgm:cxn modelId="{D976165E-F330-4D1A-B214-35AA8F5A166F}" type="presParOf" srcId="{CC24D382-6177-4115-B443-E35C91EEC3DE}" destId="{EFE8ACA7-131C-40D6-8C28-4637BF5891F3}" srcOrd="1" destOrd="0" presId="urn:microsoft.com/office/officeart/2008/layout/PictureStrips"/>
    <dgm:cxn modelId="{3547F591-6A29-4FC3-BE9A-CEE0E4E98D63}" type="presParOf" srcId="{5E367C6D-044A-45D4-A793-F2BD3461616D}" destId="{805B1172-9FAD-47E5-8FD2-4E42CA8BA241}" srcOrd="3" destOrd="0" presId="urn:microsoft.com/office/officeart/2008/layout/PictureStrips"/>
    <dgm:cxn modelId="{42D7D7B7-AAFB-4834-BAF4-6FABB8A7C2F8}" type="presParOf" srcId="{5E367C6D-044A-45D4-A793-F2BD3461616D}" destId="{D4834223-CFD1-4217-A27D-7EA9B2C41A14}" srcOrd="4" destOrd="0" presId="urn:microsoft.com/office/officeart/2008/layout/PictureStrips"/>
    <dgm:cxn modelId="{618133E6-2870-49E2-8316-2F12F5D1DF04}" type="presParOf" srcId="{D4834223-CFD1-4217-A27D-7EA9B2C41A14}" destId="{857B8499-BB6E-47C9-86C0-02F586B98D89}" srcOrd="0" destOrd="0" presId="urn:microsoft.com/office/officeart/2008/layout/PictureStrips"/>
    <dgm:cxn modelId="{E79DF80C-9FE7-4D40-BBB5-FC06DF0604FE}" type="presParOf" srcId="{D4834223-CFD1-4217-A27D-7EA9B2C41A14}" destId="{9546BEDF-350D-448D-9E77-126C799768FA}" srcOrd="1" destOrd="0" presId="urn:microsoft.com/office/officeart/2008/layout/PictureStrips"/>
    <dgm:cxn modelId="{4F0B15A7-17B2-43C3-9CA0-BBB1A5791E5E}" type="presParOf" srcId="{5E367C6D-044A-45D4-A793-F2BD3461616D}" destId="{BFBD8465-2C0C-455B-BBAF-A19B28523B43}" srcOrd="5" destOrd="0" presId="urn:microsoft.com/office/officeart/2008/layout/PictureStrips"/>
    <dgm:cxn modelId="{DB33CBD3-2563-4DB0-A339-52A2FA3286E0}" type="presParOf" srcId="{5E367C6D-044A-45D4-A793-F2BD3461616D}" destId="{E1111967-2145-4B02-85CB-A99745D4BF58}" srcOrd="6" destOrd="0" presId="urn:microsoft.com/office/officeart/2008/layout/PictureStrips"/>
    <dgm:cxn modelId="{95EF0F97-1C77-4A92-94A4-6BCB51EC01C6}" type="presParOf" srcId="{E1111967-2145-4B02-85CB-A99745D4BF58}" destId="{9512B081-3227-46E3-B63A-4D9DE72CAB84}" srcOrd="0" destOrd="0" presId="urn:microsoft.com/office/officeart/2008/layout/PictureStrips"/>
    <dgm:cxn modelId="{62C63B89-62FA-418A-8903-3C83D141A727}" type="presParOf" srcId="{E1111967-2145-4B02-85CB-A99745D4BF58}" destId="{AF3ADC80-00F7-4DB8-B8F1-9A708030402F}" srcOrd="1" destOrd="0" presId="urn:microsoft.com/office/officeart/2008/layout/PictureStrip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3604403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1558260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17339343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DABC2-F74B-4132-82FF-C4EB44BAE6BE}" type="datetimeFigureOut">
              <a:rPr lang="es-ES" smtClean="0"/>
              <a:pPr/>
              <a:t>21/12/2018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DFBFEF8-29BB-4EAA-B035-F00E8256F516}" type="slidenum">
              <a:rPr lang="es-ES" smtClean="0"/>
              <a:pPr/>
              <a:t>‹#›</a:t>
            </a:fld>
            <a:endParaRPr lang="es-ES"/>
          </a:p>
        </p:txBody>
      </p:sp>
    </p:spTree>
    <p:extLst>
      <p:ext uri="{BB962C8B-B14F-4D97-AF65-F5344CB8AC3E}">
        <p14:creationId xmlns="" xmlns:p14="http://schemas.microsoft.com/office/powerpoint/2010/main" val="313421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16831626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2433491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1997777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4204136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42615313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2955409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2033877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AE6CF5-B68D-4FFA-96E7-E53D763C6972}" type="datetimeFigureOut">
              <a:rPr lang="es-ES" smtClean="0"/>
              <a:pPr/>
              <a:t>21/12/2018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1780084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E6CF5-B68D-4FFA-96E7-E53D763C6972}" type="datetimeFigureOut">
              <a:rPr lang="es-ES" smtClean="0"/>
              <a:pPr/>
              <a:t>21/12/2018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DBC70-7EA9-4C0D-B3E8-2232C0B7F45A}" type="slidenum">
              <a:rPr lang="es-ES" smtClean="0"/>
              <a:pPr/>
              <a:t>‹#›</a:t>
            </a:fld>
            <a:endParaRPr lang="es-ES"/>
          </a:p>
        </p:txBody>
      </p:sp>
    </p:spTree>
    <p:extLst>
      <p:ext uri="{BB962C8B-B14F-4D97-AF65-F5344CB8AC3E}">
        <p14:creationId xmlns:p14="http://schemas.microsoft.com/office/powerpoint/2010/main" xmlns="" val="152759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DABC2-F74B-4132-82FF-C4EB44BAE6BE}" type="datetimeFigureOut">
              <a:rPr lang="es-ES" smtClean="0"/>
              <a:pPr/>
              <a:t>21/12/2018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BFEF8-29BB-4EAA-B035-F00E8256F516}" type="slidenum">
              <a:rPr lang="es-ES" smtClean="0"/>
              <a:pPr/>
              <a:t>‹#›</a:t>
            </a:fld>
            <a:endParaRPr lang="es-ES"/>
          </a:p>
        </p:txBody>
      </p:sp>
    </p:spTree>
    <p:extLst>
      <p:ext uri="{BB962C8B-B14F-4D97-AF65-F5344CB8AC3E}">
        <p14:creationId xmlns="" xmlns:p14="http://schemas.microsoft.com/office/powerpoint/2010/main" val="276705049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DEE14BB8-FD39-4ACF-A75B-86C27FFBF876}"/>
              </a:ext>
            </a:extLst>
          </p:cNvPr>
          <p:cNvSpPr txBox="1"/>
          <p:nvPr/>
        </p:nvSpPr>
        <p:spPr>
          <a:xfrm>
            <a:off x="2778035" y="1280160"/>
            <a:ext cx="6191793" cy="1446550"/>
          </a:xfrm>
          <a:prstGeom prst="rect">
            <a:avLst/>
          </a:prstGeom>
          <a:noFill/>
        </p:spPr>
        <p:txBody>
          <a:bodyPr wrap="square" rtlCol="0">
            <a:spAutoFit/>
          </a:bodyPr>
          <a:lstStyle/>
          <a:p>
            <a:pPr algn="ctr"/>
            <a:r>
              <a:rPr lang="ro-RO" sz="4400" b="1" dirty="0" smtClean="0">
                <a:ln w="12700">
                  <a:solidFill>
                    <a:srgbClr val="1F2747"/>
                  </a:solidFill>
                  <a:prstDash val="solid"/>
                </a:ln>
                <a:pattFill prst="ltDnDiag">
                  <a:fgClr>
                    <a:srgbClr val="1F2747"/>
                  </a:fgClr>
                  <a:bgClr>
                    <a:schemeClr val="bg1"/>
                  </a:bgClr>
                </a:pattFill>
                <a:effectLst>
                  <a:outerShdw blurRad="38100" dist="38100" dir="2700000" algn="tl">
                    <a:srgbClr val="000000">
                      <a:alpha val="43137"/>
                    </a:srgbClr>
                  </a:outerShdw>
                </a:effectLst>
              </a:rPr>
              <a:t>ORGANIZAŢIA </a:t>
            </a:r>
            <a:r>
              <a:rPr lang="ro-RO" sz="4400" b="1" dirty="0">
                <a:ln w="12700">
                  <a:solidFill>
                    <a:srgbClr val="1F2747"/>
                  </a:solidFill>
                  <a:prstDash val="solid"/>
                </a:ln>
                <a:pattFill prst="ltDnDiag">
                  <a:fgClr>
                    <a:srgbClr val="1F2747"/>
                  </a:fgClr>
                  <a:bgClr>
                    <a:schemeClr val="bg1"/>
                  </a:bgClr>
                </a:pattFill>
                <a:effectLst>
                  <a:outerShdw blurRad="38100" dist="38100" dir="2700000" algn="tl">
                    <a:srgbClr val="000000">
                      <a:alpha val="43137"/>
                    </a:srgbClr>
                  </a:outerShdw>
                </a:effectLst>
              </a:rPr>
              <a:t>BISERICII </a:t>
            </a:r>
            <a:r>
              <a:rPr lang="ro-RO" sz="4400" b="1" dirty="0" smtClean="0">
                <a:ln w="12700">
                  <a:solidFill>
                    <a:srgbClr val="1F2747"/>
                  </a:solidFill>
                  <a:prstDash val="solid"/>
                </a:ln>
                <a:pattFill prst="ltDnDiag">
                  <a:fgClr>
                    <a:srgbClr val="1F2747"/>
                  </a:fgClr>
                  <a:bgClr>
                    <a:schemeClr val="bg1"/>
                  </a:bgClr>
                </a:pattFill>
                <a:effectLst>
                  <a:outerShdw blurRad="38100" dist="38100" dir="2700000" algn="tl">
                    <a:srgbClr val="000000">
                      <a:alpha val="43137"/>
                    </a:srgbClr>
                  </a:outerShdw>
                </a:effectLst>
              </a:rPr>
              <a:t>ŞI UNITATEA</a:t>
            </a:r>
            <a:endParaRPr lang="ro-RO" sz="4400" b="1" dirty="0">
              <a:ln w="12700">
                <a:solidFill>
                  <a:srgbClr val="1F2747"/>
                </a:solidFill>
                <a:prstDash val="solid"/>
              </a:ln>
              <a:pattFill prst="ltDnDiag">
                <a:fgClr>
                  <a:srgbClr val="1F2747"/>
                </a:fgClr>
                <a:bgClr>
                  <a:schemeClr val="bg1"/>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B19FB0B5-F141-417E-89F0-44791DBFD02B}"/>
              </a:ext>
            </a:extLst>
          </p:cNvPr>
          <p:cNvSpPr txBox="1"/>
          <p:nvPr/>
        </p:nvSpPr>
        <p:spPr>
          <a:xfrm>
            <a:off x="5341594" y="6400800"/>
            <a:ext cx="3717172" cy="369332"/>
          </a:xfrm>
          <a:prstGeom prst="rect">
            <a:avLst/>
          </a:prstGeom>
          <a:noFill/>
        </p:spPr>
        <p:txBody>
          <a:bodyPr wrap="none" rtlCol="0">
            <a:spAutoFit/>
          </a:bodyPr>
          <a:lstStyle/>
          <a:p>
            <a:pPr algn="r"/>
            <a:r>
              <a:rPr lang="ro-RO" b="1" dirty="0" smtClean="0">
                <a:solidFill>
                  <a:schemeClr val="accent5">
                    <a:lumMod val="60000"/>
                    <a:lumOff val="40000"/>
                  </a:schemeClr>
                </a:solidFill>
                <a:effectLst>
                  <a:outerShdw blurRad="38100" dist="38100" dir="2700000" algn="tl">
                    <a:srgbClr val="000000">
                      <a:alpha val="43137"/>
                    </a:srgbClr>
                  </a:outerShdw>
                </a:effectLst>
              </a:rPr>
              <a:t>Studiul 12 pentru 22 decembrie 2018</a:t>
            </a:r>
            <a:endParaRPr lang="ro-RO" b="1" dirty="0">
              <a:solidFill>
                <a:schemeClr val="accent5">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3535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1E12"/>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6617105E-F23B-4399-A455-E94CC44AF1D9}"/>
              </a:ext>
            </a:extLst>
          </p:cNvPr>
          <p:cNvPicPr>
            <a:picLocks noChangeAspect="1"/>
          </p:cNvPicPr>
          <p:nvPr/>
        </p:nvPicPr>
        <p:blipFill rotWithShape="1">
          <a:blip r:embed="rId2">
            <a:extLst>
              <a:ext uri="{28A0092B-C50C-407E-A947-70E740481C1C}">
                <a14:useLocalDpi xmlns="" xmlns:a14="http://schemas.microsoft.com/office/drawing/2010/main" val="0"/>
              </a:ext>
            </a:extLst>
          </a:blip>
          <a:srcRect b="7639"/>
          <a:stretch/>
        </p:blipFill>
        <p:spPr>
          <a:xfrm>
            <a:off x="0" y="1638674"/>
            <a:ext cx="9144000" cy="5219326"/>
          </a:xfrm>
          <a:prstGeom prst="rect">
            <a:avLst/>
          </a:prstGeom>
        </p:spPr>
      </p:pic>
      <p:sp>
        <p:nvSpPr>
          <p:cNvPr id="2" name="Rectángulo 1">
            <a:extLst>
              <a:ext uri="{FF2B5EF4-FFF2-40B4-BE49-F238E27FC236}">
                <a16:creationId xmlns="" xmlns:a16="http://schemas.microsoft.com/office/drawing/2014/main" id="{AC5B527A-5300-4860-978D-68D1409755DD}"/>
              </a:ext>
            </a:extLst>
          </p:cNvPr>
          <p:cNvSpPr/>
          <p:nvPr/>
        </p:nvSpPr>
        <p:spPr>
          <a:xfrm>
            <a:off x="567867" y="50658"/>
            <a:ext cx="8008266" cy="1569660"/>
          </a:xfrm>
          <a:prstGeom prst="rect">
            <a:avLst/>
          </a:prstGeom>
        </p:spPr>
        <p:txBody>
          <a:bodyPr wrap="square">
            <a:spAutoFit/>
            <a:scene3d>
              <a:camera prst="orthographicFront"/>
              <a:lightRig rig="threePt" dir="t"/>
            </a:scene3d>
            <a:sp3d extrusionH="57150">
              <a:bevelT w="38100" h="38100"/>
            </a:sp3d>
          </a:bodyPr>
          <a:lstStyle/>
          <a:p>
            <a:pPr algn="ctr"/>
            <a:r>
              <a:rPr lang="ro-RO" sz="2400" b="1" dirty="0" smtClean="0">
                <a:solidFill>
                  <a:srgbClr val="F1E095"/>
                </a:solidFill>
                <a:latin typeface="Comic Sans MS" panose="030F0702030302020204" pitchFamily="66" charset="0"/>
              </a:rPr>
              <a:t>„Între voi să nu fie </a:t>
            </a:r>
            <a:r>
              <a:rPr lang="ro-RO" sz="2400" b="1" dirty="0" smtClean="0">
                <a:solidFill>
                  <a:srgbClr val="F1E095"/>
                </a:solidFill>
                <a:latin typeface="Comic Sans MS" panose="030F0702030302020204" pitchFamily="66" charset="0"/>
              </a:rPr>
              <a:t>aşa</a:t>
            </a:r>
            <a:r>
              <a:rPr lang="ro-RO" sz="2400" b="1" dirty="0" smtClean="0">
                <a:solidFill>
                  <a:srgbClr val="F1E095"/>
                </a:solidFill>
                <a:latin typeface="Comic Sans MS" panose="030F0702030302020204" pitchFamily="66" charset="0"/>
              </a:rPr>
              <a:t>. Ci oricare va vrea să fie mare între voi să fie slujitorul vostru; </a:t>
            </a:r>
            <a:r>
              <a:rPr lang="ro-RO" sz="2400" b="1" dirty="0" smtClean="0">
                <a:solidFill>
                  <a:srgbClr val="F1E095"/>
                </a:solidFill>
                <a:latin typeface="Comic Sans MS" panose="030F0702030302020204" pitchFamily="66" charset="0"/>
              </a:rPr>
              <a:t>şi </a:t>
            </a:r>
            <a:r>
              <a:rPr lang="ro-RO" sz="2400" b="1" dirty="0" smtClean="0">
                <a:solidFill>
                  <a:srgbClr val="F1E095"/>
                </a:solidFill>
                <a:latin typeface="Comic Sans MS" panose="030F0702030302020204" pitchFamily="66" charset="0"/>
              </a:rPr>
              <a:t>oricare va vrea să fie cel dintâi între voi să vă fie rob.” (Matei 20:26,27)</a:t>
            </a:r>
            <a:endParaRPr lang="ro-RO" sz="2400" b="1" dirty="0">
              <a:solidFill>
                <a:srgbClr val="F1E095"/>
              </a:solidFill>
              <a:latin typeface="Comic Sans MS" panose="030F0702030302020204" pitchFamily="66" charset="0"/>
            </a:endParaRPr>
          </a:p>
        </p:txBody>
      </p:sp>
    </p:spTree>
    <p:extLst>
      <p:ext uri="{BB962C8B-B14F-4D97-AF65-F5344CB8AC3E}">
        <p14:creationId xmlns="" xmlns:p14="http://schemas.microsoft.com/office/powerpoint/2010/main" val="32751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3DF30B6-91A5-4897-B035-66172AAB9798}"/>
              </a:ext>
            </a:extLst>
          </p:cNvPr>
          <p:cNvSpPr txBox="1"/>
          <p:nvPr/>
        </p:nvSpPr>
        <p:spPr>
          <a:xfrm>
            <a:off x="1527807" y="4029163"/>
            <a:ext cx="3401241" cy="2646878"/>
          </a:xfrm>
          <a:prstGeom prst="rect">
            <a:avLst/>
          </a:prstGeom>
        </p:spPr>
        <p:txBody>
          <a:bodyPr vert="horz" wrap="square" lIns="91440" tIns="45720" rIns="91440" bIns="45720" rtlCol="0" anchor="ctr">
            <a:spAutoFit/>
          </a:bodyPr>
          <a:lstStyle/>
          <a:p>
            <a:pPr defTabSz="627063">
              <a:lnSpc>
                <a:spcPct val="90000"/>
              </a:lnSpc>
              <a:spcBef>
                <a:spcPct val="0"/>
              </a:spcBef>
              <a:spcAft>
                <a:spcPts val="600"/>
              </a:spcAft>
            </a:pPr>
            <a:r>
              <a:rPr lang="ro-RO" sz="2000" b="1" smtClean="0">
                <a:ea typeface="+mj-ea"/>
                <a:cs typeface="+mj-cs"/>
              </a:rPr>
              <a:t>CONDUCERE</a:t>
            </a:r>
            <a:r>
              <a:rPr lang="ro-RO" sz="2000" b="1" smtClean="0">
                <a:ea typeface="+mj-ea"/>
                <a:cs typeface="+mj-cs"/>
              </a:rPr>
              <a:t>:</a:t>
            </a:r>
          </a:p>
          <a:p>
            <a:pPr defTabSz="627063">
              <a:lnSpc>
                <a:spcPct val="90000"/>
              </a:lnSpc>
              <a:spcBef>
                <a:spcPct val="0"/>
              </a:spcBef>
              <a:spcAft>
                <a:spcPts val="600"/>
              </a:spcAft>
            </a:pPr>
            <a:r>
              <a:rPr lang="ro-RO" sz="2000" b="1" smtClean="0">
                <a:ea typeface="+mj-ea"/>
                <a:cs typeface="+mj-cs"/>
              </a:rPr>
              <a:t>	</a:t>
            </a:r>
            <a:r>
              <a:rPr lang="ro-RO" sz="2000" b="1" smtClean="0">
                <a:solidFill>
                  <a:srgbClr val="7030A0"/>
                </a:solidFill>
                <a:ea typeface="+mj-ea"/>
                <a:cs typeface="+mj-cs"/>
              </a:rPr>
              <a:t>Hristos</a:t>
            </a:r>
            <a:r>
              <a:rPr lang="ro-RO" sz="2000" b="1">
                <a:solidFill>
                  <a:srgbClr val="7030A0"/>
                </a:solidFill>
                <a:ea typeface="+mj-ea"/>
                <a:cs typeface="+mj-cs"/>
              </a:rPr>
              <a:t>, </a:t>
            </a:r>
            <a:r>
              <a:rPr lang="ro-RO" sz="2000" b="1" smtClean="0">
                <a:solidFill>
                  <a:srgbClr val="7030A0"/>
                </a:solidFill>
                <a:ea typeface="+mj-ea"/>
                <a:cs typeface="+mj-cs"/>
              </a:rPr>
              <a:t>capul</a:t>
            </a:r>
            <a:r>
              <a:rPr lang="ro-RO" sz="2000" b="1" smtClean="0">
                <a:solidFill>
                  <a:srgbClr val="7030A0"/>
                </a:solidFill>
                <a:ea typeface="+mj-ea"/>
                <a:cs typeface="+mj-cs"/>
              </a:rPr>
              <a:t>.</a:t>
            </a:r>
          </a:p>
          <a:p>
            <a:pPr defTabSz="627063">
              <a:lnSpc>
                <a:spcPct val="90000"/>
              </a:lnSpc>
              <a:spcBef>
                <a:spcPct val="0"/>
              </a:spcBef>
              <a:spcAft>
                <a:spcPts val="600"/>
              </a:spcAft>
            </a:pPr>
            <a:r>
              <a:rPr lang="ro-RO" sz="2000" b="1" smtClean="0">
                <a:ea typeface="+mj-ea"/>
                <a:cs typeface="+mj-cs"/>
              </a:rPr>
              <a:t>	</a:t>
            </a:r>
            <a:r>
              <a:rPr lang="ro-RO" sz="2000" b="1" smtClean="0">
                <a:solidFill>
                  <a:schemeClr val="accent5">
                    <a:lumMod val="50000"/>
                  </a:schemeClr>
                </a:solidFill>
                <a:ea typeface="+mj-ea"/>
                <a:cs typeface="+mj-cs"/>
              </a:rPr>
              <a:t>Lideri </a:t>
            </a:r>
            <a:r>
              <a:rPr lang="ro-RO" sz="2000" b="1" smtClean="0">
                <a:solidFill>
                  <a:schemeClr val="accent5">
                    <a:lumMod val="50000"/>
                  </a:schemeClr>
                </a:solidFill>
                <a:ea typeface="+mj-ea"/>
                <a:cs typeface="+mj-cs"/>
              </a:rPr>
              <a:t>slujitori</a:t>
            </a:r>
            <a:r>
              <a:rPr lang="ro-RO" sz="2000" b="1" smtClean="0">
                <a:solidFill>
                  <a:schemeClr val="accent5">
                    <a:lumMod val="50000"/>
                  </a:schemeClr>
                </a:solidFill>
                <a:ea typeface="+mj-ea"/>
                <a:cs typeface="+mj-cs"/>
              </a:rPr>
              <a:t>.</a:t>
            </a:r>
          </a:p>
          <a:p>
            <a:pPr defTabSz="627063">
              <a:lnSpc>
                <a:spcPct val="90000"/>
              </a:lnSpc>
              <a:spcBef>
                <a:spcPts val="1200"/>
              </a:spcBef>
              <a:spcAft>
                <a:spcPts val="600"/>
              </a:spcAft>
            </a:pPr>
            <a:r>
              <a:rPr lang="ro-RO" sz="2000" b="1" smtClean="0">
                <a:ea typeface="+mj-ea"/>
                <a:cs typeface="+mj-cs"/>
              </a:rPr>
              <a:t>ORGANIZARE</a:t>
            </a:r>
            <a:r>
              <a:rPr lang="ro-RO" sz="2000" b="1" smtClean="0">
                <a:ea typeface="+mj-ea"/>
                <a:cs typeface="+mj-cs"/>
              </a:rPr>
              <a:t>:</a:t>
            </a:r>
          </a:p>
          <a:p>
            <a:pPr defTabSz="627063">
              <a:lnSpc>
                <a:spcPct val="90000"/>
              </a:lnSpc>
              <a:spcBef>
                <a:spcPct val="0"/>
              </a:spcBef>
              <a:spcAft>
                <a:spcPts val="600"/>
              </a:spcAft>
            </a:pPr>
            <a:r>
              <a:rPr lang="ro-RO" sz="2000" b="1" smtClean="0">
                <a:ea typeface="+mj-ea"/>
                <a:cs typeface="+mj-cs"/>
              </a:rPr>
              <a:t>	</a:t>
            </a:r>
            <a:r>
              <a:rPr lang="ro-RO" sz="2000" b="1" smtClean="0">
                <a:solidFill>
                  <a:srgbClr val="860000"/>
                </a:solidFill>
                <a:ea typeface="+mj-ea"/>
                <a:cs typeface="+mj-cs"/>
              </a:rPr>
              <a:t>Doctrina.</a:t>
            </a:r>
            <a:endParaRPr lang="ro-RO" sz="2000" b="1" smtClean="0">
              <a:solidFill>
                <a:srgbClr val="860000"/>
              </a:solidFill>
              <a:ea typeface="+mj-ea"/>
              <a:cs typeface="+mj-cs"/>
            </a:endParaRPr>
          </a:p>
          <a:p>
            <a:pPr defTabSz="627063">
              <a:lnSpc>
                <a:spcPct val="90000"/>
              </a:lnSpc>
              <a:spcBef>
                <a:spcPct val="0"/>
              </a:spcBef>
              <a:spcAft>
                <a:spcPts val="600"/>
              </a:spcAft>
            </a:pPr>
            <a:r>
              <a:rPr lang="ro-RO" sz="2000" b="1" smtClean="0">
                <a:ea typeface="+mj-ea"/>
                <a:cs typeface="+mj-cs"/>
              </a:rPr>
              <a:t>	</a:t>
            </a:r>
            <a:r>
              <a:rPr lang="ro-RO" sz="2000" b="1" smtClean="0">
                <a:solidFill>
                  <a:schemeClr val="accent6">
                    <a:lumMod val="50000"/>
                  </a:schemeClr>
                </a:solidFill>
                <a:ea typeface="+mj-ea"/>
                <a:cs typeface="+mj-cs"/>
              </a:rPr>
              <a:t>Disciplina</a:t>
            </a:r>
            <a:r>
              <a:rPr lang="ro-RO" sz="2000" b="1" smtClean="0">
                <a:solidFill>
                  <a:schemeClr val="accent6">
                    <a:lumMod val="50000"/>
                  </a:schemeClr>
                </a:solidFill>
                <a:ea typeface="+mj-ea"/>
                <a:cs typeface="+mj-cs"/>
              </a:rPr>
              <a:t>.</a:t>
            </a:r>
          </a:p>
          <a:p>
            <a:pPr defTabSz="627063">
              <a:lnSpc>
                <a:spcPct val="90000"/>
              </a:lnSpc>
              <a:spcBef>
                <a:spcPct val="0"/>
              </a:spcBef>
              <a:spcAft>
                <a:spcPts val="600"/>
              </a:spcAft>
            </a:pPr>
            <a:r>
              <a:rPr lang="ro-RO" sz="2000" b="1" smtClean="0">
                <a:ea typeface="+mj-ea"/>
                <a:cs typeface="+mj-cs"/>
              </a:rPr>
              <a:t>MISIUNE</a:t>
            </a:r>
            <a:r>
              <a:rPr lang="ro-RO" sz="2000" b="1" smtClean="0">
                <a:ea typeface="+mj-ea"/>
                <a:cs typeface="+mj-cs"/>
              </a:rPr>
              <a:t>.</a:t>
            </a:r>
            <a:endParaRPr lang="ro-RO" sz="2000" b="1">
              <a:ea typeface="+mj-ea"/>
              <a:cs typeface="+mj-cs"/>
            </a:endParaRP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xmlns="" id="{D4C4A577-D2C0-4781-B357-752C55BCAECB}"/>
              </a:ext>
            </a:extLst>
          </p:cNvPr>
          <p:cNvSpPr/>
          <p:nvPr/>
        </p:nvSpPr>
        <p:spPr>
          <a:xfrm>
            <a:off x="357051" y="2146663"/>
            <a:ext cx="3640184" cy="339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CuadroTexto 3">
            <a:extLst>
              <a:ext uri="{FF2B5EF4-FFF2-40B4-BE49-F238E27FC236}">
                <a16:creationId xmlns:a16="http://schemas.microsoft.com/office/drawing/2014/main" xmlns="" id="{EFC2A7DD-43A1-4D6C-A178-71592C80DB61}"/>
              </a:ext>
            </a:extLst>
          </p:cNvPr>
          <p:cNvSpPr txBox="1"/>
          <p:nvPr/>
        </p:nvSpPr>
        <p:spPr>
          <a:xfrm>
            <a:off x="48836" y="0"/>
            <a:ext cx="4360300" cy="3950312"/>
          </a:xfrm>
          <a:prstGeom prst="rect">
            <a:avLst/>
          </a:prstGeom>
        </p:spPr>
        <p:txBody>
          <a:bodyPr vert="horz" wrap="square" lIns="91440" tIns="45720" rIns="91440" bIns="45720" rtlCol="0">
            <a:spAutoFit/>
          </a:bodyPr>
          <a:lstStyle/>
          <a:p>
            <a:pPr defTabSz="914400">
              <a:lnSpc>
                <a:spcPct val="90000"/>
              </a:lnSpc>
              <a:spcBef>
                <a:spcPts val="600"/>
              </a:spcBef>
            </a:pPr>
            <a:r>
              <a:rPr lang="ro-RO" sz="2100" b="1" dirty="0" smtClean="0"/>
              <a:t>Credincioşii </a:t>
            </a:r>
            <a:r>
              <a:rPr lang="ro-RO" sz="2100" b="1" dirty="0"/>
              <a:t>recunosc că Hristos este capul bisericii. Cu toate astea, este importantă </a:t>
            </a:r>
            <a:r>
              <a:rPr lang="ro-RO" sz="2100" b="1" dirty="0" smtClean="0"/>
              <a:t>existenţa </a:t>
            </a:r>
            <a:r>
              <a:rPr lang="ro-RO" sz="2100" b="1" dirty="0"/>
              <a:t>unei organizări umane în ceea ce </a:t>
            </a:r>
            <a:r>
              <a:rPr lang="ro-RO" sz="2100" b="1" dirty="0" smtClean="0"/>
              <a:t>priveşte </a:t>
            </a:r>
            <a:r>
              <a:rPr lang="ro-RO" sz="2100" b="1" dirty="0"/>
              <a:t>misiunea </a:t>
            </a:r>
            <a:r>
              <a:rPr lang="ro-RO" sz="2100" b="1" dirty="0" smtClean="0"/>
              <a:t>şi </a:t>
            </a:r>
            <a:r>
              <a:rPr lang="ro-RO" sz="2100" b="1" dirty="0"/>
              <a:t>unitatea bisericii. </a:t>
            </a:r>
          </a:p>
          <a:p>
            <a:pPr defTabSz="914400">
              <a:lnSpc>
                <a:spcPct val="90000"/>
              </a:lnSpc>
              <a:spcBef>
                <a:spcPts val="600"/>
              </a:spcBef>
            </a:pPr>
            <a:r>
              <a:rPr lang="ro-RO" sz="2100" b="1" dirty="0"/>
              <a:t>Liderii încurajează unitatea atunci când slujesc cu </a:t>
            </a:r>
            <a:r>
              <a:rPr lang="ro-RO" sz="2100" b="1" dirty="0" smtClean="0"/>
              <a:t>umilinţă</a:t>
            </a:r>
            <a:r>
              <a:rPr lang="ro-RO" sz="2100" b="1" dirty="0"/>
              <a:t>, apără adevărul </a:t>
            </a:r>
            <a:r>
              <a:rPr lang="ro-RO" sz="2100" b="1" dirty="0" smtClean="0"/>
              <a:t>şi </a:t>
            </a:r>
            <a:r>
              <a:rPr lang="ro-RO" sz="2100" b="1" dirty="0"/>
              <a:t>se implică în disciplinarea răscumpărătoare </a:t>
            </a:r>
            <a:r>
              <a:rPr lang="ro-RO" sz="2100" b="1" dirty="0" smtClean="0"/>
              <a:t>şi </a:t>
            </a:r>
            <a:r>
              <a:rPr lang="ro-RO" sz="2100" b="1" dirty="0"/>
              <a:t>în organizarea bisericii pentru misiune. Astfel, pentru a </a:t>
            </a:r>
            <a:r>
              <a:rPr lang="ro-RO" sz="2100" b="1" dirty="0" smtClean="0"/>
              <a:t>menţine </a:t>
            </a:r>
            <a:r>
              <a:rPr lang="ro-RO" sz="2100" b="1" dirty="0"/>
              <a:t>unitatea, biserica trebuie să dispună de următoarele elemente: </a:t>
            </a:r>
          </a:p>
        </p:txBody>
      </p:sp>
      <p:pic>
        <p:nvPicPr>
          <p:cNvPr id="5" name="Imagen 4" descr="Imagen que contiene exterior, árbol, cielo, hombre&#10;&#10;Descripción generada con confianza muy alta">
            <a:extLst>
              <a:ext uri="{FF2B5EF4-FFF2-40B4-BE49-F238E27FC236}">
                <a16:creationId xmlns:a16="http://schemas.microsoft.com/office/drawing/2014/main" xmlns="" id="{0B254D20-FCC5-4A58-B3D9-84BC8D09CCD6}"/>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9" name="Imagen 8" descr="Imagen que contiene objeto&#10;&#10;Descripción generada con confianza alta">
            <a:extLst>
              <a:ext uri="{FF2B5EF4-FFF2-40B4-BE49-F238E27FC236}">
                <a16:creationId xmlns:a16="http://schemas.microsoft.com/office/drawing/2014/main" xmlns="" id="{65163553-0FB9-408B-9259-03C4D1F1EB27}"/>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802671" y="4412838"/>
            <a:ext cx="287384" cy="287384"/>
          </a:xfrm>
          <a:prstGeom prst="rect">
            <a:avLst/>
          </a:prstGeom>
        </p:spPr>
      </p:pic>
      <p:pic>
        <p:nvPicPr>
          <p:cNvPr id="12" name="Imagen 11">
            <a:extLst>
              <a:ext uri="{FF2B5EF4-FFF2-40B4-BE49-F238E27FC236}">
                <a16:creationId xmlns:a16="http://schemas.microsoft.com/office/drawing/2014/main" xmlns="" id="{773B632C-D571-4BCC-A16C-13472075A5B4}"/>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802671" y="4773150"/>
            <a:ext cx="287384" cy="287384"/>
          </a:xfrm>
          <a:prstGeom prst="rect">
            <a:avLst/>
          </a:prstGeom>
        </p:spPr>
      </p:pic>
      <p:pic>
        <p:nvPicPr>
          <p:cNvPr id="14" name="Imagen 13" descr="Imagen que contiene objeto&#10;&#10;Descripción generada con confianza alta">
            <a:extLst>
              <a:ext uri="{FF2B5EF4-FFF2-40B4-BE49-F238E27FC236}">
                <a16:creationId xmlns:a16="http://schemas.microsoft.com/office/drawing/2014/main" xmlns="" id="{43FE0851-898B-4841-8B21-C279C88E3C36}"/>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802671" y="5624217"/>
            <a:ext cx="287384" cy="287384"/>
          </a:xfrm>
          <a:prstGeom prst="rect">
            <a:avLst/>
          </a:prstGeom>
        </p:spPr>
      </p:pic>
      <p:pic>
        <p:nvPicPr>
          <p:cNvPr id="16" name="Imagen 15" descr="Imagen que contiene objeto, interior, verde&#10;&#10;Descripción generada con confianza alta">
            <a:extLst>
              <a:ext uri="{FF2B5EF4-FFF2-40B4-BE49-F238E27FC236}">
                <a16:creationId xmlns:a16="http://schemas.microsoft.com/office/drawing/2014/main" xmlns="" id="{969FD5F4-AB72-4798-9085-B0BA3B7D156F}"/>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802671" y="5985161"/>
            <a:ext cx="287384" cy="287384"/>
          </a:xfrm>
          <a:prstGeom prst="rect">
            <a:avLst/>
          </a:prstGeom>
        </p:spPr>
      </p:pic>
      <p:pic>
        <p:nvPicPr>
          <p:cNvPr id="18" name="Imagen 17" descr="Imagen que contiene sierra&#10;&#10;Descripción generada con confianza muy alta">
            <a:extLst>
              <a:ext uri="{FF2B5EF4-FFF2-40B4-BE49-F238E27FC236}">
                <a16:creationId xmlns:a16="http://schemas.microsoft.com/office/drawing/2014/main" xmlns="" id="{0EA50833-7F7F-4F08-BBF6-E214C8934486}"/>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897683" y="6247757"/>
            <a:ext cx="699038" cy="428284"/>
          </a:xfrm>
          <a:prstGeom prst="rect">
            <a:avLst/>
          </a:prstGeom>
        </p:spPr>
      </p:pic>
      <p:pic>
        <p:nvPicPr>
          <p:cNvPr id="20" name="Imagen 19">
            <a:extLst>
              <a:ext uri="{FF2B5EF4-FFF2-40B4-BE49-F238E27FC236}">
                <a16:creationId xmlns:a16="http://schemas.microsoft.com/office/drawing/2014/main" xmlns="" id="{AA422256-EE60-482B-B3AC-934BF1027281}"/>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897683" y="4020167"/>
            <a:ext cx="699038" cy="428284"/>
          </a:xfrm>
          <a:prstGeom prst="rect">
            <a:avLst/>
          </a:prstGeom>
        </p:spPr>
      </p:pic>
      <p:pic>
        <p:nvPicPr>
          <p:cNvPr id="22" name="Imagen 21" descr="Imagen que contiene sierra&#10;&#10;Descripción generada con confianza muy alta">
            <a:extLst>
              <a:ext uri="{FF2B5EF4-FFF2-40B4-BE49-F238E27FC236}">
                <a16:creationId xmlns:a16="http://schemas.microsoft.com/office/drawing/2014/main" xmlns="" id="{96529B52-7B9F-4251-A90F-FF54291B610C}"/>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897683" y="5213351"/>
            <a:ext cx="699038" cy="428284"/>
          </a:xfrm>
          <a:prstGeom prst="rect">
            <a:avLst/>
          </a:prstGeom>
        </p:spPr>
      </p:pic>
    </p:spTree>
    <p:extLst>
      <p:ext uri="{BB962C8B-B14F-4D97-AF65-F5344CB8AC3E}">
        <p14:creationId xmlns:p14="http://schemas.microsoft.com/office/powerpoint/2010/main" xmlns="" val="32245335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ppt_x-#ppt_w/2"/>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500"/>
                                        <p:tgtEl>
                                          <p:spTgt spid="3">
                                            <p:txEl>
                                              <p:pRg st="0" end="0"/>
                                            </p:txEl>
                                          </p:spTgt>
                                        </p:tgtEl>
                                      </p:cBhvr>
                                    </p:animEffect>
                                  </p:childTnLst>
                                </p:cTn>
                              </p:par>
                            </p:childTnLst>
                          </p:cTn>
                        </p:par>
                        <p:par>
                          <p:cTn id="31" fill="hold">
                            <p:stCondLst>
                              <p:cond delay="1000"/>
                            </p:stCondLst>
                            <p:childTnLst>
                              <p:par>
                                <p:cTn id="32" presetID="3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left)">
                                      <p:cBhvr>
                                        <p:cTn id="41" dur="500"/>
                                        <p:tgtEl>
                                          <p:spTgt spid="3">
                                            <p:txEl>
                                              <p:pRg st="1" end="1"/>
                                            </p:txEl>
                                          </p:spTgt>
                                        </p:tgtEl>
                                      </p:cBhvr>
                                    </p:animEffect>
                                  </p:childTnLst>
                                </p:cTn>
                              </p:par>
                            </p:childTnLst>
                          </p:cTn>
                        </p:par>
                        <p:par>
                          <p:cTn id="42" fill="hold">
                            <p:stCondLst>
                              <p:cond delay="2500"/>
                            </p:stCondLst>
                            <p:childTnLst>
                              <p:par>
                                <p:cTn id="43" presetID="31"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wipe(left)">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ppt_x</p:attrName>
                                        </p:attrNameLst>
                                      </p:cBhvr>
                                      <p:tavLst>
                                        <p:tav tm="0">
                                          <p:val>
                                            <p:strVal val="#ppt_x-#ppt_w/2"/>
                                          </p:val>
                                        </p:tav>
                                        <p:tav tm="100000">
                                          <p:val>
                                            <p:strVal val="#ppt_x"/>
                                          </p:val>
                                        </p:tav>
                                      </p:tavLst>
                                    </p:anim>
                                    <p:anim calcmode="lin" valueType="num">
                                      <p:cBhvr>
                                        <p:cTn id="58" dur="500" fill="hold"/>
                                        <p:tgtEl>
                                          <p:spTgt spid="22"/>
                                        </p:tgtEl>
                                        <p:attrNameLst>
                                          <p:attrName>ppt_y</p:attrName>
                                        </p:attrNameLst>
                                      </p:cBhvr>
                                      <p:tavLst>
                                        <p:tav tm="0">
                                          <p:val>
                                            <p:strVal val="#ppt_y"/>
                                          </p:val>
                                        </p:tav>
                                        <p:tav tm="100000">
                                          <p:val>
                                            <p:strVal val="#ppt_y"/>
                                          </p:val>
                                        </p:tav>
                                      </p:tavLst>
                                    </p:anim>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left)">
                                      <p:cBhvr>
                                        <p:cTn id="64" dur="500"/>
                                        <p:tgtEl>
                                          <p:spTgt spid="3">
                                            <p:txEl>
                                              <p:pRg st="3" end="3"/>
                                            </p:txEl>
                                          </p:spTgt>
                                        </p:tgtEl>
                                      </p:cBhvr>
                                    </p:animEffect>
                                  </p:childTnLst>
                                </p:cTn>
                              </p:par>
                            </p:childTnLst>
                          </p:cTn>
                        </p:par>
                        <p:par>
                          <p:cTn id="65" fill="hold">
                            <p:stCondLst>
                              <p:cond delay="1000"/>
                            </p:stCondLst>
                            <p:childTnLst>
                              <p:par>
                                <p:cTn id="66" presetID="31"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fltVal val="0"/>
                                          </p:val>
                                        </p:tav>
                                        <p:tav tm="100000">
                                          <p:val>
                                            <p:strVal val="#ppt_w"/>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 calcmode="lin" valueType="num">
                                      <p:cBhvr>
                                        <p:cTn id="70" dur="1000" fill="hold"/>
                                        <p:tgtEl>
                                          <p:spTgt spid="14"/>
                                        </p:tgtEl>
                                        <p:attrNameLst>
                                          <p:attrName>style.rotation</p:attrName>
                                        </p:attrNameLst>
                                      </p:cBhvr>
                                      <p:tavLst>
                                        <p:tav tm="0">
                                          <p:val>
                                            <p:fltVal val="90"/>
                                          </p:val>
                                        </p:tav>
                                        <p:tav tm="100000">
                                          <p:val>
                                            <p:fltVal val="0"/>
                                          </p:val>
                                        </p:tav>
                                      </p:tavLst>
                                    </p:anim>
                                    <p:animEffect transition="in" filter="fade">
                                      <p:cBhvr>
                                        <p:cTn id="71" dur="1000"/>
                                        <p:tgtEl>
                                          <p:spTgt spid="14"/>
                                        </p:tgtEl>
                                      </p:cBhvr>
                                    </p:animEffect>
                                  </p:childTnLst>
                                </p:cTn>
                              </p:par>
                            </p:childTnLst>
                          </p:cTn>
                        </p:par>
                        <p:par>
                          <p:cTn id="72" fill="hold">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left)">
                                      <p:cBhvr>
                                        <p:cTn id="75" dur="500"/>
                                        <p:tgtEl>
                                          <p:spTgt spid="3">
                                            <p:txEl>
                                              <p:pRg st="4" end="4"/>
                                            </p:txEl>
                                          </p:spTgt>
                                        </p:tgtEl>
                                      </p:cBhvr>
                                    </p:animEffect>
                                  </p:childTnLst>
                                </p:cTn>
                              </p:par>
                            </p:childTnLst>
                          </p:cTn>
                        </p:par>
                        <p:par>
                          <p:cTn id="76" fill="hold">
                            <p:stCondLst>
                              <p:cond delay="2500"/>
                            </p:stCondLst>
                            <p:childTnLst>
                              <p:par>
                                <p:cTn id="77" presetID="31" presetClass="entr" presetSubtype="0"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childTnLst>
                          </p:cTn>
                        </p:par>
                        <p:par>
                          <p:cTn id="83" fill="hold">
                            <p:stCondLst>
                              <p:cond delay="3500"/>
                            </p:stCondLst>
                            <p:childTnLst>
                              <p:par>
                                <p:cTn id="84" presetID="22" presetClass="entr" presetSubtype="8" fill="hold" grpId="0" nodeType="after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Effect transition="in" filter="wipe(left)">
                                      <p:cBhvr>
                                        <p:cTn id="86" dur="500"/>
                                        <p:tgtEl>
                                          <p:spTgt spid="3">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7" presetClass="entr" presetSubtype="8"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ppt_x</p:attrName>
                                        </p:attrNameLst>
                                      </p:cBhvr>
                                      <p:tavLst>
                                        <p:tav tm="0">
                                          <p:val>
                                            <p:strVal val="#ppt_x-#ppt_w/2"/>
                                          </p:val>
                                        </p:tav>
                                        <p:tav tm="100000">
                                          <p:val>
                                            <p:strVal val="#ppt_x"/>
                                          </p:val>
                                        </p:tav>
                                      </p:tavLst>
                                    </p:anim>
                                    <p:anim calcmode="lin" valueType="num">
                                      <p:cBhvr>
                                        <p:cTn id="92" dur="500" fill="hold"/>
                                        <p:tgtEl>
                                          <p:spTgt spid="18"/>
                                        </p:tgtEl>
                                        <p:attrNameLst>
                                          <p:attrName>ppt_y</p:attrName>
                                        </p:attrNameLst>
                                      </p:cBhvr>
                                      <p:tavLst>
                                        <p:tav tm="0">
                                          <p:val>
                                            <p:strVal val="#ppt_y"/>
                                          </p:val>
                                        </p:tav>
                                        <p:tav tm="100000">
                                          <p:val>
                                            <p:strVal val="#ppt_y"/>
                                          </p:val>
                                        </p:tav>
                                      </p:tavLst>
                                    </p:anim>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strVal val="#ppt_h"/>
                                          </p:val>
                                        </p:tav>
                                        <p:tav tm="100000">
                                          <p:val>
                                            <p:strVal val="#ppt_h"/>
                                          </p:val>
                                        </p:tav>
                                      </p:tavLst>
                                    </p:anim>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3">
                                            <p:txEl>
                                              <p:pRg st="6" end="6"/>
                                            </p:txEl>
                                          </p:spTgt>
                                        </p:tgtEl>
                                        <p:attrNameLst>
                                          <p:attrName>style.visibility</p:attrName>
                                        </p:attrNameLst>
                                      </p:cBhvr>
                                      <p:to>
                                        <p:strVal val="visible"/>
                                      </p:to>
                                    </p:set>
                                    <p:animEffect transition="in" filter="wipe(left)">
                                      <p:cBhvr>
                                        <p:cTn id="9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persona, ropa, de pie, hombre&#10;&#10;Descripción generada con confianza muy alta">
            <a:extLst>
              <a:ext uri="{FF2B5EF4-FFF2-40B4-BE49-F238E27FC236}">
                <a16:creationId xmlns:a16="http://schemas.microsoft.com/office/drawing/2014/main" xmlns="" id="{145289BD-27B8-4811-88AB-7B1CC0CFBD3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37461" y="3578976"/>
            <a:ext cx="4197531" cy="28119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Imagen 5" descr="Imagen que contiene cielo&#10;&#10;Descripción generada con confianza alta">
            <a:extLst>
              <a:ext uri="{FF2B5EF4-FFF2-40B4-BE49-F238E27FC236}">
                <a16:creationId xmlns:a16="http://schemas.microsoft.com/office/drawing/2014/main" xmlns="" id="{4C6B1692-569A-4758-ABEB-198F27C084D5}"/>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148047" y="1506338"/>
            <a:ext cx="4589413" cy="21510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ángulo 1">
            <a:extLst>
              <a:ext uri="{FF2B5EF4-FFF2-40B4-BE49-F238E27FC236}">
                <a16:creationId xmlns:a16="http://schemas.microsoft.com/office/drawing/2014/main" xmlns="" id="{6B480000-69C2-47CE-AB80-807C15C85894}"/>
              </a:ext>
            </a:extLst>
          </p:cNvPr>
          <p:cNvSpPr/>
          <p:nvPr/>
        </p:nvSpPr>
        <p:spPr>
          <a:xfrm>
            <a:off x="0" y="-69672"/>
            <a:ext cx="9143999" cy="769441"/>
          </a:xfrm>
          <a:prstGeom prst="rect">
            <a:avLst/>
          </a:prstGeom>
        </p:spPr>
        <p:txBody>
          <a:bodyPr wrap="square">
            <a:spAutoFit/>
          </a:bodyPr>
          <a:lstStyle/>
          <a:p>
            <a:pPr algn="ctr"/>
            <a:r>
              <a:rPr lang="ro-RO" sz="4400" b="1" spc="300">
                <a:ln w="10160">
                  <a:solidFill>
                    <a:srgbClr val="215381"/>
                  </a:solidFill>
                  <a:prstDash val="solid"/>
                </a:ln>
                <a:solidFill>
                  <a:srgbClr val="FFFFFF"/>
                </a:solidFill>
                <a:effectLst>
                  <a:outerShdw blurRad="38100" dist="22860" dir="5400000" algn="tl" rotWithShape="0">
                    <a:srgbClr val="000000">
                      <a:alpha val="89000"/>
                    </a:srgbClr>
                  </a:outerShdw>
                </a:effectLst>
              </a:rPr>
              <a:t>HRISTOS</a:t>
            </a:r>
            <a:r>
              <a:rPr lang="ro-RO" sz="4400" b="1" spc="300">
                <a:ln w="10160">
                  <a:solidFill>
                    <a:srgbClr val="215381"/>
                  </a:solidFill>
                  <a:prstDash val="solid"/>
                </a:ln>
                <a:solidFill>
                  <a:srgbClr val="FFFFFF"/>
                </a:solidFill>
                <a:effectLst>
                  <a:outerShdw blurRad="38100" dist="22860" dir="5400000" algn="tl" rotWithShape="0">
                    <a:srgbClr val="000000">
                      <a:alpha val="89000"/>
                    </a:srgbClr>
                  </a:outerShdw>
                </a:effectLst>
              </a:rPr>
              <a:t>, </a:t>
            </a:r>
            <a:r>
              <a:rPr lang="ro-RO" sz="4400" b="1" spc="300" smtClean="0">
                <a:ln w="10160">
                  <a:solidFill>
                    <a:srgbClr val="215381"/>
                  </a:solidFill>
                  <a:prstDash val="solid"/>
                </a:ln>
                <a:solidFill>
                  <a:srgbClr val="FFFFFF"/>
                </a:solidFill>
                <a:effectLst>
                  <a:outerShdw blurRad="38100" dist="22860" dir="5400000" algn="tl" rotWithShape="0">
                    <a:srgbClr val="000000">
                      <a:alpha val="89000"/>
                    </a:srgbClr>
                  </a:outerShdw>
                </a:effectLst>
              </a:rPr>
              <a:t>CAPUL</a:t>
            </a:r>
            <a:endParaRPr lang="ro-RO" sz="4400" b="1" spc="300">
              <a:ln w="10160">
                <a:solidFill>
                  <a:srgbClr val="215381"/>
                </a:solidFill>
                <a:prstDash val="solid"/>
              </a:ln>
              <a:solidFill>
                <a:srgbClr val="FFFFFF"/>
              </a:solidFill>
              <a:effectLst>
                <a:outerShdw blurRad="38100" dist="22860" dir="5400000" algn="tl" rotWithShape="0">
                  <a:srgbClr val="000000">
                    <a:alpha val="89000"/>
                  </a:srgbClr>
                </a:outerShdw>
              </a:effectLst>
            </a:endParaRPr>
          </a:p>
        </p:txBody>
      </p:sp>
      <p:sp>
        <p:nvSpPr>
          <p:cNvPr id="3" name="Rectángulo 2">
            <a:extLst>
              <a:ext uri="{FF2B5EF4-FFF2-40B4-BE49-F238E27FC236}">
                <a16:creationId xmlns:a16="http://schemas.microsoft.com/office/drawing/2014/main" xmlns="" id="{7D99769B-5E81-4DC8-BC98-C009E4E5980E}"/>
              </a:ext>
            </a:extLst>
          </p:cNvPr>
          <p:cNvSpPr/>
          <p:nvPr/>
        </p:nvSpPr>
        <p:spPr>
          <a:xfrm>
            <a:off x="631370" y="659564"/>
            <a:ext cx="7881257" cy="646331"/>
          </a:xfrm>
          <a:prstGeom prst="rect">
            <a:avLst/>
          </a:prstGeom>
          <a:gradFill flip="none" rotWithShape="1">
            <a:gsLst>
              <a:gs pos="0">
                <a:srgbClr val="8BD2FE"/>
              </a:gs>
              <a:gs pos="79000">
                <a:srgbClr val="858EFF"/>
              </a:gs>
              <a:gs pos="35000">
                <a:srgbClr val="8AC4FE"/>
              </a:gs>
              <a:gs pos="100000">
                <a:srgbClr val="8484FF"/>
              </a:gs>
            </a:gsLst>
            <a:path path="circle">
              <a:fillToRect l="100000" t="100000"/>
            </a:path>
            <a:tileRect r="-100000" b="-100000"/>
          </a:gra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o-RO" b="1" dirty="0" smtClean="0">
                <a:effectLst>
                  <a:outerShdw blurRad="38100" dist="38100" dir="2700000" algn="tl">
                    <a:srgbClr val="000000">
                      <a:alpha val="43137"/>
                    </a:srgbClr>
                  </a:outerShdw>
                </a:effectLst>
                <a:latin typeface="Comic Sans MS" panose="030F0702030302020204" pitchFamily="66" charset="0"/>
              </a:rPr>
              <a:t>„pentru </a:t>
            </a:r>
            <a:r>
              <a:rPr lang="ro-RO" b="1" dirty="0" smtClean="0">
                <a:effectLst>
                  <a:outerShdw blurRad="38100" dist="38100" dir="2700000" algn="tl">
                    <a:srgbClr val="000000">
                      <a:alpha val="43137"/>
                    </a:srgbClr>
                  </a:outerShdw>
                </a:effectLst>
                <a:latin typeface="Comic Sans MS" panose="030F0702030302020204" pitchFamily="66" charset="0"/>
              </a:rPr>
              <a:t>că soţul este capul soţiei, aşa cum Cristos este Capul Bisericii, El, Mântuitorul trupului.” </a:t>
            </a:r>
            <a:r>
              <a:rPr lang="ro-RO" sz="1600" b="1" dirty="0" smtClean="0">
                <a:effectLst>
                  <a:outerShdw blurRad="38100" dist="38100" dir="2700000" algn="tl">
                    <a:srgbClr val="000000">
                      <a:alpha val="43137"/>
                    </a:srgbClr>
                  </a:outerShdw>
                </a:effectLst>
                <a:latin typeface="Comic Sans MS" panose="030F0702030302020204" pitchFamily="66" charset="0"/>
              </a:rPr>
              <a:t>(</a:t>
            </a:r>
            <a:r>
              <a:rPr lang="ro-RO" sz="1600" b="1" dirty="0" smtClean="0">
                <a:effectLst>
                  <a:outerShdw blurRad="38100" dist="38100" dir="2700000" algn="tl">
                    <a:srgbClr val="000000">
                      <a:alpha val="43137"/>
                    </a:srgbClr>
                  </a:outerShdw>
                </a:effectLst>
                <a:latin typeface="Comic Sans MS" panose="030F0702030302020204" pitchFamily="66" charset="0"/>
              </a:rPr>
              <a:t>Efeseni 5:23 </a:t>
            </a:r>
            <a:r>
              <a:rPr lang="ro-RO" sz="1600" b="1" dirty="0" err="1" smtClean="0">
                <a:effectLst>
                  <a:outerShdw blurRad="38100" dist="38100" dir="2700000" algn="tl">
                    <a:srgbClr val="000000">
                      <a:alpha val="43137"/>
                    </a:srgbClr>
                  </a:outerShdw>
                </a:effectLst>
                <a:latin typeface="Comic Sans MS" panose="030F0702030302020204" pitchFamily="66" charset="0"/>
              </a:rPr>
              <a:t>NTR</a:t>
            </a:r>
            <a:r>
              <a:rPr lang="ro-RO" sz="1600" b="1" dirty="0" smtClean="0">
                <a:effectLst>
                  <a:outerShdw blurRad="38100" dist="38100" dir="2700000" algn="tl">
                    <a:srgbClr val="000000">
                      <a:alpha val="43137"/>
                    </a:srgbClr>
                  </a:outerShdw>
                </a:effectLst>
                <a:latin typeface="Comic Sans MS" panose="030F0702030302020204" pitchFamily="66" charset="0"/>
              </a:rPr>
              <a:t>)</a:t>
            </a:r>
            <a:endParaRPr lang="ro-RO" sz="1600" b="1" dirty="0">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9C4B4731-FDE3-4E8A-BB7A-A7971DC3AE8B}"/>
              </a:ext>
            </a:extLst>
          </p:cNvPr>
          <p:cNvSpPr txBox="1"/>
          <p:nvPr/>
        </p:nvSpPr>
        <p:spPr>
          <a:xfrm>
            <a:off x="4415248" y="1556938"/>
            <a:ext cx="4345577" cy="1708160"/>
          </a:xfrm>
          <a:prstGeom prst="rect">
            <a:avLst/>
          </a:prstGeom>
          <a:noFill/>
        </p:spPr>
        <p:txBody>
          <a:bodyPr wrap="square" rtlCol="0">
            <a:spAutoFit/>
          </a:bodyPr>
          <a:lstStyle/>
          <a:p>
            <a:pPr>
              <a:spcBef>
                <a:spcPts val="600"/>
              </a:spcBef>
            </a:pPr>
            <a:r>
              <a:rPr lang="ro-RO" sz="2000" b="1"/>
              <a:t>Capul dirijează toate </a:t>
            </a:r>
            <a:r>
              <a:rPr lang="ro-RO" sz="2000" b="1" smtClean="0"/>
              <a:t>părţile </a:t>
            </a:r>
            <a:r>
              <a:rPr lang="ro-RO" sz="2000" b="1"/>
              <a:t>trupului. În plus, fără cap, trupul nu poate trăi. </a:t>
            </a:r>
          </a:p>
          <a:p>
            <a:pPr>
              <a:spcBef>
                <a:spcPts val="600"/>
              </a:spcBef>
            </a:pPr>
            <a:r>
              <a:rPr lang="ro-RO" sz="2000" b="1" smtClean="0"/>
              <a:t>Aşa </a:t>
            </a:r>
            <a:r>
              <a:rPr lang="ro-RO" sz="2000" b="1"/>
              <a:t>este biserica lui Hristos. Fără Isus, biserica nu are </a:t>
            </a:r>
            <a:r>
              <a:rPr lang="ro-RO" sz="2000" b="1" smtClean="0"/>
              <a:t>viaţă</a:t>
            </a:r>
            <a:r>
              <a:rPr lang="ro-RO" sz="2000" b="1"/>
              <a:t>, </a:t>
            </a:r>
            <a:r>
              <a:rPr lang="ro-RO" sz="2000" b="1" smtClean="0"/>
              <a:t>mişcările </a:t>
            </a:r>
            <a:r>
              <a:rPr lang="ro-RO" sz="2000" b="1"/>
              <a:t>îi sunt eretice </a:t>
            </a:r>
            <a:r>
              <a:rPr lang="ro-RO" sz="2000" b="1" smtClean="0"/>
              <a:t>şi </a:t>
            </a:r>
            <a:r>
              <a:rPr lang="ro-RO" sz="2000" b="1"/>
              <a:t>lipsite de sens</a:t>
            </a:r>
            <a:r>
              <a:rPr lang="ro-RO" sz="2000" b="1"/>
              <a:t>. </a:t>
            </a:r>
            <a:endParaRPr lang="ro-RO" sz="2000" b="1"/>
          </a:p>
        </p:txBody>
      </p:sp>
      <p:sp>
        <p:nvSpPr>
          <p:cNvPr id="9" name="Rectángulo 8">
            <a:extLst>
              <a:ext uri="{FF2B5EF4-FFF2-40B4-BE49-F238E27FC236}">
                <a16:creationId xmlns:a16="http://schemas.microsoft.com/office/drawing/2014/main" xmlns="" id="{C15BC64E-27C9-4A5D-863E-CC38B66EB915}"/>
              </a:ext>
            </a:extLst>
          </p:cNvPr>
          <p:cNvSpPr/>
          <p:nvPr/>
        </p:nvSpPr>
        <p:spPr>
          <a:xfrm>
            <a:off x="209008" y="3908399"/>
            <a:ext cx="4868088" cy="2939266"/>
          </a:xfrm>
          <a:prstGeom prst="rect">
            <a:avLst/>
          </a:prstGeom>
        </p:spPr>
        <p:txBody>
          <a:bodyPr wrap="square">
            <a:spAutoFit/>
          </a:bodyPr>
          <a:lstStyle/>
          <a:p>
            <a:pPr>
              <a:spcBef>
                <a:spcPts val="600"/>
              </a:spcBef>
            </a:pPr>
            <a:r>
              <a:rPr lang="ro-RO" sz="2000" b="1"/>
              <a:t>Pavel, deasemenea, </a:t>
            </a:r>
            <a:r>
              <a:rPr lang="ro-RO" sz="2000" b="1" smtClean="0"/>
              <a:t>foloseşte </a:t>
            </a:r>
            <a:r>
              <a:rPr lang="ro-RO" sz="2000" b="1"/>
              <a:t>exemplul </a:t>
            </a:r>
            <a:r>
              <a:rPr lang="ro-RO" sz="2000" b="1" smtClean="0"/>
              <a:t>autorităţii soţului </a:t>
            </a:r>
            <a:r>
              <a:rPr lang="ro-RO" sz="2000" b="1"/>
              <a:t>ca </a:t>
            </a:r>
            <a:r>
              <a:rPr lang="ro-RO" sz="2000" b="1" smtClean="0"/>
              <a:t>şi </a:t>
            </a:r>
            <a:r>
              <a:rPr lang="ro-RO" sz="2000" b="1"/>
              <a:t>cap al </a:t>
            </a:r>
            <a:r>
              <a:rPr lang="ro-RO" sz="2000" b="1"/>
              <a:t>familiei </a:t>
            </a:r>
            <a:r>
              <a:rPr lang="ro-RO" sz="2000" b="1" smtClean="0"/>
              <a:t>(</a:t>
            </a:r>
            <a:r>
              <a:rPr lang="ro-RO" sz="2000" b="1" smtClean="0"/>
              <a:t>Efeseni</a:t>
            </a:r>
            <a:r>
              <a:rPr lang="ro-RO" sz="2000" b="1" smtClean="0"/>
              <a:t> </a:t>
            </a:r>
            <a:r>
              <a:rPr lang="ro-RO" sz="2000" b="1" smtClean="0"/>
              <a:t>5:23-27) </a:t>
            </a:r>
            <a:r>
              <a:rPr lang="ro-RO" sz="2000" b="1"/>
              <a:t>fiecare credincios trebuie să fie supus </a:t>
            </a:r>
            <a:r>
              <a:rPr lang="ro-RO" sz="2000" b="1" smtClean="0"/>
              <a:t>autorităţii </a:t>
            </a:r>
            <a:r>
              <a:rPr lang="ro-RO" sz="2000" b="1"/>
              <a:t>lui </a:t>
            </a:r>
            <a:r>
              <a:rPr lang="ro-RO" sz="2000" b="1" smtClean="0"/>
              <a:t>Hristos</a:t>
            </a:r>
            <a:r>
              <a:rPr lang="ro-RO" sz="2000" b="1" smtClean="0"/>
              <a:t>.</a:t>
            </a:r>
          </a:p>
          <a:p>
            <a:pPr>
              <a:spcBef>
                <a:spcPts val="600"/>
              </a:spcBef>
            </a:pPr>
            <a:r>
              <a:rPr lang="ro-RO" sz="2000" b="1" smtClean="0"/>
              <a:t>Nici </a:t>
            </a:r>
            <a:r>
              <a:rPr lang="ro-RO" sz="2000" b="1"/>
              <a:t>o </a:t>
            </a:r>
            <a:r>
              <a:rPr lang="ro-RO" sz="2000" b="1" smtClean="0"/>
              <a:t>fiinţă </a:t>
            </a:r>
            <a:r>
              <a:rPr lang="ro-RO" sz="2000" b="1"/>
              <a:t>umană nu este autorizată să conducă biserica de </a:t>
            </a:r>
            <a:r>
              <a:rPr lang="ro-RO" sz="2000" b="1"/>
              <a:t>capul </a:t>
            </a:r>
            <a:r>
              <a:rPr lang="ro-RO" sz="2000" b="1" smtClean="0"/>
              <a:t>său</a:t>
            </a:r>
            <a:r>
              <a:rPr lang="ro-RO" sz="2000" b="1" smtClean="0"/>
              <a:t>. Cu </a:t>
            </a:r>
            <a:r>
              <a:rPr lang="ro-RO" sz="2000" b="1"/>
              <a:t>cât are un conducător mai multe </a:t>
            </a:r>
            <a:r>
              <a:rPr lang="ro-RO" sz="2000" b="1" smtClean="0"/>
              <a:t>responsabilităţi</a:t>
            </a:r>
            <a:r>
              <a:rPr lang="ro-RO" sz="2000" b="1"/>
              <a:t>, cu atât mai mult trebuie să se supună lui Hristos</a:t>
            </a:r>
            <a:r>
              <a:rPr lang="ro-RO" sz="2000" b="1"/>
              <a:t>. </a:t>
            </a:r>
            <a:endParaRPr lang="ro-RO" sz="2000" b="1"/>
          </a:p>
        </p:txBody>
      </p:sp>
    </p:spTree>
    <p:extLst>
      <p:ext uri="{BB962C8B-B14F-4D97-AF65-F5344CB8AC3E}">
        <p14:creationId xmlns:p14="http://schemas.microsoft.com/office/powerpoint/2010/main" xmlns="" val="2756320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2"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ppt_w/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500"/>
                                        <p:tgtEl>
                                          <p:spTgt spid="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wipe(left)">
                                      <p:cBhvr>
                                        <p:cTn id="5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30" name="Picture 6" descr="Imagen relacionada">
            <a:extLst>
              <a:ext uri="{FF2B5EF4-FFF2-40B4-BE49-F238E27FC236}">
                <a16:creationId xmlns:a16="http://schemas.microsoft.com/office/drawing/2014/main" xmlns="" id="{6D5879A5-05B1-4DB9-BE04-27BC3E4AE72F}"/>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322340" y="4583365"/>
            <a:ext cx="2722880" cy="204216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pic>
        <p:nvPicPr>
          <p:cNvPr id="8" name="Imagen 7">
            <a:extLst>
              <a:ext uri="{FF2B5EF4-FFF2-40B4-BE49-F238E27FC236}">
                <a16:creationId xmlns:a16="http://schemas.microsoft.com/office/drawing/2014/main" xmlns="" id="{13240716-4047-4F35-B6A6-F7830CF28AB0}"/>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750449" y="2196604"/>
            <a:ext cx="2246812" cy="168440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Imagen 5" descr="Imagen que contiene persona, pared, interior, habitación de hospital&#10;&#10;Descripción generada con confianza muy alta">
            <a:extLst>
              <a:ext uri="{FF2B5EF4-FFF2-40B4-BE49-F238E27FC236}">
                <a16:creationId xmlns:a16="http://schemas.microsoft.com/office/drawing/2014/main" xmlns="" id="{C57F9E37-90B7-415C-B5FB-86A4D02D482F}"/>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648854" y="1275427"/>
            <a:ext cx="2435352" cy="18257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descr="Imagen que contiene persona, pared, suelo, interior&#10;&#10;Descripción generada con confianza muy alta">
            <a:extLst>
              <a:ext uri="{FF2B5EF4-FFF2-40B4-BE49-F238E27FC236}">
                <a16:creationId xmlns:a16="http://schemas.microsoft.com/office/drawing/2014/main" xmlns="" id="{A232EE22-3E80-4B37-B685-8E4284411460}"/>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612792" y="118898"/>
            <a:ext cx="2432428" cy="18257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Rectángulo 1">
            <a:extLst>
              <a:ext uri="{FF2B5EF4-FFF2-40B4-BE49-F238E27FC236}">
                <a16:creationId xmlns:a16="http://schemas.microsoft.com/office/drawing/2014/main" xmlns="" id="{EE0C0434-B2D5-4416-8B5E-835CBD290791}"/>
              </a:ext>
            </a:extLst>
          </p:cNvPr>
          <p:cNvSpPr/>
          <p:nvPr/>
        </p:nvSpPr>
        <p:spPr>
          <a:xfrm>
            <a:off x="1" y="0"/>
            <a:ext cx="5698235" cy="723275"/>
          </a:xfrm>
          <a:prstGeom prst="rect">
            <a:avLst/>
          </a:prstGeom>
        </p:spPr>
        <p:txBody>
          <a:bodyPr wrap="square" tIns="0">
            <a:spAutoFit/>
          </a:bodyPr>
          <a:lstStyle/>
          <a:p>
            <a:pPr algn="ctr"/>
            <a:r>
              <a:rPr lang="ro-RO" sz="4400" b="1" dirty="0">
                <a:ln w="22225">
                  <a:solidFill>
                    <a:srgbClr val="614625"/>
                  </a:solidFill>
                  <a:prstDash val="solid"/>
                </a:ln>
                <a:solidFill>
                  <a:schemeClr val="accent2">
                    <a:lumMod val="40000"/>
                    <a:lumOff val="60000"/>
                  </a:schemeClr>
                </a:solidFill>
              </a:rPr>
              <a:t>LIDERI </a:t>
            </a:r>
            <a:r>
              <a:rPr lang="ro-RO" sz="4400" b="1" dirty="0" smtClean="0">
                <a:ln w="22225">
                  <a:solidFill>
                    <a:srgbClr val="614625"/>
                  </a:solidFill>
                  <a:prstDash val="solid"/>
                </a:ln>
                <a:solidFill>
                  <a:schemeClr val="accent2">
                    <a:lumMod val="40000"/>
                    <a:lumOff val="60000"/>
                  </a:schemeClr>
                </a:solidFill>
              </a:rPr>
              <a:t>SLUJITORI</a:t>
            </a:r>
            <a:endParaRPr lang="ro-RO" sz="4400" b="1" dirty="0">
              <a:ln w="22225">
                <a:solidFill>
                  <a:srgbClr val="614625"/>
                </a:solidFill>
                <a:prstDash val="solid"/>
              </a:ln>
              <a:solidFill>
                <a:schemeClr val="accent2">
                  <a:lumMod val="40000"/>
                  <a:lumOff val="60000"/>
                </a:schemeClr>
              </a:solidFill>
            </a:endParaRPr>
          </a:p>
        </p:txBody>
      </p:sp>
      <p:sp>
        <p:nvSpPr>
          <p:cNvPr id="3" name="Rectángulo 2">
            <a:extLst>
              <a:ext uri="{FF2B5EF4-FFF2-40B4-BE49-F238E27FC236}">
                <a16:creationId xmlns:a16="http://schemas.microsoft.com/office/drawing/2014/main" xmlns="" id="{4BC784C8-7495-473E-B1B2-EB472E1B8473}"/>
              </a:ext>
            </a:extLst>
          </p:cNvPr>
          <p:cNvSpPr/>
          <p:nvPr/>
        </p:nvSpPr>
        <p:spPr>
          <a:xfrm>
            <a:off x="0" y="617699"/>
            <a:ext cx="5698236" cy="923330"/>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614625"/>
                </a:solidFill>
                <a:latin typeface="Comic Sans MS" panose="030F0702030302020204" pitchFamily="66" charset="0"/>
              </a:rPr>
              <a:t>„Dar </a:t>
            </a:r>
            <a:r>
              <a:rPr lang="ro-RO" b="1" dirty="0" smtClean="0">
                <a:solidFill>
                  <a:srgbClr val="614625"/>
                </a:solidFill>
                <a:latin typeface="Comic Sans MS" panose="030F0702030302020204" pitchFamily="66" charset="0"/>
              </a:rPr>
              <a:t>între voi nu va fi aşa! Dimpotrivă, oricine vrea să fie mai mare între voi, va fi slujitorul vostru” </a:t>
            </a:r>
            <a:r>
              <a:rPr lang="ro-RO" sz="1600" b="1" dirty="0" smtClean="0">
                <a:solidFill>
                  <a:srgbClr val="614625"/>
                </a:solidFill>
                <a:latin typeface="Comic Sans MS" panose="030F0702030302020204" pitchFamily="66" charset="0"/>
              </a:rPr>
              <a:t>(Matei 20:26)</a:t>
            </a:r>
            <a:endParaRPr lang="ro-RO" b="1" dirty="0">
              <a:solidFill>
                <a:srgbClr val="614625"/>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096ADDC4-0AD7-49BF-8548-95E4C8F25541}"/>
              </a:ext>
            </a:extLst>
          </p:cNvPr>
          <p:cNvSpPr txBox="1"/>
          <p:nvPr/>
        </p:nvSpPr>
        <p:spPr>
          <a:xfrm>
            <a:off x="98780" y="1567155"/>
            <a:ext cx="4473220" cy="2708434"/>
          </a:xfrm>
          <a:prstGeom prst="rect">
            <a:avLst/>
          </a:prstGeom>
          <a:noFill/>
        </p:spPr>
        <p:txBody>
          <a:bodyPr wrap="square" rtlCol="0">
            <a:spAutoFit/>
          </a:bodyPr>
          <a:lstStyle/>
          <a:p>
            <a:pPr>
              <a:spcBef>
                <a:spcPts val="600"/>
              </a:spcBef>
            </a:pPr>
            <a:r>
              <a:rPr lang="ro-RO" sz="2000" b="1"/>
              <a:t>În </a:t>
            </a:r>
            <a:r>
              <a:rPr lang="ro-RO" sz="2000" b="1" smtClean="0"/>
              <a:t>organizaţiile </a:t>
            </a:r>
            <a:r>
              <a:rPr lang="ro-RO" sz="2000" b="1"/>
              <a:t>lumii </a:t>
            </a:r>
            <a:r>
              <a:rPr lang="ro-RO" sz="2000" b="1" smtClean="0"/>
              <a:t>(ţări</a:t>
            </a:r>
            <a:r>
              <a:rPr lang="ro-RO" sz="2000" b="1"/>
              <a:t>, firme etc.) liderii se bucură de privilegii asupra celor care sunt ierarhic sub ei. </a:t>
            </a:r>
          </a:p>
          <a:p>
            <a:pPr>
              <a:spcBef>
                <a:spcPts val="600"/>
              </a:spcBef>
            </a:pPr>
            <a:r>
              <a:rPr lang="ro-RO" sz="2000" b="1" smtClean="0"/>
              <a:t>Totuşi</a:t>
            </a:r>
            <a:r>
              <a:rPr lang="ro-RO" sz="2000" b="1"/>
              <a:t>, în biserică, liderul este pus să slujească </a:t>
            </a:r>
            <a:r>
              <a:rPr lang="ro-RO" sz="2000" b="1" smtClean="0"/>
              <a:t>celorlalţi şi </a:t>
            </a:r>
            <a:r>
              <a:rPr lang="ro-RO" sz="2000" b="1"/>
              <a:t>nu pentru a </a:t>
            </a:r>
            <a:r>
              <a:rPr lang="ro-RO" sz="2000" b="1" smtClean="0"/>
              <a:t>obţine </a:t>
            </a:r>
            <a:r>
              <a:rPr lang="ro-RO" sz="2000" b="1"/>
              <a:t>beneficii de la ei.</a:t>
            </a:r>
          </a:p>
          <a:p>
            <a:pPr>
              <a:spcBef>
                <a:spcPts val="600"/>
              </a:spcBef>
            </a:pPr>
            <a:r>
              <a:rPr lang="ro-RO" sz="2000" b="1"/>
              <a:t>Nu caută gloria lor, ci binele fiecărui membru al </a:t>
            </a:r>
            <a:r>
              <a:rPr lang="ro-RO" sz="2000" b="1"/>
              <a:t>bisericii </a:t>
            </a:r>
            <a:r>
              <a:rPr lang="ro-RO" sz="2000" b="1" smtClean="0"/>
              <a:t>(</a:t>
            </a:r>
            <a:r>
              <a:rPr lang="ro-RO" sz="2000" b="1" smtClean="0"/>
              <a:t>1 </a:t>
            </a:r>
            <a:r>
              <a:rPr lang="ro-RO" sz="2000" b="1" smtClean="0"/>
              <a:t>Petru</a:t>
            </a:r>
            <a:r>
              <a:rPr lang="ro-RO" sz="2000" b="1" smtClean="0"/>
              <a:t> </a:t>
            </a:r>
            <a:r>
              <a:rPr lang="ro-RO" sz="2000" b="1" smtClean="0"/>
              <a:t>5:2-3</a:t>
            </a:r>
            <a:r>
              <a:rPr lang="ro-RO" sz="2000" b="1" smtClean="0"/>
              <a:t>). </a:t>
            </a:r>
            <a:endParaRPr lang="ro-RO" sz="2000" b="1"/>
          </a:p>
        </p:txBody>
      </p:sp>
      <p:pic>
        <p:nvPicPr>
          <p:cNvPr id="1026" name="Picture 2" descr="Resultado de imagen de diaconos de la iglesia evangelica">
            <a:extLst>
              <a:ext uri="{FF2B5EF4-FFF2-40B4-BE49-F238E27FC236}">
                <a16:creationId xmlns:a16="http://schemas.microsoft.com/office/drawing/2014/main" xmlns="" id="{5B18DB07-B928-424B-9FE9-C5BDFC82B6EC}"/>
              </a:ext>
            </a:extLst>
          </p:cNvPr>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4654515" y="3318297"/>
            <a:ext cx="2982685" cy="16195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pic>
        <p:nvPicPr>
          <p:cNvPr id="12" name="Imagen 11" descr="Imagen que contiene persona, de pie, árbol, suelo&#10;&#10;Descripción generada con confianza muy alta">
            <a:extLst>
              <a:ext uri="{FF2B5EF4-FFF2-40B4-BE49-F238E27FC236}">
                <a16:creationId xmlns:a16="http://schemas.microsoft.com/office/drawing/2014/main" xmlns="" id="{269EDA42-8375-47CF-A2B0-72930FD51C4C}"/>
              </a:ext>
            </a:extLst>
          </p:cNvPr>
          <p:cNvPicPr>
            <a:picLocks noChangeAspect="1"/>
          </p:cNvPicPr>
          <p:nvPr/>
        </p:nvPicPr>
        <p:blipFill rotWithShape="1">
          <a:blip r:embed="rId8" cstate="email">
            <a:extLst>
              <a:ext uri="{28A0092B-C50C-407E-A947-70E740481C1C}">
                <a14:useLocalDpi xmlns:a14="http://schemas.microsoft.com/office/drawing/2010/main" xmlns=""/>
              </a:ext>
            </a:extLst>
          </a:blip>
          <a:srcRect/>
          <a:stretch/>
        </p:blipFill>
        <p:spPr>
          <a:xfrm>
            <a:off x="109242" y="4626909"/>
            <a:ext cx="2494621" cy="2125692"/>
          </a:xfrm>
          <a:prstGeom prst="rect">
            <a:avLst/>
          </a:prstGeom>
          <a:ln w="117475"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Rectángulo 12">
            <a:extLst>
              <a:ext uri="{FF2B5EF4-FFF2-40B4-BE49-F238E27FC236}">
                <a16:creationId xmlns:a16="http://schemas.microsoft.com/office/drawing/2014/main" xmlns="" id="{D8A5103E-24B8-4B4C-8185-351656B57A94}"/>
              </a:ext>
            </a:extLst>
          </p:cNvPr>
          <p:cNvSpPr/>
          <p:nvPr/>
        </p:nvSpPr>
        <p:spPr>
          <a:xfrm>
            <a:off x="2677613" y="5006661"/>
            <a:ext cx="3531515" cy="1631216"/>
          </a:xfrm>
          <a:prstGeom prst="rect">
            <a:avLst/>
          </a:prstGeom>
        </p:spPr>
        <p:txBody>
          <a:bodyPr wrap="square">
            <a:spAutoFit/>
          </a:bodyPr>
          <a:lstStyle/>
          <a:p>
            <a:pPr>
              <a:spcBef>
                <a:spcPts val="600"/>
              </a:spcBef>
            </a:pPr>
            <a:r>
              <a:rPr lang="ro-RO" sz="2000" b="1"/>
              <a:t>Contribuie la unitate când rămân </a:t>
            </a:r>
            <a:r>
              <a:rPr lang="ro-RO" sz="2000" b="1" smtClean="0"/>
              <a:t>conectaţi </a:t>
            </a:r>
            <a:r>
              <a:rPr lang="ro-RO" sz="2000" b="1"/>
              <a:t>la </a:t>
            </a:r>
            <a:r>
              <a:rPr lang="ro-RO" sz="2000" b="1" smtClean="0"/>
              <a:t>Hristos</a:t>
            </a:r>
            <a:r>
              <a:rPr lang="ro-RO" sz="2000" b="1" smtClean="0"/>
              <a:t>, reflectând </a:t>
            </a:r>
            <a:r>
              <a:rPr lang="ro-RO" sz="2000" b="1"/>
              <a:t>în </a:t>
            </a:r>
            <a:r>
              <a:rPr lang="ro-RO" sz="2000" b="1" smtClean="0"/>
              <a:t>vieţile </a:t>
            </a:r>
            <a:r>
              <a:rPr lang="ro-RO" sz="2000" b="1"/>
              <a:t>lor </a:t>
            </a:r>
            <a:r>
              <a:rPr lang="ro-RO" sz="2000" b="1" smtClean="0"/>
              <a:t>învăţăturile </a:t>
            </a:r>
            <a:r>
              <a:rPr lang="ro-RO" sz="2000" b="1"/>
              <a:t>Lui </a:t>
            </a:r>
            <a:r>
              <a:rPr lang="ro-RO" sz="2000" b="1" smtClean="0"/>
              <a:t>şi învâţându-i </a:t>
            </a:r>
            <a:r>
              <a:rPr lang="ro-RO" sz="2000" b="1"/>
              <a:t>pe </a:t>
            </a:r>
            <a:r>
              <a:rPr lang="ro-RO" sz="2000" b="1" smtClean="0"/>
              <a:t>ceilalţi </a:t>
            </a:r>
            <a:r>
              <a:rPr lang="ro-RO" sz="2000" b="1" smtClean="0"/>
              <a:t>(</a:t>
            </a:r>
            <a:r>
              <a:rPr lang="ro-RO" sz="2000" b="1" smtClean="0"/>
              <a:t>2 </a:t>
            </a:r>
            <a:r>
              <a:rPr lang="ro-RO" sz="2000" b="1" smtClean="0"/>
              <a:t>Timotei</a:t>
            </a:r>
            <a:r>
              <a:rPr lang="ro-RO" sz="2000" b="1" smtClean="0"/>
              <a:t> </a:t>
            </a:r>
            <a:r>
              <a:rPr lang="ro-RO" sz="2000" b="1" smtClean="0"/>
              <a:t>2:15).</a:t>
            </a:r>
            <a:endParaRPr lang="ro-RO" sz="2000" b="1"/>
          </a:p>
        </p:txBody>
      </p:sp>
    </p:spTree>
    <p:extLst>
      <p:ext uri="{BB962C8B-B14F-4D97-AF65-F5344CB8AC3E}">
        <p14:creationId xmlns:p14="http://schemas.microsoft.com/office/powerpoint/2010/main" xmlns="" val="4125543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000"/>
                                  </p:stCondLst>
                                  <p:childTnLst>
                                    <p:set>
                                      <p:cBhvr>
                                        <p:cTn id="40" dur="1" fill="hold">
                                          <p:stCondLst>
                                            <p:cond delay="0"/>
                                          </p:stCondLst>
                                        </p:cTn>
                                        <p:tgtEl>
                                          <p:spTgt spid="1026"/>
                                        </p:tgtEl>
                                        <p:attrNameLst>
                                          <p:attrName>style.visibility</p:attrName>
                                        </p:attrNameLst>
                                      </p:cBhvr>
                                      <p:to>
                                        <p:strVal val="visible"/>
                                      </p:to>
                                    </p:set>
                                    <p:animEffect transition="in" filter="fade">
                                      <p:cBhvr>
                                        <p:cTn id="41" dur="1000"/>
                                        <p:tgtEl>
                                          <p:spTgt spid="1026"/>
                                        </p:tgtEl>
                                      </p:cBhvr>
                                    </p:animEffect>
                                    <p:anim calcmode="lin" valueType="num">
                                      <p:cBhvr>
                                        <p:cTn id="42" dur="1000" fill="hold"/>
                                        <p:tgtEl>
                                          <p:spTgt spid="1026"/>
                                        </p:tgtEl>
                                        <p:attrNameLst>
                                          <p:attrName>ppt_x</p:attrName>
                                        </p:attrNameLst>
                                      </p:cBhvr>
                                      <p:tavLst>
                                        <p:tav tm="0">
                                          <p:val>
                                            <p:strVal val="#ppt_x"/>
                                          </p:val>
                                        </p:tav>
                                        <p:tav tm="100000">
                                          <p:val>
                                            <p:strVal val="#ppt_x"/>
                                          </p:val>
                                        </p:tav>
                                      </p:tavLst>
                                    </p:anim>
                                    <p:anim calcmode="lin" valueType="num">
                                      <p:cBhvr>
                                        <p:cTn id="43" dur="1000" fill="hold"/>
                                        <p:tgtEl>
                                          <p:spTgt spid="102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150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1000"/>
                                        <p:tgtEl>
                                          <p:spTgt spid="1030"/>
                                        </p:tgtEl>
                                      </p:cBhvr>
                                    </p:animEffect>
                                    <p:anim calcmode="lin" valueType="num">
                                      <p:cBhvr>
                                        <p:cTn id="47" dur="1000" fill="hold"/>
                                        <p:tgtEl>
                                          <p:spTgt spid="1030"/>
                                        </p:tgtEl>
                                        <p:attrNameLst>
                                          <p:attrName>ppt_x</p:attrName>
                                        </p:attrNameLst>
                                      </p:cBhvr>
                                      <p:tavLst>
                                        <p:tav tm="0">
                                          <p:val>
                                            <p:strVal val="#ppt_x"/>
                                          </p:val>
                                        </p:tav>
                                        <p:tav tm="100000">
                                          <p:val>
                                            <p:strVal val="#ppt_x"/>
                                          </p:val>
                                        </p:tav>
                                      </p:tavLst>
                                    </p:anim>
                                    <p:anim calcmode="lin" valueType="num">
                                      <p:cBhvr>
                                        <p:cTn id="48" dur="1000" fill="hold"/>
                                        <p:tgtEl>
                                          <p:spTgt spid="1030"/>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2" presetClass="entr" presetSubtype="8" fill="hold" grpId="0" nodeType="after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wipe(left)">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par>
                          <p:cTn id="63" fill="hold">
                            <p:stCondLst>
                              <p:cond delay="500"/>
                            </p:stCondLst>
                            <p:childTnLst>
                              <p:par>
                                <p:cTn id="64" presetID="15"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ppt_w</p:attrName>
                                        </p:attrNameLst>
                                      </p:cBhvr>
                                      <p:tavLst>
                                        <p:tav tm="0">
                                          <p:val>
                                            <p:fltVal val="0"/>
                                          </p:val>
                                        </p:tav>
                                        <p:tav tm="100000">
                                          <p:val>
                                            <p:strVal val="#ppt_w"/>
                                          </p:val>
                                        </p:tav>
                                      </p:tavLst>
                                    </p:anim>
                                    <p:anim calcmode="lin" valueType="num">
                                      <p:cBhvr>
                                        <p:cTn id="67" dur="1000" fill="hold"/>
                                        <p:tgtEl>
                                          <p:spTgt spid="13"/>
                                        </p:tgtEl>
                                        <p:attrNameLst>
                                          <p:attrName>ppt_h</p:attrName>
                                        </p:attrNameLst>
                                      </p:cBhvr>
                                      <p:tavLst>
                                        <p:tav tm="0">
                                          <p:val>
                                            <p:fltVal val="0"/>
                                          </p:val>
                                        </p:tav>
                                        <p:tav tm="100000">
                                          <p:val>
                                            <p:strVal val="#ppt_h"/>
                                          </p:val>
                                        </p:tav>
                                      </p:tavLst>
                                    </p:anim>
                                    <p:anim calcmode="lin" valueType="num">
                                      <p:cBhvr>
                                        <p:cTn id="6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A0DA73A-412A-42CE-B831-CAF6625F911A}"/>
              </a:ext>
            </a:extLst>
          </p:cNvPr>
          <p:cNvSpPr/>
          <p:nvPr/>
        </p:nvSpPr>
        <p:spPr>
          <a:xfrm>
            <a:off x="0" y="-78381"/>
            <a:ext cx="9144000" cy="769441"/>
          </a:xfrm>
          <a:prstGeom prst="rect">
            <a:avLst/>
          </a:prstGeom>
        </p:spPr>
        <p:txBody>
          <a:bodyPr wrap="square">
            <a:spAutoFit/>
          </a:bodyPr>
          <a:lstStyle/>
          <a:p>
            <a:pPr algn="ctr"/>
            <a:r>
              <a:rPr lang="ro-RO" sz="4400" b="1" spc="300" smtClean="0">
                <a:ln w="0"/>
                <a:solidFill>
                  <a:schemeClr val="bg2"/>
                </a:solidFill>
                <a:effectLst>
                  <a:innerShdw blurRad="63500" dist="50800" dir="13500000">
                    <a:srgbClr val="000000">
                      <a:alpha val="50000"/>
                    </a:srgbClr>
                  </a:innerShdw>
                </a:effectLst>
              </a:rPr>
              <a:t>DOCTRINA</a:t>
            </a:r>
            <a:endParaRPr lang="ro-RO" sz="4400" b="1" spc="300">
              <a:ln w="0"/>
              <a:solidFill>
                <a:schemeClr val="bg2"/>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39327958-D81E-4D91-BDB5-681033C825CE}"/>
              </a:ext>
            </a:extLst>
          </p:cNvPr>
          <p:cNvSpPr/>
          <p:nvPr/>
        </p:nvSpPr>
        <p:spPr>
          <a:xfrm>
            <a:off x="166255" y="608150"/>
            <a:ext cx="8804406" cy="92333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0" rIns="360000">
            <a:spAutoFit/>
          </a:bodyPr>
          <a:lstStyle/>
          <a:p>
            <a:pPr algn="ctr"/>
            <a:r>
              <a:rPr lang="ro-RO" b="1" dirty="0" smtClean="0">
                <a:latin typeface="Comic Sans MS" panose="030F0702030302020204" pitchFamily="66" charset="0"/>
              </a:rPr>
              <a:t>„Vă </a:t>
            </a:r>
            <a:r>
              <a:rPr lang="ro-RO" b="1" dirty="0" smtClean="0">
                <a:latin typeface="Comic Sans MS" panose="030F0702030302020204" pitchFamily="66" charset="0"/>
              </a:rPr>
              <a:t>îndemn, fraţilor, să vă feriţi de cei ce aduc dezbinări şi pun obstacole împotriva învăţăturii pe care aţi primit‑o! Depărtaţi‑vă de ei” </a:t>
            </a:r>
            <a:r>
              <a:rPr lang="ro-RO" sz="1600" b="1" dirty="0" smtClean="0">
                <a:latin typeface="Comic Sans MS" panose="030F0702030302020204" pitchFamily="66" charset="0"/>
              </a:rPr>
              <a:t>(Romani 16:17)</a:t>
            </a:r>
            <a:endParaRPr lang="ro-RO" sz="16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0F3AD0BE-8A6C-4067-BD69-0AACDF6A8DFD}"/>
              </a:ext>
            </a:extLst>
          </p:cNvPr>
          <p:cNvSpPr txBox="1"/>
          <p:nvPr/>
        </p:nvSpPr>
        <p:spPr>
          <a:xfrm>
            <a:off x="4908060" y="1531480"/>
            <a:ext cx="4164996" cy="2939266"/>
          </a:xfrm>
          <a:prstGeom prst="rect">
            <a:avLst/>
          </a:prstGeom>
          <a:noFill/>
        </p:spPr>
        <p:txBody>
          <a:bodyPr wrap="square" rtlCol="0">
            <a:spAutoFit/>
          </a:bodyPr>
          <a:lstStyle/>
          <a:p>
            <a:pPr>
              <a:spcBef>
                <a:spcPts val="600"/>
              </a:spcBef>
            </a:pPr>
            <a:r>
              <a:rPr lang="ro-RO" sz="2000" b="1" dirty="0" smtClean="0"/>
              <a:t>Acceptarea </a:t>
            </a:r>
            <a:r>
              <a:rPr lang="ro-RO" sz="2000" b="1" dirty="0"/>
              <a:t>unui calup de doctrine comune, bazate pe Biblie, este fundamental pentru </a:t>
            </a:r>
            <a:r>
              <a:rPr lang="ro-RO" sz="2000" b="1" dirty="0" smtClean="0"/>
              <a:t>menţinerea şi întreţinerea unităţii </a:t>
            </a:r>
            <a:r>
              <a:rPr lang="ro-RO" sz="2000" b="1" dirty="0"/>
              <a:t>în biserică. </a:t>
            </a:r>
          </a:p>
          <a:p>
            <a:pPr>
              <a:spcBef>
                <a:spcPts val="600"/>
              </a:spcBef>
            </a:pPr>
            <a:r>
              <a:rPr lang="ro-RO" sz="2000" b="1" dirty="0"/>
              <a:t>Pavel ne-a avertizat că, în vremurile din urmă, </a:t>
            </a:r>
            <a:r>
              <a:rPr lang="ro-RO" sz="2000" b="1" dirty="0" smtClean="0"/>
              <a:t>„se </a:t>
            </a:r>
            <a:r>
              <a:rPr lang="ro-RO" sz="2000" b="1" dirty="0"/>
              <a:t>vor îngrămădi </a:t>
            </a:r>
            <a:r>
              <a:rPr lang="ro-RO" sz="2000" b="1" dirty="0" smtClean="0"/>
              <a:t>învăţători” </a:t>
            </a:r>
            <a:r>
              <a:rPr lang="ro-RO" sz="2000" b="1" dirty="0" smtClean="0"/>
              <a:t>care „nu </a:t>
            </a:r>
            <a:r>
              <a:rPr lang="ro-RO" sz="2000" b="1" dirty="0"/>
              <a:t>suferă </a:t>
            </a:r>
            <a:r>
              <a:rPr lang="ro-RO" sz="2000" b="1" dirty="0" smtClean="0"/>
              <a:t>învăţătura sănătoasă”, </a:t>
            </a:r>
            <a:r>
              <a:rPr lang="ro-RO" sz="2000" b="1" dirty="0"/>
              <a:t>ci vor îndepărta turma de la calea adevărată </a:t>
            </a:r>
            <a:r>
              <a:rPr lang="ro-RO" sz="2000" b="1" dirty="0" smtClean="0"/>
              <a:t>(2 Timotei 4:1-4).</a:t>
            </a:r>
            <a:endParaRPr lang="ro-RO" sz="2000" b="1" dirty="0"/>
          </a:p>
        </p:txBody>
      </p:sp>
      <p:grpSp>
        <p:nvGrpSpPr>
          <p:cNvPr id="16" name="Grupo 15">
            <a:extLst>
              <a:ext uri="{FF2B5EF4-FFF2-40B4-BE49-F238E27FC236}">
                <a16:creationId xmlns:a16="http://schemas.microsoft.com/office/drawing/2014/main" xmlns="" id="{E50BD158-114E-4237-A057-538634E27108}"/>
              </a:ext>
            </a:extLst>
          </p:cNvPr>
          <p:cNvGrpSpPr/>
          <p:nvPr/>
        </p:nvGrpSpPr>
        <p:grpSpPr>
          <a:xfrm>
            <a:off x="0" y="1612619"/>
            <a:ext cx="5016137" cy="2919090"/>
            <a:chOff x="4084321" y="1531480"/>
            <a:chExt cx="5016137" cy="2919090"/>
          </a:xfrm>
        </p:grpSpPr>
        <p:pic>
          <p:nvPicPr>
            <p:cNvPr id="6" name="Imagen 5">
              <a:extLst>
                <a:ext uri="{FF2B5EF4-FFF2-40B4-BE49-F238E27FC236}">
                  <a16:creationId xmlns:a16="http://schemas.microsoft.com/office/drawing/2014/main" xmlns="" id="{ADBFFFB4-DC4A-4425-8C7A-D10E6879947C}"/>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084321" y="1531480"/>
              <a:ext cx="5016137" cy="291909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xmlns="" id="{84C2C908-3FCF-4C67-93B3-C3833573FB6B}"/>
                </a:ext>
              </a:extLst>
            </p:cNvPr>
            <p:cNvSpPr txBox="1"/>
            <p:nvPr/>
          </p:nvSpPr>
          <p:spPr>
            <a:xfrm>
              <a:off x="4341167" y="1968139"/>
              <a:ext cx="430887" cy="2185852"/>
            </a:xfrm>
            <a:prstGeom prst="rect">
              <a:avLst/>
            </a:prstGeom>
            <a:noFill/>
          </p:spPr>
          <p:txBody>
            <a:bodyPr vert="vert270" wrap="square" rtlCol="0">
              <a:spAutoFit/>
            </a:bodyPr>
            <a:lstStyle/>
            <a:p>
              <a:pPr algn="ctr"/>
              <a:r>
                <a:rPr lang="ro-RO" sz="1600" smtClean="0"/>
                <a:t>Biblia</a:t>
              </a:r>
              <a:endParaRPr lang="ro-RO" sz="1600"/>
            </a:p>
          </p:txBody>
        </p:sp>
        <p:sp>
          <p:nvSpPr>
            <p:cNvPr id="9" name="CuadroTexto 8">
              <a:extLst>
                <a:ext uri="{FF2B5EF4-FFF2-40B4-BE49-F238E27FC236}">
                  <a16:creationId xmlns:a16="http://schemas.microsoft.com/office/drawing/2014/main" xmlns="" id="{C8783A4B-A56E-47A5-A375-855CCCB9432F}"/>
                </a:ext>
              </a:extLst>
            </p:cNvPr>
            <p:cNvSpPr txBox="1"/>
            <p:nvPr/>
          </p:nvSpPr>
          <p:spPr>
            <a:xfrm>
              <a:off x="4926508" y="1941644"/>
              <a:ext cx="430887" cy="2185852"/>
            </a:xfrm>
            <a:prstGeom prst="rect">
              <a:avLst/>
            </a:prstGeom>
            <a:noFill/>
          </p:spPr>
          <p:txBody>
            <a:bodyPr vert="vert270" wrap="square" rtlCol="0">
              <a:spAutoFit/>
            </a:bodyPr>
            <a:lstStyle/>
            <a:p>
              <a:pPr algn="ctr"/>
              <a:r>
                <a:rPr lang="ro-RO" sz="1600"/>
                <a:t>Mântuirea </a:t>
              </a:r>
              <a:r>
                <a:rPr lang="ro-RO" sz="1600"/>
                <a:t>prin </a:t>
              </a:r>
              <a:r>
                <a:rPr lang="ro-RO" sz="1600" smtClean="0"/>
                <a:t>har</a:t>
              </a:r>
              <a:endParaRPr lang="ro-RO" sz="1600"/>
            </a:p>
          </p:txBody>
        </p:sp>
        <p:sp>
          <p:nvSpPr>
            <p:cNvPr id="10" name="CuadroTexto 9">
              <a:extLst>
                <a:ext uri="{FF2B5EF4-FFF2-40B4-BE49-F238E27FC236}">
                  <a16:creationId xmlns:a16="http://schemas.microsoft.com/office/drawing/2014/main" xmlns="" id="{BD7B9500-1B79-4323-AA92-A65C19EFC22D}"/>
                </a:ext>
              </a:extLst>
            </p:cNvPr>
            <p:cNvSpPr txBox="1"/>
            <p:nvPr/>
          </p:nvSpPr>
          <p:spPr>
            <a:xfrm>
              <a:off x="5511849" y="1941644"/>
              <a:ext cx="430887" cy="2185852"/>
            </a:xfrm>
            <a:prstGeom prst="rect">
              <a:avLst/>
            </a:prstGeom>
            <a:noFill/>
          </p:spPr>
          <p:txBody>
            <a:bodyPr vert="vert270" wrap="square" rtlCol="0">
              <a:spAutoFit/>
            </a:bodyPr>
            <a:lstStyle/>
            <a:p>
              <a:pPr algn="ctr"/>
              <a:r>
                <a:rPr lang="ro-RO" sz="1600"/>
                <a:t>A Doua Venire a </a:t>
              </a:r>
              <a:r>
                <a:rPr lang="ro-RO" sz="1600"/>
                <a:t>lui </a:t>
              </a:r>
              <a:r>
                <a:rPr lang="ro-RO" sz="1600" smtClean="0"/>
                <a:t>Isus</a:t>
              </a:r>
              <a:endParaRPr lang="ro-RO" sz="1600"/>
            </a:p>
          </p:txBody>
        </p:sp>
        <p:sp>
          <p:nvSpPr>
            <p:cNvPr id="11" name="CuadroTexto 10">
              <a:extLst>
                <a:ext uri="{FF2B5EF4-FFF2-40B4-BE49-F238E27FC236}">
                  <a16:creationId xmlns:a16="http://schemas.microsoft.com/office/drawing/2014/main" xmlns="" id="{B4EE92A6-DA21-4F88-9D6B-8C27575B57C7}"/>
                </a:ext>
              </a:extLst>
            </p:cNvPr>
            <p:cNvSpPr txBox="1"/>
            <p:nvPr/>
          </p:nvSpPr>
          <p:spPr>
            <a:xfrm>
              <a:off x="6097190" y="1941644"/>
              <a:ext cx="430887" cy="2185852"/>
            </a:xfrm>
            <a:prstGeom prst="rect">
              <a:avLst/>
            </a:prstGeom>
            <a:noFill/>
          </p:spPr>
          <p:txBody>
            <a:bodyPr vert="vert270" wrap="square" rtlCol="0">
              <a:spAutoFit/>
            </a:bodyPr>
            <a:lstStyle/>
            <a:p>
              <a:pPr algn="ctr"/>
              <a:r>
                <a:rPr lang="ro-RO" sz="1600"/>
                <a:t>Legea </a:t>
              </a:r>
              <a:r>
                <a:rPr lang="ro-RO" sz="1600" smtClean="0"/>
                <a:t>morală</a:t>
              </a:r>
              <a:endParaRPr lang="ro-RO" sz="1600"/>
            </a:p>
          </p:txBody>
        </p:sp>
        <p:sp>
          <p:nvSpPr>
            <p:cNvPr id="12" name="CuadroTexto 11">
              <a:extLst>
                <a:ext uri="{FF2B5EF4-FFF2-40B4-BE49-F238E27FC236}">
                  <a16:creationId xmlns:a16="http://schemas.microsoft.com/office/drawing/2014/main" xmlns="" id="{65F59A06-8BC2-43A4-808B-539C18A3B442}"/>
                </a:ext>
              </a:extLst>
            </p:cNvPr>
            <p:cNvSpPr txBox="1"/>
            <p:nvPr/>
          </p:nvSpPr>
          <p:spPr>
            <a:xfrm>
              <a:off x="6682531" y="1941644"/>
              <a:ext cx="430887" cy="2185852"/>
            </a:xfrm>
            <a:prstGeom prst="rect">
              <a:avLst/>
            </a:prstGeom>
            <a:noFill/>
          </p:spPr>
          <p:txBody>
            <a:bodyPr vert="vert270" wrap="square" rtlCol="0">
              <a:spAutoFit/>
            </a:bodyPr>
            <a:lstStyle/>
            <a:p>
              <a:pPr algn="ctr"/>
              <a:r>
                <a:rPr lang="ro-RO" sz="1600"/>
                <a:t>Darul </a:t>
              </a:r>
              <a:r>
                <a:rPr lang="ro-RO" sz="1600" smtClean="0"/>
                <a:t>profetic</a:t>
              </a:r>
              <a:endParaRPr lang="ro-RO" sz="1600"/>
            </a:p>
          </p:txBody>
        </p:sp>
        <p:sp>
          <p:nvSpPr>
            <p:cNvPr id="13" name="CuadroTexto 12">
              <a:extLst>
                <a:ext uri="{FF2B5EF4-FFF2-40B4-BE49-F238E27FC236}">
                  <a16:creationId xmlns:a16="http://schemas.microsoft.com/office/drawing/2014/main" xmlns="" id="{860B122D-FF3E-4FF3-AAC6-4FCA3D01D519}"/>
                </a:ext>
              </a:extLst>
            </p:cNvPr>
            <p:cNvSpPr txBox="1"/>
            <p:nvPr/>
          </p:nvSpPr>
          <p:spPr>
            <a:xfrm>
              <a:off x="7267872" y="1941644"/>
              <a:ext cx="430887" cy="2185852"/>
            </a:xfrm>
            <a:prstGeom prst="rect">
              <a:avLst/>
            </a:prstGeom>
            <a:noFill/>
          </p:spPr>
          <p:txBody>
            <a:bodyPr vert="vert270" wrap="square" rtlCol="0">
              <a:spAutoFit/>
            </a:bodyPr>
            <a:lstStyle/>
            <a:p>
              <a:pPr algn="ctr"/>
              <a:r>
                <a:rPr lang="ro-RO" sz="1600"/>
                <a:t>Sabatul </a:t>
              </a:r>
              <a:endParaRPr lang="ro-RO" sz="1600"/>
            </a:p>
          </p:txBody>
        </p:sp>
        <p:sp>
          <p:nvSpPr>
            <p:cNvPr id="14" name="CuadroTexto 13">
              <a:extLst>
                <a:ext uri="{FF2B5EF4-FFF2-40B4-BE49-F238E27FC236}">
                  <a16:creationId xmlns:a16="http://schemas.microsoft.com/office/drawing/2014/main" xmlns="" id="{8D738E52-1373-4BB3-AB4F-BF23C5030B1B}"/>
                </a:ext>
              </a:extLst>
            </p:cNvPr>
            <p:cNvSpPr txBox="1"/>
            <p:nvPr/>
          </p:nvSpPr>
          <p:spPr>
            <a:xfrm>
              <a:off x="7853213" y="1941644"/>
              <a:ext cx="430887" cy="2185852"/>
            </a:xfrm>
            <a:prstGeom prst="rect">
              <a:avLst/>
            </a:prstGeom>
            <a:noFill/>
          </p:spPr>
          <p:txBody>
            <a:bodyPr vert="vert270" wrap="square" rtlCol="0">
              <a:spAutoFit/>
            </a:bodyPr>
            <a:lstStyle/>
            <a:p>
              <a:pPr algn="ctr"/>
              <a:r>
                <a:rPr lang="ro-RO" sz="1600" smtClean="0"/>
                <a:t>Mişcarea </a:t>
              </a:r>
              <a:r>
                <a:rPr lang="ro-RO" sz="1600" smtClean="0"/>
                <a:t>mondială</a:t>
              </a:r>
              <a:endParaRPr lang="ro-RO" sz="1600"/>
            </a:p>
          </p:txBody>
        </p:sp>
        <p:sp>
          <p:nvSpPr>
            <p:cNvPr id="15" name="CuadroTexto 14">
              <a:extLst>
                <a:ext uri="{FF2B5EF4-FFF2-40B4-BE49-F238E27FC236}">
                  <a16:creationId xmlns:a16="http://schemas.microsoft.com/office/drawing/2014/main" xmlns="" id="{82A32232-CBC4-41D9-86FE-AA1793E726D2}"/>
                </a:ext>
              </a:extLst>
            </p:cNvPr>
            <p:cNvSpPr txBox="1"/>
            <p:nvPr/>
          </p:nvSpPr>
          <p:spPr>
            <a:xfrm>
              <a:off x="8438551" y="1941644"/>
              <a:ext cx="430887" cy="2185852"/>
            </a:xfrm>
            <a:prstGeom prst="rect">
              <a:avLst/>
            </a:prstGeom>
            <a:noFill/>
          </p:spPr>
          <p:txBody>
            <a:bodyPr vert="vert270" wrap="square" rtlCol="0">
              <a:spAutoFit/>
            </a:bodyPr>
            <a:lstStyle/>
            <a:p>
              <a:pPr algn="ctr"/>
              <a:r>
                <a:rPr lang="ro-RO" sz="1600"/>
                <a:t>Principiile </a:t>
              </a:r>
              <a:r>
                <a:rPr lang="ro-RO" sz="1600" smtClean="0"/>
                <a:t>sănătăţii</a:t>
              </a:r>
              <a:endParaRPr lang="ro-RO" sz="1600"/>
            </a:p>
          </p:txBody>
        </p:sp>
      </p:grpSp>
      <p:sp>
        <p:nvSpPr>
          <p:cNvPr id="17" name="Rectángulo 16">
            <a:extLst>
              <a:ext uri="{FF2B5EF4-FFF2-40B4-BE49-F238E27FC236}">
                <a16:creationId xmlns:a16="http://schemas.microsoft.com/office/drawing/2014/main" xmlns="" id="{D1C2EE9C-3087-4464-AD14-B2DD41FD1E63}"/>
              </a:ext>
            </a:extLst>
          </p:cNvPr>
          <p:cNvSpPr/>
          <p:nvPr/>
        </p:nvSpPr>
        <p:spPr>
          <a:xfrm>
            <a:off x="1" y="4880910"/>
            <a:ext cx="5391002" cy="1708160"/>
          </a:xfrm>
          <a:prstGeom prst="rect">
            <a:avLst/>
          </a:prstGeom>
        </p:spPr>
        <p:txBody>
          <a:bodyPr wrap="square">
            <a:spAutoFit/>
          </a:bodyPr>
          <a:lstStyle/>
          <a:p>
            <a:pPr>
              <a:spcBef>
                <a:spcPts val="600"/>
              </a:spcBef>
            </a:pPr>
            <a:r>
              <a:rPr lang="ro-RO" sz="2000" b="1"/>
              <a:t>De aceea ne invită să mustrăm, să corectăm </a:t>
            </a:r>
            <a:r>
              <a:rPr lang="ro-RO" sz="2000" b="1" smtClean="0"/>
              <a:t>şi </a:t>
            </a:r>
            <a:r>
              <a:rPr lang="ro-RO" sz="2000" b="1"/>
              <a:t>să încurajăm conform cu </a:t>
            </a:r>
            <a:r>
              <a:rPr lang="ro-RO" sz="2000" b="1" smtClean="0"/>
              <a:t>învăţătura </a:t>
            </a:r>
            <a:r>
              <a:rPr lang="ro-RO" sz="2000" b="1"/>
              <a:t>sănătoasă </a:t>
            </a:r>
            <a:r>
              <a:rPr lang="ro-RO" sz="2000" b="1" smtClean="0"/>
              <a:t>(v. 2).</a:t>
            </a:r>
          </a:p>
          <a:p>
            <a:pPr>
              <a:spcBef>
                <a:spcPts val="600"/>
              </a:spcBef>
            </a:pPr>
            <a:r>
              <a:rPr lang="ro-RO" sz="2000" b="1" smtClean="0"/>
              <a:t>În </a:t>
            </a:r>
            <a:r>
              <a:rPr lang="ro-RO" sz="2000" b="1"/>
              <a:t>aceste zile, când abundă </a:t>
            </a:r>
            <a:r>
              <a:rPr lang="ro-RO" sz="2000" b="1" smtClean="0"/>
              <a:t>învăţăturile </a:t>
            </a:r>
            <a:r>
              <a:rPr lang="ro-RO" sz="2000" b="1"/>
              <a:t>false </a:t>
            </a:r>
            <a:r>
              <a:rPr lang="ro-RO" sz="2000" b="1" smtClean="0"/>
              <a:t>şi </a:t>
            </a:r>
            <a:r>
              <a:rPr lang="ro-RO" sz="2000" b="1"/>
              <a:t>imoralitatea, trebuie să folosim Cuvântul pentru a </a:t>
            </a:r>
            <a:r>
              <a:rPr lang="ro-RO" sz="2000" b="1" smtClean="0"/>
              <a:t>învăţa</a:t>
            </a:r>
            <a:r>
              <a:rPr lang="ro-RO" sz="2000" b="1"/>
              <a:t>, mustra </a:t>
            </a:r>
            <a:r>
              <a:rPr lang="ro-RO" sz="2000" b="1" smtClean="0"/>
              <a:t>şi </a:t>
            </a:r>
            <a:r>
              <a:rPr lang="ro-RO" sz="2000" b="1" smtClean="0"/>
              <a:t>îndrepta</a:t>
            </a:r>
            <a:r>
              <a:rPr lang="ro-RO" sz="2000" b="1" smtClean="0"/>
              <a:t> (</a:t>
            </a:r>
            <a:r>
              <a:rPr lang="ro-RO" sz="2000" b="1" smtClean="0"/>
              <a:t>2 </a:t>
            </a:r>
            <a:r>
              <a:rPr lang="ro-RO" sz="2000" b="1" smtClean="0"/>
              <a:t>Timotei</a:t>
            </a:r>
            <a:r>
              <a:rPr lang="ro-RO" sz="2000" b="1" smtClean="0"/>
              <a:t> </a:t>
            </a:r>
            <a:r>
              <a:rPr lang="ro-RO" sz="2000" b="1" smtClean="0"/>
              <a:t>3:16).</a:t>
            </a:r>
            <a:endParaRPr lang="ro-RO" sz="2000" b="1"/>
          </a:p>
        </p:txBody>
      </p:sp>
      <p:pic>
        <p:nvPicPr>
          <p:cNvPr id="19" name="Imagen 18" descr="Imagen que contiene sentado, persona&#10;&#10;Descripción generada con confianza alta">
            <a:extLst>
              <a:ext uri="{FF2B5EF4-FFF2-40B4-BE49-F238E27FC236}">
                <a16:creationId xmlns:a16="http://schemas.microsoft.com/office/drawing/2014/main" xmlns="" id="{8B7C6F9D-1A49-4328-8E21-8457F8CC73A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493398" y="4470746"/>
            <a:ext cx="3477263" cy="2297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94878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down)">
                                      <p:cBhvr>
                                        <p:cTn id="21" dur="500"/>
                                        <p:tgtEl>
                                          <p:spTgt spid="16"/>
                                        </p:tgtEl>
                                      </p:cBhvr>
                                    </p:animEffect>
                                  </p:childTnLst>
                                </p:cTn>
                              </p:par>
                            </p:childTnLst>
                          </p:cTn>
                        </p:par>
                        <p:par>
                          <p:cTn id="22" fill="hold">
                            <p:stCondLst>
                              <p:cond delay="500"/>
                            </p:stCondLst>
                            <p:childTnLst>
                              <p:par>
                                <p:cTn id="23" presetID="37" presetClass="entr" presetSubtype="0"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9"/>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animEffect transition="in" filter="wipe(left)">
                                      <p:cBhvr>
                                        <p:cTn id="5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EB977FD-C435-4FD0-8A16-1C947D170C10}"/>
              </a:ext>
            </a:extLst>
          </p:cNvPr>
          <p:cNvSpPr/>
          <p:nvPr/>
        </p:nvSpPr>
        <p:spPr>
          <a:xfrm>
            <a:off x="0" y="-17418"/>
            <a:ext cx="9144000" cy="769441"/>
          </a:xfrm>
          <a:prstGeom prst="rect">
            <a:avLst/>
          </a:prstGeom>
        </p:spPr>
        <p:txBody>
          <a:bodyPr wrap="square">
            <a:spAutoFit/>
          </a:bodyPr>
          <a:lstStyle/>
          <a:p>
            <a:pPr algn="ctr"/>
            <a:r>
              <a:rPr lang="ro-RO" sz="4400" b="1" spc="300" smtClean="0">
                <a:ln w="6600">
                  <a:solidFill>
                    <a:srgbClr val="C00000"/>
                  </a:solidFill>
                  <a:prstDash val="solid"/>
                </a:ln>
                <a:solidFill>
                  <a:srgbClr val="FFFFFF"/>
                </a:solidFill>
                <a:effectLst>
                  <a:outerShdw dist="38100" dir="2700000" algn="tl" rotWithShape="0">
                    <a:schemeClr val="accent2"/>
                  </a:outerShdw>
                </a:effectLst>
              </a:rPr>
              <a:t> DISCIPLINA</a:t>
            </a:r>
            <a:endParaRPr lang="ro-RO" sz="4400" b="1" spc="300">
              <a:ln w="6600">
                <a:solidFill>
                  <a:srgbClr val="C00000"/>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A2F0111B-FF87-4264-B3D9-6141DD6640AA}"/>
              </a:ext>
            </a:extLst>
          </p:cNvPr>
          <p:cNvSpPr/>
          <p:nvPr/>
        </p:nvSpPr>
        <p:spPr>
          <a:xfrm>
            <a:off x="330926" y="652530"/>
            <a:ext cx="8482147" cy="923330"/>
          </a:xfrm>
          <a:prstGeom prst="rect">
            <a:avLst/>
          </a:prstGeom>
        </p:spPr>
        <p:txBody>
          <a:bodyPr wrap="square">
            <a:spAutoFit/>
          </a:bodyPr>
          <a:lstStyle/>
          <a:p>
            <a:pPr algn="ctr"/>
            <a:r>
              <a:rPr lang="ro-RO" b="1" dirty="0" smtClean="0">
                <a:solidFill>
                  <a:schemeClr val="bg1"/>
                </a:solidFill>
                <a:effectLst>
                  <a:glow rad="127000">
                    <a:srgbClr val="676D29"/>
                  </a:glow>
                </a:effectLst>
                <a:latin typeface="Comic Sans MS" panose="030F0702030302020204" pitchFamily="66" charset="0"/>
              </a:rPr>
              <a:t>„Fraţilor</a:t>
            </a:r>
            <a:r>
              <a:rPr lang="ro-RO" b="1" dirty="0" smtClean="0">
                <a:solidFill>
                  <a:schemeClr val="bg1"/>
                </a:solidFill>
                <a:effectLst>
                  <a:glow rad="127000">
                    <a:srgbClr val="676D29"/>
                  </a:glow>
                </a:effectLst>
                <a:latin typeface="Comic Sans MS" panose="030F0702030302020204" pitchFamily="66" charset="0"/>
              </a:rPr>
              <a:t>, dacă un om este prins în vreo nelegiuire, voi, care sunteţi duhovniceşti, să‑l îndreptaţi într‑un duh de blândeţe. Şi fii atent la tine însuţi, ca să nu fii ispitit şi tu!” </a:t>
            </a:r>
            <a:r>
              <a:rPr lang="ro-RO" sz="1600" b="1" dirty="0" smtClean="0">
                <a:solidFill>
                  <a:schemeClr val="bg1"/>
                </a:solidFill>
                <a:effectLst>
                  <a:glow rad="127000">
                    <a:srgbClr val="676D29"/>
                  </a:glow>
                </a:effectLst>
                <a:latin typeface="Comic Sans MS" panose="030F0702030302020204" pitchFamily="66" charset="0"/>
              </a:rPr>
              <a:t>(Galateni 6:1)</a:t>
            </a:r>
            <a:endParaRPr lang="ro-RO" sz="1600" b="1" dirty="0">
              <a:solidFill>
                <a:schemeClr val="bg1"/>
              </a:solidFill>
              <a:effectLst>
                <a:glow rad="127000">
                  <a:srgbClr val="676D29"/>
                </a:glo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2AA9F325-F3C2-4FAF-A006-D9FA06EB587B}"/>
              </a:ext>
            </a:extLst>
          </p:cNvPr>
          <p:cNvSpPr txBox="1"/>
          <p:nvPr/>
        </p:nvSpPr>
        <p:spPr>
          <a:xfrm>
            <a:off x="2369384" y="1668520"/>
            <a:ext cx="4432663" cy="1631216"/>
          </a:xfrm>
          <a:prstGeom prst="rect">
            <a:avLst/>
          </a:prstGeom>
          <a:noFill/>
        </p:spPr>
        <p:txBody>
          <a:bodyPr wrap="square" rtlCol="0">
            <a:spAutoFit/>
          </a:bodyPr>
          <a:lstStyle/>
          <a:p>
            <a:pPr>
              <a:spcBef>
                <a:spcPts val="600"/>
              </a:spcBef>
            </a:pPr>
            <a:r>
              <a:rPr lang="ro-RO" sz="2000" b="1" smtClean="0"/>
              <a:t>Disciplina este necesară </a:t>
            </a:r>
            <a:r>
              <a:rPr lang="ro-RO" sz="2000" b="1"/>
              <a:t>pentru unitatea </a:t>
            </a:r>
            <a:r>
              <a:rPr lang="ro-RO" sz="2000" b="1" smtClean="0"/>
              <a:t>şi </a:t>
            </a:r>
            <a:r>
              <a:rPr lang="ro-RO" sz="2000" b="1"/>
              <a:t>puritatea bisericii. Orice </a:t>
            </a:r>
            <a:r>
              <a:rPr lang="ro-RO" sz="2000" b="1" smtClean="0"/>
              <a:t>disciplină  trebuie </a:t>
            </a:r>
            <a:r>
              <a:rPr lang="ro-RO" sz="2000" b="1"/>
              <a:t>să se bazeze pe </a:t>
            </a:r>
            <a:r>
              <a:rPr lang="ro-RO" sz="2000" b="1" smtClean="0"/>
              <a:t>instrucţiunile </a:t>
            </a:r>
            <a:r>
              <a:rPr lang="ro-RO" sz="2000" b="1"/>
              <a:t>biblice </a:t>
            </a:r>
            <a:r>
              <a:rPr lang="ro-RO" sz="2000" b="1" smtClean="0"/>
              <a:t>(Matei 18:15-20; Galateni 6:1-2) ca să </a:t>
            </a:r>
            <a:r>
              <a:rPr lang="ro-RO" sz="2000" b="1"/>
              <a:t>caute răscumpărarea celui </a:t>
            </a:r>
            <a:r>
              <a:rPr lang="ro-RO" sz="2000" b="1" smtClean="0"/>
              <a:t>pierdut:</a:t>
            </a:r>
            <a:endParaRPr lang="ro-RO" sz="2000" b="1"/>
          </a:p>
        </p:txBody>
      </p:sp>
      <p:graphicFrame>
        <p:nvGraphicFramePr>
          <p:cNvPr id="6" name="Diagrama 5">
            <a:extLst>
              <a:ext uri="{FF2B5EF4-FFF2-40B4-BE49-F238E27FC236}">
                <a16:creationId xmlns:a16="http://schemas.microsoft.com/office/drawing/2014/main" xmlns="" id="{D162CE04-ED86-41BE-B480-392DA847AC16}"/>
              </a:ext>
            </a:extLst>
          </p:cNvPr>
          <p:cNvGraphicFramePr/>
          <p:nvPr>
            <p:extLst>
              <p:ext uri="{D42A27DB-BD31-4B8C-83A1-F6EECF244321}">
                <p14:modId xmlns:p14="http://schemas.microsoft.com/office/powerpoint/2010/main" xmlns="" val="2815185801"/>
              </p:ext>
            </p:extLst>
          </p:nvPr>
        </p:nvGraphicFramePr>
        <p:xfrm>
          <a:off x="200296" y="3283667"/>
          <a:ext cx="8786949" cy="347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mesa, persona, interior&#10;&#10;Descripción generada con confianza alta">
            <a:extLst>
              <a:ext uri="{FF2B5EF4-FFF2-40B4-BE49-F238E27FC236}">
                <a16:creationId xmlns:a16="http://schemas.microsoft.com/office/drawing/2014/main" xmlns="" id="{9A32785F-48F9-4898-A07B-BFD71CDDA3BA}"/>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6813711" y="1695522"/>
            <a:ext cx="2173534" cy="1631215"/>
          </a:xfrm>
          <a:prstGeom prst="rect">
            <a:avLst/>
          </a:prstGeom>
          <a:ln>
            <a:noFill/>
          </a:ln>
          <a:effectLst>
            <a:outerShdw blurRad="190500" algn="tl" rotWithShape="0">
              <a:srgbClr val="000000">
                <a:alpha val="70000"/>
              </a:srgbClr>
            </a:outerShdw>
          </a:effectLst>
        </p:spPr>
      </p:pic>
      <p:pic>
        <p:nvPicPr>
          <p:cNvPr id="10" name="Imagen 9">
            <a:extLst>
              <a:ext uri="{FF2B5EF4-FFF2-40B4-BE49-F238E27FC236}">
                <a16:creationId xmlns:a16="http://schemas.microsoft.com/office/drawing/2014/main" xmlns="" id="{DECFF654-55F6-451E-9CF4-96C9DF87831A}"/>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200296" y="1697528"/>
            <a:ext cx="2122436" cy="16272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456560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900" decel="100000" fill="hold"/>
                                        <p:tgtEl>
                                          <p:spTgt spid="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528" fill="hold" grpId="0" nodeType="clickEffect">
                                  <p:stCondLst>
                                    <p:cond delay="0"/>
                                  </p:stCondLst>
                                  <p:childTnLst>
                                    <p:set>
                                      <p:cBhvr>
                                        <p:cTn id="54" dur="1" fill="hold">
                                          <p:stCondLst>
                                            <p:cond delay="0"/>
                                          </p:stCondLst>
                                        </p:cTn>
                                        <p:tgtEl>
                                          <p:spTgt spid="6">
                                            <p:graphicEl>
                                              <a:dgm id="{7A784D41-302A-4977-A1D3-C5D378AEC6BD}"/>
                                            </p:graphicEl>
                                          </p:spTgt>
                                        </p:tgtEl>
                                        <p:attrNameLst>
                                          <p:attrName>style.visibility</p:attrName>
                                        </p:attrNameLst>
                                      </p:cBhvr>
                                      <p:to>
                                        <p:strVal val="visible"/>
                                      </p:to>
                                    </p:set>
                                    <p:anim calcmode="lin" valueType="num">
                                      <p:cBhvr>
                                        <p:cTn id="55" dur="500" fill="hold"/>
                                        <p:tgtEl>
                                          <p:spTgt spid="6">
                                            <p:graphicEl>
                                              <a:dgm id="{7A784D41-302A-4977-A1D3-C5D378AEC6BD}"/>
                                            </p:graphicEl>
                                          </p:spTgt>
                                        </p:tgtEl>
                                        <p:attrNameLst>
                                          <p:attrName>ppt_w</p:attrName>
                                        </p:attrNameLst>
                                      </p:cBhvr>
                                      <p:tavLst>
                                        <p:tav tm="0">
                                          <p:val>
                                            <p:fltVal val="0"/>
                                          </p:val>
                                        </p:tav>
                                        <p:tav tm="100000">
                                          <p:val>
                                            <p:strVal val="#ppt_w"/>
                                          </p:val>
                                        </p:tav>
                                      </p:tavLst>
                                    </p:anim>
                                    <p:anim calcmode="lin" valueType="num">
                                      <p:cBhvr>
                                        <p:cTn id="56" dur="500" fill="hold"/>
                                        <p:tgtEl>
                                          <p:spTgt spid="6">
                                            <p:graphicEl>
                                              <a:dgm id="{7A784D41-302A-4977-A1D3-C5D378AEC6BD}"/>
                                            </p:graphicEl>
                                          </p:spTgt>
                                        </p:tgtEl>
                                        <p:attrNameLst>
                                          <p:attrName>ppt_h</p:attrName>
                                        </p:attrNameLst>
                                      </p:cBhvr>
                                      <p:tavLst>
                                        <p:tav tm="0">
                                          <p:val>
                                            <p:fltVal val="0"/>
                                          </p:val>
                                        </p:tav>
                                        <p:tav tm="100000">
                                          <p:val>
                                            <p:strVal val="#ppt_h"/>
                                          </p:val>
                                        </p:tav>
                                      </p:tavLst>
                                    </p:anim>
                                    <p:animEffect transition="in" filter="fade">
                                      <p:cBhvr>
                                        <p:cTn id="57" dur="500"/>
                                        <p:tgtEl>
                                          <p:spTgt spid="6">
                                            <p:graphicEl>
                                              <a:dgm id="{7A784D41-302A-4977-A1D3-C5D378AEC6BD}"/>
                                            </p:graphicEl>
                                          </p:spTgt>
                                        </p:tgtEl>
                                      </p:cBhvr>
                                    </p:animEffect>
                                    <p:anim calcmode="lin" valueType="num">
                                      <p:cBhvr>
                                        <p:cTn id="58" dur="500" fill="hold"/>
                                        <p:tgtEl>
                                          <p:spTgt spid="6">
                                            <p:graphicEl>
                                              <a:dgm id="{7A784D41-302A-4977-A1D3-C5D378AEC6BD}"/>
                                            </p:graphicEl>
                                          </p:spTgt>
                                        </p:tgtEl>
                                        <p:attrNameLst>
                                          <p:attrName>ppt_x</p:attrName>
                                        </p:attrNameLst>
                                      </p:cBhvr>
                                      <p:tavLst>
                                        <p:tav tm="0">
                                          <p:val>
                                            <p:fltVal val="0.5"/>
                                          </p:val>
                                        </p:tav>
                                        <p:tav tm="100000">
                                          <p:val>
                                            <p:strVal val="#ppt_x"/>
                                          </p:val>
                                        </p:tav>
                                      </p:tavLst>
                                    </p:anim>
                                    <p:anim calcmode="lin" valueType="num">
                                      <p:cBhvr>
                                        <p:cTn id="59" dur="500" fill="hold"/>
                                        <p:tgtEl>
                                          <p:spTgt spid="6">
                                            <p:graphicEl>
                                              <a:dgm id="{7A784D41-302A-4977-A1D3-C5D378AEC6BD}"/>
                                            </p:graphicEl>
                                          </p:spTgt>
                                        </p:tgtEl>
                                        <p:attrNameLst>
                                          <p:attrName>ppt_y</p:attrName>
                                        </p:attrNameLst>
                                      </p:cBhvr>
                                      <p:tavLst>
                                        <p:tav tm="0">
                                          <p:val>
                                            <p:fltVal val="0.5"/>
                                          </p:val>
                                        </p:tav>
                                        <p:tav tm="100000">
                                          <p:val>
                                            <p:strVal val="#ppt_y"/>
                                          </p:val>
                                        </p:tav>
                                      </p:tavLst>
                                    </p:anim>
                                  </p:childTnLst>
                                </p:cTn>
                              </p:par>
                              <p:par>
                                <p:cTn id="60" presetID="53" presetClass="entr" presetSubtype="528" fill="hold" grpId="0" nodeType="withEffect">
                                  <p:stCondLst>
                                    <p:cond delay="0"/>
                                  </p:stCondLst>
                                  <p:childTnLst>
                                    <p:set>
                                      <p:cBhvr>
                                        <p:cTn id="61" dur="1" fill="hold">
                                          <p:stCondLst>
                                            <p:cond delay="0"/>
                                          </p:stCondLst>
                                        </p:cTn>
                                        <p:tgtEl>
                                          <p:spTgt spid="6">
                                            <p:graphicEl>
                                              <a:dgm id="{55E9C765-00DC-47E5-8147-24CB4B5BC811}"/>
                                            </p:graphicEl>
                                          </p:spTgt>
                                        </p:tgtEl>
                                        <p:attrNameLst>
                                          <p:attrName>style.visibility</p:attrName>
                                        </p:attrNameLst>
                                      </p:cBhvr>
                                      <p:to>
                                        <p:strVal val="visible"/>
                                      </p:to>
                                    </p:set>
                                    <p:anim calcmode="lin" valueType="num">
                                      <p:cBhvr>
                                        <p:cTn id="62" dur="500" fill="hold"/>
                                        <p:tgtEl>
                                          <p:spTgt spid="6">
                                            <p:graphicEl>
                                              <a:dgm id="{55E9C765-00DC-47E5-8147-24CB4B5BC811}"/>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55E9C765-00DC-47E5-8147-24CB4B5BC811}"/>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55E9C765-00DC-47E5-8147-24CB4B5BC811}"/>
                                            </p:graphicEl>
                                          </p:spTgt>
                                        </p:tgtEl>
                                      </p:cBhvr>
                                    </p:animEffect>
                                    <p:anim calcmode="lin" valueType="num">
                                      <p:cBhvr>
                                        <p:cTn id="65" dur="500" fill="hold"/>
                                        <p:tgtEl>
                                          <p:spTgt spid="6">
                                            <p:graphicEl>
                                              <a:dgm id="{55E9C765-00DC-47E5-8147-24CB4B5BC811}"/>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55E9C765-00DC-47E5-8147-24CB4B5BC811}"/>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6">
                                            <p:graphicEl>
                                              <a:dgm id="{EFE8ACA7-131C-40D6-8C28-4637BF5891F3}"/>
                                            </p:graphicEl>
                                          </p:spTgt>
                                        </p:tgtEl>
                                        <p:attrNameLst>
                                          <p:attrName>style.visibility</p:attrName>
                                        </p:attrNameLst>
                                      </p:cBhvr>
                                      <p:to>
                                        <p:strVal val="visible"/>
                                      </p:to>
                                    </p:set>
                                    <p:anim calcmode="lin" valueType="num">
                                      <p:cBhvr>
                                        <p:cTn id="71" dur="500" fill="hold"/>
                                        <p:tgtEl>
                                          <p:spTgt spid="6">
                                            <p:graphicEl>
                                              <a:dgm id="{EFE8ACA7-131C-40D6-8C28-4637BF5891F3}"/>
                                            </p:graphicEl>
                                          </p:spTgt>
                                        </p:tgtEl>
                                        <p:attrNameLst>
                                          <p:attrName>ppt_w</p:attrName>
                                        </p:attrNameLst>
                                      </p:cBhvr>
                                      <p:tavLst>
                                        <p:tav tm="0">
                                          <p:val>
                                            <p:fltVal val="0"/>
                                          </p:val>
                                        </p:tav>
                                        <p:tav tm="100000">
                                          <p:val>
                                            <p:strVal val="#ppt_w"/>
                                          </p:val>
                                        </p:tav>
                                      </p:tavLst>
                                    </p:anim>
                                    <p:anim calcmode="lin" valueType="num">
                                      <p:cBhvr>
                                        <p:cTn id="72" dur="500" fill="hold"/>
                                        <p:tgtEl>
                                          <p:spTgt spid="6">
                                            <p:graphicEl>
                                              <a:dgm id="{EFE8ACA7-131C-40D6-8C28-4637BF5891F3}"/>
                                            </p:graphicEl>
                                          </p:spTgt>
                                        </p:tgtEl>
                                        <p:attrNameLst>
                                          <p:attrName>ppt_h</p:attrName>
                                        </p:attrNameLst>
                                      </p:cBhvr>
                                      <p:tavLst>
                                        <p:tav tm="0">
                                          <p:val>
                                            <p:fltVal val="0"/>
                                          </p:val>
                                        </p:tav>
                                        <p:tav tm="100000">
                                          <p:val>
                                            <p:strVal val="#ppt_h"/>
                                          </p:val>
                                        </p:tav>
                                      </p:tavLst>
                                    </p:anim>
                                    <p:animEffect transition="in" filter="fade">
                                      <p:cBhvr>
                                        <p:cTn id="73" dur="500"/>
                                        <p:tgtEl>
                                          <p:spTgt spid="6">
                                            <p:graphicEl>
                                              <a:dgm id="{EFE8ACA7-131C-40D6-8C28-4637BF5891F3}"/>
                                            </p:graphicEl>
                                          </p:spTgt>
                                        </p:tgtEl>
                                      </p:cBhvr>
                                    </p:animEffect>
                                    <p:anim calcmode="lin" valueType="num">
                                      <p:cBhvr>
                                        <p:cTn id="74" dur="500" fill="hold"/>
                                        <p:tgtEl>
                                          <p:spTgt spid="6">
                                            <p:graphicEl>
                                              <a:dgm id="{EFE8ACA7-131C-40D6-8C28-4637BF5891F3}"/>
                                            </p:graphicEl>
                                          </p:spTgt>
                                        </p:tgtEl>
                                        <p:attrNameLst>
                                          <p:attrName>ppt_x</p:attrName>
                                        </p:attrNameLst>
                                      </p:cBhvr>
                                      <p:tavLst>
                                        <p:tav tm="0">
                                          <p:val>
                                            <p:fltVal val="0.5"/>
                                          </p:val>
                                        </p:tav>
                                        <p:tav tm="100000">
                                          <p:val>
                                            <p:strVal val="#ppt_x"/>
                                          </p:val>
                                        </p:tav>
                                      </p:tavLst>
                                    </p:anim>
                                    <p:anim calcmode="lin" valueType="num">
                                      <p:cBhvr>
                                        <p:cTn id="75" dur="500" fill="hold"/>
                                        <p:tgtEl>
                                          <p:spTgt spid="6">
                                            <p:graphicEl>
                                              <a:dgm id="{EFE8ACA7-131C-40D6-8C28-4637BF5891F3}"/>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6">
                                            <p:graphicEl>
                                              <a:dgm id="{4BDE050B-3D4F-40AF-A9C7-9150D78A6AD6}"/>
                                            </p:graphicEl>
                                          </p:spTgt>
                                        </p:tgtEl>
                                        <p:attrNameLst>
                                          <p:attrName>style.visibility</p:attrName>
                                        </p:attrNameLst>
                                      </p:cBhvr>
                                      <p:to>
                                        <p:strVal val="visible"/>
                                      </p:to>
                                    </p:set>
                                    <p:anim calcmode="lin" valueType="num">
                                      <p:cBhvr>
                                        <p:cTn id="78" dur="500" fill="hold"/>
                                        <p:tgtEl>
                                          <p:spTgt spid="6">
                                            <p:graphicEl>
                                              <a:dgm id="{4BDE050B-3D4F-40AF-A9C7-9150D78A6AD6}"/>
                                            </p:graphicEl>
                                          </p:spTgt>
                                        </p:tgtEl>
                                        <p:attrNameLst>
                                          <p:attrName>ppt_w</p:attrName>
                                        </p:attrNameLst>
                                      </p:cBhvr>
                                      <p:tavLst>
                                        <p:tav tm="0">
                                          <p:val>
                                            <p:fltVal val="0"/>
                                          </p:val>
                                        </p:tav>
                                        <p:tav tm="100000">
                                          <p:val>
                                            <p:strVal val="#ppt_w"/>
                                          </p:val>
                                        </p:tav>
                                      </p:tavLst>
                                    </p:anim>
                                    <p:anim calcmode="lin" valueType="num">
                                      <p:cBhvr>
                                        <p:cTn id="79" dur="500" fill="hold"/>
                                        <p:tgtEl>
                                          <p:spTgt spid="6">
                                            <p:graphicEl>
                                              <a:dgm id="{4BDE050B-3D4F-40AF-A9C7-9150D78A6AD6}"/>
                                            </p:graphicEl>
                                          </p:spTgt>
                                        </p:tgtEl>
                                        <p:attrNameLst>
                                          <p:attrName>ppt_h</p:attrName>
                                        </p:attrNameLst>
                                      </p:cBhvr>
                                      <p:tavLst>
                                        <p:tav tm="0">
                                          <p:val>
                                            <p:fltVal val="0"/>
                                          </p:val>
                                        </p:tav>
                                        <p:tav tm="100000">
                                          <p:val>
                                            <p:strVal val="#ppt_h"/>
                                          </p:val>
                                        </p:tav>
                                      </p:tavLst>
                                    </p:anim>
                                    <p:animEffect transition="in" filter="fade">
                                      <p:cBhvr>
                                        <p:cTn id="80" dur="500"/>
                                        <p:tgtEl>
                                          <p:spTgt spid="6">
                                            <p:graphicEl>
                                              <a:dgm id="{4BDE050B-3D4F-40AF-A9C7-9150D78A6AD6}"/>
                                            </p:graphicEl>
                                          </p:spTgt>
                                        </p:tgtEl>
                                      </p:cBhvr>
                                    </p:animEffect>
                                    <p:anim calcmode="lin" valueType="num">
                                      <p:cBhvr>
                                        <p:cTn id="81" dur="500" fill="hold"/>
                                        <p:tgtEl>
                                          <p:spTgt spid="6">
                                            <p:graphicEl>
                                              <a:dgm id="{4BDE050B-3D4F-40AF-A9C7-9150D78A6AD6}"/>
                                            </p:graphicEl>
                                          </p:spTgt>
                                        </p:tgtEl>
                                        <p:attrNameLst>
                                          <p:attrName>ppt_x</p:attrName>
                                        </p:attrNameLst>
                                      </p:cBhvr>
                                      <p:tavLst>
                                        <p:tav tm="0">
                                          <p:val>
                                            <p:fltVal val="0.5"/>
                                          </p:val>
                                        </p:tav>
                                        <p:tav tm="100000">
                                          <p:val>
                                            <p:strVal val="#ppt_x"/>
                                          </p:val>
                                        </p:tav>
                                      </p:tavLst>
                                    </p:anim>
                                    <p:anim calcmode="lin" valueType="num">
                                      <p:cBhvr>
                                        <p:cTn id="82" dur="500" fill="hold"/>
                                        <p:tgtEl>
                                          <p:spTgt spid="6">
                                            <p:graphicEl>
                                              <a:dgm id="{4BDE050B-3D4F-40AF-A9C7-9150D78A6AD6}"/>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6">
                                            <p:graphicEl>
                                              <a:dgm id="{9546BEDF-350D-448D-9E77-126C799768FA}"/>
                                            </p:graphicEl>
                                          </p:spTgt>
                                        </p:tgtEl>
                                        <p:attrNameLst>
                                          <p:attrName>style.visibility</p:attrName>
                                        </p:attrNameLst>
                                      </p:cBhvr>
                                      <p:to>
                                        <p:strVal val="visible"/>
                                      </p:to>
                                    </p:set>
                                    <p:anim calcmode="lin" valueType="num">
                                      <p:cBhvr>
                                        <p:cTn id="87" dur="500" fill="hold"/>
                                        <p:tgtEl>
                                          <p:spTgt spid="6">
                                            <p:graphicEl>
                                              <a:dgm id="{9546BEDF-350D-448D-9E77-126C799768FA}"/>
                                            </p:graphicEl>
                                          </p:spTgt>
                                        </p:tgtEl>
                                        <p:attrNameLst>
                                          <p:attrName>ppt_w</p:attrName>
                                        </p:attrNameLst>
                                      </p:cBhvr>
                                      <p:tavLst>
                                        <p:tav tm="0">
                                          <p:val>
                                            <p:fltVal val="0"/>
                                          </p:val>
                                        </p:tav>
                                        <p:tav tm="100000">
                                          <p:val>
                                            <p:strVal val="#ppt_w"/>
                                          </p:val>
                                        </p:tav>
                                      </p:tavLst>
                                    </p:anim>
                                    <p:anim calcmode="lin" valueType="num">
                                      <p:cBhvr>
                                        <p:cTn id="88" dur="500" fill="hold"/>
                                        <p:tgtEl>
                                          <p:spTgt spid="6">
                                            <p:graphicEl>
                                              <a:dgm id="{9546BEDF-350D-448D-9E77-126C799768FA}"/>
                                            </p:graphicEl>
                                          </p:spTgt>
                                        </p:tgtEl>
                                        <p:attrNameLst>
                                          <p:attrName>ppt_h</p:attrName>
                                        </p:attrNameLst>
                                      </p:cBhvr>
                                      <p:tavLst>
                                        <p:tav tm="0">
                                          <p:val>
                                            <p:fltVal val="0"/>
                                          </p:val>
                                        </p:tav>
                                        <p:tav tm="100000">
                                          <p:val>
                                            <p:strVal val="#ppt_h"/>
                                          </p:val>
                                        </p:tav>
                                      </p:tavLst>
                                    </p:anim>
                                    <p:animEffect transition="in" filter="fade">
                                      <p:cBhvr>
                                        <p:cTn id="89" dur="500"/>
                                        <p:tgtEl>
                                          <p:spTgt spid="6">
                                            <p:graphicEl>
                                              <a:dgm id="{9546BEDF-350D-448D-9E77-126C799768FA}"/>
                                            </p:graphicEl>
                                          </p:spTgt>
                                        </p:tgtEl>
                                      </p:cBhvr>
                                    </p:animEffect>
                                    <p:anim calcmode="lin" valueType="num">
                                      <p:cBhvr>
                                        <p:cTn id="90" dur="500" fill="hold"/>
                                        <p:tgtEl>
                                          <p:spTgt spid="6">
                                            <p:graphicEl>
                                              <a:dgm id="{9546BEDF-350D-448D-9E77-126C799768FA}"/>
                                            </p:graphicEl>
                                          </p:spTgt>
                                        </p:tgtEl>
                                        <p:attrNameLst>
                                          <p:attrName>ppt_x</p:attrName>
                                        </p:attrNameLst>
                                      </p:cBhvr>
                                      <p:tavLst>
                                        <p:tav tm="0">
                                          <p:val>
                                            <p:fltVal val="0.5"/>
                                          </p:val>
                                        </p:tav>
                                        <p:tav tm="100000">
                                          <p:val>
                                            <p:strVal val="#ppt_x"/>
                                          </p:val>
                                        </p:tav>
                                      </p:tavLst>
                                    </p:anim>
                                    <p:anim calcmode="lin" valueType="num">
                                      <p:cBhvr>
                                        <p:cTn id="91" dur="500" fill="hold"/>
                                        <p:tgtEl>
                                          <p:spTgt spid="6">
                                            <p:graphicEl>
                                              <a:dgm id="{9546BEDF-350D-448D-9E77-126C799768FA}"/>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
                                            <p:graphicEl>
                                              <a:dgm id="{857B8499-BB6E-47C9-86C0-02F586B98D89}"/>
                                            </p:graphicEl>
                                          </p:spTgt>
                                        </p:tgtEl>
                                        <p:attrNameLst>
                                          <p:attrName>style.visibility</p:attrName>
                                        </p:attrNameLst>
                                      </p:cBhvr>
                                      <p:to>
                                        <p:strVal val="visible"/>
                                      </p:to>
                                    </p:set>
                                    <p:anim calcmode="lin" valueType="num">
                                      <p:cBhvr>
                                        <p:cTn id="94" dur="500" fill="hold"/>
                                        <p:tgtEl>
                                          <p:spTgt spid="6">
                                            <p:graphicEl>
                                              <a:dgm id="{857B8499-BB6E-47C9-86C0-02F586B98D89}"/>
                                            </p:graphicEl>
                                          </p:spTgt>
                                        </p:tgtEl>
                                        <p:attrNameLst>
                                          <p:attrName>ppt_w</p:attrName>
                                        </p:attrNameLst>
                                      </p:cBhvr>
                                      <p:tavLst>
                                        <p:tav tm="0">
                                          <p:val>
                                            <p:fltVal val="0"/>
                                          </p:val>
                                        </p:tav>
                                        <p:tav tm="100000">
                                          <p:val>
                                            <p:strVal val="#ppt_w"/>
                                          </p:val>
                                        </p:tav>
                                      </p:tavLst>
                                    </p:anim>
                                    <p:anim calcmode="lin" valueType="num">
                                      <p:cBhvr>
                                        <p:cTn id="95" dur="500" fill="hold"/>
                                        <p:tgtEl>
                                          <p:spTgt spid="6">
                                            <p:graphicEl>
                                              <a:dgm id="{857B8499-BB6E-47C9-86C0-02F586B98D89}"/>
                                            </p:graphicEl>
                                          </p:spTgt>
                                        </p:tgtEl>
                                        <p:attrNameLst>
                                          <p:attrName>ppt_h</p:attrName>
                                        </p:attrNameLst>
                                      </p:cBhvr>
                                      <p:tavLst>
                                        <p:tav tm="0">
                                          <p:val>
                                            <p:fltVal val="0"/>
                                          </p:val>
                                        </p:tav>
                                        <p:tav tm="100000">
                                          <p:val>
                                            <p:strVal val="#ppt_h"/>
                                          </p:val>
                                        </p:tav>
                                      </p:tavLst>
                                    </p:anim>
                                    <p:animEffect transition="in" filter="fade">
                                      <p:cBhvr>
                                        <p:cTn id="96" dur="500"/>
                                        <p:tgtEl>
                                          <p:spTgt spid="6">
                                            <p:graphicEl>
                                              <a:dgm id="{857B8499-BB6E-47C9-86C0-02F586B98D89}"/>
                                            </p:graphicEl>
                                          </p:spTgt>
                                        </p:tgtEl>
                                      </p:cBhvr>
                                    </p:animEffect>
                                    <p:anim calcmode="lin" valueType="num">
                                      <p:cBhvr>
                                        <p:cTn id="97" dur="500" fill="hold"/>
                                        <p:tgtEl>
                                          <p:spTgt spid="6">
                                            <p:graphicEl>
                                              <a:dgm id="{857B8499-BB6E-47C9-86C0-02F586B98D89}"/>
                                            </p:graphicEl>
                                          </p:spTgt>
                                        </p:tgtEl>
                                        <p:attrNameLst>
                                          <p:attrName>ppt_x</p:attrName>
                                        </p:attrNameLst>
                                      </p:cBhvr>
                                      <p:tavLst>
                                        <p:tav tm="0">
                                          <p:val>
                                            <p:fltVal val="0.5"/>
                                          </p:val>
                                        </p:tav>
                                        <p:tav tm="100000">
                                          <p:val>
                                            <p:strVal val="#ppt_x"/>
                                          </p:val>
                                        </p:tav>
                                      </p:tavLst>
                                    </p:anim>
                                    <p:anim calcmode="lin" valueType="num">
                                      <p:cBhvr>
                                        <p:cTn id="98" dur="500" fill="hold"/>
                                        <p:tgtEl>
                                          <p:spTgt spid="6">
                                            <p:graphicEl>
                                              <a:dgm id="{857B8499-BB6E-47C9-86C0-02F586B98D89}"/>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6">
                                            <p:graphicEl>
                                              <a:dgm id="{AF3ADC80-00F7-4DB8-B8F1-9A708030402F}"/>
                                            </p:graphicEl>
                                          </p:spTgt>
                                        </p:tgtEl>
                                        <p:attrNameLst>
                                          <p:attrName>style.visibility</p:attrName>
                                        </p:attrNameLst>
                                      </p:cBhvr>
                                      <p:to>
                                        <p:strVal val="visible"/>
                                      </p:to>
                                    </p:set>
                                    <p:anim calcmode="lin" valueType="num">
                                      <p:cBhvr>
                                        <p:cTn id="103" dur="500" fill="hold"/>
                                        <p:tgtEl>
                                          <p:spTgt spid="6">
                                            <p:graphicEl>
                                              <a:dgm id="{AF3ADC80-00F7-4DB8-B8F1-9A708030402F}"/>
                                            </p:graphicEl>
                                          </p:spTgt>
                                        </p:tgtEl>
                                        <p:attrNameLst>
                                          <p:attrName>ppt_w</p:attrName>
                                        </p:attrNameLst>
                                      </p:cBhvr>
                                      <p:tavLst>
                                        <p:tav tm="0">
                                          <p:val>
                                            <p:fltVal val="0"/>
                                          </p:val>
                                        </p:tav>
                                        <p:tav tm="100000">
                                          <p:val>
                                            <p:strVal val="#ppt_w"/>
                                          </p:val>
                                        </p:tav>
                                      </p:tavLst>
                                    </p:anim>
                                    <p:anim calcmode="lin" valueType="num">
                                      <p:cBhvr>
                                        <p:cTn id="104" dur="500" fill="hold"/>
                                        <p:tgtEl>
                                          <p:spTgt spid="6">
                                            <p:graphicEl>
                                              <a:dgm id="{AF3ADC80-00F7-4DB8-B8F1-9A708030402F}"/>
                                            </p:graphicEl>
                                          </p:spTgt>
                                        </p:tgtEl>
                                        <p:attrNameLst>
                                          <p:attrName>ppt_h</p:attrName>
                                        </p:attrNameLst>
                                      </p:cBhvr>
                                      <p:tavLst>
                                        <p:tav tm="0">
                                          <p:val>
                                            <p:fltVal val="0"/>
                                          </p:val>
                                        </p:tav>
                                        <p:tav tm="100000">
                                          <p:val>
                                            <p:strVal val="#ppt_h"/>
                                          </p:val>
                                        </p:tav>
                                      </p:tavLst>
                                    </p:anim>
                                    <p:animEffect transition="in" filter="fade">
                                      <p:cBhvr>
                                        <p:cTn id="105" dur="500"/>
                                        <p:tgtEl>
                                          <p:spTgt spid="6">
                                            <p:graphicEl>
                                              <a:dgm id="{AF3ADC80-00F7-4DB8-B8F1-9A708030402F}"/>
                                            </p:graphicEl>
                                          </p:spTgt>
                                        </p:tgtEl>
                                      </p:cBhvr>
                                    </p:animEffect>
                                    <p:anim calcmode="lin" valueType="num">
                                      <p:cBhvr>
                                        <p:cTn id="106" dur="500" fill="hold"/>
                                        <p:tgtEl>
                                          <p:spTgt spid="6">
                                            <p:graphicEl>
                                              <a:dgm id="{AF3ADC80-00F7-4DB8-B8F1-9A708030402F}"/>
                                            </p:graphicEl>
                                          </p:spTgt>
                                        </p:tgtEl>
                                        <p:attrNameLst>
                                          <p:attrName>ppt_x</p:attrName>
                                        </p:attrNameLst>
                                      </p:cBhvr>
                                      <p:tavLst>
                                        <p:tav tm="0">
                                          <p:val>
                                            <p:fltVal val="0.5"/>
                                          </p:val>
                                        </p:tav>
                                        <p:tav tm="100000">
                                          <p:val>
                                            <p:strVal val="#ppt_x"/>
                                          </p:val>
                                        </p:tav>
                                      </p:tavLst>
                                    </p:anim>
                                    <p:anim calcmode="lin" valueType="num">
                                      <p:cBhvr>
                                        <p:cTn id="107" dur="500" fill="hold"/>
                                        <p:tgtEl>
                                          <p:spTgt spid="6">
                                            <p:graphicEl>
                                              <a:dgm id="{AF3ADC80-00F7-4DB8-B8F1-9A708030402F}"/>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6">
                                            <p:graphicEl>
                                              <a:dgm id="{9512B081-3227-46E3-B63A-4D9DE72CAB84}"/>
                                            </p:graphicEl>
                                          </p:spTgt>
                                        </p:tgtEl>
                                        <p:attrNameLst>
                                          <p:attrName>style.visibility</p:attrName>
                                        </p:attrNameLst>
                                      </p:cBhvr>
                                      <p:to>
                                        <p:strVal val="visible"/>
                                      </p:to>
                                    </p:set>
                                    <p:anim calcmode="lin" valueType="num">
                                      <p:cBhvr>
                                        <p:cTn id="110" dur="500" fill="hold"/>
                                        <p:tgtEl>
                                          <p:spTgt spid="6">
                                            <p:graphicEl>
                                              <a:dgm id="{9512B081-3227-46E3-B63A-4D9DE72CAB84}"/>
                                            </p:graphicEl>
                                          </p:spTgt>
                                        </p:tgtEl>
                                        <p:attrNameLst>
                                          <p:attrName>ppt_w</p:attrName>
                                        </p:attrNameLst>
                                      </p:cBhvr>
                                      <p:tavLst>
                                        <p:tav tm="0">
                                          <p:val>
                                            <p:fltVal val="0"/>
                                          </p:val>
                                        </p:tav>
                                        <p:tav tm="100000">
                                          <p:val>
                                            <p:strVal val="#ppt_w"/>
                                          </p:val>
                                        </p:tav>
                                      </p:tavLst>
                                    </p:anim>
                                    <p:anim calcmode="lin" valueType="num">
                                      <p:cBhvr>
                                        <p:cTn id="111" dur="500" fill="hold"/>
                                        <p:tgtEl>
                                          <p:spTgt spid="6">
                                            <p:graphicEl>
                                              <a:dgm id="{9512B081-3227-46E3-B63A-4D9DE72CAB84}"/>
                                            </p:graphicEl>
                                          </p:spTgt>
                                        </p:tgtEl>
                                        <p:attrNameLst>
                                          <p:attrName>ppt_h</p:attrName>
                                        </p:attrNameLst>
                                      </p:cBhvr>
                                      <p:tavLst>
                                        <p:tav tm="0">
                                          <p:val>
                                            <p:fltVal val="0"/>
                                          </p:val>
                                        </p:tav>
                                        <p:tav tm="100000">
                                          <p:val>
                                            <p:strVal val="#ppt_h"/>
                                          </p:val>
                                        </p:tav>
                                      </p:tavLst>
                                    </p:anim>
                                    <p:animEffect transition="in" filter="fade">
                                      <p:cBhvr>
                                        <p:cTn id="112" dur="500"/>
                                        <p:tgtEl>
                                          <p:spTgt spid="6">
                                            <p:graphicEl>
                                              <a:dgm id="{9512B081-3227-46E3-B63A-4D9DE72CAB84}"/>
                                            </p:graphicEl>
                                          </p:spTgt>
                                        </p:tgtEl>
                                      </p:cBhvr>
                                    </p:animEffect>
                                    <p:anim calcmode="lin" valueType="num">
                                      <p:cBhvr>
                                        <p:cTn id="113" dur="500" fill="hold"/>
                                        <p:tgtEl>
                                          <p:spTgt spid="6">
                                            <p:graphicEl>
                                              <a:dgm id="{9512B081-3227-46E3-B63A-4D9DE72CAB84}"/>
                                            </p:graphicEl>
                                          </p:spTgt>
                                        </p:tgtEl>
                                        <p:attrNameLst>
                                          <p:attrName>ppt_x</p:attrName>
                                        </p:attrNameLst>
                                      </p:cBhvr>
                                      <p:tavLst>
                                        <p:tav tm="0">
                                          <p:val>
                                            <p:fltVal val="0.5"/>
                                          </p:val>
                                        </p:tav>
                                        <p:tav tm="100000">
                                          <p:val>
                                            <p:strVal val="#ppt_x"/>
                                          </p:val>
                                        </p:tav>
                                      </p:tavLst>
                                    </p:anim>
                                    <p:anim calcmode="lin" valueType="num">
                                      <p:cBhvr>
                                        <p:cTn id="114" dur="500" fill="hold"/>
                                        <p:tgtEl>
                                          <p:spTgt spid="6">
                                            <p:graphicEl>
                                              <a:dgm id="{9512B081-3227-46E3-B63A-4D9DE72CAB84}"/>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936F457-E231-4D08-8460-876A8A5EFF6F}"/>
              </a:ext>
            </a:extLst>
          </p:cNvPr>
          <p:cNvSpPr/>
          <p:nvPr/>
        </p:nvSpPr>
        <p:spPr>
          <a:xfrm>
            <a:off x="1" y="0"/>
            <a:ext cx="9143998" cy="769441"/>
          </a:xfrm>
          <a:prstGeom prst="rect">
            <a:avLst/>
          </a:prstGeom>
        </p:spPr>
        <p:txBody>
          <a:bodyPr wrap="square">
            <a:spAutoFit/>
          </a:bodyPr>
          <a:lstStyle/>
          <a:p>
            <a:pPr algn="ctr"/>
            <a:r>
              <a:rPr lang="ro-RO" sz="4400" b="1" spc="60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MISIUNEA</a:t>
            </a:r>
            <a:endParaRPr lang="ro-RO" sz="4400" b="1" spc="60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xmlns="" id="{8705FB64-A63A-4A61-8C4F-05BADB2D548E}"/>
              </a:ext>
            </a:extLst>
          </p:cNvPr>
          <p:cNvSpPr/>
          <p:nvPr/>
        </p:nvSpPr>
        <p:spPr>
          <a:xfrm>
            <a:off x="304801" y="651693"/>
            <a:ext cx="8599054" cy="646331"/>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chemeClr val="accent1">
                    <a:lumMod val="50000"/>
                  </a:schemeClr>
                </a:solidFill>
                <a:latin typeface="Comic Sans MS" panose="030F0702030302020204" pitchFamily="66" charset="0"/>
              </a:rPr>
              <a:t>„Prin </a:t>
            </a:r>
            <a:r>
              <a:rPr lang="ro-RO" b="1" dirty="0" smtClean="0">
                <a:solidFill>
                  <a:schemeClr val="accent1">
                    <a:lumMod val="50000"/>
                  </a:schemeClr>
                </a:solidFill>
                <a:latin typeface="Comic Sans MS" panose="030F0702030302020204" pitchFamily="66" charset="0"/>
              </a:rPr>
              <a:t>urmare, duceţi‑vă şi faceţi ucenici din toate neamurile, botezându‑i în Numele Tatălui, al Fiului şi al Duhului Sfânt” </a:t>
            </a:r>
            <a:r>
              <a:rPr lang="ro-RO" sz="1600" b="1" dirty="0" smtClean="0">
                <a:solidFill>
                  <a:schemeClr val="accent1">
                    <a:lumMod val="50000"/>
                  </a:schemeClr>
                </a:solidFill>
                <a:latin typeface="Comic Sans MS" panose="030F0702030302020204" pitchFamily="66" charset="0"/>
              </a:rPr>
              <a:t>(Matei 28:19)</a:t>
            </a:r>
            <a:endParaRPr lang="ro-RO" b="1" dirty="0">
              <a:solidFill>
                <a:schemeClr val="accent1">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FDDA8FD2-7F04-43A7-97BF-D81EB0E394E2}"/>
              </a:ext>
            </a:extLst>
          </p:cNvPr>
          <p:cNvSpPr txBox="1"/>
          <p:nvPr/>
        </p:nvSpPr>
        <p:spPr>
          <a:xfrm>
            <a:off x="98691" y="1298024"/>
            <a:ext cx="8656327" cy="1092607"/>
          </a:xfrm>
          <a:prstGeom prst="rect">
            <a:avLst/>
          </a:prstGeom>
          <a:noFill/>
        </p:spPr>
        <p:txBody>
          <a:bodyPr wrap="square" rtlCol="0">
            <a:spAutoFit/>
          </a:bodyPr>
          <a:lstStyle/>
          <a:p>
            <a:pPr>
              <a:spcBef>
                <a:spcPts val="600"/>
              </a:spcBef>
            </a:pPr>
            <a:r>
              <a:rPr lang="ro-RO" sz="2000" b="1"/>
              <a:t>A avea un obiectiv comun face ca persoanele să se unească </a:t>
            </a:r>
            <a:r>
              <a:rPr lang="ro-RO" sz="2000" b="1" smtClean="0"/>
              <a:t>şi </a:t>
            </a:r>
            <a:r>
              <a:rPr lang="ro-RO" sz="2000" b="1"/>
              <a:t>să lucreze împreună pentru atingerea acelui obiectiv. </a:t>
            </a:r>
            <a:endParaRPr lang="ro-RO" sz="2000" b="1" smtClean="0"/>
          </a:p>
          <a:p>
            <a:pPr>
              <a:spcBef>
                <a:spcPts val="600"/>
              </a:spcBef>
            </a:pPr>
            <a:r>
              <a:rPr lang="ro-RO" sz="2000" b="1" smtClean="0"/>
              <a:t>Ce </a:t>
            </a:r>
            <a:r>
              <a:rPr lang="ro-RO" sz="2000" b="1"/>
              <a:t>obiectiv comun avem noi, ca </a:t>
            </a:r>
            <a:r>
              <a:rPr lang="ro-RO" sz="2000" b="1" smtClean="0"/>
              <a:t>şi biserică?</a:t>
            </a:r>
            <a:endParaRPr lang="ro-RO" sz="2000" b="1"/>
          </a:p>
        </p:txBody>
      </p:sp>
      <p:pic>
        <p:nvPicPr>
          <p:cNvPr id="6" name="Imagen 5" descr="Imagen que contiene persona, hombre, exterior&#10;&#10;Descripción generada con confianza muy alta">
            <a:extLst>
              <a:ext uri="{FF2B5EF4-FFF2-40B4-BE49-F238E27FC236}">
                <a16:creationId xmlns:a16="http://schemas.microsoft.com/office/drawing/2014/main" xmlns="" id="{92FBECFE-1487-433D-8A68-AF042978C85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572000" y="1724417"/>
            <a:ext cx="4484912" cy="5043857"/>
          </a:xfrm>
          <a:prstGeom prst="rect">
            <a:avLst/>
          </a:prstGeom>
          <a:effectLst>
            <a:outerShdw blurRad="50800" dist="38100" dir="13500000" algn="br" rotWithShape="0">
              <a:prstClr val="black">
                <a:alpha val="40000"/>
              </a:prstClr>
            </a:outerShdw>
          </a:effectLst>
        </p:spPr>
      </p:pic>
      <p:sp>
        <p:nvSpPr>
          <p:cNvPr id="7" name="Rectángulo 6">
            <a:extLst>
              <a:ext uri="{FF2B5EF4-FFF2-40B4-BE49-F238E27FC236}">
                <a16:creationId xmlns:a16="http://schemas.microsoft.com/office/drawing/2014/main" xmlns="" id="{5F432DEB-222B-4DA2-9FBC-FFEF99AD7456}"/>
              </a:ext>
            </a:extLst>
          </p:cNvPr>
          <p:cNvSpPr/>
          <p:nvPr/>
        </p:nvSpPr>
        <p:spPr>
          <a:xfrm>
            <a:off x="98691" y="2455794"/>
            <a:ext cx="4377509" cy="4247317"/>
          </a:xfrm>
          <a:prstGeom prst="rect">
            <a:avLst/>
          </a:prstGeom>
        </p:spPr>
        <p:txBody>
          <a:bodyPr wrap="square">
            <a:spAutoFit/>
          </a:bodyPr>
          <a:lstStyle/>
          <a:p>
            <a:pPr>
              <a:spcBef>
                <a:spcPts val="600"/>
              </a:spcBef>
            </a:pPr>
            <a:r>
              <a:rPr lang="ro-RO" sz="2000" b="1"/>
              <a:t>A ne </a:t>
            </a:r>
            <a:r>
              <a:rPr lang="ro-RO" sz="2000" b="1" smtClean="0"/>
              <a:t>aduna </a:t>
            </a:r>
            <a:r>
              <a:rPr lang="ro-RO" sz="2000" b="1"/>
              <a:t>pentru a ne consolida prietenia sau a ne întări reciproc în </a:t>
            </a:r>
            <a:r>
              <a:rPr lang="ro-RO" sz="2000" b="1" smtClean="0"/>
              <a:t>credinţa noastră, nu </a:t>
            </a:r>
            <a:r>
              <a:rPr lang="ro-RO" sz="2000" b="1"/>
              <a:t>este un obiectiv, ci rezultatul </a:t>
            </a:r>
            <a:r>
              <a:rPr lang="ro-RO" sz="2000" b="1" smtClean="0"/>
              <a:t>împărtăşirii aceleiaşi </a:t>
            </a:r>
            <a:r>
              <a:rPr lang="ro-RO" sz="2000" b="1"/>
              <a:t>misiuni. </a:t>
            </a:r>
          </a:p>
          <a:p>
            <a:pPr>
              <a:spcBef>
                <a:spcPts val="600"/>
              </a:spcBef>
            </a:pPr>
            <a:r>
              <a:rPr lang="ro-RO" sz="2000" b="1"/>
              <a:t>Misiunea care ne </a:t>
            </a:r>
            <a:r>
              <a:rPr lang="ro-RO" sz="2000" b="1" smtClean="0"/>
              <a:t>uneşte </a:t>
            </a:r>
            <a:r>
              <a:rPr lang="ro-RO" sz="2000" b="1"/>
              <a:t>este să facem ucenici pentru Hristos. Să mergem la cei care nu Îl cunosc încă pe Isus, să îi botezăm </a:t>
            </a:r>
            <a:r>
              <a:rPr lang="ro-RO" sz="2000" b="1" smtClean="0"/>
              <a:t>şi </a:t>
            </a:r>
            <a:r>
              <a:rPr lang="ro-RO" sz="2000" b="1"/>
              <a:t>să îi </a:t>
            </a:r>
            <a:r>
              <a:rPr lang="ro-RO" sz="2000" b="1" smtClean="0"/>
              <a:t>învăţăm </a:t>
            </a:r>
            <a:r>
              <a:rPr lang="ro-RO" sz="2000" b="1"/>
              <a:t>adevărul. </a:t>
            </a:r>
          </a:p>
          <a:p>
            <a:pPr>
              <a:spcBef>
                <a:spcPts val="600"/>
              </a:spcBef>
            </a:pPr>
            <a:r>
              <a:rPr lang="ro-RO" sz="2000" b="1"/>
              <a:t>La rândul lor, </a:t>
            </a:r>
            <a:r>
              <a:rPr lang="ro-RO" sz="2000" b="1" smtClean="0"/>
              <a:t>aceşti </a:t>
            </a:r>
            <a:r>
              <a:rPr lang="ro-RO" sz="2000" b="1"/>
              <a:t>ucenici vor face noi ucenici, mărind în acest fel marea familie a lui </a:t>
            </a:r>
            <a:r>
              <a:rPr lang="ro-RO" sz="2000" b="1" smtClean="0"/>
              <a:t>Dumnezeu. O </a:t>
            </a:r>
            <a:r>
              <a:rPr lang="ro-RO" sz="2000" b="1"/>
              <a:t>familie unită în </a:t>
            </a:r>
            <a:r>
              <a:rPr lang="ro-RO" sz="2000" b="1" smtClean="0"/>
              <a:t>aceeaşi misiune: predicarea evangheliei.</a:t>
            </a:r>
            <a:endParaRPr lang="ro-RO" sz="2000" b="1"/>
          </a:p>
        </p:txBody>
      </p:sp>
    </p:spTree>
    <p:extLst>
      <p:ext uri="{BB962C8B-B14F-4D97-AF65-F5344CB8AC3E}">
        <p14:creationId xmlns:p14="http://schemas.microsoft.com/office/powerpoint/2010/main" xmlns="" val="378722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left)">
                                      <p:cBhvr>
                                        <p:cTn id="43" dur="500"/>
                                        <p:tgtEl>
                                          <p:spTgt spid="7">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animEffect transition="in" filter="wipe(left)">
                                      <p:cBhvr>
                                        <p:cTn id="48"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F4CA620-86D1-40BF-9031-6C79E8A92286}"/>
              </a:ext>
            </a:extLst>
          </p:cNvPr>
          <p:cNvSpPr/>
          <p:nvPr/>
        </p:nvSpPr>
        <p:spPr>
          <a:xfrm>
            <a:off x="346357" y="1536174"/>
            <a:ext cx="8536385" cy="4339650"/>
          </a:xfrm>
          <a:prstGeom prst="rect">
            <a:avLst/>
          </a:prstGeom>
        </p:spPr>
        <p:txBody>
          <a:bodyPr wrap="square">
            <a:spAutoFit/>
          </a:bodyPr>
          <a:lstStyle/>
          <a:p>
            <a:pPr indent="357188" algn="just">
              <a:spcBef>
                <a:spcPts val="600"/>
              </a:spcBef>
            </a:pPr>
            <a:r>
              <a:rPr lang="ro-RO" sz="2300" dirty="0" smtClean="0">
                <a:latin typeface="Arial Black" panose="020B0A04020102020204" pitchFamily="34" charset="0"/>
              </a:rPr>
              <a:t>„Unii </a:t>
            </a:r>
            <a:r>
              <a:rPr lang="ro-RO" sz="2300" dirty="0">
                <a:latin typeface="Arial Black" panose="020B0A04020102020204" pitchFamily="34" charset="0"/>
              </a:rPr>
              <a:t>au prezentat ideea că atunci când ne vom apropia de timpul </a:t>
            </a:r>
            <a:r>
              <a:rPr lang="ro-RO" sz="2300" dirty="0" smtClean="0">
                <a:latin typeface="Arial Black" panose="020B0A04020102020204" pitchFamily="34" charset="0"/>
              </a:rPr>
              <a:t>sfârşitului</a:t>
            </a:r>
            <a:r>
              <a:rPr lang="ro-RO" sz="2300" dirty="0">
                <a:latin typeface="Arial Black" panose="020B0A04020102020204" pitchFamily="34" charset="0"/>
              </a:rPr>
              <a:t>, fiecare fiu al lui Dumnezeu va </a:t>
            </a:r>
            <a:r>
              <a:rPr lang="ro-RO" sz="2300" dirty="0" smtClean="0">
                <a:latin typeface="Arial Black" panose="020B0A04020102020204" pitchFamily="34" charset="0"/>
              </a:rPr>
              <a:t>acţiona </a:t>
            </a:r>
            <a:r>
              <a:rPr lang="ro-RO" sz="2300" dirty="0">
                <a:latin typeface="Arial Black" panose="020B0A04020102020204" pitchFamily="34" charset="0"/>
              </a:rPr>
              <a:t>independent de orice </a:t>
            </a:r>
            <a:r>
              <a:rPr lang="ro-RO" sz="2300" dirty="0" smtClean="0">
                <a:latin typeface="Arial Black" panose="020B0A04020102020204" pitchFamily="34" charset="0"/>
              </a:rPr>
              <a:t>organizaţie </a:t>
            </a:r>
            <a:r>
              <a:rPr lang="ro-RO" sz="2300" dirty="0">
                <a:latin typeface="Arial Black" panose="020B0A04020102020204" pitchFamily="34" charset="0"/>
              </a:rPr>
              <a:t>religioasă. Însă am fost </a:t>
            </a:r>
            <a:r>
              <a:rPr lang="ro-RO" sz="2300" dirty="0" smtClean="0">
                <a:latin typeface="Arial Black" panose="020B0A04020102020204" pitchFamily="34" charset="0"/>
              </a:rPr>
              <a:t>instruită </a:t>
            </a:r>
            <a:r>
              <a:rPr lang="ro-RO" sz="2300" dirty="0">
                <a:latin typeface="Arial Black" panose="020B0A04020102020204" pitchFamily="34" charset="0"/>
              </a:rPr>
              <a:t>de Domnul că în această lucrare nu există ceva precum </a:t>
            </a:r>
            <a:r>
              <a:rPr lang="ro-RO" sz="2300" dirty="0" smtClean="0">
                <a:latin typeface="Arial Black" panose="020B0A04020102020204" pitchFamily="34" charset="0"/>
              </a:rPr>
              <a:t>independenţa </a:t>
            </a:r>
            <a:r>
              <a:rPr lang="ro-RO" sz="2300" dirty="0">
                <a:latin typeface="Arial Black" panose="020B0A04020102020204" pitchFamily="34" charset="0"/>
              </a:rPr>
              <a:t>în </a:t>
            </a:r>
            <a:r>
              <a:rPr lang="ro-RO" sz="2300" dirty="0" smtClean="0">
                <a:latin typeface="Arial Black" panose="020B0A04020102020204" pitchFamily="34" charset="0"/>
              </a:rPr>
              <a:t>acţiune </a:t>
            </a:r>
            <a:r>
              <a:rPr lang="ro-RO" sz="2300" dirty="0">
                <a:latin typeface="Arial Black" panose="020B0A04020102020204" pitchFamily="34" charset="0"/>
              </a:rPr>
              <a:t>pentru fiecare om. Stelele din cer, toate, </a:t>
            </a:r>
            <a:r>
              <a:rPr lang="ro-RO" sz="2300" dirty="0" smtClean="0">
                <a:latin typeface="Arial Black" panose="020B0A04020102020204" pitchFamily="34" charset="0"/>
              </a:rPr>
              <a:t>acţionează </a:t>
            </a:r>
            <a:r>
              <a:rPr lang="ro-RO" sz="2300" dirty="0">
                <a:latin typeface="Arial Black" panose="020B0A04020102020204" pitchFamily="34" charset="0"/>
              </a:rPr>
              <a:t>după o </a:t>
            </a:r>
            <a:r>
              <a:rPr lang="ro-RO" sz="2300" dirty="0" smtClean="0">
                <a:latin typeface="Arial Black" panose="020B0A04020102020204" pitchFamily="34" charset="0"/>
              </a:rPr>
              <a:t>lege; fiecare influenţează </a:t>
            </a:r>
            <a:r>
              <a:rPr lang="ro-RO" sz="2300" dirty="0">
                <a:latin typeface="Arial Black" panose="020B0A04020102020204" pitchFamily="34" charset="0"/>
              </a:rPr>
              <a:t>o alta pentru a face voia lui </a:t>
            </a:r>
            <a:r>
              <a:rPr lang="ro-RO" sz="2300" dirty="0" smtClean="0">
                <a:latin typeface="Arial Black" panose="020B0A04020102020204" pitchFamily="34" charset="0"/>
              </a:rPr>
              <a:t>Dumnezeu, manifestând </a:t>
            </a:r>
            <a:r>
              <a:rPr lang="ro-RO" sz="2300" dirty="0">
                <a:latin typeface="Arial Black" panose="020B0A04020102020204" pitchFamily="34" charset="0"/>
              </a:rPr>
              <a:t>o </a:t>
            </a:r>
            <a:r>
              <a:rPr lang="ro-RO" sz="2300" dirty="0" smtClean="0">
                <a:latin typeface="Arial Black" panose="020B0A04020102020204" pitchFamily="34" charset="0"/>
              </a:rPr>
              <a:t>ascultare </a:t>
            </a:r>
            <a:r>
              <a:rPr lang="ro-RO" sz="2300" dirty="0">
                <a:latin typeface="Arial Black" panose="020B0A04020102020204" pitchFamily="34" charset="0"/>
              </a:rPr>
              <a:t>profundă de legea care le controlează </a:t>
            </a:r>
            <a:r>
              <a:rPr lang="ro-RO" sz="2300" dirty="0" smtClean="0">
                <a:latin typeface="Arial Black" panose="020B0A04020102020204" pitchFamily="34" charset="0"/>
              </a:rPr>
              <a:t>acţiunile</a:t>
            </a:r>
            <a:r>
              <a:rPr lang="ro-RO" sz="2300" dirty="0">
                <a:latin typeface="Arial Black" panose="020B0A04020102020204" pitchFamily="34" charset="0"/>
              </a:rPr>
              <a:t>. Cu scopul de a face lucrarea lui Dumnezeu să progreseze în mod sănătos </a:t>
            </a:r>
            <a:r>
              <a:rPr lang="ro-RO" sz="2300" dirty="0" smtClean="0">
                <a:latin typeface="Arial Black" panose="020B0A04020102020204" pitchFamily="34" charset="0"/>
              </a:rPr>
              <a:t>şi </a:t>
            </a:r>
            <a:r>
              <a:rPr lang="ro-RO" sz="2300" dirty="0">
                <a:latin typeface="Arial Black" panose="020B0A04020102020204" pitchFamily="34" charset="0"/>
              </a:rPr>
              <a:t>puternic, poporul său trebuie să fie unit</a:t>
            </a:r>
            <a:r>
              <a:rPr lang="ro-RO" sz="2300" dirty="0" smtClean="0">
                <a:latin typeface="Arial Black" panose="020B0A04020102020204" pitchFamily="34" charset="0"/>
              </a:rPr>
              <a:t>.”</a:t>
            </a:r>
            <a:endParaRPr lang="ro-RO" sz="2300" dirty="0">
              <a:latin typeface="Arial Black" panose="020B0A04020102020204" pitchFamily="34" charset="0"/>
            </a:endParaRPr>
          </a:p>
        </p:txBody>
      </p:sp>
      <p:sp>
        <p:nvSpPr>
          <p:cNvPr id="3" name="CuadroTexto 2">
            <a:extLst>
              <a:ext uri="{FF2B5EF4-FFF2-40B4-BE49-F238E27FC236}">
                <a16:creationId xmlns:a16="http://schemas.microsoft.com/office/drawing/2014/main" xmlns="" id="{743E4994-47F2-44F7-9F4F-4AE601B09A43}"/>
              </a:ext>
            </a:extLst>
          </p:cNvPr>
          <p:cNvSpPr txBox="1"/>
          <p:nvPr/>
        </p:nvSpPr>
        <p:spPr>
          <a:xfrm>
            <a:off x="4932110" y="6060489"/>
            <a:ext cx="3950632" cy="369332"/>
          </a:xfrm>
          <a:prstGeom prst="rect">
            <a:avLst/>
          </a:prstGeom>
          <a:noFill/>
        </p:spPr>
        <p:txBody>
          <a:bodyPr wrap="none" rtlCol="0">
            <a:spAutoFit/>
          </a:bodyPr>
          <a:lstStyle/>
          <a:p>
            <a:pPr algn="r"/>
            <a:r>
              <a:rPr lang="ro-RO" b="1" smtClean="0"/>
              <a:t>E.G.W</a:t>
            </a:r>
            <a:r>
              <a:rPr lang="ro-RO" b="1" smtClean="0"/>
              <a:t>. </a:t>
            </a:r>
            <a:r>
              <a:rPr lang="ro-RO" b="1" smtClean="0"/>
              <a:t>(Mărturii </a:t>
            </a:r>
            <a:r>
              <a:rPr lang="ro-RO" b="1"/>
              <a:t>selecte, </a:t>
            </a:r>
            <a:r>
              <a:rPr lang="ro-RO" b="1"/>
              <a:t>vol</a:t>
            </a:r>
            <a:r>
              <a:rPr lang="ro-RO" b="1" smtClean="0"/>
              <a:t>.</a:t>
            </a:r>
            <a:r>
              <a:rPr lang="ro-RO" b="1" smtClean="0"/>
              <a:t> 3</a:t>
            </a:r>
            <a:r>
              <a:rPr lang="ro-RO" b="1" smtClean="0"/>
              <a:t>, </a:t>
            </a:r>
            <a:r>
              <a:rPr lang="ro-RO" b="1" smtClean="0"/>
              <a:t>pa</a:t>
            </a:r>
            <a:r>
              <a:rPr lang="ro-RO" b="1" smtClean="0"/>
              <a:t>g. 28)</a:t>
            </a:r>
            <a:endParaRPr lang="ro-RO" b="1"/>
          </a:p>
        </p:txBody>
      </p:sp>
    </p:spTree>
    <p:extLst>
      <p:ext uri="{BB962C8B-B14F-4D97-AF65-F5344CB8AC3E}">
        <p14:creationId xmlns:p14="http://schemas.microsoft.com/office/powerpoint/2010/main" xmlns="" val="3673735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TotalTime>
  <Words>936</Words>
  <Application>Microsoft Office PowerPoint</Application>
  <PresentationFormat>Expunere pe ecran (4:3)</PresentationFormat>
  <Paragraphs>54</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Organizatia bisericii si unitatea</dc:title>
  <dc:subject>Studiu Biblic, Trim. IV, 2018 – Unitatea in Hristos</dc:subject>
  <dc:creator>Sergio Fustero Carreras</dc:creator>
  <cp:keywords>http://www.fustero.net/es/index_ro.php</cp:keywords>
  <cp:lastModifiedBy>Administrator</cp:lastModifiedBy>
  <cp:revision>75</cp:revision>
  <dcterms:created xsi:type="dcterms:W3CDTF">2018-11-11T15:57:18Z</dcterms:created>
  <dcterms:modified xsi:type="dcterms:W3CDTF">2018-12-21T08:44:48Z</dcterms:modified>
</cp:coreProperties>
</file>