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56" r:id="rId3"/>
    <p:sldId id="266" r:id="rId4"/>
    <p:sldId id="265" r:id="rId5"/>
    <p:sldId id="258" r:id="rId6"/>
    <p:sldId id="259" r:id="rId7"/>
    <p:sldId id="260" r:id="rId8"/>
    <p:sldId id="261" r:id="rId9"/>
    <p:sldId id="262" r:id="rId10"/>
    <p:sldId id="263" r:id="rId11"/>
  </p:sldIdLst>
  <p:sldSz cx="9144000" cy="6858000" type="screen4x3"/>
  <p:notesSz cx="6858000" cy="9144000"/>
  <p:embeddedFontLst>
    <p:embeddedFont>
      <p:font typeface="Calibri" pitchFamily="34" charset="0"/>
      <p:regular r:id="rId12"/>
      <p:bold r:id="rId13"/>
      <p:italic r:id="rId14"/>
      <p:boldItalic r:id="rId15"/>
    </p:embeddedFont>
    <p:embeddedFont>
      <p:font typeface="Cooper Black" pitchFamily="18" charset="0"/>
      <p:regular r:id="rId16"/>
    </p:embeddedFont>
    <p:embeddedFont>
      <p:font typeface="Comic Sans MS" pitchFamily="66" charset="0"/>
      <p:regular r:id="rId17"/>
      <p:bold r:id="rId18"/>
    </p:embeddedFont>
    <p:embeddedFont>
      <p:font typeface="Calibri Light" pitchFamily="34" charset="0"/>
      <p:regular r:id="rId19"/>
      <p: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443A27"/>
    <a:srgbClr val="FFFF66"/>
    <a:srgbClr val="642F08"/>
    <a:srgbClr val="F19148"/>
    <a:srgbClr val="FAE2B8"/>
    <a:srgbClr val="926F00"/>
    <a:srgbClr val="80560A"/>
    <a:srgbClr val="F2B854"/>
    <a:srgbClr val="FCEFD8"/>
    <a:srgbClr val="313F2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40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D379853-A00D-43D4-8B47-5A73174B2170}" type="datetimeFigureOut">
              <a:rPr lang="es-ES" smtClean="0"/>
              <a:pPr/>
              <a:t>20/10/2018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16FC57D-8BA2-4CDC-A7BF-5340B1B9529F}" type="slidenum">
              <a:rPr lang="es-ES" smtClean="0"/>
              <a:pPr/>
              <a:t>‹#›</a:t>
            </a:fld>
            <a:endParaRPr lang="es-ES"/>
          </a:p>
        </p:txBody>
      </p:sp>
    </p:spTree>
    <p:extLst>
      <p:ext uri="{BB962C8B-B14F-4D97-AF65-F5344CB8AC3E}">
        <p14:creationId xmlns="" xmlns:p14="http://schemas.microsoft.com/office/powerpoint/2010/main" val="30961588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D379853-A00D-43D4-8B47-5A73174B2170}" type="datetimeFigureOut">
              <a:rPr lang="es-ES" smtClean="0"/>
              <a:pPr/>
              <a:t>20/10/2018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16FC57D-8BA2-4CDC-A7BF-5340B1B9529F}" type="slidenum">
              <a:rPr lang="es-ES" smtClean="0"/>
              <a:pPr/>
              <a:t>‹#›</a:t>
            </a:fld>
            <a:endParaRPr lang="es-ES"/>
          </a:p>
        </p:txBody>
      </p:sp>
    </p:spTree>
    <p:extLst>
      <p:ext uri="{BB962C8B-B14F-4D97-AF65-F5344CB8AC3E}">
        <p14:creationId xmlns="" xmlns:p14="http://schemas.microsoft.com/office/powerpoint/2010/main" val="11046544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D379853-A00D-43D4-8B47-5A73174B2170}" type="datetimeFigureOut">
              <a:rPr lang="es-ES" smtClean="0"/>
              <a:pPr/>
              <a:t>20/10/2018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16FC57D-8BA2-4CDC-A7BF-5340B1B9529F}" type="slidenum">
              <a:rPr lang="es-ES" smtClean="0"/>
              <a:pPr/>
              <a:t>‹#›</a:t>
            </a:fld>
            <a:endParaRPr lang="es-ES"/>
          </a:p>
        </p:txBody>
      </p:sp>
    </p:spTree>
    <p:extLst>
      <p:ext uri="{BB962C8B-B14F-4D97-AF65-F5344CB8AC3E}">
        <p14:creationId xmlns="" xmlns:p14="http://schemas.microsoft.com/office/powerpoint/2010/main" val="7798020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0DABC2-F74B-4132-82FF-C4EB44BAE6BE}" type="datetimeFigureOut">
              <a:rPr lang="es-ES" smtClean="0">
                <a:solidFill>
                  <a:prstClr val="black">
                    <a:tint val="75000"/>
                  </a:prstClr>
                </a:solidFill>
              </a:rPr>
              <a:pPr/>
              <a:t>20/10/2018</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9DFBFEF8-29BB-4EAA-B035-F00E8256F516}"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3134210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D379853-A00D-43D4-8B47-5A73174B2170}" type="datetimeFigureOut">
              <a:rPr lang="es-ES" smtClean="0"/>
              <a:pPr/>
              <a:t>20/10/2018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16FC57D-8BA2-4CDC-A7BF-5340B1B9529F}" type="slidenum">
              <a:rPr lang="es-ES" smtClean="0"/>
              <a:pPr/>
              <a:t>‹#›</a:t>
            </a:fld>
            <a:endParaRPr lang="es-ES"/>
          </a:p>
        </p:txBody>
      </p:sp>
    </p:spTree>
    <p:extLst>
      <p:ext uri="{BB962C8B-B14F-4D97-AF65-F5344CB8AC3E}">
        <p14:creationId xmlns="" xmlns:p14="http://schemas.microsoft.com/office/powerpoint/2010/main" val="6070803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FD379853-A00D-43D4-8B47-5A73174B2170}" type="datetimeFigureOut">
              <a:rPr lang="es-ES" smtClean="0"/>
              <a:pPr/>
              <a:t>20/10/2018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16FC57D-8BA2-4CDC-A7BF-5340B1B9529F}" type="slidenum">
              <a:rPr lang="es-ES" smtClean="0"/>
              <a:pPr/>
              <a:t>‹#›</a:t>
            </a:fld>
            <a:endParaRPr lang="es-ES"/>
          </a:p>
        </p:txBody>
      </p:sp>
    </p:spTree>
    <p:extLst>
      <p:ext uri="{BB962C8B-B14F-4D97-AF65-F5344CB8AC3E}">
        <p14:creationId xmlns="" xmlns:p14="http://schemas.microsoft.com/office/powerpoint/2010/main" val="5805621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D379853-A00D-43D4-8B47-5A73174B2170}" type="datetimeFigureOut">
              <a:rPr lang="es-ES" smtClean="0"/>
              <a:pPr/>
              <a:t>20/10/2018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16FC57D-8BA2-4CDC-A7BF-5340B1B9529F}" type="slidenum">
              <a:rPr lang="es-ES" smtClean="0"/>
              <a:pPr/>
              <a:t>‹#›</a:t>
            </a:fld>
            <a:endParaRPr lang="es-ES"/>
          </a:p>
        </p:txBody>
      </p:sp>
    </p:spTree>
    <p:extLst>
      <p:ext uri="{BB962C8B-B14F-4D97-AF65-F5344CB8AC3E}">
        <p14:creationId xmlns="" xmlns:p14="http://schemas.microsoft.com/office/powerpoint/2010/main" val="12353687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D379853-A00D-43D4-8B47-5A73174B2170}" type="datetimeFigureOut">
              <a:rPr lang="es-ES" smtClean="0"/>
              <a:pPr/>
              <a:t>20/10/2018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16FC57D-8BA2-4CDC-A7BF-5340B1B9529F}" type="slidenum">
              <a:rPr lang="es-ES" smtClean="0"/>
              <a:pPr/>
              <a:t>‹#›</a:t>
            </a:fld>
            <a:endParaRPr lang="es-ES"/>
          </a:p>
        </p:txBody>
      </p:sp>
    </p:spTree>
    <p:extLst>
      <p:ext uri="{BB962C8B-B14F-4D97-AF65-F5344CB8AC3E}">
        <p14:creationId xmlns="" xmlns:p14="http://schemas.microsoft.com/office/powerpoint/2010/main" val="8534330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D379853-A00D-43D4-8B47-5A73174B2170}" type="datetimeFigureOut">
              <a:rPr lang="es-ES" smtClean="0"/>
              <a:pPr/>
              <a:t>20/10/2018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16FC57D-8BA2-4CDC-A7BF-5340B1B9529F}" type="slidenum">
              <a:rPr lang="es-ES" smtClean="0"/>
              <a:pPr/>
              <a:t>‹#›</a:t>
            </a:fld>
            <a:endParaRPr lang="es-ES"/>
          </a:p>
        </p:txBody>
      </p:sp>
    </p:spTree>
    <p:extLst>
      <p:ext uri="{BB962C8B-B14F-4D97-AF65-F5344CB8AC3E}">
        <p14:creationId xmlns="" xmlns:p14="http://schemas.microsoft.com/office/powerpoint/2010/main" val="26605044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379853-A00D-43D4-8B47-5A73174B2170}" type="datetimeFigureOut">
              <a:rPr lang="es-ES" smtClean="0"/>
              <a:pPr/>
              <a:t>20/10/2018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16FC57D-8BA2-4CDC-A7BF-5340B1B9529F}" type="slidenum">
              <a:rPr lang="es-ES" smtClean="0"/>
              <a:pPr/>
              <a:t>‹#›</a:t>
            </a:fld>
            <a:endParaRPr lang="es-ES"/>
          </a:p>
        </p:txBody>
      </p:sp>
    </p:spTree>
    <p:extLst>
      <p:ext uri="{BB962C8B-B14F-4D97-AF65-F5344CB8AC3E}">
        <p14:creationId xmlns="" xmlns:p14="http://schemas.microsoft.com/office/powerpoint/2010/main" val="26827066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FD379853-A00D-43D4-8B47-5A73174B2170}" type="datetimeFigureOut">
              <a:rPr lang="es-ES" smtClean="0"/>
              <a:pPr/>
              <a:t>20/10/2018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16FC57D-8BA2-4CDC-A7BF-5340B1B9529F}" type="slidenum">
              <a:rPr lang="es-ES" smtClean="0"/>
              <a:pPr/>
              <a:t>‹#›</a:t>
            </a:fld>
            <a:endParaRPr lang="es-ES"/>
          </a:p>
        </p:txBody>
      </p:sp>
    </p:spTree>
    <p:extLst>
      <p:ext uri="{BB962C8B-B14F-4D97-AF65-F5344CB8AC3E}">
        <p14:creationId xmlns="" xmlns:p14="http://schemas.microsoft.com/office/powerpoint/2010/main" val="5428818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FD379853-A00D-43D4-8B47-5A73174B2170}" type="datetimeFigureOut">
              <a:rPr lang="es-ES" smtClean="0"/>
              <a:pPr/>
              <a:t>20/10/2018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16FC57D-8BA2-4CDC-A7BF-5340B1B9529F}" type="slidenum">
              <a:rPr lang="es-ES" smtClean="0"/>
              <a:pPr/>
              <a:t>‹#›</a:t>
            </a:fld>
            <a:endParaRPr lang="es-ES"/>
          </a:p>
        </p:txBody>
      </p:sp>
    </p:spTree>
    <p:extLst>
      <p:ext uri="{BB962C8B-B14F-4D97-AF65-F5344CB8AC3E}">
        <p14:creationId xmlns="" xmlns:p14="http://schemas.microsoft.com/office/powerpoint/2010/main" val="39087132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379853-A00D-43D4-8B47-5A73174B2170}" type="datetimeFigureOut">
              <a:rPr lang="es-ES" smtClean="0"/>
              <a:pPr/>
              <a:t>20/10/2018</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6FC57D-8BA2-4CDC-A7BF-5340B1B9529F}" type="slidenum">
              <a:rPr lang="es-ES" smtClean="0"/>
              <a:pPr/>
              <a:t>‹#›</a:t>
            </a:fld>
            <a:endParaRPr lang="es-ES"/>
          </a:p>
        </p:txBody>
      </p:sp>
    </p:spTree>
    <p:extLst>
      <p:ext uri="{BB962C8B-B14F-4D97-AF65-F5344CB8AC3E}">
        <p14:creationId xmlns="" xmlns:p14="http://schemas.microsoft.com/office/powerpoint/2010/main" val="27788198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0DABC2-F74B-4132-82FF-C4EB44BAE6BE}" type="datetimeFigureOut">
              <a:rPr lang="es-ES" smtClean="0">
                <a:solidFill>
                  <a:prstClr val="black">
                    <a:tint val="75000"/>
                  </a:prstClr>
                </a:solidFill>
              </a:rPr>
              <a:pPr/>
              <a:t>20/10/2018</a:t>
            </a:fld>
            <a:endParaRPr lang="es-E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FBFEF8-29BB-4EAA-B035-F00E8256F516}"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276705049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25AD3691-BC64-466E-9E34-89804B8B5C48}"/>
              </a:ext>
            </a:extLst>
          </p:cNvPr>
          <p:cNvSpPr txBox="1"/>
          <p:nvPr/>
        </p:nvSpPr>
        <p:spPr>
          <a:xfrm>
            <a:off x="5072334" y="129007"/>
            <a:ext cx="3899137" cy="4662815"/>
          </a:xfrm>
          <a:prstGeom prst="rect">
            <a:avLst/>
          </a:prstGeom>
          <a:noFill/>
        </p:spPr>
        <p:txBody>
          <a:bodyPr wrap="square" rtlCol="0">
            <a:spAutoFit/>
            <a:scene3d>
              <a:camera prst="orthographicFront"/>
              <a:lightRig rig="threePt" dir="t"/>
            </a:scene3d>
            <a:sp3d extrusionH="57150" contourW="44450">
              <a:bevelT w="57150" h="38100" prst="hardEdge"/>
              <a:contourClr>
                <a:schemeClr val="bg2">
                  <a:lumMod val="25000"/>
                </a:schemeClr>
              </a:contourClr>
            </a:sp3d>
          </a:bodyPr>
          <a:lstStyle/>
          <a:p>
            <a:pPr algn="ctr">
              <a:lnSpc>
                <a:spcPct val="150000"/>
              </a:lnSpc>
            </a:pPr>
            <a:r>
              <a:rPr lang="ro-RO" sz="6600" b="1" dirty="0" smtClean="0">
                <a:ln w="12700" cmpd="sng">
                  <a:noFill/>
                  <a:prstDash val="solid"/>
                </a:ln>
                <a:gradFill>
                  <a:gsLst>
                    <a:gs pos="0">
                      <a:srgbClr val="B3873C"/>
                    </a:gs>
                    <a:gs pos="4000">
                      <a:srgbClr val="B3873C"/>
                    </a:gs>
                    <a:gs pos="72000">
                      <a:srgbClr val="EADAC0"/>
                    </a:gs>
                  </a:gsLst>
                  <a:lin ang="5400000"/>
                </a:gradFill>
                <a:effectLst>
                  <a:reflection blurRad="6350" stA="55000" endA="300" endPos="45500" dir="5400000" sy="-100000" algn="bl" rotWithShape="0"/>
                </a:effectLst>
              </a:rPr>
              <a:t>“CA </a:t>
            </a:r>
            <a:r>
              <a:rPr lang="ro-RO" sz="6600" b="1" dirty="0" smtClean="0">
                <a:ln w="12700" cmpd="sng">
                  <a:noFill/>
                  <a:prstDash val="solid"/>
                </a:ln>
                <a:gradFill>
                  <a:gsLst>
                    <a:gs pos="0">
                      <a:srgbClr val="B3873C"/>
                    </a:gs>
                    <a:gs pos="4000">
                      <a:srgbClr val="B3873C"/>
                    </a:gs>
                    <a:gs pos="72000">
                      <a:srgbClr val="EADAC0"/>
                    </a:gs>
                  </a:gsLst>
                  <a:lin ang="5400000"/>
                </a:gradFill>
                <a:effectLst>
                  <a:reflection blurRad="6350" stA="55000" endA="300" endPos="45500" dir="5400000" sy="-100000" algn="bl" rotWithShape="0"/>
                </a:effectLst>
              </a:rPr>
              <a:t>TOŢI </a:t>
            </a:r>
            <a:r>
              <a:rPr lang="ro-RO" sz="6600" b="1" dirty="0" smtClean="0">
                <a:ln w="12700" cmpd="sng">
                  <a:noFill/>
                  <a:prstDash val="solid"/>
                </a:ln>
                <a:gradFill>
                  <a:gsLst>
                    <a:gs pos="0">
                      <a:srgbClr val="B3873C"/>
                    </a:gs>
                    <a:gs pos="4000">
                      <a:srgbClr val="B3873C"/>
                    </a:gs>
                    <a:gs pos="72000">
                      <a:srgbClr val="EADAC0"/>
                    </a:gs>
                  </a:gsLst>
                  <a:lin ang="5400000"/>
                </a:gradFill>
                <a:effectLst>
                  <a:reflection blurRad="6350" stA="55000" endA="300" endPos="45500" dir="5400000" sy="-100000" algn="bl" rotWithShape="0"/>
                </a:effectLst>
              </a:rPr>
              <a:t>SĂ FIE UNA”</a:t>
            </a:r>
            <a:endParaRPr lang="ro-RO" sz="6600" b="1" dirty="0">
              <a:ln w="12700" cmpd="sng">
                <a:noFill/>
                <a:prstDash val="solid"/>
              </a:ln>
              <a:gradFill>
                <a:gsLst>
                  <a:gs pos="0">
                    <a:srgbClr val="B3873C"/>
                  </a:gs>
                  <a:gs pos="4000">
                    <a:srgbClr val="B3873C"/>
                  </a:gs>
                  <a:gs pos="72000">
                    <a:srgbClr val="EADAC0"/>
                  </a:gs>
                </a:gsLst>
                <a:lin ang="5400000"/>
              </a:gradFill>
              <a:effectLst>
                <a:reflection blurRad="6350" stA="55000" endA="300" endPos="45500" dir="5400000" sy="-100000" algn="bl" rotWithShape="0"/>
              </a:effectLst>
            </a:endParaRPr>
          </a:p>
        </p:txBody>
      </p:sp>
      <p:sp>
        <p:nvSpPr>
          <p:cNvPr id="5" name="CuadroTexto 4">
            <a:extLst>
              <a:ext uri="{FF2B5EF4-FFF2-40B4-BE49-F238E27FC236}">
                <a16:creationId xmlns="" xmlns:a16="http://schemas.microsoft.com/office/drawing/2014/main" id="{7749B128-7DA2-4BFD-8C65-8DD4404331B9}"/>
              </a:ext>
            </a:extLst>
          </p:cNvPr>
          <p:cNvSpPr txBox="1"/>
          <p:nvPr/>
        </p:nvSpPr>
        <p:spPr>
          <a:xfrm>
            <a:off x="5514032" y="6488668"/>
            <a:ext cx="3629968" cy="369332"/>
          </a:xfrm>
          <a:prstGeom prst="rect">
            <a:avLst/>
          </a:prstGeom>
          <a:noFill/>
        </p:spPr>
        <p:txBody>
          <a:bodyPr wrap="none" rtlCol="0">
            <a:spAutoFit/>
          </a:bodyPr>
          <a:lstStyle/>
          <a:p>
            <a:pPr algn="r"/>
            <a:r>
              <a:rPr lang="ro-RO" b="1" dirty="0" smtClean="0"/>
              <a:t>Studiul 3 pentru 20 octombrie 2018</a:t>
            </a:r>
            <a:endParaRPr lang="ro-RO" b="1" dirty="0"/>
          </a:p>
        </p:txBody>
      </p:sp>
    </p:spTree>
    <p:extLst>
      <p:ext uri="{BB962C8B-B14F-4D97-AF65-F5344CB8AC3E}">
        <p14:creationId xmlns="" xmlns:p14="http://schemas.microsoft.com/office/powerpoint/2010/main" val="29086626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1000" r="-1000" b="-2000"/>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44A56EC3-9D0B-4849-A302-586B9C5B4226}"/>
              </a:ext>
            </a:extLst>
          </p:cNvPr>
          <p:cNvSpPr/>
          <p:nvPr/>
        </p:nvSpPr>
        <p:spPr>
          <a:xfrm>
            <a:off x="1173194" y="4000595"/>
            <a:ext cx="6806242" cy="1631216"/>
          </a:xfrm>
          <a:prstGeom prst="rect">
            <a:avLst/>
          </a:prstGeom>
        </p:spPr>
        <p:txBody>
          <a:bodyPr wrap="square">
            <a:spAutoFit/>
          </a:bodyPr>
          <a:lstStyle/>
          <a:p>
            <a:pPr algn="ctr"/>
            <a:r>
              <a:rPr lang="ro-RO" sz="2000" b="1" dirty="0" smtClean="0">
                <a:solidFill>
                  <a:srgbClr val="FFC000">
                    <a:lumMod val="40000"/>
                    <a:lumOff val="60000"/>
                  </a:srgbClr>
                </a:solidFill>
                <a:latin typeface="Cooper Black" pitchFamily="18" charset="0"/>
              </a:rPr>
              <a:t>T.M. </a:t>
            </a:r>
            <a:r>
              <a:rPr lang="ro-RO" sz="2000" b="1" dirty="0" smtClean="0">
                <a:solidFill>
                  <a:srgbClr val="FFC000">
                    <a:lumMod val="40000"/>
                    <a:lumOff val="60000"/>
                  </a:srgbClr>
                </a:solidFill>
                <a:latin typeface="Comic Sans MS" panose="030F0702030302020204" pitchFamily="66" charset="0"/>
              </a:rPr>
              <a:t>„Şi </a:t>
            </a:r>
            <a:r>
              <a:rPr lang="ro-RO" sz="2000" b="1" dirty="0" smtClean="0">
                <a:solidFill>
                  <a:srgbClr val="FFC000">
                    <a:lumMod val="40000"/>
                    <a:lumOff val="60000"/>
                  </a:srgbClr>
                </a:solidFill>
                <a:latin typeface="Comic Sans MS" panose="030F0702030302020204" pitchFamily="66" charset="0"/>
              </a:rPr>
              <a:t>Mă rog nu numai pentru ei, ci </a:t>
            </a:r>
            <a:r>
              <a:rPr lang="ro-RO" sz="2000" b="1" dirty="0" smtClean="0">
                <a:solidFill>
                  <a:srgbClr val="FFC000">
                    <a:lumMod val="40000"/>
                    <a:lumOff val="60000"/>
                  </a:srgbClr>
                </a:solidFill>
                <a:latin typeface="Comic Sans MS" panose="030F0702030302020204" pitchFamily="66" charset="0"/>
              </a:rPr>
              <a:t>şi </a:t>
            </a:r>
            <a:r>
              <a:rPr lang="ro-RO" sz="2000" b="1" dirty="0" smtClean="0">
                <a:solidFill>
                  <a:srgbClr val="FFC000">
                    <a:lumMod val="40000"/>
                    <a:lumOff val="60000"/>
                  </a:srgbClr>
                </a:solidFill>
                <a:latin typeface="Comic Sans MS" panose="030F0702030302020204" pitchFamily="66" charset="0"/>
              </a:rPr>
              <a:t>pentru cei ce vor crede în Mine prin cuvântul lor. Mă rog ca </a:t>
            </a:r>
            <a:r>
              <a:rPr lang="ro-RO" sz="2000" b="1" dirty="0" smtClean="0">
                <a:solidFill>
                  <a:srgbClr val="FFC000">
                    <a:lumMod val="40000"/>
                    <a:lumOff val="60000"/>
                  </a:srgbClr>
                </a:solidFill>
                <a:latin typeface="Comic Sans MS" panose="030F0702030302020204" pitchFamily="66" charset="0"/>
              </a:rPr>
              <a:t>toţi </a:t>
            </a:r>
            <a:r>
              <a:rPr lang="ro-RO" sz="2000" b="1" dirty="0" smtClean="0">
                <a:solidFill>
                  <a:srgbClr val="FFC000">
                    <a:lumMod val="40000"/>
                    <a:lumOff val="60000"/>
                  </a:srgbClr>
                </a:solidFill>
                <a:latin typeface="Comic Sans MS" panose="030F0702030302020204" pitchFamily="66" charset="0"/>
              </a:rPr>
              <a:t>să fie una, cum Tu, Tată, </a:t>
            </a:r>
            <a:r>
              <a:rPr lang="ro-RO" sz="2000" b="1" dirty="0" smtClean="0">
                <a:solidFill>
                  <a:srgbClr val="FFC000">
                    <a:lumMod val="40000"/>
                    <a:lumOff val="60000"/>
                  </a:srgbClr>
                </a:solidFill>
                <a:latin typeface="Comic Sans MS" panose="030F0702030302020204" pitchFamily="66" charset="0"/>
              </a:rPr>
              <a:t>eşti </a:t>
            </a:r>
            <a:r>
              <a:rPr lang="ro-RO" sz="2000" b="1" dirty="0" smtClean="0">
                <a:solidFill>
                  <a:srgbClr val="FFC000">
                    <a:lumMod val="40000"/>
                    <a:lumOff val="60000"/>
                  </a:srgbClr>
                </a:solidFill>
                <a:latin typeface="Comic Sans MS" panose="030F0702030302020204" pitchFamily="66" charset="0"/>
              </a:rPr>
              <a:t>în Mine, </a:t>
            </a:r>
            <a:r>
              <a:rPr lang="ro-RO" sz="2000" b="1" dirty="0" smtClean="0">
                <a:solidFill>
                  <a:srgbClr val="FFC000">
                    <a:lumMod val="40000"/>
                    <a:lumOff val="60000"/>
                  </a:srgbClr>
                </a:solidFill>
                <a:latin typeface="Comic Sans MS" panose="030F0702030302020204" pitchFamily="66" charset="0"/>
              </a:rPr>
              <a:t>şi </a:t>
            </a:r>
            <a:r>
              <a:rPr lang="ro-RO" sz="2000" b="1" dirty="0" smtClean="0">
                <a:solidFill>
                  <a:srgbClr val="FFC000">
                    <a:lumMod val="40000"/>
                    <a:lumOff val="60000"/>
                  </a:srgbClr>
                </a:solidFill>
                <a:latin typeface="Comic Sans MS" panose="030F0702030302020204" pitchFamily="66" charset="0"/>
              </a:rPr>
              <a:t>Eu în Tine, ca </a:t>
            </a:r>
            <a:r>
              <a:rPr lang="ro-RO" sz="2000" b="1" dirty="0" smtClean="0">
                <a:solidFill>
                  <a:srgbClr val="FFC000">
                    <a:lumMod val="40000"/>
                    <a:lumOff val="60000"/>
                  </a:srgbClr>
                </a:solidFill>
                <a:latin typeface="Comic Sans MS" panose="030F0702030302020204" pitchFamily="66" charset="0"/>
              </a:rPr>
              <a:t>şi </a:t>
            </a:r>
            <a:r>
              <a:rPr lang="ro-RO" sz="2000" b="1" dirty="0" smtClean="0">
                <a:solidFill>
                  <a:srgbClr val="FFC000">
                    <a:lumMod val="40000"/>
                    <a:lumOff val="60000"/>
                  </a:srgbClr>
                </a:solidFill>
                <a:latin typeface="Comic Sans MS" panose="030F0702030302020204" pitchFamily="66" charset="0"/>
              </a:rPr>
              <a:t>ei să fie una în Noi, pentru ca lumea să creadă că Tu M-ai trimis.”</a:t>
            </a:r>
            <a:endParaRPr lang="ro-RO" sz="2000" b="1" dirty="0">
              <a:solidFill>
                <a:srgbClr val="FFC000">
                  <a:lumMod val="40000"/>
                  <a:lumOff val="60000"/>
                </a:srgbClr>
              </a:solidFill>
              <a:latin typeface="Comic Sans MS" panose="030F0702030302020204" pitchFamily="66" charset="0"/>
            </a:endParaRPr>
          </a:p>
        </p:txBody>
      </p:sp>
      <p:sp>
        <p:nvSpPr>
          <p:cNvPr id="3" name="Rectángulo 2">
            <a:extLst>
              <a:ext uri="{FF2B5EF4-FFF2-40B4-BE49-F238E27FC236}">
                <a16:creationId xmlns:a16="http://schemas.microsoft.com/office/drawing/2014/main" xmlns="" id="{DA7E9B57-B103-4D00-8928-A97525C8E878}"/>
              </a:ext>
            </a:extLst>
          </p:cNvPr>
          <p:cNvSpPr/>
          <p:nvPr/>
        </p:nvSpPr>
        <p:spPr>
          <a:xfrm>
            <a:off x="5520159" y="5791973"/>
            <a:ext cx="2069797" cy="369332"/>
          </a:xfrm>
          <a:prstGeom prst="rect">
            <a:avLst/>
          </a:prstGeom>
        </p:spPr>
        <p:txBody>
          <a:bodyPr wrap="none">
            <a:spAutoFit/>
          </a:bodyPr>
          <a:lstStyle/>
          <a:p>
            <a:pPr algn="ctr"/>
            <a:r>
              <a:rPr lang="ro-RO" b="1" dirty="0" smtClean="0">
                <a:solidFill>
                  <a:srgbClr val="FFC000">
                    <a:lumMod val="40000"/>
                    <a:lumOff val="60000"/>
                  </a:srgbClr>
                </a:solidFill>
                <a:latin typeface="Comic Sans MS" panose="030F0702030302020204" pitchFamily="66" charset="0"/>
              </a:rPr>
              <a:t>(Ioan 17:20-21)</a:t>
            </a:r>
            <a:endParaRPr lang="ro-RO" b="1" dirty="0">
              <a:solidFill>
                <a:srgbClr val="FFC000">
                  <a:lumMod val="40000"/>
                  <a:lumOff val="60000"/>
                </a:srgbClr>
              </a:solidFill>
              <a:latin typeface="Comic Sans MS" panose="030F0702030302020204" pitchFamily="66" charset="0"/>
            </a:endParaRPr>
          </a:p>
        </p:txBody>
      </p:sp>
    </p:spTree>
    <p:extLst>
      <p:ext uri="{BB962C8B-B14F-4D97-AF65-F5344CB8AC3E}">
        <p14:creationId xmlns:p14="http://schemas.microsoft.com/office/powerpoint/2010/main" xmlns="" val="348117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1" dur="1000" fill="hold"/>
                                        <p:tgtEl>
                                          <p:spTgt spid="3"/>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BE6ADBFD-37A8-4F8F-8D9F-6252CC8C4DA1}"/>
              </a:ext>
            </a:extLst>
          </p:cNvPr>
          <p:cNvSpPr txBox="1"/>
          <p:nvPr/>
        </p:nvSpPr>
        <p:spPr>
          <a:xfrm>
            <a:off x="638355" y="3260267"/>
            <a:ext cx="6115735" cy="3077766"/>
          </a:xfrm>
          <a:prstGeom prst="rect">
            <a:avLst/>
          </a:prstGeom>
          <a:noFill/>
          <a:effectLst>
            <a:glow rad="127000">
              <a:schemeClr val="tx1"/>
            </a:glow>
          </a:effectLst>
        </p:spPr>
        <p:txBody>
          <a:bodyPr wrap="square" rtlCol="0">
            <a:spAutoFit/>
          </a:bodyPr>
          <a:lstStyle/>
          <a:p>
            <a:pPr>
              <a:spcBef>
                <a:spcPts val="600"/>
              </a:spcBef>
            </a:pPr>
            <a:r>
              <a:rPr lang="ro-RO" sz="2200" b="1" dirty="0" smtClean="0">
                <a:solidFill>
                  <a:srgbClr val="F8A642"/>
                </a:solidFill>
                <a:effectLst>
                  <a:outerShdw blurRad="50800" dist="50800" dir="5400000" algn="ctr" rotWithShape="0">
                    <a:schemeClr val="tx1"/>
                  </a:outerShdw>
                </a:effectLst>
              </a:rPr>
              <a:t>Isus se roagă pentru unitate.</a:t>
            </a:r>
          </a:p>
          <a:p>
            <a:pPr>
              <a:spcBef>
                <a:spcPts val="600"/>
              </a:spcBef>
            </a:pPr>
            <a:r>
              <a:rPr lang="ro-RO" sz="2200" b="1" dirty="0" smtClean="0">
                <a:solidFill>
                  <a:schemeClr val="bg1"/>
                </a:solidFill>
                <a:effectLst>
                  <a:outerShdw blurRad="50800" dist="50800" dir="5400000" algn="ctr" rotWithShape="0">
                    <a:schemeClr val="tx1"/>
                  </a:outerShdw>
                </a:effectLst>
              </a:rPr>
              <a:t>	</a:t>
            </a:r>
            <a:r>
              <a:rPr lang="ro-RO" sz="2200" b="1" dirty="0" smtClean="0">
                <a:solidFill>
                  <a:schemeClr val="bg1"/>
                </a:solidFill>
                <a:effectLst>
                  <a:glow rad="88900">
                    <a:schemeClr val="tx1"/>
                  </a:glow>
                </a:effectLst>
              </a:rPr>
              <a:t>Unitatea dintre Isus </a:t>
            </a:r>
            <a:r>
              <a:rPr lang="ro-RO" sz="2200" b="1" dirty="0" smtClean="0">
                <a:solidFill>
                  <a:schemeClr val="bg1"/>
                </a:solidFill>
                <a:effectLst>
                  <a:glow rad="88900">
                    <a:schemeClr val="tx1"/>
                  </a:glow>
                </a:effectLst>
              </a:rPr>
              <a:t>şi </a:t>
            </a:r>
            <a:r>
              <a:rPr lang="ro-RO" sz="2200" b="1" dirty="0" smtClean="0">
                <a:solidFill>
                  <a:schemeClr val="bg1"/>
                </a:solidFill>
                <a:effectLst>
                  <a:glow rad="88900">
                    <a:schemeClr val="tx1"/>
                  </a:glow>
                </a:effectLst>
              </a:rPr>
              <a:t>Tatăl. Ioan 17:1-5</a:t>
            </a:r>
          </a:p>
          <a:p>
            <a:pPr>
              <a:spcBef>
                <a:spcPts val="600"/>
              </a:spcBef>
            </a:pPr>
            <a:r>
              <a:rPr lang="ro-RO" sz="2200" b="1" dirty="0" smtClean="0">
                <a:solidFill>
                  <a:schemeClr val="bg1"/>
                </a:solidFill>
                <a:effectLst>
                  <a:glow rad="88900">
                    <a:schemeClr val="tx1"/>
                  </a:glow>
                </a:effectLst>
              </a:rPr>
              <a:t>	Unitatea dintre ucenici. Ioan 17:6-19</a:t>
            </a:r>
          </a:p>
          <a:p>
            <a:pPr>
              <a:spcBef>
                <a:spcPts val="600"/>
              </a:spcBef>
            </a:pPr>
            <a:r>
              <a:rPr lang="ro-RO" sz="2200" b="1" dirty="0" smtClean="0">
                <a:solidFill>
                  <a:schemeClr val="bg1"/>
                </a:solidFill>
                <a:effectLst>
                  <a:glow rad="88900">
                    <a:schemeClr val="tx1"/>
                  </a:glow>
                </a:effectLst>
              </a:rPr>
              <a:t>	Unitate printre noi. Ioan 17:20-26</a:t>
            </a:r>
          </a:p>
          <a:p>
            <a:pPr>
              <a:spcBef>
                <a:spcPts val="1800"/>
              </a:spcBef>
            </a:pPr>
            <a:r>
              <a:rPr lang="ro-RO" sz="2200" b="1" dirty="0" smtClean="0">
                <a:solidFill>
                  <a:srgbClr val="F8A642"/>
                </a:solidFill>
                <a:effectLst>
                  <a:outerShdw blurRad="50800" dist="50800" dir="5400000" algn="ctr" rotWithShape="0">
                    <a:schemeClr val="tx1"/>
                  </a:outerShdw>
                </a:effectLst>
              </a:rPr>
              <a:t>Unitatea astăzi.</a:t>
            </a:r>
          </a:p>
          <a:p>
            <a:pPr>
              <a:spcBef>
                <a:spcPts val="600"/>
              </a:spcBef>
            </a:pPr>
            <a:r>
              <a:rPr lang="ro-RO" sz="2200" b="1" dirty="0" smtClean="0">
                <a:solidFill>
                  <a:schemeClr val="bg1"/>
                </a:solidFill>
                <a:effectLst>
                  <a:outerShdw blurRad="50800" dist="50800" dir="5400000" algn="ctr" rotWithShape="0">
                    <a:schemeClr val="tx1"/>
                  </a:outerShdw>
                </a:effectLst>
              </a:rPr>
              <a:t>	</a:t>
            </a:r>
            <a:r>
              <a:rPr lang="ro-RO" sz="2200" b="1" dirty="0" smtClean="0">
                <a:solidFill>
                  <a:schemeClr val="bg1"/>
                </a:solidFill>
                <a:effectLst>
                  <a:glow rad="88900">
                    <a:schemeClr val="tx1"/>
                  </a:glow>
                </a:effectLst>
              </a:rPr>
              <a:t>Unitatea în rândul </a:t>
            </a:r>
            <a:r>
              <a:rPr lang="ro-RO" sz="2200" b="1" dirty="0" smtClean="0">
                <a:solidFill>
                  <a:schemeClr val="bg1"/>
                </a:solidFill>
                <a:effectLst>
                  <a:glow rad="88900">
                    <a:schemeClr val="tx1"/>
                  </a:glow>
                </a:effectLst>
              </a:rPr>
              <a:t>creştinilor</a:t>
            </a:r>
            <a:r>
              <a:rPr lang="ro-RO" sz="2200" b="1" dirty="0" smtClean="0">
                <a:solidFill>
                  <a:schemeClr val="bg1"/>
                </a:solidFill>
                <a:effectLst>
                  <a:glow rad="88900">
                    <a:schemeClr val="tx1"/>
                  </a:glow>
                </a:effectLst>
              </a:rPr>
              <a:t>. </a:t>
            </a:r>
            <a:r>
              <a:rPr lang="ro-RO" sz="2200" b="1" dirty="0" smtClean="0">
                <a:solidFill>
                  <a:schemeClr val="bg1"/>
                </a:solidFill>
                <a:effectLst>
                  <a:glow rad="88900">
                    <a:schemeClr val="tx1"/>
                  </a:glow>
                </a:effectLst>
              </a:rPr>
              <a:t>Marcu </a:t>
            </a:r>
            <a:r>
              <a:rPr lang="ro-RO" sz="2200" b="1" dirty="0" smtClean="0">
                <a:solidFill>
                  <a:schemeClr val="bg1"/>
                </a:solidFill>
                <a:effectLst>
                  <a:glow rad="88900">
                    <a:schemeClr val="tx1"/>
                  </a:glow>
                </a:effectLst>
              </a:rPr>
              <a:t>9:38-41</a:t>
            </a:r>
          </a:p>
          <a:p>
            <a:pPr>
              <a:spcBef>
                <a:spcPts val="600"/>
              </a:spcBef>
            </a:pPr>
            <a:r>
              <a:rPr lang="ro-RO" sz="2200" b="1" dirty="0" smtClean="0">
                <a:solidFill>
                  <a:schemeClr val="bg1"/>
                </a:solidFill>
                <a:effectLst>
                  <a:glow rad="88900">
                    <a:schemeClr val="tx1"/>
                  </a:glow>
                </a:effectLst>
              </a:rPr>
              <a:t>	 Unitatea în dragoste. Ioan 13:34-35</a:t>
            </a:r>
            <a:endParaRPr lang="ro-RO" sz="2200" b="1" dirty="0">
              <a:solidFill>
                <a:schemeClr val="bg1"/>
              </a:solidFill>
              <a:effectLst>
                <a:glow rad="88900">
                  <a:schemeClr val="tx1"/>
                </a:glow>
              </a:effectLst>
            </a:endParaRPr>
          </a:p>
        </p:txBody>
      </p:sp>
      <p:sp>
        <p:nvSpPr>
          <p:cNvPr id="3" name="CuadroTexto 2">
            <a:extLst>
              <a:ext uri="{FF2B5EF4-FFF2-40B4-BE49-F238E27FC236}">
                <a16:creationId xmlns="" xmlns:a16="http://schemas.microsoft.com/office/drawing/2014/main" id="{C25BE779-C490-4B44-A9D4-D3E7001707C0}"/>
              </a:ext>
            </a:extLst>
          </p:cNvPr>
          <p:cNvSpPr txBox="1"/>
          <p:nvPr/>
        </p:nvSpPr>
        <p:spPr>
          <a:xfrm>
            <a:off x="590966" y="347932"/>
            <a:ext cx="8008751" cy="769441"/>
          </a:xfrm>
          <a:prstGeom prst="rect">
            <a:avLst/>
          </a:prstGeom>
          <a:noFill/>
        </p:spPr>
        <p:txBody>
          <a:bodyPr wrap="square" rtlCol="0">
            <a:spAutoFit/>
          </a:bodyPr>
          <a:lstStyle/>
          <a:p>
            <a:pPr>
              <a:spcBef>
                <a:spcPts val="600"/>
              </a:spcBef>
            </a:pPr>
            <a:r>
              <a:rPr lang="ro-RO" sz="2200" b="1" dirty="0" smtClean="0">
                <a:solidFill>
                  <a:schemeClr val="bg1"/>
                </a:solidFill>
                <a:effectLst>
                  <a:outerShdw blurRad="38100" dist="38100" dir="2700000" algn="tl">
                    <a:srgbClr val="000000">
                      <a:alpha val="43137"/>
                    </a:srgbClr>
                  </a:outerShdw>
                </a:effectLst>
              </a:rPr>
              <a:t>Isus </a:t>
            </a:r>
            <a:r>
              <a:rPr lang="ro-RO" sz="2200" b="1" dirty="0" smtClean="0">
                <a:solidFill>
                  <a:schemeClr val="bg1"/>
                </a:solidFill>
                <a:effectLst>
                  <a:outerShdw blurRad="38100" dist="38100" dir="2700000" algn="tl">
                    <a:srgbClr val="000000">
                      <a:alpha val="43137"/>
                    </a:srgbClr>
                  </a:outerShdw>
                </a:effectLst>
              </a:rPr>
              <a:t>s-a </a:t>
            </a:r>
            <a:r>
              <a:rPr lang="ro-RO" sz="2200" b="1" dirty="0" smtClean="0">
                <a:solidFill>
                  <a:schemeClr val="bg1"/>
                </a:solidFill>
                <a:effectLst>
                  <a:outerShdw blurRad="38100" dist="38100" dir="2700000" algn="tl">
                    <a:srgbClr val="000000">
                      <a:alpha val="43137"/>
                    </a:srgbClr>
                  </a:outerShdw>
                </a:effectLst>
              </a:rPr>
              <a:t>rugat în rugăciunea de mijlocire pentru ucenicii Săi </a:t>
            </a:r>
            <a:r>
              <a:rPr lang="ro-RO" sz="2200" b="1" dirty="0" smtClean="0">
                <a:solidFill>
                  <a:schemeClr val="bg1"/>
                </a:solidFill>
                <a:effectLst>
                  <a:outerShdw blurRad="38100" dist="38100" dir="2700000" algn="tl">
                    <a:srgbClr val="000000">
                      <a:alpha val="43137"/>
                    </a:srgbClr>
                  </a:outerShdw>
                </a:effectLst>
              </a:rPr>
              <a:t>(şi </a:t>
            </a:r>
            <a:r>
              <a:rPr lang="ro-RO" sz="2200" b="1" dirty="0" smtClean="0">
                <a:solidFill>
                  <a:schemeClr val="bg1"/>
                </a:solidFill>
                <a:effectLst>
                  <a:outerShdw blurRad="38100" dist="38100" dir="2700000" algn="tl">
                    <a:srgbClr val="000000">
                      <a:alpha val="43137"/>
                    </a:srgbClr>
                  </a:outerShdw>
                </a:effectLst>
              </a:rPr>
              <a:t>pentru noi) înaintea Tatălui, înainte de sacrificiul Său.</a:t>
            </a:r>
            <a:endParaRPr lang="ro-RO" sz="2200" b="1" dirty="0">
              <a:solidFill>
                <a:schemeClr val="bg1"/>
              </a:solidFill>
              <a:effectLst>
                <a:outerShdw blurRad="38100" dist="38100" dir="2700000" algn="tl">
                  <a:srgbClr val="000000">
                    <a:alpha val="43137"/>
                  </a:srgbClr>
                </a:outerShdw>
              </a:effectLst>
            </a:endParaRPr>
          </a:p>
        </p:txBody>
      </p:sp>
      <p:sp>
        <p:nvSpPr>
          <p:cNvPr id="4" name="Rectángulo 3">
            <a:extLst>
              <a:ext uri="{FF2B5EF4-FFF2-40B4-BE49-F238E27FC236}">
                <a16:creationId xmlns="" xmlns:a16="http://schemas.microsoft.com/office/drawing/2014/main" id="{BC0CE41E-0675-49A9-B146-EC09D4362220}"/>
              </a:ext>
            </a:extLst>
          </p:cNvPr>
          <p:cNvSpPr/>
          <p:nvPr/>
        </p:nvSpPr>
        <p:spPr>
          <a:xfrm>
            <a:off x="352665" y="1883941"/>
            <a:ext cx="4572000" cy="1446550"/>
          </a:xfrm>
          <a:prstGeom prst="rect">
            <a:avLst/>
          </a:prstGeom>
        </p:spPr>
        <p:txBody>
          <a:bodyPr>
            <a:spAutoFit/>
          </a:bodyPr>
          <a:lstStyle/>
          <a:p>
            <a:pPr>
              <a:spcBef>
                <a:spcPts val="600"/>
              </a:spcBef>
            </a:pPr>
            <a:r>
              <a:rPr lang="ro-RO" sz="2200" b="1" smtClean="0">
                <a:solidFill>
                  <a:schemeClr val="bg1"/>
                </a:solidFill>
                <a:effectLst>
                  <a:outerShdw blurRad="38100" dist="38100" dir="2700000" algn="tl">
                    <a:srgbClr val="000000">
                      <a:alpha val="43137"/>
                    </a:srgbClr>
                  </a:outerShdw>
                </a:effectLst>
                <a:latin typeface="Calibri" pitchFamily="34" charset="0"/>
              </a:rPr>
              <a:t>Această rugăciune este cunoscută sub numele de Rugăciunea Marelui Preot. Unitatea este unul dintre subiectele sale principale.</a:t>
            </a:r>
            <a:endParaRPr lang="ro-RO" sz="2200" b="1">
              <a:solidFill>
                <a:schemeClr val="bg1"/>
              </a:solidFill>
              <a:effectLst>
                <a:outerShdw blurRad="38100" dist="38100" dir="2700000" algn="tl">
                  <a:srgbClr val="000000">
                    <a:alpha val="43137"/>
                  </a:srgbClr>
                </a:outerShdw>
              </a:effectLst>
              <a:latin typeface="Calibri" pitchFamily="34" charset="0"/>
            </a:endParaRPr>
          </a:p>
        </p:txBody>
      </p:sp>
      <p:pic>
        <p:nvPicPr>
          <p:cNvPr id="10" name="Imagen 9">
            <a:extLst>
              <a:ext uri="{FF2B5EF4-FFF2-40B4-BE49-F238E27FC236}">
                <a16:creationId xmlns="" xmlns:a16="http://schemas.microsoft.com/office/drawing/2014/main" id="{FE42A626-5129-4164-84DF-475F7EF691FF}"/>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352665" y="3320836"/>
            <a:ext cx="319004" cy="319839"/>
          </a:xfrm>
          <a:prstGeom prst="rect">
            <a:avLst/>
          </a:prstGeom>
        </p:spPr>
      </p:pic>
      <p:pic>
        <p:nvPicPr>
          <p:cNvPr id="11" name="Imagen 10">
            <a:extLst>
              <a:ext uri="{FF2B5EF4-FFF2-40B4-BE49-F238E27FC236}">
                <a16:creationId xmlns="" xmlns:a16="http://schemas.microsoft.com/office/drawing/2014/main" id="{C4A4F575-D251-4923-B9D0-3096D8FB4670}"/>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351474" y="5120118"/>
            <a:ext cx="319004" cy="319839"/>
          </a:xfrm>
          <a:prstGeom prst="rect">
            <a:avLst/>
          </a:prstGeom>
        </p:spPr>
      </p:pic>
      <p:pic>
        <p:nvPicPr>
          <p:cNvPr id="13" name="Imagen 12" descr="Imagen que contiene gráficos vectoriales&#10;&#10;Descripción generada con confianza alta">
            <a:extLst>
              <a:ext uri="{FF2B5EF4-FFF2-40B4-BE49-F238E27FC236}">
                <a16:creationId xmlns="" xmlns:a16="http://schemas.microsoft.com/office/drawing/2014/main" id="{79998FBD-E05D-4E1F-ADFE-9C48392B2DB1}"/>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894938" y="3766449"/>
            <a:ext cx="244784" cy="245425"/>
          </a:xfrm>
          <a:prstGeom prst="rect">
            <a:avLst/>
          </a:prstGeom>
        </p:spPr>
      </p:pic>
      <p:pic>
        <p:nvPicPr>
          <p:cNvPr id="14" name="Imagen 13" descr="Imagen que contiene gráficos vectoriales&#10;&#10;Descripción generada con confianza alta">
            <a:extLst>
              <a:ext uri="{FF2B5EF4-FFF2-40B4-BE49-F238E27FC236}">
                <a16:creationId xmlns="" xmlns:a16="http://schemas.microsoft.com/office/drawing/2014/main" id="{2810BEA4-E71F-4210-A9CD-7ABB0CA87B25}"/>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894938" y="4178492"/>
            <a:ext cx="244784" cy="245425"/>
          </a:xfrm>
          <a:prstGeom prst="rect">
            <a:avLst/>
          </a:prstGeom>
        </p:spPr>
      </p:pic>
      <p:pic>
        <p:nvPicPr>
          <p:cNvPr id="15" name="Imagen 14" descr="Imagen que contiene gráficos vectoriales&#10;&#10;Descripción generada con confianza alta">
            <a:extLst>
              <a:ext uri="{FF2B5EF4-FFF2-40B4-BE49-F238E27FC236}">
                <a16:creationId xmlns="" xmlns:a16="http://schemas.microsoft.com/office/drawing/2014/main" id="{02E72CD7-5D0B-4833-9CF1-2CCD44DE66EE}"/>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894938" y="4590535"/>
            <a:ext cx="244784" cy="245425"/>
          </a:xfrm>
          <a:prstGeom prst="rect">
            <a:avLst/>
          </a:prstGeom>
        </p:spPr>
      </p:pic>
      <p:pic>
        <p:nvPicPr>
          <p:cNvPr id="16" name="Imagen 15" descr="Imagen que contiene gráficos vectoriales&#10;&#10;Descripción generada con confianza alta">
            <a:extLst>
              <a:ext uri="{FF2B5EF4-FFF2-40B4-BE49-F238E27FC236}">
                <a16:creationId xmlns="" xmlns:a16="http://schemas.microsoft.com/office/drawing/2014/main" id="{98C47387-4285-4F79-8783-61EF815330A6}"/>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894938" y="5566494"/>
            <a:ext cx="244784" cy="245425"/>
          </a:xfrm>
          <a:prstGeom prst="rect">
            <a:avLst/>
          </a:prstGeom>
        </p:spPr>
      </p:pic>
      <p:pic>
        <p:nvPicPr>
          <p:cNvPr id="17" name="Imagen 16" descr="Imagen que contiene gráficos vectoriales&#10;&#10;Descripción generada con confianza alta">
            <a:extLst>
              <a:ext uri="{FF2B5EF4-FFF2-40B4-BE49-F238E27FC236}">
                <a16:creationId xmlns="" xmlns:a16="http://schemas.microsoft.com/office/drawing/2014/main" id="{FF154D37-CAB9-43D8-A673-7475B01AF9F6}"/>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894938" y="5978537"/>
            <a:ext cx="244784" cy="245425"/>
          </a:xfrm>
          <a:prstGeom prst="rect">
            <a:avLst/>
          </a:prstGeom>
        </p:spPr>
      </p:pic>
    </p:spTree>
    <p:extLst>
      <p:ext uri="{BB962C8B-B14F-4D97-AF65-F5344CB8AC3E}">
        <p14:creationId xmlns="" xmlns:p14="http://schemas.microsoft.com/office/powerpoint/2010/main" val="12228864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Effect transition="in" filter="wipe(left)">
                                      <p:cBhvr>
                                        <p:cTn id="31" dur="500"/>
                                        <p:tgtEl>
                                          <p:spTgt spid="2">
                                            <p:txEl>
                                              <p:pRg st="0" end="0"/>
                                            </p:txEl>
                                          </p:spTgt>
                                        </p:tgtEl>
                                      </p:cBhvr>
                                    </p:animEffect>
                                  </p:childTnLst>
                                </p:cTn>
                              </p:par>
                            </p:childTnLst>
                          </p:cTn>
                        </p:par>
                        <p:par>
                          <p:cTn id="32" fill="hold">
                            <p:stCondLst>
                              <p:cond delay="1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2">
                                            <p:txEl>
                                              <p:pRg st="1" end="1"/>
                                            </p:txEl>
                                          </p:spTgt>
                                        </p:tgtEl>
                                        <p:attrNameLst>
                                          <p:attrName>style.visibility</p:attrName>
                                        </p:attrNameLst>
                                      </p:cBhvr>
                                      <p:to>
                                        <p:strVal val="visible"/>
                                      </p:to>
                                    </p:set>
                                    <p:animEffect transition="in" filter="wipe(left)">
                                      <p:cBhvr>
                                        <p:cTn id="41" dur="500"/>
                                        <p:tgtEl>
                                          <p:spTgt spid="2">
                                            <p:txEl>
                                              <p:pRg st="1" end="1"/>
                                            </p:txEl>
                                          </p:spTgt>
                                        </p:tgtEl>
                                      </p:cBhvr>
                                    </p:animEffect>
                                  </p:childTnLst>
                                </p:cTn>
                              </p:par>
                            </p:childTnLst>
                          </p:cTn>
                        </p:par>
                        <p:par>
                          <p:cTn id="42" fill="hold">
                            <p:stCondLst>
                              <p:cond delay="2000"/>
                            </p:stCondLst>
                            <p:childTnLst>
                              <p:par>
                                <p:cTn id="43" presetID="53" presetClass="entr" presetSubtype="16"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childTnLst>
                          </p:cTn>
                        </p:par>
                        <p:par>
                          <p:cTn id="48" fill="hold">
                            <p:stCondLst>
                              <p:cond delay="2500"/>
                            </p:stCondLst>
                            <p:childTnLst>
                              <p:par>
                                <p:cTn id="49" presetID="22" presetClass="entr" presetSubtype="8" fill="hold" grpId="0" nodeType="afterEffect">
                                  <p:stCondLst>
                                    <p:cond delay="0"/>
                                  </p:stCondLst>
                                  <p:childTnLst>
                                    <p:set>
                                      <p:cBhvr>
                                        <p:cTn id="50" dur="1" fill="hold">
                                          <p:stCondLst>
                                            <p:cond delay="0"/>
                                          </p:stCondLst>
                                        </p:cTn>
                                        <p:tgtEl>
                                          <p:spTgt spid="2">
                                            <p:txEl>
                                              <p:pRg st="2" end="2"/>
                                            </p:txEl>
                                          </p:spTgt>
                                        </p:tgtEl>
                                        <p:attrNameLst>
                                          <p:attrName>style.visibility</p:attrName>
                                        </p:attrNameLst>
                                      </p:cBhvr>
                                      <p:to>
                                        <p:strVal val="visible"/>
                                      </p:to>
                                    </p:set>
                                    <p:animEffect transition="in" filter="wipe(left)">
                                      <p:cBhvr>
                                        <p:cTn id="51" dur="500"/>
                                        <p:tgtEl>
                                          <p:spTgt spid="2">
                                            <p:txEl>
                                              <p:pRg st="2" end="2"/>
                                            </p:txEl>
                                          </p:spTgt>
                                        </p:tgtEl>
                                      </p:cBhvr>
                                    </p:animEffect>
                                  </p:childTnLst>
                                </p:cTn>
                              </p:par>
                            </p:childTnLst>
                          </p:cTn>
                        </p:par>
                        <p:par>
                          <p:cTn id="52" fill="hold">
                            <p:stCondLst>
                              <p:cond delay="3000"/>
                            </p:stCondLst>
                            <p:childTnLst>
                              <p:par>
                                <p:cTn id="53" presetID="53" presetClass="entr" presetSubtype="16"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Effect transition="in" filter="fade">
                                      <p:cBhvr>
                                        <p:cTn id="57" dur="500"/>
                                        <p:tgtEl>
                                          <p:spTgt spid="15"/>
                                        </p:tgtEl>
                                      </p:cBhvr>
                                    </p:animEffect>
                                  </p:childTnLst>
                                </p:cTn>
                              </p:par>
                            </p:childTnLst>
                          </p:cTn>
                        </p:par>
                        <p:par>
                          <p:cTn id="58" fill="hold">
                            <p:stCondLst>
                              <p:cond delay="3500"/>
                            </p:stCondLst>
                            <p:childTnLst>
                              <p:par>
                                <p:cTn id="59" presetID="22" presetClass="entr" presetSubtype="8" fill="hold" grpId="0" nodeType="afterEffect">
                                  <p:stCondLst>
                                    <p:cond delay="0"/>
                                  </p:stCondLst>
                                  <p:childTnLst>
                                    <p:set>
                                      <p:cBhvr>
                                        <p:cTn id="60" dur="1" fill="hold">
                                          <p:stCondLst>
                                            <p:cond delay="0"/>
                                          </p:stCondLst>
                                        </p:cTn>
                                        <p:tgtEl>
                                          <p:spTgt spid="2">
                                            <p:txEl>
                                              <p:pRg st="3" end="3"/>
                                            </p:txEl>
                                          </p:spTgt>
                                        </p:tgtEl>
                                        <p:attrNameLst>
                                          <p:attrName>style.visibility</p:attrName>
                                        </p:attrNameLst>
                                      </p:cBhvr>
                                      <p:to>
                                        <p:strVal val="visible"/>
                                      </p:to>
                                    </p:set>
                                    <p:animEffect transition="in" filter="wipe(left)">
                                      <p:cBhvr>
                                        <p:cTn id="61" dur="500"/>
                                        <p:tgtEl>
                                          <p:spTgt spid="2">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
                                            <p:txEl>
                                              <p:pRg st="4" end="4"/>
                                            </p:txEl>
                                          </p:spTgt>
                                        </p:tgtEl>
                                        <p:attrNameLst>
                                          <p:attrName>style.visibility</p:attrName>
                                        </p:attrNameLst>
                                      </p:cBhvr>
                                      <p:to>
                                        <p:strVal val="visible"/>
                                      </p:to>
                                    </p:set>
                                    <p:animEffect transition="in" filter="wipe(left)">
                                      <p:cBhvr>
                                        <p:cTn id="72" dur="500"/>
                                        <p:tgtEl>
                                          <p:spTgt spid="2">
                                            <p:txEl>
                                              <p:pRg st="4" end="4"/>
                                            </p:txEl>
                                          </p:spTgt>
                                        </p:tgtEl>
                                      </p:cBhvr>
                                    </p:animEffect>
                                  </p:childTnLst>
                                </p:cTn>
                              </p:par>
                            </p:childTnLst>
                          </p:cTn>
                        </p:par>
                        <p:par>
                          <p:cTn id="73" fill="hold">
                            <p:stCondLst>
                              <p:cond delay="1000"/>
                            </p:stCondLst>
                            <p:childTnLst>
                              <p:par>
                                <p:cTn id="74" presetID="53" presetClass="entr" presetSubtype="16"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fltVal val="0"/>
                                          </p:val>
                                        </p:tav>
                                        <p:tav tm="100000">
                                          <p:val>
                                            <p:strVal val="#ppt_h"/>
                                          </p:val>
                                        </p:tav>
                                      </p:tavLst>
                                    </p:anim>
                                    <p:animEffect transition="in" filter="fade">
                                      <p:cBhvr>
                                        <p:cTn id="78" dur="500"/>
                                        <p:tgtEl>
                                          <p:spTgt spid="16"/>
                                        </p:tgtEl>
                                      </p:cBhvr>
                                    </p:animEffect>
                                  </p:childTnLst>
                                </p:cTn>
                              </p:par>
                            </p:childTnLst>
                          </p:cTn>
                        </p:par>
                        <p:par>
                          <p:cTn id="79" fill="hold">
                            <p:stCondLst>
                              <p:cond delay="1500"/>
                            </p:stCondLst>
                            <p:childTnLst>
                              <p:par>
                                <p:cTn id="80" presetID="22" presetClass="entr" presetSubtype="8" fill="hold" grpId="0" nodeType="afterEffect">
                                  <p:stCondLst>
                                    <p:cond delay="0"/>
                                  </p:stCondLst>
                                  <p:childTnLst>
                                    <p:set>
                                      <p:cBhvr>
                                        <p:cTn id="81" dur="1" fill="hold">
                                          <p:stCondLst>
                                            <p:cond delay="0"/>
                                          </p:stCondLst>
                                        </p:cTn>
                                        <p:tgtEl>
                                          <p:spTgt spid="2">
                                            <p:txEl>
                                              <p:pRg st="5" end="5"/>
                                            </p:txEl>
                                          </p:spTgt>
                                        </p:tgtEl>
                                        <p:attrNameLst>
                                          <p:attrName>style.visibility</p:attrName>
                                        </p:attrNameLst>
                                      </p:cBhvr>
                                      <p:to>
                                        <p:strVal val="visible"/>
                                      </p:to>
                                    </p:set>
                                    <p:animEffect transition="in" filter="wipe(left)">
                                      <p:cBhvr>
                                        <p:cTn id="82" dur="500"/>
                                        <p:tgtEl>
                                          <p:spTgt spid="2">
                                            <p:txEl>
                                              <p:pRg st="5" end="5"/>
                                            </p:txEl>
                                          </p:spTgt>
                                        </p:tgtEl>
                                      </p:cBhvr>
                                    </p:animEffect>
                                  </p:childTnLst>
                                </p:cTn>
                              </p:par>
                            </p:childTnLst>
                          </p:cTn>
                        </p:par>
                        <p:par>
                          <p:cTn id="83" fill="hold">
                            <p:stCondLst>
                              <p:cond delay="2000"/>
                            </p:stCondLst>
                            <p:childTnLst>
                              <p:par>
                                <p:cTn id="84" presetID="53" presetClass="entr" presetSubtype="16"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2500"/>
                            </p:stCondLst>
                            <p:childTnLst>
                              <p:par>
                                <p:cTn id="90" presetID="22" presetClass="entr" presetSubtype="8" fill="hold" grpId="0" nodeType="afterEffect">
                                  <p:stCondLst>
                                    <p:cond delay="0"/>
                                  </p:stCondLst>
                                  <p:childTnLst>
                                    <p:set>
                                      <p:cBhvr>
                                        <p:cTn id="91" dur="1" fill="hold">
                                          <p:stCondLst>
                                            <p:cond delay="0"/>
                                          </p:stCondLst>
                                        </p:cTn>
                                        <p:tgtEl>
                                          <p:spTgt spid="2">
                                            <p:txEl>
                                              <p:pRg st="6" end="6"/>
                                            </p:txEl>
                                          </p:spTgt>
                                        </p:tgtEl>
                                        <p:attrNameLst>
                                          <p:attrName>style.visibility</p:attrName>
                                        </p:attrNameLst>
                                      </p:cBhvr>
                                      <p:to>
                                        <p:strVal val="visible"/>
                                      </p:to>
                                    </p:set>
                                    <p:animEffect transition="in" filter="wipe(left)">
                                      <p:cBhvr>
                                        <p:cTn id="9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4">
                <a:shade val="45000"/>
                <a:satMod val="135000"/>
              </a:schemeClr>
              <a:prstClr val="white"/>
            </a:duotone>
            <a:extLst>
              <a:ext uri="{BEBA8EAE-BF5A-486C-A8C5-ECC9F3942E4B}">
                <a14:imgProps xmlns="" xmlns:a14="http://schemas.microsoft.com/office/drawing/2010/main">
                  <a14:imgLayer r:embed="rId3">
                    <a14:imgEffect>
                      <a14:artisticBlur/>
                    </a14:imgEffect>
                    <a14:imgEffect>
                      <a14:brightnessContrast bright="40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E00BC595-BBAC-47B2-8927-F1DCDCDC056B}"/>
              </a:ext>
            </a:extLst>
          </p:cNvPr>
          <p:cNvSpPr/>
          <p:nvPr/>
        </p:nvSpPr>
        <p:spPr>
          <a:xfrm>
            <a:off x="1229263" y="0"/>
            <a:ext cx="7914737" cy="646331"/>
          </a:xfrm>
          <a:prstGeom prst="rect">
            <a:avLst/>
          </a:prstGeom>
        </p:spPr>
        <p:txBody>
          <a:bodyPr wrap="square">
            <a:spAutoFit/>
          </a:bodyPr>
          <a:lstStyle/>
          <a:p>
            <a:pPr algn="ctr"/>
            <a:r>
              <a:rPr lang="ro-RO" sz="3600" b="1" dirty="0" smtClean="0">
                <a:ln w="22225">
                  <a:solidFill>
                    <a:schemeClr val="accent2"/>
                  </a:solidFill>
                  <a:prstDash val="solid"/>
                </a:ln>
                <a:solidFill>
                  <a:schemeClr val="accent2">
                    <a:lumMod val="40000"/>
                    <a:lumOff val="60000"/>
                  </a:schemeClr>
                </a:solidFill>
                <a:effectLst>
                  <a:innerShdw blurRad="114300">
                    <a:prstClr val="black"/>
                  </a:innerShdw>
                </a:effectLst>
              </a:rPr>
              <a:t>UNITATEA </a:t>
            </a:r>
            <a:r>
              <a:rPr lang="ro-RO" sz="3600" b="1" dirty="0" smtClean="0">
                <a:ln w="22225">
                  <a:solidFill>
                    <a:schemeClr val="accent2"/>
                  </a:solidFill>
                  <a:prstDash val="solid"/>
                </a:ln>
                <a:solidFill>
                  <a:schemeClr val="accent2">
                    <a:lumMod val="40000"/>
                    <a:lumOff val="60000"/>
                  </a:schemeClr>
                </a:solidFill>
                <a:effectLst>
                  <a:innerShdw blurRad="114300">
                    <a:prstClr val="black"/>
                  </a:innerShdw>
                </a:effectLst>
              </a:rPr>
              <a:t>DINTRE </a:t>
            </a:r>
            <a:r>
              <a:rPr lang="ro-RO" sz="3600" b="1" dirty="0" smtClean="0">
                <a:ln w="22225">
                  <a:solidFill>
                    <a:schemeClr val="accent2"/>
                  </a:solidFill>
                  <a:prstDash val="solid"/>
                </a:ln>
                <a:solidFill>
                  <a:schemeClr val="accent2">
                    <a:lumMod val="40000"/>
                    <a:lumOff val="60000"/>
                  </a:schemeClr>
                </a:solidFill>
                <a:effectLst>
                  <a:innerShdw blurRad="114300">
                    <a:prstClr val="black"/>
                  </a:innerShdw>
                </a:effectLst>
              </a:rPr>
              <a:t>ISUS </a:t>
            </a:r>
            <a:r>
              <a:rPr lang="ro-RO" sz="3600" b="1" dirty="0" smtClean="0">
                <a:ln w="22225">
                  <a:solidFill>
                    <a:schemeClr val="accent2"/>
                  </a:solidFill>
                  <a:prstDash val="solid"/>
                </a:ln>
                <a:solidFill>
                  <a:schemeClr val="accent2">
                    <a:lumMod val="40000"/>
                    <a:lumOff val="60000"/>
                  </a:schemeClr>
                </a:solidFill>
                <a:effectLst>
                  <a:innerShdw blurRad="114300">
                    <a:prstClr val="black"/>
                  </a:innerShdw>
                </a:effectLst>
              </a:rPr>
              <a:t>ŞI </a:t>
            </a:r>
            <a:r>
              <a:rPr lang="ro-RO" sz="3600" b="1" dirty="0" smtClean="0">
                <a:ln w="22225">
                  <a:solidFill>
                    <a:schemeClr val="accent2"/>
                  </a:solidFill>
                  <a:prstDash val="solid"/>
                </a:ln>
                <a:solidFill>
                  <a:schemeClr val="accent2">
                    <a:lumMod val="40000"/>
                    <a:lumOff val="60000"/>
                  </a:schemeClr>
                </a:solidFill>
                <a:effectLst>
                  <a:innerShdw blurRad="114300">
                    <a:prstClr val="black"/>
                  </a:innerShdw>
                </a:effectLst>
              </a:rPr>
              <a:t>TATĂL</a:t>
            </a:r>
            <a:endParaRPr lang="ro-RO" sz="3600" b="1" dirty="0">
              <a:ln w="22225">
                <a:solidFill>
                  <a:schemeClr val="accent2"/>
                </a:solidFill>
                <a:prstDash val="solid"/>
              </a:ln>
              <a:solidFill>
                <a:schemeClr val="accent2">
                  <a:lumMod val="40000"/>
                  <a:lumOff val="60000"/>
                </a:schemeClr>
              </a:solidFill>
              <a:effectLst>
                <a:innerShdw blurRad="114300">
                  <a:prstClr val="black"/>
                </a:innerShdw>
              </a:effectLst>
            </a:endParaRPr>
          </a:p>
        </p:txBody>
      </p:sp>
      <p:sp>
        <p:nvSpPr>
          <p:cNvPr id="3" name="Rectángulo 2">
            <a:extLst>
              <a:ext uri="{FF2B5EF4-FFF2-40B4-BE49-F238E27FC236}">
                <a16:creationId xmlns="" xmlns:a16="http://schemas.microsoft.com/office/drawing/2014/main" id="{53713921-E415-4D81-8EB5-DB4C5C4F13CB}"/>
              </a:ext>
            </a:extLst>
          </p:cNvPr>
          <p:cNvSpPr/>
          <p:nvPr/>
        </p:nvSpPr>
        <p:spPr>
          <a:xfrm>
            <a:off x="1969565" y="689959"/>
            <a:ext cx="6509416" cy="646331"/>
          </a:xfrm>
          <a:prstGeom prst="rect">
            <a:avLst/>
          </a:prstGeom>
        </p:spPr>
        <p:txBody>
          <a:bodyPr wrap="square">
            <a:spAutoFit/>
          </a:bodyPr>
          <a:lstStyle/>
          <a:p>
            <a:pPr algn="ctr"/>
            <a:r>
              <a:rPr lang="ro-RO" b="1" dirty="0" smtClean="0">
                <a:solidFill>
                  <a:srgbClr val="624228"/>
                </a:solidFill>
                <a:latin typeface="Comic Sans MS" panose="030F0702030302020204" pitchFamily="66" charset="0"/>
              </a:rPr>
              <a:t>„Eu le-am dat slava pe care Mi-ai dat-o Tu, pentru ca ei să fie una, cum </a:t>
            </a:r>
            <a:r>
              <a:rPr lang="ro-RO" b="1" dirty="0" smtClean="0">
                <a:solidFill>
                  <a:srgbClr val="624228"/>
                </a:solidFill>
                <a:latin typeface="Comic Sans MS" panose="030F0702030302020204" pitchFamily="66" charset="0"/>
              </a:rPr>
              <a:t>şi </a:t>
            </a:r>
            <a:r>
              <a:rPr lang="ro-RO" b="1" dirty="0" smtClean="0">
                <a:solidFill>
                  <a:srgbClr val="624228"/>
                </a:solidFill>
                <a:latin typeface="Comic Sans MS" panose="030F0702030302020204" pitchFamily="66" charset="0"/>
              </a:rPr>
              <a:t>Noi suntem una.” </a:t>
            </a:r>
            <a:r>
              <a:rPr lang="ro-RO" sz="1600" b="1" dirty="0" smtClean="0">
                <a:solidFill>
                  <a:srgbClr val="624228"/>
                </a:solidFill>
                <a:latin typeface="Comic Sans MS" panose="030F0702030302020204" pitchFamily="66" charset="0"/>
              </a:rPr>
              <a:t>(Ioan 17:22)</a:t>
            </a:r>
            <a:endParaRPr lang="ro-RO" sz="1600" b="1" dirty="0">
              <a:solidFill>
                <a:srgbClr val="624228"/>
              </a:solidFill>
              <a:latin typeface="Comic Sans MS" panose="030F0702030302020204" pitchFamily="66" charset="0"/>
            </a:endParaRPr>
          </a:p>
        </p:txBody>
      </p:sp>
      <p:sp>
        <p:nvSpPr>
          <p:cNvPr id="4" name="CuadroTexto 3">
            <a:extLst>
              <a:ext uri="{FF2B5EF4-FFF2-40B4-BE49-F238E27FC236}">
                <a16:creationId xmlns="" xmlns:a16="http://schemas.microsoft.com/office/drawing/2014/main" id="{394E20C5-69DA-4060-B378-18DB8AC22628}"/>
              </a:ext>
            </a:extLst>
          </p:cNvPr>
          <p:cNvSpPr txBox="1"/>
          <p:nvPr/>
        </p:nvSpPr>
        <p:spPr>
          <a:xfrm>
            <a:off x="49136" y="2044176"/>
            <a:ext cx="8611785" cy="1400383"/>
          </a:xfrm>
          <a:prstGeom prst="rect">
            <a:avLst/>
          </a:prstGeom>
          <a:noFill/>
        </p:spPr>
        <p:txBody>
          <a:bodyPr wrap="square" rtlCol="0">
            <a:spAutoFit/>
          </a:bodyPr>
          <a:lstStyle/>
          <a:p>
            <a:pPr>
              <a:spcBef>
                <a:spcPts val="600"/>
              </a:spcBef>
            </a:pPr>
            <a:r>
              <a:rPr lang="ro-RO" sz="2000" b="1" dirty="0" smtClean="0">
                <a:latin typeface="Calibri" pitchFamily="34" charset="0"/>
              </a:rPr>
              <a:t>Isus a făcut voia Tatălui oferindu-Se ca jertfă pentru noi. </a:t>
            </a:r>
            <a:r>
              <a:rPr lang="ro-RO" sz="2000" b="1" dirty="0" smtClean="0">
                <a:latin typeface="Calibri" pitchFamily="34" charset="0"/>
              </a:rPr>
              <a:t>Aşa </a:t>
            </a:r>
            <a:r>
              <a:rPr lang="ro-RO" sz="2000" b="1" dirty="0" smtClean="0">
                <a:latin typeface="Calibri" pitchFamily="34" charset="0"/>
              </a:rPr>
              <a:t>El a proslăvit pe Tatăl </a:t>
            </a:r>
            <a:r>
              <a:rPr lang="ro-RO" sz="2000" b="1" dirty="0" smtClean="0">
                <a:latin typeface="Calibri" pitchFamily="34" charset="0"/>
              </a:rPr>
              <a:t>şi </a:t>
            </a:r>
            <a:r>
              <a:rPr lang="ro-RO" sz="2000" b="1" dirty="0" smtClean="0">
                <a:latin typeface="Calibri" pitchFamily="34" charset="0"/>
              </a:rPr>
              <a:t>a fost glorificat de Tatăl în </a:t>
            </a:r>
            <a:r>
              <a:rPr lang="ro-RO" sz="2000" b="1" dirty="0" smtClean="0">
                <a:latin typeface="Calibri" pitchFamily="34" charset="0"/>
              </a:rPr>
              <a:t>acelaşi </a:t>
            </a:r>
            <a:r>
              <a:rPr lang="ro-RO" sz="2000" b="1" dirty="0" smtClean="0">
                <a:latin typeface="Calibri" pitchFamily="34" charset="0"/>
              </a:rPr>
              <a:t>timp.</a:t>
            </a:r>
          </a:p>
          <a:p>
            <a:pPr>
              <a:spcBef>
                <a:spcPts val="600"/>
              </a:spcBef>
            </a:pPr>
            <a:r>
              <a:rPr lang="ro-RO" sz="2000" b="1" dirty="0" smtClean="0">
                <a:latin typeface="Calibri" pitchFamily="34" charset="0"/>
              </a:rPr>
              <a:t>Jertfa voluntară a lui Isus ne dă </a:t>
            </a:r>
            <a:r>
              <a:rPr lang="ro-RO" sz="2000" b="1" dirty="0" smtClean="0">
                <a:latin typeface="Calibri" pitchFamily="34" charset="0"/>
              </a:rPr>
              <a:t>viaţa veşnică</a:t>
            </a:r>
            <a:r>
              <a:rPr lang="ro-RO" sz="2000" b="1" dirty="0" smtClean="0">
                <a:latin typeface="Calibri" pitchFamily="34" charset="0"/>
              </a:rPr>
              <a:t>. </a:t>
            </a:r>
            <a:r>
              <a:rPr lang="ro-RO" sz="2000" b="1" dirty="0" smtClean="0">
                <a:latin typeface="Calibri" pitchFamily="34" charset="0"/>
              </a:rPr>
              <a:t>Şi viaţa veşnică </a:t>
            </a:r>
            <a:r>
              <a:rPr lang="ro-RO" sz="2000" b="1" dirty="0" smtClean="0">
                <a:latin typeface="Calibri" pitchFamily="34" charset="0"/>
              </a:rPr>
              <a:t>este că îl </a:t>
            </a:r>
            <a:r>
              <a:rPr lang="ro-RO" sz="2000" b="1" dirty="0" smtClean="0">
                <a:latin typeface="Calibri" pitchFamily="34" charset="0"/>
              </a:rPr>
              <a:t>cunoaştem </a:t>
            </a:r>
            <a:r>
              <a:rPr lang="ro-RO" sz="2000" b="1" dirty="0" smtClean="0">
                <a:latin typeface="Calibri" pitchFamily="34" charset="0"/>
              </a:rPr>
              <a:t>pe Dumnezeu  (v. 3).</a:t>
            </a:r>
            <a:endParaRPr lang="ro-RO" sz="2000" b="1" dirty="0">
              <a:latin typeface="Calibri" pitchFamily="34" charset="0"/>
            </a:endParaRPr>
          </a:p>
        </p:txBody>
      </p:sp>
      <p:pic>
        <p:nvPicPr>
          <p:cNvPr id="6" name="Imagen 5">
            <a:extLst>
              <a:ext uri="{FF2B5EF4-FFF2-40B4-BE49-F238E27FC236}">
                <a16:creationId xmlns="" xmlns:a16="http://schemas.microsoft.com/office/drawing/2014/main" id="{DDDA0BCD-C1F8-45C6-9CD6-9517B1E75B31}"/>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4675517" y="3209026"/>
            <a:ext cx="4387173" cy="35061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gato, texto&#10;&#10;Descripción generada con confianza muy alta">
            <a:extLst>
              <a:ext uri="{FF2B5EF4-FFF2-40B4-BE49-F238E27FC236}">
                <a16:creationId xmlns="" xmlns:a16="http://schemas.microsoft.com/office/drawing/2014/main" id="{8610CB98-82A7-4C86-BC6E-41A8659A25F2}"/>
              </a:ext>
            </a:extLst>
          </p:cNvPr>
          <p:cNvPicPr>
            <a:picLocks noChangeAspect="1"/>
          </p:cNvPicPr>
          <p:nvPr/>
        </p:nvPicPr>
        <p:blipFill rotWithShape="1">
          <a:blip r:embed="rId5" cstate="screen">
            <a:extLst>
              <a:ext uri="{28A0092B-C50C-407E-A947-70E740481C1C}">
                <a14:useLocalDpi xmlns="" xmlns:a14="http://schemas.microsoft.com/office/drawing/2010/main"/>
              </a:ext>
            </a:extLst>
          </a:blip>
          <a:srcRect/>
          <a:stretch/>
        </p:blipFill>
        <p:spPr>
          <a:xfrm>
            <a:off x="127526" y="207105"/>
            <a:ext cx="1101738" cy="1741669"/>
          </a:xfrm>
          <a:prstGeom prst="rect">
            <a:avLst/>
          </a:prstGeom>
          <a:ln>
            <a:noFill/>
          </a:ln>
          <a:effectLst>
            <a:outerShdw blurRad="190500" algn="tl" rotWithShape="0">
              <a:srgbClr val="000000">
                <a:alpha val="70000"/>
              </a:srgbClr>
            </a:outerShdw>
          </a:effectLst>
        </p:spPr>
      </p:pic>
      <p:sp>
        <p:nvSpPr>
          <p:cNvPr id="11" name="Rectángulo 10">
            <a:extLst>
              <a:ext uri="{FF2B5EF4-FFF2-40B4-BE49-F238E27FC236}">
                <a16:creationId xmlns="" xmlns:a16="http://schemas.microsoft.com/office/drawing/2014/main" id="{C5ACD25B-16E0-49DB-9716-AA5EB02914B4}"/>
              </a:ext>
            </a:extLst>
          </p:cNvPr>
          <p:cNvSpPr/>
          <p:nvPr/>
        </p:nvSpPr>
        <p:spPr>
          <a:xfrm>
            <a:off x="1395321" y="1336290"/>
            <a:ext cx="7500669" cy="707886"/>
          </a:xfrm>
          <a:prstGeom prst="rect">
            <a:avLst/>
          </a:prstGeom>
        </p:spPr>
        <p:txBody>
          <a:bodyPr wrap="square">
            <a:spAutoFit/>
          </a:bodyPr>
          <a:lstStyle/>
          <a:p>
            <a:pPr>
              <a:spcBef>
                <a:spcPts val="600"/>
              </a:spcBef>
            </a:pPr>
            <a:r>
              <a:rPr lang="ro-RO" sz="2000" b="1" dirty="0" smtClean="0">
                <a:latin typeface="Calibri" pitchFamily="34" charset="0"/>
              </a:rPr>
              <a:t>Isus </a:t>
            </a:r>
            <a:r>
              <a:rPr lang="ro-RO" sz="2000" b="1" dirty="0" smtClean="0">
                <a:latin typeface="Calibri" pitchFamily="34" charset="0"/>
              </a:rPr>
              <a:t>şi-a </a:t>
            </a:r>
            <a:r>
              <a:rPr lang="ro-RO" sz="2000" b="1" dirty="0" smtClean="0">
                <a:latin typeface="Calibri" pitchFamily="34" charset="0"/>
              </a:rPr>
              <a:t>început rugăciunea cu o cerere de a fi proslăvit, astfel încât Tatăl să poată fi proslăvit. Cum a fost Isus glorificat?</a:t>
            </a:r>
            <a:endParaRPr lang="ro-RO" sz="2000" b="1" dirty="0">
              <a:latin typeface="Calibri" pitchFamily="34" charset="0"/>
            </a:endParaRPr>
          </a:p>
        </p:txBody>
      </p:sp>
      <p:sp>
        <p:nvSpPr>
          <p:cNvPr id="12" name="Rectángulo 11">
            <a:extLst>
              <a:ext uri="{FF2B5EF4-FFF2-40B4-BE49-F238E27FC236}">
                <a16:creationId xmlns="" xmlns:a16="http://schemas.microsoft.com/office/drawing/2014/main" id="{04A9B828-372C-4250-B0E4-73A1F4F0AF74}"/>
              </a:ext>
            </a:extLst>
          </p:cNvPr>
          <p:cNvSpPr/>
          <p:nvPr/>
        </p:nvSpPr>
        <p:spPr>
          <a:xfrm>
            <a:off x="49137" y="3532086"/>
            <a:ext cx="4522864" cy="1015663"/>
          </a:xfrm>
          <a:prstGeom prst="rect">
            <a:avLst/>
          </a:prstGeom>
        </p:spPr>
        <p:txBody>
          <a:bodyPr wrap="square">
            <a:spAutoFit/>
          </a:bodyPr>
          <a:lstStyle/>
          <a:p>
            <a:pPr>
              <a:spcBef>
                <a:spcPts val="600"/>
              </a:spcBef>
            </a:pPr>
            <a:r>
              <a:rPr lang="ro-RO" sz="2000" b="1" dirty="0" smtClean="0">
                <a:latin typeface="Calibri" pitchFamily="34" charset="0"/>
              </a:rPr>
              <a:t>O </a:t>
            </a:r>
            <a:r>
              <a:rPr lang="ro-RO" sz="2000" b="1" dirty="0" smtClean="0">
                <a:latin typeface="Calibri" pitchFamily="34" charset="0"/>
              </a:rPr>
              <a:t>relaţie </a:t>
            </a:r>
            <a:r>
              <a:rPr lang="ro-RO" sz="2000" b="1" dirty="0" smtClean="0">
                <a:latin typeface="Calibri" pitchFamily="34" charset="0"/>
              </a:rPr>
              <a:t>cu Dumnezeu are ca rezultat unitatea ca unitatea dintre Isus </a:t>
            </a:r>
            <a:r>
              <a:rPr lang="ro-RO" sz="2000" b="1" dirty="0" smtClean="0">
                <a:latin typeface="Calibri" pitchFamily="34" charset="0"/>
              </a:rPr>
              <a:t>şi </a:t>
            </a:r>
            <a:r>
              <a:rPr lang="ro-RO" sz="2000" b="1" dirty="0" smtClean="0">
                <a:latin typeface="Calibri" pitchFamily="34" charset="0"/>
              </a:rPr>
              <a:t>Tatăl. Această unitate este </a:t>
            </a:r>
            <a:r>
              <a:rPr lang="ro-RO" sz="2000" b="1" dirty="0" smtClean="0">
                <a:latin typeface="Calibri" pitchFamily="34" charset="0"/>
              </a:rPr>
              <a:t>veşnică</a:t>
            </a:r>
            <a:r>
              <a:rPr lang="ro-RO" sz="2000" b="1" dirty="0" smtClean="0">
                <a:latin typeface="Calibri" pitchFamily="34" charset="0"/>
              </a:rPr>
              <a:t>.</a:t>
            </a:r>
            <a:endParaRPr lang="ro-RO" sz="2000" b="1" dirty="0">
              <a:latin typeface="Calibri" pitchFamily="34" charset="0"/>
            </a:endParaRPr>
          </a:p>
        </p:txBody>
      </p:sp>
      <p:pic>
        <p:nvPicPr>
          <p:cNvPr id="14" name="Imagen 13" descr="Imagen que contiene persona, mujer&#10;&#10;Descripción generada con confianza muy alta">
            <a:extLst>
              <a:ext uri="{FF2B5EF4-FFF2-40B4-BE49-F238E27FC236}">
                <a16:creationId xmlns="" xmlns:a16="http://schemas.microsoft.com/office/drawing/2014/main" id="{95FA17E3-0532-4D7B-87C4-F5DA87658951}"/>
              </a:ext>
            </a:extLst>
          </p:cNvPr>
          <p:cNvPicPr>
            <a:picLocks noChangeAspect="1"/>
          </p:cNvPicPr>
          <p:nvPr/>
        </p:nvPicPr>
        <p:blipFill>
          <a:blip r:embed="rId6" cstate="screen">
            <a:extLst>
              <a:ext uri="{28A0092B-C50C-407E-A947-70E740481C1C}">
                <a14:useLocalDpi xmlns="" xmlns:a14="http://schemas.microsoft.com/office/drawing/2010/main"/>
              </a:ext>
            </a:extLst>
          </a:blip>
          <a:stretch>
            <a:fillRect/>
          </a:stretch>
        </p:blipFill>
        <p:spPr>
          <a:xfrm>
            <a:off x="127526" y="4834800"/>
            <a:ext cx="2423187" cy="1877970"/>
          </a:xfrm>
          <a:prstGeom prst="rect">
            <a:avLst/>
          </a:prstGeom>
          <a:ln w="38100" cap="sq">
            <a:solidFill>
              <a:srgbClr val="BC4F4B"/>
            </a:solidFill>
            <a:prstDash val="solid"/>
            <a:miter lim="800000"/>
          </a:ln>
          <a:effectLst>
            <a:outerShdw blurRad="50800" dist="38100" dir="2700000" algn="tl" rotWithShape="0">
              <a:srgbClr val="000000">
                <a:alpha val="43000"/>
              </a:srgbClr>
            </a:outerShdw>
          </a:effectLst>
        </p:spPr>
      </p:pic>
      <p:pic>
        <p:nvPicPr>
          <p:cNvPr id="16" name="Imagen 15" descr="Imagen que contiene persona, hierba, árbol, exterior&#10;&#10;Descripción generada con confianza muy alta">
            <a:extLst>
              <a:ext uri="{FF2B5EF4-FFF2-40B4-BE49-F238E27FC236}">
                <a16:creationId xmlns="" xmlns:a16="http://schemas.microsoft.com/office/drawing/2014/main" id="{65C7B036-28A5-46A1-B857-AC0454BD2CBE}"/>
              </a:ext>
            </a:extLst>
          </p:cNvPr>
          <p:cNvPicPr>
            <a:picLocks noChangeAspect="1"/>
          </p:cNvPicPr>
          <p:nvPr/>
        </p:nvPicPr>
        <p:blipFill rotWithShape="1">
          <a:blip r:embed="rId7" cstate="screen">
            <a:extLst>
              <a:ext uri="{28A0092B-C50C-407E-A947-70E740481C1C}">
                <a14:useLocalDpi xmlns="" xmlns:a14="http://schemas.microsoft.com/office/drawing/2010/main"/>
              </a:ext>
            </a:extLst>
          </a:blip>
          <a:srcRect/>
          <a:stretch/>
        </p:blipFill>
        <p:spPr>
          <a:xfrm>
            <a:off x="2766099" y="4834800"/>
            <a:ext cx="1702385" cy="1880386"/>
          </a:xfrm>
          <a:prstGeom prst="rect">
            <a:avLst/>
          </a:prstGeom>
          <a:ln w="38100" cap="sq">
            <a:solidFill>
              <a:srgbClr val="2F1D89"/>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6856470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7" dur="1000" fill="hold"/>
                                        <p:tgtEl>
                                          <p:spTgt spid="11"/>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8"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heel(8)">
                                      <p:cBhvr>
                                        <p:cTn id="36" dur="1000"/>
                                        <p:tgtEl>
                                          <p:spTgt spid="6"/>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wipe(left)">
                                      <p:cBhvr>
                                        <p:cTn id="40" dur="500"/>
                                        <p:tgtEl>
                                          <p:spTgt spid="4">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Effect transition="in" filter="wipe(left)">
                                      <p:cBhvr>
                                        <p:cTn id="45" dur="500"/>
                                        <p:tgtEl>
                                          <p:spTgt spid="4">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000"/>
                                        <p:tgtEl>
                                          <p:spTgt spid="16"/>
                                        </p:tgtEl>
                                      </p:cBhvr>
                                    </p:animEffec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499B0576-4CF1-4DDC-9DA8-A06610E5C9C2}"/>
              </a:ext>
            </a:extLst>
          </p:cNvPr>
          <p:cNvSpPr/>
          <p:nvPr/>
        </p:nvSpPr>
        <p:spPr>
          <a:xfrm>
            <a:off x="0" y="0"/>
            <a:ext cx="9143999" cy="769441"/>
          </a:xfrm>
          <a:prstGeom prst="rect">
            <a:avLst/>
          </a:prstGeom>
        </p:spPr>
        <p:txBody>
          <a:bodyPr wrap="square">
            <a:spAutoFit/>
          </a:bodyPr>
          <a:lstStyle/>
          <a:p>
            <a:pPr algn="ctr"/>
            <a:r>
              <a:rPr lang="ro-RO" sz="4400" b="1" smtClean="0">
                <a:ln w="12700">
                  <a:solidFill>
                    <a:srgbClr val="013476"/>
                  </a:solidFill>
                  <a:prstDash val="solid"/>
                </a:ln>
                <a:pattFill prst="pct50">
                  <a:fgClr>
                    <a:srgbClr val="FFC000"/>
                  </a:fgClr>
                  <a:bgClr>
                    <a:srgbClr val="FFFF99"/>
                  </a:bgClr>
                </a:pattFill>
                <a:effectLst>
                  <a:outerShdw dist="38100" dir="2640000" algn="bl" rotWithShape="0">
                    <a:schemeClr val="accent1"/>
                  </a:outerShdw>
                </a:effectLst>
              </a:rPr>
              <a:t>UNITATEA </a:t>
            </a:r>
            <a:r>
              <a:rPr lang="ro-RO" sz="4400" b="1" smtClean="0">
                <a:ln w="12700">
                  <a:solidFill>
                    <a:srgbClr val="013476"/>
                  </a:solidFill>
                  <a:prstDash val="solid"/>
                </a:ln>
                <a:pattFill prst="pct50">
                  <a:fgClr>
                    <a:srgbClr val="FFC000"/>
                  </a:fgClr>
                  <a:bgClr>
                    <a:srgbClr val="FFFF99"/>
                  </a:bgClr>
                </a:pattFill>
                <a:effectLst>
                  <a:outerShdw dist="38100" dir="2640000" algn="bl" rotWithShape="0">
                    <a:schemeClr val="accent1"/>
                  </a:outerShdw>
                </a:effectLst>
              </a:rPr>
              <a:t>DINTRE </a:t>
            </a:r>
            <a:r>
              <a:rPr lang="ro-RO" sz="4400" b="1" smtClean="0">
                <a:ln w="12700">
                  <a:solidFill>
                    <a:srgbClr val="013476"/>
                  </a:solidFill>
                  <a:prstDash val="solid"/>
                </a:ln>
                <a:pattFill prst="pct50">
                  <a:fgClr>
                    <a:srgbClr val="FFC000"/>
                  </a:fgClr>
                  <a:bgClr>
                    <a:srgbClr val="FFFF99"/>
                  </a:bgClr>
                </a:pattFill>
                <a:effectLst>
                  <a:outerShdw dist="38100" dir="2640000" algn="bl" rotWithShape="0">
                    <a:schemeClr val="accent1"/>
                  </a:outerShdw>
                </a:effectLst>
              </a:rPr>
              <a:t>UCENICI</a:t>
            </a:r>
            <a:endParaRPr lang="ro-RO" sz="4400" b="1">
              <a:ln w="12700">
                <a:solidFill>
                  <a:srgbClr val="013476"/>
                </a:solidFill>
                <a:prstDash val="solid"/>
              </a:ln>
              <a:pattFill prst="pct50">
                <a:fgClr>
                  <a:srgbClr val="FFC000"/>
                </a:fgClr>
                <a:bgClr>
                  <a:srgbClr val="FFFF99"/>
                </a:bgClr>
              </a:pattFill>
              <a:effectLst>
                <a:outerShdw dist="38100" dir="2640000" algn="bl" rotWithShape="0">
                  <a:schemeClr val="accent1"/>
                </a:outerShdw>
              </a:effectLst>
            </a:endParaRPr>
          </a:p>
        </p:txBody>
      </p:sp>
      <p:sp>
        <p:nvSpPr>
          <p:cNvPr id="3" name="Rectángulo 2">
            <a:extLst>
              <a:ext uri="{FF2B5EF4-FFF2-40B4-BE49-F238E27FC236}">
                <a16:creationId xmlns="" xmlns:a16="http://schemas.microsoft.com/office/drawing/2014/main" id="{F389D538-CE72-4DBF-8C95-B7D897799585}"/>
              </a:ext>
            </a:extLst>
          </p:cNvPr>
          <p:cNvSpPr/>
          <p:nvPr/>
        </p:nvSpPr>
        <p:spPr>
          <a:xfrm>
            <a:off x="672371" y="663603"/>
            <a:ext cx="7799258" cy="923330"/>
          </a:xfrm>
          <a:prstGeom prst="rect">
            <a:avLst/>
          </a:prstGeom>
        </p:spPr>
        <p:txBody>
          <a:bodyPr wrap="square">
            <a:spAutoFit/>
          </a:bodyPr>
          <a:lstStyle/>
          <a:p>
            <a:r>
              <a:rPr lang="ro-RO" b="1" dirty="0" smtClean="0">
                <a:solidFill>
                  <a:srgbClr val="013476"/>
                </a:solidFill>
                <a:latin typeface="Comic Sans MS" panose="030F0702030302020204" pitchFamily="66" charset="0"/>
              </a:rPr>
              <a:t>„Eu nu mai sunt în lume, dar ei sunt în lume, şi Eu vin la Tine. Sfinte Tată, păzeşte, în Numele Tău, pe aceia pe care Mi i-ai dat, pentru ca ei să fie una, cum suntem şi Noi.” </a:t>
            </a:r>
            <a:r>
              <a:rPr lang="ro-RO" sz="1600" b="1" dirty="0" smtClean="0">
                <a:solidFill>
                  <a:srgbClr val="013476"/>
                </a:solidFill>
                <a:latin typeface="Comic Sans MS" panose="030F0702030302020204" pitchFamily="66" charset="0"/>
              </a:rPr>
              <a:t>(Ioan 17:11)</a:t>
            </a:r>
            <a:endParaRPr lang="ro-RO" b="1" dirty="0">
              <a:solidFill>
                <a:srgbClr val="013476"/>
              </a:solidFill>
              <a:latin typeface="Comic Sans MS" panose="030F0702030302020204" pitchFamily="66" charset="0"/>
            </a:endParaRPr>
          </a:p>
        </p:txBody>
      </p:sp>
      <p:sp>
        <p:nvSpPr>
          <p:cNvPr id="4" name="CuadroTexto 3">
            <a:extLst>
              <a:ext uri="{FF2B5EF4-FFF2-40B4-BE49-F238E27FC236}">
                <a16:creationId xmlns="" xmlns:a16="http://schemas.microsoft.com/office/drawing/2014/main" id="{2D08BA5E-1316-4BC3-9EBD-31DDCCF5B8AF}"/>
              </a:ext>
            </a:extLst>
          </p:cNvPr>
          <p:cNvSpPr txBox="1"/>
          <p:nvPr/>
        </p:nvSpPr>
        <p:spPr>
          <a:xfrm>
            <a:off x="4571998" y="4427141"/>
            <a:ext cx="4505860" cy="2323713"/>
          </a:xfrm>
          <a:prstGeom prst="rect">
            <a:avLst/>
          </a:prstGeom>
          <a:noFill/>
        </p:spPr>
        <p:txBody>
          <a:bodyPr wrap="square" rtlCol="0">
            <a:spAutoFit/>
          </a:bodyPr>
          <a:lstStyle/>
          <a:p>
            <a:pPr>
              <a:spcBef>
                <a:spcPts val="600"/>
              </a:spcBef>
            </a:pPr>
            <a:r>
              <a:rPr lang="ro-RO" sz="2000" b="1" dirty="0" smtClean="0">
                <a:solidFill>
                  <a:schemeClr val="bg1"/>
                </a:solidFill>
                <a:effectLst>
                  <a:outerShdw blurRad="38100" dist="38100" dir="2700000" algn="tl">
                    <a:srgbClr val="000000">
                      <a:alpha val="43137"/>
                    </a:srgbClr>
                  </a:outerShdw>
                </a:effectLst>
                <a:latin typeface="Calibri" pitchFamily="34" charset="0"/>
              </a:rPr>
              <a:t>Fiind uniţi, având bucurie, departe de rău şi ascultând adevărul. Nu este ceva ce ar putea realiza singuri. Tatăl este singurul care poate să-şi îndeplinească această rugăciune</a:t>
            </a:r>
            <a:r>
              <a:rPr lang="ro-RO" sz="2000" b="1" dirty="0" smtClean="0">
                <a:solidFill>
                  <a:schemeClr val="bg1"/>
                </a:solidFill>
                <a:effectLst>
                  <a:outerShdw blurRad="38100" dist="38100" dir="2700000" algn="tl">
                    <a:srgbClr val="000000">
                      <a:alpha val="43137"/>
                    </a:srgbClr>
                  </a:outerShdw>
                </a:effectLst>
              </a:rPr>
              <a:t>.</a:t>
            </a:r>
          </a:p>
          <a:p>
            <a:pPr>
              <a:spcBef>
                <a:spcPts val="600"/>
              </a:spcBef>
            </a:pPr>
            <a:r>
              <a:rPr lang="ro-RO" sz="2000" b="1" u="sng" dirty="0" smtClean="0">
                <a:solidFill>
                  <a:schemeClr val="accent4"/>
                </a:solidFill>
                <a:effectLst>
                  <a:outerShdw blurRad="38100" dist="38100" dir="2700000" algn="tl">
                    <a:srgbClr val="000000">
                      <a:alpha val="43137"/>
                    </a:srgbClr>
                  </a:outerShdw>
                </a:effectLst>
                <a:latin typeface="Calibri" pitchFamily="34" charset="0"/>
              </a:rPr>
              <a:t>Rezultatul</a:t>
            </a:r>
            <a:r>
              <a:rPr lang="ro-RO" sz="2000" b="1" dirty="0" smtClean="0">
                <a:solidFill>
                  <a:schemeClr val="accent4"/>
                </a:solidFill>
                <a:effectLst>
                  <a:outerShdw blurRad="38100" dist="38100" dir="2700000" algn="tl">
                    <a:srgbClr val="000000">
                      <a:alpha val="43137"/>
                    </a:srgbClr>
                  </a:outerShdw>
                </a:effectLst>
                <a:latin typeface="Calibri" pitchFamily="34" charset="0"/>
              </a:rPr>
              <a:t>: o mărturie eficientă şi răspândirea Evangheliei.</a:t>
            </a:r>
            <a:endParaRPr lang="ro-RO" sz="2000" b="1" dirty="0">
              <a:solidFill>
                <a:schemeClr val="accent4"/>
              </a:solidFill>
              <a:effectLst>
                <a:outerShdw blurRad="38100" dist="38100" dir="2700000" algn="tl">
                  <a:srgbClr val="000000">
                    <a:alpha val="43137"/>
                  </a:srgbClr>
                </a:outerShdw>
              </a:effectLst>
              <a:latin typeface="Calibri" pitchFamily="34" charset="0"/>
            </a:endParaRPr>
          </a:p>
        </p:txBody>
      </p:sp>
      <p:sp>
        <p:nvSpPr>
          <p:cNvPr id="5" name="CuadroTexto 4">
            <a:extLst>
              <a:ext uri="{FF2B5EF4-FFF2-40B4-BE49-F238E27FC236}">
                <a16:creationId xmlns="" xmlns:a16="http://schemas.microsoft.com/office/drawing/2014/main" id="{59075C83-EDFA-48C3-A6E8-7DB1CEA4F387}"/>
              </a:ext>
            </a:extLst>
          </p:cNvPr>
          <p:cNvSpPr txBox="1"/>
          <p:nvPr/>
        </p:nvSpPr>
        <p:spPr>
          <a:xfrm>
            <a:off x="0" y="3305500"/>
            <a:ext cx="4595009" cy="1554272"/>
          </a:xfrm>
          <a:prstGeom prst="rect">
            <a:avLst/>
          </a:prstGeom>
          <a:noFill/>
        </p:spPr>
        <p:txBody>
          <a:bodyPr wrap="square" lIns="0" rIns="0" rtlCol="0">
            <a:spAutoFit/>
            <a:scene3d>
              <a:camera prst="orthographicFront"/>
              <a:lightRig rig="threePt" dir="t"/>
            </a:scene3d>
            <a:sp3d extrusionH="57150">
              <a:bevelT w="38100" h="38100" prst="convex"/>
            </a:sp3d>
          </a:bodyPr>
          <a:lstStyle/>
          <a:p>
            <a:pPr marL="342900" indent="-342900">
              <a:buClr>
                <a:schemeClr val="accent4">
                  <a:lumMod val="20000"/>
                  <a:lumOff val="80000"/>
                </a:schemeClr>
              </a:buClr>
              <a:buSzPct val="90000"/>
              <a:buFont typeface="Calibri" panose="020F0502020204030204" pitchFamily="34" charset="0"/>
              <a:buChar char="❶"/>
            </a:pPr>
            <a:r>
              <a:rPr lang="ro-RO" sz="1900" b="1" dirty="0" smtClean="0">
                <a:solidFill>
                  <a:schemeClr val="bg1"/>
                </a:solidFill>
                <a:effectLst>
                  <a:outerShdw blurRad="38100" dist="38100" dir="2700000" algn="tl">
                    <a:srgbClr val="000000">
                      <a:alpha val="43137"/>
                    </a:srgbClr>
                  </a:outerShdw>
                </a:effectLst>
              </a:rPr>
              <a:t>Ca ei să fie una cu Tatăl şi El (v. 11)</a:t>
            </a:r>
          </a:p>
          <a:p>
            <a:pPr marL="342900" indent="-342900">
              <a:buClr>
                <a:schemeClr val="accent4">
                  <a:lumMod val="40000"/>
                  <a:lumOff val="60000"/>
                </a:schemeClr>
              </a:buClr>
              <a:buSzPct val="90000"/>
              <a:buFont typeface="Calibri" panose="020F0502020204030204" pitchFamily="34" charset="0"/>
              <a:buChar char="❷"/>
            </a:pPr>
            <a:r>
              <a:rPr lang="ro-RO" sz="1900" b="1" dirty="0" smtClean="0">
                <a:solidFill>
                  <a:schemeClr val="bg1"/>
                </a:solidFill>
                <a:effectLst>
                  <a:outerShdw blurRad="38100" dist="38100" dir="2700000" algn="tl">
                    <a:srgbClr val="000000">
                      <a:alpha val="43137"/>
                    </a:srgbClr>
                  </a:outerShdw>
                </a:effectLst>
              </a:rPr>
              <a:t>Ca ei să se poată bucura în El  (v. 13)</a:t>
            </a:r>
          </a:p>
          <a:p>
            <a:pPr marL="342900" indent="-342900">
              <a:buClr>
                <a:schemeClr val="accent4">
                  <a:lumMod val="60000"/>
                  <a:lumOff val="40000"/>
                </a:schemeClr>
              </a:buClr>
              <a:buSzPct val="90000"/>
              <a:buFont typeface="Calibri" panose="020F0502020204030204" pitchFamily="34" charset="0"/>
              <a:buChar char="❸"/>
            </a:pPr>
            <a:r>
              <a:rPr lang="ro-RO" sz="1900" b="1" dirty="0" smtClean="0">
                <a:solidFill>
                  <a:schemeClr val="bg1"/>
                </a:solidFill>
                <a:effectLst>
                  <a:outerShdw blurRad="38100" dist="38100" dir="2700000" algn="tl">
                    <a:srgbClr val="000000">
                      <a:alpha val="43137"/>
                    </a:srgbClr>
                  </a:outerShdw>
                </a:effectLst>
              </a:rPr>
              <a:t>Pentru ca ei să fie păziţi de rău (v. 15)</a:t>
            </a:r>
          </a:p>
          <a:p>
            <a:pPr marL="342900" indent="-342900">
              <a:buClr>
                <a:srgbClr val="E2AC00"/>
              </a:buClr>
              <a:buSzPct val="90000"/>
              <a:buFont typeface="Calibri" panose="020F0502020204030204" pitchFamily="34" charset="0"/>
              <a:buChar char="❹"/>
            </a:pPr>
            <a:r>
              <a:rPr lang="ro-RO" sz="1900" b="1" dirty="0" smtClean="0">
                <a:solidFill>
                  <a:schemeClr val="bg1"/>
                </a:solidFill>
                <a:effectLst>
                  <a:outerShdw blurRad="38100" dist="38100" dir="2700000" algn="tl">
                    <a:srgbClr val="000000">
                      <a:alpha val="43137"/>
                    </a:srgbClr>
                  </a:outerShdw>
                </a:effectLst>
              </a:rPr>
              <a:t>Pentru ca ei să poată fi sfinţiţi de adevăr  (v. 17)</a:t>
            </a:r>
            <a:endParaRPr lang="ro-RO" sz="1900" b="1" dirty="0">
              <a:solidFill>
                <a:schemeClr val="bg1"/>
              </a:solidFill>
              <a:effectLst>
                <a:outerShdw blurRad="38100" dist="38100" dir="2700000" algn="tl">
                  <a:srgbClr val="000000">
                    <a:alpha val="43137"/>
                  </a:srgbClr>
                </a:outerShdw>
              </a:effectLst>
            </a:endParaRPr>
          </a:p>
        </p:txBody>
      </p:sp>
      <p:sp>
        <p:nvSpPr>
          <p:cNvPr id="6" name="CuadroTexto 5">
            <a:extLst>
              <a:ext uri="{FF2B5EF4-FFF2-40B4-BE49-F238E27FC236}">
                <a16:creationId xmlns="" xmlns:a16="http://schemas.microsoft.com/office/drawing/2014/main" id="{37D08DF6-4196-45CC-90AE-70FD00A73554}"/>
              </a:ext>
            </a:extLst>
          </p:cNvPr>
          <p:cNvSpPr txBox="1"/>
          <p:nvPr/>
        </p:nvSpPr>
        <p:spPr>
          <a:xfrm>
            <a:off x="186911" y="1659253"/>
            <a:ext cx="4212561" cy="1554272"/>
          </a:xfrm>
          <a:prstGeom prst="rect">
            <a:avLst/>
          </a:prstGeom>
          <a:noFill/>
        </p:spPr>
        <p:txBody>
          <a:bodyPr wrap="square" rtlCol="0">
            <a:spAutoFit/>
          </a:bodyPr>
          <a:lstStyle/>
          <a:p>
            <a:pPr>
              <a:spcBef>
                <a:spcPts val="600"/>
              </a:spcBef>
            </a:pPr>
            <a:r>
              <a:rPr lang="ro-RO" sz="1900" b="1" dirty="0" smtClean="0">
                <a:latin typeface="Calibri" pitchFamily="34" charset="0"/>
              </a:rPr>
              <a:t>Isus era îngrijorat de ucenicii Săi, pentru că ei puteau să-şi piardă credinţa după plecarea Lui. De aceea, El ia cerut Tatălui să aibă grijă de ei şi El a cerut încă patru lucruri:</a:t>
            </a:r>
            <a:endParaRPr lang="ro-RO" sz="1900" b="1" dirty="0">
              <a:latin typeface="Calibri" pitchFamily="34" charset="0"/>
            </a:endParaRPr>
          </a:p>
        </p:txBody>
      </p:sp>
      <p:pic>
        <p:nvPicPr>
          <p:cNvPr id="8" name="Imagen 7">
            <a:extLst>
              <a:ext uri="{FF2B5EF4-FFF2-40B4-BE49-F238E27FC236}">
                <a16:creationId xmlns="" xmlns:a16="http://schemas.microsoft.com/office/drawing/2014/main" id="{5FB2C88E-7FE3-4625-94E4-B1340EC0B082}"/>
              </a:ext>
            </a:extLst>
          </p:cNvPr>
          <p:cNvPicPr>
            <a:picLocks noChangeAspect="1"/>
          </p:cNvPicPr>
          <p:nvPr/>
        </p:nvPicPr>
        <p:blipFill rotWithShape="1">
          <a:blip r:embed="rId3" cstate="screen">
            <a:extLst>
              <a:ext uri="{28A0092B-C50C-407E-A947-70E740481C1C}">
                <a14:useLocalDpi xmlns="" xmlns:a14="http://schemas.microsoft.com/office/drawing/2010/main"/>
              </a:ext>
            </a:extLst>
          </a:blip>
          <a:srcRect/>
          <a:stretch/>
        </p:blipFill>
        <p:spPr>
          <a:xfrm>
            <a:off x="4571998" y="1761159"/>
            <a:ext cx="4408100" cy="2562225"/>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2" name="Imagen 11" descr="Imagen que contiene edificio, exterior&#10;&#10;Descripción generada con confianza alta">
            <a:extLst>
              <a:ext uri="{FF2B5EF4-FFF2-40B4-BE49-F238E27FC236}">
                <a16:creationId xmlns="" xmlns:a16="http://schemas.microsoft.com/office/drawing/2014/main" id="{C39A5E5D-E272-4F82-84BC-04E89606B514}"/>
              </a:ext>
            </a:extLst>
          </p:cNvPr>
          <p:cNvPicPr>
            <a:picLocks noChangeAspect="1"/>
          </p:cNvPicPr>
          <p:nvPr/>
        </p:nvPicPr>
        <p:blipFill rotWithShape="1">
          <a:blip r:embed="rId4" cstate="screen">
            <a:extLst>
              <a:ext uri="{28A0092B-C50C-407E-A947-70E740481C1C}">
                <a14:useLocalDpi xmlns="" xmlns:a14="http://schemas.microsoft.com/office/drawing/2010/main"/>
              </a:ext>
            </a:extLst>
          </a:blip>
          <a:srcRect/>
          <a:stretch/>
        </p:blipFill>
        <p:spPr>
          <a:xfrm>
            <a:off x="324932" y="5223830"/>
            <a:ext cx="3936517" cy="15270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22523861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wipe(left)">
                                      <p:cBhvr>
                                        <p:cTn id="36" dur="500"/>
                                        <p:tgtEl>
                                          <p:spTgt spid="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Effect transition="in" filter="wipe(left)">
                                      <p:cBhvr>
                                        <p:cTn id="41" dur="500"/>
                                        <p:tgtEl>
                                          <p:spTgt spid="5">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xEl>
                                              <p:pRg st="2" end="2"/>
                                            </p:txEl>
                                          </p:spTgt>
                                        </p:tgtEl>
                                        <p:attrNameLst>
                                          <p:attrName>style.visibility</p:attrName>
                                        </p:attrNameLst>
                                      </p:cBhvr>
                                      <p:to>
                                        <p:strVal val="visible"/>
                                      </p:to>
                                    </p:set>
                                    <p:animEffect transition="in" filter="wipe(left)">
                                      <p:cBhvr>
                                        <p:cTn id="46" dur="500"/>
                                        <p:tgtEl>
                                          <p:spTgt spid="5">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animEffect transition="in" filter="wipe(left)">
                                      <p:cBhvr>
                                        <p:cTn id="51" dur="500"/>
                                        <p:tgtEl>
                                          <p:spTgt spid="5">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grpId="0" nodeType="clickEffect">
                                  <p:stCondLst>
                                    <p:cond delay="0"/>
                                  </p:stCondLst>
                                  <p:childTnLst>
                                    <p:set>
                                      <p:cBhvr>
                                        <p:cTn id="55" dur="1" fill="hold">
                                          <p:stCondLst>
                                            <p:cond delay="0"/>
                                          </p:stCondLst>
                                        </p:cTn>
                                        <p:tgtEl>
                                          <p:spTgt spid="4">
                                            <p:txEl>
                                              <p:pRg st="0" end="0"/>
                                            </p:txEl>
                                          </p:spTgt>
                                        </p:tgtEl>
                                        <p:attrNameLst>
                                          <p:attrName>style.visibility</p:attrName>
                                        </p:attrNameLst>
                                      </p:cBhvr>
                                      <p:to>
                                        <p:strVal val="visible"/>
                                      </p:to>
                                    </p:set>
                                    <p:animEffect transition="in" filter="fade">
                                      <p:cBhvr>
                                        <p:cTn id="56" dur="1000"/>
                                        <p:tgtEl>
                                          <p:spTgt spid="4">
                                            <p:txEl>
                                              <p:pRg st="0" end="0"/>
                                            </p:txEl>
                                          </p:spTgt>
                                        </p:tgtEl>
                                      </p:cBhvr>
                                    </p:animEffect>
                                    <p:anim calcmode="lin" valueType="num">
                                      <p:cBhvr>
                                        <p:cTn id="5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7" presetClass="entr" presetSubtype="0" fill="hold" grpId="0" nodeType="clickEffect">
                                  <p:stCondLst>
                                    <p:cond delay="0"/>
                                  </p:stCondLst>
                                  <p:childTnLst>
                                    <p:set>
                                      <p:cBhvr>
                                        <p:cTn id="63" dur="1" fill="hold">
                                          <p:stCondLst>
                                            <p:cond delay="0"/>
                                          </p:stCondLst>
                                        </p:cTn>
                                        <p:tgtEl>
                                          <p:spTgt spid="4">
                                            <p:txEl>
                                              <p:pRg st="1" end="1"/>
                                            </p:txEl>
                                          </p:spTgt>
                                        </p:tgtEl>
                                        <p:attrNameLst>
                                          <p:attrName>style.visibility</p:attrName>
                                        </p:attrNameLst>
                                      </p:cBhvr>
                                      <p:to>
                                        <p:strVal val="visible"/>
                                      </p:to>
                                    </p:set>
                                    <p:animEffect transition="in" filter="fade">
                                      <p:cBhvr>
                                        <p:cTn id="64" dur="1000"/>
                                        <p:tgtEl>
                                          <p:spTgt spid="4">
                                            <p:txEl>
                                              <p:pRg st="1" end="1"/>
                                            </p:txEl>
                                          </p:spTgt>
                                        </p:tgtEl>
                                      </p:cBhvr>
                                    </p:animEffect>
                                    <p:anim calcmode="lin" valueType="num">
                                      <p:cBhvr>
                                        <p:cTn id="6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6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par>
                                <p:cTn id="68" presetID="37" presetClass="entr" presetSubtype="0" fill="hold"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0"/>
                                        <p:tgtEl>
                                          <p:spTgt spid="12"/>
                                        </p:tgtEl>
                                      </p:cBhvr>
                                    </p:animEffect>
                                    <p:anim calcmode="lin" valueType="num">
                                      <p:cBhvr>
                                        <p:cTn id="71" dur="1000" fill="hold"/>
                                        <p:tgtEl>
                                          <p:spTgt spid="12"/>
                                        </p:tgtEl>
                                        <p:attrNameLst>
                                          <p:attrName>ppt_x</p:attrName>
                                        </p:attrNameLst>
                                      </p:cBhvr>
                                      <p:tavLst>
                                        <p:tav tm="0">
                                          <p:val>
                                            <p:strVal val="#ppt_x"/>
                                          </p:val>
                                        </p:tav>
                                        <p:tav tm="100000">
                                          <p:val>
                                            <p:strVal val="#ppt_x"/>
                                          </p:val>
                                        </p:tav>
                                      </p:tavLst>
                                    </p:anim>
                                    <p:anim calcmode="lin" valueType="num">
                                      <p:cBhvr>
                                        <p:cTn id="72" dur="900" decel="100000" fill="hold"/>
                                        <p:tgtEl>
                                          <p:spTgt spid="12"/>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extLst>
              <a:ext uri="{BEBA8EAE-BF5A-486C-A8C5-ECC9F3942E4B}">
                <a14:imgProps xmlns="" xmlns:a14="http://schemas.microsoft.com/office/drawing/2010/main">
                  <a14:imgLayer r:embed="rId3">
                    <a14:imgEffect>
                      <a14:brightnessContrast bright="20000"/>
                    </a14:imgEffect>
                  </a14:imgLayer>
                </a14:imgProps>
              </a:ex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ADA49356-14DB-40DB-B24A-99F62EB60E79}"/>
              </a:ext>
            </a:extLst>
          </p:cNvPr>
          <p:cNvSpPr/>
          <p:nvPr/>
        </p:nvSpPr>
        <p:spPr>
          <a:xfrm>
            <a:off x="0" y="0"/>
            <a:ext cx="9143999" cy="769441"/>
          </a:xfrm>
          <a:prstGeom prst="rect">
            <a:avLst/>
          </a:prstGeom>
        </p:spPr>
        <p:txBody>
          <a:bodyPr wrap="square">
            <a:spAutoFit/>
            <a:scene3d>
              <a:camera prst="orthographicFront"/>
              <a:lightRig rig="flat" dir="t"/>
            </a:scene3d>
            <a:sp3d extrusionH="57150">
              <a:bevelT w="50800" h="38100" prst="riblet"/>
              <a:contourClr>
                <a:srgbClr val="926F00"/>
              </a:contourClr>
            </a:sp3d>
          </a:bodyPr>
          <a:lstStyle/>
          <a:p>
            <a:pPr algn="ctr"/>
            <a:r>
              <a:rPr lang="ro-RO" sz="4400" b="1" smtClean="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2700000" algn="tl" rotWithShape="0">
                    <a:prstClr val="black">
                      <a:alpha val="74000"/>
                    </a:prstClr>
                  </a:outerShdw>
                </a:effectLst>
              </a:rPr>
              <a:t>UNITATEA DINTRE NOI</a:t>
            </a:r>
            <a:endParaRPr lang="ro-RO" sz="4400" b="1">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2700000" algn="tl" rotWithShape="0">
                  <a:prstClr val="black">
                    <a:alpha val="74000"/>
                  </a:prstClr>
                </a:outerShdw>
              </a:effectLst>
            </a:endParaRPr>
          </a:p>
        </p:txBody>
      </p:sp>
      <p:sp>
        <p:nvSpPr>
          <p:cNvPr id="3" name="Rectángulo 2">
            <a:extLst>
              <a:ext uri="{FF2B5EF4-FFF2-40B4-BE49-F238E27FC236}">
                <a16:creationId xmlns="" xmlns:a16="http://schemas.microsoft.com/office/drawing/2014/main" id="{A72F7447-B308-4901-9362-6753923EDC71}"/>
              </a:ext>
            </a:extLst>
          </p:cNvPr>
          <p:cNvSpPr/>
          <p:nvPr/>
        </p:nvSpPr>
        <p:spPr>
          <a:xfrm>
            <a:off x="513270" y="662173"/>
            <a:ext cx="8117457" cy="1200329"/>
          </a:xfrm>
          <a:prstGeom prst="rect">
            <a:avLst/>
          </a:prstGeom>
        </p:spPr>
        <p:txBody>
          <a:bodyPr wrap="square">
            <a:spAutoFit/>
            <a:scene3d>
              <a:camera prst="orthographicFront"/>
              <a:lightRig rig="threePt" dir="t"/>
            </a:scene3d>
            <a:sp3d extrusionH="57150">
              <a:bevelT w="38100" h="38100"/>
            </a:sp3d>
          </a:bodyPr>
          <a:lstStyle/>
          <a:p>
            <a:r>
              <a:rPr lang="ro-RO" b="1" dirty="0" smtClean="0">
                <a:solidFill>
                  <a:srgbClr val="37482E"/>
                </a:solidFill>
                <a:latin typeface="Comic Sans MS" panose="030F0702030302020204" pitchFamily="66" charset="0"/>
              </a:rPr>
              <a:t>„Şi Mă rog nu numai pentru ei, ci şi pentru cei ce vor crede în Mine prin cuvântul lor. Mă rog ca toţi să fie una, cum Tu, Tată, eşti în Mine, şi Eu în Tine; ca şi ei să fie una în Noi, pentru ca lumea să creadă că Tu M-ai trimis</a:t>
            </a:r>
            <a:r>
              <a:rPr lang="ro-RO" b="1" dirty="0" smtClean="0">
                <a:solidFill>
                  <a:srgbClr val="37482E"/>
                </a:solidFill>
                <a:latin typeface="Comic Sans MS" panose="030F0702030302020204" pitchFamily="66" charset="0"/>
              </a:rPr>
              <a:t>.”</a:t>
            </a:r>
            <a:r>
              <a:rPr lang="ro-RO" b="1" dirty="0" smtClean="0">
                <a:solidFill>
                  <a:srgbClr val="37482E"/>
                </a:solidFill>
                <a:effectLst/>
                <a:latin typeface="Comic Sans MS" panose="030F0702030302020204" pitchFamily="66" charset="0"/>
              </a:rPr>
              <a:t> </a:t>
            </a:r>
            <a:r>
              <a:rPr lang="ro-RO" sz="1600" b="1" dirty="0" smtClean="0">
                <a:solidFill>
                  <a:srgbClr val="37482E"/>
                </a:solidFill>
                <a:effectLst/>
                <a:latin typeface="Comic Sans MS" panose="030F0702030302020204" pitchFamily="66" charset="0"/>
              </a:rPr>
              <a:t>(Ioan 17:20-21)</a:t>
            </a:r>
            <a:endParaRPr lang="ro-RO" b="1" dirty="0">
              <a:solidFill>
                <a:srgbClr val="37482E"/>
              </a:solidFill>
              <a:effectLst/>
              <a:latin typeface="Comic Sans MS" panose="030F0702030302020204" pitchFamily="66" charset="0"/>
            </a:endParaRPr>
          </a:p>
        </p:txBody>
      </p:sp>
      <p:sp>
        <p:nvSpPr>
          <p:cNvPr id="4" name="CuadroTexto 3">
            <a:extLst>
              <a:ext uri="{FF2B5EF4-FFF2-40B4-BE49-F238E27FC236}">
                <a16:creationId xmlns="" xmlns:a16="http://schemas.microsoft.com/office/drawing/2014/main" id="{5C5A1BDE-3359-4FBF-AF51-814092D6AFAE}"/>
              </a:ext>
            </a:extLst>
          </p:cNvPr>
          <p:cNvSpPr txBox="1"/>
          <p:nvPr/>
        </p:nvSpPr>
        <p:spPr>
          <a:xfrm>
            <a:off x="311727" y="2093673"/>
            <a:ext cx="5516337" cy="1785104"/>
          </a:xfrm>
          <a:prstGeom prst="rect">
            <a:avLst/>
          </a:prstGeom>
          <a:noFill/>
        </p:spPr>
        <p:txBody>
          <a:bodyPr wrap="square" rtlCol="0">
            <a:spAutoFit/>
          </a:bodyPr>
          <a:lstStyle/>
          <a:p>
            <a:pPr>
              <a:spcBef>
                <a:spcPts val="600"/>
              </a:spcBef>
            </a:pPr>
            <a:r>
              <a:rPr lang="ro-RO" sz="2000" b="1" dirty="0" smtClean="0"/>
              <a:t>Isus se gândea la tine înainte de a se oferi pe Sine ca pe un sacrificiu.</a:t>
            </a:r>
            <a:endParaRPr lang="ro-RO" sz="2000" b="1" dirty="0" smtClean="0"/>
          </a:p>
          <a:p>
            <a:pPr>
              <a:spcBef>
                <a:spcPts val="600"/>
              </a:spcBef>
            </a:pPr>
            <a:r>
              <a:rPr lang="ro-RO" sz="2000" b="1" dirty="0" smtClean="0"/>
              <a:t>Isus a avut o dorinţă deosebită pentru noi</a:t>
            </a:r>
            <a:r>
              <a:rPr lang="ro-RO" sz="2000" b="1" dirty="0" smtClean="0"/>
              <a:t>.</a:t>
            </a:r>
          </a:p>
          <a:p>
            <a:pPr>
              <a:spcBef>
                <a:spcPts val="600"/>
              </a:spcBef>
            </a:pPr>
            <a:r>
              <a:rPr lang="ro-RO" sz="2000" b="1" dirty="0" smtClean="0"/>
              <a:t>Isus a vrut ca noi să fim uniţi în scopuri ca  şi Trinitatea</a:t>
            </a:r>
            <a:r>
              <a:rPr lang="ro-RO" sz="2000" b="1" dirty="0" smtClean="0"/>
              <a:t>.</a:t>
            </a:r>
            <a:endParaRPr lang="ro-RO" sz="2000" b="1" dirty="0"/>
          </a:p>
        </p:txBody>
      </p:sp>
      <p:pic>
        <p:nvPicPr>
          <p:cNvPr id="8" name="Imagen 7" descr="Imagen que contiene persona, pared, sentado, interior&#10;&#10;Descripción generada con confianza muy alta">
            <a:extLst>
              <a:ext uri="{FF2B5EF4-FFF2-40B4-BE49-F238E27FC236}">
                <a16:creationId xmlns="" xmlns:a16="http://schemas.microsoft.com/office/drawing/2014/main" id="{3956473F-0F33-4E92-8C9E-2740B10E1EBC}"/>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5893078" y="1965152"/>
            <a:ext cx="3124319" cy="2343239"/>
          </a:xfrm>
          <a:prstGeom prst="snip2DiagRect">
            <a:avLst/>
          </a:prstGeom>
          <a:solidFill>
            <a:srgbClr val="FFFFFF">
              <a:shade val="85000"/>
            </a:srgbClr>
          </a:solidFill>
          <a:ln w="57150" cap="sq">
            <a:solidFill>
              <a:srgbClr val="FAE2B8"/>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Imagen 5" descr="Imagen que contiene persona, exterior, cielo, suelo&#10;&#10;Descripción generada con confianza muy alta">
            <a:extLst>
              <a:ext uri="{FF2B5EF4-FFF2-40B4-BE49-F238E27FC236}">
                <a16:creationId xmlns="" xmlns:a16="http://schemas.microsoft.com/office/drawing/2014/main" id="{A2935F85-9139-44F7-827A-8837623DCECE}"/>
              </a:ext>
            </a:extLst>
          </p:cNvPr>
          <p:cNvPicPr>
            <a:picLocks noChangeAspect="1"/>
          </p:cNvPicPr>
          <p:nvPr/>
        </p:nvPicPr>
        <p:blipFill rotWithShape="1">
          <a:blip r:embed="rId5" cstate="screen">
            <a:extLst>
              <a:ext uri="{28A0092B-C50C-407E-A947-70E740481C1C}">
                <a14:useLocalDpi xmlns="" xmlns:a14="http://schemas.microsoft.com/office/drawing/2010/main"/>
              </a:ext>
            </a:extLst>
          </a:blip>
          <a:srcRect/>
          <a:stretch/>
        </p:blipFill>
        <p:spPr>
          <a:xfrm>
            <a:off x="115060" y="4286510"/>
            <a:ext cx="2680364" cy="2509016"/>
          </a:xfrm>
          <a:prstGeom prst="snip2DiagRect">
            <a:avLst/>
          </a:prstGeom>
          <a:solidFill>
            <a:srgbClr val="FFFFFF">
              <a:shade val="85000"/>
            </a:srgbClr>
          </a:solidFill>
          <a:ln w="57150" cap="sq">
            <a:solidFill>
              <a:srgbClr val="FAE2B8"/>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agua, burbuja&#10;&#10;Descripción generada con confianza muy alta">
            <a:extLst>
              <a:ext uri="{FF2B5EF4-FFF2-40B4-BE49-F238E27FC236}">
                <a16:creationId xmlns="" xmlns:a16="http://schemas.microsoft.com/office/drawing/2014/main" id="{693D69A2-EE5A-4C53-9785-9A91989224EB}"/>
              </a:ext>
            </a:extLst>
          </p:cNvPr>
          <p:cNvPicPr>
            <a:picLocks noChangeAspect="1"/>
          </p:cNvPicPr>
          <p:nvPr/>
        </p:nvPicPr>
        <p:blipFill>
          <a:blip r:embed="rId6" cstate="screen">
            <a:extLst>
              <a:ext uri="{28A0092B-C50C-407E-A947-70E740481C1C}">
                <a14:useLocalDpi xmlns="" xmlns:a14="http://schemas.microsoft.com/office/drawing/2010/main"/>
              </a:ext>
            </a:extLst>
          </a:blip>
          <a:stretch>
            <a:fillRect/>
          </a:stretch>
        </p:blipFill>
        <p:spPr>
          <a:xfrm>
            <a:off x="5880393" y="4431877"/>
            <a:ext cx="3137004" cy="2218282"/>
          </a:xfrm>
          <a:prstGeom prst="snip2DiagRect">
            <a:avLst>
              <a:gd name="adj1" fmla="val 17888"/>
              <a:gd name="adj2" fmla="val 0"/>
            </a:avLst>
          </a:prstGeom>
          <a:solidFill>
            <a:srgbClr val="FFFFFF">
              <a:shade val="85000"/>
            </a:srgbClr>
          </a:solidFill>
          <a:ln w="57150" cap="sq">
            <a:solidFill>
              <a:srgbClr val="FAE2B8"/>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1" name="Rectángulo 10">
            <a:extLst>
              <a:ext uri="{FF2B5EF4-FFF2-40B4-BE49-F238E27FC236}">
                <a16:creationId xmlns="" xmlns:a16="http://schemas.microsoft.com/office/drawing/2014/main" id="{2E6BF214-CC02-4FC0-8354-4CC9FA5E4066}"/>
              </a:ext>
            </a:extLst>
          </p:cNvPr>
          <p:cNvSpPr/>
          <p:nvPr/>
        </p:nvSpPr>
        <p:spPr>
          <a:xfrm>
            <a:off x="2850047" y="3931351"/>
            <a:ext cx="2933785" cy="2939266"/>
          </a:xfrm>
          <a:prstGeom prst="rect">
            <a:avLst/>
          </a:prstGeom>
        </p:spPr>
        <p:txBody>
          <a:bodyPr wrap="square">
            <a:spAutoFit/>
          </a:bodyPr>
          <a:lstStyle/>
          <a:p>
            <a:pPr>
              <a:spcBef>
                <a:spcPts val="600"/>
              </a:spcBef>
            </a:pPr>
            <a:r>
              <a:rPr lang="ro-RO" sz="2000" b="1" dirty="0" smtClean="0">
                <a:latin typeface="Calibri" pitchFamily="34" charset="0"/>
              </a:rPr>
              <a:t>Această unitate va convinge poporul că Isus este Mântuitorul nostru</a:t>
            </a:r>
            <a:r>
              <a:rPr lang="ro-RO" sz="2000" b="1" dirty="0" smtClean="0">
                <a:latin typeface="Calibri" pitchFamily="34" charset="0"/>
              </a:rPr>
              <a:t>.</a:t>
            </a:r>
          </a:p>
          <a:p>
            <a:pPr>
              <a:spcBef>
                <a:spcPts val="600"/>
              </a:spcBef>
            </a:pPr>
            <a:r>
              <a:rPr lang="ro-RO" sz="2000" b="1" dirty="0" smtClean="0">
                <a:latin typeface="Calibri" pitchFamily="34" charset="0"/>
              </a:rPr>
              <a:t>Şi </a:t>
            </a:r>
            <a:r>
              <a:rPr lang="ro-RO" sz="2000" b="1" dirty="0" smtClean="0">
                <a:latin typeface="Calibri" pitchFamily="34" charset="0"/>
              </a:rPr>
              <a:t>vom fi </a:t>
            </a:r>
            <a:r>
              <a:rPr lang="ro-RO" sz="2000" b="1" dirty="0" smtClean="0">
                <a:latin typeface="Calibri" pitchFamily="34" charset="0"/>
              </a:rPr>
              <a:t>uniţi </a:t>
            </a:r>
            <a:r>
              <a:rPr lang="ro-RO" sz="2000" b="1" dirty="0" smtClean="0">
                <a:latin typeface="Calibri" pitchFamily="34" charset="0"/>
              </a:rPr>
              <a:t>pentru </a:t>
            </a:r>
            <a:r>
              <a:rPr lang="ro-RO" sz="2000" b="1" dirty="0" smtClean="0">
                <a:latin typeface="Calibri" pitchFamily="34" charset="0"/>
              </a:rPr>
              <a:t>totdeauna. </a:t>
            </a:r>
            <a:r>
              <a:rPr lang="ro-RO" sz="2000" b="1" dirty="0" smtClean="0">
                <a:latin typeface="Calibri" pitchFamily="34" charset="0"/>
              </a:rPr>
              <a:t>Pentru că Isus a </a:t>
            </a:r>
            <a:r>
              <a:rPr lang="ro-RO" sz="2000" b="1" dirty="0" smtClean="0">
                <a:latin typeface="Calibri" pitchFamily="34" charset="0"/>
              </a:rPr>
              <a:t>zis </a:t>
            </a:r>
            <a:r>
              <a:rPr lang="ro-RO" sz="2000" b="1" dirty="0" smtClean="0">
                <a:latin typeface="Calibri" pitchFamily="34" charset="0"/>
              </a:rPr>
              <a:t>„vreau ca acolo unde sunt Eu, să fie împreună cu Mine şi aceia pe care Mi i-ai dat Tu</a:t>
            </a:r>
            <a:r>
              <a:rPr lang="ro-RO" sz="2000" b="1" dirty="0" smtClean="0">
                <a:latin typeface="Calibri" pitchFamily="34" charset="0"/>
              </a:rPr>
              <a:t>.” (v. 24)</a:t>
            </a:r>
            <a:endParaRPr lang="ro-RO" sz="2000" b="1" dirty="0">
              <a:latin typeface="Calibri" pitchFamily="34" charset="0"/>
            </a:endParaRPr>
          </a:p>
        </p:txBody>
      </p:sp>
    </p:spTree>
    <p:extLst>
      <p:ext uri="{BB962C8B-B14F-4D97-AF65-F5344CB8AC3E}">
        <p14:creationId xmlns="" xmlns:p14="http://schemas.microsoft.com/office/powerpoint/2010/main" val="23151220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1000"/>
                                        <p:tgtEl>
                                          <p:spTgt spid="4">
                                            <p:txEl>
                                              <p:pRg st="0" end="0"/>
                                            </p:txEl>
                                          </p:spTgt>
                                        </p:tgtEl>
                                      </p:cBhvr>
                                    </p:animEffect>
                                    <p:anim calcmode="lin" valueType="num">
                                      <p:cBhvr>
                                        <p:cTn id="3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1000"/>
                                        <p:tgtEl>
                                          <p:spTgt spid="4">
                                            <p:txEl>
                                              <p:pRg st="1" end="1"/>
                                            </p:txEl>
                                          </p:spTgt>
                                        </p:tgtEl>
                                      </p:cBhvr>
                                    </p:animEffect>
                                    <p:anim calcmode="lin" valueType="num">
                                      <p:cBhvr>
                                        <p:cTn id="3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fade">
                                      <p:cBhvr>
                                        <p:cTn id="45" dur="1000"/>
                                        <p:tgtEl>
                                          <p:spTgt spid="4">
                                            <p:txEl>
                                              <p:pRg st="2" end="2"/>
                                            </p:txEl>
                                          </p:spTgt>
                                        </p:tgtEl>
                                      </p:cBhvr>
                                    </p:animEffect>
                                    <p:anim calcmode="lin" valueType="num">
                                      <p:cBhvr>
                                        <p:cTn id="4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1000"/>
                                        <p:tgtEl>
                                          <p:spTgt spid="6"/>
                                        </p:tgtEl>
                                      </p:cBhvr>
                                    </p:animEffect>
                                    <p:anim calcmode="lin" valueType="num">
                                      <p:cBhvr>
                                        <p:cTn id="54" dur="1000" fill="hold"/>
                                        <p:tgtEl>
                                          <p:spTgt spid="6"/>
                                        </p:tgtEl>
                                        <p:attrNameLst>
                                          <p:attrName>ppt_x</p:attrName>
                                        </p:attrNameLst>
                                      </p:cBhvr>
                                      <p:tavLst>
                                        <p:tav tm="0">
                                          <p:val>
                                            <p:strVal val="#ppt_x"/>
                                          </p:val>
                                        </p:tav>
                                        <p:tav tm="100000">
                                          <p:val>
                                            <p:strVal val="#ppt_x"/>
                                          </p:val>
                                        </p:tav>
                                      </p:tavLst>
                                    </p:anim>
                                    <p:anim calcmode="lin" valueType="num">
                                      <p:cBhvr>
                                        <p:cTn id="55" dur="1000" fill="hold"/>
                                        <p:tgtEl>
                                          <p:spTgt spid="6"/>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11">
                                            <p:txEl>
                                              <p:pRg st="0" end="0"/>
                                            </p:txEl>
                                          </p:spTgt>
                                        </p:tgtEl>
                                        <p:attrNameLst>
                                          <p:attrName>style.visibility</p:attrName>
                                        </p:attrNameLst>
                                      </p:cBhvr>
                                      <p:to>
                                        <p:strVal val="visible"/>
                                      </p:to>
                                    </p:set>
                                    <p:animEffect transition="in" filter="fade">
                                      <p:cBhvr>
                                        <p:cTn id="58" dur="1000"/>
                                        <p:tgtEl>
                                          <p:spTgt spid="11">
                                            <p:txEl>
                                              <p:pRg st="0" end="0"/>
                                            </p:txEl>
                                          </p:spTgt>
                                        </p:tgtEl>
                                      </p:cBhvr>
                                    </p:animEffect>
                                    <p:anim calcmode="lin" valueType="num">
                                      <p:cBhvr>
                                        <p:cTn id="59"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1">
                                            <p:txEl>
                                              <p:pRg st="1" end="1"/>
                                            </p:txEl>
                                          </p:spTgt>
                                        </p:tgtEl>
                                        <p:attrNameLst>
                                          <p:attrName>style.visibility</p:attrName>
                                        </p:attrNameLst>
                                      </p:cBhvr>
                                      <p:to>
                                        <p:strVal val="visible"/>
                                      </p:to>
                                    </p:set>
                                    <p:animEffect transition="in" filter="fade">
                                      <p:cBhvr>
                                        <p:cTn id="65" dur="1000"/>
                                        <p:tgtEl>
                                          <p:spTgt spid="11">
                                            <p:txEl>
                                              <p:pRg st="1" end="1"/>
                                            </p:txEl>
                                          </p:spTgt>
                                        </p:tgtEl>
                                      </p:cBhvr>
                                    </p:animEffect>
                                    <p:anim calcmode="lin" valueType="num">
                                      <p:cBhvr>
                                        <p:cTn id="66"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1000"/>
                                        <p:tgtEl>
                                          <p:spTgt spid="10"/>
                                        </p:tgtEl>
                                      </p:cBhvr>
                                    </p:animEffect>
                                    <p:anim calcmode="lin" valueType="num">
                                      <p:cBhvr>
                                        <p:cTn id="71" dur="1000" fill="hold"/>
                                        <p:tgtEl>
                                          <p:spTgt spid="10"/>
                                        </p:tgtEl>
                                        <p:attrNameLst>
                                          <p:attrName>ppt_x</p:attrName>
                                        </p:attrNameLst>
                                      </p:cBhvr>
                                      <p:tavLst>
                                        <p:tav tm="0">
                                          <p:val>
                                            <p:strVal val="#ppt_x"/>
                                          </p:val>
                                        </p:tav>
                                        <p:tav tm="100000">
                                          <p:val>
                                            <p:strVal val="#ppt_x"/>
                                          </p:val>
                                        </p:tav>
                                      </p:tavLst>
                                    </p:anim>
                                    <p:anim calcmode="lin" valueType="num">
                                      <p:cBhvr>
                                        <p:cTn id="7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1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95000"/>
            <a:lum/>
            <a:extLst>
              <a:ext uri="{BEBA8EAE-BF5A-486C-A8C5-ECC9F3942E4B}">
                <a14:imgProps xmlns="" xmlns:a14="http://schemas.microsoft.com/office/drawing/2010/main">
                  <a14:imgLayer r:embed="rId3">
                    <a14:imgEffect>
                      <a14:artisticBlur/>
                    </a14:imgEffect>
                  </a14:imgLayer>
                </a14:imgProps>
              </a:ex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ángulo: esquinas redondeadas 11">
            <a:extLst>
              <a:ext uri="{FF2B5EF4-FFF2-40B4-BE49-F238E27FC236}">
                <a16:creationId xmlns="" xmlns:a16="http://schemas.microsoft.com/office/drawing/2014/main" id="{24929BCE-24B7-40C0-B98B-881534570E08}"/>
              </a:ext>
            </a:extLst>
          </p:cNvPr>
          <p:cNvSpPr/>
          <p:nvPr/>
        </p:nvSpPr>
        <p:spPr>
          <a:xfrm>
            <a:off x="2317173" y="5263025"/>
            <a:ext cx="6806044" cy="1540353"/>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ro-RO"/>
          </a:p>
        </p:txBody>
      </p:sp>
      <p:sp>
        <p:nvSpPr>
          <p:cNvPr id="2" name="Rectángulo 1">
            <a:extLst>
              <a:ext uri="{FF2B5EF4-FFF2-40B4-BE49-F238E27FC236}">
                <a16:creationId xmlns="" xmlns:a16="http://schemas.microsoft.com/office/drawing/2014/main" id="{EE1FF663-D070-49C9-B648-827840642779}"/>
              </a:ext>
            </a:extLst>
          </p:cNvPr>
          <p:cNvSpPr/>
          <p:nvPr/>
        </p:nvSpPr>
        <p:spPr>
          <a:xfrm>
            <a:off x="0" y="0"/>
            <a:ext cx="9143999" cy="769441"/>
          </a:xfrm>
          <a:prstGeom prst="rect">
            <a:avLst/>
          </a:prstGeom>
        </p:spPr>
        <p:txBody>
          <a:bodyPr wrap="square">
            <a:spAutoFit/>
          </a:bodyPr>
          <a:lstStyle/>
          <a:p>
            <a:pPr algn="ctr"/>
            <a:r>
              <a:rPr lang="ro-RO" sz="4400" b="1" spc="3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UNITATEA ÎNTRE CREŞTINI</a:t>
            </a:r>
            <a:endParaRPr lang="ro-RO" sz="4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Rectángulo 2">
            <a:extLst>
              <a:ext uri="{FF2B5EF4-FFF2-40B4-BE49-F238E27FC236}">
                <a16:creationId xmlns="" xmlns:a16="http://schemas.microsoft.com/office/drawing/2014/main" id="{58F32659-46C6-4196-9597-B5BCE4E98084}"/>
              </a:ext>
            </a:extLst>
          </p:cNvPr>
          <p:cNvSpPr/>
          <p:nvPr/>
        </p:nvSpPr>
        <p:spPr>
          <a:xfrm>
            <a:off x="224287" y="729256"/>
            <a:ext cx="5831456" cy="923330"/>
          </a:xfrm>
          <a:prstGeom prst="rect">
            <a:avLst/>
          </a:prstGeom>
        </p:spPr>
        <p:txBody>
          <a:bodyPr wrap="square">
            <a:spAutoFit/>
            <a:scene3d>
              <a:camera prst="orthographicFront"/>
              <a:lightRig rig="threePt" dir="t"/>
            </a:scene3d>
            <a:sp3d extrusionH="57150">
              <a:bevelT w="38100" h="38100"/>
            </a:sp3d>
          </a:bodyPr>
          <a:lstStyle/>
          <a:p>
            <a:r>
              <a:rPr lang="ro-RO" b="1" dirty="0" smtClean="0">
                <a:solidFill>
                  <a:schemeClr val="accent5">
                    <a:lumMod val="50000"/>
                  </a:schemeClr>
                </a:solidFill>
                <a:latin typeface="Comic Sans MS" panose="030F0702030302020204" pitchFamily="66" charset="0"/>
              </a:rPr>
              <a:t>„</a:t>
            </a:r>
            <a:r>
              <a:rPr lang="ro-RO" b="1" dirty="0" smtClean="0">
                <a:solidFill>
                  <a:schemeClr val="accent5">
                    <a:lumMod val="50000"/>
                  </a:schemeClr>
                </a:solidFill>
                <a:latin typeface="Comic Sans MS" panose="030F0702030302020204" pitchFamily="66" charset="0"/>
              </a:rPr>
              <a:t>Ioan I-a zis: „Învăţătorule, noi am văzut pe un om scoţând draci în Numele Tău; şi l-am oprit, pentru că nu venea după noi</a:t>
            </a:r>
            <a:r>
              <a:rPr lang="ro-RO" b="1" dirty="0" smtClean="0">
                <a:solidFill>
                  <a:schemeClr val="accent5">
                    <a:lumMod val="50000"/>
                  </a:schemeClr>
                </a:solidFill>
                <a:latin typeface="Comic Sans MS" panose="030F0702030302020204" pitchFamily="66" charset="0"/>
              </a:rPr>
              <a:t>.’” </a:t>
            </a:r>
            <a:r>
              <a:rPr lang="ro-RO" sz="1600" b="1" dirty="0" smtClean="0">
                <a:solidFill>
                  <a:schemeClr val="accent5">
                    <a:lumMod val="50000"/>
                  </a:schemeClr>
                </a:solidFill>
                <a:latin typeface="Comic Sans MS" panose="030F0702030302020204" pitchFamily="66" charset="0"/>
              </a:rPr>
              <a:t>(Marcu 9:38)</a:t>
            </a:r>
            <a:endParaRPr lang="ro-RO" b="1" dirty="0">
              <a:solidFill>
                <a:schemeClr val="accent5">
                  <a:lumMod val="50000"/>
                </a:schemeClr>
              </a:solidFill>
              <a:latin typeface="Comic Sans MS" panose="030F0702030302020204" pitchFamily="66" charset="0"/>
            </a:endParaRPr>
          </a:p>
        </p:txBody>
      </p:sp>
      <p:sp>
        <p:nvSpPr>
          <p:cNvPr id="4" name="CuadroTexto 3">
            <a:extLst>
              <a:ext uri="{FF2B5EF4-FFF2-40B4-BE49-F238E27FC236}">
                <a16:creationId xmlns="" xmlns:a16="http://schemas.microsoft.com/office/drawing/2014/main" id="{71F7FAD9-7FCF-410C-9EB7-9F7027E20699}"/>
              </a:ext>
            </a:extLst>
          </p:cNvPr>
          <p:cNvSpPr txBox="1"/>
          <p:nvPr/>
        </p:nvSpPr>
        <p:spPr>
          <a:xfrm>
            <a:off x="0" y="1901925"/>
            <a:ext cx="6055743" cy="3323987"/>
          </a:xfrm>
          <a:prstGeom prst="rect">
            <a:avLst/>
          </a:prstGeom>
          <a:noFill/>
        </p:spPr>
        <p:txBody>
          <a:bodyPr wrap="square" rtlCol="0">
            <a:spAutoFit/>
          </a:bodyPr>
          <a:lstStyle/>
          <a:p>
            <a:pPr>
              <a:spcBef>
                <a:spcPts val="600"/>
              </a:spcBef>
            </a:pPr>
            <a:r>
              <a:rPr lang="ro-RO" sz="2000" b="1" dirty="0" smtClean="0">
                <a:latin typeface="Calibri" pitchFamily="34" charset="0"/>
              </a:rPr>
              <a:t>Este acest argument adevărat? „Dacă cineva nu acceptă adevărul pe care-l cunoaştem, el sau ea nu este un creştin adevărat</a:t>
            </a:r>
            <a:r>
              <a:rPr lang="ro-RO" sz="2000" b="1" dirty="0" smtClean="0">
                <a:latin typeface="Calibri" pitchFamily="34" charset="0"/>
              </a:rPr>
              <a:t>.”</a:t>
            </a:r>
          </a:p>
          <a:p>
            <a:pPr>
              <a:spcBef>
                <a:spcPts val="600"/>
              </a:spcBef>
            </a:pPr>
            <a:r>
              <a:rPr lang="ro-RO" sz="2000" b="1" dirty="0" smtClean="0">
                <a:latin typeface="Calibri" pitchFamily="34" charset="0"/>
              </a:rPr>
              <a:t>Noi suntem Biserica rămăşiţei profetice, dar asta nu ne face pe noi singurii creştini adevăraţi pe Pământ</a:t>
            </a:r>
            <a:r>
              <a:rPr lang="ro-RO" sz="2000" b="1" dirty="0" smtClean="0">
                <a:latin typeface="Calibri" pitchFamily="34" charset="0"/>
              </a:rPr>
              <a:t>.</a:t>
            </a:r>
          </a:p>
          <a:p>
            <a:pPr>
              <a:spcBef>
                <a:spcPts val="600"/>
              </a:spcBef>
            </a:pPr>
            <a:r>
              <a:rPr lang="ro-RO" sz="2000" b="1" dirty="0" smtClean="0">
                <a:latin typeface="Calibri" pitchFamily="34" charset="0"/>
              </a:rPr>
              <a:t>Dumnezeu îi ştie pe cei care sunt ai Lui (2 Timotei 2:19) şi El are oameni care se închină Lui în orice naţiune [şi religie] (Fapte 10: 34-35). De aceea, trebuie să căutăm unitatea cu cei care cred în acelaşi Mântuitor pe care îl facem.</a:t>
            </a:r>
            <a:endParaRPr lang="ro-RO" sz="2000" b="1" dirty="0" smtClean="0">
              <a:latin typeface="Calibri" pitchFamily="34" charset="0"/>
            </a:endParaRPr>
          </a:p>
        </p:txBody>
      </p:sp>
      <p:sp>
        <p:nvSpPr>
          <p:cNvPr id="5" name="CuadroTexto 4">
            <a:extLst>
              <a:ext uri="{FF2B5EF4-FFF2-40B4-BE49-F238E27FC236}">
                <a16:creationId xmlns="" xmlns:a16="http://schemas.microsoft.com/office/drawing/2014/main" id="{32D0C2E8-E036-48AE-9287-725F45CF1378}"/>
              </a:ext>
            </a:extLst>
          </p:cNvPr>
          <p:cNvSpPr txBox="1"/>
          <p:nvPr/>
        </p:nvSpPr>
        <p:spPr>
          <a:xfrm>
            <a:off x="2728887" y="5360474"/>
            <a:ext cx="6394330" cy="1323439"/>
          </a:xfrm>
          <a:prstGeom prst="rect">
            <a:avLst/>
          </a:prstGeom>
          <a:noFill/>
        </p:spPr>
        <p:txBody>
          <a:bodyPr wrap="square" lIns="108000" rIns="0" rtlCol="0">
            <a:spAutoFit/>
          </a:bodyPr>
          <a:lstStyle/>
          <a:p>
            <a:pPr>
              <a:spcBef>
                <a:spcPts val="600"/>
              </a:spcBef>
              <a:spcAft>
                <a:spcPts val="600"/>
              </a:spcAft>
            </a:pPr>
            <a:r>
              <a:rPr lang="ro-RO" sz="2000" b="1" dirty="0" smtClean="0"/>
              <a:t>Unitatea trebuie să se bazeze pe un interes social comun</a:t>
            </a:r>
            <a:r>
              <a:rPr lang="ro-RO" sz="2000" b="1" dirty="0" smtClean="0"/>
              <a:t>.</a:t>
            </a:r>
          </a:p>
          <a:p>
            <a:pPr>
              <a:spcBef>
                <a:spcPts val="600"/>
              </a:spcBef>
              <a:spcAft>
                <a:spcPts val="600"/>
              </a:spcAft>
            </a:pPr>
            <a:r>
              <a:rPr lang="ro-RO" sz="2000" b="1" dirty="0" smtClean="0"/>
              <a:t>Unitatea nu trebuie să compromită credinţa noastră</a:t>
            </a:r>
            <a:r>
              <a:rPr lang="ro-RO" sz="2000" b="1" dirty="0" smtClean="0"/>
              <a:t>.</a:t>
            </a:r>
          </a:p>
          <a:p>
            <a:pPr>
              <a:spcBef>
                <a:spcPts val="600"/>
              </a:spcBef>
              <a:spcAft>
                <a:spcPts val="600"/>
              </a:spcAft>
            </a:pPr>
            <a:r>
              <a:rPr lang="ro-RO" sz="2000" b="1" dirty="0" smtClean="0"/>
              <a:t>Unitatea oferă ocazia de a împărtăşi adevărurile biblice</a:t>
            </a:r>
            <a:r>
              <a:rPr lang="ro-RO" sz="2000" b="1" dirty="0" smtClean="0"/>
              <a:t>.</a:t>
            </a:r>
            <a:endParaRPr lang="ro-RO" sz="2000" b="1" dirty="0"/>
          </a:p>
        </p:txBody>
      </p:sp>
      <p:pic>
        <p:nvPicPr>
          <p:cNvPr id="7" name="Imagen 6" descr="Imagen que contiene juguete&#10;&#10;Descripción generada con confianza alta">
            <a:extLst>
              <a:ext uri="{FF2B5EF4-FFF2-40B4-BE49-F238E27FC236}">
                <a16:creationId xmlns="" xmlns:a16="http://schemas.microsoft.com/office/drawing/2014/main" id="{D898E29D-20B0-4538-98A7-D735B4FB3155}"/>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6123076" y="2964909"/>
            <a:ext cx="2967487" cy="2225615"/>
          </a:xfrm>
          <a:prstGeom prst="rect">
            <a:avLst/>
          </a:prstGeom>
          <a:effectLst>
            <a:outerShdw blurRad="50800" dist="38100" dir="2700000" algn="tl" rotWithShape="0">
              <a:prstClr val="black">
                <a:alpha val="40000"/>
              </a:prstClr>
            </a:outerShdw>
          </a:effectLst>
        </p:spPr>
      </p:pic>
      <p:pic>
        <p:nvPicPr>
          <p:cNvPr id="9" name="Imagen 8">
            <a:extLst>
              <a:ext uri="{FF2B5EF4-FFF2-40B4-BE49-F238E27FC236}">
                <a16:creationId xmlns="" xmlns:a16="http://schemas.microsoft.com/office/drawing/2014/main" id="{D3A2E655-DCF0-4AA1-838D-0DD0191AE512}"/>
              </a:ext>
            </a:extLst>
          </p:cNvPr>
          <p:cNvPicPr>
            <a:picLocks noChangeAspect="1"/>
          </p:cNvPicPr>
          <p:nvPr/>
        </p:nvPicPr>
        <p:blipFill>
          <a:blip r:embed="rId5" cstate="print">
            <a:extLst>
              <a:ext uri="{28A0092B-C50C-407E-A947-70E740481C1C}">
                <a14:useLocalDpi xmlns="" xmlns:a14="http://schemas.microsoft.com/office/drawing/2010/main"/>
              </a:ext>
            </a:extLst>
          </a:blip>
          <a:stretch>
            <a:fillRect/>
          </a:stretch>
        </p:blipFill>
        <p:spPr>
          <a:xfrm>
            <a:off x="98225" y="5283807"/>
            <a:ext cx="2146211" cy="14702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Imagen que contiene persona, cielo, exterior, grupo&#10;&#10;Descripción generada con confianza muy alta">
            <a:extLst>
              <a:ext uri="{FF2B5EF4-FFF2-40B4-BE49-F238E27FC236}">
                <a16:creationId xmlns="" xmlns:a16="http://schemas.microsoft.com/office/drawing/2014/main" id="{75822BD3-B32B-4BB6-9651-E353923F8084}"/>
              </a:ext>
            </a:extLst>
          </p:cNvPr>
          <p:cNvPicPr>
            <a:picLocks noChangeAspect="1"/>
          </p:cNvPicPr>
          <p:nvPr/>
        </p:nvPicPr>
        <p:blipFill>
          <a:blip r:embed="rId6" cstate="screen">
            <a:extLst>
              <a:ext uri="{28A0092B-C50C-407E-A947-70E740481C1C}">
                <a14:useLocalDpi xmlns="" xmlns:a14="http://schemas.microsoft.com/office/drawing/2010/main"/>
              </a:ext>
            </a:extLst>
          </a:blip>
          <a:stretch>
            <a:fillRect/>
          </a:stretch>
        </p:blipFill>
        <p:spPr>
          <a:xfrm>
            <a:off x="6079812" y="612475"/>
            <a:ext cx="3054017" cy="2225615"/>
          </a:xfrm>
          <a:prstGeom prst="rect">
            <a:avLst/>
          </a:prstGeom>
          <a:ln>
            <a:noFill/>
          </a:ln>
          <a:effectLst>
            <a:softEdge rad="112500"/>
          </a:effectLst>
        </p:spPr>
      </p:pic>
      <p:pic>
        <p:nvPicPr>
          <p:cNvPr id="14" name="Imagen 13">
            <a:extLst>
              <a:ext uri="{FF2B5EF4-FFF2-40B4-BE49-F238E27FC236}">
                <a16:creationId xmlns="" xmlns:a16="http://schemas.microsoft.com/office/drawing/2014/main" id="{23B6DBD9-5D9F-45B4-A82B-8FB070B45B45}"/>
              </a:ext>
            </a:extLst>
          </p:cNvPr>
          <p:cNvPicPr>
            <a:picLocks noChangeAspect="1"/>
          </p:cNvPicPr>
          <p:nvPr/>
        </p:nvPicPr>
        <p:blipFill>
          <a:blip r:embed="rId7" cstate="screen">
            <a:extLst>
              <a:ext uri="{28A0092B-C50C-407E-A947-70E740481C1C}">
                <a14:useLocalDpi xmlns="" xmlns:a14="http://schemas.microsoft.com/office/drawing/2010/main"/>
              </a:ext>
            </a:extLst>
          </a:blip>
          <a:stretch>
            <a:fillRect/>
          </a:stretch>
        </p:blipFill>
        <p:spPr>
          <a:xfrm>
            <a:off x="2422249" y="5510615"/>
            <a:ext cx="367063" cy="156942"/>
          </a:xfrm>
          <a:prstGeom prst="rect">
            <a:avLst/>
          </a:prstGeom>
          <a:effectLst>
            <a:outerShdw blurRad="50800" dist="38100" dir="2700000" algn="tl" rotWithShape="0">
              <a:prstClr val="black">
                <a:alpha val="40000"/>
              </a:prstClr>
            </a:outerShdw>
          </a:effectLst>
        </p:spPr>
      </p:pic>
      <p:pic>
        <p:nvPicPr>
          <p:cNvPr id="17" name="Imagen 16">
            <a:extLst>
              <a:ext uri="{FF2B5EF4-FFF2-40B4-BE49-F238E27FC236}">
                <a16:creationId xmlns="" xmlns:a16="http://schemas.microsoft.com/office/drawing/2014/main" id="{9B07552E-D64F-4100-BB19-FC8E5EAB6165}"/>
              </a:ext>
            </a:extLst>
          </p:cNvPr>
          <p:cNvPicPr>
            <a:picLocks noChangeAspect="1"/>
          </p:cNvPicPr>
          <p:nvPr/>
        </p:nvPicPr>
        <p:blipFill>
          <a:blip r:embed="rId7" cstate="screen">
            <a:extLst>
              <a:ext uri="{28A0092B-C50C-407E-A947-70E740481C1C}">
                <a14:useLocalDpi xmlns="" xmlns:a14="http://schemas.microsoft.com/office/drawing/2010/main"/>
              </a:ext>
            </a:extLst>
          </a:blip>
          <a:stretch>
            <a:fillRect/>
          </a:stretch>
        </p:blipFill>
        <p:spPr>
          <a:xfrm>
            <a:off x="2422249" y="5961981"/>
            <a:ext cx="367063" cy="156942"/>
          </a:xfrm>
          <a:prstGeom prst="rect">
            <a:avLst/>
          </a:prstGeom>
          <a:effectLst>
            <a:outerShdw blurRad="50800" dist="38100" dir="2700000" algn="tl" rotWithShape="0">
              <a:prstClr val="black">
                <a:alpha val="40000"/>
              </a:prstClr>
            </a:outerShdw>
          </a:effectLst>
        </p:spPr>
      </p:pic>
      <p:pic>
        <p:nvPicPr>
          <p:cNvPr id="18" name="Imagen 17">
            <a:extLst>
              <a:ext uri="{FF2B5EF4-FFF2-40B4-BE49-F238E27FC236}">
                <a16:creationId xmlns="" xmlns:a16="http://schemas.microsoft.com/office/drawing/2014/main" id="{B02BA89B-F562-4BC5-A533-857D6C76CF59}"/>
              </a:ext>
            </a:extLst>
          </p:cNvPr>
          <p:cNvPicPr>
            <a:picLocks noChangeAspect="1"/>
          </p:cNvPicPr>
          <p:nvPr/>
        </p:nvPicPr>
        <p:blipFill>
          <a:blip r:embed="rId7" cstate="screen">
            <a:extLst>
              <a:ext uri="{28A0092B-C50C-407E-A947-70E740481C1C}">
                <a14:useLocalDpi xmlns="" xmlns:a14="http://schemas.microsoft.com/office/drawing/2010/main"/>
              </a:ext>
            </a:extLst>
          </a:blip>
          <a:stretch>
            <a:fillRect/>
          </a:stretch>
        </p:blipFill>
        <p:spPr>
          <a:xfrm>
            <a:off x="2422249" y="6413347"/>
            <a:ext cx="367063" cy="156942"/>
          </a:xfrm>
          <a:prstGeom prst="rect">
            <a:avLst/>
          </a:prstGeom>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3640358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left)">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wipe(left)">
                                      <p:cBhvr>
                                        <p:cTn id="36" dur="500"/>
                                        <p:tgtEl>
                                          <p:spTgt spid="4">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wipe(left)">
                                      <p:cBhvr>
                                        <p:cTn id="41" dur="500"/>
                                        <p:tgtEl>
                                          <p:spTgt spid="4">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randombar(horizontal)">
                                      <p:cBhvr>
                                        <p:cTn id="46" dur="500"/>
                                        <p:tgtEl>
                                          <p:spTgt spid="9"/>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randombar(horizontal)">
                                      <p:cBhvr>
                                        <p:cTn id="49" dur="500"/>
                                        <p:tgtEl>
                                          <p:spTgt spid="12"/>
                                        </p:tgtEl>
                                      </p:cBhvr>
                                    </p:animEffect>
                                  </p:childTnLst>
                                </p:cTn>
                              </p:par>
                            </p:childTnLst>
                          </p:cTn>
                        </p:par>
                        <p:par>
                          <p:cTn id="50" fill="hold">
                            <p:stCondLst>
                              <p:cond delay="500"/>
                            </p:stCondLst>
                            <p:childTnLst>
                              <p:par>
                                <p:cTn id="51" presetID="17" presetClass="entr" presetSubtype="8"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ppt_x</p:attrName>
                                        </p:attrNameLst>
                                      </p:cBhvr>
                                      <p:tavLst>
                                        <p:tav tm="0">
                                          <p:val>
                                            <p:strVal val="#ppt_x-#ppt_w/2"/>
                                          </p:val>
                                        </p:tav>
                                        <p:tav tm="100000">
                                          <p:val>
                                            <p:strVal val="#ppt_x"/>
                                          </p:val>
                                        </p:tav>
                                      </p:tavLst>
                                    </p:anim>
                                    <p:anim calcmode="lin" valueType="num">
                                      <p:cBhvr>
                                        <p:cTn id="54" dur="500" fill="hold"/>
                                        <p:tgtEl>
                                          <p:spTgt spid="14"/>
                                        </p:tgtEl>
                                        <p:attrNameLst>
                                          <p:attrName>ppt_y</p:attrName>
                                        </p:attrNameLst>
                                      </p:cBhvr>
                                      <p:tavLst>
                                        <p:tav tm="0">
                                          <p:val>
                                            <p:strVal val="#ppt_y"/>
                                          </p:val>
                                        </p:tav>
                                        <p:tav tm="100000">
                                          <p:val>
                                            <p:strVal val="#ppt_y"/>
                                          </p:val>
                                        </p:tav>
                                      </p:tavLst>
                                    </p:anim>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strVal val="#ppt_h"/>
                                          </p:val>
                                        </p:tav>
                                        <p:tav tm="100000">
                                          <p:val>
                                            <p:strVal val="#ppt_h"/>
                                          </p:val>
                                        </p:tav>
                                      </p:tavLst>
                                    </p:anim>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5">
                                            <p:txEl>
                                              <p:pRg st="0" end="0"/>
                                            </p:txEl>
                                          </p:spTgt>
                                        </p:tgtEl>
                                        <p:attrNameLst>
                                          <p:attrName>style.visibility</p:attrName>
                                        </p:attrNameLst>
                                      </p:cBhvr>
                                      <p:to>
                                        <p:strVal val="visible"/>
                                      </p:to>
                                    </p:set>
                                    <p:animEffect transition="in" filter="wipe(left)">
                                      <p:cBhvr>
                                        <p:cTn id="60" dur="500"/>
                                        <p:tgtEl>
                                          <p:spTgt spid="5">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7" presetClass="entr" presetSubtype="8"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500" fill="hold"/>
                                        <p:tgtEl>
                                          <p:spTgt spid="17"/>
                                        </p:tgtEl>
                                        <p:attrNameLst>
                                          <p:attrName>ppt_x</p:attrName>
                                        </p:attrNameLst>
                                      </p:cBhvr>
                                      <p:tavLst>
                                        <p:tav tm="0">
                                          <p:val>
                                            <p:strVal val="#ppt_x-#ppt_w/2"/>
                                          </p:val>
                                        </p:tav>
                                        <p:tav tm="100000">
                                          <p:val>
                                            <p:strVal val="#ppt_x"/>
                                          </p:val>
                                        </p:tav>
                                      </p:tavLst>
                                    </p:anim>
                                    <p:anim calcmode="lin" valueType="num">
                                      <p:cBhvr>
                                        <p:cTn id="66" dur="500" fill="hold"/>
                                        <p:tgtEl>
                                          <p:spTgt spid="17"/>
                                        </p:tgtEl>
                                        <p:attrNameLst>
                                          <p:attrName>ppt_y</p:attrName>
                                        </p:attrNameLst>
                                      </p:cBhvr>
                                      <p:tavLst>
                                        <p:tav tm="0">
                                          <p:val>
                                            <p:strVal val="#ppt_y"/>
                                          </p:val>
                                        </p:tav>
                                        <p:tav tm="100000">
                                          <p:val>
                                            <p:strVal val="#ppt_y"/>
                                          </p:val>
                                        </p:tav>
                                      </p:tavLst>
                                    </p:anim>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strVal val="#ppt_h"/>
                                          </p:val>
                                        </p:tav>
                                        <p:tav tm="100000">
                                          <p:val>
                                            <p:strVal val="#ppt_h"/>
                                          </p:val>
                                        </p:tav>
                                      </p:tavLst>
                                    </p:anim>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5">
                                            <p:txEl>
                                              <p:pRg st="1" end="1"/>
                                            </p:txEl>
                                          </p:spTgt>
                                        </p:tgtEl>
                                        <p:attrNameLst>
                                          <p:attrName>style.visibility</p:attrName>
                                        </p:attrNameLst>
                                      </p:cBhvr>
                                      <p:to>
                                        <p:strVal val="visible"/>
                                      </p:to>
                                    </p:set>
                                    <p:animEffect transition="in" filter="wipe(left)">
                                      <p:cBhvr>
                                        <p:cTn id="72" dur="500"/>
                                        <p:tgtEl>
                                          <p:spTgt spid="5">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7" presetClass="entr" presetSubtype="8" fill="hold" nodeType="click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fill="hold"/>
                                        <p:tgtEl>
                                          <p:spTgt spid="18"/>
                                        </p:tgtEl>
                                        <p:attrNameLst>
                                          <p:attrName>ppt_x</p:attrName>
                                        </p:attrNameLst>
                                      </p:cBhvr>
                                      <p:tavLst>
                                        <p:tav tm="0">
                                          <p:val>
                                            <p:strVal val="#ppt_x-#ppt_w/2"/>
                                          </p:val>
                                        </p:tav>
                                        <p:tav tm="100000">
                                          <p:val>
                                            <p:strVal val="#ppt_x"/>
                                          </p:val>
                                        </p:tav>
                                      </p:tavLst>
                                    </p:anim>
                                    <p:anim calcmode="lin" valueType="num">
                                      <p:cBhvr>
                                        <p:cTn id="78" dur="500" fill="hold"/>
                                        <p:tgtEl>
                                          <p:spTgt spid="18"/>
                                        </p:tgtEl>
                                        <p:attrNameLst>
                                          <p:attrName>ppt_y</p:attrName>
                                        </p:attrNameLst>
                                      </p:cBhvr>
                                      <p:tavLst>
                                        <p:tav tm="0">
                                          <p:val>
                                            <p:strVal val="#ppt_y"/>
                                          </p:val>
                                        </p:tav>
                                        <p:tav tm="100000">
                                          <p:val>
                                            <p:strVal val="#ppt_y"/>
                                          </p:val>
                                        </p:tav>
                                      </p:tavLst>
                                    </p:anim>
                                    <p:anim calcmode="lin" valueType="num">
                                      <p:cBhvr>
                                        <p:cTn id="79" dur="500" fill="hold"/>
                                        <p:tgtEl>
                                          <p:spTgt spid="18"/>
                                        </p:tgtEl>
                                        <p:attrNameLst>
                                          <p:attrName>ppt_w</p:attrName>
                                        </p:attrNameLst>
                                      </p:cBhvr>
                                      <p:tavLst>
                                        <p:tav tm="0">
                                          <p:val>
                                            <p:fltVal val="0"/>
                                          </p:val>
                                        </p:tav>
                                        <p:tav tm="100000">
                                          <p:val>
                                            <p:strVal val="#ppt_w"/>
                                          </p:val>
                                        </p:tav>
                                      </p:tavLst>
                                    </p:anim>
                                    <p:anim calcmode="lin" valueType="num">
                                      <p:cBhvr>
                                        <p:cTn id="80" dur="500" fill="hold"/>
                                        <p:tgtEl>
                                          <p:spTgt spid="18"/>
                                        </p:tgtEl>
                                        <p:attrNameLst>
                                          <p:attrName>ppt_h</p:attrName>
                                        </p:attrNameLst>
                                      </p:cBhvr>
                                      <p:tavLst>
                                        <p:tav tm="0">
                                          <p:val>
                                            <p:strVal val="#ppt_h"/>
                                          </p:val>
                                        </p:tav>
                                        <p:tav tm="100000">
                                          <p:val>
                                            <p:strVal val="#ppt_h"/>
                                          </p:val>
                                        </p:tav>
                                      </p:tavLst>
                                    </p:anim>
                                  </p:childTnLst>
                                </p:cTn>
                              </p:par>
                            </p:childTnLst>
                          </p:cTn>
                        </p:par>
                        <p:par>
                          <p:cTn id="81" fill="hold">
                            <p:stCondLst>
                              <p:cond delay="500"/>
                            </p:stCondLst>
                            <p:childTnLst>
                              <p:par>
                                <p:cTn id="82" presetID="22" presetClass="entr" presetSubtype="8" fill="hold" grpId="0" nodeType="afterEffect">
                                  <p:stCondLst>
                                    <p:cond delay="0"/>
                                  </p:stCondLst>
                                  <p:childTnLst>
                                    <p:set>
                                      <p:cBhvr>
                                        <p:cTn id="83" dur="1" fill="hold">
                                          <p:stCondLst>
                                            <p:cond delay="0"/>
                                          </p:stCondLst>
                                        </p:cTn>
                                        <p:tgtEl>
                                          <p:spTgt spid="5">
                                            <p:txEl>
                                              <p:pRg st="2" end="2"/>
                                            </p:txEl>
                                          </p:spTgt>
                                        </p:tgtEl>
                                        <p:attrNameLst>
                                          <p:attrName>style.visibility</p:attrName>
                                        </p:attrNameLst>
                                      </p:cBhvr>
                                      <p:to>
                                        <p:strVal val="visible"/>
                                      </p:to>
                                    </p:set>
                                    <p:animEffect transition="in" filter="wipe(left)">
                                      <p:cBhvr>
                                        <p:cTn id="8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3" grpId="0"/>
      <p:bldP spid="4" grpId="0" uiExpand="1" build="p"/>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95000"/>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C25FC0DF-E1E3-42B4-817F-2FEF185122D8}"/>
              </a:ext>
            </a:extLst>
          </p:cNvPr>
          <p:cNvSpPr/>
          <p:nvPr/>
        </p:nvSpPr>
        <p:spPr>
          <a:xfrm>
            <a:off x="0" y="-69008"/>
            <a:ext cx="9144000" cy="769441"/>
          </a:xfrm>
          <a:prstGeom prst="rect">
            <a:avLst/>
          </a:prstGeom>
        </p:spPr>
        <p:txBody>
          <a:bodyPr wrap="square">
            <a:spAutoFit/>
          </a:bodyPr>
          <a:lstStyle/>
          <a:p>
            <a:pPr algn="ctr"/>
            <a:r>
              <a:rPr lang="ro-RO" sz="4400" b="1" spc="300" smtClean="0">
                <a:ln w="6600">
                  <a:solidFill>
                    <a:srgbClr val="443A27"/>
                  </a:solidFill>
                  <a:prstDash val="solid"/>
                </a:ln>
                <a:solidFill>
                  <a:srgbClr val="FFFFFF"/>
                </a:solidFill>
                <a:effectLst>
                  <a:outerShdw dist="38100" dir="2700000" algn="tl" rotWithShape="0">
                    <a:srgbClr val="443A27"/>
                  </a:outerShdw>
                </a:effectLst>
              </a:rPr>
              <a:t>UNITATEA ÎN DRAGOSTE</a:t>
            </a:r>
            <a:endParaRPr lang="ro-RO" sz="4400" b="1" spc="300">
              <a:ln w="6600">
                <a:solidFill>
                  <a:srgbClr val="443A27"/>
                </a:solidFill>
                <a:prstDash val="solid"/>
              </a:ln>
              <a:solidFill>
                <a:srgbClr val="FFFFFF"/>
              </a:solidFill>
              <a:effectLst>
                <a:outerShdw dist="38100" dir="2700000" algn="tl" rotWithShape="0">
                  <a:srgbClr val="443A27"/>
                </a:outerShdw>
              </a:effectLst>
            </a:endParaRPr>
          </a:p>
        </p:txBody>
      </p:sp>
      <p:sp>
        <p:nvSpPr>
          <p:cNvPr id="3" name="Rectángulo 2">
            <a:extLst>
              <a:ext uri="{FF2B5EF4-FFF2-40B4-BE49-F238E27FC236}">
                <a16:creationId xmlns="" xmlns:a16="http://schemas.microsoft.com/office/drawing/2014/main" id="{9FF2D27D-4507-41BC-9761-0BB6305C4AEB}"/>
              </a:ext>
            </a:extLst>
          </p:cNvPr>
          <p:cNvSpPr/>
          <p:nvPr/>
        </p:nvSpPr>
        <p:spPr>
          <a:xfrm>
            <a:off x="1402185" y="575675"/>
            <a:ext cx="6370212" cy="646331"/>
          </a:xfrm>
          <a:prstGeom prst="rect">
            <a:avLst/>
          </a:prstGeom>
        </p:spPr>
        <p:txBody>
          <a:bodyPr wrap="square">
            <a:spAutoFit/>
          </a:bodyPr>
          <a:lstStyle/>
          <a:p>
            <a:pPr algn="ctr"/>
            <a:r>
              <a:rPr lang="ro-RO" b="1" dirty="0" smtClean="0">
                <a:solidFill>
                  <a:srgbClr val="FFFF66"/>
                </a:solidFill>
                <a:effectLst>
                  <a:outerShdw blurRad="38100" dist="38100" dir="2700000" algn="tl">
                    <a:srgbClr val="000000">
                      <a:alpha val="43137"/>
                    </a:srgbClr>
                  </a:outerShdw>
                </a:effectLst>
                <a:latin typeface="Comic Sans MS" panose="030F0702030302020204" pitchFamily="66" charset="0"/>
              </a:rPr>
              <a:t>„</a:t>
            </a:r>
            <a:r>
              <a:rPr lang="ro-RO" b="1" dirty="0" smtClean="0">
                <a:solidFill>
                  <a:srgbClr val="FFFF66"/>
                </a:solidFill>
                <a:effectLst>
                  <a:outerShdw blurRad="38100" dist="38100" dir="2700000" algn="tl">
                    <a:srgbClr val="000000">
                      <a:alpha val="43137"/>
                    </a:srgbClr>
                  </a:outerShdw>
                </a:effectLst>
                <a:latin typeface="Comic Sans MS" panose="030F0702030302020204" pitchFamily="66" charset="0"/>
              </a:rPr>
              <a:t>Prin aceasta vor cunoaşte toţi că sunteţi ucenicii Mei, dacă veţi avea dragoste unii pentru alţii</a:t>
            </a:r>
            <a:r>
              <a:rPr lang="ro-RO" b="1" dirty="0" smtClean="0">
                <a:solidFill>
                  <a:srgbClr val="FFFF66"/>
                </a:solidFill>
                <a:effectLst>
                  <a:outerShdw blurRad="38100" dist="38100" dir="2700000" algn="tl">
                    <a:srgbClr val="000000">
                      <a:alpha val="43137"/>
                    </a:srgbClr>
                  </a:outerShdw>
                </a:effectLst>
                <a:latin typeface="Comic Sans MS" panose="030F0702030302020204" pitchFamily="66" charset="0"/>
              </a:rPr>
              <a:t>.” </a:t>
            </a:r>
            <a:r>
              <a:rPr lang="ro-RO" sz="1600" b="1" dirty="0" smtClean="0">
                <a:solidFill>
                  <a:srgbClr val="FFFF66"/>
                </a:solidFill>
                <a:effectLst>
                  <a:outerShdw blurRad="38100" dist="38100" dir="2700000" algn="tl">
                    <a:srgbClr val="000000">
                      <a:alpha val="43137"/>
                    </a:srgbClr>
                  </a:outerShdw>
                </a:effectLst>
                <a:latin typeface="Comic Sans MS" panose="030F0702030302020204" pitchFamily="66" charset="0"/>
              </a:rPr>
              <a:t>(Ioan 13:35)</a:t>
            </a:r>
            <a:endParaRPr lang="ro-RO" b="1" dirty="0">
              <a:solidFill>
                <a:srgbClr val="FFFF66"/>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 xmlns:a16="http://schemas.microsoft.com/office/drawing/2014/main" id="{9437E232-B7C9-4F2F-B884-50E74BBF5BEF}"/>
              </a:ext>
            </a:extLst>
          </p:cNvPr>
          <p:cNvSpPr txBox="1"/>
          <p:nvPr/>
        </p:nvSpPr>
        <p:spPr>
          <a:xfrm>
            <a:off x="146648" y="3545397"/>
            <a:ext cx="5348377" cy="3323987"/>
          </a:xfrm>
          <a:prstGeom prst="rect">
            <a:avLst/>
          </a:prstGeom>
          <a:noFill/>
        </p:spPr>
        <p:txBody>
          <a:bodyPr wrap="square" rtlCol="0">
            <a:spAutoFit/>
          </a:bodyPr>
          <a:lstStyle/>
          <a:p>
            <a:pPr>
              <a:spcBef>
                <a:spcPts val="600"/>
              </a:spcBef>
            </a:pPr>
            <a:r>
              <a:rPr lang="ro-RO" sz="2000" b="1" dirty="0" smtClean="0"/>
              <a:t>Isus nu vorbea despre o iubire teoretică, ci despre una practică: „</a:t>
            </a:r>
            <a:r>
              <a:rPr lang="ro-RO" sz="2000" b="1" dirty="0" smtClean="0">
                <a:latin typeface="Calibri" pitchFamily="34" charset="0"/>
              </a:rPr>
              <a:t>Dacă Mă iubiţi, veţi păzi poruncile Mele</a:t>
            </a:r>
            <a:r>
              <a:rPr lang="ro-RO" sz="2000" b="1" dirty="0" smtClean="0">
                <a:latin typeface="Calibri" pitchFamily="34" charset="0"/>
              </a:rPr>
              <a:t>.</a:t>
            </a:r>
            <a:r>
              <a:rPr lang="ro-RO" sz="2000" b="1" dirty="0" smtClean="0"/>
              <a:t>” (Ioan 14:15).</a:t>
            </a:r>
          </a:p>
          <a:p>
            <a:pPr>
              <a:spcBef>
                <a:spcPts val="600"/>
              </a:spcBef>
            </a:pPr>
            <a:r>
              <a:rPr lang="ro-RO" sz="2000" b="1" dirty="0" smtClean="0">
                <a:latin typeface="Calibri" pitchFamily="34" charset="0"/>
              </a:rPr>
              <a:t>Viaţa lui Isus este un exemplu de ascultare, dragoste şi negare de sine pentru alţii. Vieţile noastre trebuie să fie asemenea lui</a:t>
            </a:r>
            <a:r>
              <a:rPr lang="ro-RO" sz="2000" b="1" dirty="0" smtClean="0">
                <a:latin typeface="Calibri" pitchFamily="34" charset="0"/>
              </a:rPr>
              <a:t>.</a:t>
            </a:r>
          </a:p>
          <a:p>
            <a:pPr>
              <a:spcBef>
                <a:spcPts val="600"/>
              </a:spcBef>
            </a:pPr>
            <a:r>
              <a:rPr lang="ro-RO" sz="2000" b="1" dirty="0" smtClean="0">
                <a:latin typeface="Calibri" pitchFamily="34" charset="0"/>
              </a:rPr>
              <a:t>Această dragoste este legătura care generează unitatea. Această unitate este cea mai puternică mărturie care-l face pe Dumnezeu cunoscut în lumea noastră</a:t>
            </a:r>
            <a:r>
              <a:rPr lang="ro-RO" sz="2000" b="1" dirty="0" smtClean="0">
                <a:latin typeface="Calibri" pitchFamily="34" charset="0"/>
              </a:rPr>
              <a:t>.</a:t>
            </a:r>
            <a:endParaRPr lang="ro-RO" sz="2000" b="1" dirty="0">
              <a:latin typeface="Calibri" pitchFamily="34" charset="0"/>
            </a:endParaRPr>
          </a:p>
        </p:txBody>
      </p:sp>
      <p:pic>
        <p:nvPicPr>
          <p:cNvPr id="6" name="Imagen 5">
            <a:extLst>
              <a:ext uri="{FF2B5EF4-FFF2-40B4-BE49-F238E27FC236}">
                <a16:creationId xmlns="" xmlns:a16="http://schemas.microsoft.com/office/drawing/2014/main" id="{4B99E847-A4BD-41A1-92E8-CFE75A38097B}"/>
              </a:ext>
            </a:extLst>
          </p:cNvPr>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5667551" y="3314526"/>
            <a:ext cx="3407434" cy="1509271"/>
          </a:xfrm>
          <a:prstGeom prst="rect">
            <a:avLst/>
          </a:prstGeom>
          <a:ln>
            <a:noFill/>
          </a:ln>
          <a:effectLst>
            <a:softEdge rad="50800"/>
          </a:effectLst>
        </p:spPr>
      </p:pic>
      <p:pic>
        <p:nvPicPr>
          <p:cNvPr id="7" name="Imagen 6" descr="Imagen que contiene persona, ropa&#10;&#10;Descripción generada con confianza alta">
            <a:extLst>
              <a:ext uri="{FF2B5EF4-FFF2-40B4-BE49-F238E27FC236}">
                <a16:creationId xmlns="" xmlns:a16="http://schemas.microsoft.com/office/drawing/2014/main" id="{A405C854-D099-4A4A-8ACE-53B1F07465C3}"/>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7700117" y="4864527"/>
            <a:ext cx="1374867" cy="1942512"/>
          </a:xfrm>
          <a:prstGeom prst="rect">
            <a:avLst/>
          </a:prstGeom>
          <a:ln>
            <a:solidFill>
              <a:schemeClr val="tx1"/>
            </a:solidFill>
          </a:ln>
        </p:spPr>
      </p:pic>
      <p:pic>
        <p:nvPicPr>
          <p:cNvPr id="9" name="Imagen 8" descr="Imagen que contiene persona&#10;&#10;Descripción generada con confianza muy alta">
            <a:extLst>
              <a:ext uri="{FF2B5EF4-FFF2-40B4-BE49-F238E27FC236}">
                <a16:creationId xmlns="" xmlns:a16="http://schemas.microsoft.com/office/drawing/2014/main" id="{5C57BA2E-2774-4234-8DCD-03AE277546DF}"/>
              </a:ext>
            </a:extLst>
          </p:cNvPr>
          <p:cNvPicPr>
            <a:picLocks noChangeAspect="1"/>
          </p:cNvPicPr>
          <p:nvPr/>
        </p:nvPicPr>
        <p:blipFill>
          <a:blip r:embed="rId5" cstate="print">
            <a:extLst>
              <a:ext uri="{28A0092B-C50C-407E-A947-70E740481C1C}">
                <a14:useLocalDpi xmlns="" xmlns:a14="http://schemas.microsoft.com/office/drawing/2010/main"/>
              </a:ext>
            </a:extLst>
          </a:blip>
          <a:stretch>
            <a:fillRect/>
          </a:stretch>
        </p:blipFill>
        <p:spPr>
          <a:xfrm>
            <a:off x="5667550" y="4858301"/>
            <a:ext cx="1948737" cy="1948737"/>
          </a:xfrm>
          <a:prstGeom prst="rect">
            <a:avLst/>
          </a:prstGeom>
          <a:ln>
            <a:solidFill>
              <a:schemeClr val="tx1"/>
            </a:solidFill>
          </a:ln>
        </p:spPr>
      </p:pic>
      <p:pic>
        <p:nvPicPr>
          <p:cNvPr id="1026" name="Picture 2" descr="Resultado de imagen de religion in relationships: a compilation : parenting, marriage, friendship, enemies, the workplace, other christians, the world [book]">
            <a:extLst>
              <a:ext uri="{FF2B5EF4-FFF2-40B4-BE49-F238E27FC236}">
                <a16:creationId xmlns="" xmlns:a16="http://schemas.microsoft.com/office/drawing/2014/main" id="{58CDE807-52AB-4315-A41C-5986D58EC417}"/>
              </a:ext>
            </a:extLst>
          </p:cNvPr>
          <p:cNvPicPr>
            <a:picLocks noChangeAspect="1" noChangeArrowheads="1"/>
          </p:cNvPicPr>
          <p:nvPr/>
        </p:nvPicPr>
        <p:blipFill>
          <a:blip r:embed="rId6" cstate="print">
            <a:extLst>
              <a:ext uri="{28A0092B-C50C-407E-A947-70E740481C1C}">
                <a14:useLocalDpi xmlns="" xmlns:a14="http://schemas.microsoft.com/office/drawing/2010/main"/>
              </a:ext>
            </a:extLst>
          </a:blip>
          <a:srcRect/>
          <a:stretch>
            <a:fillRect/>
          </a:stretch>
        </p:blipFill>
        <p:spPr bwMode="auto">
          <a:xfrm>
            <a:off x="250165" y="1395978"/>
            <a:ext cx="2855339" cy="19530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
        <p:nvSpPr>
          <p:cNvPr id="12" name="Rectángulo 11">
            <a:extLst>
              <a:ext uri="{FF2B5EF4-FFF2-40B4-BE49-F238E27FC236}">
                <a16:creationId xmlns="" xmlns:a16="http://schemas.microsoft.com/office/drawing/2014/main" id="{FCB6B3B1-F178-4464-A481-BB7F5ACD4A4A}"/>
              </a:ext>
            </a:extLst>
          </p:cNvPr>
          <p:cNvSpPr/>
          <p:nvPr/>
        </p:nvSpPr>
        <p:spPr>
          <a:xfrm>
            <a:off x="3175899" y="1326868"/>
            <a:ext cx="5968101" cy="2118529"/>
          </a:xfrm>
          <a:prstGeom prst="rect">
            <a:avLst/>
          </a:prstGeom>
        </p:spPr>
        <p:txBody>
          <a:bodyPr wrap="square">
            <a:spAutoFit/>
          </a:bodyPr>
          <a:lstStyle/>
          <a:p>
            <a:pPr>
              <a:lnSpc>
                <a:spcPts val="2200"/>
              </a:lnSpc>
              <a:spcBef>
                <a:spcPts val="400"/>
              </a:spcBef>
            </a:pPr>
            <a:r>
              <a:rPr lang="ro-RO" sz="2000" b="1" dirty="0" smtClean="0"/>
              <a:t>„</a:t>
            </a:r>
            <a:r>
              <a:rPr lang="ro-RO" sz="2000" b="1" dirty="0" smtClean="0">
                <a:latin typeface="Calibri" pitchFamily="34" charset="0"/>
              </a:rPr>
              <a:t>Dar, pe lângă toate acestea, îmbrăcaţi-vă cu iubirea, pentru că este o legătură perfectă a unităţii!</a:t>
            </a:r>
            <a:r>
              <a:rPr lang="ro-RO" sz="2000" b="1" dirty="0" smtClean="0">
                <a:latin typeface="Calibri" pitchFamily="34" charset="0"/>
              </a:rPr>
              <a:t>” </a:t>
            </a:r>
            <a:r>
              <a:rPr lang="ro-RO" sz="2000" b="1" dirty="0" smtClean="0"/>
              <a:t>(Coloseni 3:14 </a:t>
            </a:r>
            <a:r>
              <a:rPr lang="ro-RO" sz="2000" b="1" dirty="0" err="1" smtClean="0"/>
              <a:t>TLN</a:t>
            </a:r>
            <a:r>
              <a:rPr lang="ro-RO" sz="2000" b="1" dirty="0" smtClean="0"/>
              <a:t>).</a:t>
            </a:r>
          </a:p>
          <a:p>
            <a:pPr>
              <a:lnSpc>
                <a:spcPts val="2200"/>
              </a:lnSpc>
              <a:spcBef>
                <a:spcPts val="400"/>
              </a:spcBef>
            </a:pPr>
            <a:r>
              <a:rPr lang="ro-RO" sz="2000" b="1" dirty="0" smtClean="0">
                <a:latin typeface="Calibri" pitchFamily="34" charset="0"/>
              </a:rPr>
              <a:t>Isus ne-a dat o singură poruncă: „să vă iubiţi unii pe alţii; cum v-am iubit Eu</a:t>
            </a:r>
            <a:r>
              <a:rPr lang="ro-RO" sz="2000" b="1" dirty="0" smtClean="0">
                <a:latin typeface="Calibri" pitchFamily="34" charset="0"/>
              </a:rPr>
              <a:t>” (Ioan 13:34; 15:12). </a:t>
            </a:r>
            <a:r>
              <a:rPr lang="ro-RO" sz="2000" b="1" dirty="0" smtClean="0">
                <a:latin typeface="Calibri" pitchFamily="34" charset="0"/>
              </a:rPr>
              <a:t>Iubirea unii faţă de alţii nu era nouă, dar modul de a se iubi unul pe celălalt era; iubirea că Isus ne-a iubit</a:t>
            </a:r>
            <a:r>
              <a:rPr lang="ro-RO" sz="2000" b="1" dirty="0" smtClean="0"/>
              <a:t>.</a:t>
            </a:r>
            <a:endParaRPr lang="ro-RO" sz="2000" b="1" dirty="0"/>
          </a:p>
        </p:txBody>
      </p:sp>
    </p:spTree>
    <p:extLst>
      <p:ext uri="{BB962C8B-B14F-4D97-AF65-F5344CB8AC3E}">
        <p14:creationId xmlns="" xmlns:p14="http://schemas.microsoft.com/office/powerpoint/2010/main" val="32680018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6" presetClass="entr" presetSubtype="16" fill="hold" nodeType="after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circle(in)">
                                      <p:cBhvr>
                                        <p:cTn id="22" dur="10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1000"/>
                                        <p:tgtEl>
                                          <p:spTgt spid="12">
                                            <p:txEl>
                                              <p:pRg st="0" end="0"/>
                                            </p:txEl>
                                          </p:spTgt>
                                        </p:tgtEl>
                                      </p:cBhvr>
                                    </p:animEffect>
                                    <p:anim calcmode="lin" valueType="num">
                                      <p:cBhvr>
                                        <p:cTn id="2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2">
                                            <p:txEl>
                                              <p:pRg st="0" end="0"/>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animEffect transition="in" filter="fade">
                                      <p:cBhvr>
                                        <p:cTn id="35" dur="1000"/>
                                        <p:tgtEl>
                                          <p:spTgt spid="12">
                                            <p:txEl>
                                              <p:pRg st="1" end="1"/>
                                            </p:txEl>
                                          </p:spTgt>
                                        </p:tgtEl>
                                      </p:cBhvr>
                                    </p:animEffect>
                                    <p:anim calcmode="lin" valueType="num">
                                      <p:cBhvr>
                                        <p:cTn id="36"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12">
                                            <p:txEl>
                                              <p:pRg st="1" end="1"/>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6" dur="1000" fill="hold"/>
                                        <p:tgtEl>
                                          <p:spTgt spid="6"/>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6"/>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4">
                                            <p:txEl>
                                              <p:pRg st="0" end="0"/>
                                            </p:txEl>
                                          </p:spTgt>
                                        </p:tgtEl>
                                        <p:attrNameLst>
                                          <p:attrName>style.visibility</p:attrName>
                                        </p:attrNameLst>
                                      </p:cBhvr>
                                      <p:to>
                                        <p:strVal val="visible"/>
                                      </p:to>
                                    </p:set>
                                    <p:animEffect transition="in" filter="wipe(left)">
                                      <p:cBhvr>
                                        <p:cTn id="54" dur="500"/>
                                        <p:tgtEl>
                                          <p:spTgt spid="4">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5" presetClass="entr" presetSubtype="0"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62" dur="1000" fill="hold"/>
                                        <p:tgtEl>
                                          <p:spTgt spid="9"/>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9"/>
                                        </p:tgtEl>
                                      </p:cBhvr>
                                    </p:animEffect>
                                  </p:childTnLst>
                                </p:cTn>
                              </p:par>
                              <p:par>
                                <p:cTn id="67" presetID="25" presetClass="entr" presetSubtype="0" fill="hold" nodeType="with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7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7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72" dur="1000" fill="hold"/>
                                        <p:tgtEl>
                                          <p:spTgt spid="7"/>
                                        </p:tgtEl>
                                        <p:attrNameLst>
                                          <p:attrName>ppt_h</p:attrName>
                                        </p:attrNameLst>
                                      </p:cBhvr>
                                      <p:tavLst>
                                        <p:tav tm="0">
                                          <p:val>
                                            <p:strVal val="#ppt_h"/>
                                          </p:val>
                                        </p:tav>
                                        <p:tav tm="100000">
                                          <p:val>
                                            <p:strVal val="#ppt_h"/>
                                          </p:val>
                                        </p:tav>
                                      </p:tavLst>
                                    </p:anim>
                                    <p:anim calcmode="lin" valueType="num">
                                      <p:cBhvr>
                                        <p:cTn id="7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7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7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76" dur="1000" decel="50000">
                                          <p:stCondLst>
                                            <p:cond delay="0"/>
                                          </p:stCondLst>
                                        </p:cTn>
                                        <p:tgtEl>
                                          <p:spTgt spid="7"/>
                                        </p:tgtEl>
                                      </p:cBhvr>
                                    </p:animEffect>
                                  </p:childTnLst>
                                </p:cTn>
                              </p:par>
                            </p:childTnLst>
                          </p:cTn>
                        </p:par>
                        <p:par>
                          <p:cTn id="77" fill="hold">
                            <p:stCondLst>
                              <p:cond delay="1000"/>
                            </p:stCondLst>
                            <p:childTnLst>
                              <p:par>
                                <p:cTn id="78" presetID="22" presetClass="entr" presetSubtype="8" fill="hold" grpId="0" nodeType="afterEffect">
                                  <p:stCondLst>
                                    <p:cond delay="0"/>
                                  </p:stCondLst>
                                  <p:childTnLst>
                                    <p:set>
                                      <p:cBhvr>
                                        <p:cTn id="79" dur="1" fill="hold">
                                          <p:stCondLst>
                                            <p:cond delay="0"/>
                                          </p:stCondLst>
                                        </p:cTn>
                                        <p:tgtEl>
                                          <p:spTgt spid="4">
                                            <p:txEl>
                                              <p:pRg st="1" end="1"/>
                                            </p:txEl>
                                          </p:spTgt>
                                        </p:tgtEl>
                                        <p:attrNameLst>
                                          <p:attrName>style.visibility</p:attrName>
                                        </p:attrNameLst>
                                      </p:cBhvr>
                                      <p:to>
                                        <p:strVal val="visible"/>
                                      </p:to>
                                    </p:set>
                                    <p:animEffect transition="in" filter="wipe(left)">
                                      <p:cBhvr>
                                        <p:cTn id="80" dur="500"/>
                                        <p:tgtEl>
                                          <p:spTgt spid="4">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4">
                                            <p:txEl>
                                              <p:pRg st="2" end="2"/>
                                            </p:txEl>
                                          </p:spTgt>
                                        </p:tgtEl>
                                        <p:attrNameLst>
                                          <p:attrName>style.visibility</p:attrName>
                                        </p:attrNameLst>
                                      </p:cBhvr>
                                      <p:to>
                                        <p:strVal val="visible"/>
                                      </p:to>
                                    </p:set>
                                    <p:animEffect transition="in" filter="wipe(left)">
                                      <p:cBhvr>
                                        <p:cTn id="8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95000"/>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9920DA21-278A-44D2-8125-EA11DF10B332}"/>
              </a:ext>
            </a:extLst>
          </p:cNvPr>
          <p:cNvSpPr/>
          <p:nvPr/>
        </p:nvSpPr>
        <p:spPr>
          <a:xfrm>
            <a:off x="319175" y="1650336"/>
            <a:ext cx="8626413" cy="3862596"/>
          </a:xfrm>
          <a:prstGeom prst="rect">
            <a:avLst/>
          </a:prstGeom>
        </p:spPr>
        <p:txBody>
          <a:bodyPr wrap="square">
            <a:spAutoFit/>
          </a:bodyPr>
          <a:lstStyle/>
          <a:p>
            <a:pPr indent="358775" algn="just">
              <a:spcBef>
                <a:spcPts val="600"/>
              </a:spcBef>
            </a:pPr>
            <a:r>
              <a:rPr lang="ro-RO" sz="2400" dirty="0" smtClean="0">
                <a:latin typeface="Cooper Black" panose="0208090404030B020404" pitchFamily="18" charset="0"/>
              </a:rPr>
              <a:t>„</a:t>
            </a:r>
            <a:r>
              <a:rPr lang="ro-RO" sz="2400" b="1" dirty="0" smtClean="0">
                <a:effectLst>
                  <a:outerShdw blurRad="38100" dist="38100" dir="2700000" algn="tl">
                    <a:srgbClr val="000000">
                      <a:alpha val="43137"/>
                    </a:srgbClr>
                  </a:outerShdw>
                </a:effectLst>
                <a:latin typeface="Times New Roman" pitchFamily="18" charset="0"/>
                <a:cs typeface="Times New Roman" pitchFamily="18" charset="0"/>
              </a:rPr>
              <a:t>Sfinţirea înseamnă a veni prin adevăr; unitate cu Hristos - acesta este scopul lui Dumnezeu pentru noi. Prin sfinţirea şi unitatea lor, creştinii trebuie să dea dovadă lumii că o lucrare perfectă a fost făcută pentru ei, în şi prin Hristos. Astfel vor da mărturie că Dumnezeu a trimis pe Fiul Său pentru a salva pe păcătoşi</a:t>
            </a:r>
            <a:r>
              <a:rPr lang="ro-RO" sz="2400" b="1" dirty="0" smtClean="0">
                <a:effectLst>
                  <a:outerShdw blurRad="38100" dist="38100" dir="2700000" algn="tl">
                    <a:srgbClr val="000000">
                      <a:alpha val="43137"/>
                    </a:srgbClr>
                  </a:outerShdw>
                </a:effectLst>
                <a:latin typeface="Times New Roman" pitchFamily="18" charset="0"/>
                <a:cs typeface="Times New Roman" pitchFamily="18" charset="0"/>
              </a:rPr>
              <a:t>.</a:t>
            </a:r>
          </a:p>
          <a:p>
            <a:pPr indent="358775" algn="just">
              <a:spcBef>
                <a:spcPts val="600"/>
              </a:spcBef>
            </a:pPr>
            <a:r>
              <a:rPr lang="ro-RO" sz="2400" b="1" dirty="0" smtClean="0">
                <a:effectLst>
                  <a:outerShdw blurRad="38100" dist="38100" dir="2700000" algn="tl">
                    <a:srgbClr val="000000">
                      <a:alpha val="43137"/>
                    </a:srgbClr>
                  </a:outerShdw>
                </a:effectLst>
                <a:latin typeface="Times New Roman" pitchFamily="18" charset="0"/>
                <a:cs typeface="Times New Roman" pitchFamily="18" charset="0"/>
              </a:rPr>
              <a:t>Nu veţi lăsa pe Hristos să continue această lucrare de sfinţire în inimile voastre? Puteţi fi cu toţii completaţi în El. Aveţi asigurarea că, prin sfinţirea adevărului, veţi putea deveni perfecţi într-unul</a:t>
            </a:r>
            <a:r>
              <a:rPr lang="ro-RO" sz="2400" b="1" dirty="0" smtClean="0">
                <a:effectLst>
                  <a:outerShdw blurRad="38100" dist="38100" dir="2700000" algn="tl">
                    <a:srgbClr val="000000">
                      <a:alpha val="43137"/>
                    </a:srgbClr>
                  </a:outerShdw>
                </a:effectLst>
                <a:latin typeface="Times New Roman" pitchFamily="18" charset="0"/>
                <a:cs typeface="Times New Roman" pitchFamily="18" charset="0"/>
              </a:rPr>
              <a:t>.</a:t>
            </a:r>
            <a:r>
              <a:rPr lang="ro-RO" sz="2400" dirty="0" smtClean="0">
                <a:latin typeface="Cooper Black" panose="0208090404030B020404" pitchFamily="18" charset="0"/>
              </a:rPr>
              <a:t>”</a:t>
            </a:r>
            <a:endParaRPr lang="ro-RO" sz="2400" dirty="0">
              <a:latin typeface="Cooper Black" panose="0208090404030B020404" pitchFamily="18" charset="0"/>
            </a:endParaRPr>
          </a:p>
        </p:txBody>
      </p:sp>
      <p:sp>
        <p:nvSpPr>
          <p:cNvPr id="3" name="CuadroTexto 2">
            <a:extLst>
              <a:ext uri="{FF2B5EF4-FFF2-40B4-BE49-F238E27FC236}">
                <a16:creationId xmlns="" xmlns:a16="http://schemas.microsoft.com/office/drawing/2014/main" id="{329FC135-D136-42B8-93A8-B95E9AF559D3}"/>
              </a:ext>
            </a:extLst>
          </p:cNvPr>
          <p:cNvSpPr txBox="1"/>
          <p:nvPr/>
        </p:nvSpPr>
        <p:spPr>
          <a:xfrm>
            <a:off x="2854030" y="5607169"/>
            <a:ext cx="3435941" cy="369332"/>
          </a:xfrm>
          <a:prstGeom prst="rect">
            <a:avLst/>
          </a:prstGeom>
          <a:noFill/>
        </p:spPr>
        <p:txBody>
          <a:bodyPr wrap="none" rtlCol="0">
            <a:spAutoFit/>
          </a:bodyPr>
          <a:lstStyle/>
          <a:p>
            <a:pPr algn="ctr"/>
            <a:r>
              <a:rPr lang="ro-RO" b="1" smtClean="0"/>
              <a:t>E.G.W</a:t>
            </a:r>
            <a:r>
              <a:rPr lang="ro-RO" b="1" smtClean="0"/>
              <a:t>.</a:t>
            </a:r>
            <a:r>
              <a:rPr lang="ro-RO" b="1" smtClean="0"/>
              <a:t> </a:t>
            </a:r>
            <a:r>
              <a:rPr lang="ro-RO" b="1" smtClean="0"/>
              <a:t>(</a:t>
            </a:r>
            <a:r>
              <a:rPr lang="ro-RO" b="1" smtClean="0"/>
              <a:t>Uită</a:t>
            </a:r>
            <a:r>
              <a:rPr lang="ro-RO" b="1" smtClean="0"/>
              <a:t>-te în </a:t>
            </a:r>
            <a:r>
              <a:rPr lang="ro-RO" b="1" smtClean="0"/>
              <a:t>sus</a:t>
            </a:r>
            <a:r>
              <a:rPr lang="ro-RO" b="1" smtClean="0"/>
              <a:t>, 17 </a:t>
            </a:r>
            <a:r>
              <a:rPr lang="ro-RO" b="1" smtClean="0"/>
              <a:t>ianuarie</a:t>
            </a:r>
            <a:r>
              <a:rPr lang="ro-RO" b="1" smtClean="0"/>
              <a:t>)</a:t>
            </a:r>
            <a:endParaRPr lang="ro-RO" b="1"/>
          </a:p>
        </p:txBody>
      </p:sp>
    </p:spTree>
    <p:extLst>
      <p:ext uri="{BB962C8B-B14F-4D97-AF65-F5344CB8AC3E}">
        <p14:creationId xmlns="" xmlns:p14="http://schemas.microsoft.com/office/powerpoint/2010/main" val="6640731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581</TotalTime>
  <Words>1063</Words>
  <Application>Microsoft Office PowerPoint</Application>
  <PresentationFormat>Expunere pe ecran (4:3)</PresentationFormat>
  <Paragraphs>53</Paragraphs>
  <Slides>9</Slides>
  <Notes>0</Notes>
  <HiddenSlides>0</HiddenSlides>
  <MMClips>0</MMClips>
  <ScaleCrop>false</ScaleCrop>
  <HeadingPairs>
    <vt:vector size="6" baseType="variant">
      <vt:variant>
        <vt:lpstr>Fonturi utilizate</vt:lpstr>
      </vt:variant>
      <vt:variant>
        <vt:i4>6</vt:i4>
      </vt:variant>
      <vt:variant>
        <vt:lpstr>Temă</vt:lpstr>
      </vt:variant>
      <vt:variant>
        <vt:i4>2</vt:i4>
      </vt:variant>
      <vt:variant>
        <vt:lpstr>Titluri diapozitive</vt:lpstr>
      </vt:variant>
      <vt:variant>
        <vt:i4>9</vt:i4>
      </vt:variant>
    </vt:vector>
  </HeadingPairs>
  <TitlesOfParts>
    <vt:vector size="17" baseType="lpstr">
      <vt:lpstr>Arial</vt:lpstr>
      <vt:lpstr>Calibri</vt:lpstr>
      <vt:lpstr>Cooper Black</vt:lpstr>
      <vt:lpstr>Comic Sans MS</vt:lpstr>
      <vt:lpstr>Times New Roman</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3 - Ca toti sa fie una</dc:title>
  <dc:subject>Studiu Biblic, Trim. IV, 2018 – Unitatea in Hristos</dc:subject>
  <dc:creator>Sergio Fustero Carreras</dc:creator>
  <cp:keywords>http://www.fustero.net/es/index_ro.php</cp:keywords>
  <cp:lastModifiedBy>Tronaru Viorel</cp:lastModifiedBy>
  <cp:revision>96</cp:revision>
  <dcterms:created xsi:type="dcterms:W3CDTF">2018-09-21T14:57:02Z</dcterms:created>
  <dcterms:modified xsi:type="dcterms:W3CDTF">2018-10-20T04:21:06Z</dcterms:modified>
</cp:coreProperties>
</file>