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5" r:id="rId4"/>
    <p:sldId id="257" r:id="rId5"/>
    <p:sldId id="258" r:id="rId6"/>
    <p:sldId id="264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oper Black" pitchFamily="18" charset="0"/>
      <p:regular r:id="rId17"/>
    </p:embeddedFont>
    <p:embeddedFont>
      <p:font typeface="Comic Sans MS" pitchFamily="66" charset="0"/>
      <p:regular r:id="rId18"/>
      <p:bold r:id="rId19"/>
    </p:embeddedFont>
    <p:embeddedFont>
      <p:font typeface="Arial Black" pitchFamily="34" charset="0"/>
      <p:bold r:id="rId20"/>
    </p:embeddedFont>
    <p:embeddedFont>
      <p:font typeface="Calibri Light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2C12"/>
    <a:srgbClr val="522D34"/>
    <a:srgbClr val="E8A6A6"/>
    <a:srgbClr val="A62B2C"/>
    <a:srgbClr val="572C5E"/>
    <a:srgbClr val="C08BC9"/>
    <a:srgbClr val="CBAC6C"/>
    <a:srgbClr val="D66B00"/>
    <a:srgbClr val="FF9933"/>
    <a:srgbClr val="FFC7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857CC-5149-4788-955D-A8BAF1B0827B}" type="doc">
      <dgm:prSet loTypeId="urn:microsoft.com/office/officeart/2005/8/layout/arrow6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E11941-2E42-43EC-ADFC-EACEF76222C6}">
      <dgm:prSet phldrT="[Texto]" custT="1"/>
      <dgm:spPr/>
      <dgm:t>
        <a:bodyPr/>
        <a:lstStyle/>
        <a:p>
          <a:r>
            <a:rPr lang="ro-RO" sz="2000" b="1" dirty="0"/>
            <a:t>Ascultarea de Dumnezeu</a:t>
          </a:r>
          <a:endParaRPr lang="es-ES" sz="2000" b="1" dirty="0"/>
        </a:p>
      </dgm:t>
    </dgm:pt>
    <dgm:pt modelId="{213343D0-1FC5-4FB3-BE6C-E438E137BF4C}" type="parTrans" cxnId="{B5F06816-6E47-43EB-A2EA-BB2A769E807C}">
      <dgm:prSet/>
      <dgm:spPr/>
      <dgm:t>
        <a:bodyPr/>
        <a:lstStyle/>
        <a:p>
          <a:endParaRPr lang="es-ES" sz="2000" b="1"/>
        </a:p>
      </dgm:t>
    </dgm:pt>
    <dgm:pt modelId="{117962CC-512F-4F95-A94C-C1363CE7D6A6}" type="sibTrans" cxnId="{B5F06816-6E47-43EB-A2EA-BB2A769E807C}">
      <dgm:prSet/>
      <dgm:spPr/>
      <dgm:t>
        <a:bodyPr/>
        <a:lstStyle/>
        <a:p>
          <a:endParaRPr lang="es-ES" sz="2000" b="1"/>
        </a:p>
      </dgm:t>
    </dgm:pt>
    <dgm:pt modelId="{DA720896-EEAE-4D76-96A8-511469E92562}">
      <dgm:prSet phldrT="[Texto]" custT="1"/>
      <dgm:spPr/>
      <dgm:t>
        <a:bodyPr/>
        <a:lstStyle/>
        <a:p>
          <a:r>
            <a:rPr lang="ro-RO" sz="2000" b="1" dirty="0"/>
            <a:t>Neascultare</a:t>
          </a:r>
          <a:r>
            <a:rPr lang="es-ES" sz="2000" b="1" dirty="0"/>
            <a:t>a</a:t>
          </a:r>
        </a:p>
      </dgm:t>
    </dgm:pt>
    <dgm:pt modelId="{9BB7A93B-7A6E-47FA-869A-536575AA6364}" type="parTrans" cxnId="{E0E720A5-5F23-4502-A10B-840594D3CC58}">
      <dgm:prSet/>
      <dgm:spPr/>
      <dgm:t>
        <a:bodyPr/>
        <a:lstStyle/>
        <a:p>
          <a:endParaRPr lang="es-ES" sz="2000" b="1"/>
        </a:p>
      </dgm:t>
    </dgm:pt>
    <dgm:pt modelId="{8F7F1DBB-EF53-45DD-B475-22FC76A9ACA6}" type="sibTrans" cxnId="{E0E720A5-5F23-4502-A10B-840594D3CC58}">
      <dgm:prSet/>
      <dgm:spPr/>
      <dgm:t>
        <a:bodyPr/>
        <a:lstStyle/>
        <a:p>
          <a:endParaRPr lang="es-ES" sz="2000" b="1"/>
        </a:p>
      </dgm:t>
    </dgm:pt>
    <dgm:pt modelId="{707B2334-7F86-4E7E-ABAB-A9A329E2ADDE}" type="pres">
      <dgm:prSet presAssocID="{E5E857CC-5149-4788-955D-A8BAF1B082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741BFAAF-32EC-468B-9B90-7F73CFE27A6E}" type="pres">
      <dgm:prSet presAssocID="{E5E857CC-5149-4788-955D-A8BAF1B0827B}" presName="ribbon" presStyleLbl="node1" presStyleIdx="0" presStyleCnt="1" custScaleX="105301" custLinFactNeighborX="3196" custLinFactNeighborY="153"/>
      <dgm:spPr>
        <a:ln>
          <a:solidFill>
            <a:schemeClr val="accent4">
              <a:lumMod val="60000"/>
              <a:lumOff val="40000"/>
            </a:schemeClr>
          </a:solidFill>
        </a:ln>
      </dgm:spPr>
    </dgm:pt>
    <dgm:pt modelId="{D67BC12B-79C2-4036-B455-9120509D50AC}" type="pres">
      <dgm:prSet presAssocID="{E5E857CC-5149-4788-955D-A8BAF1B0827B}" presName="leftArrowText" presStyleLbl="node1" presStyleIdx="0" presStyleCnt="1" custScaleX="126241" custLinFactNeighborX="-1271" custLinFactNeighborY="5415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B7A1503A-0B01-41DE-ACE7-83DC3BC7AEC7}" type="pres">
      <dgm:prSet presAssocID="{E5E857CC-5149-4788-955D-A8BAF1B0827B}" presName="rightArrowText" presStyleLbl="node1" presStyleIdx="0" presStyleCnt="1" custScaleX="116588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1BB2B437-732F-4BF1-B48F-FEEFA5924F2C}" type="presOf" srcId="{E5E857CC-5149-4788-955D-A8BAF1B0827B}" destId="{707B2334-7F86-4E7E-ABAB-A9A329E2ADDE}" srcOrd="0" destOrd="0" presId="urn:microsoft.com/office/officeart/2005/8/layout/arrow6"/>
    <dgm:cxn modelId="{B2ED05B5-1853-4976-8376-F3D6F9AD1696}" type="presOf" srcId="{3CE11941-2E42-43EC-ADFC-EACEF76222C6}" destId="{D67BC12B-79C2-4036-B455-9120509D50AC}" srcOrd="0" destOrd="0" presId="urn:microsoft.com/office/officeart/2005/8/layout/arrow6"/>
    <dgm:cxn modelId="{965A4B61-E7F6-474E-AC0B-28BA426EADE0}" type="presOf" srcId="{DA720896-EEAE-4D76-96A8-511469E92562}" destId="{B7A1503A-0B01-41DE-ACE7-83DC3BC7AEC7}" srcOrd="0" destOrd="0" presId="urn:microsoft.com/office/officeart/2005/8/layout/arrow6"/>
    <dgm:cxn modelId="{E0E720A5-5F23-4502-A10B-840594D3CC58}" srcId="{E5E857CC-5149-4788-955D-A8BAF1B0827B}" destId="{DA720896-EEAE-4D76-96A8-511469E92562}" srcOrd="1" destOrd="0" parTransId="{9BB7A93B-7A6E-47FA-869A-536575AA6364}" sibTransId="{8F7F1DBB-EF53-45DD-B475-22FC76A9ACA6}"/>
    <dgm:cxn modelId="{B5F06816-6E47-43EB-A2EA-BB2A769E807C}" srcId="{E5E857CC-5149-4788-955D-A8BAF1B0827B}" destId="{3CE11941-2E42-43EC-ADFC-EACEF76222C6}" srcOrd="0" destOrd="0" parTransId="{213343D0-1FC5-4FB3-BE6C-E438E137BF4C}" sibTransId="{117962CC-512F-4F95-A94C-C1363CE7D6A6}"/>
    <dgm:cxn modelId="{F5A4C629-1637-4C7B-9B6F-B44540CD078B}" type="presParOf" srcId="{707B2334-7F86-4E7E-ABAB-A9A329E2ADDE}" destId="{741BFAAF-32EC-468B-9B90-7F73CFE27A6E}" srcOrd="0" destOrd="0" presId="urn:microsoft.com/office/officeart/2005/8/layout/arrow6"/>
    <dgm:cxn modelId="{12F648C2-8C78-4E62-BD8F-C31F4B452A57}" type="presParOf" srcId="{707B2334-7F86-4E7E-ABAB-A9A329E2ADDE}" destId="{D67BC12B-79C2-4036-B455-9120509D50AC}" srcOrd="1" destOrd="0" presId="urn:microsoft.com/office/officeart/2005/8/layout/arrow6"/>
    <dgm:cxn modelId="{24C0754A-498F-48E3-B763-8AC95E63A523}" type="presParOf" srcId="{707B2334-7F86-4E7E-ABAB-A9A329E2ADDE}" destId="{B7A1503A-0B01-41DE-ACE7-83DC3BC7AEC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1BFAAF-32EC-468B-9B90-7F73CFE27A6E}">
      <dsp:nvSpPr>
        <dsp:cNvPr id="0" name=""/>
        <dsp:cNvSpPr/>
      </dsp:nvSpPr>
      <dsp:spPr>
        <a:xfrm>
          <a:off x="305556" y="0"/>
          <a:ext cx="4099002" cy="1557061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4">
              <a:lumMod val="60000"/>
              <a:lumOff val="4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BC12B-79C2-4036-B455-9120509D50AC}">
      <dsp:nvSpPr>
        <dsp:cNvPr id="0" name=""/>
        <dsp:cNvSpPr/>
      </dsp:nvSpPr>
      <dsp:spPr>
        <a:xfrm>
          <a:off x="566570" y="313799"/>
          <a:ext cx="1621660" cy="76295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Ascultarea de Dumnezeu</a:t>
          </a:r>
          <a:endParaRPr lang="es-ES" sz="2000" b="1" kern="1200" dirty="0"/>
        </a:p>
      </dsp:txBody>
      <dsp:txXfrm>
        <a:off x="566570" y="313799"/>
        <a:ext cx="1621660" cy="762959"/>
      </dsp:txXfrm>
    </dsp:sp>
    <dsp:sp modelId="{B7A1503A-0B01-41DE-ACE7-83DC3BC7AEC7}">
      <dsp:nvSpPr>
        <dsp:cNvPr id="0" name=""/>
        <dsp:cNvSpPr/>
      </dsp:nvSpPr>
      <dsp:spPr>
        <a:xfrm>
          <a:off x="2104733" y="521615"/>
          <a:ext cx="1769962" cy="762959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/>
            <a:t>Neascultare</a:t>
          </a:r>
          <a:r>
            <a:rPr lang="es-ES" sz="2000" b="1" kern="1200" dirty="0"/>
            <a:t>a</a:t>
          </a:r>
        </a:p>
      </dsp:txBody>
      <dsp:txXfrm>
        <a:off x="2104733" y="521615"/>
        <a:ext cx="1769962" cy="76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9959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335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657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2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888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249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102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5808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8489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6188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9033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545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DC1B-F917-4DF5-A3CF-D79941B2E124}" type="datetimeFigureOut">
              <a:rPr lang="es-ES" smtClean="0"/>
              <a:pPr/>
              <a:t>13/10/2018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4A1C-20E9-4CF2-AB8F-4382B16D227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9191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0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1FC7377-E64A-4BC0-B4EF-5563E32B43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164" r="12164"/>
          <a:stretch/>
        </p:blipFill>
        <p:spPr>
          <a:xfrm>
            <a:off x="0" y="2105133"/>
            <a:ext cx="9144000" cy="47528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578826-5203-46C4-8E68-14354E79D25C}"/>
              </a:ext>
            </a:extLst>
          </p:cNvPr>
          <p:cNvSpPr txBox="1"/>
          <p:nvPr/>
        </p:nvSpPr>
        <p:spPr>
          <a:xfrm>
            <a:off x="288985" y="267421"/>
            <a:ext cx="8566030" cy="10156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6000" dirty="0">
                <a:gradFill>
                  <a:gsLst>
                    <a:gs pos="0">
                      <a:srgbClr val="FFA347"/>
                    </a:gs>
                    <a:gs pos="92000">
                      <a:srgbClr val="824000"/>
                    </a:gs>
                    <a:gs pos="100000">
                      <a:srgbClr val="824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CAUZELE </a:t>
            </a:r>
            <a:r>
              <a:rPr lang="ro-RO" sz="6000" dirty="0" err="1" smtClean="0">
                <a:gradFill>
                  <a:gsLst>
                    <a:gs pos="0">
                      <a:srgbClr val="FFA347"/>
                    </a:gs>
                    <a:gs pos="92000">
                      <a:srgbClr val="824000"/>
                    </a:gs>
                    <a:gs pos="100000">
                      <a:srgbClr val="824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DISCODIEI</a:t>
            </a:r>
            <a:endParaRPr lang="ro-RO" sz="6000" dirty="0">
              <a:gradFill>
                <a:gsLst>
                  <a:gs pos="0">
                    <a:srgbClr val="FFA347"/>
                  </a:gs>
                  <a:gs pos="92000">
                    <a:srgbClr val="824000"/>
                  </a:gs>
                  <a:gs pos="100000">
                    <a:srgbClr val="824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533D1C6-62B4-4BC6-BB87-BE839BDA7BE4}"/>
              </a:ext>
            </a:extLst>
          </p:cNvPr>
          <p:cNvSpPr txBox="1"/>
          <p:nvPr/>
        </p:nvSpPr>
        <p:spPr>
          <a:xfrm>
            <a:off x="5573343" y="1920467"/>
            <a:ext cx="357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>
                <a:solidFill>
                  <a:srgbClr val="CBAC6C"/>
                </a:solidFill>
              </a:rPr>
              <a:t>Studiul </a:t>
            </a:r>
            <a:r>
              <a:rPr lang="ro-RO" b="1" dirty="0" smtClean="0">
                <a:solidFill>
                  <a:srgbClr val="CBAC6C"/>
                </a:solidFill>
              </a:rPr>
              <a:t>2 pentru 13 octombrie 2018</a:t>
            </a:r>
            <a:endParaRPr lang="ro-RO" b="1" dirty="0">
              <a:solidFill>
                <a:srgbClr val="CBAC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94E59B-C642-4BEF-B746-9394AABC4035}"/>
              </a:ext>
            </a:extLst>
          </p:cNvPr>
          <p:cNvSpPr/>
          <p:nvPr/>
        </p:nvSpPr>
        <p:spPr>
          <a:xfrm>
            <a:off x="840339" y="1694007"/>
            <a:ext cx="7740243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Lanţul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iubirii, care strânge inimile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credincioşilor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unitate, cu legături de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amiciţie 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dragoste,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unitate cu Hristos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Tatăl,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stabileşte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conexiunea perfectă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dă lumii mărturie despre puterea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creştinismului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care nu poate fi tergiversat...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indent="358775" algn="just">
              <a:spcBef>
                <a:spcPts val="600"/>
              </a:spcBef>
            </a:pP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Atunci va fi dezrădăcinat egoismul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 va mai exista infidelitate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 vor mai fi certuri, nici diviziuni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 va mai fi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încăpăţânare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 nimeni din cei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uniţi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 Hristos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C7237F0-8680-444B-8EC7-9121CE7B7CF1}"/>
              </a:ext>
            </a:extLst>
          </p:cNvPr>
          <p:cNvSpPr txBox="1"/>
          <p:nvPr/>
        </p:nvSpPr>
        <p:spPr>
          <a:xfrm>
            <a:off x="4142985" y="6166203"/>
            <a:ext cx="368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</a:t>
            </a:r>
            <a:r>
              <a:rPr lang="ro-RO" b="1" smtClean="0"/>
              <a:t>(</a:t>
            </a:r>
            <a:r>
              <a:rPr lang="ro-RO" b="1" smtClean="0"/>
              <a:t>Şi </a:t>
            </a:r>
            <a:r>
              <a:rPr lang="ro-RO" b="1" dirty="0"/>
              <a:t>să-L cunosc pe El,</a:t>
            </a:r>
            <a:r>
              <a:rPr lang="es-ES" b="1" dirty="0"/>
              <a:t> 16 </a:t>
            </a:r>
            <a:r>
              <a:rPr lang="ro-RO" b="1" dirty="0"/>
              <a:t>iunie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98928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6842BFE-3777-44C3-B29B-068888F4C384}"/>
              </a:ext>
            </a:extLst>
          </p:cNvPr>
          <p:cNvSpPr/>
          <p:nvPr/>
        </p:nvSpPr>
        <p:spPr>
          <a:xfrm>
            <a:off x="133709" y="4269928"/>
            <a:ext cx="8876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2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oper Black" pitchFamily="18" charset="0"/>
              </a:rPr>
              <a:t>T.M. </a:t>
            </a:r>
            <a:r>
              <a:rPr lang="ro-RO" sz="32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„Începutul înţelepciunii </a:t>
            </a:r>
            <a:r>
              <a:rPr lang="ro-RO" sz="32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este frica de Domnul; </a:t>
            </a:r>
            <a:r>
              <a:rPr lang="ro-RO" sz="32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şi ştiinţa sfinţilor </a:t>
            </a:r>
            <a:r>
              <a:rPr lang="ro-RO" sz="3200" b="1" spc="50" dirty="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este priceperea.” (Proverbele 9:10)</a:t>
            </a:r>
            <a:endParaRPr lang="ro-RO" sz="3200" b="1" spc="50" dirty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88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B49481B-E785-4DFE-A605-2556D457453D}"/>
              </a:ext>
            </a:extLst>
          </p:cNvPr>
          <p:cNvSpPr txBox="1"/>
          <p:nvPr/>
        </p:nvSpPr>
        <p:spPr>
          <a:xfrm>
            <a:off x="120768" y="198408"/>
            <a:ext cx="3157266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Dumnezeu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doreşte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poporul lui să fie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unit. Această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 trebuie să înceapă cu ascultarea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voinţa divină. Rezultatul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fi fericire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prosperitate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duce la răspândirea Evangheliei. </a:t>
            </a:r>
          </a:p>
          <a:p>
            <a:pPr>
              <a:spcBef>
                <a:spcPts val="600"/>
              </a:spcBef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nefericire, istoria ne arată că exemplul poporului lui Dumnezeu a fost mai mult un exemplu de evitat decât de urmat.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Totuşi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greşelile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putem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învăţa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etapele necesare dobândirii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unităţii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dorite de Dumnezeu.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31C015-CAA0-403A-B597-B28B7531D04F}"/>
              </a:ext>
            </a:extLst>
          </p:cNvPr>
          <p:cNvSpPr txBox="1"/>
          <p:nvPr/>
        </p:nvSpPr>
        <p:spPr>
          <a:xfrm>
            <a:off x="4183809" y="3649928"/>
            <a:ext cx="51171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Poporul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Israel.</a:t>
            </a:r>
          </a:p>
          <a:p>
            <a:pPr lvl="1"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Dezbinarea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lipsă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ascultare.</a:t>
            </a:r>
          </a:p>
          <a:p>
            <a:pPr lvl="1"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Dezbinarea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datorită împlinirii voii lor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Dezbinare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lipsă de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înţelepciune.</a:t>
            </a:r>
          </a:p>
          <a:p>
            <a:pPr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Biserica creştină.</a:t>
            </a:r>
          </a:p>
          <a:p>
            <a:pPr lvl="1"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Dezbinare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datorită favoritismelor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spcBef>
                <a:spcPts val="600"/>
              </a:spcBef>
            </a:pP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Dezbinare </a:t>
            </a:r>
            <a:r>
              <a:rPr lang="ro-RO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 </a:t>
            </a:r>
            <a:r>
              <a:rPr lang="ro-RO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interes.</a:t>
            </a:r>
            <a:endParaRPr lang="ro-RO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esultado de imagen de desuniÃ³n">
            <a:extLst>
              <a:ext uri="{FF2B5EF4-FFF2-40B4-BE49-F238E27FC236}">
                <a16:creationId xmlns:a16="http://schemas.microsoft.com/office/drawing/2014/main" xmlns="" id="{8A323E10-EA43-45C8-A15C-378C0D1A3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8034" y="-141029"/>
            <a:ext cx="6022953" cy="369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EF65DE-3E57-4FEF-804D-76469B7C4D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0460" y="4167513"/>
            <a:ext cx="343934" cy="292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A94F6972-EAFB-47CA-84ED-CC148BC804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0460" y="4575592"/>
            <a:ext cx="343934" cy="292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CDF830B-BF68-46C1-B9B6-99A744A3D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0460" y="4983670"/>
            <a:ext cx="343934" cy="292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4E57CDC-D3E3-4AD0-BBF9-8B6B4F7DEB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4330460" y="5967558"/>
            <a:ext cx="343934" cy="292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2B92F68A-5413-4E18-A9E9-9FFD20DF20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 flipV="1">
            <a:off x="4330460" y="6357341"/>
            <a:ext cx="343934" cy="292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DAD79DF-E9E2-4E8D-9313-FB15ECCFE0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3724323" y="5384910"/>
            <a:ext cx="379477" cy="539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07140169-35F4-405D-823B-8C2EEF02C2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3724323" y="3569918"/>
            <a:ext cx="379477" cy="539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317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536F561-DEA4-46A7-9C73-5E118AD1D0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398" y="674020"/>
            <a:ext cx="1796931" cy="13476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DE305E1-A5C1-4917-874E-D285FB674B25}"/>
              </a:ext>
            </a:extLst>
          </p:cNvPr>
          <p:cNvSpPr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914400"/>
            <a:r>
              <a:rPr lang="ro-RO" sz="4400" b="1">
                <a:ln/>
                <a:solidFill>
                  <a:schemeClr val="accent3"/>
                </a:solidFill>
              </a:rPr>
              <a:t>DEZBINAREA DIN LIPSĂ </a:t>
            </a:r>
            <a:r>
              <a:rPr lang="ro-RO" sz="4400" b="1">
                <a:ln/>
                <a:solidFill>
                  <a:schemeClr val="accent3"/>
                </a:solidFill>
              </a:rPr>
              <a:t>DE </a:t>
            </a:r>
            <a:r>
              <a:rPr lang="ro-RO" sz="4400" b="1" smtClean="0">
                <a:ln/>
                <a:solidFill>
                  <a:schemeClr val="accent3"/>
                </a:solidFill>
              </a:rPr>
              <a:t>ASCULTARE</a:t>
            </a:r>
            <a:endParaRPr lang="ro-RO" sz="4400" b="1">
              <a:ln/>
              <a:solidFill>
                <a:schemeClr val="accent3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DFA5270-EAFC-4419-A2D1-A30182BD799F}"/>
              </a:ext>
            </a:extLst>
          </p:cNvPr>
          <p:cNvSpPr/>
          <p:nvPr/>
        </p:nvSpPr>
        <p:spPr>
          <a:xfrm>
            <a:off x="2053087" y="548693"/>
            <a:ext cx="7090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toate aceste binecuvântări vor veni peste tine şi te vor ajunge dacă vei asculta de glasul Domnului Dumnezeului tău.” </a:t>
            </a:r>
            <a:r>
              <a:rPr lang="ro-RO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(Deuteronom 28:2)</a:t>
            </a:r>
            <a:endParaRPr lang="ro-RO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AB0E888-C32B-4CA7-BC13-E6C5F93033FE}"/>
              </a:ext>
            </a:extLst>
          </p:cNvPr>
          <p:cNvSpPr txBox="1"/>
          <p:nvPr/>
        </p:nvSpPr>
        <p:spPr>
          <a:xfrm>
            <a:off x="1926329" y="1201007"/>
            <a:ext cx="7053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Ecuaţia </a:t>
            </a:r>
            <a:r>
              <a:rPr lang="ro-RO" sz="2000" b="1" dirty="0"/>
              <a:t>pe care Dumnezeu a propus-o poporului                        Israel când trebuiau să intre în </a:t>
            </a:r>
            <a:r>
              <a:rPr lang="ro-RO" sz="2000" b="1" dirty="0" smtClean="0"/>
              <a:t>Ţara </a:t>
            </a:r>
            <a:r>
              <a:rPr lang="ro-RO" sz="2000" b="1" dirty="0"/>
              <a:t>Promisă era foarte </a:t>
            </a:r>
            <a:r>
              <a:rPr lang="ro-RO" sz="2000" b="1" dirty="0" smtClean="0"/>
              <a:t>clară:</a:t>
            </a:r>
            <a:endParaRPr lang="ro-RO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E99A4A4-A6B3-49C8-8783-B1F3EE129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3765360"/>
              </p:ext>
            </p:extLst>
          </p:nvPr>
        </p:nvGraphicFramePr>
        <p:xfrm>
          <a:off x="2474342" y="1836688"/>
          <a:ext cx="4461296" cy="1557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7E83F792-EBD6-4B08-8112-4ADE7EE439E8}"/>
              </a:ext>
            </a:extLst>
          </p:cNvPr>
          <p:cNvSpPr/>
          <p:nvPr/>
        </p:nvSpPr>
        <p:spPr>
          <a:xfrm>
            <a:off x="129398" y="2130736"/>
            <a:ext cx="2260119" cy="110699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o-RO" sz="2000" b="1" dirty="0" smtClean="0">
                <a:solidFill>
                  <a:schemeClr val="bg1"/>
                </a:solidFill>
              </a:rPr>
              <a:t>Viaţă îmbelşugată şi </a:t>
            </a:r>
            <a:r>
              <a:rPr lang="ro-RO" sz="2000" b="1" dirty="0">
                <a:solidFill>
                  <a:schemeClr val="bg1"/>
                </a:solidFill>
              </a:rPr>
              <a:t>pace </a:t>
            </a:r>
            <a:r>
              <a:rPr lang="ro-RO" sz="2000" b="1" dirty="0" smtClean="0">
                <a:solidFill>
                  <a:schemeClr val="bg1"/>
                </a:solidFill>
              </a:rPr>
              <a:t/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(</a:t>
            </a:r>
            <a:r>
              <a:rPr lang="ro-RO" sz="2000" b="1" dirty="0" err="1" smtClean="0">
                <a:solidFill>
                  <a:schemeClr val="bg1"/>
                </a:solidFill>
              </a:rPr>
              <a:t>Deut</a:t>
            </a:r>
            <a:r>
              <a:rPr lang="ro-RO" sz="2000" b="1" dirty="0" smtClean="0">
                <a:solidFill>
                  <a:schemeClr val="bg1"/>
                </a:solidFill>
              </a:rPr>
              <a:t>. 28:1-14)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xmlns="" id="{58EBE613-1D75-493D-9CEB-1D56524BF835}"/>
              </a:ext>
            </a:extLst>
          </p:cNvPr>
          <p:cNvSpPr/>
          <p:nvPr/>
        </p:nvSpPr>
        <p:spPr>
          <a:xfrm>
            <a:off x="6935638" y="2130736"/>
            <a:ext cx="2044461" cy="1106991"/>
          </a:xfrm>
          <a:prstGeom prst="roundRect">
            <a:avLst/>
          </a:prstGeom>
          <a:solidFill>
            <a:srgbClr val="8E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/>
            <a:r>
              <a:rPr lang="ro-RO" sz="2000" b="1" dirty="0">
                <a:solidFill>
                  <a:schemeClr val="bg1"/>
                </a:solidFill>
              </a:rPr>
              <a:t>Război </a:t>
            </a:r>
            <a:r>
              <a:rPr lang="ro-RO" sz="2000" b="1" dirty="0" smtClean="0">
                <a:solidFill>
                  <a:schemeClr val="bg1"/>
                </a:solidFill>
              </a:rPr>
              <a:t>şi conflicte</a:t>
            </a:r>
            <a:br>
              <a:rPr lang="ro-RO" sz="2000" b="1" dirty="0" smtClean="0">
                <a:solidFill>
                  <a:schemeClr val="bg1"/>
                </a:solidFill>
              </a:rPr>
            </a:br>
            <a:r>
              <a:rPr lang="ro-RO" sz="2000" b="1" dirty="0" smtClean="0">
                <a:solidFill>
                  <a:schemeClr val="bg1"/>
                </a:solidFill>
              </a:rPr>
              <a:t>(</a:t>
            </a:r>
            <a:r>
              <a:rPr lang="ro-RO" sz="2000" b="1" dirty="0" err="1" smtClean="0">
                <a:solidFill>
                  <a:schemeClr val="bg1"/>
                </a:solidFill>
              </a:rPr>
              <a:t>Deut</a:t>
            </a:r>
            <a:r>
              <a:rPr lang="ro-RO" sz="2000" b="1" dirty="0" smtClean="0">
                <a:solidFill>
                  <a:schemeClr val="bg1"/>
                </a:solidFill>
              </a:rPr>
              <a:t>. 28:15-68)</a:t>
            </a:r>
            <a:endParaRPr lang="ro-RO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9FE1BA7-A23B-44D4-9185-461212F62B1B}"/>
              </a:ext>
            </a:extLst>
          </p:cNvPr>
          <p:cNvSpPr txBox="1"/>
          <p:nvPr/>
        </p:nvSpPr>
        <p:spPr>
          <a:xfrm>
            <a:off x="103517" y="3249339"/>
            <a:ext cx="869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Acest tipar s-a repetat de nenumărate ori în istoria lui Israel, cu toate că erau mai multe perioade de neascultare decât de ascultare</a:t>
            </a:r>
            <a:r>
              <a:rPr lang="ro-RO" sz="2000" b="1"/>
              <a:t>. 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650BCC7-C40E-4D73-BE3C-66B2631E45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82835" y="3964076"/>
            <a:ext cx="4392155" cy="279040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3397977-B93E-4354-A1C1-1E0C735BC38E}"/>
              </a:ext>
            </a:extLst>
          </p:cNvPr>
          <p:cNvSpPr/>
          <p:nvPr/>
        </p:nvSpPr>
        <p:spPr>
          <a:xfrm>
            <a:off x="0" y="3957225"/>
            <a:ext cx="468283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Totuşi</a:t>
            </a:r>
            <a:r>
              <a:rPr lang="ro-RO" sz="2000" b="1" dirty="0"/>
              <a:t>, Dumnezeu a fost totdeauna de </a:t>
            </a:r>
            <a:r>
              <a:rPr lang="ro-RO" sz="2000" b="1" dirty="0" smtClean="0"/>
              <a:t>partea </a:t>
            </a:r>
            <a:r>
              <a:rPr lang="ro-RO" sz="2000" b="1" dirty="0"/>
              <a:t>lor. I-a chemat continuu la </a:t>
            </a:r>
            <a:r>
              <a:rPr lang="ro-RO" sz="2000" b="1" dirty="0" smtClean="0"/>
              <a:t>pocăinţă </a:t>
            </a:r>
            <a:r>
              <a:rPr lang="ro-RO" sz="2000" b="1" dirty="0"/>
              <a:t>prin intermediul </a:t>
            </a:r>
            <a:r>
              <a:rPr lang="ro-RO" sz="2000" b="1" dirty="0" smtClean="0"/>
              <a:t>profeţilor</a:t>
            </a:r>
            <a:r>
              <a:rPr lang="ro-RO" sz="2000" b="1" dirty="0"/>
              <a:t>, deoarece îi </a:t>
            </a:r>
            <a:r>
              <a:rPr lang="ro-RO" sz="2000" b="1" dirty="0" smtClean="0"/>
              <a:t>iubea (Ieremia 3:14-15; 31:3).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Dumnezeu doreşte </a:t>
            </a:r>
            <a:r>
              <a:rPr lang="ro-RO" sz="2000" b="1" dirty="0"/>
              <a:t>să ofere poporului Său prosperitate, unitate </a:t>
            </a:r>
            <a:r>
              <a:rPr lang="ro-RO" sz="2000" b="1" dirty="0" smtClean="0"/>
              <a:t>şi </a:t>
            </a:r>
            <a:r>
              <a:rPr lang="ro-RO" sz="2000" b="1" dirty="0"/>
              <a:t>sănătate.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Dar poate face acest lucru numai dacă </a:t>
            </a:r>
            <a:r>
              <a:rPr lang="ro-RO" sz="2000" b="1" dirty="0" smtClean="0"/>
              <a:t>noi avem credinţă şi ascultăm.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xmlns="" val="57627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5" grpId="0">
        <p:bldAsOne/>
      </p:bldGraphic>
      <p:bldP spid="6" grpId="0" animBg="1"/>
      <p:bldP spid="7" grpId="0" animBg="1"/>
      <p:bldP spid="8" grpId="0"/>
      <p:bldP spid="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8694E59B-C642-4BEF-B746-9394AABC4035}"/>
              </a:ext>
            </a:extLst>
          </p:cNvPr>
          <p:cNvSpPr/>
          <p:nvPr/>
        </p:nvSpPr>
        <p:spPr>
          <a:xfrm>
            <a:off x="176105" y="1504226"/>
            <a:ext cx="87694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„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Mă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adresez poporului meu. Dacă te apropii de Isus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cauţi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să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împodobeşti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mărturisirea ta de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credinţă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printr-o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viaţă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bine ordonată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vorbire sfântă, atunci picioarele tale vor fi păzite ca să nu rătăcească pe căi nepermise. Dacă vei veghea continuu în rugăciune, dacă vei face totul ca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când ai fi în imediata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prezenţă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lui Dumnezeu, atunci vei fi salvat de a te supune ispitei, iar nădejdea va putea fi păstrată curată, fără pată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nemânjită până la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sfârşit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Dacă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îţi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păstrezi până la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sfârşit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încrederea, căile tale vor fi bine fixate în Dumnezeu;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ceea ce a început harul va fi încoronat cu slavă în </a:t>
            </a:r>
            <a:r>
              <a:rPr lang="ro-R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Împărăţia </a:t>
            </a:r>
            <a:r>
              <a:rPr lang="ro-R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lui Dumnezeu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C7237F0-8680-444B-8EC7-9121CE7B7CF1}"/>
              </a:ext>
            </a:extLst>
          </p:cNvPr>
          <p:cNvSpPr txBox="1"/>
          <p:nvPr/>
        </p:nvSpPr>
        <p:spPr>
          <a:xfrm>
            <a:off x="3816222" y="6488668"/>
            <a:ext cx="524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Mărturii pentru comunitate</a:t>
            </a:r>
            <a:r>
              <a:rPr lang="es-ES" b="1" dirty="0"/>
              <a:t>, </a:t>
            </a:r>
            <a:r>
              <a:rPr lang="ro-RO" b="1" dirty="0"/>
              <a:t>vol.</a:t>
            </a:r>
            <a:r>
              <a:rPr lang="es-ES" b="1" dirty="0"/>
              <a:t> 5, p</a:t>
            </a:r>
            <a:r>
              <a:rPr lang="ro-RO" b="1" dirty="0"/>
              <a:t>a</a:t>
            </a:r>
            <a:r>
              <a:rPr lang="es-ES" b="1" dirty="0"/>
              <a:t>g. 138)</a:t>
            </a:r>
          </a:p>
        </p:txBody>
      </p:sp>
    </p:spTree>
    <p:extLst>
      <p:ext uri="{BB962C8B-B14F-4D97-AF65-F5344CB8AC3E}">
        <p14:creationId xmlns:p14="http://schemas.microsoft.com/office/powerpoint/2010/main" xmlns="" val="317137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BD5C2947-BCEF-41D0-A91B-2549F48E177A}"/>
              </a:ext>
            </a:extLst>
          </p:cNvPr>
          <p:cNvSpPr/>
          <p:nvPr/>
        </p:nvSpPr>
        <p:spPr>
          <a:xfrm>
            <a:off x="0" y="-43133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000" b="1">
                <a:ln w="24500" cmpd="dbl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DEZBINARE DATORITĂ ÎMPLINIRII </a:t>
            </a:r>
            <a:r>
              <a:rPr lang="ro-RO" sz="4000" b="1">
                <a:ln w="24500" cmpd="dbl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VOII </a:t>
            </a:r>
            <a:r>
              <a:rPr lang="ro-RO" sz="4000" b="1" smtClean="0">
                <a:ln w="24500" cmpd="dbl">
                  <a:solidFill>
                    <a:schemeClr val="accent1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LOR</a:t>
            </a:r>
            <a:endParaRPr lang="ro-RO" sz="4000" b="1">
              <a:ln w="24500" cmpd="dbl">
                <a:solidFill>
                  <a:schemeClr val="accent1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C9252ED-F4C5-4D17-AE1C-92D7D874288C}"/>
              </a:ext>
            </a:extLst>
          </p:cNvPr>
          <p:cNvSpPr/>
          <p:nvPr/>
        </p:nvSpPr>
        <p:spPr>
          <a:xfrm>
            <a:off x="-83126" y="573513"/>
            <a:ext cx="592050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În 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zilele acelea nu era împărat în 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Israel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: fiecare 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făcea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 ce era drept în ochii 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săi</a:t>
            </a:r>
            <a:r>
              <a:rPr lang="ro-RO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Jud</a:t>
            </a:r>
            <a:r>
              <a:rPr lang="ro-RO" sz="1600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.</a:t>
            </a:r>
            <a:r>
              <a:rPr lang="ro-RO" sz="1600" b="1" smtClean="0">
                <a:solidFill>
                  <a:srgbClr val="572C5E"/>
                </a:solidFill>
                <a:latin typeface="Comic Sans MS" panose="030F0702030302020204" pitchFamily="66" charset="0"/>
              </a:rPr>
              <a:t> 21:25)</a:t>
            </a:r>
            <a:endParaRPr lang="ro-RO" sz="1600" b="1">
              <a:solidFill>
                <a:srgbClr val="572C5E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5045E26-DEFF-45B1-BFD5-C0FE2FC08416}"/>
              </a:ext>
            </a:extLst>
          </p:cNvPr>
          <p:cNvSpPr txBox="1"/>
          <p:nvPr/>
        </p:nvSpPr>
        <p:spPr>
          <a:xfrm>
            <a:off x="241539" y="1166585"/>
            <a:ext cx="5072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Ca rezultat al urmării </a:t>
            </a:r>
            <a:r>
              <a:rPr lang="ro-RO" sz="2000" b="1" dirty="0" smtClean="0"/>
              <a:t>înclinaţiilor </a:t>
            </a:r>
            <a:r>
              <a:rPr lang="ro-RO" sz="2000" b="1" dirty="0"/>
              <a:t>propriilor inimi </a:t>
            </a:r>
            <a:r>
              <a:rPr lang="ro-RO" sz="2000" b="1" dirty="0" smtClean="0"/>
              <a:t>– într-o opoziţie </a:t>
            </a:r>
            <a:r>
              <a:rPr lang="ro-RO" sz="2000" b="1" dirty="0"/>
              <a:t>vehementă </a:t>
            </a:r>
            <a:r>
              <a:rPr lang="ro-RO" sz="2000" b="1" dirty="0" smtClean="0"/>
              <a:t>faţă </a:t>
            </a:r>
            <a:r>
              <a:rPr lang="ro-RO" sz="2000" b="1" dirty="0"/>
              <a:t>de poruncile </a:t>
            </a:r>
            <a:r>
              <a:rPr lang="ro-RO" sz="2000" b="1" dirty="0" smtClean="0"/>
              <a:t>divine – poporul </a:t>
            </a:r>
            <a:r>
              <a:rPr lang="ro-RO" sz="2000" b="1" dirty="0"/>
              <a:t>Israel a comis două </a:t>
            </a:r>
            <a:r>
              <a:rPr lang="ro-RO" sz="2000" b="1" dirty="0" smtClean="0"/>
              <a:t>greşeli grave:</a:t>
            </a:r>
            <a:endParaRPr lang="ro-RO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26D9359-959E-4E9E-B25A-80F74DC8C427}"/>
              </a:ext>
            </a:extLst>
          </p:cNvPr>
          <p:cNvSpPr txBox="1"/>
          <p:nvPr/>
        </p:nvSpPr>
        <p:spPr>
          <a:xfrm>
            <a:off x="241539" y="2490024"/>
            <a:ext cx="49688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o-RO" sz="2000" b="1"/>
              <a:t>A slujit </a:t>
            </a:r>
            <a:r>
              <a:rPr lang="ro-RO" sz="2000" b="1"/>
              <a:t>altor </a:t>
            </a:r>
            <a:r>
              <a:rPr lang="ro-RO" sz="2000" b="1" smtClean="0"/>
              <a:t>dumnezei</a:t>
            </a:r>
            <a:r>
              <a:rPr lang="ro-RO" sz="2000" b="1" smtClean="0"/>
              <a:t> (</a:t>
            </a:r>
            <a:r>
              <a:rPr lang="ro-RO" sz="2000" b="1" smtClean="0"/>
              <a:t>Jud</a:t>
            </a:r>
            <a:r>
              <a:rPr lang="ro-RO" sz="2000" b="1" smtClean="0"/>
              <a:t>.</a:t>
            </a:r>
            <a:r>
              <a:rPr lang="ro-RO" sz="2000" b="1" smtClean="0"/>
              <a:t> 2:11-13).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000" b="1" smtClean="0"/>
              <a:t>S-a </a:t>
            </a:r>
            <a:r>
              <a:rPr lang="ro-RO" sz="2000" b="1"/>
              <a:t>implicat în căsătorii ilicite cu femei </a:t>
            </a:r>
            <a:r>
              <a:rPr lang="ro-RO" sz="2000" b="1"/>
              <a:t>străine </a:t>
            </a:r>
            <a:r>
              <a:rPr lang="ro-RO" sz="2000" b="1" smtClean="0"/>
              <a:t>(</a:t>
            </a:r>
            <a:r>
              <a:rPr lang="ro-RO" sz="2000" b="1" smtClean="0"/>
              <a:t>Jud</a:t>
            </a:r>
            <a:r>
              <a:rPr lang="ro-RO" sz="2000" b="1" smtClean="0"/>
              <a:t>.</a:t>
            </a:r>
            <a:r>
              <a:rPr lang="ro-RO" sz="2000" b="1" smtClean="0"/>
              <a:t> 3:5-7).</a:t>
            </a:r>
            <a:endParaRPr lang="ro-RO" sz="2000" b="1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BF8E0C4-D9CE-4C8A-8758-EE19478BC0A4}"/>
              </a:ext>
            </a:extLst>
          </p:cNvPr>
          <p:cNvSpPr txBox="1"/>
          <p:nvPr/>
        </p:nvSpPr>
        <p:spPr>
          <a:xfrm>
            <a:off x="2470042" y="3514741"/>
            <a:ext cx="451735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În felul acesta au depărtat de la ei scutul protector al </a:t>
            </a:r>
            <a:r>
              <a:rPr lang="ro-RO" sz="2000" b="1"/>
              <a:t>lui </a:t>
            </a:r>
            <a:r>
              <a:rPr lang="ro-RO" sz="2000" b="1" smtClean="0"/>
              <a:t>Dumnezeu</a:t>
            </a:r>
            <a:r>
              <a:rPr lang="ro-RO" sz="2000" b="1" smtClean="0"/>
              <a:t>. Rezultatul </a:t>
            </a:r>
            <a:r>
              <a:rPr lang="ro-RO" sz="2000" b="1"/>
              <a:t>a fost războaie continue </a:t>
            </a:r>
            <a:r>
              <a:rPr lang="ro-RO" sz="2000" b="1" smtClean="0"/>
              <a:t>şi </a:t>
            </a:r>
            <a:r>
              <a:rPr lang="ro-RO" sz="2000" b="1"/>
              <a:t>păcate groaznice chiar în sânul lui Israel.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Pe lângă acestea, lumea neamurilor a fost indusă să interpreteze </a:t>
            </a:r>
            <a:r>
              <a:rPr lang="ro-RO" sz="2000" b="1" smtClean="0"/>
              <a:t>greşit </a:t>
            </a:r>
            <a:r>
              <a:rPr lang="ro-RO" sz="2000" b="1"/>
              <a:t>caracterul </a:t>
            </a:r>
            <a:r>
              <a:rPr lang="ro-RO" sz="2000" b="1" smtClean="0"/>
              <a:t>şi </a:t>
            </a:r>
            <a:r>
              <a:rPr lang="ro-RO" sz="2000" b="1"/>
              <a:t>legile lui Dumnezeu.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Văzând rezultatul nefast al împlinirii propriei </a:t>
            </a:r>
            <a:r>
              <a:rPr lang="ro-RO" sz="2000" b="1" smtClean="0"/>
              <a:t>voinţe</a:t>
            </a:r>
            <a:r>
              <a:rPr lang="ro-RO" sz="2000" b="1"/>
              <a:t>, nu voi căuta eu, ca de acum înainte, să fac voia lui </a:t>
            </a:r>
            <a:r>
              <a:rPr lang="ro-RO" sz="2000" b="1"/>
              <a:t>Dumnezeu</a:t>
            </a:r>
            <a:r>
              <a:rPr lang="ro-RO" sz="2000" b="1" smtClean="0"/>
              <a:t>?</a:t>
            </a:r>
            <a:endParaRPr lang="ro-RO" sz="2000" b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8D8DB0E-F997-4C48-830C-D987C32AD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11480" y="785066"/>
            <a:ext cx="3424688" cy="25748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19C63CF8-E796-4D72-8217-1EE2C1B8C2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033" y="4905262"/>
            <a:ext cx="2163806" cy="198170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AADA3D3-206F-4E21-8161-B2E6B9F56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1538" y="3591947"/>
            <a:ext cx="2163806" cy="148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C33FB21-44D0-4348-BCFC-8257CF4AA7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52094" y="3680722"/>
            <a:ext cx="1937446" cy="2907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7637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build="p"/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54A72A3-84E1-4810-A8AC-87BDCB6F2802}"/>
              </a:ext>
            </a:extLst>
          </p:cNvPr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22D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DEZBINARE DIN LIPSĂ </a:t>
            </a:r>
            <a:r>
              <a:rPr lang="ro-RO" sz="4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22D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 </a:t>
            </a:r>
            <a:r>
              <a:rPr lang="ro-RO" sz="40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522D34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ÎNŢELEPCIUNE</a:t>
            </a:r>
            <a:endParaRPr lang="ro-RO" sz="40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522D34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AF7FE7D9-4185-41A5-9941-C16946D73DDC}"/>
              </a:ext>
            </a:extLst>
          </p:cNvPr>
          <p:cNvSpPr/>
          <p:nvPr/>
        </p:nvSpPr>
        <p:spPr>
          <a:xfrm>
            <a:off x="2996417" y="653549"/>
            <a:ext cx="5824310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„Când </a:t>
            </a:r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tot Israelul a văzut că regele nu l‑a ascultat, poporul i‑a răspuns regelui, zicând:</a:t>
            </a:r>
          </a:p>
          <a:p>
            <a:pPr algn="just"/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– Ce parte avem noi în David? N‑avem nicio moştenire în fiul lui </a:t>
            </a:r>
            <a:r>
              <a:rPr lang="ro-RO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Işai</a:t>
            </a:r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La corturile tale, Israel! Vezi‑ţi de Casa ta, David!</a:t>
            </a:r>
          </a:p>
          <a:p>
            <a:pPr algn="just"/>
            <a:r>
              <a:rPr lang="ro-RO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Şi Israel a plecat acasă.” </a:t>
            </a:r>
            <a:r>
              <a:rPr lang="ro-RO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(1 </a:t>
            </a:r>
            <a:r>
              <a:rPr lang="ro-RO" sz="16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Împ</a:t>
            </a:r>
            <a:r>
              <a:rPr lang="ro-RO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12:16 </a:t>
            </a:r>
            <a:r>
              <a:rPr lang="ro-RO" sz="1400" b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NVI</a:t>
            </a:r>
            <a:r>
              <a:rPr lang="ro-RO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2E89770-3AB2-480A-BCE8-793B017E300A}"/>
              </a:ext>
            </a:extLst>
          </p:cNvPr>
          <p:cNvSpPr txBox="1"/>
          <p:nvPr/>
        </p:nvSpPr>
        <p:spPr>
          <a:xfrm>
            <a:off x="2996417" y="2534623"/>
            <a:ext cx="60009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a fost motivul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împărţirii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Israel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două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Roboam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fiul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Solomon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căutat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înţelepciunea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locul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greşit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S-a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arătat nemilos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crud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şi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a ascultat cererile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îndreptăţite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poporului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1AA8399-A7F2-43E7-9240-8F36D15A7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144" y="700993"/>
            <a:ext cx="2638425" cy="33718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B51A77A-6C89-49E7-8065-9A3985552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54255" y="4152941"/>
            <a:ext cx="3243096" cy="2585895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3344829-9C12-4AEE-8C09-60979A3C8E1F}"/>
              </a:ext>
            </a:extLst>
          </p:cNvPr>
          <p:cNvSpPr/>
          <p:nvPr/>
        </p:nvSpPr>
        <p:spPr>
          <a:xfrm>
            <a:off x="1" y="4107347"/>
            <a:ext cx="58466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 putem găsi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înţelepciune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 a lua decizii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corecte?</a:t>
            </a:r>
          </a:p>
          <a:p>
            <a:pPr>
              <a:spcBef>
                <a:spcPts val="6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îndeamnă să dobândim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înţelepciunea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cărui principiu este temerea de Dumnezeu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(Proverbe 4:7; 9:10). Trebuie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doar să o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cerem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„Dacă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vreunuia dintre voi îi lipseşte înţelepciunea, s‑o ceară de la Dumnezeu, care dă tuturor cu generozitate şi fără să mustre, şi ea îi va fi dată.” (Iacov 1:5).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78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D68CADA3-FD94-4694-845D-5E94E93CC6F2}"/>
              </a:ext>
            </a:extLst>
          </p:cNvPr>
          <p:cNvSpPr/>
          <p:nvPr/>
        </p:nvSpPr>
        <p:spPr>
          <a:xfrm>
            <a:off x="1" y="662158"/>
            <a:ext cx="9144000" cy="1403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9C9714F0-0541-4D6D-9FEB-4D461C3E6A27}"/>
              </a:ext>
            </a:extLst>
          </p:cNvPr>
          <p:cNvSpPr/>
          <p:nvPr/>
        </p:nvSpPr>
        <p:spPr>
          <a:xfrm>
            <a:off x="0" y="0"/>
            <a:ext cx="9143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300" b="1" spc="50">
                <a:ln w="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DEZBINARE </a:t>
            </a:r>
            <a:r>
              <a:rPr lang="ro-RO" sz="4300" b="1" spc="50">
                <a:ln w="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DATORITĂ </a:t>
            </a:r>
            <a:r>
              <a:rPr lang="ro-RO" sz="4300" b="1" spc="50" smtClean="0">
                <a:ln w="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FAVOTISMELOR</a:t>
            </a:r>
            <a:endParaRPr lang="ro-RO" sz="4300" b="1" spc="50">
              <a:ln w="0" cmpd="sng">
                <a:solidFill>
                  <a:schemeClr val="tx1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CCD2D30-B3A3-46B2-9FC3-D8006FC1DCC4}"/>
              </a:ext>
            </a:extLst>
          </p:cNvPr>
          <p:cNvSpPr/>
          <p:nvPr/>
        </p:nvSpPr>
        <p:spPr>
          <a:xfrm>
            <a:off x="362309" y="697157"/>
            <a:ext cx="847976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„Vă </a:t>
            </a:r>
            <a:r>
              <a:rPr lang="ro-RO" sz="2000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îndemn, fraţilor, prin Numele Domnului nostru Isus Cristos, să aveţi toţi acelaşi fel de vorbire: să vorbiţi toţi acelaşi lucru. şi să nu fie dezbinări între voi, ci să fiţi pe deplin uniţi în gândire şi în pricepere.” 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ro-RO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Corinteni </a:t>
            </a:r>
            <a:r>
              <a:rPr lang="ro-RO" b="1" dirty="0" smtClean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1:10)</a:t>
            </a:r>
            <a:endParaRPr lang="ro-RO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78E06FB-EB32-4B09-89DC-2FAD908C9993}"/>
              </a:ext>
            </a:extLst>
          </p:cNvPr>
          <p:cNvSpPr txBox="1"/>
          <p:nvPr/>
        </p:nvSpPr>
        <p:spPr>
          <a:xfrm>
            <a:off x="151959" y="2065655"/>
            <a:ext cx="344193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În </a:t>
            </a:r>
            <a:r>
              <a:rPr lang="ro-RO" sz="2000" b="1"/>
              <a:t>biserica </a:t>
            </a:r>
            <a:r>
              <a:rPr lang="ro-RO" sz="2000" b="1" smtClean="0"/>
              <a:t>din</a:t>
            </a:r>
            <a:r>
              <a:rPr lang="ro-RO" sz="2000" b="1" smtClean="0"/>
              <a:t> </a:t>
            </a:r>
            <a:r>
              <a:rPr lang="ro-RO" sz="2000" b="1" smtClean="0"/>
              <a:t>Corint </a:t>
            </a:r>
            <a:r>
              <a:rPr lang="ro-RO" sz="2000" b="1"/>
              <a:t>erau grupări: unii spuneau că sunt ai </a:t>
            </a:r>
            <a:r>
              <a:rPr lang="ro-RO" sz="2000" b="1"/>
              <a:t>lui </a:t>
            </a:r>
            <a:r>
              <a:rPr lang="ro-RO" sz="2000" b="1" smtClean="0"/>
              <a:t>Apolo, alţii </a:t>
            </a:r>
            <a:r>
              <a:rPr lang="ro-RO" sz="2000" b="1"/>
              <a:t>ai lui Pavel, </a:t>
            </a:r>
            <a:r>
              <a:rPr lang="ro-RO" sz="2000" b="1" smtClean="0"/>
              <a:t>alţii </a:t>
            </a:r>
            <a:r>
              <a:rPr lang="ro-RO" sz="2000" b="1"/>
              <a:t>ai lui Chifa, </a:t>
            </a:r>
            <a:r>
              <a:rPr lang="ro-RO" sz="2000" b="1" smtClean="0"/>
              <a:t>alţii </a:t>
            </a:r>
            <a:r>
              <a:rPr lang="ro-RO" sz="2000" b="1"/>
              <a:t>ai lui Hristos.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În acest caz, diviziunea s-a realizat deoarece </a:t>
            </a:r>
            <a:r>
              <a:rPr lang="ro-RO" sz="2000" b="1" smtClean="0"/>
              <a:t>fraţii şi-au aţintit </a:t>
            </a:r>
            <a:r>
              <a:rPr lang="ro-RO" sz="2000" b="1"/>
              <a:t>privirea la </a:t>
            </a:r>
            <a:r>
              <a:rPr lang="ro-RO" sz="2000" b="1"/>
              <a:t>oameni </a:t>
            </a:r>
            <a:r>
              <a:rPr lang="ro-RO" sz="2000" b="1" smtClean="0"/>
              <a:t>(oameni </a:t>
            </a:r>
            <a:r>
              <a:rPr lang="ro-RO" sz="2000" b="1"/>
              <a:t>buni </a:t>
            </a:r>
            <a:r>
              <a:rPr lang="ro-RO" sz="2000" b="1" smtClean="0"/>
              <a:t>şi </a:t>
            </a:r>
            <a:r>
              <a:rPr lang="ro-RO" sz="2000" b="1" smtClean="0"/>
              <a:t>demni</a:t>
            </a:r>
            <a:r>
              <a:rPr lang="ro-RO" sz="2000" b="1" smtClean="0"/>
              <a:t>), şi </a:t>
            </a:r>
            <a:r>
              <a:rPr lang="ro-RO" sz="2000" b="1"/>
              <a:t>la </a:t>
            </a:r>
            <a:r>
              <a:rPr lang="ro-RO" sz="2000" b="1"/>
              <a:t>meritele </a:t>
            </a:r>
            <a:r>
              <a:rPr lang="ro-RO" sz="2000" b="1" smtClean="0"/>
              <a:t>lor</a:t>
            </a:r>
            <a:r>
              <a:rPr lang="ro-RO" sz="2000" b="1" smtClean="0"/>
              <a:t>.</a:t>
            </a:r>
            <a:endParaRPr lang="ro-RO" sz="2000" b="1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B70B0C4A-1EDF-4533-B72C-C3295EC519D6}"/>
              </a:ext>
            </a:extLst>
          </p:cNvPr>
          <p:cNvGrpSpPr/>
          <p:nvPr/>
        </p:nvGrpSpPr>
        <p:grpSpPr>
          <a:xfrm>
            <a:off x="3593898" y="1976748"/>
            <a:ext cx="5550102" cy="3575066"/>
            <a:chOff x="3530195" y="2054382"/>
            <a:chExt cx="5613805" cy="36161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34E92D88-2D0F-4437-AE3D-903437F5B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0195" y="2054382"/>
              <a:ext cx="5613805" cy="361610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44469969-0E30-4CBB-9289-E3C03538948E}"/>
                </a:ext>
              </a:extLst>
            </p:cNvPr>
            <p:cNvSpPr txBox="1"/>
            <p:nvPr/>
          </p:nvSpPr>
          <p:spPr>
            <a:xfrm>
              <a:off x="3588590" y="2196438"/>
              <a:ext cx="1388853" cy="74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400" b="1"/>
                <a:t>Eu sunt al lui Apolo, care este </a:t>
              </a:r>
              <a:r>
                <a:rPr lang="ro-RO" sz="1400" b="1"/>
                <a:t>mai </a:t>
              </a:r>
              <a:r>
                <a:rPr lang="ro-RO" sz="1400" b="1" smtClean="0"/>
                <a:t>elocvent</a:t>
              </a:r>
              <a:endParaRPr lang="ro-RO" sz="1400" b="1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xmlns="" id="{CBC6CE87-2F80-4278-BCCF-FCAC3F6791A5}"/>
                </a:ext>
              </a:extLst>
            </p:cNvPr>
            <p:cNvSpPr txBox="1"/>
            <p:nvPr/>
          </p:nvSpPr>
          <p:spPr>
            <a:xfrm>
              <a:off x="5098210" y="2183607"/>
              <a:ext cx="1259456" cy="965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400" b="1"/>
                <a:t>Eu sutn al lui Pavel, care </a:t>
              </a:r>
              <a:r>
                <a:rPr lang="ro-RO" sz="1400" b="1" smtClean="0"/>
                <a:t>vorbeşte </a:t>
              </a:r>
              <a:r>
                <a:rPr lang="ro-RO" sz="1400" b="1"/>
                <a:t>despre </a:t>
              </a:r>
              <a:r>
                <a:rPr lang="ro-RO" sz="1400" b="1" smtClean="0"/>
                <a:t>har</a:t>
              </a:r>
              <a:endParaRPr lang="ro-RO" sz="1400" b="1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D2426A61-5414-42FB-87D9-32AD8E422E70}"/>
                </a:ext>
              </a:extLst>
            </p:cNvPr>
            <p:cNvSpPr txBox="1"/>
            <p:nvPr/>
          </p:nvSpPr>
          <p:spPr>
            <a:xfrm>
              <a:off x="6426678" y="2183607"/>
              <a:ext cx="1328468" cy="74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400" b="1"/>
                <a:t>Eu sunt al lui Chifa, care a umblat </a:t>
              </a:r>
              <a:r>
                <a:rPr lang="ro-RO" sz="1400" b="1"/>
                <a:t>cu </a:t>
              </a:r>
              <a:r>
                <a:rPr lang="ro-RO" sz="1400" b="1" smtClean="0"/>
                <a:t>Isus</a:t>
              </a:r>
              <a:endParaRPr lang="ro-RO" sz="1400" b="1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439E53DC-4AA7-4B53-9017-FF528E80DCE3}"/>
                </a:ext>
              </a:extLst>
            </p:cNvPr>
            <p:cNvSpPr txBox="1"/>
            <p:nvPr/>
          </p:nvSpPr>
          <p:spPr>
            <a:xfrm>
              <a:off x="7944927" y="2338668"/>
              <a:ext cx="1026542" cy="52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400" b="1"/>
                <a:t>Eu sunt al </a:t>
              </a:r>
              <a:r>
                <a:rPr lang="ro-RO" sz="1400" b="1"/>
                <a:t>lui </a:t>
              </a:r>
              <a:r>
                <a:rPr lang="ro-RO" sz="1400" b="1" smtClean="0"/>
                <a:t>Hristos</a:t>
              </a:r>
              <a:endParaRPr lang="ro-RO" sz="1400" b="1"/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E93690E0-5B87-442B-8B6F-75EA64D1A43D}"/>
              </a:ext>
            </a:extLst>
          </p:cNvPr>
          <p:cNvSpPr/>
          <p:nvPr/>
        </p:nvSpPr>
        <p:spPr>
          <a:xfrm>
            <a:off x="5141342" y="5218984"/>
            <a:ext cx="40026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Unitatea trebuie să fie centrată </a:t>
            </a:r>
            <a:r>
              <a:rPr lang="ro-RO" sz="2000" b="1"/>
              <a:t>în </a:t>
            </a:r>
            <a:r>
              <a:rPr lang="ro-RO" sz="2000" b="1" smtClean="0"/>
              <a:t>Hristos</a:t>
            </a:r>
            <a:r>
              <a:rPr lang="ro-RO" sz="2000" b="1" smtClean="0"/>
              <a:t>. Isus </a:t>
            </a:r>
            <a:r>
              <a:rPr lang="ro-RO" sz="2000" b="1"/>
              <a:t>este </a:t>
            </a:r>
            <a:r>
              <a:rPr lang="ro-RO" sz="2000" b="1"/>
              <a:t>modelul </a:t>
            </a:r>
            <a:r>
              <a:rPr lang="ro-RO" sz="2000" b="1" smtClean="0"/>
              <a:t>nostru</a:t>
            </a:r>
            <a:r>
              <a:rPr lang="ro-RO" sz="2000" b="1" smtClean="0"/>
              <a:t>. Privindu-i </a:t>
            </a:r>
            <a:r>
              <a:rPr lang="ro-RO" sz="2000" b="1"/>
              <a:t>crucea, </a:t>
            </a:r>
            <a:r>
              <a:rPr lang="ro-RO" sz="2000" b="1" smtClean="0"/>
              <a:t>toţi </a:t>
            </a:r>
            <a:r>
              <a:rPr lang="ro-RO" sz="2000" b="1"/>
              <a:t>privim în </a:t>
            </a:r>
            <a:r>
              <a:rPr lang="ro-RO" sz="2000" b="1" smtClean="0"/>
              <a:t>aceeaşi direcţie şi </a:t>
            </a:r>
            <a:r>
              <a:rPr lang="ro-RO" sz="2000" b="1"/>
              <a:t>suntem </a:t>
            </a:r>
            <a:r>
              <a:rPr lang="ro-RO" sz="2000" b="1" smtClean="0"/>
              <a:t>uniţi </a:t>
            </a:r>
            <a:r>
              <a:rPr lang="ro-RO" sz="2000" b="1"/>
              <a:t>pentru </a:t>
            </a:r>
            <a:r>
              <a:rPr lang="ro-RO" sz="2000" b="1" smtClean="0"/>
              <a:t>acelaşi </a:t>
            </a:r>
            <a:r>
              <a:rPr lang="ro-RO" sz="2000" b="1" smtClean="0"/>
              <a:t>scop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3CD0AAF-57D2-40A2-8C9A-2C898A511C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6649" y="5285234"/>
            <a:ext cx="4856672" cy="140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2493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" grpId="0"/>
      <p:bldP spid="4" grpId="0" uiExpand="1" build="p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99508F3-D7E5-46D0-8699-3C2A7230CF33}"/>
              </a:ext>
            </a:extLst>
          </p:cNvPr>
          <p:cNvSpPr/>
          <p:nvPr/>
        </p:nvSpPr>
        <p:spPr>
          <a:xfrm>
            <a:off x="0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000" b="1" cap="all" spc="3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Dezbinare datorită intereselor</a:t>
            </a:r>
            <a:endParaRPr lang="es-ES" sz="4000" b="1" cap="all" spc="3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1AAB93BC-8906-4C58-967B-1720EC990927}"/>
              </a:ext>
            </a:extLst>
          </p:cNvPr>
          <p:cNvSpPr/>
          <p:nvPr/>
        </p:nvSpPr>
        <p:spPr>
          <a:xfrm>
            <a:off x="465825" y="840999"/>
            <a:ext cx="821234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b="1" dirty="0" smtClean="0">
                <a:latin typeface="Comic Sans MS" panose="030F0702030302020204" pitchFamily="66" charset="0"/>
              </a:rPr>
              <a:t>„Ştiu </a:t>
            </a:r>
            <a:r>
              <a:rPr lang="es-ES" b="1" dirty="0">
                <a:latin typeface="Comic Sans MS" panose="030F0702030302020204" pitchFamily="66" charset="0"/>
              </a:rPr>
              <a:t>că după plecarea mea vor veni între voi lupi feroce, care nu vor </a:t>
            </a:r>
            <a:r>
              <a:rPr lang="es-ES" b="1" dirty="0" smtClean="0">
                <a:latin typeface="Comic Sans MS" panose="030F0702030302020204" pitchFamily="66" charset="0"/>
              </a:rPr>
              <a:t>cruţa </a:t>
            </a:r>
            <a:r>
              <a:rPr lang="es-ES" b="1" dirty="0">
                <a:latin typeface="Comic Sans MS" panose="030F0702030302020204" pitchFamily="66" charset="0"/>
              </a:rPr>
              <a:t>turma.” 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ro-RO" sz="1600" b="1" dirty="0">
                <a:latin typeface="Comic Sans MS" panose="030F0702030302020204" pitchFamily="66" charset="0"/>
              </a:rPr>
              <a:t>Fapte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r>
              <a:rPr lang="es-ES" sz="1600" b="1" dirty="0" smtClean="0">
                <a:latin typeface="Comic Sans MS" panose="030F0702030302020204" pitchFamily="66" charset="0"/>
              </a:rPr>
              <a:t>20:29</a:t>
            </a:r>
            <a:r>
              <a:rPr lang="ro-RO" sz="1600" b="1" dirty="0" smtClean="0">
                <a:latin typeface="Comic Sans MS" panose="030F0702030302020204" pitchFamily="66" charset="0"/>
              </a:rPr>
              <a:t> </a:t>
            </a:r>
            <a:r>
              <a:rPr lang="ro-RO" sz="1600" b="1" dirty="0" err="1" smtClean="0">
                <a:latin typeface="Comic Sans MS" panose="030F0702030302020204" pitchFamily="66" charset="0"/>
              </a:rPr>
              <a:t>NTR</a:t>
            </a:r>
            <a:r>
              <a:rPr lang="es-ES" sz="16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177170E-CA9F-40B0-BB52-5283D3AFC714}"/>
              </a:ext>
            </a:extLst>
          </p:cNvPr>
          <p:cNvSpPr txBox="1"/>
          <p:nvPr/>
        </p:nvSpPr>
        <p:spPr>
          <a:xfrm>
            <a:off x="194093" y="2001328"/>
            <a:ext cx="427870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Pavel ne avertizează cu privire la persoanele care provoacă dezbinare în biserică  cu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intenţia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de a profita de acest aspect.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D2C12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Dacă nu putem evita să apară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învăţători falşi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,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totuşi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putem să contracarăm efectele lor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păstrăm unitatea bisericii.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În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2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Timote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 2:14-19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şi</a:t>
            </a:r>
            <a:r>
              <a:rPr lang="es-ES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3:12-17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putem găsi sfaturi pentru a evita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astfel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de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înşelăciuni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: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4855C24-5AE8-433D-87D7-0237EFCCA343}"/>
              </a:ext>
            </a:extLst>
          </p:cNvPr>
          <p:cNvSpPr txBox="1"/>
          <p:nvPr/>
        </p:nvSpPr>
        <p:spPr>
          <a:xfrm>
            <a:off x="1328467" y="5558228"/>
            <a:ext cx="73497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studiem Biblia, să o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înţelegem 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o predicăm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evităm teme triviale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speculative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şi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vorbim despre adevăr. </a:t>
            </a:r>
            <a:endParaRPr lang="es-ES" sz="2000" b="1" dirty="0">
              <a:solidFill>
                <a:schemeClr val="bg1"/>
              </a:solidFill>
              <a:effectLst>
                <a:glow rad="127000">
                  <a:srgbClr val="1D2C12"/>
                </a:glo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Să ascultăm de Dumnezeu</a:t>
            </a:r>
            <a:r>
              <a:rPr lang="es-ES" sz="2000" b="1" dirty="0">
                <a:solidFill>
                  <a:schemeClr val="bg1"/>
                </a:solidFill>
                <a:effectLst>
                  <a:glow rad="127000">
                    <a:srgbClr val="1D2C12"/>
                  </a:glow>
                </a:effectLst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22608716-8216-4C26-8229-DEB903215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398" y="5967402"/>
            <a:ext cx="422694" cy="390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E879F8A9-CAD7-48D3-A4D6-9FBDBE072E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3954" y="6338902"/>
            <a:ext cx="386255" cy="394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474D66F-B5B7-499A-95C8-47EF6FB59B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6398" y="5595902"/>
            <a:ext cx="422694" cy="390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8420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build="p"/>
      <p:bldP spid="5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1067</Words>
  <Application>Microsoft Office PowerPoint</Application>
  <PresentationFormat>Expunere pe ecran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Cooper Black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2 - Cauzele discordiei</dc:title>
  <dc:subject>Studiu Biblic, Trim. IV, 2018 – Unitatea in Hristos</dc:subject>
  <dc:creator>Sergio Fustero Carreras</dc:creator>
  <cp:keywords>http://www.fustero.net/es/index_ro.php</cp:keywords>
  <cp:lastModifiedBy>Tronaru Viorel</cp:lastModifiedBy>
  <cp:revision>81</cp:revision>
  <dcterms:created xsi:type="dcterms:W3CDTF">2018-09-16T17:00:28Z</dcterms:created>
  <dcterms:modified xsi:type="dcterms:W3CDTF">2018-10-12T21:39:22Z</dcterms:modified>
</cp:coreProperties>
</file>